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7"/>
  </p:notesMasterIdLst>
  <p:sldIdLst>
    <p:sldId id="257" r:id="rId2"/>
    <p:sldId id="285" r:id="rId3"/>
    <p:sldId id="266" r:id="rId4"/>
    <p:sldId id="383" r:id="rId5"/>
    <p:sldId id="422" r:id="rId6"/>
    <p:sldId id="423" r:id="rId7"/>
    <p:sldId id="391" r:id="rId8"/>
    <p:sldId id="267" r:id="rId9"/>
    <p:sldId id="400" r:id="rId10"/>
    <p:sldId id="401" r:id="rId11"/>
    <p:sldId id="392" r:id="rId12"/>
    <p:sldId id="258" r:id="rId13"/>
    <p:sldId id="259" r:id="rId14"/>
    <p:sldId id="264" r:id="rId15"/>
    <p:sldId id="271" r:id="rId16"/>
    <p:sldId id="379" r:id="rId17"/>
    <p:sldId id="294" r:id="rId18"/>
    <p:sldId id="295" r:id="rId19"/>
    <p:sldId id="395" r:id="rId20"/>
    <p:sldId id="281" r:id="rId21"/>
    <p:sldId id="362" r:id="rId22"/>
    <p:sldId id="363" r:id="rId23"/>
    <p:sldId id="364" r:id="rId24"/>
    <p:sldId id="365" r:id="rId25"/>
    <p:sldId id="272" r:id="rId26"/>
    <p:sldId id="381" r:id="rId27"/>
    <p:sldId id="367" r:id="rId28"/>
    <p:sldId id="382" r:id="rId29"/>
    <p:sldId id="393" r:id="rId30"/>
    <p:sldId id="274" r:id="rId31"/>
    <p:sldId id="277" r:id="rId32"/>
    <p:sldId id="278" r:id="rId33"/>
    <p:sldId id="435" r:id="rId34"/>
    <p:sldId id="397" r:id="rId35"/>
    <p:sldId id="275" r:id="rId36"/>
    <p:sldId id="398" r:id="rId37"/>
    <p:sldId id="276" r:id="rId38"/>
    <p:sldId id="279" r:id="rId39"/>
    <p:sldId id="284" r:id="rId40"/>
    <p:sldId id="396" r:id="rId41"/>
    <p:sldId id="282" r:id="rId42"/>
    <p:sldId id="434" r:id="rId43"/>
    <p:sldId id="307" r:id="rId44"/>
    <p:sldId id="428" r:id="rId45"/>
    <p:sldId id="308" r:id="rId46"/>
    <p:sldId id="427" r:id="rId47"/>
    <p:sldId id="436" r:id="rId48"/>
    <p:sldId id="356" r:id="rId49"/>
    <p:sldId id="431" r:id="rId50"/>
    <p:sldId id="311" r:id="rId51"/>
    <p:sldId id="384" r:id="rId52"/>
    <p:sldId id="437" r:id="rId53"/>
    <p:sldId id="301" r:id="rId54"/>
    <p:sldId id="433" r:id="rId55"/>
    <p:sldId id="386" r:id="rId56"/>
    <p:sldId id="388" r:id="rId57"/>
    <p:sldId id="389" r:id="rId58"/>
    <p:sldId id="298" r:id="rId59"/>
    <p:sldId id="438" r:id="rId60"/>
    <p:sldId id="299" r:id="rId61"/>
    <p:sldId id="439" r:id="rId62"/>
    <p:sldId id="302" r:id="rId63"/>
    <p:sldId id="331" r:id="rId64"/>
    <p:sldId id="332" r:id="rId65"/>
    <p:sldId id="333" r:id="rId66"/>
    <p:sldId id="300" r:id="rId67"/>
    <p:sldId id="334" r:id="rId68"/>
    <p:sldId id="335" r:id="rId69"/>
    <p:sldId id="336" r:id="rId70"/>
    <p:sldId id="337" r:id="rId71"/>
    <p:sldId id="338" r:id="rId72"/>
    <p:sldId id="339" r:id="rId73"/>
    <p:sldId id="340" r:id="rId74"/>
    <p:sldId id="358" r:id="rId75"/>
    <p:sldId id="359" r:id="rId76"/>
    <p:sldId id="360" r:id="rId77"/>
    <p:sldId id="440" r:id="rId78"/>
    <p:sldId id="303" r:id="rId79"/>
    <p:sldId id="304" r:id="rId80"/>
    <p:sldId id="368" r:id="rId81"/>
    <p:sldId id="345" r:id="rId82"/>
    <p:sldId id="346" r:id="rId83"/>
    <p:sldId id="350" r:id="rId84"/>
    <p:sldId id="347" r:id="rId85"/>
    <p:sldId id="349" r:id="rId86"/>
    <p:sldId id="351" r:id="rId87"/>
    <p:sldId id="348" r:id="rId88"/>
    <p:sldId id="441" r:id="rId89"/>
    <p:sldId id="357" r:id="rId90"/>
    <p:sldId id="323" r:id="rId91"/>
    <p:sldId id="378" r:id="rId92"/>
    <p:sldId id="326" r:id="rId93"/>
    <p:sldId id="324" r:id="rId94"/>
    <p:sldId id="342" r:id="rId95"/>
    <p:sldId id="375" r:id="rId96"/>
    <p:sldId id="329" r:id="rId97"/>
    <p:sldId id="343" r:id="rId98"/>
    <p:sldId id="369" r:id="rId99"/>
    <p:sldId id="370" r:id="rId100"/>
    <p:sldId id="372" r:id="rId101"/>
    <p:sldId id="371" r:id="rId102"/>
    <p:sldId id="373" r:id="rId103"/>
    <p:sldId id="325" r:id="rId104"/>
    <p:sldId id="376" r:id="rId105"/>
    <p:sldId id="330" r:id="rId106"/>
    <p:sldId id="377" r:id="rId107"/>
    <p:sldId id="402" r:id="rId108"/>
    <p:sldId id="403" r:id="rId109"/>
    <p:sldId id="404" r:id="rId110"/>
    <p:sldId id="421" r:id="rId111"/>
    <p:sldId id="414" r:id="rId112"/>
    <p:sldId id="415" r:id="rId113"/>
    <p:sldId id="405" r:id="rId114"/>
    <p:sldId id="416" r:id="rId115"/>
    <p:sldId id="406" r:id="rId116"/>
    <p:sldId id="419" r:id="rId117"/>
    <p:sldId id="420" r:id="rId118"/>
    <p:sldId id="418" r:id="rId119"/>
    <p:sldId id="411" r:id="rId120"/>
    <p:sldId id="412" r:id="rId121"/>
    <p:sldId id="408" r:id="rId122"/>
    <p:sldId id="409" r:id="rId123"/>
    <p:sldId id="429" r:id="rId124"/>
    <p:sldId id="430" r:id="rId125"/>
    <p:sldId id="432" r:id="rId1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8000"/>
    <a:srgbClr val="00CC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3" autoAdjust="0"/>
    <p:restoredTop sz="95878" autoAdjust="0"/>
  </p:normalViewPr>
  <p:slideViewPr>
    <p:cSldViewPr>
      <p:cViewPr>
        <p:scale>
          <a:sx n="70" d="100"/>
          <a:sy n="70" d="100"/>
        </p:scale>
        <p:origin x="-1290"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EDE82-8A37-4434-A2CC-EEE1BE14F250}" type="datetimeFigureOut">
              <a:rPr lang="fr-FR" smtClean="0"/>
              <a:pPr/>
              <a:t>15/11/2021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A2339-9DB1-4831-AD04-FD93F1C1289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D4A2339-9DB1-4831-AD04-FD93F1C12894}" type="slidenum">
              <a:rPr lang="fr-FR" smtClean="0"/>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D4A2339-9DB1-4831-AD04-FD93F1C12894}" type="slidenum">
              <a:rPr lang="fr-FR" smtClean="0"/>
              <a:pPr/>
              <a:t>58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19242A63-54AA-4C02-98B1-1FAC68502D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19242A63-54AA-4C02-98B1-1FAC68502D1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19242A63-54AA-4C02-98B1-1FAC68502D1E}"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19242A63-54AA-4C02-98B1-1FAC68502D1E}"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242A63-54AA-4C02-98B1-1FAC68502D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E45077AE-3300-4524-9ED9-91FB27F2C1D5}" type="datetimeFigureOut">
              <a:rPr lang="fr-FR" smtClean="0"/>
              <a:pPr/>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19242A63-54AA-4C02-98B1-1FAC68502D1E}"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45077AE-3300-4524-9ED9-91FB27F2C1D5}" type="datetimeFigureOut">
              <a:rPr lang="fr-FR" smtClean="0"/>
              <a:pPr/>
              <a:t>15/11/2021</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9242A63-54AA-4C02-98B1-1FAC68502D1E}"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hyperlink" Target="https://ar.wikipedia.org/wiki/%D8%AD%D9%88%D8%B3%D8%A8%D8%A9_%D8%B3%D8%AD%D8%A7%D8%A8%D9%8A%D8%A9" TargetMode="External"/><Relationship Id="rId2" Type="http://schemas.openxmlformats.org/officeDocument/2006/relationships/image" Target="../media/image105.jpeg"/><Relationship Id="rId1" Type="http://schemas.openxmlformats.org/officeDocument/2006/relationships/slideLayout" Target="../slideLayouts/slideLayout2.xml"/><Relationship Id="rId6" Type="http://schemas.openxmlformats.org/officeDocument/2006/relationships/hyperlink" Target="https://ar.wikipedia.org/wiki/%D8%AA%D8%AC%D8%A7%D8%B1%D8%A9_%D8%A5%D9%84%D9%83%D8%AA%D8%B1%D9%88%D9%86%D9%8A%D8%A9" TargetMode="External"/><Relationship Id="rId5" Type="http://schemas.openxmlformats.org/officeDocument/2006/relationships/image" Target="../media/image108.jpeg"/><Relationship Id="rId4" Type="http://schemas.openxmlformats.org/officeDocument/2006/relationships/image" Target="../media/image107.jpeg"/></Relationships>
</file>

<file path=ppt/slides/_rels/slide101.xml.rels><?xml version="1.0" encoding="UTF-8" standalone="yes"?>
<Relationships xmlns="http://schemas.openxmlformats.org/package/2006/relationships"><Relationship Id="rId2" Type="http://schemas.openxmlformats.org/officeDocument/2006/relationships/image" Target="../media/image109.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ar.wikipedia.org/wiki/%D8%A5%D9%86%D8%AA%D8%B1%D9%86%D8%AA"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 Id="rId5" Type="http://schemas.openxmlformats.org/officeDocument/2006/relationships/image" Target="../media/image115.jpeg"/><Relationship Id="rId4" Type="http://schemas.openxmlformats.org/officeDocument/2006/relationships/image" Target="../media/image114.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 Id="rId5" Type="http://schemas.openxmlformats.org/officeDocument/2006/relationships/image" Target="../media/image125.jpeg"/><Relationship Id="rId4" Type="http://schemas.openxmlformats.org/officeDocument/2006/relationships/image" Target="../media/image124.jpeg"/></Relationships>
</file>

<file path=ppt/slides/_rels/slide11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r.wikipedia.org/wiki/%D8%A5%D8%B1%D9%88%D9%8A%D9%86_%D8%B1%D9%88%D9%85%D9%84" TargetMode="External"/><Relationship Id="rId2" Type="http://schemas.openxmlformats.org/officeDocument/2006/relationships/hyperlink" Target="https://ar.wikipedia.org/wiki/%D8%AD%D8%B1%D8%A8_%D8%A7%D9%84%D8%A7%D8%B3%D8%AA%D9%82%D9%84%D8%A7%D9%84_%D8%A7%D9%84%D8%A3%D9%85%D8%B1%D9%8A%D9%83%D9%8A%D8%A9"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s://ar.wikipedia.org/w/index.php?title=%D8%A7%D9%84%D9%83%D8%B3%D9%86%D8%AF%D8%B1_%D8%A7%D9%84%D9%85%D9%82%D8%AF%D9%88%D9%86%D9%8A&amp;action=edit&amp;redlink=1" TargetMode="External"/><Relationship Id="rId7" Type="http://schemas.openxmlformats.org/officeDocument/2006/relationships/image" Target="../media/image21.jpeg"/><Relationship Id="rId2" Type="http://schemas.openxmlformats.org/officeDocument/2006/relationships/hyperlink" Target="https://ar.wikipedia.org/w/index.php?title=%D9%87%D8%A7%D9%86%D9%8A%D8%A8%D8%A7%D9%84_%D8%A8%D8%A7%D8%B1%D9%83%D8%A7&amp;action=edit&amp;redlink=1"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ar.wikipedia.org/w/index.php?title=%D8%AF%D9%88%D9%82_%D9%88%D9%8A%D9%84%D9%86%D8%AA%D8%BA%D8%AA%D9%88%D9%86&amp;action=edit&amp;redlink=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commons.wikimedia.org/wiki/File:Lufa_Farms_Pick_&amp;_Pack_Team.jpg?uselang=fr" TargetMode="Externa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jpeg"/><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ar.wikipedia.org/wiki/%D9%82%D8%B7%D8%A7%D8%B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marinetraffic.com/en/ais/details/ships/shipid:180578/mmsi:228032900/imo:9454450/vessel:CMA_CGM_JULES_VER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ogle.dz/search?sa=X&amp;bih=657&amp;biw=1366&amp;hl=en&amp;sxsrf=ALeKk00Pv7dov_Hi-dKxOGz-CsfnG5wbmw:1607804659100&amp;q=Taarb%C3%A6k&amp;stick=H4sIAAAAAAAAAONgVuLSz9U3SE-3rDDNWsTKEZKYWJR0eFk2ALzI3_UZAAAA&amp;ved=2ahUKEwiKi8uMo8ntAhU7XhUIHYpBD0YQmxMoATAiegQIKhAD" TargetMode="External"/><Relationship Id="rId2" Type="http://schemas.openxmlformats.org/officeDocument/2006/relationships/hyperlink" Target="https://en.wikipedia.org/wiki/Odense_Steel_Shipyard" TargetMode="Externa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en.wikipedia.org/wiki/Hyundai_Heavy_Industrie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en.wikipedia.org/wiki/Sumitomo_Heavy_Industries" TargetMode="Externa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8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8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8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والبحــث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خيضــر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2022/2021</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1988237"/>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a:t>
            </a:r>
            <a:r>
              <a:rPr lang="fr-FR" sz="3200" b="1" dirty="0" smtClean="0">
                <a:solidFill>
                  <a:prstClr val="black"/>
                </a:solidFill>
                <a:latin typeface="Adobe Arabic" pitchFamily="18" charset="-78"/>
                <a:cs typeface="Adobe Arabic" pitchFamily="18" charset="-78"/>
              </a:rPr>
              <a:t>0</a:t>
            </a:r>
            <a:r>
              <a:rPr lang="ar-DZ" sz="3200" b="1" dirty="0" smtClean="0">
                <a:solidFill>
                  <a:prstClr val="black"/>
                </a:solidFill>
                <a:latin typeface="Adobe Arabic" pitchFamily="18" charset="-78"/>
                <a:cs typeface="Adobe Arabic" pitchFamily="18" charset="-78"/>
              </a:rPr>
              <a:t>:</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تقديم المقياس: إمداد ونقل دولي</a:t>
            </a:r>
          </a:p>
          <a:p>
            <a:pPr lvl="0" algn="ctr" fontAlgn="ctr">
              <a:spcBef>
                <a:spcPct val="20000"/>
              </a:spcBef>
              <a:buClr>
                <a:srgbClr val="F0A22E"/>
              </a:buClr>
              <a:buSzPct val="70000"/>
            </a:pPr>
            <a:r>
              <a:rPr lang="fr-FR" sz="3200" b="1" dirty="0" smtClean="0">
                <a:solidFill>
                  <a:srgbClr val="C00000"/>
                </a:solidFill>
                <a:latin typeface="Adobe Arabic" pitchFamily="18" charset="-78"/>
                <a:cs typeface="Adobe Arabic" pitchFamily="18" charset="-78"/>
              </a:rPr>
              <a:t>Logistique et transport international</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1608" y="2667000"/>
            <a:ext cx="9067800" cy="2510737"/>
            <a:chOff x="1118" y="2144"/>
            <a:chExt cx="9148" cy="2600"/>
          </a:xfrm>
        </p:grpSpPr>
        <p:sp>
          <p:nvSpPr>
            <p:cNvPr id="4" name="Zone de texte 2"/>
            <p:cNvSpPr txBox="1">
              <a:spLocks noChangeArrowheads="1"/>
            </p:cNvSpPr>
            <p:nvPr/>
          </p:nvSpPr>
          <p:spPr bwMode="auto">
            <a:xfrm>
              <a:off x="7861" y="2145"/>
              <a:ext cx="2405" cy="9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المناولة  </a:t>
              </a:r>
              <a:r>
                <a:rPr kumimoji="0" lang="ar-DZ" sz="28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والتستيف</a:t>
              </a: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 والتخزين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 de texte 2"/>
            <p:cNvSpPr txBox="1">
              <a:spLocks noChangeArrowheads="1"/>
            </p:cNvSpPr>
            <p:nvPr/>
          </p:nvSpPr>
          <p:spPr bwMode="auto">
            <a:xfrm>
              <a:off x="1125" y="2144"/>
              <a:ext cx="3123" cy="1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التعبئة والتغليف والتبيين</a:t>
              </a:r>
              <a:r>
                <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التحوية</a:t>
              </a: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 والطبالي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Zone de texte 2"/>
            <p:cNvSpPr txBox="1">
              <a:spLocks noChangeArrowheads="1"/>
            </p:cNvSpPr>
            <p:nvPr/>
          </p:nvSpPr>
          <p:spPr bwMode="auto">
            <a:xfrm>
              <a:off x="7861" y="3609"/>
              <a:ext cx="2405" cy="11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اختيار وسائل النقل</a:t>
              </a:r>
              <a:r>
                <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تأمين النقل الدولي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Zone de texte 2"/>
            <p:cNvSpPr txBox="1">
              <a:spLocks noChangeArrowheads="1"/>
            </p:cNvSpPr>
            <p:nvPr/>
          </p:nvSpPr>
          <p:spPr bwMode="auto">
            <a:xfrm>
              <a:off x="1118" y="3623"/>
              <a:ext cx="3130" cy="11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مستندات التجارة الدولية</a:t>
              </a:r>
              <a:endParaRPr kumimoji="0" lang="en-US"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الإجراءات الجمركية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7"/>
            <p:cNvSpPr>
              <a:spLocks noChangeArrowheads="1"/>
            </p:cNvSpPr>
            <p:nvPr/>
          </p:nvSpPr>
          <p:spPr bwMode="auto">
            <a:xfrm>
              <a:off x="5139" y="2426"/>
              <a:ext cx="1800" cy="1770"/>
            </a:xfrm>
            <a:prstGeom prst="ellipse">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8"/>
            <p:cNvSpPr txBox="1">
              <a:spLocks noChangeArrowheads="1"/>
            </p:cNvSpPr>
            <p:nvPr/>
          </p:nvSpPr>
          <p:spPr bwMode="auto">
            <a:xfrm>
              <a:off x="5461" y="2748"/>
              <a:ext cx="1170" cy="11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الإمــــداد الــــدولي</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AutoShape 9"/>
            <p:cNvCxnSpPr>
              <a:cxnSpLocks noChangeShapeType="1"/>
              <a:stCxn id="5" idx="3"/>
              <a:endCxn id="8" idx="2"/>
            </p:cNvCxnSpPr>
            <p:nvPr/>
          </p:nvCxnSpPr>
          <p:spPr bwMode="auto">
            <a:xfrm>
              <a:off x="4248" y="2696"/>
              <a:ext cx="891" cy="614"/>
            </a:xfrm>
            <a:prstGeom prst="straightConnector1">
              <a:avLst/>
            </a:prstGeom>
            <a:noFill/>
            <a:ln w="38100">
              <a:solidFill>
                <a:srgbClr val="000000"/>
              </a:solidFill>
              <a:round/>
              <a:headEnd/>
              <a:tailEnd/>
            </a:ln>
          </p:spPr>
        </p:cxnSp>
        <p:cxnSp>
          <p:nvCxnSpPr>
            <p:cNvPr id="11" name="AutoShape 10"/>
            <p:cNvCxnSpPr>
              <a:cxnSpLocks noChangeShapeType="1"/>
              <a:stCxn id="7" idx="3"/>
              <a:endCxn id="8" idx="2"/>
            </p:cNvCxnSpPr>
            <p:nvPr/>
          </p:nvCxnSpPr>
          <p:spPr bwMode="auto">
            <a:xfrm flipV="1">
              <a:off x="4248" y="3311"/>
              <a:ext cx="891" cy="873"/>
            </a:xfrm>
            <a:prstGeom prst="straightConnector1">
              <a:avLst/>
            </a:prstGeom>
            <a:noFill/>
            <a:ln w="38100">
              <a:solidFill>
                <a:srgbClr val="000000"/>
              </a:solidFill>
              <a:round/>
              <a:headEnd/>
              <a:tailEnd/>
            </a:ln>
          </p:spPr>
        </p:cxnSp>
        <p:cxnSp>
          <p:nvCxnSpPr>
            <p:cNvPr id="12" name="AutoShape 11"/>
            <p:cNvCxnSpPr>
              <a:cxnSpLocks noChangeShapeType="1"/>
              <a:stCxn id="8" idx="6"/>
              <a:endCxn id="4" idx="1"/>
            </p:cNvCxnSpPr>
            <p:nvPr/>
          </p:nvCxnSpPr>
          <p:spPr bwMode="auto">
            <a:xfrm flipV="1">
              <a:off x="6939" y="2639"/>
              <a:ext cx="922" cy="672"/>
            </a:xfrm>
            <a:prstGeom prst="straightConnector1">
              <a:avLst/>
            </a:prstGeom>
            <a:noFill/>
            <a:ln w="38100">
              <a:solidFill>
                <a:srgbClr val="000000"/>
              </a:solidFill>
              <a:round/>
              <a:headEnd/>
              <a:tailEnd/>
            </a:ln>
          </p:spPr>
        </p:cxnSp>
        <p:cxnSp>
          <p:nvCxnSpPr>
            <p:cNvPr id="13" name="AutoShape 12"/>
            <p:cNvCxnSpPr>
              <a:cxnSpLocks noChangeShapeType="1"/>
              <a:endCxn id="6" idx="1"/>
            </p:cNvCxnSpPr>
            <p:nvPr/>
          </p:nvCxnSpPr>
          <p:spPr bwMode="auto">
            <a:xfrm>
              <a:off x="6939" y="3328"/>
              <a:ext cx="922" cy="842"/>
            </a:xfrm>
            <a:prstGeom prst="straightConnector1">
              <a:avLst/>
            </a:prstGeom>
            <a:noFill/>
            <a:ln w="38100">
              <a:solidFill>
                <a:srgbClr val="000000"/>
              </a:solidFill>
              <a:round/>
              <a:headEnd/>
              <a:tailEnd/>
            </a:ln>
          </p:spPr>
        </p:cxnSp>
      </p:grpSp>
      <p:sp>
        <p:nvSpPr>
          <p:cNvPr id="14" name="Rectangle 13"/>
          <p:cNvSpPr>
            <a:spLocks noChangeArrowheads="1"/>
          </p:cNvSpPr>
          <p:nvPr/>
        </p:nvSpPr>
        <p:spPr bwMode="auto">
          <a:xfrm>
            <a:off x="3429000" y="1828800"/>
            <a:ext cx="3048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مكونات الإمداد الدولي</a:t>
            </a:r>
            <a:endParaRPr kumimoji="0" lang="ar-DZ" sz="4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نظام التخزين أمازون.jpg"/>
          <p:cNvPicPr>
            <a:picLocks noChangeAspect="1" noChangeArrowheads="1"/>
          </p:cNvPicPr>
          <p:nvPr/>
        </p:nvPicPr>
        <p:blipFill>
          <a:blip r:embed="rId2"/>
          <a:srcRect/>
          <a:stretch>
            <a:fillRect/>
          </a:stretch>
        </p:blipFill>
        <p:spPr bwMode="auto">
          <a:xfrm>
            <a:off x="0" y="685800"/>
            <a:ext cx="4343400" cy="3267075"/>
          </a:xfrm>
          <a:prstGeom prst="rect">
            <a:avLst/>
          </a:prstGeom>
          <a:noFill/>
        </p:spPr>
      </p:pic>
      <p:pic>
        <p:nvPicPr>
          <p:cNvPr id="107523" name="Picture 3" descr="F:\النقل الجوي أمازون.jpg"/>
          <p:cNvPicPr>
            <a:picLocks noChangeAspect="1" noChangeArrowheads="1"/>
          </p:cNvPicPr>
          <p:nvPr/>
        </p:nvPicPr>
        <p:blipFill>
          <a:blip r:embed="rId3" cstate="print"/>
          <a:srcRect/>
          <a:stretch>
            <a:fillRect/>
          </a:stretch>
        </p:blipFill>
        <p:spPr bwMode="auto">
          <a:xfrm>
            <a:off x="4419600" y="685800"/>
            <a:ext cx="4581525" cy="3200400"/>
          </a:xfrm>
          <a:prstGeom prst="rect">
            <a:avLst/>
          </a:prstGeom>
          <a:noFill/>
        </p:spPr>
      </p:pic>
      <p:pic>
        <p:nvPicPr>
          <p:cNvPr id="107524" name="Picture 4" descr="F:\مخازن أمازون.jpg"/>
          <p:cNvPicPr>
            <a:picLocks noChangeAspect="1" noChangeArrowheads="1"/>
          </p:cNvPicPr>
          <p:nvPr/>
        </p:nvPicPr>
        <p:blipFill>
          <a:blip r:embed="rId4"/>
          <a:srcRect/>
          <a:stretch>
            <a:fillRect/>
          </a:stretch>
        </p:blipFill>
        <p:spPr bwMode="auto">
          <a:xfrm>
            <a:off x="152400" y="4038600"/>
            <a:ext cx="4191000" cy="2733675"/>
          </a:xfrm>
          <a:prstGeom prst="rect">
            <a:avLst/>
          </a:prstGeom>
          <a:noFill/>
        </p:spPr>
      </p:pic>
      <p:pic>
        <p:nvPicPr>
          <p:cNvPr id="107525" name="Picture 5" descr="F:\مخازن أمازون2.jpg"/>
          <p:cNvPicPr>
            <a:picLocks noChangeAspect="1" noChangeArrowheads="1"/>
          </p:cNvPicPr>
          <p:nvPr/>
        </p:nvPicPr>
        <p:blipFill>
          <a:blip r:embed="rId5"/>
          <a:srcRect/>
          <a:stretch>
            <a:fillRect/>
          </a:stretch>
        </p:blipFill>
        <p:spPr bwMode="auto">
          <a:xfrm>
            <a:off x="4419600" y="3962400"/>
            <a:ext cx="4572000" cy="2809875"/>
          </a:xfrm>
          <a:prstGeom prst="rect">
            <a:avLst/>
          </a:prstGeom>
          <a:noFill/>
        </p:spPr>
      </p:pic>
      <p:sp>
        <p:nvSpPr>
          <p:cNvPr id="9" name="Rectangle 8"/>
          <p:cNvSpPr/>
          <p:nvPr/>
        </p:nvSpPr>
        <p:spPr>
          <a:xfrm>
            <a:off x="228600" y="0"/>
            <a:ext cx="8610600" cy="523220"/>
          </a:xfrm>
          <a:prstGeom prst="rect">
            <a:avLst/>
          </a:prstGeom>
        </p:spPr>
        <p:txBody>
          <a:bodyPr wrap="square">
            <a:spAutoFit/>
          </a:bodyPr>
          <a:lstStyle/>
          <a:p>
            <a:pPr algn="r" rtl="1"/>
            <a:r>
              <a:rPr lang="ar-DZ" sz="2800" b="1" dirty="0" smtClean="0">
                <a:solidFill>
                  <a:srgbClr val="FF0000"/>
                </a:solidFill>
                <a:latin typeface="Times New Roman" pitchFamily="18" charset="0"/>
                <a:cs typeface="Times New Roman" pitchFamily="18" charset="0"/>
              </a:rPr>
              <a:t>أمازون </a:t>
            </a:r>
            <a:r>
              <a:rPr lang="fr-FR" sz="2800" b="1" dirty="0" smtClean="0">
                <a:solidFill>
                  <a:srgbClr val="FF0000"/>
                </a:solidFill>
                <a:latin typeface="Times New Roman" pitchFamily="18" charset="0"/>
                <a:cs typeface="Times New Roman" pitchFamily="18" charset="0"/>
              </a:rPr>
              <a:t>Amazon.com</a:t>
            </a:r>
            <a:r>
              <a:rPr lang="ar-DZ"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a:t>
            </a:r>
            <a:r>
              <a:rPr lang="ar-DZ" sz="2800" b="1" dirty="0" smtClean="0">
                <a:solidFill>
                  <a:srgbClr val="FF0000"/>
                </a:solidFill>
                <a:latin typeface="Times New Roman" pitchFamily="18" charset="0"/>
                <a:cs typeface="Times New Roman" pitchFamily="18" charset="0"/>
              </a:rPr>
              <a:t>: موقع </a:t>
            </a:r>
            <a:r>
              <a:rPr lang="ar-DZ" sz="2800" b="1" dirty="0" smtClean="0">
                <a:solidFill>
                  <a:srgbClr val="FF0000"/>
                </a:solidFill>
                <a:latin typeface="Times New Roman" pitchFamily="18" charset="0"/>
                <a:cs typeface="Times New Roman" pitchFamily="18" charset="0"/>
                <a:hlinkClick r:id="rId6" tooltip="تجارة إلكترونية"/>
              </a:rPr>
              <a:t>للتجارة الإلكترونية</a:t>
            </a:r>
            <a:r>
              <a:rPr lang="ar-DZ"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hlinkClick r:id="rId7" tooltip="حوسبة سحابية"/>
              </a:rPr>
              <a:t>والحوسبة </a:t>
            </a:r>
            <a:r>
              <a:rPr lang="ar-DZ" sz="2800" b="1" dirty="0" err="1" smtClean="0">
                <a:solidFill>
                  <a:srgbClr val="FF0000"/>
                </a:solidFill>
                <a:latin typeface="Times New Roman" pitchFamily="18" charset="0"/>
                <a:cs typeface="Times New Roman" pitchFamily="18" charset="0"/>
                <a:hlinkClick r:id="rId7" tooltip="حوسبة سحابية"/>
              </a:rPr>
              <a:t>السحابية</a:t>
            </a:r>
            <a:r>
              <a:rPr lang="ar-DZ" sz="2800" b="1" dirty="0" smtClean="0">
                <a:solidFill>
                  <a:srgbClr val="FF0000"/>
                </a:solidFill>
                <a:latin typeface="Times New Roman" pitchFamily="18" charset="0"/>
                <a:cs typeface="Times New Roman" pitchFamily="18" charset="0"/>
              </a:rPr>
              <a:t> </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descr="Amazon pack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6500" name="AutoShape 4" descr="Amazon pack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6501" name="Picture 5" descr="F:\نظام التخزين الافتراضي لأمازون.gif"/>
          <p:cNvPicPr>
            <a:picLocks noChangeAspect="1" noChangeArrowheads="1"/>
          </p:cNvPicPr>
          <p:nvPr/>
        </p:nvPicPr>
        <p:blipFill>
          <a:blip r:embed="rId2"/>
          <a:srcRect/>
          <a:stretch>
            <a:fillRect/>
          </a:stretch>
        </p:blipFill>
        <p:spPr bwMode="auto">
          <a:xfrm>
            <a:off x="381000" y="609600"/>
            <a:ext cx="8458200" cy="60960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86805"/>
            <a:ext cx="86868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هي المصادر والأنظمة الحاسوبية المتوافرة تحت الطلب عبر </a:t>
            </a:r>
            <a:r>
              <a:rPr lang="ar-DZ" sz="2800" b="1" dirty="0" smtClean="0">
                <a:latin typeface="Times New Roman" pitchFamily="18" charset="0"/>
                <a:cs typeface="Times New Roman" pitchFamily="18" charset="0"/>
                <a:hlinkClick r:id="rId2" tooltip="إنترنت"/>
              </a:rPr>
              <a:t>الشبكة</a:t>
            </a:r>
            <a:r>
              <a:rPr lang="ar-DZ" sz="2800" b="1" dirty="0" smtClean="0">
                <a:latin typeface="Times New Roman" pitchFamily="18" charset="0"/>
                <a:cs typeface="Times New Roman" pitchFamily="18" charset="0"/>
              </a:rPr>
              <a:t>، والتي تستطيع توفير عدد من الخدمات الحاسوبية المتكاملة دون التقيد بالموارد المحلية، بهدف التيسير على المستخدم.</a:t>
            </a:r>
          </a:p>
        </p:txBody>
      </p:sp>
      <p:sp>
        <p:nvSpPr>
          <p:cNvPr id="5" name="Rectangle 4"/>
          <p:cNvSpPr/>
          <p:nvPr/>
        </p:nvSpPr>
        <p:spPr>
          <a:xfrm>
            <a:off x="3048000" y="634425"/>
            <a:ext cx="5793574"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الحوسبة </a:t>
            </a:r>
            <a:r>
              <a:rPr lang="ar-DZ" sz="3200" b="1" dirty="0" err="1" smtClean="0">
                <a:solidFill>
                  <a:srgbClr val="FF0000"/>
                </a:solidFill>
                <a:latin typeface="Times New Roman" pitchFamily="18" charset="0"/>
                <a:cs typeface="Times New Roman" pitchFamily="18" charset="0"/>
              </a:rPr>
              <a:t>السحابية</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Cloud </a:t>
            </a:r>
            <a:r>
              <a:rPr lang="fr-FR" sz="3200" b="1" dirty="0" err="1" smtClean="0">
                <a:solidFill>
                  <a:srgbClr val="FF0000"/>
                </a:solidFill>
                <a:latin typeface="Times New Roman" pitchFamily="18" charset="0"/>
                <a:cs typeface="Times New Roman" pitchFamily="18" charset="0"/>
              </a:rPr>
              <a:t>computing</a:t>
            </a:r>
            <a:r>
              <a:rPr lang="fr-FR" sz="3200" b="1" dirty="0" smtClean="0">
                <a:solidFill>
                  <a:srgbClr val="FF0000"/>
                </a:solidFill>
                <a:latin typeface="Times New Roman" pitchFamily="18" charset="0"/>
                <a:cs typeface="Times New Roman" pitchFamily="18" charset="0"/>
              </a:rPr>
              <a:t>‏ </a:t>
            </a:r>
            <a:endParaRPr lang="ar-DZ" sz="3200" b="1" dirty="0" smtClean="0">
              <a:solidFill>
                <a:srgbClr val="FF0000"/>
              </a:solidFill>
              <a:latin typeface="Times New Roman" pitchFamily="18" charset="0"/>
              <a:cs typeface="Times New Roman" pitchFamily="18" charset="0"/>
            </a:endParaRPr>
          </a:p>
        </p:txBody>
      </p:sp>
      <p:sp>
        <p:nvSpPr>
          <p:cNvPr id="6" name="Rectangle 5"/>
          <p:cNvSpPr/>
          <p:nvPr/>
        </p:nvSpPr>
        <p:spPr>
          <a:xfrm>
            <a:off x="228600" y="4876800"/>
            <a:ext cx="86868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ويستطيع المستخدم عند اتصاله </a:t>
            </a:r>
            <a:r>
              <a:rPr lang="ar-DZ" sz="2800" b="1" dirty="0" smtClean="0">
                <a:latin typeface="Times New Roman" pitchFamily="18" charset="0"/>
                <a:cs typeface="Times New Roman" pitchFamily="18" charset="0"/>
                <a:hlinkClick r:id="rId2" tooltip="إنترنت"/>
              </a:rPr>
              <a:t>بالشبكة</a:t>
            </a:r>
            <a:r>
              <a:rPr lang="ar-DZ" sz="2800" b="1" dirty="0" smtClean="0">
                <a:latin typeface="Times New Roman" pitchFamily="18" charset="0"/>
                <a:cs typeface="Times New Roman" pitchFamily="18" charset="0"/>
              </a:rPr>
              <a:t> التحكم في هذه الموارد عن طريق واجهة برمجية سهلة تُـسَـهل وتتجاهل الكثير من التفاصيل والعمليات الداخلية.</a:t>
            </a:r>
            <a:endParaRPr lang="fr-FR" sz="2800" b="1" dirty="0">
              <a:latin typeface="Times New Roman" pitchFamily="18" charset="0"/>
              <a:cs typeface="Times New Roman" pitchFamily="18" charset="0"/>
            </a:endParaRPr>
          </a:p>
        </p:txBody>
      </p:sp>
      <p:sp>
        <p:nvSpPr>
          <p:cNvPr id="7" name="Rectangle 6"/>
          <p:cNvSpPr/>
          <p:nvPr/>
        </p:nvSpPr>
        <p:spPr>
          <a:xfrm>
            <a:off x="228600" y="3187005"/>
            <a:ext cx="86868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وتشمل تلك الموارد مساحة لتخزين البيانات والنسخ الاحتياطي والمزامنة الذاتية، كما تشمل قدرات معالجة برمجية وجدولة للمهام ودفع البريد الإلكتروني والطباعة عن بعد.</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011362"/>
            <a:ext cx="8534400" cy="2027238"/>
          </a:xfrm>
        </p:spPr>
        <p:txBody>
          <a:bodyPr>
            <a:noAutofit/>
          </a:bodyPr>
          <a:lstStyle/>
          <a:p>
            <a:pPr marL="1588" indent="-1588" algn="just" rtl="1">
              <a:buNone/>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تتمثل في إيصال مواد الإغاثة المتنوعة إلى المناطق المنكوبة</a:t>
            </a:r>
            <a:r>
              <a:rPr lang="ar-DZ" b="1" dirty="0" smtClean="0">
                <a:solidFill>
                  <a:schemeClr val="tx1"/>
                </a:solidFill>
                <a:latin typeface="Times New Roman" pitchFamily="18" charset="0"/>
                <a:cs typeface="Times New Roman" pitchFamily="18" charset="0"/>
              </a:rPr>
              <a:t>،</a:t>
            </a:r>
            <a:r>
              <a:rPr lang="ar-SA" b="1" dirty="0" smtClean="0">
                <a:solidFill>
                  <a:schemeClr val="tx1"/>
                </a:solidFill>
                <a:latin typeface="Times New Roman" pitchFamily="18" charset="0"/>
                <a:cs typeface="Times New Roman" pitchFamily="18" charset="0"/>
              </a:rPr>
              <a:t> حيث يوجد الأشخاص المتضررين أثناء الكوارث الطبيعية والبشرية كالزلازل، الفيضانات، الأعاصير، الحروب، بالإضافة إلى إجلاء المنكوبين وإسكان النازحين واللاجئين</a:t>
            </a:r>
            <a:r>
              <a:rPr lang="ar-DZ" b="1" dirty="0" smtClean="0">
                <a:solidFill>
                  <a:schemeClr val="tx1"/>
                </a:solidFill>
                <a:latin typeface="Times New Roman" pitchFamily="18" charset="0"/>
                <a:cs typeface="Times New Roman" pitchFamily="18" charset="0"/>
              </a:rPr>
              <a:t>. </a:t>
            </a: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4699097" y="1091625"/>
            <a:ext cx="4054315"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ح. </a:t>
            </a:r>
            <a:r>
              <a:rPr lang="ar-SA" sz="3600" b="1" dirty="0" smtClean="0">
                <a:solidFill>
                  <a:srgbClr val="FF0000"/>
                </a:solidFill>
                <a:latin typeface="Times New Roman" pitchFamily="18" charset="0"/>
                <a:cs typeface="Times New Roman" pitchFamily="18" charset="0"/>
              </a:rPr>
              <a:t>اللوجستيات الإنسانية: </a:t>
            </a:r>
            <a:endParaRPr lang="fr-FR" sz="3600" dirty="0">
              <a:solidFill>
                <a:srgbClr val="FF0000"/>
              </a:solidFill>
            </a:endParaRPr>
          </a:p>
        </p:txBody>
      </p:sp>
      <p:sp>
        <p:nvSpPr>
          <p:cNvPr id="5" name="Rectangle 4"/>
          <p:cNvSpPr/>
          <p:nvPr/>
        </p:nvSpPr>
        <p:spPr>
          <a:xfrm>
            <a:off x="304800" y="4482405"/>
            <a:ext cx="85344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و</a:t>
            </a:r>
            <a:r>
              <a:rPr lang="ar-SA" sz="3200" b="1" dirty="0" smtClean="0">
                <a:latin typeface="Times New Roman" pitchFamily="18" charset="0"/>
                <a:cs typeface="Times New Roman" pitchFamily="18" charset="0"/>
              </a:rPr>
              <a:t>تتميز اللوجستيات الإنسانية بالطابع الاستعجالي والمخاطر العالية والقيود  السياسية والثقافية، وتهتم بهذا المجال الحكومات والمنظمات غير الربحية كالصليب الأحمر والهلال الأحمر.</a:t>
            </a:r>
            <a:endParaRPr lang="fr-FR" sz="3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F:\logistique humanitaire.jpg"/>
          <p:cNvPicPr>
            <a:picLocks noChangeAspect="1" noChangeArrowheads="1"/>
          </p:cNvPicPr>
          <p:nvPr/>
        </p:nvPicPr>
        <p:blipFill>
          <a:blip r:embed="rId2"/>
          <a:srcRect/>
          <a:stretch>
            <a:fillRect/>
          </a:stretch>
        </p:blipFill>
        <p:spPr bwMode="auto">
          <a:xfrm>
            <a:off x="1524000" y="76200"/>
            <a:ext cx="5105400" cy="3276600"/>
          </a:xfrm>
          <a:prstGeom prst="rect">
            <a:avLst/>
          </a:prstGeom>
          <a:noFill/>
        </p:spPr>
      </p:pic>
      <p:pic>
        <p:nvPicPr>
          <p:cNvPr id="109571" name="Picture 3" descr="F:\logistique humanitaire2.jpg"/>
          <p:cNvPicPr>
            <a:picLocks noChangeAspect="1" noChangeArrowheads="1"/>
          </p:cNvPicPr>
          <p:nvPr/>
        </p:nvPicPr>
        <p:blipFill>
          <a:blip r:embed="rId3"/>
          <a:srcRect/>
          <a:stretch>
            <a:fillRect/>
          </a:stretch>
        </p:blipFill>
        <p:spPr bwMode="auto">
          <a:xfrm>
            <a:off x="1143000" y="3429000"/>
            <a:ext cx="6324600" cy="32766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4343400"/>
            <a:ext cx="8534400" cy="2209800"/>
          </a:xfrm>
        </p:spPr>
        <p:txBody>
          <a:bodyPr>
            <a:noAutofit/>
          </a:bodyPr>
          <a:lstStyle/>
          <a:p>
            <a:pPr marL="1588" indent="-1588" algn="just" rtl="1">
              <a:buNone/>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تتعلق ب</a:t>
            </a:r>
            <a:r>
              <a:rPr lang="ar-SA" b="1" dirty="0" smtClean="0">
                <a:solidFill>
                  <a:srgbClr val="008000"/>
                </a:solidFill>
                <a:latin typeface="Times New Roman" pitchFamily="18" charset="0"/>
                <a:cs typeface="Times New Roman" pitchFamily="18" charset="0"/>
              </a:rPr>
              <a:t>تدفق السلع والبضائع في التجمعات </a:t>
            </a:r>
            <a:r>
              <a:rPr lang="ar-DZ" b="1" dirty="0" smtClean="0">
                <a:solidFill>
                  <a:srgbClr val="008000"/>
                </a:solidFill>
                <a:latin typeface="Times New Roman" pitchFamily="18" charset="0"/>
                <a:cs typeface="Times New Roman" pitchFamily="18" charset="0"/>
              </a:rPr>
              <a:t>السكنية</a:t>
            </a:r>
            <a:r>
              <a:rPr lang="ar-SA" b="1" dirty="0" smtClean="0">
                <a:solidFill>
                  <a:srgbClr val="008000"/>
                </a:solidFill>
                <a:latin typeface="Times New Roman" pitchFamily="18" charset="0"/>
                <a:cs typeface="Times New Roman" pitchFamily="18" charset="0"/>
              </a:rPr>
              <a:t>، ونقلها، وتوصيلها إلى الوجهة النهائية، وكذلك إدارة تدفقات العودة</a:t>
            </a: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إنها تتضمن أو تمس جهات فاعلة متعددة وذات أهداف متناقضة</a:t>
            </a:r>
            <a:r>
              <a:rPr lang="ar-SA" b="1" dirty="0" smtClean="0">
                <a:solidFill>
                  <a:srgbClr val="002060"/>
                </a:solidFill>
                <a:latin typeface="Times New Roman" pitchFamily="18" charset="0"/>
                <a:cs typeface="Times New Roman" pitchFamily="18" charset="0"/>
              </a:rPr>
              <a:t>: </a:t>
            </a:r>
            <a:r>
              <a:rPr lang="ar-DZ" b="1" dirty="0" smtClean="0">
                <a:solidFill>
                  <a:srgbClr val="002060"/>
                </a:solidFill>
                <a:latin typeface="Times New Roman" pitchFamily="18" charset="0"/>
                <a:cs typeface="Times New Roman" pitchFamily="18" charset="0"/>
              </a:rPr>
              <a:t>مؤسسات</a:t>
            </a:r>
            <a:r>
              <a:rPr lang="ar-SA" b="1" dirty="0" smtClean="0">
                <a:solidFill>
                  <a:srgbClr val="002060"/>
                </a:solidFill>
                <a:latin typeface="Times New Roman" pitchFamily="18" charset="0"/>
                <a:cs typeface="Times New Roman" pitchFamily="18" charset="0"/>
              </a:rPr>
              <a:t> اقتصادية، هيئات عمومية، والسكان</a:t>
            </a:r>
            <a:r>
              <a:rPr lang="ar-DZ" b="1" dirty="0" smtClean="0">
                <a:solidFill>
                  <a:srgbClr val="002060"/>
                </a:solidFill>
                <a:latin typeface="Times New Roman" pitchFamily="18" charset="0"/>
                <a:cs typeface="Times New Roman" pitchFamily="18" charset="0"/>
              </a:rPr>
              <a:t>.</a:t>
            </a:r>
            <a:endParaRPr lang="fr-FR" b="1" dirty="0">
              <a:solidFill>
                <a:srgbClr val="002060"/>
              </a:solidFill>
              <a:latin typeface="Times New Roman" pitchFamily="18" charset="0"/>
              <a:cs typeface="Times New Roman" pitchFamily="18" charset="0"/>
            </a:endParaRPr>
          </a:p>
        </p:txBody>
      </p:sp>
      <p:sp>
        <p:nvSpPr>
          <p:cNvPr id="4" name="Rectangle 3"/>
          <p:cNvSpPr/>
          <p:nvPr/>
        </p:nvSpPr>
        <p:spPr>
          <a:xfrm>
            <a:off x="4876800" y="609600"/>
            <a:ext cx="3828292" cy="646331"/>
          </a:xfrm>
          <a:prstGeom prst="rect">
            <a:avLst/>
          </a:prstGeom>
        </p:spPr>
        <p:txBody>
          <a:bodyPr wrap="none">
            <a:spAutoFit/>
          </a:bodyPr>
          <a:lstStyle/>
          <a:p>
            <a:pPr algn="just" rtl="1">
              <a:buNone/>
            </a:pPr>
            <a:r>
              <a:rPr lang="ar-DZ" sz="3600" b="1" dirty="0" smtClean="0">
                <a:solidFill>
                  <a:srgbClr val="FF0000"/>
                </a:solidFill>
                <a:latin typeface="Times New Roman" pitchFamily="18" charset="0"/>
                <a:cs typeface="Times New Roman" pitchFamily="18" charset="0"/>
              </a:rPr>
              <a:t>ح. </a:t>
            </a:r>
            <a:r>
              <a:rPr lang="ar-SA" sz="3600" b="1" dirty="0" smtClean="0">
                <a:solidFill>
                  <a:srgbClr val="FF0000"/>
                </a:solidFill>
                <a:latin typeface="Times New Roman" pitchFamily="18" charset="0"/>
                <a:cs typeface="Times New Roman" pitchFamily="18" charset="0"/>
              </a:rPr>
              <a:t>اللوجستيات الحضرية</a:t>
            </a:r>
            <a:endParaRPr lang="fr-FR" sz="3600" b="1" dirty="0" smtClean="0">
              <a:solidFill>
                <a:srgbClr val="FF0000"/>
              </a:solidFill>
              <a:latin typeface="Times New Roman" pitchFamily="18" charset="0"/>
              <a:cs typeface="Times New Roman" pitchFamily="18" charset="0"/>
            </a:endParaRPr>
          </a:p>
        </p:txBody>
      </p:sp>
      <p:sp>
        <p:nvSpPr>
          <p:cNvPr id="69633" name="Rectangle 1"/>
          <p:cNvSpPr>
            <a:spLocks noChangeArrowheads="1"/>
          </p:cNvSpPr>
          <p:nvPr/>
        </p:nvSpPr>
        <p:spPr bwMode="auto">
          <a:xfrm>
            <a:off x="228600" y="1447800"/>
            <a:ext cx="8610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تُستخدم مصطلحات أخرى أحيانًا للإشارة إلى </a:t>
            </a:r>
            <a:r>
              <a:rPr kumimoji="0" lang="ar-SA"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هذ</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 </a:t>
            </a:r>
            <a:r>
              <a:rPr kumimoji="0" lang="ar-SA"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لوجستيات</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الميل الأخير</a:t>
            </a:r>
            <a:r>
              <a:rPr lang="ar-DZ" sz="3200" b="1" dirty="0" smtClean="0">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logistique du dernier kilomètre</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لوجستيات</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القرب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logistique de proximité</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نقل البضائع في المدين</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transport de marchandises en ville</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إلخ</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SA"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F:\logistique humanitaire3.jpg"/>
          <p:cNvPicPr>
            <a:picLocks noChangeAspect="1" noChangeArrowheads="1"/>
          </p:cNvPicPr>
          <p:nvPr/>
        </p:nvPicPr>
        <p:blipFill>
          <a:blip r:embed="rId2"/>
          <a:srcRect/>
          <a:stretch>
            <a:fillRect/>
          </a:stretch>
        </p:blipFill>
        <p:spPr bwMode="auto">
          <a:xfrm>
            <a:off x="152400" y="228600"/>
            <a:ext cx="4495800" cy="2743200"/>
          </a:xfrm>
          <a:prstGeom prst="rect">
            <a:avLst/>
          </a:prstGeom>
          <a:noFill/>
        </p:spPr>
      </p:pic>
      <p:pic>
        <p:nvPicPr>
          <p:cNvPr id="110595" name="Picture 3" descr="F:\logistique urbaine.jpg"/>
          <p:cNvPicPr>
            <a:picLocks noChangeAspect="1" noChangeArrowheads="1"/>
          </p:cNvPicPr>
          <p:nvPr/>
        </p:nvPicPr>
        <p:blipFill>
          <a:blip r:embed="rId3"/>
          <a:srcRect/>
          <a:stretch>
            <a:fillRect/>
          </a:stretch>
        </p:blipFill>
        <p:spPr bwMode="auto">
          <a:xfrm>
            <a:off x="152400" y="3505200"/>
            <a:ext cx="4572000" cy="3048000"/>
          </a:xfrm>
          <a:prstGeom prst="rect">
            <a:avLst/>
          </a:prstGeom>
          <a:noFill/>
        </p:spPr>
      </p:pic>
      <p:pic>
        <p:nvPicPr>
          <p:cNvPr id="110596" name="Picture 4" descr="F:\logistique urbaine2.jpg"/>
          <p:cNvPicPr>
            <a:picLocks noChangeAspect="1" noChangeArrowheads="1"/>
          </p:cNvPicPr>
          <p:nvPr/>
        </p:nvPicPr>
        <p:blipFill>
          <a:blip r:embed="rId4"/>
          <a:srcRect/>
          <a:stretch>
            <a:fillRect/>
          </a:stretch>
        </p:blipFill>
        <p:spPr bwMode="auto">
          <a:xfrm>
            <a:off x="4800600" y="228600"/>
            <a:ext cx="4191000" cy="2743200"/>
          </a:xfrm>
          <a:prstGeom prst="rect">
            <a:avLst/>
          </a:prstGeom>
          <a:noFill/>
        </p:spPr>
      </p:pic>
      <p:pic>
        <p:nvPicPr>
          <p:cNvPr id="110597" name="Picture 5" descr="F:\logistique urbaine3.jpg"/>
          <p:cNvPicPr>
            <a:picLocks noChangeAspect="1" noChangeArrowheads="1"/>
          </p:cNvPicPr>
          <p:nvPr/>
        </p:nvPicPr>
        <p:blipFill>
          <a:blip r:embed="rId5"/>
          <a:srcRect/>
          <a:stretch>
            <a:fillRect/>
          </a:stretch>
        </p:blipFill>
        <p:spPr bwMode="auto">
          <a:xfrm>
            <a:off x="4876800" y="3505200"/>
            <a:ext cx="4191000" cy="3086100"/>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22718"/>
            <a:ext cx="8382000" cy="1815882"/>
          </a:xfrm>
          <a:prstGeom prst="rect">
            <a:avLst/>
          </a:prstGeom>
        </p:spPr>
        <p:txBody>
          <a:bodyPr wrap="square">
            <a:spAutoFit/>
          </a:bodyPr>
          <a:lstStyle/>
          <a:p>
            <a:pPr algn="just" rtl="1"/>
            <a:r>
              <a:rPr lang="ar-DZ" sz="2800" b="1" dirty="0" smtClean="0">
                <a:latin typeface="Arial" pitchFamily="34" charset="0"/>
                <a:cs typeface="Arial" pitchFamily="34" charset="0"/>
              </a:rPr>
              <a:t>     شخص طبيعي أو معنوي يلتزم تحت مسؤوليته وباسمه الخاص، بنقل بضاعة لفائدة زبونه، حيث يبادر بتنظيم وتنفيذ كل عمليات النقل المتتالية للبضائع بالوسائل التي يراها مناسبة، ويتحمل المخاطر التي تتعرض لها البضاعة من نقطة البداية إلى نقطة النهاية.</a:t>
            </a:r>
            <a:endParaRPr lang="fr-FR" sz="2800" b="1" dirty="0">
              <a:latin typeface="Arial" pitchFamily="34" charset="0"/>
              <a:cs typeface="Arial" pitchFamily="34" charset="0"/>
            </a:endParaRPr>
          </a:p>
        </p:txBody>
      </p:sp>
      <p:sp>
        <p:nvSpPr>
          <p:cNvPr id="6" name="Rectangle 5"/>
          <p:cNvSpPr/>
          <p:nvPr/>
        </p:nvSpPr>
        <p:spPr>
          <a:xfrm>
            <a:off x="304800" y="1320225"/>
            <a:ext cx="8489950" cy="584775"/>
          </a:xfrm>
          <a:prstGeom prst="rect">
            <a:avLst/>
          </a:prstGeom>
        </p:spPr>
        <p:txBody>
          <a:bodyPr wrap="square">
            <a:spAutoFit/>
          </a:bodyPr>
          <a:lstStyle/>
          <a:p>
            <a:pPr algn="r" rtl="1"/>
            <a:r>
              <a:rPr lang="ar-DZ" sz="3200" b="1" dirty="0" smtClean="0">
                <a:solidFill>
                  <a:srgbClr val="FF0000"/>
                </a:solidFill>
                <a:latin typeface="Arial" pitchFamily="34" charset="0"/>
                <a:cs typeface="Arial" pitchFamily="34" charset="0"/>
              </a:rPr>
              <a:t>وكيل النقل بالعمولة </a:t>
            </a:r>
            <a:r>
              <a:rPr lang="en-US" sz="2400" b="1" dirty="0" smtClean="0">
                <a:solidFill>
                  <a:srgbClr val="FF0000"/>
                </a:solidFill>
                <a:latin typeface="Times New Roman" pitchFamily="18" charset="0"/>
                <a:cs typeface="Times New Roman" pitchFamily="18" charset="0"/>
              </a:rPr>
              <a:t>commissionaire de transport</a:t>
            </a:r>
            <a:r>
              <a:rPr lang="ar-DZ" sz="24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Arial" pitchFamily="34" charset="0"/>
                <a:cs typeface="Arial" pitchFamily="34" charset="0"/>
              </a:rPr>
              <a:t>(منظم النقل ) </a:t>
            </a:r>
            <a:endParaRPr lang="fr-FR" sz="2000" b="1" dirty="0">
              <a:solidFill>
                <a:srgbClr val="FF0000"/>
              </a:solidFill>
              <a:latin typeface="Arial" pitchFamily="34" charset="0"/>
              <a:cs typeface="Arial" pitchFamily="34" charset="0"/>
            </a:endParaRPr>
          </a:p>
        </p:txBody>
      </p:sp>
      <p:sp>
        <p:nvSpPr>
          <p:cNvPr id="118785" name="Rectangle 1"/>
          <p:cNvSpPr>
            <a:spLocks noChangeArrowheads="1"/>
          </p:cNvSpPr>
          <p:nvPr/>
        </p:nvSpPr>
        <p:spPr bwMode="auto">
          <a:xfrm>
            <a:off x="152400" y="4382631"/>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ال</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وظیفة</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ar-DZ" sz="2800"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إبرام عقد النقل مع الغیر لصالح الموكل،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ف</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یبحث عن ناقل لنقل بضاعة إلى جهة معینة، وقد یقوم إلى جانب ذلك بالأعمال الفرعیة التي تتطلبها عملیة النقل، كتهیئة البضاعة من تغلیف وحزم وشحن وتسلیمها للناقل</a:t>
            </a:r>
            <a:r>
              <a:rPr kumimoji="0" lang="ar-DZ"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ar-SA"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وغیر ذلك من الأعمال التي تقتضیها العملیة.</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105400" y="649069"/>
            <a:ext cx="3619902"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محترفي الإمداد الدولي </a:t>
            </a:r>
            <a:endParaRPr lang="fr-FR" sz="3600" dirty="0">
              <a:solidFill>
                <a:srgbClr val="FF0000"/>
              </a:solidFill>
              <a:latin typeface="Arial" pitchFamily="34" charset="0"/>
              <a:cs typeface="Arial"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304800" y="609600"/>
            <a:ext cx="84582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22250" algn="r"/>
              </a:tabLst>
            </a:pP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التزامات الوكیل بالعمولة للنقل</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450850"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يبرم العقود لحساب الموكل واحترام تعلیماته حسن اختیار الناقل/ الناقلين من حيث الأسعار والكفاءة.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450850"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یسأل عن تنفیذ عقد النقل وسلامة وصول البضاعة والركاب إلى جهة الوصول.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450850"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یتمتع بحریة واسعة في اختیار الوسائل التي یراها مناسبة لضمان وصول الركاب والبضاعة سلیمة.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450850"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يوافي صاحب البضاعة بالمعلومات الضروریة عن مراحل تنفیذ العقد، والصعوبات التي تعترضه أثناء التنفيذ.</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450850"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یقدم لموكله حسابا صادقا التنفیذ</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یبین فیه ما أنفقه في سبیل تنفیذ العقد(إن كان یتعامل مع الغیر باسمه فهو یعمل لحساب).</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450850"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یضمن سلامة البضائع موضوع النقل الموكل أمرها  إلیه(صیانتها </a:t>
            </a:r>
            <a:r>
              <a:rPr kumimoji="0" lang="ar-SA" sz="28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وا</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SA" sz="28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یداعها</a:t>
            </a: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والتأمین علیها إن كان له مقتضى).</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90600"/>
            <a:ext cx="8305800" cy="5693866"/>
          </a:xfrm>
          <a:prstGeom prst="rect">
            <a:avLst/>
          </a:prstGeom>
        </p:spPr>
        <p:txBody>
          <a:bodyPr wrap="square">
            <a:spAutoFit/>
          </a:bodyPr>
          <a:lstStyle/>
          <a:p>
            <a:pPr lvl="0" algn="justLow" rtl="1" eaLnBrk="0" fontAlgn="base" hangingPunct="0">
              <a:spcBef>
                <a:spcPct val="0"/>
              </a:spcBef>
              <a:spcAft>
                <a:spcPct val="0"/>
              </a:spcAft>
              <a:tabLst>
                <a:tab pos="222250" algn="r"/>
              </a:tabLst>
            </a:pPr>
            <a:r>
              <a:rPr lang="ar-SA" sz="2800" b="1" dirty="0" smtClean="0">
                <a:latin typeface="Simplified Arabic" pitchFamily="18" charset="-78"/>
                <a:ea typeface="Times New Roman" pitchFamily="18" charset="0"/>
                <a:cs typeface="Simplified Arabic" pitchFamily="18" charset="-78"/>
              </a:rPr>
              <a:t>یلتزم عند القیام بالعمل المكلف </a:t>
            </a:r>
            <a:r>
              <a:rPr lang="ar-SA" sz="2800" b="1" dirty="0" err="1" smtClean="0">
                <a:latin typeface="Simplified Arabic" pitchFamily="18" charset="-78"/>
                <a:ea typeface="Times New Roman" pitchFamily="18" charset="0"/>
                <a:cs typeface="Simplified Arabic" pitchFamily="18" charset="-78"/>
              </a:rPr>
              <a:t>به</a:t>
            </a:r>
            <a:r>
              <a:rPr lang="ar-SA" sz="2800" b="1" dirty="0" smtClean="0">
                <a:latin typeface="Simplified Arabic" pitchFamily="18" charset="-78"/>
                <a:ea typeface="Times New Roman" pitchFamily="18" charset="0"/>
                <a:cs typeface="Simplified Arabic" pitchFamily="18" charset="-78"/>
              </a:rPr>
              <a:t> بتحقیق النتیجة لا ببذل العنایة</a:t>
            </a:r>
            <a:r>
              <a:rPr lang="ar-SA" sz="2800" b="1" dirty="0" smtClean="0">
                <a:latin typeface="Arial" pitchFamily="34" charset="0"/>
                <a:ea typeface="Times New Roman" pitchFamily="18" charset="0"/>
                <a:cs typeface="Arial" pitchFamily="34" charset="0"/>
              </a:rPr>
              <a:t> </a:t>
            </a:r>
            <a:r>
              <a:rPr lang="ar-SY" sz="2800" b="1" dirty="0" smtClean="0">
                <a:latin typeface="Arial" pitchFamily="34" charset="0"/>
                <a:ea typeface="Times New Roman" pitchFamily="18" charset="0"/>
                <a:cs typeface="Arial" pitchFamily="34" charset="0"/>
              </a:rPr>
              <a:t>(</a:t>
            </a:r>
            <a:r>
              <a:rPr lang="ar-SA" sz="2800" b="1" dirty="0" smtClean="0">
                <a:latin typeface="Simplified Arabic" pitchFamily="18" charset="-78"/>
                <a:ea typeface="Times New Roman" pitchFamily="18" charset="0"/>
                <a:cs typeface="Simplified Arabic" pitchFamily="18" charset="-78"/>
              </a:rPr>
              <a:t>تنفیذ النقل وضمان وصول البضاعة)،</a:t>
            </a:r>
            <a:r>
              <a:rPr lang="ar-SA" sz="2800" b="1" dirty="0" smtClean="0">
                <a:latin typeface="Arial" pitchFamily="34" charset="0"/>
                <a:ea typeface="Times New Roman" pitchFamily="18" charset="0"/>
                <a:cs typeface="Arial" pitchFamily="34" charset="0"/>
              </a:rPr>
              <a:t> </a:t>
            </a:r>
            <a:r>
              <a:rPr lang="ar-SA" sz="2800" b="1" dirty="0" smtClean="0">
                <a:latin typeface="Simplified Arabic" pitchFamily="18" charset="-78"/>
                <a:ea typeface="Times New Roman" pitchFamily="18" charset="0"/>
                <a:cs typeface="Simplified Arabic" pitchFamily="18" charset="-78"/>
              </a:rPr>
              <a:t>وهذا ما یفرض علیه</a:t>
            </a:r>
            <a:r>
              <a:rPr lang="ar-DZ" sz="2800" b="1" dirty="0" smtClean="0">
                <a:latin typeface="Simplified Arabic" pitchFamily="18" charset="-78"/>
                <a:ea typeface="Times New Roman" pitchFamily="18" charset="0"/>
                <a:cs typeface="Simplified Arabic" pitchFamily="18" charset="-78"/>
              </a:rPr>
              <a:t>:</a:t>
            </a:r>
          </a:p>
          <a:p>
            <a:pPr lvl="0" algn="justLow" rtl="1" eaLnBrk="0" fontAlgn="base" hangingPunct="0">
              <a:spcBef>
                <a:spcPct val="0"/>
              </a:spcBef>
              <a:spcAft>
                <a:spcPct val="0"/>
              </a:spcAft>
              <a:tabLst>
                <a:tab pos="222250" algn="r"/>
              </a:tabLst>
            </a:pPr>
            <a:r>
              <a:rPr lang="ar-SA" sz="2800" b="1" dirty="0" smtClean="0">
                <a:latin typeface="Simplified Arabic" pitchFamily="18" charset="-78"/>
                <a:ea typeface="Times New Roman" pitchFamily="18" charset="0"/>
                <a:cs typeface="Simplified Arabic" pitchFamily="18" charset="-78"/>
              </a:rPr>
              <a:t> التحقق من قدرة الناقل الذي یتعاقد معه</a:t>
            </a:r>
            <a:r>
              <a:rPr lang="ar-DZ" sz="2800" b="1" dirty="0" smtClean="0">
                <a:latin typeface="Simplified Arabic" pitchFamily="18" charset="-78"/>
                <a:ea typeface="Times New Roman" pitchFamily="18" charset="0"/>
                <a:cs typeface="Simplified Arabic" pitchFamily="18" charset="-78"/>
              </a:rPr>
              <a:t>(</a:t>
            </a:r>
            <a:r>
              <a:rPr lang="ar-SA" sz="2800" b="1" dirty="0" smtClean="0">
                <a:latin typeface="Simplified Arabic" pitchFamily="18" charset="-78"/>
                <a:ea typeface="Times New Roman" pitchFamily="18" charset="0"/>
                <a:cs typeface="Simplified Arabic" pitchFamily="18" charset="-78"/>
              </a:rPr>
              <a:t>یحدد له وسیلة النقل المناسبة</a:t>
            </a:r>
            <a:r>
              <a:rPr lang="ar-DZ" sz="2800" b="1" dirty="0" smtClean="0">
                <a:latin typeface="Simplified Arabic" pitchFamily="18" charset="-78"/>
                <a:ea typeface="Times New Roman" pitchFamily="18" charset="0"/>
                <a:cs typeface="Simplified Arabic" pitchFamily="18" charset="-78"/>
              </a:rPr>
              <a:t>).</a:t>
            </a:r>
          </a:p>
          <a:p>
            <a:pPr lvl="0" algn="justLow" rtl="1" eaLnBrk="0" fontAlgn="base" hangingPunct="0">
              <a:spcBef>
                <a:spcPct val="0"/>
              </a:spcBef>
              <a:spcAft>
                <a:spcPct val="0"/>
              </a:spcAft>
              <a:tabLst>
                <a:tab pos="222250" algn="r"/>
              </a:tabLst>
            </a:pPr>
            <a:r>
              <a:rPr lang="ar-SA" sz="2800" b="1" u="sng" dirty="0" smtClean="0">
                <a:latin typeface="Simplified Arabic" pitchFamily="18" charset="-78"/>
                <a:ea typeface="Times New Roman" pitchFamily="18" charset="0"/>
                <a:cs typeface="Simplified Arabic" pitchFamily="18" charset="-78"/>
              </a:rPr>
              <a:t>فضلا عن مسؤولیته عن أفعاله الشخصیة، فإنه ضامن لأفعال من وسطه في النقل</a:t>
            </a:r>
            <a:r>
              <a:rPr lang="ar-SA" sz="2800" b="1" dirty="0" smtClean="0">
                <a:latin typeface="Simplified Arabic" pitchFamily="18" charset="-78"/>
                <a:ea typeface="Times New Roman" pitchFamily="18" charset="0"/>
                <a:cs typeface="Simplified Arabic" pitchFamily="18" charset="-78"/>
              </a:rPr>
              <a:t>، ولیس معنى ضمان النقل كفالة تنفیذ النقل، وإنما معناه أنّ الموكل یستطیع أن یسأل الوكیل بالعمولة للنقل كما لو كان هو الناقل.</a:t>
            </a:r>
            <a:endParaRPr lang="fr-FR" sz="2800" b="1" dirty="0" smtClean="0">
              <a:latin typeface="Arial" pitchFamily="34" charset="0"/>
              <a:cs typeface="Arial" pitchFamily="34" charset="0"/>
            </a:endParaRPr>
          </a:p>
          <a:p>
            <a:pPr lvl="0" algn="justLow" rtl="1" eaLnBrk="0" fontAlgn="base" hangingPunct="0">
              <a:spcBef>
                <a:spcPct val="0"/>
              </a:spcBef>
              <a:spcAft>
                <a:spcPct val="0"/>
              </a:spcAft>
              <a:tabLst>
                <a:tab pos="222250" algn="r"/>
              </a:tabLst>
            </a:pPr>
            <a:r>
              <a:rPr lang="ar-SA" sz="2800" b="1" u="sng" dirty="0" smtClean="0">
                <a:latin typeface="Simplified Arabic" pitchFamily="18" charset="-78"/>
                <a:ea typeface="Times New Roman" pitchFamily="18" charset="0"/>
                <a:cs typeface="Simplified Arabic" pitchFamily="18" charset="-78"/>
              </a:rPr>
              <a:t>یلتزم بكل الأعمال اللاّزمة لحفظ حقوق الموكل</a:t>
            </a:r>
            <a:r>
              <a:rPr lang="ar-SA" sz="2800" b="1" dirty="0" smtClean="0">
                <a:latin typeface="Simplified Arabic" pitchFamily="18" charset="-78"/>
                <a:ea typeface="Times New Roman" pitchFamily="18" charset="0"/>
                <a:cs typeface="Simplified Arabic" pitchFamily="18" charset="-78"/>
              </a:rPr>
              <a:t>، كأن يتخذ كل الإجراءات الكفیلة بحمایة الموكل من سقوط حقه في رفع دعوى على الناقل الذي تعاقد معه الوكيل بالعمولة بحسب نوع النقل،</a:t>
            </a:r>
            <a:r>
              <a:rPr lang="ar-SA" sz="2800" b="1" dirty="0" smtClean="0">
                <a:latin typeface="Arial" pitchFamily="34" charset="0"/>
                <a:ea typeface="Times New Roman" pitchFamily="18" charset="0"/>
                <a:cs typeface="Arial" pitchFamily="34" charset="0"/>
              </a:rPr>
              <a:t> </a:t>
            </a:r>
            <a:r>
              <a:rPr lang="ar-SA" sz="2800" b="1" dirty="0" smtClean="0">
                <a:latin typeface="Simplified Arabic" pitchFamily="18" charset="-78"/>
                <a:ea typeface="Times New Roman" pitchFamily="18" charset="0"/>
                <a:cs typeface="Simplified Arabic" pitchFamily="18" charset="-78"/>
              </a:rPr>
              <a:t>یبذل جهده لاستبعاد الدفع بعدم قبول دعوى المسؤولیة، اتخاذ ما یلزم لتسهیل إثبات خطأ الناقل في الرجوع علیه بالتعویض عن هلاك أو تلف البضاعة).</a:t>
            </a:r>
            <a:endParaRPr lang="ar-SA" sz="2800" b="1"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a:t>
            </a:r>
            <a:r>
              <a:rPr lang="ar-DZ" b="1" i="1" dirty="0" err="1" smtClean="0">
                <a:solidFill>
                  <a:schemeClr val="tx1"/>
                </a:solidFill>
                <a:latin typeface="Times New Roman" pitchFamily="18" charset="0"/>
                <a:cs typeface="Times New Roman" pitchFamily="18" charset="0"/>
              </a:rPr>
              <a:t>خيضــر</a:t>
            </a:r>
            <a:r>
              <a:rPr lang="ar-DZ" b="1" i="1" dirty="0" smtClean="0">
                <a:solidFill>
                  <a:schemeClr val="tx1"/>
                </a:solidFill>
                <a:latin typeface="Times New Roman" pitchFamily="18" charset="0"/>
                <a:cs typeface="Times New Roman" pitchFamily="18" charset="0"/>
              </a:rPr>
              <a:t>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التجــارية </a:t>
            </a:r>
            <a:r>
              <a:rPr lang="ar-DZ" b="1" i="1" dirty="0" err="1" smtClean="0">
                <a:solidFill>
                  <a:schemeClr val="tx1"/>
                </a:solidFill>
                <a:latin typeface="Times New Roman" pitchFamily="18" charset="0"/>
                <a:cs typeface="Times New Roman" pitchFamily="18" charset="0"/>
              </a:rPr>
              <a:t>و</a:t>
            </a:r>
            <a:r>
              <a:rPr lang="ar-DZ" b="1" i="1" dirty="0" smtClean="0">
                <a:solidFill>
                  <a:schemeClr val="tx1"/>
                </a:solidFill>
                <a:latin typeface="Times New Roman" pitchFamily="18" charset="0"/>
                <a:cs typeface="Times New Roman" pitchFamily="18" charset="0"/>
              </a:rPr>
              <a:t> 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2022/2021</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01:</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 ( </a:t>
            </a:r>
            <a:r>
              <a:rPr lang="ar-DZ" sz="4400" b="1" dirty="0" err="1" smtClean="0">
                <a:solidFill>
                  <a:srgbClr val="C00000"/>
                </a:solidFill>
                <a:latin typeface="Adobe Arabic" pitchFamily="18" charset="-78"/>
                <a:cs typeface="Adobe Arabic" pitchFamily="18" charset="-78"/>
              </a:rPr>
              <a:t>ج</a:t>
            </a:r>
            <a:r>
              <a:rPr lang="ar-DZ" sz="4400" b="1" dirty="0" smtClean="0">
                <a:solidFill>
                  <a:srgbClr val="C00000"/>
                </a:solidFill>
                <a:latin typeface="Adobe Arabic" pitchFamily="18" charset="-78"/>
                <a:cs typeface="Adobe Arabic" pitchFamily="18" charset="-78"/>
              </a:rPr>
              <a:t> 1)</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descr="C:\Users\SALAH\Desktop\images.jpg"/>
          <p:cNvPicPr>
            <a:picLocks noChangeAspect="1" noChangeArrowheads="1"/>
          </p:cNvPicPr>
          <p:nvPr/>
        </p:nvPicPr>
        <p:blipFill>
          <a:blip r:embed="rId2"/>
          <a:srcRect/>
          <a:stretch>
            <a:fillRect/>
          </a:stretch>
        </p:blipFill>
        <p:spPr bwMode="auto">
          <a:xfrm>
            <a:off x="381000" y="990600"/>
            <a:ext cx="8305800" cy="441960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876800"/>
            <a:ext cx="8305800" cy="1384995"/>
          </a:xfrm>
          <a:prstGeom prst="rect">
            <a:avLst/>
          </a:prstGeom>
        </p:spPr>
        <p:txBody>
          <a:bodyPr wrap="square">
            <a:spAutoFit/>
          </a:bodyPr>
          <a:lstStyle/>
          <a:p>
            <a:pPr algn="just" rtl="1"/>
            <a:r>
              <a:rPr lang="ar-DZ" sz="2800" b="1" dirty="0" smtClean="0">
                <a:latin typeface="Arial" pitchFamily="34" charset="0"/>
                <a:cs typeface="Arial" pitchFamily="34" charset="0"/>
              </a:rPr>
              <a:t>شخص ونقطة اتصال، </a:t>
            </a:r>
            <a:r>
              <a:rPr lang="ar-DZ" sz="2800" b="1" dirty="0" smtClean="0">
                <a:solidFill>
                  <a:srgbClr val="FF0000"/>
                </a:solidFill>
                <a:latin typeface="Arial" pitchFamily="34" charset="0"/>
                <a:cs typeface="Arial" pitchFamily="34" charset="0"/>
              </a:rPr>
              <a:t>يتدخل في الفترة التي بين </a:t>
            </a:r>
            <a:r>
              <a:rPr lang="ar-DZ" sz="2800" b="1" dirty="0" err="1" smtClean="0">
                <a:solidFill>
                  <a:srgbClr val="FF0000"/>
                </a:solidFill>
                <a:latin typeface="Arial" pitchFamily="34" charset="0"/>
                <a:cs typeface="Arial" pitchFamily="34" charset="0"/>
              </a:rPr>
              <a:t>نقلين</a:t>
            </a:r>
            <a:r>
              <a:rPr lang="ar-DZ" sz="2800" b="1" dirty="0" smtClean="0">
                <a:latin typeface="Arial" pitchFamily="34" charset="0"/>
                <a:cs typeface="Arial" pitchFamily="34" charset="0"/>
              </a:rPr>
              <a:t>، وبعد استلامه البضائع من ناقل أول، يعيد إرسالها من جديد، ولا يتجاوز مهمته </a:t>
            </a:r>
            <a:r>
              <a:rPr lang="ar-DZ" sz="2800" b="1" dirty="0" err="1" smtClean="0">
                <a:latin typeface="Arial" pitchFamily="34" charset="0"/>
                <a:cs typeface="Arial" pitchFamily="34" charset="0"/>
              </a:rPr>
              <a:t>الضرفية</a:t>
            </a:r>
            <a:r>
              <a:rPr lang="ar-DZ" sz="2800" b="1" dirty="0" smtClean="0">
                <a:latin typeface="Arial" pitchFamily="34" charset="0"/>
                <a:cs typeface="Arial" pitchFamily="34" charset="0"/>
              </a:rPr>
              <a:t> إطار ساحة الميناء أو النقطة الحدودية التي يتدخل فيها.</a:t>
            </a:r>
            <a:endParaRPr lang="fr-FR" sz="2800" b="1" dirty="0">
              <a:latin typeface="Arial" pitchFamily="34" charset="0"/>
              <a:cs typeface="Arial" pitchFamily="34" charset="0"/>
            </a:endParaRPr>
          </a:p>
        </p:txBody>
      </p:sp>
      <p:sp>
        <p:nvSpPr>
          <p:cNvPr id="5" name="Rectangle 2"/>
          <p:cNvSpPr>
            <a:spLocks noChangeArrowheads="1"/>
          </p:cNvSpPr>
          <p:nvPr/>
        </p:nvSpPr>
        <p:spPr bwMode="auto">
          <a:xfrm>
            <a:off x="304800" y="1944231"/>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شخص مكلف </a:t>
            </a:r>
            <a:r>
              <a:rPr kumimoji="0" lang="ar-SA"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تسلّم البضاعة من الناقل وإعادة إرسالها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بمعرفة ناقل آخر، بحري أو بري أو جوي. فعمل</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ه</a:t>
            </a: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يتم في الفترة التي تفصل بين مرحلتي رحلة واحدة للبضاعة، </a:t>
            </a:r>
            <a:r>
              <a:rPr kumimoji="0" lang="ar-SA"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ويجري جميع الأعمال القانونية والأعمال المادية والثانوية</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لحساب موكله للوصل بين مرحلتي الرحلة الواحدة للبضاعة بغية وصولها غايتها النهائية.</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648200" y="685800"/>
            <a:ext cx="3999813" cy="584775"/>
          </a:xfrm>
          <a:prstGeom prst="rect">
            <a:avLst/>
          </a:prstGeom>
        </p:spPr>
        <p:txBody>
          <a:bodyPr wrap="none">
            <a:spAutoFit/>
          </a:bodyPr>
          <a:lstStyle/>
          <a:p>
            <a:pPr algn="r" rtl="1"/>
            <a:r>
              <a:rPr lang="ar-SA" sz="3200" b="1" dirty="0" smtClean="0">
                <a:solidFill>
                  <a:srgbClr val="FF0000"/>
                </a:solidFill>
                <a:latin typeface="Simplified Arabic" pitchFamily="18" charset="-78"/>
                <a:ea typeface="Calibri" pitchFamily="34" charset="0"/>
                <a:cs typeface="Simplified Arabic" pitchFamily="18" charset="-78"/>
              </a:rPr>
              <a:t>وكيل العبور</a:t>
            </a:r>
            <a:r>
              <a:rPr lang="fr-FR" sz="3200" b="1" dirty="0" smtClean="0">
                <a:solidFill>
                  <a:srgbClr val="FF0000"/>
                </a:solidFill>
                <a:latin typeface="Simplified Arabic" pitchFamily="18" charset="-78"/>
                <a:ea typeface="Calibri" pitchFamily="34" charset="0"/>
                <a:cs typeface="Simplified Arabic" pitchFamily="18" charset="-78"/>
              </a:rPr>
              <a:t>Transitaire </a:t>
            </a:r>
            <a:r>
              <a:rPr lang="ar-SA" sz="3200" b="1" dirty="0" smtClean="0">
                <a:solidFill>
                  <a:srgbClr val="FF0000"/>
                </a:solidFill>
                <a:latin typeface="Simplified Arabic" pitchFamily="18" charset="-78"/>
                <a:ea typeface="Calibri" pitchFamily="34" charset="0"/>
                <a:cs typeface="Simplified Arabic" pitchFamily="18" charset="-78"/>
              </a:rPr>
              <a:t>: </a:t>
            </a:r>
            <a:endParaRPr lang="fr-FR" sz="3200" dirty="0">
              <a:solidFill>
                <a:srgbClr val="FF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381000" y="1366421"/>
            <a:ext cx="8305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187325" algn="r"/>
                <a:tab pos="5302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القيام بأعمال الوكالة عن أصحاب البضائع، سواء نقل البضائع وتوصيلها في الوقت المضبوط أو  بيع البضاعة لحساب أصحابها بسعر مناسب، وتزويد البائعين بأسعار السوق وإبداء النصح لهم؛</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5302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تخفيف الأعباء الملقاة على عاتق المشترين، بتسهيل اختيار أفضل السلع وأقلها ثمنا، وبالتالي خفض تكلفة النقل إلى الحد الأدنى عن طريق استخدام </a:t>
            </a:r>
            <a:r>
              <a:rPr kumimoji="0" lang="ar-DZ" sz="28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االنقل</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متعدد الوسائط.</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5302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تجهيز وإصدار كل المستندات الضرورية لتصدير البضاعة مثل سند الشحن، شهادة المنشأ، وثائق الجمركة، وثائق التأمين...</a:t>
            </a:r>
            <a:r>
              <a:rPr kumimoji="0" lang="ar-DZ" sz="28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إلخ</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5302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تخطيط وحساب تكاليف مسار الرحلة، مع وضع البدائل المختلفة للحصول على أحسن توليفة من حيث السرعة، التكلفة والأمان؛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5302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حجز أماكن الشحن على وسائل النقل المختلفة محليا أو عالميا، مع توفير خدمات إضافية مساعدة مثل التغليف والتخزين؛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381000" y="1447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31763" algn="r"/>
              </a:tabLst>
            </a:pPr>
            <a:r>
              <a:rPr kumimoji="0" lang="ar-DZ" sz="2800" b="1" i="0" u="none" strike="noStrike" cap="none" normalizeH="0" baseline="0" dirty="0" smtClean="0">
                <a:ln>
                  <a:noFill/>
                </a:ln>
                <a:solidFill>
                  <a:srgbClr val="008000"/>
                </a:solidFill>
                <a:effectLst/>
                <a:latin typeface="Simplified Arabic" pitchFamily="18" charset="-78"/>
                <a:ea typeface="Times New Roman" pitchFamily="18" charset="0"/>
                <a:cs typeface="Simplified Arabic" pitchFamily="18" charset="-78"/>
              </a:rPr>
              <a:t>شخص طبيعي أو معنوي ملتزم أمام مصالحة الجمارك عن التصريح بالبضاعة المملوكة للغير.</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958353" y="634425"/>
            <a:ext cx="5617243" cy="584775"/>
          </a:xfrm>
          <a:prstGeom prst="rect">
            <a:avLst/>
          </a:prstGeom>
        </p:spPr>
        <p:txBody>
          <a:bodyPr wrap="none">
            <a:spAutoFit/>
          </a:bodyPr>
          <a:lstStyle/>
          <a:p>
            <a:pPr algn="r" rtl="1"/>
            <a:r>
              <a:rPr lang="ar-DZ" sz="3200" b="1" dirty="0" smtClean="0">
                <a:solidFill>
                  <a:srgbClr val="FF0000"/>
                </a:solidFill>
                <a:latin typeface="Simplified Arabic" pitchFamily="18" charset="-78"/>
                <a:ea typeface="Times New Roman" pitchFamily="18" charset="0"/>
                <a:cs typeface="Simplified Arabic" pitchFamily="18" charset="-78"/>
              </a:rPr>
              <a:t>الوكيل لدى الجمارك (المصرح الجمركي): </a:t>
            </a:r>
            <a:endParaRPr lang="fr-FR" sz="3200" dirty="0">
              <a:solidFill>
                <a:srgbClr val="FF0000"/>
              </a:solidFill>
            </a:endParaRPr>
          </a:p>
        </p:txBody>
      </p:sp>
      <p:sp>
        <p:nvSpPr>
          <p:cNvPr id="6" name="Rectangle 1"/>
          <p:cNvSpPr>
            <a:spLocks noChangeArrowheads="1"/>
          </p:cNvSpPr>
          <p:nvPr/>
        </p:nvSpPr>
        <p:spPr bwMode="auto">
          <a:xfrm>
            <a:off x="381000" y="617220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tabLst>
                <a:tab pos="131763"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يقوم بإجراءات التصدير والاستيراد لفائدة الزبون مقابل وثائق معينة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81000" y="2679918"/>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31763" algn="r"/>
              </a:tabLst>
            </a:pPr>
            <a:r>
              <a:rPr kumimoji="0" lang="ar-DZ" sz="2800" b="1" i="0" u="none" strike="noStrike" cap="none" normalizeH="0" baseline="0" dirty="0" smtClean="0">
                <a:ln>
                  <a:noFill/>
                </a:ln>
                <a:solidFill>
                  <a:srgbClr val="008000"/>
                </a:solidFill>
                <a:effectLst/>
                <a:latin typeface="Simplified Arabic" pitchFamily="18" charset="-78"/>
                <a:ea typeface="Times New Roman" pitchFamily="18" charset="0"/>
                <a:cs typeface="Simplified Arabic" pitchFamily="18" charset="-78"/>
              </a:rPr>
              <a:t>رغم أنه مجرد وكيل ينفذ رغبة موكله، ويأتمر بأوامره في تنفيذ التصرفات القانونية</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التي ترجع في نهاية الأمر لمصحة صاحب البضاعة.</a:t>
            </a:r>
          </a:p>
        </p:txBody>
      </p:sp>
      <p:sp>
        <p:nvSpPr>
          <p:cNvPr id="8" name="Rectangle 1"/>
          <p:cNvSpPr>
            <a:spLocks noChangeArrowheads="1"/>
          </p:cNvSpPr>
          <p:nvPr/>
        </p:nvSpPr>
        <p:spPr bwMode="auto">
          <a:xfrm>
            <a:off x="381000" y="3998893"/>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31763" algn="r"/>
              </a:tabLst>
            </a:pPr>
            <a:r>
              <a:rPr lang="ar-DZ" sz="2800" b="1" dirty="0" smtClean="0">
                <a:latin typeface="Simplified Arabic" pitchFamily="18" charset="-78"/>
                <a:ea typeface="Times New Roman" pitchFamily="18" charset="0"/>
                <a:cs typeface="Simplified Arabic" pitchFamily="18" charset="-78"/>
              </a:rPr>
              <a:t>صاحب البضاعة </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يمكن أن يكون وعن قصد، قدم للوكيل المعتمد معلومات غير مطابقة لبيانات البضاعة.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381000" y="5181600"/>
            <a:ext cx="8305800" cy="954107"/>
          </a:xfrm>
          <a:prstGeom prst="rect">
            <a:avLst/>
          </a:prstGeom>
        </p:spPr>
        <p:txBody>
          <a:bodyPr wrap="square">
            <a:spAutoFit/>
          </a:bodyPr>
          <a:lstStyle/>
          <a:p>
            <a:pPr lvl="0" algn="justLow" rtl="1" fontAlgn="base">
              <a:spcBef>
                <a:spcPct val="0"/>
              </a:spcBef>
              <a:spcAft>
                <a:spcPct val="0"/>
              </a:spcAft>
              <a:tabLst>
                <a:tab pos="131763" algn="r"/>
              </a:tabLst>
            </a:pPr>
            <a:r>
              <a:rPr lang="ar-DZ" sz="2800" b="1" dirty="0" smtClean="0">
                <a:latin typeface="Simplified Arabic" pitchFamily="18" charset="-78"/>
                <a:ea typeface="Times New Roman" pitchFamily="18" charset="0"/>
                <a:cs typeface="Simplified Arabic" pitchFamily="18" charset="-78"/>
              </a:rPr>
              <a:t>يزاول نشاطه (وضع البضاعة تحت مراقبة الجمارك) وباعتماد من إدارة الجمارك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ur protéger Résultats 2017"/>
          <p:cNvPicPr>
            <a:picLocks noChangeAspect="1" noChangeArrowheads="1"/>
          </p:cNvPicPr>
          <p:nvPr/>
        </p:nvPicPr>
        <p:blipFill>
          <a:blip r:embed="rId2"/>
          <a:srcRect/>
          <a:stretch>
            <a:fillRect/>
          </a:stretch>
        </p:blipFill>
        <p:spPr bwMode="auto">
          <a:xfrm>
            <a:off x="76200" y="381000"/>
            <a:ext cx="3962400" cy="4419600"/>
          </a:xfrm>
          <a:prstGeom prst="rect">
            <a:avLst/>
          </a:prstGeom>
          <a:noFill/>
        </p:spPr>
      </p:pic>
      <p:pic>
        <p:nvPicPr>
          <p:cNvPr id="1028" name="Picture 4" descr="commissionnaire en douane"/>
          <p:cNvPicPr>
            <a:picLocks noChangeAspect="1" noChangeArrowheads="1"/>
          </p:cNvPicPr>
          <p:nvPr/>
        </p:nvPicPr>
        <p:blipFill>
          <a:blip r:embed="rId3"/>
          <a:srcRect/>
          <a:stretch>
            <a:fillRect/>
          </a:stretch>
        </p:blipFill>
        <p:spPr bwMode="auto">
          <a:xfrm>
            <a:off x="4267200" y="381000"/>
            <a:ext cx="4495800" cy="4391025"/>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304800" y="1000780"/>
            <a:ext cx="847837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31763" algn="r"/>
              </a:tabLst>
            </a:pP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مجمعي الشحن</a:t>
            </a:r>
            <a:r>
              <a:rPr kumimoji="0" lang="ar-DZ" sz="3200" b="1" i="0" u="none" strike="noStrike" cap="none" normalizeH="0" dirty="0" smtClean="0">
                <a:ln>
                  <a:noFill/>
                </a:ln>
                <a:solidFill>
                  <a:srgbClr val="FF0000"/>
                </a:solidFill>
                <a:effectLst/>
                <a:latin typeface="Simplified Arabic" pitchFamily="18" charset="-78"/>
                <a:ea typeface="Times New Roman" pitchFamily="18" charset="0"/>
                <a:cs typeface="Simplified Arabic" pitchFamily="18" charset="-78"/>
              </a:rPr>
              <a:t> </a:t>
            </a: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البحري والجوي والبري </a:t>
            </a:r>
            <a:r>
              <a:rPr kumimoji="0" lang="ar-DZ"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groupeurs</a:t>
            </a: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a:t>
            </a:r>
          </a:p>
          <a:p>
            <a:pPr marL="0" marR="0" lvl="0" indent="0" algn="justLow" defTabSz="914400" rtl="1" eaLnBrk="1" fontAlgn="base" latinLnBrk="0" hangingPunct="1">
              <a:lnSpc>
                <a:spcPct val="100000"/>
              </a:lnSpc>
              <a:spcBef>
                <a:spcPct val="0"/>
              </a:spcBef>
              <a:spcAft>
                <a:spcPct val="0"/>
              </a:spcAft>
              <a:buClrTx/>
              <a:buSzTx/>
              <a:tabLst>
                <a:tab pos="131763"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مهمتهم هي توحيد الشحنات الصغيرة لتوفير حاويات كاملة، منصات نقالة كاملة أو شاحنات كاملة.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2706" name="AutoShape 2" descr="Définition De Groupage Dans Le Tran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2707" name="Picture 3" descr="C:\Users\SALAH\Desktop\téléchargement.jpg"/>
          <p:cNvPicPr>
            <a:picLocks noChangeAspect="1" noChangeArrowheads="1"/>
          </p:cNvPicPr>
          <p:nvPr/>
        </p:nvPicPr>
        <p:blipFill>
          <a:blip r:embed="rId2"/>
          <a:srcRect/>
          <a:stretch>
            <a:fillRect/>
          </a:stretch>
        </p:blipFill>
        <p:spPr bwMode="auto">
          <a:xfrm>
            <a:off x="152400" y="2557463"/>
            <a:ext cx="4267200" cy="3157537"/>
          </a:xfrm>
          <a:prstGeom prst="rect">
            <a:avLst/>
          </a:prstGeom>
          <a:noFill/>
        </p:spPr>
      </p:pic>
      <p:pic>
        <p:nvPicPr>
          <p:cNvPr id="72708" name="Picture 4" descr="C:\Users\SALAH\Desktop\images.jpg"/>
          <p:cNvPicPr>
            <a:picLocks noChangeAspect="1" noChangeArrowheads="1"/>
          </p:cNvPicPr>
          <p:nvPr/>
        </p:nvPicPr>
        <p:blipFill>
          <a:blip r:embed="rId3"/>
          <a:srcRect/>
          <a:stretch>
            <a:fillRect/>
          </a:stretch>
        </p:blipFill>
        <p:spPr bwMode="auto">
          <a:xfrm>
            <a:off x="4572000" y="2555544"/>
            <a:ext cx="4419600" cy="3159456"/>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3" descr="C:\Users\SALAH\Desktop\Professional-Shipping-Service-From-China-to-Europe-by-DHL-FedEx-UPS-TNT.jpg"/>
          <p:cNvPicPr>
            <a:picLocks noChangeAspect="1" noChangeArrowheads="1"/>
          </p:cNvPicPr>
          <p:nvPr/>
        </p:nvPicPr>
        <p:blipFill>
          <a:blip r:embed="rId2"/>
          <a:srcRect/>
          <a:stretch>
            <a:fillRect/>
          </a:stretch>
        </p:blipFill>
        <p:spPr bwMode="auto">
          <a:xfrm>
            <a:off x="1905000" y="2057400"/>
            <a:ext cx="5238750" cy="3048000"/>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C:\Users\SALAH\Desktop\FedEx_MD-11s.jpg"/>
          <p:cNvPicPr>
            <a:picLocks noChangeAspect="1" noChangeArrowheads="1"/>
          </p:cNvPicPr>
          <p:nvPr/>
        </p:nvPicPr>
        <p:blipFill>
          <a:blip r:embed="rId2"/>
          <a:srcRect/>
          <a:stretch>
            <a:fillRect/>
          </a:stretch>
        </p:blipFill>
        <p:spPr bwMode="auto">
          <a:xfrm>
            <a:off x="76200" y="233362"/>
            <a:ext cx="4495800" cy="3271838"/>
          </a:xfrm>
          <a:prstGeom prst="rect">
            <a:avLst/>
          </a:prstGeom>
          <a:noFill/>
        </p:spPr>
      </p:pic>
      <p:sp>
        <p:nvSpPr>
          <p:cNvPr id="137221" name="AutoShape 5" descr="FedEx employee dies at Memphis airport h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7222" name="Picture 6" descr="C:\Users\SALAH\Desktop\images (1).jpg"/>
          <p:cNvPicPr>
            <a:picLocks noChangeAspect="1" noChangeArrowheads="1"/>
          </p:cNvPicPr>
          <p:nvPr/>
        </p:nvPicPr>
        <p:blipFill>
          <a:blip r:embed="rId3"/>
          <a:srcRect/>
          <a:stretch>
            <a:fillRect/>
          </a:stretch>
        </p:blipFill>
        <p:spPr bwMode="auto">
          <a:xfrm>
            <a:off x="76200" y="3581400"/>
            <a:ext cx="4648200" cy="3114675"/>
          </a:xfrm>
          <a:prstGeom prst="rect">
            <a:avLst/>
          </a:prstGeom>
          <a:noFill/>
        </p:spPr>
      </p:pic>
      <p:pic>
        <p:nvPicPr>
          <p:cNvPr id="137223" name="Picture 7" descr="C:\Users\SALAH\Desktop\images (2).jpg"/>
          <p:cNvPicPr>
            <a:picLocks noChangeAspect="1" noChangeArrowheads="1"/>
          </p:cNvPicPr>
          <p:nvPr/>
        </p:nvPicPr>
        <p:blipFill>
          <a:blip r:embed="rId4"/>
          <a:srcRect/>
          <a:stretch>
            <a:fillRect/>
          </a:stretch>
        </p:blipFill>
        <p:spPr bwMode="auto">
          <a:xfrm>
            <a:off x="4800600" y="3581400"/>
            <a:ext cx="4114800" cy="3105150"/>
          </a:xfrm>
          <a:prstGeom prst="rect">
            <a:avLst/>
          </a:prstGeom>
          <a:noFill/>
        </p:spPr>
      </p:pic>
      <p:pic>
        <p:nvPicPr>
          <p:cNvPr id="137224" name="Picture 8" descr="C:\Users\SALAH\Desktop\téléchargement (2).jpg"/>
          <p:cNvPicPr>
            <a:picLocks noChangeAspect="1" noChangeArrowheads="1"/>
          </p:cNvPicPr>
          <p:nvPr/>
        </p:nvPicPr>
        <p:blipFill>
          <a:blip r:embed="rId5"/>
          <a:srcRect/>
          <a:stretch>
            <a:fillRect/>
          </a:stretch>
        </p:blipFill>
        <p:spPr bwMode="auto">
          <a:xfrm>
            <a:off x="4648200" y="76200"/>
            <a:ext cx="4419600" cy="3429000"/>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descr="Les hubs, des articulations clefs pour les réseaux de messagerie et  d&amp;#39;express | Les Echo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5171" name="Picture 3" descr="C:\Users\SALAH\Desktop\ech20039147-1.jpg"/>
          <p:cNvPicPr>
            <a:picLocks noChangeAspect="1" noChangeArrowheads="1"/>
          </p:cNvPicPr>
          <p:nvPr/>
        </p:nvPicPr>
        <p:blipFill>
          <a:blip r:embed="rId2"/>
          <a:srcRect/>
          <a:stretch>
            <a:fillRect/>
          </a:stretch>
        </p:blipFill>
        <p:spPr bwMode="auto">
          <a:xfrm>
            <a:off x="76200" y="990600"/>
            <a:ext cx="9067800" cy="5257800"/>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7801" y="685800"/>
            <a:ext cx="2148345" cy="646331"/>
          </a:xfrm>
          <a:prstGeom prst="rect">
            <a:avLst/>
          </a:prstGeom>
        </p:spPr>
        <p:txBody>
          <a:bodyPr wrap="none">
            <a:spAutoFit/>
          </a:bodyPr>
          <a:lstStyle/>
          <a:p>
            <a:pPr algn="r" rtl="1"/>
            <a:r>
              <a:rPr lang="ar-SA" sz="3600" b="1" dirty="0" smtClean="0">
                <a:solidFill>
                  <a:srgbClr val="FF0000"/>
                </a:solidFill>
                <a:latin typeface="Arial" pitchFamily="34" charset="0"/>
                <a:cs typeface="Arial" pitchFamily="34" charset="0"/>
              </a:rPr>
              <a:t>مزايا </a:t>
            </a:r>
            <a:r>
              <a:rPr lang="ar-SA" sz="3600" b="1" dirty="0" err="1" smtClean="0">
                <a:solidFill>
                  <a:srgbClr val="FF0000"/>
                </a:solidFill>
                <a:latin typeface="Arial" pitchFamily="34" charset="0"/>
                <a:cs typeface="Arial" pitchFamily="34" charset="0"/>
              </a:rPr>
              <a:t>التجم</a:t>
            </a:r>
            <a:r>
              <a:rPr lang="ar-DZ" sz="3600" b="1" dirty="0" smtClean="0">
                <a:solidFill>
                  <a:srgbClr val="FF0000"/>
                </a:solidFill>
                <a:latin typeface="Arial" pitchFamily="34" charset="0"/>
                <a:cs typeface="Arial" pitchFamily="34" charset="0"/>
              </a:rPr>
              <a:t>ي</a:t>
            </a:r>
            <a:r>
              <a:rPr lang="ar-SA" sz="3600" b="1" dirty="0" smtClean="0">
                <a:solidFill>
                  <a:srgbClr val="FF0000"/>
                </a:solidFill>
                <a:latin typeface="Arial" pitchFamily="34" charset="0"/>
                <a:cs typeface="Arial" pitchFamily="34" charset="0"/>
              </a:rPr>
              <a:t>ع</a:t>
            </a:r>
            <a:endParaRPr lang="fr-FR" sz="3600" b="1" dirty="0">
              <a:solidFill>
                <a:srgbClr val="FF0000"/>
              </a:solidFill>
              <a:latin typeface="Arial" pitchFamily="34" charset="0"/>
              <a:cs typeface="Arial" pitchFamily="34" charset="0"/>
            </a:endParaRPr>
          </a:p>
        </p:txBody>
      </p:sp>
      <p:sp>
        <p:nvSpPr>
          <p:cNvPr id="5" name="Rectangle 4"/>
          <p:cNvSpPr/>
          <p:nvPr/>
        </p:nvSpPr>
        <p:spPr>
          <a:xfrm>
            <a:off x="457199" y="1371600"/>
            <a:ext cx="8287517"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latin typeface="Arial" pitchFamily="34" charset="0"/>
                <a:cs typeface="Arial" pitchFamily="34" charset="0"/>
              </a:rPr>
              <a:t> ت</a:t>
            </a:r>
            <a:r>
              <a:rPr lang="ar-SA" sz="2800" b="1" dirty="0" smtClean="0">
                <a:latin typeface="Arial" pitchFamily="34" charset="0"/>
                <a:cs typeface="Arial" pitchFamily="34" charset="0"/>
              </a:rPr>
              <a:t>خف</a:t>
            </a:r>
            <a:r>
              <a:rPr lang="ar-DZ" sz="2800" b="1" dirty="0" smtClean="0">
                <a:latin typeface="Arial" pitchFamily="34" charset="0"/>
                <a:cs typeface="Arial" pitchFamily="34" charset="0"/>
              </a:rPr>
              <a:t>ي</a:t>
            </a:r>
            <a:r>
              <a:rPr lang="ar-SA" sz="2800" b="1" dirty="0" smtClean="0">
                <a:latin typeface="Arial" pitchFamily="34" charset="0"/>
                <a:cs typeface="Arial" pitchFamily="34" charset="0"/>
              </a:rPr>
              <a:t>ض </a:t>
            </a:r>
            <a:r>
              <a:rPr lang="ar-DZ" sz="2800" b="1" dirty="0" smtClean="0">
                <a:latin typeface="Arial" pitchFamily="34" charset="0"/>
                <a:cs typeface="Arial" pitchFamily="34" charset="0"/>
              </a:rPr>
              <a:t>تكلفة النقل </a:t>
            </a:r>
            <a:r>
              <a:rPr lang="ar-SA" sz="2800" b="1" dirty="0" smtClean="0">
                <a:latin typeface="Arial" pitchFamily="34" charset="0"/>
                <a:cs typeface="Arial" pitchFamily="34" charset="0"/>
              </a:rPr>
              <a:t>إلى النصف مقارنة بالنقل المخصص</a:t>
            </a:r>
            <a:r>
              <a:rPr lang="ar-DZ" sz="2800" b="1" dirty="0" smtClean="0">
                <a:latin typeface="Arial" pitchFamily="34" charset="0"/>
                <a:cs typeface="Arial" pitchFamily="34" charset="0"/>
              </a:rPr>
              <a:t>( التكلفة على أساس الحاوية).</a:t>
            </a:r>
            <a:endParaRPr lang="fr-FR" sz="2800" b="1" dirty="0">
              <a:latin typeface="Arial" pitchFamily="34" charset="0"/>
              <a:cs typeface="Arial" pitchFamily="34" charset="0"/>
            </a:endParaRPr>
          </a:p>
        </p:txBody>
      </p:sp>
      <p:sp>
        <p:nvSpPr>
          <p:cNvPr id="6" name="Rectangle 5"/>
          <p:cNvSpPr/>
          <p:nvPr/>
        </p:nvSpPr>
        <p:spPr>
          <a:xfrm>
            <a:off x="381000" y="3846493"/>
            <a:ext cx="83058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تقديم العديد من الرحلات المغادرة والوجهات في جميع أنحاء العالم</a:t>
            </a:r>
            <a:r>
              <a:rPr lang="ar-DZ" sz="2800" b="1" dirty="0" smtClean="0">
                <a:latin typeface="Arial" pitchFamily="34" charset="0"/>
                <a:cs typeface="Arial" pitchFamily="34" charset="0"/>
              </a:rPr>
              <a:t>،</a:t>
            </a:r>
            <a:r>
              <a:rPr lang="ar-SA" sz="2800" b="1" dirty="0" smtClean="0">
                <a:latin typeface="Arial" pitchFamily="34" charset="0"/>
                <a:cs typeface="Arial" pitchFamily="34" charset="0"/>
              </a:rPr>
              <a:t> لأن حل التجميع يمكن أن يتم عن طريق الشحن البري</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البحري</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الجوي</a:t>
            </a:r>
            <a:r>
              <a:rPr lang="ar-DZ" sz="2800" b="1" dirty="0" smtClean="0">
                <a:latin typeface="Arial" pitchFamily="34" charset="0"/>
                <a:cs typeface="Arial" pitchFamily="34" charset="0"/>
              </a:rPr>
              <a:t>.</a:t>
            </a:r>
            <a:endParaRPr lang="fr-FR" sz="2800" b="1" dirty="0">
              <a:latin typeface="Arial" pitchFamily="34" charset="0"/>
              <a:cs typeface="Arial" pitchFamily="34" charset="0"/>
            </a:endParaRPr>
          </a:p>
        </p:txBody>
      </p:sp>
      <p:sp>
        <p:nvSpPr>
          <p:cNvPr id="7" name="Rectangle 6"/>
          <p:cNvSpPr/>
          <p:nvPr/>
        </p:nvSpPr>
        <p:spPr>
          <a:xfrm>
            <a:off x="381000" y="2627293"/>
            <a:ext cx="83058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مناسب للطرود </a:t>
            </a:r>
            <a:r>
              <a:rPr lang="ar-DZ" sz="2800" b="1" dirty="0" smtClean="0">
                <a:latin typeface="Arial" pitchFamily="34" charset="0"/>
                <a:cs typeface="Arial" pitchFamily="34" charset="0"/>
              </a:rPr>
              <a:t>الصغيرة في النبل السريع بشكل خاص، وع ذلك فهو يناسب أيضا الطرود </a:t>
            </a:r>
            <a:r>
              <a:rPr lang="ar-SA" sz="2800" b="1" dirty="0" smtClean="0">
                <a:latin typeface="Arial" pitchFamily="34" charset="0"/>
                <a:cs typeface="Arial" pitchFamily="34" charset="0"/>
              </a:rPr>
              <a:t>الضخمة</a:t>
            </a:r>
            <a:r>
              <a:rPr lang="ar-DZ" sz="2800" b="1" dirty="0" smtClean="0">
                <a:latin typeface="Arial" pitchFamily="34" charset="0"/>
                <a:cs typeface="Arial" pitchFamily="34" charset="0"/>
              </a:rPr>
              <a:t>.</a:t>
            </a:r>
            <a:endParaRPr lang="fr-FR" sz="2800" b="1" dirty="0">
              <a:latin typeface="Arial" pitchFamily="34" charset="0"/>
              <a:cs typeface="Arial" pitchFamily="34" charset="0"/>
            </a:endParaRPr>
          </a:p>
        </p:txBody>
      </p:sp>
      <p:sp>
        <p:nvSpPr>
          <p:cNvPr id="128001" name="Rectangle 1"/>
          <p:cNvSpPr>
            <a:spLocks noChangeArrowheads="1"/>
          </p:cNvSpPr>
          <p:nvPr/>
        </p:nvSpPr>
        <p:spPr bwMode="auto">
          <a:xfrm>
            <a:off x="304800" y="5141893"/>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يجعل عمليات التسليم مربحة</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بالنسبة للناقلين، كما أن تأجير</a:t>
            </a: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وسائل النقل</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وتنظيم النقل صارم للغاية</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10600" cy="838200"/>
          </a:xfrm>
        </p:spPr>
        <p:txBody>
          <a:bodyPr/>
          <a:lstStyle/>
          <a:p>
            <a:pPr algn="just" rtl="1"/>
            <a:r>
              <a:rPr lang="ar-DZ" b="1" dirty="0" smtClean="0">
                <a:solidFill>
                  <a:srgbClr val="FF0000"/>
                </a:solidFill>
                <a:latin typeface="Times New Roman" pitchFamily="18" charset="0"/>
                <a:cs typeface="Times New Roman" pitchFamily="18" charset="0"/>
              </a:rPr>
              <a:t>عناصر المحاضرة:</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143000"/>
            <a:ext cx="8534400" cy="5715000"/>
          </a:xfrm>
        </p:spPr>
        <p:txBody>
          <a:bodyPr>
            <a:noAutofit/>
          </a:bodyPr>
          <a:lstStyle/>
          <a:p>
            <a:pPr marL="279400" indent="-277813" algn="r" rtl="1">
              <a:buClr>
                <a:schemeClr val="tx1"/>
              </a:buClr>
              <a:buSzPct val="80000"/>
              <a:buAutoNum type="arabicPeriod"/>
            </a:pPr>
            <a:r>
              <a:rPr lang="ar-DZ" sz="2800" b="1" dirty="0" smtClean="0">
                <a:solidFill>
                  <a:srgbClr val="FF0000"/>
                </a:solidFill>
                <a:latin typeface="Times New Roman" pitchFamily="18" charset="0"/>
                <a:cs typeface="Times New Roman" pitchFamily="18" charset="0"/>
              </a:rPr>
              <a:t>أصل كلمة الإمداد</a:t>
            </a:r>
          </a:p>
          <a:p>
            <a:pPr marL="279400" indent="-277813" algn="r" rtl="1">
              <a:buClr>
                <a:schemeClr val="tx1"/>
              </a:buClr>
              <a:buSzPct val="80000"/>
              <a:buAutoNum type="arabicPeriod"/>
            </a:pPr>
            <a:r>
              <a:rPr lang="ar-DZ" sz="2800" b="1" dirty="0" smtClean="0">
                <a:solidFill>
                  <a:srgbClr val="FF0000"/>
                </a:solidFill>
                <a:latin typeface="Times New Roman" pitchFamily="18" charset="0"/>
                <a:cs typeface="Times New Roman" pitchFamily="18" charset="0"/>
              </a:rPr>
              <a:t>نشأة الإمداد (الإمداد العسكري)</a:t>
            </a:r>
          </a:p>
          <a:p>
            <a:pPr marL="279400" indent="-277813" algn="r" rtl="1">
              <a:buClr>
                <a:schemeClr val="tx1"/>
              </a:buClr>
              <a:buSzPct val="80000"/>
              <a:buAutoNum type="arabicPeriod"/>
            </a:pPr>
            <a:r>
              <a:rPr lang="ar-DZ" sz="2800" b="1" dirty="0" smtClean="0">
                <a:solidFill>
                  <a:srgbClr val="FF0000"/>
                </a:solidFill>
                <a:latin typeface="Times New Roman" pitchFamily="18" charset="0"/>
                <a:cs typeface="Times New Roman" pitchFamily="18" charset="0"/>
              </a:rPr>
              <a:t>الإمداد في المؤسسة</a:t>
            </a:r>
          </a:p>
          <a:p>
            <a:pPr marL="279400" indent="-277813" algn="r" rtl="1">
              <a:buClr>
                <a:schemeClr val="tx1"/>
              </a:buClr>
              <a:buSzPct val="80000"/>
              <a:buAutoNum type="arabicPeriod"/>
            </a:pPr>
            <a:r>
              <a:rPr lang="ar-DZ" sz="2800" b="1" dirty="0" smtClean="0">
                <a:solidFill>
                  <a:schemeClr val="tx1"/>
                </a:solidFill>
                <a:latin typeface="Times New Roman" pitchFamily="18" charset="0"/>
                <a:cs typeface="Times New Roman" pitchFamily="18" charset="0"/>
              </a:rPr>
              <a:t>تعريف الإمداد</a:t>
            </a:r>
          </a:p>
          <a:p>
            <a:pPr marL="279400" indent="-277813" algn="r" rtl="1">
              <a:buClr>
                <a:schemeClr val="tx1"/>
              </a:buClr>
              <a:buSzPct val="80000"/>
              <a:buAutoNum type="arabicPeriod"/>
            </a:pPr>
            <a:r>
              <a:rPr lang="ar-DZ" sz="2800" b="1" dirty="0" smtClean="0">
                <a:solidFill>
                  <a:schemeClr val="tx1"/>
                </a:solidFill>
                <a:latin typeface="Times New Roman" pitchFamily="18" charset="0"/>
                <a:cs typeface="Times New Roman" pitchFamily="18" charset="0"/>
              </a:rPr>
              <a:t> أنواع الإمداد</a:t>
            </a:r>
          </a:p>
          <a:p>
            <a:pPr marL="279400" indent="-277813" algn="r" rtl="1">
              <a:buClr>
                <a:schemeClr val="tx1"/>
              </a:buClr>
              <a:buSzPct val="80000"/>
              <a:buAutoNum type="arabicPeriod"/>
            </a:pPr>
            <a:r>
              <a:rPr lang="ar-DZ" sz="2800" b="1" dirty="0" smtClean="0">
                <a:solidFill>
                  <a:schemeClr val="tx1"/>
                </a:solidFill>
                <a:latin typeface="Times New Roman" pitchFamily="18" charset="0"/>
                <a:cs typeface="Times New Roman" pitchFamily="18" charset="0"/>
              </a:rPr>
              <a:t>أهمية الإمداد</a:t>
            </a:r>
          </a:p>
          <a:p>
            <a:pPr marL="279400" indent="-277813" algn="r" rtl="1">
              <a:buClr>
                <a:schemeClr val="tx1"/>
              </a:buClr>
              <a:buSzPct val="80000"/>
              <a:buAutoNum type="arabicPeriod"/>
            </a:pPr>
            <a:r>
              <a:rPr lang="ar-DZ" sz="2800" b="1" dirty="0" smtClean="0">
                <a:solidFill>
                  <a:schemeClr val="tx1"/>
                </a:solidFill>
                <a:latin typeface="Times New Roman" pitchFamily="18" charset="0"/>
                <a:cs typeface="Times New Roman" pitchFamily="18" charset="0"/>
              </a:rPr>
              <a:t>أهداف الإمداد</a:t>
            </a:r>
          </a:p>
          <a:p>
            <a:pPr marL="279400" indent="-277813" algn="r" rtl="1">
              <a:buClr>
                <a:schemeClr val="tx1"/>
              </a:buClr>
              <a:buSzPct val="80000"/>
              <a:buAutoNum type="arabicPeriod"/>
            </a:pPr>
            <a:r>
              <a:rPr lang="ar-DZ" sz="2800" b="1" dirty="0" smtClean="0">
                <a:solidFill>
                  <a:schemeClr val="tx1"/>
                </a:solidFill>
                <a:latin typeface="Times New Roman" pitchFamily="18" charset="0"/>
                <a:cs typeface="Times New Roman" pitchFamily="18" charset="0"/>
              </a:rPr>
              <a:t>وظائف الإمداد</a:t>
            </a:r>
          </a:p>
          <a:p>
            <a:pPr marL="279400" indent="-277813" algn="r" rtl="1">
              <a:buClr>
                <a:schemeClr val="tx1"/>
              </a:buClr>
              <a:buSzPct val="80000"/>
              <a:buAutoNum type="arabicPeriod"/>
            </a:pPr>
            <a:r>
              <a:rPr lang="ar-DZ" sz="2800" b="1" dirty="0" smtClean="0">
                <a:solidFill>
                  <a:srgbClr val="FF0000"/>
                </a:solidFill>
                <a:latin typeface="Times New Roman" pitchFamily="18" charset="0"/>
                <a:cs typeface="Times New Roman" pitchFamily="18" charset="0"/>
              </a:rPr>
              <a:t> تطور الإمداد في المؤسسات</a:t>
            </a:r>
          </a:p>
          <a:p>
            <a:pPr marL="279400" indent="-277813" algn="r" rtl="1">
              <a:buClr>
                <a:schemeClr val="tx1"/>
              </a:buClr>
              <a:buSzPct val="80000"/>
              <a:buAutoNum type="arabicPeriod"/>
            </a:pPr>
            <a:r>
              <a:rPr lang="ar-DZ" sz="2800" b="1" dirty="0" smtClean="0">
                <a:solidFill>
                  <a:srgbClr val="FF0000"/>
                </a:solidFill>
                <a:latin typeface="Times New Roman" pitchFamily="18" charset="0"/>
                <a:cs typeface="Times New Roman" pitchFamily="18" charset="0"/>
              </a:rPr>
              <a:t>عوامل تطور الإمداد الدولي</a:t>
            </a:r>
          </a:p>
          <a:p>
            <a:pPr marL="279400" indent="-277813" algn="r" rtl="1">
              <a:buClr>
                <a:schemeClr val="tx1"/>
              </a:buClr>
              <a:buSzPct val="80000"/>
              <a:buAutoNum type="arabicPeriod"/>
            </a:pPr>
            <a:r>
              <a:rPr lang="ar-DZ" sz="2800" b="1" dirty="0" smtClean="0">
                <a:solidFill>
                  <a:srgbClr val="FF0000"/>
                </a:solidFill>
                <a:latin typeface="Times New Roman" pitchFamily="18" charset="0"/>
                <a:cs typeface="Times New Roman" pitchFamily="18" charset="0"/>
              </a:rPr>
              <a:t> الاتجاهات المعاصرة في الإمداد</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381000" y="1447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أوقات التسليم أبطأ بكثير من أوقات النقل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المخصص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كما أن النقل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المخصص تجعل </a:t>
            </a:r>
            <a:r>
              <a:rPr kumimoji="0" lang="ar-DZ"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ال</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تسليم فور</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يا</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إلى المستلم</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376821" y="685800"/>
            <a:ext cx="2459328"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عيوب </a:t>
            </a:r>
            <a:r>
              <a:rPr lang="ar-SA" sz="3600" b="1" dirty="0" err="1" smtClean="0">
                <a:solidFill>
                  <a:srgbClr val="FF0000"/>
                </a:solidFill>
                <a:latin typeface="Arial" pitchFamily="34" charset="0"/>
                <a:cs typeface="Arial" pitchFamily="34" charset="0"/>
              </a:rPr>
              <a:t>التجم</a:t>
            </a:r>
            <a:r>
              <a:rPr lang="ar-DZ" sz="3600" b="1" dirty="0" smtClean="0">
                <a:solidFill>
                  <a:srgbClr val="FF0000"/>
                </a:solidFill>
                <a:latin typeface="Arial" pitchFamily="34" charset="0"/>
                <a:cs typeface="Arial" pitchFamily="34" charset="0"/>
              </a:rPr>
              <a:t>ي</a:t>
            </a:r>
            <a:r>
              <a:rPr lang="ar-SA" sz="3600" b="1" dirty="0" smtClean="0">
                <a:solidFill>
                  <a:srgbClr val="FF0000"/>
                </a:solidFill>
                <a:latin typeface="Arial" pitchFamily="34" charset="0"/>
                <a:cs typeface="Arial" pitchFamily="34" charset="0"/>
              </a:rPr>
              <a:t>ع</a:t>
            </a:r>
            <a:r>
              <a:rPr lang="ar-DZ" sz="3600" b="1" dirty="0" smtClean="0">
                <a:solidFill>
                  <a:srgbClr val="FF0000"/>
                </a:solidFill>
                <a:latin typeface="Arial" pitchFamily="34" charset="0"/>
                <a:cs typeface="Arial" pitchFamily="34" charset="0"/>
              </a:rPr>
              <a:t>:</a:t>
            </a:r>
            <a:endParaRPr lang="fr-FR" sz="3600" b="1" dirty="0">
              <a:solidFill>
                <a:srgbClr val="FF0000"/>
              </a:solidFill>
              <a:latin typeface="Arial" pitchFamily="34" charset="0"/>
              <a:cs typeface="Arial" pitchFamily="34" charset="0"/>
            </a:endParaRPr>
          </a:p>
        </p:txBody>
      </p:sp>
      <p:sp>
        <p:nvSpPr>
          <p:cNvPr id="6" name="Rectangle 1"/>
          <p:cNvSpPr>
            <a:spLocks noChangeArrowheads="1"/>
          </p:cNvSpPr>
          <p:nvPr/>
        </p:nvSpPr>
        <p:spPr bwMode="auto">
          <a:xfrm>
            <a:off x="381000" y="2656344"/>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قد يكون هناك عدة فواصل تحميل، وقد تتلف الحزمة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بسبب </a:t>
            </a:r>
            <a:r>
              <a:rPr kumimoji="0" lang="ar-DZ"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ال</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تفريغ وإعادة </a:t>
            </a:r>
            <a:r>
              <a:rPr kumimoji="0" lang="ar-DZ"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ال</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تحميل عدة مرات</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81000" y="3899118"/>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يتم التسليم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في النقل المخصص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بدون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انقطاع التحميل</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وهذا يحد بوضوح من مخاطر التلف على عكس النقل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بالتجميع.</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381000" y="5294293"/>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البضائع </a:t>
            </a:r>
            <a:r>
              <a:rPr kumimoji="0" lang="ar-DZ"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ال</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هشة يجب أن تستفيد من التغليف الأمثل، بينما بالنسبة للنقل السريع، ستنتقل بمفردها وسيتم التعامل معها بعناية</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153400" cy="6124754"/>
          </a:xfrm>
          <a:prstGeom prst="rect">
            <a:avLst/>
          </a:prstGeom>
        </p:spPr>
        <p:txBody>
          <a:bodyPr wrap="square">
            <a:spAutoFit/>
          </a:bodyPr>
          <a:lstStyle/>
          <a:p>
            <a:pPr lvl="0" algn="justLow" rtl="1" eaLnBrk="0" fontAlgn="base" hangingPunct="0">
              <a:spcBef>
                <a:spcPct val="0"/>
              </a:spcBef>
              <a:spcAft>
                <a:spcPct val="0"/>
              </a:spcAft>
              <a:buFont typeface="Wingdings" pitchFamily="2" charset="2"/>
              <a:buChar char="ü"/>
              <a:tabLst>
                <a:tab pos="187325" algn="r"/>
                <a:tab pos="530225" algn="r"/>
              </a:tabLst>
            </a:pPr>
            <a:r>
              <a:rPr lang="ar-DZ" sz="2800" b="1" dirty="0" smtClean="0">
                <a:latin typeface="Simplified Arabic" pitchFamily="18" charset="-78"/>
                <a:ea typeface="Times New Roman" pitchFamily="18" charset="0"/>
                <a:cs typeface="Simplified Arabic" pitchFamily="18" charset="-78"/>
              </a:rPr>
              <a:t>تجميع الشحنات الصغيرة من عدة مصدرين، وتحميلها في حاوية واحدة، ثم القيم بعملية تصديرها، وهذا حتى تكون عملية النقل اقتصادية؛</a:t>
            </a:r>
            <a:endParaRPr lang="fr-FR" sz="2800" b="1" dirty="0" smtClean="0">
              <a:latin typeface="Arial" pitchFamily="34" charset="0"/>
              <a:cs typeface="Arial" pitchFamily="34" charset="0"/>
            </a:endParaRPr>
          </a:p>
          <a:p>
            <a:pPr lvl="0" algn="justLow" rtl="1" eaLnBrk="0" fontAlgn="base" hangingPunct="0">
              <a:spcBef>
                <a:spcPct val="0"/>
              </a:spcBef>
              <a:spcAft>
                <a:spcPct val="0"/>
              </a:spcAft>
              <a:buFont typeface="Wingdings" pitchFamily="2" charset="2"/>
              <a:buChar char="ü"/>
              <a:tabLst>
                <a:tab pos="187325" algn="r"/>
                <a:tab pos="530225" algn="r"/>
              </a:tabLst>
            </a:pPr>
            <a:r>
              <a:rPr lang="ar-DZ" sz="2800" b="1" dirty="0" smtClean="0">
                <a:latin typeface="Simplified Arabic" pitchFamily="18" charset="-78"/>
                <a:ea typeface="Times New Roman" pitchFamily="18" charset="0"/>
                <a:cs typeface="Simplified Arabic" pitchFamily="18" charset="-78"/>
              </a:rPr>
              <a:t>دفع مصاريف العمليات والخدمات المختلفة التي تتطلبها عمليات التجارة الدولية، مثل مصاريف الجمارك، الموانئ، النقل ...</a:t>
            </a:r>
            <a:r>
              <a:rPr lang="ar-DZ" sz="2800" b="1" dirty="0" err="1" smtClean="0">
                <a:latin typeface="Simplified Arabic" pitchFamily="18" charset="-78"/>
                <a:ea typeface="Times New Roman" pitchFamily="18" charset="0"/>
                <a:cs typeface="Simplified Arabic" pitchFamily="18" charset="-78"/>
              </a:rPr>
              <a:t>إلخ</a:t>
            </a:r>
            <a:r>
              <a:rPr lang="ar-DZ" sz="2800" b="1" dirty="0" smtClean="0">
                <a:latin typeface="Simplified Arabic" pitchFamily="18" charset="-78"/>
                <a:ea typeface="Times New Roman" pitchFamily="18" charset="0"/>
                <a:cs typeface="Simplified Arabic" pitchFamily="18" charset="-78"/>
              </a:rPr>
              <a:t>؛</a:t>
            </a:r>
            <a:endParaRPr lang="fr-FR" sz="2800" b="1" dirty="0" smtClean="0">
              <a:latin typeface="Arial" pitchFamily="34" charset="0"/>
              <a:cs typeface="Arial" pitchFamily="34" charset="0"/>
            </a:endParaRPr>
          </a:p>
          <a:p>
            <a:pPr lvl="0" algn="justLow" rtl="1" eaLnBrk="0" fontAlgn="base" hangingPunct="0">
              <a:spcBef>
                <a:spcPct val="0"/>
              </a:spcBef>
              <a:spcAft>
                <a:spcPct val="0"/>
              </a:spcAft>
              <a:buFont typeface="Wingdings" pitchFamily="2" charset="2"/>
              <a:buChar char="ü"/>
              <a:tabLst>
                <a:tab pos="187325" algn="r"/>
                <a:tab pos="530225" algn="r"/>
              </a:tabLst>
            </a:pPr>
            <a:r>
              <a:rPr lang="ar-DZ" sz="2800" b="1" dirty="0" smtClean="0">
                <a:latin typeface="Simplified Arabic" pitchFamily="18" charset="-78"/>
                <a:ea typeface="Times New Roman" pitchFamily="18" charset="0"/>
                <a:cs typeface="Simplified Arabic" pitchFamily="18" charset="-78"/>
              </a:rPr>
              <a:t>تجهيز البضائع لعمليات التفتيش الجمركي والتخليص عليها، والقيام بالاتصالات الضرورية مع السلطات الجمركية، سواء كانت هذا البضائع موجهة للتصدير أو الاستيراد؛</a:t>
            </a:r>
            <a:endParaRPr lang="fr-FR" sz="2800" b="1" dirty="0" smtClean="0">
              <a:latin typeface="Arial" pitchFamily="34" charset="0"/>
              <a:cs typeface="Arial" pitchFamily="34" charset="0"/>
            </a:endParaRPr>
          </a:p>
          <a:p>
            <a:pPr lvl="0" algn="justLow" rtl="1" eaLnBrk="0" fontAlgn="base" hangingPunct="0">
              <a:spcBef>
                <a:spcPct val="0"/>
              </a:spcBef>
              <a:spcAft>
                <a:spcPct val="0"/>
              </a:spcAft>
              <a:buFont typeface="Wingdings" pitchFamily="2" charset="2"/>
              <a:buChar char="ü"/>
              <a:tabLst>
                <a:tab pos="187325" algn="r"/>
                <a:tab pos="530225" algn="r"/>
              </a:tabLst>
            </a:pPr>
            <a:r>
              <a:rPr lang="ar-DZ" sz="2800" b="1" dirty="0" smtClean="0">
                <a:latin typeface="Simplified Arabic" pitchFamily="18" charset="-78"/>
                <a:ea typeface="Times New Roman" pitchFamily="18" charset="0"/>
                <a:cs typeface="Simplified Arabic" pitchFamily="18" charset="-78"/>
              </a:rPr>
              <a:t>تقديم النصح الكامل للعملاء(الشاحنين)، سواء </a:t>
            </a:r>
            <a:r>
              <a:rPr lang="ar-DZ" sz="2800" b="1" dirty="0" err="1" smtClean="0">
                <a:latin typeface="Simplified Arabic" pitchFamily="18" charset="-78"/>
                <a:ea typeface="Times New Roman" pitchFamily="18" charset="0"/>
                <a:cs typeface="Simplified Arabic" pitchFamily="18" charset="-78"/>
              </a:rPr>
              <a:t>ان</a:t>
            </a:r>
            <a:r>
              <a:rPr lang="ar-DZ" sz="2800" b="1" dirty="0" smtClean="0">
                <a:latin typeface="Simplified Arabic" pitchFamily="18" charset="-78"/>
                <a:ea typeface="Times New Roman" pitchFamily="18" charset="0"/>
                <a:cs typeface="Simplified Arabic" pitchFamily="18" charset="-78"/>
              </a:rPr>
              <a:t> ذلك من الناحية التجارية أو المالية، وخصوصا فيما يتعلق بالدول الأجنبية؛</a:t>
            </a:r>
            <a:endParaRPr lang="fr-FR" sz="2800" b="1" dirty="0" smtClean="0">
              <a:latin typeface="Arial" pitchFamily="34" charset="0"/>
              <a:cs typeface="Arial" pitchFamily="34" charset="0"/>
            </a:endParaRPr>
          </a:p>
          <a:p>
            <a:pPr lvl="0" algn="justLow" rtl="1" eaLnBrk="0" fontAlgn="base" hangingPunct="0">
              <a:spcBef>
                <a:spcPct val="0"/>
              </a:spcBef>
              <a:spcAft>
                <a:spcPct val="0"/>
              </a:spcAft>
              <a:buFont typeface="Wingdings" pitchFamily="2" charset="2"/>
              <a:buChar char="ü"/>
              <a:tabLst>
                <a:tab pos="187325" algn="r"/>
                <a:tab pos="530225" algn="r"/>
              </a:tabLst>
            </a:pPr>
            <a:r>
              <a:rPr lang="ar-DZ" sz="2800" b="1" dirty="0" smtClean="0">
                <a:latin typeface="Simplified Arabic" pitchFamily="18" charset="-78"/>
                <a:ea typeface="Times New Roman" pitchFamily="18" charset="0"/>
                <a:cs typeface="Simplified Arabic" pitchFamily="18" charset="-78"/>
              </a:rPr>
              <a:t>تزويد العملاء بالمعلومات التي تساعدهم على القيام بالمفاوضات قبل إبرام صفقاتهم التجارية؛</a:t>
            </a:r>
            <a:endParaRPr lang="fr-FR" sz="2800" b="1" dirty="0" smtClean="0">
              <a:latin typeface="Arial" pitchFamily="34" charset="0"/>
              <a:cs typeface="Arial" pitchFamily="34" charset="0"/>
            </a:endParaRPr>
          </a:p>
          <a:p>
            <a:pPr lvl="0" algn="justLow" rtl="1" eaLnBrk="0" fontAlgn="base" hangingPunct="0">
              <a:spcBef>
                <a:spcPct val="0"/>
              </a:spcBef>
              <a:spcAft>
                <a:spcPct val="0"/>
              </a:spcAft>
              <a:buFont typeface="Wingdings" pitchFamily="2" charset="2"/>
              <a:buChar char="ü"/>
              <a:tabLst>
                <a:tab pos="187325" algn="r"/>
                <a:tab pos="530225" algn="r"/>
              </a:tabLst>
            </a:pPr>
            <a:r>
              <a:rPr lang="ar-DZ" sz="2800" b="1" dirty="0" smtClean="0">
                <a:latin typeface="Simplified Arabic" pitchFamily="18" charset="-78"/>
                <a:ea typeface="Times New Roman" pitchFamily="18" charset="0"/>
                <a:cs typeface="Simplified Arabic" pitchFamily="18" charset="-78"/>
              </a:rPr>
              <a:t>إفادة العملاء بأي تغيرات في القوانين المتعلقة بالتجارة، وإجراءات التصدير والاستيراد، سواء كانت محلية أو أجنبية.</a:t>
            </a:r>
            <a:endParaRPr lang="ar-DZ" sz="2800" b="1" dirty="0" smtClean="0">
              <a:latin typeface="Arial" pitchFamily="34" charset="0"/>
              <a:cs typeface="Arial"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2057400" y="457200"/>
            <a:ext cx="605486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مقارنة بين وكيل العبور ووكيل النقل بالعمولة</a:t>
            </a:r>
            <a:endParaRPr kumimoji="0" lang="ar-DZ" sz="4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76201" y="1066800"/>
          <a:ext cx="9067799" cy="5151120"/>
        </p:xfrm>
        <a:graphic>
          <a:graphicData uri="http://schemas.openxmlformats.org/drawingml/2006/table">
            <a:tbl>
              <a:tblPr rtl="1"/>
              <a:tblGrid>
                <a:gridCol w="2215377"/>
                <a:gridCol w="2861597"/>
                <a:gridCol w="1876524"/>
                <a:gridCol w="2114301"/>
              </a:tblGrid>
              <a:tr h="160362">
                <a:tc>
                  <a:txBody>
                    <a:bodyPr/>
                    <a:lstStyle/>
                    <a:p>
                      <a:pPr algn="ctr" rtl="1">
                        <a:spcAft>
                          <a:spcPts val="0"/>
                        </a:spcAft>
                      </a:pPr>
                      <a:r>
                        <a:rPr lang="ar-DZ" sz="2600" b="1">
                          <a:latin typeface="Arial" pitchFamily="34" charset="0"/>
                          <a:ea typeface="Times New Roman"/>
                          <a:cs typeface="Arial" pitchFamily="34" charset="0"/>
                        </a:rPr>
                        <a:t>وكيل العبور</a:t>
                      </a:r>
                      <a:endParaRPr lang="fr-FR" sz="260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600" b="1">
                          <a:latin typeface="Arial" pitchFamily="34" charset="0"/>
                          <a:ea typeface="Times New Roman"/>
                          <a:cs typeface="Arial" pitchFamily="34" charset="0"/>
                        </a:rPr>
                        <a:t>وكيل النقل</a:t>
                      </a:r>
                      <a:endParaRPr lang="fr-FR" sz="260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600" b="1">
                          <a:latin typeface="Arial" pitchFamily="34" charset="0"/>
                          <a:ea typeface="Times New Roman"/>
                          <a:cs typeface="Arial" pitchFamily="34" charset="0"/>
                        </a:rPr>
                        <a:t>الوكيل الجمركي</a:t>
                      </a:r>
                      <a:endParaRPr lang="fr-FR" sz="260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DZ" sz="2600" b="1">
                          <a:latin typeface="Arial" pitchFamily="34" charset="0"/>
                          <a:ea typeface="Times New Roman"/>
                          <a:cs typeface="Arial" pitchFamily="34" charset="0"/>
                        </a:rPr>
                        <a:t>الناقل</a:t>
                      </a:r>
                      <a:endParaRPr lang="fr-FR" sz="260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1125">
                <a:tc>
                  <a:txBody>
                    <a:bodyPr/>
                    <a:lstStyle/>
                    <a:p>
                      <a:pPr algn="r" rtl="1">
                        <a:spcAft>
                          <a:spcPts val="0"/>
                        </a:spcAft>
                      </a:pPr>
                      <a:r>
                        <a:rPr lang="ar-DZ" sz="2600" b="1" dirty="0">
                          <a:latin typeface="Arial" pitchFamily="34" charset="0"/>
                          <a:ea typeface="Times New Roman"/>
                          <a:cs typeface="Arial" pitchFamily="34" charset="0"/>
                        </a:rPr>
                        <a:t>نشاط غير مقنن</a:t>
                      </a:r>
                      <a:r>
                        <a:rPr lang="ar-DZ" sz="2600" b="1" dirty="0" smtClean="0">
                          <a:latin typeface="Arial" pitchFamily="34" charset="0"/>
                          <a:ea typeface="Times New Roman"/>
                          <a:cs typeface="Arial" pitchFamily="34" charset="0"/>
                        </a:rPr>
                        <a:t>( لا </a:t>
                      </a:r>
                      <a:r>
                        <a:rPr lang="ar-DZ" sz="2600" b="1" dirty="0">
                          <a:latin typeface="Arial" pitchFamily="34" charset="0"/>
                          <a:ea typeface="Times New Roman"/>
                          <a:cs typeface="Arial" pitchFamily="34" charset="0"/>
                        </a:rPr>
                        <a:t>يتطلب القيد في السجل التجاري</a:t>
                      </a:r>
                      <a:r>
                        <a:rPr lang="ar-DZ" sz="2600" b="1" dirty="0" smtClean="0">
                          <a:latin typeface="Arial" pitchFamily="34" charset="0"/>
                          <a:ea typeface="Times New Roman"/>
                          <a:cs typeface="Arial" pitchFamily="34" charset="0"/>
                        </a:rPr>
                        <a:t>)،</a:t>
                      </a:r>
                    </a:p>
                    <a:p>
                      <a:pPr algn="r" rtl="1">
                        <a:spcAft>
                          <a:spcPts val="0"/>
                        </a:spcAft>
                      </a:pPr>
                      <a:r>
                        <a:rPr lang="ar-DZ" sz="2600" b="1" dirty="0" smtClean="0">
                          <a:latin typeface="Arial" pitchFamily="34" charset="0"/>
                          <a:ea typeface="Times New Roman"/>
                          <a:cs typeface="Arial" pitchFamily="34" charset="0"/>
                        </a:rPr>
                        <a:t> </a:t>
                      </a:r>
                      <a:r>
                        <a:rPr lang="ar-DZ" sz="2600" b="1" dirty="0">
                          <a:latin typeface="Arial" pitchFamily="34" charset="0"/>
                          <a:ea typeface="Times New Roman"/>
                          <a:cs typeface="Arial" pitchFamily="34" charset="0"/>
                        </a:rPr>
                        <a:t>لا يوجد إلا في فرنسا</a:t>
                      </a:r>
                      <a:endParaRPr lang="fr-FR" sz="2600" dirty="0">
                        <a:latin typeface="Arial" pitchFamily="34" charset="0"/>
                        <a:ea typeface="Times New Roman"/>
                        <a:cs typeface="Arial" pitchFamily="34" charset="0"/>
                      </a:endParaRPr>
                    </a:p>
                    <a:p>
                      <a:pPr algn="r" rtl="1">
                        <a:spcAft>
                          <a:spcPts val="0"/>
                        </a:spcAft>
                      </a:pPr>
                      <a:r>
                        <a:rPr lang="ar-DZ" sz="2600" b="1" dirty="0">
                          <a:latin typeface="Arial" pitchFamily="34" charset="0"/>
                          <a:ea typeface="Times New Roman"/>
                          <a:cs typeface="Arial" pitchFamily="34" charset="0"/>
                        </a:rPr>
                        <a:t>التزام بالعناية القصوى وليس بالنتائج</a:t>
                      </a:r>
                      <a:r>
                        <a:rPr lang="ar-DZ" sz="2600" b="1" dirty="0" smtClean="0">
                          <a:latin typeface="Arial" pitchFamily="34" charset="0"/>
                          <a:ea typeface="Times New Roman"/>
                          <a:cs typeface="Arial" pitchFamily="34" charset="0"/>
                        </a:rPr>
                        <a:t>،</a:t>
                      </a:r>
                    </a:p>
                    <a:p>
                      <a:pPr algn="r" rtl="1">
                        <a:spcAft>
                          <a:spcPts val="0"/>
                        </a:spcAft>
                      </a:pPr>
                      <a:r>
                        <a:rPr lang="ar-DZ" sz="2600" b="1" dirty="0" smtClean="0">
                          <a:latin typeface="Arial" pitchFamily="34" charset="0"/>
                          <a:ea typeface="Times New Roman"/>
                          <a:cs typeface="Arial" pitchFamily="34" charset="0"/>
                        </a:rPr>
                        <a:t> </a:t>
                      </a:r>
                      <a:r>
                        <a:rPr lang="ar-DZ" sz="2600" b="1" dirty="0" err="1">
                          <a:latin typeface="Arial" pitchFamily="34" charset="0"/>
                          <a:ea typeface="Times New Roman"/>
                          <a:cs typeface="Arial" pitchFamily="34" charset="0"/>
                        </a:rPr>
                        <a:t>مسؤول</a:t>
                      </a:r>
                      <a:r>
                        <a:rPr lang="ar-DZ" sz="2600" b="1" dirty="0">
                          <a:latin typeface="Arial" pitchFamily="34" charset="0"/>
                          <a:ea typeface="Times New Roman"/>
                          <a:cs typeface="Arial" pitchFamily="34" charset="0"/>
                        </a:rPr>
                        <a:t> عن أخطائه فقط</a:t>
                      </a:r>
                      <a:r>
                        <a:rPr lang="ar-DZ" sz="2600" b="1" dirty="0" smtClean="0">
                          <a:latin typeface="Arial" pitchFamily="34" charset="0"/>
                          <a:ea typeface="Times New Roman"/>
                          <a:cs typeface="Arial" pitchFamily="34" charset="0"/>
                        </a:rPr>
                        <a:t>،</a:t>
                      </a:r>
                    </a:p>
                    <a:p>
                      <a:pPr algn="r" rtl="1">
                        <a:spcAft>
                          <a:spcPts val="0"/>
                        </a:spcAft>
                      </a:pPr>
                      <a:r>
                        <a:rPr lang="ar-DZ" sz="2600" b="1" dirty="0" smtClean="0">
                          <a:latin typeface="Arial" pitchFamily="34" charset="0"/>
                          <a:ea typeface="Times New Roman"/>
                          <a:cs typeface="Arial" pitchFamily="34" charset="0"/>
                        </a:rPr>
                        <a:t> </a:t>
                      </a:r>
                      <a:r>
                        <a:rPr lang="ar-DZ" sz="2600" b="1" dirty="0" err="1">
                          <a:latin typeface="Arial" pitchFamily="34" charset="0"/>
                          <a:ea typeface="Times New Roman"/>
                          <a:cs typeface="Arial" pitchFamily="34" charset="0"/>
                        </a:rPr>
                        <a:t>اثبات</a:t>
                      </a:r>
                      <a:r>
                        <a:rPr lang="ar-DZ" sz="2600" b="1" dirty="0">
                          <a:latin typeface="Arial" pitchFamily="34" charset="0"/>
                          <a:ea typeface="Times New Roman"/>
                          <a:cs typeface="Arial" pitchFamily="34" charset="0"/>
                        </a:rPr>
                        <a:t> التقصير يقع على عاتق </a:t>
                      </a:r>
                      <a:r>
                        <a:rPr lang="ar-DZ" sz="2600" b="1" dirty="0" smtClean="0">
                          <a:latin typeface="Arial" pitchFamily="34" charset="0"/>
                          <a:ea typeface="Times New Roman"/>
                          <a:cs typeface="Arial" pitchFamily="34" charset="0"/>
                        </a:rPr>
                        <a:t>الشاحن. </a:t>
                      </a:r>
                      <a:endParaRPr lang="fr-FR" sz="2600" dirty="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DZ" sz="2600" b="1" dirty="0">
                          <a:latin typeface="Arial" pitchFamily="34" charset="0"/>
                          <a:ea typeface="Times New Roman"/>
                          <a:cs typeface="Arial" pitchFamily="34" charset="0"/>
                        </a:rPr>
                        <a:t>نشاط مقنن(يتطلب القيد في السجل </a:t>
                      </a:r>
                      <a:r>
                        <a:rPr lang="ar-DZ" sz="2600" b="1" dirty="0" smtClean="0">
                          <a:latin typeface="Arial" pitchFamily="34" charset="0"/>
                          <a:ea typeface="Times New Roman"/>
                          <a:cs typeface="Arial" pitchFamily="34" charset="0"/>
                        </a:rPr>
                        <a:t>التجاري)،</a:t>
                      </a:r>
                      <a:r>
                        <a:rPr lang="ar-DZ" sz="2600" b="1" baseline="0" dirty="0" smtClean="0">
                          <a:latin typeface="Arial" pitchFamily="34" charset="0"/>
                          <a:ea typeface="Times New Roman"/>
                          <a:cs typeface="Arial" pitchFamily="34" charset="0"/>
                        </a:rPr>
                        <a:t> </a:t>
                      </a:r>
                      <a:r>
                        <a:rPr lang="ar-DZ" sz="2600" b="1" dirty="0" smtClean="0">
                          <a:latin typeface="Arial" pitchFamily="34" charset="0"/>
                          <a:ea typeface="Times New Roman"/>
                          <a:cs typeface="Arial" pitchFamily="34" charset="0"/>
                        </a:rPr>
                        <a:t>يتطلب </a:t>
                      </a:r>
                      <a:r>
                        <a:rPr lang="ar-DZ" sz="2600" b="1" dirty="0">
                          <a:latin typeface="Arial" pitchFamily="34" charset="0"/>
                          <a:ea typeface="Times New Roman"/>
                          <a:cs typeface="Arial" pitchFamily="34" charset="0"/>
                        </a:rPr>
                        <a:t>مؤهلات وشروط </a:t>
                      </a:r>
                      <a:r>
                        <a:rPr lang="ar-DZ" sz="2600" b="1" dirty="0" smtClean="0">
                          <a:latin typeface="Arial" pitchFamily="34" charset="0"/>
                          <a:ea typeface="Times New Roman"/>
                          <a:cs typeface="Arial" pitchFamily="34" charset="0"/>
                        </a:rPr>
                        <a:t>محددة،</a:t>
                      </a:r>
                      <a:endParaRPr lang="fr-FR" sz="2600" dirty="0">
                        <a:latin typeface="Arial" pitchFamily="34" charset="0"/>
                        <a:ea typeface="Times New Roman"/>
                        <a:cs typeface="Arial" pitchFamily="34" charset="0"/>
                      </a:endParaRPr>
                    </a:p>
                    <a:p>
                      <a:pPr algn="r" rtl="1">
                        <a:spcAft>
                          <a:spcPts val="0"/>
                        </a:spcAft>
                      </a:pPr>
                      <a:r>
                        <a:rPr lang="ar-DZ" sz="2600" b="1" dirty="0">
                          <a:latin typeface="Arial" pitchFamily="34" charset="0"/>
                          <a:ea typeface="Times New Roman"/>
                          <a:cs typeface="Arial" pitchFamily="34" charset="0"/>
                        </a:rPr>
                        <a:t>التزام </a:t>
                      </a:r>
                      <a:r>
                        <a:rPr lang="ar-DZ" sz="2600" b="1" dirty="0" smtClean="0">
                          <a:latin typeface="Arial" pitchFamily="34" charset="0"/>
                          <a:ea typeface="Times New Roman"/>
                          <a:cs typeface="Arial" pitchFamily="34" charset="0"/>
                        </a:rPr>
                        <a:t>بالنتائج،</a:t>
                      </a:r>
                      <a:endParaRPr lang="fr-FR" sz="2600" dirty="0">
                        <a:latin typeface="Arial" pitchFamily="34" charset="0"/>
                        <a:ea typeface="Times New Roman"/>
                        <a:cs typeface="Arial" pitchFamily="34" charset="0"/>
                      </a:endParaRPr>
                    </a:p>
                    <a:p>
                      <a:pPr algn="r" rtl="1">
                        <a:spcAft>
                          <a:spcPts val="0"/>
                        </a:spcAft>
                      </a:pPr>
                      <a:r>
                        <a:rPr lang="ar-DZ" sz="2600" b="1" dirty="0" err="1">
                          <a:latin typeface="Arial" pitchFamily="34" charset="0"/>
                          <a:ea typeface="Times New Roman"/>
                          <a:cs typeface="Arial" pitchFamily="34" charset="0"/>
                        </a:rPr>
                        <a:t>مسؤول</a:t>
                      </a:r>
                      <a:r>
                        <a:rPr lang="ar-DZ" sz="2600" b="1" dirty="0">
                          <a:latin typeface="Arial" pitchFamily="34" charset="0"/>
                          <a:ea typeface="Times New Roman"/>
                          <a:cs typeface="Arial" pitchFamily="34" charset="0"/>
                        </a:rPr>
                        <a:t> عند أخطائه وأخطاء </a:t>
                      </a:r>
                      <a:r>
                        <a:rPr lang="ar-DZ" sz="2600" b="1" dirty="0" err="1">
                          <a:latin typeface="Arial" pitchFamily="34" charset="0"/>
                          <a:ea typeface="Times New Roman"/>
                          <a:cs typeface="Arial" pitchFamily="34" charset="0"/>
                        </a:rPr>
                        <a:t>الناقين</a:t>
                      </a:r>
                      <a:r>
                        <a:rPr lang="ar-DZ" sz="2600" b="1" dirty="0">
                          <a:latin typeface="Arial" pitchFamily="34" charset="0"/>
                          <a:ea typeface="Times New Roman"/>
                          <a:cs typeface="Arial" pitchFamily="34" charset="0"/>
                        </a:rPr>
                        <a:t> الذي يعهد لهم </a:t>
                      </a:r>
                      <a:r>
                        <a:rPr lang="ar-DZ" sz="2600" b="1" dirty="0" smtClean="0">
                          <a:latin typeface="Arial" pitchFamily="34" charset="0"/>
                          <a:ea typeface="Times New Roman"/>
                          <a:cs typeface="Arial" pitchFamily="34" charset="0"/>
                        </a:rPr>
                        <a:t>بالنقل،</a:t>
                      </a:r>
                      <a:endParaRPr lang="fr-FR" sz="2600" dirty="0">
                        <a:latin typeface="Arial" pitchFamily="34" charset="0"/>
                        <a:ea typeface="Times New Roman"/>
                        <a:cs typeface="Arial" pitchFamily="34" charset="0"/>
                      </a:endParaRPr>
                    </a:p>
                    <a:p>
                      <a:pPr algn="r" rtl="1">
                        <a:spcAft>
                          <a:spcPts val="0"/>
                        </a:spcAft>
                      </a:pPr>
                      <a:r>
                        <a:rPr lang="ar-DZ" sz="2600" b="1" dirty="0">
                          <a:latin typeface="Arial" pitchFamily="34" charset="0"/>
                          <a:ea typeface="Times New Roman"/>
                          <a:cs typeface="Arial" pitchFamily="34" charset="0"/>
                        </a:rPr>
                        <a:t>تزول مسؤوليته عند القوة القاهرة </a:t>
                      </a:r>
                      <a:r>
                        <a:rPr lang="ar-DZ" sz="2600" b="1" dirty="0" smtClean="0">
                          <a:latin typeface="Arial" pitchFamily="34" charset="0"/>
                          <a:ea typeface="Times New Roman"/>
                          <a:cs typeface="Arial" pitchFamily="34" charset="0"/>
                        </a:rPr>
                        <a:t>فقط،</a:t>
                      </a:r>
                      <a:endParaRPr lang="fr-FR" sz="2600" dirty="0">
                        <a:latin typeface="Arial" pitchFamily="34" charset="0"/>
                        <a:ea typeface="Times New Roman"/>
                        <a:cs typeface="Arial" pitchFamily="34" charset="0"/>
                      </a:endParaRPr>
                    </a:p>
                    <a:p>
                      <a:pPr algn="r" rtl="1">
                        <a:spcAft>
                          <a:spcPts val="0"/>
                        </a:spcAft>
                      </a:pPr>
                      <a:r>
                        <a:rPr lang="ar-DZ" sz="2600" b="1" dirty="0" err="1">
                          <a:latin typeface="Arial" pitchFamily="34" charset="0"/>
                          <a:ea typeface="Times New Roman"/>
                          <a:cs typeface="Arial" pitchFamily="34" charset="0"/>
                        </a:rPr>
                        <a:t>اثبات</a:t>
                      </a:r>
                      <a:r>
                        <a:rPr lang="ar-DZ" sz="2600" b="1" dirty="0">
                          <a:latin typeface="Arial" pitchFamily="34" charset="0"/>
                          <a:ea typeface="Times New Roman"/>
                          <a:cs typeface="Arial" pitchFamily="34" charset="0"/>
                        </a:rPr>
                        <a:t> عدم  التقصير يقع </a:t>
                      </a:r>
                      <a:r>
                        <a:rPr lang="ar-DZ" sz="2600" b="1" dirty="0" smtClean="0">
                          <a:latin typeface="Arial" pitchFamily="34" charset="0"/>
                          <a:ea typeface="Times New Roman"/>
                          <a:cs typeface="Arial" pitchFamily="34" charset="0"/>
                        </a:rPr>
                        <a:t>عليه.</a:t>
                      </a:r>
                      <a:endParaRPr lang="fr-FR" sz="2600" dirty="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DZ" sz="2600" b="1" dirty="0">
                          <a:latin typeface="Arial" pitchFamily="34" charset="0"/>
                          <a:ea typeface="Times New Roman"/>
                          <a:cs typeface="Arial" pitchFamily="34" charset="0"/>
                        </a:rPr>
                        <a:t>نشاط مقنن(الاعتماد كم طرف الجمارك</a:t>
                      </a:r>
                      <a:r>
                        <a:rPr lang="ar-DZ" sz="2600" b="1" dirty="0" smtClean="0">
                          <a:latin typeface="Arial" pitchFamily="34" charset="0"/>
                          <a:ea typeface="Times New Roman"/>
                          <a:cs typeface="Arial" pitchFamily="34" charset="0"/>
                        </a:rPr>
                        <a:t>)،</a:t>
                      </a:r>
                      <a:endParaRPr lang="fr-FR" sz="2600" dirty="0">
                        <a:latin typeface="Arial" pitchFamily="34" charset="0"/>
                        <a:ea typeface="Times New Roman"/>
                        <a:cs typeface="Arial" pitchFamily="34" charset="0"/>
                      </a:endParaRPr>
                    </a:p>
                    <a:p>
                      <a:pPr algn="r" rtl="1">
                        <a:spcAft>
                          <a:spcPts val="0"/>
                        </a:spcAft>
                      </a:pPr>
                      <a:r>
                        <a:rPr lang="ar-DZ" sz="2600" b="1" dirty="0" err="1">
                          <a:latin typeface="Arial" pitchFamily="34" charset="0"/>
                          <a:ea typeface="Times New Roman"/>
                          <a:cs typeface="Arial" pitchFamily="34" charset="0"/>
                        </a:rPr>
                        <a:t>مسؤول</a:t>
                      </a:r>
                      <a:r>
                        <a:rPr lang="ar-DZ" sz="2600" b="1" dirty="0">
                          <a:latin typeface="Arial" pitchFamily="34" charset="0"/>
                          <a:ea typeface="Times New Roman"/>
                          <a:cs typeface="Arial" pitchFamily="34" charset="0"/>
                        </a:rPr>
                        <a:t> عن أخطائه </a:t>
                      </a:r>
                      <a:r>
                        <a:rPr lang="ar-DZ" sz="2600" b="1" dirty="0" smtClean="0">
                          <a:latin typeface="Arial" pitchFamily="34" charset="0"/>
                          <a:ea typeface="Times New Roman"/>
                          <a:cs typeface="Arial" pitchFamily="34" charset="0"/>
                        </a:rPr>
                        <a:t>فقط،</a:t>
                      </a:r>
                      <a:endParaRPr lang="fr-FR" sz="2600" dirty="0">
                        <a:latin typeface="Arial" pitchFamily="34" charset="0"/>
                        <a:ea typeface="Times New Roman"/>
                        <a:cs typeface="Arial" pitchFamily="34" charset="0"/>
                      </a:endParaRPr>
                    </a:p>
                    <a:p>
                      <a:pPr algn="r" rtl="1">
                        <a:spcAft>
                          <a:spcPts val="0"/>
                        </a:spcAft>
                      </a:pPr>
                      <a:r>
                        <a:rPr lang="ar-DZ" sz="2600" b="1" dirty="0">
                          <a:latin typeface="Arial" pitchFamily="34" charset="0"/>
                          <a:ea typeface="Times New Roman"/>
                          <a:cs typeface="Arial" pitchFamily="34" charset="0"/>
                        </a:rPr>
                        <a:t>يتكفل بجمركة </a:t>
                      </a:r>
                      <a:r>
                        <a:rPr lang="ar-DZ" sz="2600" b="1" dirty="0" smtClean="0">
                          <a:latin typeface="Arial" pitchFamily="34" charset="0"/>
                          <a:ea typeface="Times New Roman"/>
                          <a:cs typeface="Arial" pitchFamily="34" charset="0"/>
                        </a:rPr>
                        <a:t>البضاعة.</a:t>
                      </a:r>
                      <a:endParaRPr lang="fr-FR" sz="2600" dirty="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DZ" sz="2600" b="1" dirty="0">
                          <a:latin typeface="Arial" pitchFamily="34" charset="0"/>
                          <a:ea typeface="Times New Roman"/>
                          <a:cs typeface="Arial" pitchFamily="34" charset="0"/>
                        </a:rPr>
                        <a:t>نقل البضاعة من </a:t>
                      </a:r>
                      <a:r>
                        <a:rPr lang="ar-DZ" sz="2600" b="1" dirty="0" err="1">
                          <a:latin typeface="Arial" pitchFamily="34" charset="0"/>
                          <a:ea typeface="Times New Roman"/>
                          <a:cs typeface="Arial" pitchFamily="34" charset="0"/>
                        </a:rPr>
                        <a:t>أ</a:t>
                      </a:r>
                      <a:r>
                        <a:rPr lang="ar-DZ" sz="2600" b="1" dirty="0">
                          <a:latin typeface="Arial" pitchFamily="34" charset="0"/>
                          <a:ea typeface="Times New Roman"/>
                          <a:cs typeface="Arial" pitchFamily="34" charset="0"/>
                        </a:rPr>
                        <a:t> إلى </a:t>
                      </a:r>
                      <a:r>
                        <a:rPr lang="ar-DZ" sz="2600" b="1" dirty="0" err="1" smtClean="0">
                          <a:latin typeface="Arial" pitchFamily="34" charset="0"/>
                          <a:ea typeface="Times New Roman"/>
                          <a:cs typeface="Arial" pitchFamily="34" charset="0"/>
                        </a:rPr>
                        <a:t>ب</a:t>
                      </a:r>
                      <a:r>
                        <a:rPr lang="ar-DZ" sz="2600" b="1" dirty="0" smtClean="0">
                          <a:latin typeface="Arial" pitchFamily="34" charset="0"/>
                          <a:ea typeface="Times New Roman"/>
                          <a:cs typeface="Arial" pitchFamily="34" charset="0"/>
                        </a:rPr>
                        <a:t>؛</a:t>
                      </a:r>
                      <a:endParaRPr lang="fr-FR" sz="2600" dirty="0">
                        <a:latin typeface="Arial" pitchFamily="34" charset="0"/>
                        <a:ea typeface="Times New Roman"/>
                        <a:cs typeface="Arial" pitchFamily="34" charset="0"/>
                      </a:endParaRPr>
                    </a:p>
                    <a:p>
                      <a:pPr algn="r" rtl="1">
                        <a:spcAft>
                          <a:spcPts val="0"/>
                        </a:spcAft>
                      </a:pPr>
                      <a:r>
                        <a:rPr lang="ar-DZ" sz="2600" b="1" dirty="0">
                          <a:latin typeface="Arial" pitchFamily="34" charset="0"/>
                          <a:ea typeface="Times New Roman"/>
                          <a:cs typeface="Arial" pitchFamily="34" charset="0"/>
                        </a:rPr>
                        <a:t>نشاط مقنن(يتطلب القيد في السجل التجاري</a:t>
                      </a:r>
                      <a:r>
                        <a:rPr lang="ar-DZ" sz="2600" b="1" dirty="0" smtClean="0">
                          <a:latin typeface="Arial" pitchFamily="34" charset="0"/>
                          <a:ea typeface="Times New Roman"/>
                          <a:cs typeface="Arial" pitchFamily="34" charset="0"/>
                        </a:rPr>
                        <a:t>)؛</a:t>
                      </a:r>
                      <a:endParaRPr lang="fr-FR" sz="2600" dirty="0">
                        <a:latin typeface="Arial" pitchFamily="34" charset="0"/>
                        <a:ea typeface="Times New Roman"/>
                        <a:cs typeface="Arial" pitchFamily="34" charset="0"/>
                      </a:endParaRPr>
                    </a:p>
                    <a:p>
                      <a:pPr algn="r" rtl="1">
                        <a:spcAft>
                          <a:spcPts val="0"/>
                        </a:spcAft>
                      </a:pPr>
                      <a:r>
                        <a:rPr lang="ar-DZ" sz="2600" b="1" dirty="0">
                          <a:latin typeface="Arial" pitchFamily="34" charset="0"/>
                          <a:ea typeface="Times New Roman"/>
                          <a:cs typeface="Arial" pitchFamily="34" charset="0"/>
                        </a:rPr>
                        <a:t>يتطلب مؤهلات مهنية وقدرات </a:t>
                      </a:r>
                      <a:r>
                        <a:rPr lang="ar-DZ" sz="2600" b="1" dirty="0" smtClean="0">
                          <a:latin typeface="Arial" pitchFamily="34" charset="0"/>
                          <a:ea typeface="Times New Roman"/>
                          <a:cs typeface="Arial" pitchFamily="34" charset="0"/>
                        </a:rPr>
                        <a:t>مالية؛</a:t>
                      </a:r>
                      <a:endParaRPr lang="fr-FR" sz="2600" dirty="0">
                        <a:latin typeface="Arial" pitchFamily="34" charset="0"/>
                        <a:ea typeface="Times New Roman"/>
                        <a:cs typeface="Arial" pitchFamily="34" charset="0"/>
                      </a:endParaRPr>
                    </a:p>
                    <a:p>
                      <a:pPr algn="r" rtl="1">
                        <a:spcAft>
                          <a:spcPts val="0"/>
                        </a:spcAft>
                      </a:pPr>
                      <a:r>
                        <a:rPr lang="ar-DZ" sz="2600" b="1" dirty="0">
                          <a:latin typeface="Arial" pitchFamily="34" charset="0"/>
                          <a:ea typeface="Times New Roman"/>
                          <a:cs typeface="Arial" pitchFamily="34" charset="0"/>
                        </a:rPr>
                        <a:t>التزام بالنتائج وليس </a:t>
                      </a:r>
                      <a:r>
                        <a:rPr lang="ar-DZ" sz="2600" b="1">
                          <a:latin typeface="Arial" pitchFamily="34" charset="0"/>
                          <a:ea typeface="Times New Roman"/>
                          <a:cs typeface="Arial" pitchFamily="34" charset="0"/>
                        </a:rPr>
                        <a:t>الوسائل </a:t>
                      </a:r>
                      <a:r>
                        <a:rPr lang="ar-DZ" sz="2600" b="1" smtClean="0">
                          <a:latin typeface="Arial" pitchFamily="34" charset="0"/>
                          <a:ea typeface="Times New Roman"/>
                          <a:cs typeface="Arial" pitchFamily="34" charset="0"/>
                        </a:rPr>
                        <a:t>فقط؛</a:t>
                      </a:r>
                      <a:endParaRPr lang="fr-FR" sz="2600" dirty="0">
                        <a:latin typeface="Arial" pitchFamily="34" charset="0"/>
                        <a:ea typeface="Times New Roman"/>
                        <a:cs typeface="Arial" pitchFamily="34" charset="0"/>
                      </a:endParaRPr>
                    </a:p>
                  </a:txBody>
                  <a:tcPr marL="60136" marR="6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
          <p:cNvGrpSpPr/>
          <p:nvPr/>
        </p:nvGrpSpPr>
        <p:grpSpPr>
          <a:xfrm>
            <a:off x="0" y="1066800"/>
            <a:ext cx="9144000" cy="5334000"/>
            <a:chOff x="0" y="1066800"/>
            <a:chExt cx="9144000" cy="5334000"/>
          </a:xfrm>
        </p:grpSpPr>
        <p:pic>
          <p:nvPicPr>
            <p:cNvPr id="8" name="Picture 2" descr="Normal quality"/>
            <p:cNvPicPr>
              <a:picLocks noChangeAspect="1" noChangeArrowheads="1"/>
            </p:cNvPicPr>
            <p:nvPr/>
          </p:nvPicPr>
          <p:blipFill>
            <a:blip r:embed="rId2"/>
            <a:srcRect/>
            <a:stretch>
              <a:fillRect/>
            </a:stretch>
          </p:blipFill>
          <p:spPr bwMode="auto">
            <a:xfrm>
              <a:off x="0" y="1066800"/>
              <a:ext cx="9144000" cy="5334000"/>
            </a:xfrm>
            <a:prstGeom prst="rect">
              <a:avLst/>
            </a:prstGeom>
            <a:noFill/>
          </p:spPr>
        </p:pic>
        <p:sp>
          <p:nvSpPr>
            <p:cNvPr id="9" name="ZoneTexte 8"/>
            <p:cNvSpPr txBox="1"/>
            <p:nvPr/>
          </p:nvSpPr>
          <p:spPr>
            <a:xfrm>
              <a:off x="1676400" y="1153180"/>
              <a:ext cx="4800600" cy="523220"/>
            </a:xfrm>
            <a:prstGeom prst="rect">
              <a:avLst/>
            </a:prstGeom>
            <a:solidFill>
              <a:srgbClr val="FFFF00"/>
            </a:solidFill>
          </p:spPr>
          <p:txBody>
            <a:bodyPr wrap="square" rtlCol="0">
              <a:spAutoFit/>
            </a:bodyPr>
            <a:lstStyle/>
            <a:p>
              <a:pPr algn="r" rtl="1"/>
              <a:r>
                <a:rPr lang="ar-DZ" sz="2800" b="1" dirty="0" smtClean="0">
                  <a:solidFill>
                    <a:srgbClr val="FF0000"/>
                  </a:solidFill>
                  <a:latin typeface="Arial" pitchFamily="34" charset="0"/>
                  <a:cs typeface="Arial" pitchFamily="34" charset="0"/>
                </a:rPr>
                <a:t>فترة الإمداد المنفصل ( 1945- 1975)</a:t>
              </a:r>
              <a:endParaRPr lang="fr-FR" sz="2800" b="1" dirty="0">
                <a:solidFill>
                  <a:srgbClr val="FF0000"/>
                </a:solidFill>
                <a:latin typeface="Arial" pitchFamily="34" charset="0"/>
                <a:cs typeface="Arial" pitchFamily="34" charset="0"/>
              </a:endParaRPr>
            </a:p>
          </p:txBody>
        </p:sp>
      </p:gr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droite 10"/>
          <p:cNvSpPr/>
          <p:nvPr/>
        </p:nvSpPr>
        <p:spPr>
          <a:xfrm>
            <a:off x="6172200" y="4876800"/>
            <a:ext cx="533400" cy="304800"/>
          </a:xfrm>
          <a:prstGeom prst="rightArrow">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6196" name="Picture 4" descr="April 2019 Auto Sales: All segments production, sales skid to negative"/>
          <p:cNvPicPr>
            <a:picLocks noChangeAspect="1" noChangeArrowheads="1"/>
          </p:cNvPicPr>
          <p:nvPr/>
        </p:nvPicPr>
        <p:blipFill>
          <a:blip r:embed="rId2"/>
          <a:srcRect/>
          <a:stretch>
            <a:fillRect/>
          </a:stretch>
        </p:blipFill>
        <p:spPr bwMode="auto">
          <a:xfrm>
            <a:off x="6705600" y="4600575"/>
            <a:ext cx="2057400" cy="885825"/>
          </a:xfrm>
          <a:prstGeom prst="rect">
            <a:avLst/>
          </a:prstGeom>
          <a:noFill/>
        </p:spPr>
      </p:pic>
      <p:grpSp>
        <p:nvGrpSpPr>
          <p:cNvPr id="2" name="Groupe 15"/>
          <p:cNvGrpSpPr/>
          <p:nvPr/>
        </p:nvGrpSpPr>
        <p:grpSpPr>
          <a:xfrm>
            <a:off x="0" y="685800"/>
            <a:ext cx="8991600" cy="5994975"/>
            <a:chOff x="0" y="381000"/>
            <a:chExt cx="8991600" cy="5994975"/>
          </a:xfrm>
        </p:grpSpPr>
        <p:pic>
          <p:nvPicPr>
            <p:cNvPr id="136194" name="Picture 2" descr="C:\Users\SALAH\Desktop\Rôle des stocks chaine logistique.JPG"/>
            <p:cNvPicPr>
              <a:picLocks noChangeAspect="1" noChangeArrowheads="1"/>
            </p:cNvPicPr>
            <p:nvPr/>
          </p:nvPicPr>
          <p:blipFill>
            <a:blip r:embed="rId3"/>
            <a:srcRect/>
            <a:stretch>
              <a:fillRect/>
            </a:stretch>
          </p:blipFill>
          <p:spPr bwMode="auto">
            <a:xfrm>
              <a:off x="152400" y="1752600"/>
              <a:ext cx="8839200" cy="4086225"/>
            </a:xfrm>
            <a:prstGeom prst="rect">
              <a:avLst/>
            </a:prstGeom>
            <a:noFill/>
          </p:spPr>
        </p:pic>
        <p:sp>
          <p:nvSpPr>
            <p:cNvPr id="6" name="ZoneTexte 5"/>
            <p:cNvSpPr txBox="1"/>
            <p:nvPr/>
          </p:nvSpPr>
          <p:spPr>
            <a:xfrm>
              <a:off x="1143000" y="1244025"/>
              <a:ext cx="3048000" cy="584775"/>
            </a:xfrm>
            <a:prstGeom prst="rect">
              <a:avLst/>
            </a:prstGeom>
            <a:noFill/>
          </p:spPr>
          <p:txBody>
            <a:bodyPr wrap="square" rtlCol="0">
              <a:spAutoFit/>
            </a:bodyPr>
            <a:lstStyle/>
            <a:p>
              <a:pPr algn="r" rtl="1"/>
              <a:r>
                <a:rPr lang="ar-DZ" sz="3200" b="1" dirty="0" smtClean="0">
                  <a:solidFill>
                    <a:srgbClr val="FF0000"/>
                  </a:solidFill>
                  <a:latin typeface="Arial" pitchFamily="34" charset="0"/>
                  <a:cs typeface="Arial" pitchFamily="34" charset="0"/>
                </a:rPr>
                <a:t>التموين(إدارة المواد) </a:t>
              </a:r>
              <a:endParaRPr lang="fr-FR" sz="3200" b="1" dirty="0">
                <a:solidFill>
                  <a:srgbClr val="FF0000"/>
                </a:solidFill>
                <a:latin typeface="Arial" pitchFamily="34" charset="0"/>
                <a:cs typeface="Arial" pitchFamily="34" charset="0"/>
              </a:endParaRPr>
            </a:p>
          </p:txBody>
        </p:sp>
        <p:sp>
          <p:nvSpPr>
            <p:cNvPr id="7" name="ZoneTexte 6"/>
            <p:cNvSpPr txBox="1"/>
            <p:nvPr/>
          </p:nvSpPr>
          <p:spPr>
            <a:xfrm>
              <a:off x="6400800" y="1268850"/>
              <a:ext cx="2286000" cy="584775"/>
            </a:xfrm>
            <a:prstGeom prst="rect">
              <a:avLst/>
            </a:prstGeom>
            <a:noFill/>
          </p:spPr>
          <p:txBody>
            <a:bodyPr wrap="square" rtlCol="0">
              <a:spAutoFit/>
            </a:bodyPr>
            <a:lstStyle/>
            <a:p>
              <a:pPr algn="r" rtl="1"/>
              <a:r>
                <a:rPr lang="ar-DZ" sz="3200" b="1" dirty="0" smtClean="0">
                  <a:solidFill>
                    <a:srgbClr val="FF0000"/>
                  </a:solidFill>
                  <a:latin typeface="Arial" pitchFamily="34" charset="0"/>
                  <a:cs typeface="Arial" pitchFamily="34" charset="0"/>
                </a:rPr>
                <a:t>تصنيع الأجزاء</a:t>
              </a:r>
              <a:endParaRPr lang="fr-FR" sz="3200" b="1" dirty="0">
                <a:solidFill>
                  <a:srgbClr val="FF0000"/>
                </a:solidFill>
                <a:latin typeface="Arial" pitchFamily="34" charset="0"/>
                <a:cs typeface="Arial" pitchFamily="34" charset="0"/>
              </a:endParaRPr>
            </a:p>
          </p:txBody>
        </p:sp>
        <p:sp>
          <p:nvSpPr>
            <p:cNvPr id="9" name="ZoneTexte 8"/>
            <p:cNvSpPr txBox="1"/>
            <p:nvPr/>
          </p:nvSpPr>
          <p:spPr>
            <a:xfrm>
              <a:off x="0" y="4267200"/>
              <a:ext cx="1371600" cy="584775"/>
            </a:xfrm>
            <a:prstGeom prst="rect">
              <a:avLst/>
            </a:prstGeom>
            <a:noFill/>
          </p:spPr>
          <p:txBody>
            <a:bodyPr wrap="square" rtlCol="0">
              <a:spAutoFit/>
            </a:bodyPr>
            <a:lstStyle/>
            <a:p>
              <a:pPr algn="r" rtl="1"/>
              <a:r>
                <a:rPr lang="ar-DZ" sz="3200" b="1" dirty="0" smtClean="0">
                  <a:solidFill>
                    <a:srgbClr val="FF0000"/>
                  </a:solidFill>
                  <a:latin typeface="Arial" pitchFamily="34" charset="0"/>
                  <a:cs typeface="Arial" pitchFamily="34" charset="0"/>
                </a:rPr>
                <a:t>التجميع</a:t>
              </a:r>
              <a:endParaRPr lang="fr-FR" sz="3200" b="1" dirty="0">
                <a:solidFill>
                  <a:srgbClr val="FF0000"/>
                </a:solidFill>
                <a:latin typeface="Arial" pitchFamily="34" charset="0"/>
                <a:cs typeface="Arial" pitchFamily="34" charset="0"/>
              </a:endParaRPr>
            </a:p>
          </p:txBody>
        </p:sp>
        <p:sp>
          <p:nvSpPr>
            <p:cNvPr id="10" name="ZoneTexte 9"/>
            <p:cNvSpPr txBox="1"/>
            <p:nvPr/>
          </p:nvSpPr>
          <p:spPr>
            <a:xfrm>
              <a:off x="3276600" y="5791200"/>
              <a:ext cx="2438400" cy="584775"/>
            </a:xfrm>
            <a:prstGeom prst="rect">
              <a:avLst/>
            </a:prstGeom>
            <a:noFill/>
          </p:spPr>
          <p:txBody>
            <a:bodyPr wrap="square" rtlCol="0">
              <a:spAutoFit/>
            </a:bodyPr>
            <a:lstStyle/>
            <a:p>
              <a:pPr algn="r" rtl="1"/>
              <a:r>
                <a:rPr lang="ar-DZ" sz="3200" b="1" dirty="0" smtClean="0">
                  <a:solidFill>
                    <a:srgbClr val="FF0000"/>
                  </a:solidFill>
                  <a:latin typeface="Arial" pitchFamily="34" charset="0"/>
                  <a:cs typeface="Arial" pitchFamily="34" charset="0"/>
                </a:rPr>
                <a:t>تخزين السيارات</a:t>
              </a:r>
              <a:endParaRPr lang="fr-FR" sz="3200" b="1" dirty="0">
                <a:solidFill>
                  <a:srgbClr val="FF0000"/>
                </a:solidFill>
                <a:latin typeface="Arial" pitchFamily="34" charset="0"/>
                <a:cs typeface="Arial" pitchFamily="34" charset="0"/>
              </a:endParaRPr>
            </a:p>
          </p:txBody>
        </p:sp>
        <p:sp>
          <p:nvSpPr>
            <p:cNvPr id="14" name="ZoneTexte 13"/>
            <p:cNvSpPr txBox="1"/>
            <p:nvPr/>
          </p:nvSpPr>
          <p:spPr>
            <a:xfrm>
              <a:off x="6629400" y="5715000"/>
              <a:ext cx="2057400" cy="584775"/>
            </a:xfrm>
            <a:prstGeom prst="rect">
              <a:avLst/>
            </a:prstGeom>
            <a:noFill/>
          </p:spPr>
          <p:txBody>
            <a:bodyPr wrap="square" rtlCol="0">
              <a:spAutoFit/>
            </a:bodyPr>
            <a:lstStyle/>
            <a:p>
              <a:pPr algn="r" rtl="1"/>
              <a:r>
                <a:rPr lang="ar-DZ" sz="3200" b="1" dirty="0" smtClean="0">
                  <a:solidFill>
                    <a:srgbClr val="FF0000"/>
                  </a:solidFill>
                  <a:latin typeface="Arial" pitchFamily="34" charset="0"/>
                  <a:cs typeface="Arial" pitchFamily="34" charset="0"/>
                </a:rPr>
                <a:t>التوزيع والبيع</a:t>
              </a:r>
              <a:endParaRPr lang="fr-FR" sz="3200" b="1" dirty="0">
                <a:solidFill>
                  <a:srgbClr val="FF0000"/>
                </a:solidFill>
                <a:latin typeface="Arial" pitchFamily="34" charset="0"/>
                <a:cs typeface="Arial" pitchFamily="34" charset="0"/>
              </a:endParaRPr>
            </a:p>
          </p:txBody>
        </p:sp>
        <p:sp>
          <p:nvSpPr>
            <p:cNvPr id="15" name="ZoneTexte 14"/>
            <p:cNvSpPr txBox="1"/>
            <p:nvPr/>
          </p:nvSpPr>
          <p:spPr>
            <a:xfrm>
              <a:off x="3352800" y="381000"/>
              <a:ext cx="2971800" cy="584775"/>
            </a:xfrm>
            <a:prstGeom prst="rect">
              <a:avLst/>
            </a:prstGeom>
            <a:noFill/>
          </p:spPr>
          <p:txBody>
            <a:bodyPr wrap="square" rtlCol="0">
              <a:spAutoFit/>
            </a:bodyPr>
            <a:lstStyle/>
            <a:p>
              <a:pPr algn="r" rtl="1"/>
              <a:r>
                <a:rPr lang="ar-DZ" sz="3200" b="1" dirty="0" smtClean="0">
                  <a:solidFill>
                    <a:srgbClr val="FF0000"/>
                  </a:solidFill>
                  <a:latin typeface="Arial" pitchFamily="34" charset="0"/>
                  <a:cs typeface="Arial" pitchFamily="34" charset="0"/>
                </a:rPr>
                <a:t>فترة الإمداد المتكامل</a:t>
              </a:r>
              <a:endParaRPr lang="fr-FR" sz="3200" b="1" dirty="0">
                <a:solidFill>
                  <a:srgbClr val="FF0000"/>
                </a:solidFill>
                <a:latin typeface="Arial" pitchFamily="34" charset="0"/>
                <a:cs typeface="Arial" pitchFamily="34" charset="0"/>
              </a:endParaRPr>
            </a:p>
          </p:txBody>
        </p:sp>
      </p:gr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rot="10800000">
            <a:off x="304800" y="2362200"/>
            <a:ext cx="8382000" cy="646331"/>
          </a:xfrm>
          <a:prstGeom prst="rect">
            <a:avLst/>
          </a:prstGeom>
          <a:solidFill>
            <a:schemeClr val="accent4">
              <a:lumMod val="60000"/>
              <a:lumOff val="40000"/>
            </a:schemeClr>
          </a:solidFill>
          <a:ln>
            <a:solidFill>
              <a:schemeClr val="bg1"/>
            </a:solidFill>
          </a:ln>
        </p:spPr>
        <p:txBody>
          <a:bodyPr wrap="square" rtlCol="0">
            <a:spAutoFit/>
          </a:bodyPr>
          <a:lstStyle/>
          <a:p>
            <a:endParaRPr lang="fr-FR" sz="3600" dirty="0">
              <a:solidFill>
                <a:srgbClr val="FFCC99"/>
              </a:solidFill>
            </a:endParaRPr>
          </a:p>
        </p:txBody>
      </p:sp>
      <p:sp>
        <p:nvSpPr>
          <p:cNvPr id="30" name="ZoneTexte 29"/>
          <p:cNvSpPr txBox="1"/>
          <p:nvPr/>
        </p:nvSpPr>
        <p:spPr>
          <a:xfrm>
            <a:off x="2667000" y="1676400"/>
            <a:ext cx="2743200" cy="523220"/>
          </a:xfrm>
          <a:prstGeom prst="rect">
            <a:avLst/>
          </a:prstGeom>
          <a:solidFill>
            <a:schemeClr val="accent4">
              <a:lumMod val="60000"/>
              <a:lumOff val="40000"/>
            </a:schemeClr>
          </a:solidFill>
        </p:spPr>
        <p:txBody>
          <a:bodyPr wrap="square" rtlCol="0">
            <a:spAutoFit/>
          </a:bodyPr>
          <a:lstStyle/>
          <a:p>
            <a:pPr algn="r" rtl="1"/>
            <a:r>
              <a:rPr lang="ar-DZ" sz="2800" b="1" dirty="0" smtClean="0">
                <a:latin typeface="Arial" pitchFamily="34" charset="0"/>
                <a:cs typeface="Arial" pitchFamily="34" charset="0"/>
              </a:rPr>
              <a:t>تخطيط موارد السلسلة </a:t>
            </a:r>
            <a:endParaRPr lang="fr-FR" sz="2800" b="1" dirty="0">
              <a:latin typeface="Arial" pitchFamily="34" charset="0"/>
              <a:cs typeface="Arial" pitchFamily="34" charset="0"/>
            </a:endParaRPr>
          </a:p>
        </p:txBody>
      </p:sp>
      <p:cxnSp>
        <p:nvCxnSpPr>
          <p:cNvPr id="32" name="Connecteur droit 31"/>
          <p:cNvCxnSpPr/>
          <p:nvPr/>
        </p:nvCxnSpPr>
        <p:spPr>
          <a:xfrm rot="5400000" flipH="1" flipV="1">
            <a:off x="7315994" y="2479344"/>
            <a:ext cx="1066006" cy="7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30" idx="2"/>
          </p:cNvCxnSpPr>
          <p:nvPr/>
        </p:nvCxnSpPr>
        <p:spPr>
          <a:xfrm rot="5400000">
            <a:off x="2090410" y="1176010"/>
            <a:ext cx="924580" cy="2971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30" idx="2"/>
          </p:cNvCxnSpPr>
          <p:nvPr/>
        </p:nvCxnSpPr>
        <p:spPr>
          <a:xfrm rot="5400000">
            <a:off x="3004810" y="2014210"/>
            <a:ext cx="848380" cy="121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30" idx="2"/>
          </p:cNvCxnSpPr>
          <p:nvPr/>
        </p:nvCxnSpPr>
        <p:spPr>
          <a:xfrm rot="5400000">
            <a:off x="3575516" y="2585710"/>
            <a:ext cx="849174" cy="76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30" idx="2"/>
          </p:cNvCxnSpPr>
          <p:nvPr/>
        </p:nvCxnSpPr>
        <p:spPr>
          <a:xfrm rot="16200000" flipH="1">
            <a:off x="4376410" y="1861810"/>
            <a:ext cx="848380" cy="152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30" idx="2"/>
          </p:cNvCxnSpPr>
          <p:nvPr/>
        </p:nvCxnSpPr>
        <p:spPr>
          <a:xfrm rot="16200000" flipH="1">
            <a:off x="5367010" y="871210"/>
            <a:ext cx="848380" cy="3505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a:off x="5410200" y="1924362"/>
            <a:ext cx="2438400" cy="43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6"/>
          <p:cNvGrpSpPr/>
          <p:nvPr/>
        </p:nvGrpSpPr>
        <p:grpSpPr>
          <a:xfrm>
            <a:off x="0" y="1219200"/>
            <a:ext cx="9144000" cy="5334000"/>
            <a:chOff x="0" y="1066800"/>
            <a:chExt cx="9144000" cy="5334000"/>
          </a:xfrm>
          <a:solidFill>
            <a:schemeClr val="accent4">
              <a:lumMod val="60000"/>
              <a:lumOff val="40000"/>
            </a:schemeClr>
          </a:solidFill>
        </p:grpSpPr>
        <p:grpSp>
          <p:nvGrpSpPr>
            <p:cNvPr id="3" name="Groupe 3"/>
            <p:cNvGrpSpPr/>
            <p:nvPr/>
          </p:nvGrpSpPr>
          <p:grpSpPr>
            <a:xfrm>
              <a:off x="0" y="1066800"/>
              <a:ext cx="9144000" cy="5334000"/>
              <a:chOff x="0" y="1066800"/>
              <a:chExt cx="9144000" cy="5334000"/>
            </a:xfrm>
            <a:grpFill/>
          </p:grpSpPr>
          <p:pic>
            <p:nvPicPr>
              <p:cNvPr id="5" name="Picture 2" descr="Normal quality"/>
              <p:cNvPicPr>
                <a:picLocks noChangeAspect="1" noChangeArrowheads="1"/>
              </p:cNvPicPr>
              <p:nvPr/>
            </p:nvPicPr>
            <p:blipFill>
              <a:blip r:embed="rId2"/>
              <a:srcRect/>
              <a:stretch>
                <a:fillRect/>
              </a:stretch>
            </p:blipFill>
            <p:spPr bwMode="auto">
              <a:xfrm>
                <a:off x="0" y="1066800"/>
                <a:ext cx="9144000" cy="5334000"/>
              </a:xfrm>
              <a:prstGeom prst="rect">
                <a:avLst/>
              </a:prstGeom>
              <a:grpFill/>
              <a:ln>
                <a:solidFill>
                  <a:srgbClr val="FF0000"/>
                </a:solidFill>
              </a:ln>
            </p:spPr>
          </p:pic>
          <p:sp>
            <p:nvSpPr>
              <p:cNvPr id="6" name="ZoneTexte 5"/>
              <p:cNvSpPr txBox="1"/>
              <p:nvPr/>
            </p:nvSpPr>
            <p:spPr>
              <a:xfrm>
                <a:off x="1676400" y="1153180"/>
                <a:ext cx="4800600" cy="523220"/>
              </a:xfrm>
              <a:prstGeom prst="rect">
                <a:avLst/>
              </a:prstGeom>
              <a:grpFill/>
              <a:ln>
                <a:solidFill>
                  <a:schemeClr val="accent4">
                    <a:lumMod val="60000"/>
                    <a:lumOff val="40000"/>
                  </a:schemeClr>
                </a:solidFill>
              </a:ln>
            </p:spPr>
            <p:txBody>
              <a:bodyPr wrap="square" rtlCol="0">
                <a:spAutoFit/>
              </a:bodyPr>
              <a:lstStyle/>
              <a:p>
                <a:pPr algn="r" rtl="1"/>
                <a:r>
                  <a:rPr lang="ar-DZ" sz="2800" b="1" dirty="0" smtClean="0">
                    <a:solidFill>
                      <a:srgbClr val="FF0000"/>
                    </a:solidFill>
                    <a:latin typeface="Arial" pitchFamily="34" charset="0"/>
                    <a:cs typeface="Arial" pitchFamily="34" charset="0"/>
                  </a:rPr>
                  <a:t>فترة الإمداد التعاوني (1995- اليوم)</a:t>
                </a:r>
                <a:endParaRPr lang="fr-FR" sz="2800" b="1" dirty="0">
                  <a:solidFill>
                    <a:srgbClr val="FF0000"/>
                  </a:solidFill>
                  <a:latin typeface="Arial" pitchFamily="34" charset="0"/>
                  <a:cs typeface="Arial" pitchFamily="34" charset="0"/>
                </a:endParaRPr>
              </a:p>
            </p:txBody>
          </p:sp>
        </p:grpSp>
        <p:sp>
          <p:nvSpPr>
            <p:cNvPr id="16" name="Rectangle 15"/>
            <p:cNvSpPr/>
            <p:nvPr/>
          </p:nvSpPr>
          <p:spPr>
            <a:xfrm>
              <a:off x="7315200" y="1657098"/>
              <a:ext cx="1133644" cy="400302"/>
            </a:xfrm>
            <a:prstGeom prst="rect">
              <a:avLst/>
            </a:prstGeom>
            <a:grpFill/>
          </p:spPr>
          <p:txBody>
            <a:bodyPr wrap="none">
              <a:spAutoFit/>
            </a:bodyPr>
            <a:lstStyle/>
            <a:p>
              <a:pPr algn="r" rtl="1">
                <a:lnSpc>
                  <a:spcPct val="70000"/>
                </a:lnSpc>
                <a:spcBef>
                  <a:spcPct val="50000"/>
                </a:spcBef>
              </a:pPr>
              <a:r>
                <a:rPr lang="ar-DZ" sz="2800" b="1" dirty="0" smtClean="0">
                  <a:solidFill>
                    <a:srgbClr val="FF0000"/>
                  </a:solidFill>
                  <a:latin typeface="Arial Narrow" pitchFamily="34" charset="0"/>
                  <a:cs typeface="Arial" charset="0"/>
                </a:rPr>
                <a:t>الطلبيات</a:t>
              </a:r>
            </a:p>
          </p:txBody>
        </p:sp>
      </p:grpSp>
      <p:sp>
        <p:nvSpPr>
          <p:cNvPr id="18" name="Rectangle 17"/>
          <p:cNvSpPr/>
          <p:nvPr/>
        </p:nvSpPr>
        <p:spPr>
          <a:xfrm>
            <a:off x="0" y="1915180"/>
            <a:ext cx="7391400" cy="523220"/>
          </a:xfrm>
          <a:prstGeom prst="rect">
            <a:avLst/>
          </a:prstGeom>
          <a:solidFill>
            <a:schemeClr val="accent4">
              <a:lumMod val="60000"/>
              <a:lumOff val="40000"/>
            </a:schemeClr>
          </a:solidFill>
          <a:ln>
            <a:solidFill>
              <a:srgbClr val="FFCC99"/>
            </a:solidFill>
          </a:ln>
        </p:spPr>
        <p:txBody>
          <a:bodyPr wrap="square">
            <a:spAutoFit/>
          </a:bodyPr>
          <a:lstStyle/>
          <a:p>
            <a:pPr algn="ctr"/>
            <a:r>
              <a:rPr lang="ar-DZ" sz="2800" b="1" dirty="0" smtClean="0">
                <a:solidFill>
                  <a:srgbClr val="FF0000"/>
                </a:solidFill>
                <a:latin typeface="Arial Narrow" pitchFamily="34" charset="0"/>
                <a:cs typeface="Arial" charset="0"/>
              </a:rPr>
              <a:t>تدفق الطلب</a:t>
            </a:r>
            <a:endParaRPr lang="fr-FR" sz="2800" dirty="0"/>
          </a:p>
        </p:txBody>
      </p:sp>
      <p:sp>
        <p:nvSpPr>
          <p:cNvPr id="19" name="Rectangle 18"/>
          <p:cNvSpPr/>
          <p:nvPr/>
        </p:nvSpPr>
        <p:spPr>
          <a:xfrm>
            <a:off x="304800" y="5766124"/>
            <a:ext cx="8839200" cy="523220"/>
          </a:xfrm>
          <a:prstGeom prst="rect">
            <a:avLst/>
          </a:prstGeom>
          <a:solidFill>
            <a:schemeClr val="accent4">
              <a:lumMod val="60000"/>
              <a:lumOff val="40000"/>
            </a:schemeClr>
          </a:solidFill>
        </p:spPr>
        <p:txBody>
          <a:bodyPr wrap="square">
            <a:spAutoFit/>
          </a:bodyPr>
          <a:lstStyle/>
          <a:p>
            <a:pPr algn="ctr"/>
            <a:r>
              <a:rPr lang="ar-DZ" sz="2800" b="1" dirty="0" smtClean="0">
                <a:solidFill>
                  <a:srgbClr val="FF0000"/>
                </a:solidFill>
                <a:latin typeface="Arial Narrow" pitchFamily="34" charset="0"/>
                <a:cs typeface="Arial" charset="0"/>
              </a:rPr>
              <a:t>تدفق المنتجات</a:t>
            </a:r>
            <a:endParaRPr lang="fr-FR" sz="2800" dirty="0"/>
          </a:p>
        </p:txBody>
      </p:sp>
      <p:sp>
        <p:nvSpPr>
          <p:cNvPr id="22" name="ZoneTexte 21"/>
          <p:cNvSpPr txBox="1"/>
          <p:nvPr/>
        </p:nvSpPr>
        <p:spPr>
          <a:xfrm>
            <a:off x="533400" y="2438400"/>
            <a:ext cx="7848600" cy="707886"/>
          </a:xfrm>
          <a:prstGeom prst="rect">
            <a:avLst/>
          </a:prstGeom>
          <a:solidFill>
            <a:schemeClr val="accent4">
              <a:lumMod val="60000"/>
              <a:lumOff val="40000"/>
            </a:schemeClr>
          </a:solidFill>
        </p:spPr>
        <p:txBody>
          <a:bodyPr wrap="square" rtlCol="0">
            <a:spAutoFit/>
          </a:bodyPr>
          <a:lstStyle/>
          <a:p>
            <a:endParaRPr lang="fr-FR" sz="4000" dirty="0"/>
          </a:p>
        </p:txBody>
      </p:sp>
      <p:sp>
        <p:nvSpPr>
          <p:cNvPr id="23" name="Flèche courbée vers le haut 22"/>
          <p:cNvSpPr/>
          <p:nvPr/>
        </p:nvSpPr>
        <p:spPr>
          <a:xfrm rot="10800000">
            <a:off x="609600" y="2514600"/>
            <a:ext cx="7391400" cy="685800"/>
          </a:xfrm>
          <a:prstGeom prst="curvedUp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86800" cy="4876800"/>
          </a:xfrm>
          <a:ln>
            <a:noFill/>
          </a:ln>
        </p:spPr>
        <p:txBody>
          <a:bodyPr>
            <a:normAutofit/>
          </a:bodyPr>
          <a:lstStyle/>
          <a:p>
            <a:pPr marL="1588" indent="-1588" algn="just" rtl="1">
              <a:buNone/>
            </a:pPr>
            <a:r>
              <a:rPr lang="ar-DZ" b="1" dirty="0" smtClean="0">
                <a:solidFill>
                  <a:schemeClr val="tx1"/>
                </a:solidFill>
                <a:latin typeface="Times New Roman" pitchFamily="18" charset="0"/>
                <a:cs typeface="Times New Roman" pitchFamily="18" charset="0"/>
              </a:rPr>
              <a:t>     كلمة الإمداد هي ترجمة لمصطلح </a:t>
            </a:r>
            <a:r>
              <a:rPr lang="fr-FR" b="1" u="sng" dirty="0" err="1" smtClean="0">
                <a:solidFill>
                  <a:schemeClr val="tx1"/>
                </a:solidFill>
                <a:latin typeface="Times New Roman" pitchFamily="18" charset="0"/>
                <a:cs typeface="Times New Roman" pitchFamily="18" charset="0"/>
              </a:rPr>
              <a:t>Logi</a:t>
            </a:r>
            <a:r>
              <a:rPr lang="fr-FR" b="1" dirty="0" err="1" smtClean="0">
                <a:solidFill>
                  <a:srgbClr val="FF0000"/>
                </a:solidFill>
                <a:latin typeface="Times New Roman" pitchFamily="18" charset="0"/>
                <a:cs typeface="Times New Roman" pitchFamily="18" charset="0"/>
              </a:rPr>
              <a:t>stic</a:t>
            </a:r>
            <a:r>
              <a:rPr lang="fr-FR" b="1" dirty="0" smtClean="0">
                <a:solidFill>
                  <a:schemeClr val="tx1"/>
                </a:solidFill>
                <a:latin typeface="Times New Roman" pitchFamily="18" charset="0"/>
                <a:cs typeface="Times New Roman" pitchFamily="18" charset="0"/>
              </a:rPr>
              <a:t>(</a:t>
            </a:r>
            <a:r>
              <a:rPr lang="fr-FR" b="1" u="sng" dirty="0" smtClean="0">
                <a:solidFill>
                  <a:schemeClr val="tx1"/>
                </a:solidFill>
                <a:latin typeface="Times New Roman" pitchFamily="18" charset="0"/>
                <a:cs typeface="Times New Roman" pitchFamily="18" charset="0"/>
              </a:rPr>
              <a:t>logisti</a:t>
            </a:r>
            <a:r>
              <a:rPr lang="fr-FR" b="1" u="sng" dirty="0" smtClean="0">
                <a:solidFill>
                  <a:srgbClr val="FF0000"/>
                </a:solidFill>
                <a:latin typeface="Times New Roman" pitchFamily="18" charset="0"/>
                <a:cs typeface="Times New Roman" pitchFamily="18" charset="0"/>
              </a:rPr>
              <a:t>que</a:t>
            </a:r>
            <a:r>
              <a:rPr lang="fr-FR" b="1" dirty="0" smtClean="0">
                <a:solidFill>
                  <a:schemeClr val="tx1"/>
                </a:solidFill>
                <a:latin typeface="Times New Roman" pitchFamily="18" charset="0"/>
                <a:cs typeface="Times New Roman" pitchFamily="18" charset="0"/>
              </a:rPr>
              <a:t>)</a:t>
            </a:r>
            <a:r>
              <a:rPr lang="ar-DZ" b="1" dirty="0" smtClean="0">
                <a:solidFill>
                  <a:schemeClr val="tx1"/>
                </a:solidFill>
                <a:latin typeface="Times New Roman" pitchFamily="18" charset="0"/>
                <a:cs typeface="Times New Roman" pitchFamily="18" charset="0"/>
              </a:rPr>
              <a:t>، يعود أصل كلمة </a:t>
            </a:r>
            <a:r>
              <a:rPr lang="ar-DZ" b="1" dirty="0" err="1" smtClean="0">
                <a:solidFill>
                  <a:schemeClr val="tx1"/>
                </a:solidFill>
                <a:latin typeface="Times New Roman" pitchFamily="18" charset="0"/>
                <a:cs typeface="Times New Roman" pitchFamily="18" charset="0"/>
              </a:rPr>
              <a:t>لوجستيك</a:t>
            </a:r>
            <a:r>
              <a:rPr lang="ar-DZ" b="1" dirty="0" smtClean="0">
                <a:solidFill>
                  <a:schemeClr val="tx1"/>
                </a:solidFill>
                <a:latin typeface="Times New Roman" pitchFamily="18" charset="0"/>
                <a:cs typeface="Times New Roman" pitchFamily="18" charset="0"/>
              </a:rPr>
              <a:t> إلى الإغريقية </a:t>
            </a:r>
            <a:r>
              <a:rPr lang="fr-FR" b="1" dirty="0" smtClean="0">
                <a:solidFill>
                  <a:schemeClr val="tx1"/>
                </a:solidFill>
                <a:latin typeface="Times New Roman" pitchFamily="18" charset="0"/>
                <a:cs typeface="Times New Roman" pitchFamily="18" charset="0"/>
              </a:rPr>
              <a:t>Logos</a:t>
            </a:r>
            <a:r>
              <a:rPr lang="ar-SA" b="1" dirty="0" smtClean="0">
                <a:solidFill>
                  <a:schemeClr val="tx1"/>
                </a:solidFill>
                <a:latin typeface="Times New Roman" pitchFamily="18" charset="0"/>
                <a:cs typeface="Times New Roman" pitchFamily="18" charset="0"/>
              </a:rPr>
              <a:t>(</a:t>
            </a:r>
            <a:r>
              <a:rPr lang="fr-FR" b="1" dirty="0" err="1" smtClean="0">
                <a:solidFill>
                  <a:schemeClr val="tx1"/>
                </a:solidFill>
                <a:latin typeface="Times New Roman" pitchFamily="18" charset="0"/>
                <a:cs typeface="Times New Roman" pitchFamily="18" charset="0"/>
              </a:rPr>
              <a:t>λόγος</a:t>
            </a:r>
            <a:r>
              <a:rPr lang="ar-SA" b="1" dirty="0" smtClean="0">
                <a:solidFill>
                  <a:schemeClr val="tx1"/>
                </a:solidFill>
                <a:latin typeface="Times New Roman" pitchFamily="18" charset="0"/>
                <a:cs typeface="Times New Roman" pitchFamily="18" charset="0"/>
              </a:rPr>
              <a:t>)</a:t>
            </a:r>
            <a:r>
              <a:rPr lang="ar-DZ" b="1" dirty="0" smtClean="0">
                <a:solidFill>
                  <a:schemeClr val="tx1"/>
                </a:solidFill>
                <a:latin typeface="Times New Roman" pitchFamily="18" charset="0"/>
                <a:cs typeface="Times New Roman" pitchFamily="18" charset="0"/>
              </a:rPr>
              <a:t> والتي تعني الاستدلال، السبب، النسبة، الخطاب، </a:t>
            </a:r>
            <a:r>
              <a:rPr lang="ar-DZ" b="1" dirty="0" smtClean="0">
                <a:solidFill>
                  <a:srgbClr val="FF0000"/>
                </a:solidFill>
                <a:latin typeface="Times New Roman" pitchFamily="18" charset="0"/>
                <a:cs typeface="Times New Roman" pitchFamily="18" charset="0"/>
              </a:rPr>
              <a:t>الحساب</a:t>
            </a:r>
            <a:r>
              <a:rPr lang="ar-DZ" b="1" dirty="0" smtClean="0">
                <a:solidFill>
                  <a:schemeClr val="tx1"/>
                </a:solidFill>
                <a:latin typeface="Times New Roman" pitchFamily="18" charset="0"/>
                <a:cs typeface="Times New Roman" pitchFamily="18" charset="0"/>
              </a:rPr>
              <a:t>.</a:t>
            </a:r>
          </a:p>
          <a:p>
            <a:pPr marL="1588" indent="-1588" algn="just" rtl="1">
              <a:buNone/>
            </a:pPr>
            <a:r>
              <a:rPr lang="ar-DZ" b="1" dirty="0" smtClean="0">
                <a:solidFill>
                  <a:schemeClr val="tx1"/>
                </a:solidFill>
                <a:latin typeface="Times New Roman" pitchFamily="18" charset="0"/>
                <a:cs typeface="Times New Roman" pitchFamily="18" charset="0"/>
              </a:rPr>
              <a:t>     وترجع بشكل خاص إلى كلمة</a:t>
            </a:r>
            <a:r>
              <a:rPr lang="fr-FR" b="1" dirty="0" smtClean="0">
                <a:solidFill>
                  <a:schemeClr val="tx1"/>
                </a:solidFill>
                <a:latin typeface="Times New Roman" pitchFamily="18" charset="0"/>
                <a:cs typeface="Times New Roman" pitchFamily="18" charset="0"/>
              </a:rPr>
              <a:t>(</a:t>
            </a:r>
            <a:r>
              <a:rPr lang="fr-FR" b="1" dirty="0" err="1" smtClean="0">
                <a:solidFill>
                  <a:srgbClr val="008000"/>
                </a:solidFill>
                <a:latin typeface="Times New Roman" pitchFamily="18" charset="0"/>
                <a:cs typeface="Times New Roman" pitchFamily="18" charset="0"/>
              </a:rPr>
              <a:t>λογισ</a:t>
            </a:r>
            <a:r>
              <a:rPr lang="fr-FR" b="1" dirty="0" err="1" smtClean="0">
                <a:solidFill>
                  <a:schemeClr val="tx1"/>
                </a:solidFill>
                <a:latin typeface="Times New Roman" pitchFamily="18" charset="0"/>
                <a:cs typeface="Times New Roman" pitchFamily="18" charset="0"/>
              </a:rPr>
              <a:t>τικός</a:t>
            </a:r>
            <a:r>
              <a:rPr lang="fr-FR" b="1" dirty="0" smtClean="0">
                <a:solidFill>
                  <a:schemeClr val="tx1"/>
                </a:solidFill>
                <a:latin typeface="Times New Roman" pitchFamily="18" charset="0"/>
                <a:cs typeface="Times New Roman" pitchFamily="18" charset="0"/>
              </a:rPr>
              <a:t>) </a:t>
            </a:r>
            <a:r>
              <a:rPr lang="fr-FR" b="1" dirty="0" err="1" smtClean="0">
                <a:solidFill>
                  <a:srgbClr val="FF0000"/>
                </a:solidFill>
                <a:latin typeface="Times New Roman" pitchFamily="18" charset="0"/>
                <a:cs typeface="Times New Roman" pitchFamily="18" charset="0"/>
              </a:rPr>
              <a:t>Logis</a:t>
            </a:r>
            <a:r>
              <a:rPr lang="fr-FR" b="1" dirty="0" err="1" smtClean="0">
                <a:solidFill>
                  <a:schemeClr val="tx1"/>
                </a:solidFill>
                <a:latin typeface="Times New Roman" pitchFamily="18" charset="0"/>
                <a:cs typeface="Times New Roman" pitchFamily="18" charset="0"/>
              </a:rPr>
              <a:t>tikos</a:t>
            </a:r>
            <a:r>
              <a:rPr lang="fr-FR" b="1" dirty="0" smtClean="0">
                <a:solidFill>
                  <a:schemeClr val="tx1"/>
                </a:solidFill>
                <a:latin typeface="Times New Roman" pitchFamily="18" charset="0"/>
                <a:cs typeface="Times New Roman" pitchFamily="18" charset="0"/>
              </a:rPr>
              <a:t> </a:t>
            </a:r>
            <a:r>
              <a:rPr lang="ar-DZ" b="1" dirty="0" smtClean="0">
                <a:solidFill>
                  <a:schemeClr val="tx1"/>
                </a:solidFill>
                <a:latin typeface="Times New Roman" pitchFamily="18" charset="0"/>
                <a:cs typeface="Times New Roman" pitchFamily="18" charset="0"/>
              </a:rPr>
              <a:t>، المكونة من مقطعين هما: </a:t>
            </a:r>
            <a:r>
              <a:rPr lang="fr-FR" b="1" dirty="0" smtClean="0">
                <a:solidFill>
                  <a:schemeClr val="tx1"/>
                </a:solidFill>
                <a:latin typeface="Times New Roman" pitchFamily="18" charset="0"/>
                <a:cs typeface="Times New Roman" pitchFamily="18" charset="0"/>
              </a:rPr>
              <a:t>Logis</a:t>
            </a:r>
            <a:r>
              <a:rPr lang="ar-DZ" b="1" dirty="0" smtClean="0">
                <a:solidFill>
                  <a:schemeClr val="tx1"/>
                </a:solidFill>
                <a:latin typeface="Times New Roman" pitchFamily="18" charset="0"/>
                <a:cs typeface="Times New Roman" pitchFamily="18" charset="0"/>
              </a:rPr>
              <a:t>: </a:t>
            </a:r>
            <a:r>
              <a:rPr lang="ar-DZ" b="1" dirty="0" smtClean="0">
                <a:solidFill>
                  <a:srgbClr val="FF0000"/>
                </a:solidFill>
                <a:latin typeface="Times New Roman" pitchFamily="18" charset="0"/>
                <a:cs typeface="Times New Roman" pitchFamily="18" charset="0"/>
              </a:rPr>
              <a:t>الحساب</a:t>
            </a:r>
            <a:r>
              <a:rPr lang="ar-DZ" b="1" dirty="0" smtClean="0">
                <a:solidFill>
                  <a:schemeClr val="tx1"/>
                </a:solidFill>
                <a:latin typeface="Times New Roman" pitchFamily="18" charset="0"/>
                <a:cs typeface="Times New Roman" pitchFamily="18" charset="0"/>
              </a:rPr>
              <a:t>،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a:t>
            </a:r>
            <a:r>
              <a:rPr lang="fr-FR" b="1" dirty="0" err="1" smtClean="0">
                <a:solidFill>
                  <a:schemeClr val="tx1"/>
                </a:solidFill>
                <a:latin typeface="Times New Roman" pitchFamily="18" charset="0"/>
                <a:cs typeface="Times New Roman" pitchFamily="18" charset="0"/>
              </a:rPr>
              <a:t>tikos</a:t>
            </a:r>
            <a:r>
              <a:rPr lang="ar-DZ" b="1" dirty="0" smtClean="0">
                <a:solidFill>
                  <a:schemeClr val="tx1"/>
                </a:solidFill>
                <a:latin typeface="Times New Roman" pitchFamily="18" charset="0"/>
                <a:cs typeface="Times New Roman" pitchFamily="18" charset="0"/>
              </a:rPr>
              <a:t>: متعلق </a:t>
            </a:r>
            <a:r>
              <a:rPr lang="ar-DZ" b="1" dirty="0" err="1" smtClean="0">
                <a:solidFill>
                  <a:schemeClr val="tx1"/>
                </a:solidFill>
                <a:latin typeface="Times New Roman" pitchFamily="18" charset="0"/>
                <a:cs typeface="Times New Roman" pitchFamily="18" charset="0"/>
              </a:rPr>
              <a:t>بـ</a:t>
            </a:r>
            <a:r>
              <a:rPr lang="ar-DZ" b="1" dirty="0" smtClean="0">
                <a:solidFill>
                  <a:schemeClr val="tx1"/>
                </a:solidFill>
                <a:latin typeface="Times New Roman" pitchFamily="18" charset="0"/>
                <a:cs typeface="Times New Roman" pitchFamily="18" charset="0"/>
              </a:rPr>
              <a:t>، وبالتالي فهي تعني </a:t>
            </a:r>
            <a:r>
              <a:rPr lang="ar-DZ" b="1" dirty="0" smtClean="0">
                <a:solidFill>
                  <a:srgbClr val="FF0000"/>
                </a:solidFill>
                <a:latin typeface="Times New Roman" pitchFamily="18" charset="0"/>
                <a:cs typeface="Times New Roman" pitchFamily="18" charset="0"/>
              </a:rPr>
              <a:t>متعلق بالحساب من ناحية منطقية</a:t>
            </a:r>
            <a:r>
              <a:rPr lang="fr-FR" b="1" dirty="0" smtClean="0">
                <a:solidFill>
                  <a:srgbClr val="FF0000"/>
                </a:solidFill>
                <a:latin typeface="Times New Roman" pitchFamily="18" charset="0"/>
                <a:cs typeface="Times New Roman" pitchFamily="18" charset="0"/>
              </a:rPr>
              <a:t>.</a:t>
            </a:r>
            <a:r>
              <a:rPr lang="ar-DZ" b="1" dirty="0" smtClean="0">
                <a:solidFill>
                  <a:srgbClr val="FF0000"/>
                </a:solidFill>
                <a:latin typeface="Times New Roman" pitchFamily="18" charset="0"/>
                <a:cs typeface="Times New Roman" pitchFamily="18" charset="0"/>
              </a:rPr>
              <a:t> </a:t>
            </a:r>
            <a:endParaRPr lang="fr-FR" b="1" dirty="0" smtClean="0">
              <a:solidFill>
                <a:srgbClr val="FF0000"/>
              </a:solidFill>
              <a:latin typeface="Times New Roman" pitchFamily="18" charset="0"/>
              <a:cs typeface="Times New Roman" pitchFamily="18" charset="0"/>
            </a:endParaRPr>
          </a:p>
          <a:p>
            <a:pPr marL="1588" indent="-1588" algn="just" rtl="1">
              <a:buNone/>
            </a:pPr>
            <a:r>
              <a:rPr lang="ar-DZ" b="1" dirty="0" smtClean="0">
                <a:solidFill>
                  <a:schemeClr val="tx1"/>
                </a:solidFill>
                <a:latin typeface="Times New Roman" pitchFamily="18" charset="0"/>
                <a:cs typeface="Times New Roman" pitchFamily="18" charset="0"/>
              </a:rPr>
              <a:t>     ويقال أن أصل الكلمة يعود للفرنسية </a:t>
            </a:r>
            <a:r>
              <a:rPr lang="fr-FR" b="1" dirty="0" smtClean="0">
                <a:solidFill>
                  <a:schemeClr val="tx1"/>
                </a:solidFill>
                <a:latin typeface="Times New Roman" pitchFamily="18" charset="0"/>
                <a:cs typeface="Times New Roman" pitchFamily="18" charset="0"/>
              </a:rPr>
              <a:t>Loger</a:t>
            </a:r>
            <a:r>
              <a:rPr lang="ar-DZ" b="1" dirty="0" smtClean="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to </a:t>
            </a:r>
            <a:r>
              <a:rPr lang="fr-FR" b="1" dirty="0" err="1" smtClean="0">
                <a:solidFill>
                  <a:schemeClr val="tx1"/>
                </a:solidFill>
                <a:latin typeface="Times New Roman" pitchFamily="18" charset="0"/>
                <a:cs typeface="Times New Roman" pitchFamily="18" charset="0"/>
              </a:rPr>
              <a:t>lodge</a:t>
            </a:r>
            <a:r>
              <a:rPr lang="ar-DZ" b="1" dirty="0" smtClean="0">
                <a:solidFill>
                  <a:schemeClr val="tx1"/>
                </a:solidFill>
                <a:latin typeface="Times New Roman" pitchFamily="18" charset="0"/>
                <a:cs typeface="Times New Roman" pitchFamily="18" charset="0"/>
              </a:rPr>
              <a:t>) التي تعني يؤوي، ينزل ويقيم، ومنه  </a:t>
            </a:r>
            <a:r>
              <a:rPr lang="fr-FR" b="1" u="sng" dirty="0" err="1" smtClean="0">
                <a:solidFill>
                  <a:srgbClr val="FF0000"/>
                </a:solidFill>
                <a:latin typeface="Times New Roman" pitchFamily="18" charset="0"/>
                <a:cs typeface="Times New Roman" pitchFamily="18" charset="0"/>
              </a:rPr>
              <a:t>lodge</a:t>
            </a:r>
            <a:r>
              <a:rPr lang="fr-FR" b="1" dirty="0" err="1" smtClean="0">
                <a:solidFill>
                  <a:schemeClr val="tx1"/>
                </a:solidFill>
                <a:latin typeface="Times New Roman" pitchFamily="18" charset="0"/>
                <a:cs typeface="Times New Roman" pitchFamily="18" charset="0"/>
              </a:rPr>
              <a:t>istic</a:t>
            </a:r>
            <a:r>
              <a:rPr lang="ar-DZ" b="1" dirty="0" smtClean="0">
                <a:solidFill>
                  <a:schemeClr val="tx1"/>
                </a:solidFill>
                <a:latin typeface="Times New Roman" pitchFamily="18" charset="0"/>
                <a:cs typeface="Times New Roman" pitchFamily="18" charset="0"/>
              </a:rPr>
              <a:t> (متعلق بالإيواء)، ثم تحولت إلى </a:t>
            </a:r>
            <a:r>
              <a:rPr lang="fr-FR" b="1" dirty="0" smtClean="0">
                <a:solidFill>
                  <a:schemeClr val="tx1"/>
                </a:solidFill>
                <a:latin typeface="Times New Roman" pitchFamily="18" charset="0"/>
                <a:cs typeface="Times New Roman" pitchFamily="18" charset="0"/>
              </a:rPr>
              <a:t>Logistic</a:t>
            </a:r>
            <a:r>
              <a:rPr lang="ar-DZ" b="1" dirty="0" smtClean="0">
                <a:solidFill>
                  <a:schemeClr val="tx1"/>
                </a:solidFill>
                <a:latin typeface="Times New Roman" pitchFamily="18" charset="0"/>
                <a:cs typeface="Times New Roman" pitchFamily="18" charset="0"/>
              </a:rPr>
              <a:t> لتخفيف النطق.</a:t>
            </a:r>
            <a:endParaRPr lang="fr-FR" b="1" dirty="0" smtClean="0">
              <a:solidFill>
                <a:schemeClr val="tx1"/>
              </a:solidFill>
              <a:latin typeface="Times New Roman" pitchFamily="18" charset="0"/>
              <a:cs typeface="Times New Roman" pitchFamily="18" charset="0"/>
            </a:endParaRPr>
          </a:p>
          <a:p>
            <a:pPr algn="just" rtl="1">
              <a:buNone/>
            </a:pPr>
            <a:endParaRPr lang="fr-FR" b="1" dirty="0"/>
          </a:p>
        </p:txBody>
      </p:sp>
      <p:sp>
        <p:nvSpPr>
          <p:cNvPr id="4" name="Rectangle 3"/>
          <p:cNvSpPr/>
          <p:nvPr/>
        </p:nvSpPr>
        <p:spPr>
          <a:xfrm>
            <a:off x="3794950" y="609600"/>
            <a:ext cx="493596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1. أصل كلمة الإمداد(</a:t>
            </a:r>
            <a:r>
              <a:rPr lang="ar-DZ" sz="3600" b="1" dirty="0" err="1" smtClean="0">
                <a:solidFill>
                  <a:srgbClr val="FF0000"/>
                </a:solidFill>
                <a:latin typeface="Times New Roman" pitchFamily="18" charset="0"/>
                <a:cs typeface="Times New Roman" pitchFamily="18" charset="0"/>
              </a:rPr>
              <a:t>لوجستيك</a:t>
            </a:r>
            <a:r>
              <a:rPr lang="ar-DZ" sz="3600" b="1" dirty="0" smtClean="0">
                <a:solidFill>
                  <a:srgbClr val="FF0000"/>
                </a:solidFill>
                <a:latin typeface="Times New Roman" pitchFamily="18" charset="0"/>
                <a:cs typeface="Times New Roman" pitchFamily="18" charset="0"/>
              </a:rPr>
              <a:t>):</a:t>
            </a:r>
            <a:endParaRPr lang="fr-F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1143000"/>
            <a:ext cx="6477000" cy="3539430"/>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يعتبر الفيلسوف اليوناني أفلاطون</a:t>
            </a:r>
            <a:r>
              <a:rPr lang="ar-DZ"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Platon</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(428</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348 </a:t>
            </a:r>
            <a:r>
              <a:rPr lang="ar-SA" sz="2800" b="1" dirty="0" err="1" smtClean="0">
                <a:latin typeface="Times New Roman" pitchFamily="18" charset="0"/>
                <a:cs typeface="Times New Roman" pitchFamily="18" charset="0"/>
              </a:rPr>
              <a:t>ق</a:t>
            </a:r>
            <a:r>
              <a:rPr lang="ar-SA" sz="2800" b="1" dirty="0" smtClean="0">
                <a:latin typeface="Times New Roman" pitchFamily="18" charset="0"/>
                <a:cs typeface="Times New Roman" pitchFamily="18" charset="0"/>
              </a:rPr>
              <a:t> م</a:t>
            </a:r>
            <a:r>
              <a:rPr lang="fr-FR"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أول من استعمل كلمة </a:t>
            </a:r>
            <a:r>
              <a:rPr lang="fr-FR" sz="2800" b="1" dirty="0" err="1" smtClean="0">
                <a:solidFill>
                  <a:srgbClr val="FF0000"/>
                </a:solidFill>
                <a:latin typeface="Times New Roman" pitchFamily="18" charset="0"/>
                <a:cs typeface="Times New Roman" pitchFamily="18" charset="0"/>
              </a:rPr>
              <a:t>Logistikos</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ويقصد </a:t>
            </a:r>
            <a:r>
              <a:rPr lang="ar-DZ" sz="2800" b="1" dirty="0" err="1" smtClean="0">
                <a:latin typeface="Times New Roman" pitchFamily="18" charset="0"/>
                <a:cs typeface="Times New Roman" pitchFamily="18" charset="0"/>
              </a:rPr>
              <a:t>بها</a:t>
            </a:r>
            <a:r>
              <a:rPr lang="ar-DZ" sz="2800" b="1" dirty="0" smtClean="0">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الحساب العملي </a:t>
            </a:r>
            <a:r>
              <a:rPr lang="ar-DZ" sz="2800" b="1" dirty="0" smtClean="0">
                <a:latin typeface="Times New Roman" pitchFamily="18" charset="0"/>
                <a:cs typeface="Times New Roman" pitchFamily="18" charset="0"/>
              </a:rPr>
              <a:t>(العمليات على الأعداد)، وذلك تمييزا لها عن الحساب النظري</a:t>
            </a:r>
            <a:r>
              <a:rPr lang="fr-FR" sz="2800" b="1" dirty="0" err="1" smtClean="0">
                <a:solidFill>
                  <a:srgbClr val="FF0000"/>
                </a:solidFill>
                <a:latin typeface="Times New Roman" pitchFamily="18" charset="0"/>
                <a:cs typeface="Times New Roman" pitchFamily="18" charset="0"/>
              </a:rPr>
              <a:t>arithmetikos</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(نظرية الأعداد).</a:t>
            </a:r>
            <a:endParaRPr lang="fr-FR" sz="2800" b="1" dirty="0" smtClean="0">
              <a:latin typeface="Times New Roman" pitchFamily="18" charset="0"/>
              <a:cs typeface="Times New Roman" pitchFamily="18" charset="0"/>
            </a:endParaRPr>
          </a:p>
          <a:p>
            <a:pPr algn="just" rtl="1"/>
            <a:r>
              <a:rPr lang="ar-DZ" sz="2800" b="1" dirty="0" smtClean="0">
                <a:latin typeface="Times New Roman" pitchFamily="18" charset="0"/>
                <a:cs typeface="Times New Roman" pitchFamily="18" charset="0"/>
              </a:rPr>
              <a:t>     ويرى أن </a:t>
            </a:r>
            <a:r>
              <a:rPr lang="ar-DZ" sz="2800" b="1" dirty="0" smtClean="0">
                <a:solidFill>
                  <a:srgbClr val="FF0000"/>
                </a:solidFill>
                <a:latin typeface="Times New Roman" pitchFamily="18" charset="0"/>
                <a:cs typeface="Times New Roman" pitchFamily="18" charset="0"/>
              </a:rPr>
              <a:t>الحساب العملي (</a:t>
            </a:r>
            <a:r>
              <a:rPr lang="ar-DZ" sz="2800" b="1" dirty="0" err="1" smtClean="0">
                <a:solidFill>
                  <a:srgbClr val="FF0000"/>
                </a:solidFill>
                <a:latin typeface="Times New Roman" pitchFamily="18" charset="0"/>
                <a:cs typeface="Times New Roman" pitchFamily="18" charset="0"/>
              </a:rPr>
              <a:t>لوجستيك</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يهم رجال الأعمال والتجارة وقادة الجيوش، أما </a:t>
            </a:r>
            <a:r>
              <a:rPr lang="ar-DZ" sz="2800" b="1" dirty="0" smtClean="0">
                <a:solidFill>
                  <a:srgbClr val="FF0000"/>
                </a:solidFill>
                <a:latin typeface="Times New Roman" pitchFamily="18" charset="0"/>
                <a:cs typeface="Times New Roman" pitchFamily="18" charset="0"/>
              </a:rPr>
              <a:t>الحساب النظري </a:t>
            </a:r>
            <a:r>
              <a:rPr lang="ar-DZ" sz="2800" b="1" dirty="0" smtClean="0">
                <a:latin typeface="Times New Roman" pitchFamily="18" charset="0"/>
                <a:cs typeface="Times New Roman" pitchFamily="18" charset="0"/>
              </a:rPr>
              <a:t>فيهتم </a:t>
            </a:r>
            <a:r>
              <a:rPr lang="ar-DZ" sz="2800" b="1" dirty="0" err="1" smtClean="0">
                <a:latin typeface="Times New Roman" pitchFamily="18" charset="0"/>
                <a:cs typeface="Times New Roman" pitchFamily="18" charset="0"/>
              </a:rPr>
              <a:t>به</a:t>
            </a:r>
            <a:r>
              <a:rPr lang="ar-DZ" sz="2800" b="1" dirty="0" smtClean="0">
                <a:latin typeface="Times New Roman" pitchFamily="18" charset="0"/>
                <a:cs typeface="Times New Roman" pitchFamily="18" charset="0"/>
              </a:rPr>
              <a:t> الفلاسفة.</a:t>
            </a:r>
            <a:endParaRPr lang="fr-FR" sz="2800" b="1" dirty="0">
              <a:latin typeface="Times New Roman" pitchFamily="18" charset="0"/>
              <a:cs typeface="Times New Roman" pitchFamily="18" charset="0"/>
            </a:endParaRPr>
          </a:p>
        </p:txBody>
      </p:sp>
      <p:pic>
        <p:nvPicPr>
          <p:cNvPr id="6146" name="Picture 2" descr="أفلاطون | قادة الفكر | مؤسسة هنداوي"/>
          <p:cNvPicPr>
            <a:picLocks noChangeAspect="1" noChangeArrowheads="1"/>
          </p:cNvPicPr>
          <p:nvPr/>
        </p:nvPicPr>
        <p:blipFill>
          <a:blip r:embed="rId2"/>
          <a:srcRect/>
          <a:stretch>
            <a:fillRect/>
          </a:stretch>
        </p:blipFill>
        <p:spPr bwMode="auto">
          <a:xfrm>
            <a:off x="-76200" y="1219200"/>
            <a:ext cx="2895600" cy="31146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143000"/>
            <a:ext cx="8686800" cy="1417637"/>
          </a:xfrm>
        </p:spPr>
        <p:txBody>
          <a:bodyPr>
            <a:normAutofit/>
          </a:bodyPr>
          <a:lstStyle/>
          <a:p>
            <a:pPr marL="0" indent="344488" algn="just" rtl="1">
              <a:buNone/>
            </a:pPr>
            <a:r>
              <a:rPr lang="ar-DZ" sz="2800" b="1" dirty="0" smtClean="0">
                <a:solidFill>
                  <a:schemeClr val="tx1"/>
                </a:solidFill>
                <a:latin typeface="Times New Roman" pitchFamily="18" charset="0"/>
                <a:cs typeface="Times New Roman" pitchFamily="18" charset="0"/>
              </a:rPr>
              <a:t> لقد نشأ مفهوم الإمداد </a:t>
            </a:r>
            <a:r>
              <a:rPr lang="fr-FR" sz="2800" b="1" dirty="0" err="1" smtClean="0">
                <a:solidFill>
                  <a:schemeClr val="tx1"/>
                </a:solidFill>
                <a:latin typeface="Times New Roman" pitchFamily="18" charset="0"/>
                <a:cs typeface="Times New Roman" pitchFamily="18" charset="0"/>
              </a:rPr>
              <a:t>logistics</a:t>
            </a:r>
            <a:r>
              <a:rPr lang="ar-DZ" sz="2800" b="1" dirty="0" smtClean="0">
                <a:solidFill>
                  <a:schemeClr val="tx1"/>
                </a:solidFill>
                <a:latin typeface="Times New Roman" pitchFamily="18" charset="0"/>
                <a:cs typeface="Times New Roman" pitchFamily="18" charset="0"/>
              </a:rPr>
              <a:t> نشأة عسكرية، حيث تم </a:t>
            </a:r>
            <a:r>
              <a:rPr lang="ar-DZ" sz="2800" b="1" dirty="0" err="1" smtClean="0">
                <a:solidFill>
                  <a:schemeClr val="tx1"/>
                </a:solidFill>
                <a:latin typeface="Times New Roman" pitchFamily="18" charset="0"/>
                <a:cs typeface="Times New Roman" pitchFamily="18" charset="0"/>
              </a:rPr>
              <a:t>إستخدامه</a:t>
            </a:r>
            <a:r>
              <a:rPr lang="ar-DZ" sz="2800" b="1" dirty="0" smtClean="0">
                <a:solidFill>
                  <a:schemeClr val="tx1"/>
                </a:solidFill>
                <a:latin typeface="Times New Roman" pitchFamily="18" charset="0"/>
                <a:cs typeface="Times New Roman" pitchFamily="18" charset="0"/>
              </a:rPr>
              <a:t> في الجيوش بهدف تأمين وصول المؤن (الأغذية، </a:t>
            </a:r>
            <a:r>
              <a:rPr lang="ar-DZ" sz="2800" b="1" dirty="0" err="1" smtClean="0">
                <a:solidFill>
                  <a:schemeClr val="tx1"/>
                </a:solidFill>
                <a:latin typeface="Times New Roman" pitchFamily="18" charset="0"/>
                <a:cs typeface="Times New Roman" pitchFamily="18" charset="0"/>
              </a:rPr>
              <a:t>المياة</a:t>
            </a:r>
            <a:r>
              <a:rPr lang="ar-DZ" sz="2800" b="1" dirty="0" smtClean="0">
                <a:solidFill>
                  <a:schemeClr val="tx1"/>
                </a:solidFill>
                <a:latin typeface="Times New Roman" pitchFamily="18" charset="0"/>
                <a:cs typeface="Times New Roman" pitchFamily="18" charset="0"/>
              </a:rPr>
              <a:t> ...)، الذخائر، الوقود، العتاد في الوقت الملائم، وبأمثل طريقة ممكنة.</a:t>
            </a:r>
            <a:endParaRPr lang="fr-FR" sz="2800" dirty="0"/>
          </a:p>
        </p:txBody>
      </p:sp>
      <p:sp>
        <p:nvSpPr>
          <p:cNvPr id="5" name="Rectangle 4"/>
          <p:cNvSpPr/>
          <p:nvPr/>
        </p:nvSpPr>
        <p:spPr>
          <a:xfrm>
            <a:off x="5534896" y="533400"/>
            <a:ext cx="316945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الإمداد العسكري:</a:t>
            </a:r>
            <a:endParaRPr lang="fr-FR" sz="3600" dirty="0"/>
          </a:p>
        </p:txBody>
      </p:sp>
      <p:pic>
        <p:nvPicPr>
          <p:cNvPr id="1029" name="Picture 5" descr="C:\Users\SALAH\Desktop\modelingtool.jpg"/>
          <p:cNvPicPr>
            <a:picLocks noChangeAspect="1" noChangeArrowheads="1"/>
          </p:cNvPicPr>
          <p:nvPr/>
        </p:nvPicPr>
        <p:blipFill>
          <a:blip r:embed="rId2"/>
          <a:srcRect/>
          <a:stretch>
            <a:fillRect/>
          </a:stretch>
        </p:blipFill>
        <p:spPr bwMode="auto">
          <a:xfrm>
            <a:off x="35256" y="2971800"/>
            <a:ext cx="4419600" cy="2879725"/>
          </a:xfrm>
          <a:prstGeom prst="rect">
            <a:avLst/>
          </a:prstGeom>
          <a:noFill/>
        </p:spPr>
      </p:pic>
      <p:pic>
        <p:nvPicPr>
          <p:cNvPr id="1030" name="Picture 6" descr="C:\Users\SALAH\Desktop\téléchargement (1).jpg"/>
          <p:cNvPicPr>
            <a:picLocks noChangeAspect="1" noChangeArrowheads="1"/>
          </p:cNvPicPr>
          <p:nvPr/>
        </p:nvPicPr>
        <p:blipFill>
          <a:blip r:embed="rId3"/>
          <a:srcRect/>
          <a:stretch>
            <a:fillRect/>
          </a:stretch>
        </p:blipFill>
        <p:spPr bwMode="auto">
          <a:xfrm>
            <a:off x="4523096" y="2971800"/>
            <a:ext cx="4572000" cy="29051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ALAH\Desktop\header-image.jpg"/>
          <p:cNvPicPr>
            <a:picLocks noChangeAspect="1" noChangeArrowheads="1"/>
          </p:cNvPicPr>
          <p:nvPr/>
        </p:nvPicPr>
        <p:blipFill>
          <a:blip r:embed="rId2"/>
          <a:srcRect/>
          <a:stretch>
            <a:fillRect/>
          </a:stretch>
        </p:blipFill>
        <p:spPr bwMode="auto">
          <a:xfrm>
            <a:off x="66675" y="48904"/>
            <a:ext cx="4657725" cy="3276600"/>
          </a:xfrm>
          <a:prstGeom prst="rect">
            <a:avLst/>
          </a:prstGeom>
          <a:noFill/>
        </p:spPr>
      </p:pic>
      <p:pic>
        <p:nvPicPr>
          <p:cNvPr id="2050" name="Picture 2" descr="C:\Users\SALAH\Desktop\winter-is-coming.jpg"/>
          <p:cNvPicPr>
            <a:picLocks noChangeAspect="1" noChangeArrowheads="1"/>
          </p:cNvPicPr>
          <p:nvPr/>
        </p:nvPicPr>
        <p:blipFill>
          <a:blip r:embed="rId3"/>
          <a:srcRect/>
          <a:stretch>
            <a:fillRect/>
          </a:stretch>
        </p:blipFill>
        <p:spPr bwMode="auto">
          <a:xfrm>
            <a:off x="76200" y="3388056"/>
            <a:ext cx="4648200" cy="3429000"/>
          </a:xfrm>
          <a:prstGeom prst="rect">
            <a:avLst/>
          </a:prstGeom>
          <a:noFill/>
        </p:spPr>
      </p:pic>
      <p:pic>
        <p:nvPicPr>
          <p:cNvPr id="6" name="Picture 3" descr="C:\Users\SALAH\Desktop\images.jpg"/>
          <p:cNvPicPr>
            <a:picLocks noChangeAspect="1" noChangeArrowheads="1"/>
          </p:cNvPicPr>
          <p:nvPr/>
        </p:nvPicPr>
        <p:blipFill>
          <a:blip r:embed="rId4"/>
          <a:srcRect/>
          <a:stretch>
            <a:fillRect/>
          </a:stretch>
        </p:blipFill>
        <p:spPr bwMode="auto">
          <a:xfrm>
            <a:off x="4800600" y="381000"/>
            <a:ext cx="4191000" cy="2667000"/>
          </a:xfrm>
          <a:prstGeom prst="rect">
            <a:avLst/>
          </a:prstGeom>
          <a:noFill/>
        </p:spPr>
      </p:pic>
      <p:pic>
        <p:nvPicPr>
          <p:cNvPr id="2051" name="Picture 3" descr="C:\Users\SALAH\Desktop\cargo-train-carrying-military-vehicles-260nw-1470154814.jpg"/>
          <p:cNvPicPr>
            <a:picLocks noChangeAspect="1" noChangeArrowheads="1"/>
          </p:cNvPicPr>
          <p:nvPr/>
        </p:nvPicPr>
        <p:blipFill>
          <a:blip r:embed="rId5"/>
          <a:srcRect/>
          <a:stretch>
            <a:fillRect/>
          </a:stretch>
        </p:blipFill>
        <p:spPr bwMode="auto">
          <a:xfrm>
            <a:off x="4835856" y="3579128"/>
            <a:ext cx="4155744" cy="2971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43000" y="1143000"/>
            <a:ext cx="6019800" cy="3962254"/>
            <a:chOff x="1650" y="827"/>
            <a:chExt cx="8505" cy="5413"/>
          </a:xfrm>
        </p:grpSpPr>
        <p:sp>
          <p:nvSpPr>
            <p:cNvPr id="5" name="Oval 3"/>
            <p:cNvSpPr>
              <a:spLocks noChangeArrowheads="1"/>
            </p:cNvSpPr>
            <p:nvPr/>
          </p:nvSpPr>
          <p:spPr bwMode="auto">
            <a:xfrm>
              <a:off x="8415" y="1365"/>
              <a:ext cx="1740" cy="1665"/>
            </a:xfrm>
            <a:prstGeom prst="ellipse">
              <a:avLst/>
            </a:prstGeom>
            <a:solidFill>
              <a:srgbClr val="FFC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6" name="Text Box 4"/>
            <p:cNvSpPr txBox="1">
              <a:spLocks noChangeArrowheads="1"/>
            </p:cNvSpPr>
            <p:nvPr/>
          </p:nvSpPr>
          <p:spPr bwMode="auto">
            <a:xfrm>
              <a:off x="8655" y="1680"/>
              <a:ext cx="1285" cy="1020"/>
            </a:xfrm>
            <a:prstGeom prst="rect">
              <a:avLst/>
            </a:prstGeom>
            <a:solidFill>
              <a:srgbClr val="FFC000"/>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ميدان المعركة</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5"/>
            <p:cNvGrpSpPr>
              <a:grpSpLocks/>
            </p:cNvGrpSpPr>
            <p:nvPr/>
          </p:nvGrpSpPr>
          <p:grpSpPr bwMode="auto">
            <a:xfrm>
              <a:off x="1650" y="4575"/>
              <a:ext cx="1740" cy="1665"/>
              <a:chOff x="8655" y="3195"/>
              <a:chExt cx="1740" cy="1665"/>
            </a:xfrm>
          </p:grpSpPr>
          <p:sp>
            <p:nvSpPr>
              <p:cNvPr id="14" name="Oval 6"/>
              <p:cNvSpPr>
                <a:spLocks noChangeArrowheads="1"/>
              </p:cNvSpPr>
              <p:nvPr/>
            </p:nvSpPr>
            <p:spPr bwMode="auto">
              <a:xfrm>
                <a:off x="8655" y="3195"/>
                <a:ext cx="1740" cy="1665"/>
              </a:xfrm>
              <a:prstGeom prst="ellipse">
                <a:avLst/>
              </a:prstGeom>
              <a:solidFill>
                <a:srgbClr val="FFC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15" name="Text Box 7"/>
              <p:cNvSpPr txBox="1">
                <a:spLocks noChangeArrowheads="1"/>
              </p:cNvSpPr>
              <p:nvPr/>
            </p:nvSpPr>
            <p:spPr bwMode="auto">
              <a:xfrm>
                <a:off x="8940" y="3450"/>
                <a:ext cx="1140" cy="1155"/>
              </a:xfrm>
              <a:prstGeom prst="rect">
                <a:avLst/>
              </a:prstGeom>
              <a:solidFill>
                <a:srgbClr val="FFC000"/>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قاعدة الجيش</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8" name="AutoShape 8"/>
            <p:cNvCxnSpPr>
              <a:cxnSpLocks noChangeShapeType="1"/>
            </p:cNvCxnSpPr>
            <p:nvPr/>
          </p:nvCxnSpPr>
          <p:spPr bwMode="auto">
            <a:xfrm flipV="1">
              <a:off x="3390" y="2700"/>
              <a:ext cx="5025" cy="2385"/>
            </a:xfrm>
            <a:prstGeom prst="straightConnector1">
              <a:avLst/>
            </a:prstGeom>
            <a:noFill/>
            <a:ln w="38100">
              <a:solidFill>
                <a:srgbClr val="000000"/>
              </a:solidFill>
              <a:round/>
              <a:headEnd/>
              <a:tailEnd type="triangle" w="med" len="med"/>
            </a:ln>
          </p:spPr>
        </p:cxnSp>
        <p:sp>
          <p:nvSpPr>
            <p:cNvPr id="9" name="Text Box 9"/>
            <p:cNvSpPr txBox="1">
              <a:spLocks noChangeArrowheads="1"/>
            </p:cNvSpPr>
            <p:nvPr/>
          </p:nvSpPr>
          <p:spPr bwMode="auto">
            <a:xfrm>
              <a:off x="1865" y="2492"/>
              <a:ext cx="4199" cy="1243"/>
            </a:xfrm>
            <a:prstGeom prst="rect">
              <a:avLst/>
            </a:prstGeom>
            <a:solidFill>
              <a:srgbClr val="00B05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مؤن، ذخائر، وقود، قطع غيار، أوامر،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0"/>
            <p:cNvSpPr txBox="1">
              <a:spLocks noChangeArrowheads="1"/>
            </p:cNvSpPr>
            <p:nvPr/>
          </p:nvSpPr>
          <p:spPr bwMode="auto">
            <a:xfrm>
              <a:off x="4880" y="827"/>
              <a:ext cx="3014" cy="1145"/>
            </a:xfrm>
            <a:prstGeom prst="rect">
              <a:avLst/>
            </a:prstGeom>
            <a:solidFill>
              <a:srgbClr val="FF00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العدو</a:t>
              </a:r>
              <a:endParaRPr kumimoji="0" lang="en-US" sz="2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قطع خطوط الإمداد</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11"/>
            <p:cNvCxnSpPr>
              <a:cxnSpLocks noChangeShapeType="1"/>
            </p:cNvCxnSpPr>
            <p:nvPr/>
          </p:nvCxnSpPr>
          <p:spPr bwMode="auto">
            <a:xfrm>
              <a:off x="6180" y="1980"/>
              <a:ext cx="0" cy="1050"/>
            </a:xfrm>
            <a:prstGeom prst="straightConnector1">
              <a:avLst/>
            </a:prstGeom>
            <a:noFill/>
            <a:ln w="38100">
              <a:solidFill>
                <a:srgbClr val="000000"/>
              </a:solidFill>
              <a:round/>
              <a:headEnd/>
              <a:tailEnd/>
            </a:ln>
          </p:spPr>
        </p:cxnSp>
        <p:cxnSp>
          <p:nvCxnSpPr>
            <p:cNvPr id="12" name="AutoShape 12"/>
            <p:cNvCxnSpPr>
              <a:cxnSpLocks noChangeShapeType="1"/>
            </p:cNvCxnSpPr>
            <p:nvPr/>
          </p:nvCxnSpPr>
          <p:spPr bwMode="auto">
            <a:xfrm flipV="1">
              <a:off x="6180" y="2400"/>
              <a:ext cx="300" cy="630"/>
            </a:xfrm>
            <a:prstGeom prst="straightConnector1">
              <a:avLst/>
            </a:prstGeom>
            <a:noFill/>
            <a:ln w="38100">
              <a:solidFill>
                <a:srgbClr val="000000"/>
              </a:solidFill>
              <a:round/>
              <a:headEnd/>
              <a:tailEnd/>
            </a:ln>
          </p:spPr>
        </p:cxnSp>
        <p:cxnSp>
          <p:nvCxnSpPr>
            <p:cNvPr id="13" name="AutoShape 13"/>
            <p:cNvCxnSpPr>
              <a:cxnSpLocks noChangeShapeType="1"/>
            </p:cNvCxnSpPr>
            <p:nvPr/>
          </p:nvCxnSpPr>
          <p:spPr bwMode="auto">
            <a:xfrm rot="16200000" flipH="1">
              <a:off x="5140" y="3740"/>
              <a:ext cx="2695" cy="15"/>
            </a:xfrm>
            <a:prstGeom prst="straightConnector1">
              <a:avLst/>
            </a:prstGeom>
            <a:noFill/>
            <a:ln w="38100">
              <a:solidFill>
                <a:srgbClr val="000000"/>
              </a:solidFill>
              <a:round/>
              <a:headEnd/>
              <a:tailEnd type="triangle" w="med" len="med"/>
            </a:ln>
          </p:spPr>
        </p:cxnSp>
      </p:grpSp>
      <p:cxnSp>
        <p:nvCxnSpPr>
          <p:cNvPr id="17" name="Connecteur droit avec flèche 16"/>
          <p:cNvCxnSpPr/>
          <p:nvPr/>
        </p:nvCxnSpPr>
        <p:spPr>
          <a:xfrm rot="10800000" flipV="1">
            <a:off x="2590800" y="2895600"/>
            <a:ext cx="3429000" cy="1752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257800" y="3352800"/>
            <a:ext cx="1316386" cy="584775"/>
          </a:xfrm>
          <a:prstGeom prst="rect">
            <a:avLst/>
          </a:prstGeom>
        </p:spPr>
        <p:txBody>
          <a:bodyPr wrap="none">
            <a:spAutoFit/>
          </a:bodyPr>
          <a:lstStyle/>
          <a:p>
            <a:r>
              <a:rPr lang="ar-DZ" sz="3200" b="1" dirty="0" smtClean="0">
                <a:solidFill>
                  <a:srgbClr val="FF0000"/>
                </a:solidFill>
                <a:latin typeface="Arial" pitchFamily="34" charset="0"/>
                <a:ea typeface="Arial" pitchFamily="34" charset="0"/>
                <a:cs typeface="Arial" pitchFamily="34" charset="0"/>
              </a:rPr>
              <a:t>معلومات</a:t>
            </a:r>
            <a:endParaRPr lang="fr-FR" sz="32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67000" y="2362200"/>
            <a:ext cx="6172200" cy="2286000"/>
          </a:xfrm>
        </p:spPr>
        <p:txBody>
          <a:bodyPr>
            <a:noAutofit/>
          </a:bodyPr>
          <a:lstStyle/>
          <a:p>
            <a:pPr marL="55563" indent="-1588" algn="just" rtl="1">
              <a:buNone/>
            </a:pPr>
            <a:r>
              <a:rPr lang="ar-DZ" sz="2800" b="1" dirty="0" smtClean="0">
                <a:solidFill>
                  <a:schemeClr val="tx1"/>
                </a:solidFill>
                <a:latin typeface="Times New Roman" pitchFamily="18" charset="0"/>
                <a:cs typeface="Times New Roman" pitchFamily="18" charset="0"/>
              </a:rPr>
              <a:t>     إن القائد الروماني يوليوس قيصر</a:t>
            </a:r>
            <a:r>
              <a:rPr lang="fr-FR" sz="2800" b="1" dirty="0" smtClean="0">
                <a:solidFill>
                  <a:schemeClr val="tx1"/>
                </a:solidFill>
                <a:latin typeface="Times New Roman" pitchFamily="18" charset="0"/>
                <a:cs typeface="Times New Roman" pitchFamily="18" charset="0"/>
              </a:rPr>
              <a:t>Gaius Julius Caesar </a:t>
            </a:r>
            <a:r>
              <a:rPr lang="ar-DZ" sz="2800" b="1" dirty="0" smtClean="0">
                <a:solidFill>
                  <a:schemeClr val="tx1"/>
                </a:solidFill>
                <a:latin typeface="Times New Roman" pitchFamily="18" charset="0"/>
                <a:cs typeface="Times New Roman" pitchFamily="18" charset="0"/>
              </a:rPr>
              <a:t>(100- 44 </a:t>
            </a:r>
            <a:r>
              <a:rPr lang="ar-DZ" sz="2800" b="1" dirty="0" err="1" smtClean="0">
                <a:solidFill>
                  <a:schemeClr val="tx1"/>
                </a:solidFill>
                <a:latin typeface="Times New Roman" pitchFamily="18" charset="0"/>
                <a:cs typeface="Times New Roman" pitchFamily="18" charset="0"/>
              </a:rPr>
              <a:t>ق</a:t>
            </a:r>
            <a:r>
              <a:rPr lang="ar-DZ" sz="2800" b="1" dirty="0" smtClean="0">
                <a:solidFill>
                  <a:schemeClr val="tx1"/>
                </a:solidFill>
                <a:latin typeface="Times New Roman" pitchFamily="18" charset="0"/>
                <a:cs typeface="Times New Roman" pitchFamily="18" charset="0"/>
              </a:rPr>
              <a:t> م) كان أول من أنشأ </a:t>
            </a:r>
            <a:r>
              <a:rPr lang="ar-DZ" sz="2800" b="1" dirty="0" smtClean="0">
                <a:solidFill>
                  <a:srgbClr val="FF0000"/>
                </a:solidFill>
                <a:latin typeface="Times New Roman" pitchFamily="18" charset="0"/>
                <a:cs typeface="Times New Roman" pitchFamily="18" charset="0"/>
              </a:rPr>
              <a:t>وظيفة</a:t>
            </a:r>
            <a:r>
              <a:rPr lang="fr-FR" sz="2800" b="1" dirty="0" err="1" smtClean="0">
                <a:solidFill>
                  <a:srgbClr val="FF0000"/>
                </a:solidFill>
                <a:latin typeface="Times New Roman" pitchFamily="18" charset="0"/>
                <a:cs typeface="Times New Roman" pitchFamily="18" charset="0"/>
              </a:rPr>
              <a:t>Logista</a:t>
            </a:r>
            <a:r>
              <a:rPr lang="fr-FR"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 وهي رتبة ضابط يكلف  بالاهتمام ب</a:t>
            </a:r>
            <a:r>
              <a:rPr lang="ar-DZ" sz="2800" b="1" dirty="0" smtClean="0">
                <a:solidFill>
                  <a:srgbClr val="FF0000"/>
                </a:solidFill>
                <a:latin typeface="Times New Roman" pitchFamily="18" charset="0"/>
                <a:cs typeface="Times New Roman" pitchFamily="18" charset="0"/>
              </a:rPr>
              <a:t>تحركات الفيالق الرمانية </a:t>
            </a:r>
            <a:r>
              <a:rPr lang="ar-DZ" sz="2800" b="1" dirty="0" smtClean="0">
                <a:solidFill>
                  <a:schemeClr val="tx1"/>
                </a:solidFill>
                <a:latin typeface="Times New Roman" pitchFamily="18" charset="0"/>
                <a:cs typeface="Times New Roman" pitchFamily="18" charset="0"/>
              </a:rPr>
              <a:t>من أجل </a:t>
            </a:r>
            <a:r>
              <a:rPr lang="ar-DZ" sz="2800" b="1" dirty="0" smtClean="0">
                <a:solidFill>
                  <a:srgbClr val="FF0000"/>
                </a:solidFill>
                <a:latin typeface="Times New Roman" pitchFamily="18" charset="0"/>
                <a:cs typeface="Times New Roman" pitchFamily="18" charset="0"/>
              </a:rPr>
              <a:t>تنظيم المخيمات الليلية</a:t>
            </a:r>
            <a:r>
              <a:rPr lang="ar-DZ" sz="2800" b="1" dirty="0" smtClean="0">
                <a:solidFill>
                  <a:schemeClr val="tx1"/>
                </a:solidFill>
                <a:latin typeface="Times New Roman" pitchFamily="18" charset="0"/>
                <a:cs typeface="Times New Roman" pitchFamily="18" charset="0"/>
              </a:rPr>
              <a:t> و</a:t>
            </a:r>
            <a:r>
              <a:rPr lang="ar-DZ" sz="2800" b="1" dirty="0" smtClean="0">
                <a:solidFill>
                  <a:srgbClr val="FF0000"/>
                </a:solidFill>
                <a:latin typeface="Times New Roman" pitchFamily="18" charset="0"/>
                <a:cs typeface="Times New Roman" pitchFamily="18" charset="0"/>
              </a:rPr>
              <a:t>إنشاء مخازن </a:t>
            </a:r>
            <a:r>
              <a:rPr lang="ar-DZ" sz="2800" b="1" dirty="0" smtClean="0">
                <a:solidFill>
                  <a:schemeClr val="tx1"/>
                </a:solidFill>
                <a:latin typeface="Times New Roman" pitchFamily="18" charset="0"/>
                <a:cs typeface="Times New Roman" pitchFamily="18" charset="0"/>
              </a:rPr>
              <a:t>في البلاد المحتلة.</a:t>
            </a:r>
          </a:p>
          <a:p>
            <a:pPr algn="r" rtl="1">
              <a:buNone/>
            </a:pPr>
            <a:endParaRPr lang="fr-FR" sz="2800" dirty="0">
              <a:solidFill>
                <a:schemeClr val="tx1"/>
              </a:solidFill>
            </a:endParaRPr>
          </a:p>
        </p:txBody>
      </p:sp>
      <p:pic>
        <p:nvPicPr>
          <p:cNvPr id="5122" name="Picture 2" descr="يوليوس قيصر - ويكيبيديا"/>
          <p:cNvPicPr>
            <a:picLocks noChangeAspect="1" noChangeArrowheads="1"/>
          </p:cNvPicPr>
          <p:nvPr/>
        </p:nvPicPr>
        <p:blipFill>
          <a:blip r:embed="rId2"/>
          <a:srcRect/>
          <a:stretch>
            <a:fillRect/>
          </a:stretch>
        </p:blipFill>
        <p:spPr bwMode="auto">
          <a:xfrm>
            <a:off x="228600" y="1905000"/>
            <a:ext cx="2286000" cy="31432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438400" y="1554162"/>
            <a:ext cx="6553200" cy="3539430"/>
          </a:xfrm>
          <a:prstGeom prst="rect">
            <a:avLst/>
          </a:prstGeom>
        </p:spPr>
        <p:txBody>
          <a:bodyPr wrap="square">
            <a:spAutoFit/>
          </a:bodyPr>
          <a:lstStyle/>
          <a:p>
            <a:pPr marL="55563" indent="-1588" algn="just" rtl="1">
              <a:buNone/>
            </a:pPr>
            <a:r>
              <a:rPr lang="ar-DZ" sz="2800" b="1" dirty="0" smtClean="0">
                <a:solidFill>
                  <a:schemeClr val="tx1"/>
                </a:solidFill>
                <a:latin typeface="Times New Roman" pitchFamily="18" charset="0"/>
                <a:cs typeface="Times New Roman" pitchFamily="18" charset="0"/>
              </a:rPr>
              <a:t>     و</a:t>
            </a:r>
            <a:r>
              <a:rPr lang="ar-SY" sz="2800" b="1" dirty="0" smtClean="0">
                <a:solidFill>
                  <a:schemeClr val="tx1"/>
                </a:solidFill>
                <a:latin typeface="Times New Roman" pitchFamily="18" charset="0"/>
                <a:cs typeface="Times New Roman" pitchFamily="18" charset="0"/>
              </a:rPr>
              <a:t>يقال إن القيصر البيزنطي </a:t>
            </a:r>
            <a:r>
              <a:rPr lang="ar-SY" sz="2800" b="1" dirty="0" err="1" smtClean="0">
                <a:solidFill>
                  <a:schemeClr val="tx1"/>
                </a:solidFill>
                <a:latin typeface="Times New Roman" pitchFamily="18" charset="0"/>
                <a:cs typeface="Times New Roman" pitchFamily="18" charset="0"/>
              </a:rPr>
              <a:t>ليونتوس</a:t>
            </a:r>
            <a:r>
              <a:rPr lang="en-US" sz="2800" b="1" dirty="0" smtClean="0">
                <a:solidFill>
                  <a:schemeClr val="tx1"/>
                </a:solidFill>
                <a:latin typeface="Times New Roman" pitchFamily="18" charset="0"/>
                <a:cs typeface="Times New Roman" pitchFamily="18" charset="0"/>
              </a:rPr>
              <a:t> </a:t>
            </a:r>
            <a:r>
              <a:rPr lang="ar-SY" sz="2800" b="1" dirty="0" smtClean="0">
                <a:solidFill>
                  <a:schemeClr val="tx1"/>
                </a:solidFill>
                <a:latin typeface="Times New Roman" pitchFamily="18" charset="0"/>
                <a:cs typeface="Times New Roman" pitchFamily="18" charset="0"/>
              </a:rPr>
              <a:t>السادس (865-912 </a:t>
            </a:r>
            <a:r>
              <a:rPr lang="ar-SY" sz="2800" b="1" dirty="0" err="1" smtClean="0">
                <a:solidFill>
                  <a:schemeClr val="tx1"/>
                </a:solidFill>
                <a:latin typeface="Times New Roman" pitchFamily="18" charset="0"/>
                <a:cs typeface="Times New Roman" pitchFamily="18" charset="0"/>
              </a:rPr>
              <a:t>م</a:t>
            </a:r>
            <a:r>
              <a:rPr lang="ar-SY" sz="2800" b="1" dirty="0" smtClean="0">
                <a:solidFill>
                  <a:schemeClr val="tx1"/>
                </a:solidFill>
                <a:latin typeface="Times New Roman" pitchFamily="18" charset="0"/>
                <a:cs typeface="Times New Roman" pitchFamily="18" charset="0"/>
              </a:rPr>
              <a:t>)</a:t>
            </a:r>
            <a:r>
              <a:rPr lang="fr-FR" sz="2800" dirty="0" smtClean="0">
                <a:solidFill>
                  <a:schemeClr val="tx1"/>
                </a:solidFill>
              </a:rPr>
              <a:t> </a:t>
            </a:r>
            <a:r>
              <a:rPr lang="fr-FR" sz="2800" b="1" dirty="0" err="1" smtClean="0">
                <a:solidFill>
                  <a:schemeClr val="tx1"/>
                </a:solidFill>
                <a:latin typeface="Times New Roman" pitchFamily="18" charset="0"/>
                <a:cs typeface="Times New Roman" pitchFamily="18" charset="0"/>
              </a:rPr>
              <a:t>Leontos</a:t>
            </a:r>
            <a:r>
              <a:rPr lang="fr-FR" sz="2800" b="1" dirty="0" smtClean="0">
                <a:solidFill>
                  <a:schemeClr val="tx1"/>
                </a:solidFill>
                <a:latin typeface="Times New Roman" pitchFamily="18" charset="0"/>
                <a:cs typeface="Times New Roman" pitchFamily="18" charset="0"/>
              </a:rPr>
              <a:t> VI </a:t>
            </a:r>
            <a:r>
              <a:rPr lang="ar-SY" sz="2800" b="1" dirty="0" smtClean="0">
                <a:solidFill>
                  <a:schemeClr val="tx1"/>
                </a:solidFill>
                <a:latin typeface="Times New Roman" pitchFamily="18" charset="0"/>
                <a:cs typeface="Times New Roman" pitchFamily="18" charset="0"/>
              </a:rPr>
              <a:t>، هو </a:t>
            </a:r>
            <a:r>
              <a:rPr lang="ar-SY" sz="2800" b="1" dirty="0" smtClean="0">
                <a:solidFill>
                  <a:srgbClr val="FF0000"/>
                </a:solidFill>
                <a:latin typeface="Times New Roman" pitchFamily="18" charset="0"/>
                <a:cs typeface="Times New Roman" pitchFamily="18" charset="0"/>
              </a:rPr>
              <a:t>أول من استخدم مفهوم </a:t>
            </a:r>
            <a:r>
              <a:rPr lang="ar-SY" sz="2800" b="1" dirty="0" err="1" smtClean="0">
                <a:solidFill>
                  <a:srgbClr val="FF0000"/>
                </a:solidFill>
                <a:latin typeface="Times New Roman" pitchFamily="18" charset="0"/>
                <a:cs typeface="Times New Roman" pitchFamily="18" charset="0"/>
              </a:rPr>
              <a:t>اللوجستيك</a:t>
            </a:r>
            <a:r>
              <a:rPr lang="ar-SY" sz="2800" b="1" dirty="0" smtClean="0">
                <a:solidFill>
                  <a:srgbClr val="FF0000"/>
                </a:solidFill>
                <a:latin typeface="Times New Roman" pitchFamily="18" charset="0"/>
                <a:cs typeface="Times New Roman" pitchFamily="18" charset="0"/>
              </a:rPr>
              <a:t> في الشؤون العسكرية</a:t>
            </a:r>
            <a:r>
              <a:rPr lang="ar-SY" sz="2800" b="1" dirty="0" smtClean="0">
                <a:solidFill>
                  <a:schemeClr val="tx1"/>
                </a:solidFill>
                <a:latin typeface="Times New Roman" pitchFamily="18" charset="0"/>
                <a:cs typeface="Times New Roman" pitchFamily="18" charset="0"/>
              </a:rPr>
              <a:t>، حينما كتب لقادة جيوشه: «إن الأمر مسألة </a:t>
            </a:r>
            <a:r>
              <a:rPr lang="ar-SY" sz="2800" b="1" dirty="0" err="1" smtClean="0">
                <a:solidFill>
                  <a:schemeClr val="tx1"/>
                </a:solidFill>
                <a:latin typeface="Times New Roman" pitchFamily="18" charset="0"/>
                <a:cs typeface="Times New Roman" pitchFamily="18" charset="0"/>
              </a:rPr>
              <a:t>لوجستية</a:t>
            </a:r>
            <a:r>
              <a:rPr lang="ar-SY" sz="2800" b="1" dirty="0" smtClean="0">
                <a:solidFill>
                  <a:schemeClr val="tx1"/>
                </a:solidFill>
                <a:latin typeface="Times New Roman" pitchFamily="18" charset="0"/>
                <a:cs typeface="Times New Roman" pitchFamily="18" charset="0"/>
              </a:rPr>
              <a:t>» قاصداً بذلك: أن </a:t>
            </a:r>
            <a:r>
              <a:rPr lang="ar-SY" sz="2800" b="1" dirty="0" smtClean="0">
                <a:solidFill>
                  <a:srgbClr val="FF0000"/>
                </a:solidFill>
                <a:latin typeface="Times New Roman" pitchFamily="18" charset="0"/>
                <a:cs typeface="Times New Roman" pitchFamily="18" charset="0"/>
              </a:rPr>
              <a:t>يعسكر الجيش، وأن يسلح ويرتب </a:t>
            </a:r>
            <a:r>
              <a:rPr lang="ar-SY" sz="2800" b="1" dirty="0" smtClean="0">
                <a:solidFill>
                  <a:schemeClr val="tx1"/>
                </a:solidFill>
                <a:latin typeface="Times New Roman" pitchFamily="18" charset="0"/>
                <a:cs typeface="Times New Roman" pitchFamily="18" charset="0"/>
              </a:rPr>
              <a:t>وفقاً للغرض المطلوب منه، وأن </a:t>
            </a:r>
            <a:r>
              <a:rPr lang="ar-SY" sz="2800" b="1" dirty="0" smtClean="0">
                <a:solidFill>
                  <a:srgbClr val="FF0000"/>
                </a:solidFill>
                <a:latin typeface="Times New Roman" pitchFamily="18" charset="0"/>
                <a:cs typeface="Times New Roman" pitchFamily="18" charset="0"/>
              </a:rPr>
              <a:t>توفر كافة احتياجاته في أوانها وبكمّ كاف؛ مع التحضير الدقيق والملائم للمواقع ولكل حركة من حركات الحملة العسكرية</a:t>
            </a:r>
            <a:r>
              <a:rPr lang="ar-SY" sz="2800" b="1" dirty="0" smtClean="0">
                <a:solidFill>
                  <a:schemeClr val="tx1"/>
                </a:solidFill>
                <a:latin typeface="Times New Roman" pitchFamily="18" charset="0"/>
                <a:cs typeface="Times New Roman" pitchFamily="18" charset="0"/>
              </a:rPr>
              <a:t>. </a:t>
            </a:r>
            <a:endParaRPr lang="fr-FR" sz="2800" b="1" dirty="0" smtClean="0">
              <a:solidFill>
                <a:schemeClr val="tx1"/>
              </a:solidFill>
              <a:latin typeface="Times New Roman" pitchFamily="18" charset="0"/>
              <a:cs typeface="Times New Roman" pitchFamily="18" charset="0"/>
            </a:endParaRPr>
          </a:p>
        </p:txBody>
      </p:sp>
      <p:pic>
        <p:nvPicPr>
          <p:cNvPr id="25602" name="Picture 2" descr="Leon VI Filozof – Wikipedia, wolna encyklopedia"/>
          <p:cNvPicPr>
            <a:picLocks noChangeAspect="1" noChangeArrowheads="1"/>
          </p:cNvPicPr>
          <p:nvPr/>
        </p:nvPicPr>
        <p:blipFill>
          <a:blip r:embed="rId2"/>
          <a:srcRect/>
          <a:stretch>
            <a:fillRect/>
          </a:stretch>
        </p:blipFill>
        <p:spPr bwMode="auto">
          <a:xfrm>
            <a:off x="228600" y="1752600"/>
            <a:ext cx="2057400" cy="3124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52400"/>
            <a:ext cx="8686800" cy="838200"/>
          </a:xfrm>
        </p:spPr>
        <p:txBody>
          <a:bodyPr>
            <a:normAutofit/>
          </a:bodyPr>
          <a:lstStyle/>
          <a:p>
            <a:pPr algn="ctr" rtl="1"/>
            <a:r>
              <a:rPr lang="ar-DZ" sz="4000" b="1" dirty="0" smtClean="0">
                <a:solidFill>
                  <a:srgbClr val="FF0000"/>
                </a:solidFill>
                <a:latin typeface="Times New Roman" pitchFamily="18" charset="0"/>
                <a:cs typeface="Times New Roman" pitchFamily="18" charset="0"/>
              </a:rPr>
              <a:t>مقياس: الإمداد والنقل الدولي</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061338"/>
            <a:ext cx="8686800" cy="579437"/>
          </a:xfrm>
        </p:spPr>
        <p:txBody>
          <a:bodyPr>
            <a:normAutofit/>
          </a:bodyPr>
          <a:lstStyle/>
          <a:p>
            <a:pPr algn="ctr" rtl="1">
              <a:buNone/>
            </a:pPr>
            <a:r>
              <a:rPr lang="ar-DZ" sz="2800" b="1" dirty="0" smtClean="0">
                <a:solidFill>
                  <a:schemeClr val="tx1"/>
                </a:solidFill>
                <a:latin typeface="Times New Roman" pitchFamily="18" charset="0"/>
                <a:cs typeface="Times New Roman" pitchFamily="18" charset="0"/>
              </a:rPr>
              <a:t>الوحدة: أساسية        المعامل: 2        الرصيد: 6</a:t>
            </a:r>
            <a:endParaRPr lang="fr-FR" sz="2800" b="1" dirty="0">
              <a:solidFill>
                <a:schemeClr val="tx1"/>
              </a:solidFill>
              <a:latin typeface="Times New Roman" pitchFamily="18" charset="0"/>
              <a:cs typeface="Times New Roman" pitchFamily="18" charset="0"/>
            </a:endParaRPr>
          </a:p>
        </p:txBody>
      </p:sp>
      <p:sp>
        <p:nvSpPr>
          <p:cNvPr id="4" name="Espace réservé du contenu 2"/>
          <p:cNvSpPr txBox="1">
            <a:spLocks/>
          </p:cNvSpPr>
          <p:nvPr/>
        </p:nvSpPr>
        <p:spPr>
          <a:xfrm>
            <a:off x="457200" y="1447800"/>
            <a:ext cx="8686800" cy="579437"/>
          </a:xfrm>
          <a:prstGeom prst="rect">
            <a:avLst/>
          </a:prstGeom>
        </p:spPr>
        <p:txBody>
          <a:bodyPr vert="horz">
            <a:normAutofit/>
          </a:bodyPr>
          <a:lstStyle/>
          <a:p>
            <a:pPr marL="342900" marR="0" lvl="0" indent="-34290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محتوى المقياس</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609600" y="1905000"/>
            <a:ext cx="8153400" cy="4724400"/>
          </a:xfrm>
          <a:prstGeom prst="rect">
            <a:avLst/>
          </a:prstGeom>
        </p:spPr>
        <p:txBody>
          <a:bodyPr vert="horz">
            <a:noAutofit/>
          </a:bodyPr>
          <a:lstStyle/>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مدخل إلى الإمداد والنقل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baseline="0" dirty="0" smtClean="0">
                <a:latin typeface="Times New Roman" pitchFamily="18" charset="0"/>
                <a:cs typeface="Times New Roman" pitchFamily="18" charset="0"/>
              </a:rPr>
              <a:t>إدارة سلاسل التوريد</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معايير اختيار وسائل النقل</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مستندات النقل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تكاليف النقل والتأمين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التغليف الدولي والحاويات</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النقل البحري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النقل الجوي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النقل الطرق الدولي</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rPr>
              <a:t>النقل الدولي بالسكة الحديدية</a:t>
            </a: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r>
              <a:rPr lang="ar-DZ" sz="2200" b="1" dirty="0" smtClean="0">
                <a:latin typeface="Times New Roman" pitchFamily="18" charset="0"/>
                <a:cs typeface="Times New Roman" pitchFamily="18" charset="0"/>
              </a:rPr>
              <a:t>النقل الدولي متعدد الوسائط</a:t>
            </a:r>
            <a:endParaRPr kumimoji="0" lang="ar-DZ" sz="2200" b="1" i="0" u="none" strike="noStrike" kern="1200" cap="none" spc="0" normalizeH="0" noProof="0" dirty="0" smtClean="0">
              <a:ln>
                <a:noFill/>
              </a:ln>
              <a:effectLst/>
              <a:uLnTx/>
              <a:uFillTx/>
              <a:latin typeface="Times New Roman" pitchFamily="18" charset="0"/>
              <a:ea typeface="+mn-ea"/>
              <a:cs typeface="Times New Roman" pitchFamily="18" charset="0"/>
            </a:endParaRPr>
          </a:p>
          <a:p>
            <a:pPr marL="3175" marR="0" lvl="0" indent="282575" algn="r" defTabSz="914400" rtl="1" eaLnBrk="1" fontAlgn="auto" latinLnBrk="0" hangingPunct="1">
              <a:lnSpc>
                <a:spcPct val="100000"/>
              </a:lnSpc>
              <a:spcBef>
                <a:spcPct val="20000"/>
              </a:spcBef>
              <a:spcAft>
                <a:spcPts val="0"/>
              </a:spcAft>
              <a:buClr>
                <a:schemeClr val="tx1"/>
              </a:buClr>
              <a:buSzPct val="100000"/>
              <a:buFont typeface="Wingdings 2"/>
              <a:buAutoNum type="arabicPeriod"/>
              <a:tabLst/>
              <a:defRPr/>
            </a:pPr>
            <a:endParaRPr kumimoji="0" lang="fr-FR" sz="22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24200" y="1524000"/>
            <a:ext cx="5867400" cy="3856037"/>
          </a:xfrm>
        </p:spPr>
        <p:txBody>
          <a:bodyPr>
            <a:noAutofit/>
          </a:bodyPr>
          <a:lstStyle/>
          <a:p>
            <a:pPr marL="0" indent="1588" algn="just" rtl="1">
              <a:buNone/>
            </a:pPr>
            <a:r>
              <a:rPr lang="ar-DZ" sz="2800" b="1" dirty="0" smtClean="0">
                <a:solidFill>
                  <a:schemeClr val="tx1"/>
                </a:solidFill>
                <a:latin typeface="Times New Roman" pitchFamily="18" charset="0"/>
                <a:cs typeface="Times New Roman" pitchFamily="18" charset="0"/>
              </a:rPr>
              <a:t>     إن مصطلح </a:t>
            </a:r>
            <a:r>
              <a:rPr lang="ar-SA" sz="2800" b="1" dirty="0" err="1" smtClean="0">
                <a:solidFill>
                  <a:schemeClr val="tx1"/>
                </a:solidFill>
                <a:latin typeface="Times New Roman" pitchFamily="18" charset="0"/>
                <a:cs typeface="Times New Roman" pitchFamily="18" charset="0"/>
              </a:rPr>
              <a:t>لوجستيات</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قد </a:t>
            </a:r>
            <a:r>
              <a:rPr lang="ar-SA" sz="2800" b="1" dirty="0" smtClean="0">
                <a:solidFill>
                  <a:schemeClr val="tx1"/>
                </a:solidFill>
                <a:latin typeface="Times New Roman" pitchFamily="18" charset="0"/>
                <a:cs typeface="Times New Roman" pitchFamily="18" charset="0"/>
              </a:rPr>
              <a:t>صاغه وأشاعه الضابط والكاتب العسكري </a:t>
            </a:r>
            <a:r>
              <a:rPr lang="ar-SY" sz="2800" b="1" dirty="0" smtClean="0">
                <a:solidFill>
                  <a:schemeClr val="tx1"/>
                </a:solidFill>
                <a:latin typeface="Times New Roman" pitchFamily="18" charset="0"/>
                <a:cs typeface="Times New Roman" pitchFamily="18" charset="0"/>
              </a:rPr>
              <a:t>أنطوان هنري </a:t>
            </a:r>
            <a:r>
              <a:rPr lang="ar-SY" sz="2800" b="1" dirty="0" err="1" smtClean="0">
                <a:solidFill>
                  <a:schemeClr val="tx1"/>
                </a:solidFill>
                <a:latin typeface="Times New Roman" pitchFamily="18" charset="0"/>
                <a:cs typeface="Times New Roman" pitchFamily="18" charset="0"/>
              </a:rPr>
              <a:t>جوميني</a:t>
            </a:r>
            <a:r>
              <a:rPr lang="ar-SY"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Antoine Henri </a:t>
            </a:r>
            <a:r>
              <a:rPr lang="en-US" sz="2800" b="1" dirty="0" err="1" smtClean="0">
                <a:solidFill>
                  <a:schemeClr val="tx1"/>
                </a:solidFill>
                <a:latin typeface="Times New Roman" pitchFamily="18" charset="0"/>
                <a:cs typeface="Times New Roman" pitchFamily="18" charset="0"/>
              </a:rPr>
              <a:t>Jomini</a:t>
            </a:r>
            <a:r>
              <a:rPr lang="ar-DZ" sz="2800" b="1" dirty="0" smtClean="0">
                <a:solidFill>
                  <a:schemeClr val="tx1"/>
                </a:solidFill>
                <a:latin typeface="Times New Roman" pitchFamily="18" charset="0"/>
                <a:cs typeface="Times New Roman" pitchFamily="18" charset="0"/>
              </a:rPr>
              <a:t>(1779-1869)، في </a:t>
            </a:r>
            <a:r>
              <a:rPr lang="ar-SY" sz="2800" b="1" dirty="0" smtClean="0">
                <a:solidFill>
                  <a:srgbClr val="FF0000"/>
                </a:solidFill>
                <a:latin typeface="Times New Roman" pitchFamily="18" charset="0"/>
                <a:cs typeface="Times New Roman" pitchFamily="18" charset="0"/>
              </a:rPr>
              <a:t>كتاب</a:t>
            </a:r>
            <a:r>
              <a:rPr lang="ar-DZ" sz="2800" b="1" dirty="0" smtClean="0">
                <a:solidFill>
                  <a:srgbClr val="FF0000"/>
                </a:solidFill>
                <a:latin typeface="Times New Roman" pitchFamily="18" charset="0"/>
                <a:cs typeface="Times New Roman" pitchFamily="18" charset="0"/>
              </a:rPr>
              <a:t>ه</a:t>
            </a:r>
            <a:r>
              <a:rPr lang="ar-SY"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ملخص </a:t>
            </a:r>
            <a:r>
              <a:rPr lang="ar-SY" sz="2800" b="1" dirty="0" smtClean="0">
                <a:solidFill>
                  <a:srgbClr val="FF0000"/>
                </a:solidFill>
                <a:latin typeface="Times New Roman" pitchFamily="18" charset="0"/>
                <a:cs typeface="Times New Roman" pitchFamily="18" charset="0"/>
              </a:rPr>
              <a:t>فنّ الحرب</a:t>
            </a:r>
            <a:r>
              <a:rPr lang="ar-DZ" sz="2800" b="1" dirty="0" smtClean="0">
                <a:solidFill>
                  <a:srgbClr val="FF0000"/>
                </a:solidFill>
                <a:latin typeface="Times New Roman" pitchFamily="18" charset="0"/>
                <a:cs typeface="Times New Roman" pitchFamily="18" charset="0"/>
              </a:rPr>
              <a:t>، </a:t>
            </a:r>
            <a:r>
              <a:rPr lang="ar-SY" sz="2800" b="1" dirty="0" smtClean="0">
                <a:solidFill>
                  <a:srgbClr val="FF0000"/>
                </a:solidFill>
                <a:latin typeface="Times New Roman" pitchFamily="18" charset="0"/>
                <a:cs typeface="Times New Roman" pitchFamily="18" charset="0"/>
              </a:rPr>
              <a:t>باريس</a:t>
            </a:r>
            <a:r>
              <a:rPr lang="ar-DZ" sz="2800" b="1" dirty="0" smtClean="0">
                <a:solidFill>
                  <a:srgbClr val="FF0000"/>
                </a:solidFill>
                <a:latin typeface="Times New Roman" pitchFamily="18" charset="0"/>
                <a:cs typeface="Times New Roman" pitchFamily="18" charset="0"/>
              </a:rPr>
              <a:t>، </a:t>
            </a:r>
            <a:r>
              <a:rPr lang="ar-SY" sz="2800" b="1" dirty="0" smtClean="0">
                <a:solidFill>
                  <a:srgbClr val="FF0000"/>
                </a:solidFill>
                <a:latin typeface="Times New Roman" pitchFamily="18" charset="0"/>
                <a:cs typeface="Times New Roman" pitchFamily="18" charset="0"/>
              </a:rPr>
              <a:t>1837</a:t>
            </a:r>
            <a:r>
              <a:rPr lang="ar-DZ" sz="2800" b="1" dirty="0" smtClean="0">
                <a:solidFill>
                  <a:srgbClr val="FF0000"/>
                </a:solidFill>
                <a:latin typeface="Times New Roman" pitchFamily="18" charset="0"/>
                <a:cs typeface="Times New Roman" pitchFamily="18" charset="0"/>
              </a:rPr>
              <a:t>.</a:t>
            </a:r>
            <a:endParaRPr lang="fr-FR" sz="2800" dirty="0" smtClean="0">
              <a:solidFill>
                <a:srgbClr val="FF0000"/>
              </a:solidFill>
            </a:endParaRPr>
          </a:p>
          <a:p>
            <a:pPr marL="0" indent="1588" algn="just" rtl="1">
              <a:buNone/>
            </a:pPr>
            <a:r>
              <a:rPr lang="ar-DZ" sz="2800" b="1" dirty="0" smtClean="0">
                <a:solidFill>
                  <a:schemeClr val="tx1"/>
                </a:solidFill>
                <a:latin typeface="Times New Roman" pitchFamily="18" charset="0"/>
                <a:cs typeface="Times New Roman" pitchFamily="18" charset="0"/>
              </a:rPr>
              <a:t>     حيث عرفه </a:t>
            </a:r>
            <a:r>
              <a:rPr lang="ar-DZ" sz="2800" b="1" dirty="0" err="1" smtClean="0">
                <a:solidFill>
                  <a:schemeClr val="tx1"/>
                </a:solidFill>
                <a:latin typeface="Times New Roman" pitchFamily="18" charset="0"/>
                <a:cs typeface="Times New Roman" pitchFamily="18" charset="0"/>
              </a:rPr>
              <a:t>بـ</a:t>
            </a:r>
            <a:r>
              <a:rPr lang="ar-DZ" sz="2800" b="1" dirty="0" smtClean="0">
                <a:solidFill>
                  <a:schemeClr val="tx1"/>
                </a:solidFill>
                <a:latin typeface="Times New Roman" pitchFamily="18" charset="0"/>
                <a:cs typeface="Times New Roman" pitchFamily="18" charset="0"/>
              </a:rPr>
              <a:t> </a:t>
            </a:r>
            <a:r>
              <a:rPr lang="ar-SY" sz="2800" b="1" dirty="0" smtClean="0">
                <a:solidFill>
                  <a:schemeClr val="tx1"/>
                </a:solidFill>
                <a:latin typeface="Times New Roman" pitchFamily="18" charset="0"/>
                <a:cs typeface="Times New Roman" pitchFamily="18" charset="0"/>
              </a:rPr>
              <a:t>«إن اللوجستية تعود إلى وظائف عسكرية، تتعلق بكيفية </a:t>
            </a:r>
            <a:r>
              <a:rPr lang="ar-SY" sz="2800" b="1" dirty="0" smtClean="0">
                <a:solidFill>
                  <a:srgbClr val="FF0000"/>
                </a:solidFill>
                <a:latin typeface="Times New Roman" pitchFamily="18" charset="0"/>
                <a:cs typeface="Times New Roman" pitchFamily="18" charset="0"/>
              </a:rPr>
              <a:t>إمداد الجيش بالمؤن والذخيرة والعتاد بشكل صحيح</a:t>
            </a:r>
            <a:r>
              <a:rPr lang="ar-SY" sz="2800" b="1" dirty="0" smtClean="0">
                <a:solidFill>
                  <a:schemeClr val="tx1"/>
                </a:solidFill>
                <a:latin typeface="Times New Roman" pitchFamily="18" charset="0"/>
                <a:cs typeface="Times New Roman" pitchFamily="18" charset="0"/>
              </a:rPr>
              <a:t>» .</a:t>
            </a:r>
            <a:endParaRPr lang="ar-DZ" sz="2800" b="1" dirty="0" smtClean="0">
              <a:solidFill>
                <a:schemeClr val="tx1"/>
              </a:solidFill>
              <a:latin typeface="Times New Roman" pitchFamily="18" charset="0"/>
              <a:cs typeface="Times New Roman" pitchFamily="18" charset="0"/>
            </a:endParaRPr>
          </a:p>
        </p:txBody>
      </p:sp>
      <p:pic>
        <p:nvPicPr>
          <p:cNvPr id="26626" name="Picture 2" descr="Antoine Henri Jomini - Alchetron, The Free Social Encyclopedia"/>
          <p:cNvPicPr>
            <a:picLocks noChangeAspect="1" noChangeArrowheads="1"/>
          </p:cNvPicPr>
          <p:nvPr/>
        </p:nvPicPr>
        <p:blipFill>
          <a:blip r:embed="rId2"/>
          <a:srcRect/>
          <a:stretch>
            <a:fillRect/>
          </a:stretch>
        </p:blipFill>
        <p:spPr bwMode="auto">
          <a:xfrm>
            <a:off x="76200" y="1570037"/>
            <a:ext cx="3044825" cy="3763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6600" y="1905000"/>
            <a:ext cx="5486400" cy="3048000"/>
          </a:xfrm>
        </p:spPr>
        <p:txBody>
          <a:bodyPr>
            <a:normAutofit/>
          </a:bodyPr>
          <a:lstStyle/>
          <a:p>
            <a:pPr marL="55563" indent="-1588" algn="just" rtl="1">
              <a:buNone/>
            </a:pPr>
            <a:r>
              <a:rPr lang="ar-DZ" sz="2800" b="1" dirty="0" smtClean="0">
                <a:solidFill>
                  <a:schemeClr val="tx1"/>
                </a:solidFill>
                <a:latin typeface="Times New Roman" pitchFamily="18" charset="0"/>
                <a:cs typeface="Times New Roman" pitchFamily="18" charset="0"/>
              </a:rPr>
              <a:t>وفي 1670، اقترح أحد مستشاري الملك لويس الرابع عشر(1638- 1715)، وكحل للمشاكل الإدارية التي ظهرت في الجيش، إنشاء رتبة تسمى </a:t>
            </a:r>
            <a:r>
              <a:rPr lang="fr-FR" sz="2800" b="1" dirty="0" smtClean="0">
                <a:solidFill>
                  <a:srgbClr val="FF0000"/>
                </a:solidFill>
                <a:latin typeface="Times New Roman" pitchFamily="18" charset="0"/>
                <a:cs typeface="Times New Roman" pitchFamily="18" charset="0"/>
              </a:rPr>
              <a:t>Marechal </a:t>
            </a:r>
            <a:r>
              <a:rPr lang="fr-FR" sz="2800" b="1" dirty="0" err="1" smtClean="0">
                <a:solidFill>
                  <a:srgbClr val="FF0000"/>
                </a:solidFill>
                <a:latin typeface="Times New Roman" pitchFamily="18" charset="0"/>
                <a:cs typeface="Times New Roman" pitchFamily="18" charset="0"/>
              </a:rPr>
              <a:t>general</a:t>
            </a:r>
            <a:r>
              <a:rPr lang="fr-FR" sz="2800" b="1" dirty="0" smtClean="0">
                <a:solidFill>
                  <a:srgbClr val="FF0000"/>
                </a:solidFill>
                <a:latin typeface="Times New Roman" pitchFamily="18" charset="0"/>
                <a:cs typeface="Times New Roman" pitchFamily="18" charset="0"/>
              </a:rPr>
              <a:t> de logis</a:t>
            </a:r>
            <a:r>
              <a:rPr lang="ar-DZ" sz="2800" b="1" dirty="0" smtClean="0">
                <a:solidFill>
                  <a:srgbClr val="FF0000"/>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يتكفل ب</a:t>
            </a:r>
            <a:r>
              <a:rPr lang="ar-DZ" sz="2800" b="1" dirty="0" smtClean="0">
                <a:solidFill>
                  <a:srgbClr val="FF0000"/>
                </a:solidFill>
                <a:latin typeface="Times New Roman" pitchFamily="18" charset="0"/>
                <a:cs typeface="Times New Roman" pitchFamily="18" charset="0"/>
              </a:rPr>
              <a:t>تخطيط واختيار المواقع وتنظيم التنقلات والمؤن للجيش</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p:txBody>
      </p:sp>
      <p:pic>
        <p:nvPicPr>
          <p:cNvPr id="4100" name="Picture 4" descr="لويس الرابع عشر ملك فرنسا - ويكيبيديا"/>
          <p:cNvPicPr>
            <a:picLocks noChangeAspect="1" noChangeArrowheads="1"/>
          </p:cNvPicPr>
          <p:nvPr/>
        </p:nvPicPr>
        <p:blipFill>
          <a:blip r:embed="rId2"/>
          <a:srcRect/>
          <a:stretch>
            <a:fillRect/>
          </a:stretch>
        </p:blipFill>
        <p:spPr bwMode="auto">
          <a:xfrm>
            <a:off x="152400" y="1581150"/>
            <a:ext cx="2819400" cy="40576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38600" y="2163763"/>
            <a:ext cx="4953000" cy="2332037"/>
          </a:xfrm>
        </p:spPr>
        <p:txBody>
          <a:bodyPr>
            <a:normAutofit/>
          </a:bodyPr>
          <a:lstStyle/>
          <a:p>
            <a:pPr marL="0" indent="1588" algn="just" rtl="1">
              <a:buNone/>
            </a:pPr>
            <a:r>
              <a:rPr lang="ar-DZ" sz="2800" b="1" dirty="0" smtClean="0">
                <a:solidFill>
                  <a:schemeClr val="tx1"/>
                </a:solidFill>
                <a:latin typeface="Times New Roman" pitchFamily="18" charset="0"/>
                <a:cs typeface="Times New Roman" pitchFamily="18" charset="0"/>
              </a:rPr>
              <a:t>أما في 1806، فإن نابليون الأول</a:t>
            </a:r>
            <a:r>
              <a:rPr lang="fr-FR"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(1769-1821)، أنشأ </a:t>
            </a:r>
            <a:r>
              <a:rPr lang="ar-DZ" sz="2800" b="1" dirty="0" smtClean="0">
                <a:solidFill>
                  <a:srgbClr val="FF0000"/>
                </a:solidFill>
                <a:latin typeface="Times New Roman" pitchFamily="18" charset="0"/>
                <a:cs typeface="Times New Roman" pitchFamily="18" charset="0"/>
              </a:rPr>
              <a:t>مجموعة عسكرية خاصة بالإمداد</a:t>
            </a:r>
            <a:r>
              <a:rPr lang="ar-DZ" sz="2800" b="1" dirty="0" smtClean="0">
                <a:solidFill>
                  <a:schemeClr val="tx1"/>
                </a:solidFill>
                <a:latin typeface="Times New Roman" pitchFamily="18" charset="0"/>
                <a:cs typeface="Times New Roman" pitchFamily="18" charset="0"/>
              </a:rPr>
              <a:t>، تتألف من الخبازين والجزارين والحرفيين مكلفين ب</a:t>
            </a:r>
            <a:r>
              <a:rPr lang="ar-DZ" sz="2800" b="1" dirty="0" smtClean="0">
                <a:solidFill>
                  <a:srgbClr val="FF0000"/>
                </a:solidFill>
                <a:latin typeface="Times New Roman" pitchFamily="18" charset="0"/>
                <a:cs typeface="Times New Roman" pitchFamily="18" charset="0"/>
              </a:rPr>
              <a:t>ضمان تموين جيوش </a:t>
            </a:r>
            <a:r>
              <a:rPr lang="ar-DZ" sz="2800" b="1" dirty="0" smtClean="0">
                <a:solidFill>
                  <a:schemeClr val="tx1"/>
                </a:solidFill>
                <a:latin typeface="Times New Roman" pitchFamily="18" charset="0"/>
                <a:cs typeface="Times New Roman" pitchFamily="18" charset="0"/>
              </a:rPr>
              <a:t>نابليون.</a:t>
            </a:r>
            <a:endParaRPr lang="fr-FR" sz="2800" b="1" dirty="0">
              <a:solidFill>
                <a:schemeClr val="tx1"/>
              </a:solidFill>
              <a:latin typeface="Times New Roman" pitchFamily="18" charset="0"/>
              <a:cs typeface="Times New Roman" pitchFamily="18" charset="0"/>
            </a:endParaRPr>
          </a:p>
        </p:txBody>
      </p:sp>
      <p:pic>
        <p:nvPicPr>
          <p:cNvPr id="4" name="Picture 14" descr="نابليون بونابرت - ويكيبيديا"/>
          <p:cNvPicPr>
            <a:picLocks noChangeAspect="1" noChangeArrowheads="1"/>
          </p:cNvPicPr>
          <p:nvPr/>
        </p:nvPicPr>
        <p:blipFill>
          <a:blip r:embed="rId2"/>
          <a:srcRect/>
          <a:stretch>
            <a:fillRect/>
          </a:stretch>
        </p:blipFill>
        <p:spPr bwMode="auto">
          <a:xfrm>
            <a:off x="76200" y="1295400"/>
            <a:ext cx="3962400" cy="495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295400"/>
            <a:ext cx="8839200" cy="1524000"/>
          </a:xfrm>
        </p:spPr>
        <p:txBody>
          <a:bodyPr>
            <a:noAutofit/>
          </a:bodyPr>
          <a:lstStyle/>
          <a:p>
            <a:pPr marL="1588" indent="-1588" algn="just" rtl="1">
              <a:buNone/>
            </a:pPr>
            <a:r>
              <a:rPr lang="ar-DZ" sz="2800" b="1" dirty="0" smtClean="0">
                <a:solidFill>
                  <a:schemeClr val="tx1"/>
                </a:solidFill>
                <a:latin typeface="Times New Roman" pitchFamily="18" charset="0"/>
                <a:cs typeface="Times New Roman" pitchFamily="18" charset="0"/>
              </a:rPr>
              <a:t>كانت خسارة بريطانيا في </a:t>
            </a:r>
            <a:r>
              <a:rPr lang="ar-DZ" sz="2800" b="1" dirty="0" smtClean="0">
                <a:solidFill>
                  <a:schemeClr val="tx1"/>
                </a:solidFill>
                <a:latin typeface="Times New Roman" pitchFamily="18" charset="0"/>
                <a:cs typeface="Times New Roman" pitchFamily="18" charset="0"/>
                <a:hlinkClick r:id="rId2" tooltip="حرب الاستقلال الأمريكية"/>
              </a:rPr>
              <a:t>حرب الاستقلال الأمريكية</a:t>
            </a:r>
            <a:r>
              <a:rPr lang="ar-DZ" sz="2800" b="1" dirty="0" smtClean="0">
                <a:solidFill>
                  <a:schemeClr val="tx1"/>
                </a:solidFill>
                <a:latin typeface="Times New Roman" pitchFamily="18" charset="0"/>
                <a:cs typeface="Times New Roman" pitchFamily="18" charset="0"/>
              </a:rPr>
              <a:t>(1775- 1783)،  وخسارة </a:t>
            </a:r>
            <a:r>
              <a:rPr lang="ar-DZ" sz="2800" b="1" dirty="0" smtClean="0">
                <a:solidFill>
                  <a:schemeClr val="tx1"/>
                </a:solidFill>
                <a:latin typeface="Times New Roman" pitchFamily="18" charset="0"/>
                <a:cs typeface="Times New Roman" pitchFamily="18" charset="0"/>
                <a:hlinkClick r:id="rId2" tooltip="حرب الاستقلال الأمريكية"/>
              </a:rPr>
              <a:t>نابليون بونابرت </a:t>
            </a:r>
            <a:r>
              <a:rPr lang="ar-DZ" sz="2800" b="1" dirty="0" smtClean="0">
                <a:solidFill>
                  <a:schemeClr val="tx1"/>
                </a:solidFill>
                <a:latin typeface="Times New Roman" pitchFamily="18" charset="0"/>
                <a:cs typeface="Times New Roman" pitchFamily="18" charset="0"/>
              </a:rPr>
              <a:t>في غزو روسيا 1812، وخسارة </a:t>
            </a:r>
            <a:r>
              <a:rPr lang="ar-DZ" sz="2800" b="1" dirty="0" err="1" smtClean="0">
                <a:solidFill>
                  <a:schemeClr val="tx1"/>
                </a:solidFill>
                <a:latin typeface="Times New Roman" pitchFamily="18" charset="0"/>
                <a:cs typeface="Times New Roman" pitchFamily="18" charset="0"/>
                <a:hlinkClick r:id="rId3" tooltip="إروين رومل"/>
              </a:rPr>
              <a:t>إروين</a:t>
            </a:r>
            <a:r>
              <a:rPr lang="ar-DZ" sz="2800" b="1" dirty="0" smtClean="0">
                <a:solidFill>
                  <a:schemeClr val="tx1"/>
                </a:solidFill>
                <a:latin typeface="Times New Roman" pitchFamily="18" charset="0"/>
                <a:cs typeface="Times New Roman" pitchFamily="18" charset="0"/>
                <a:hlinkClick r:id="rId3" tooltip="إروين رومل"/>
              </a:rPr>
              <a:t> رومل</a:t>
            </a:r>
            <a:r>
              <a:rPr lang="ar-DZ" sz="2800" b="1" dirty="0" smtClean="0">
                <a:solidFill>
                  <a:schemeClr val="tx1"/>
                </a:solidFill>
                <a:latin typeface="Times New Roman" pitchFamily="18" charset="0"/>
                <a:cs typeface="Times New Roman" pitchFamily="18" charset="0"/>
              </a:rPr>
              <a:t> في </a:t>
            </a:r>
            <a:r>
              <a:rPr lang="ar-DZ" sz="2800" b="1" dirty="0" err="1" smtClean="0">
                <a:solidFill>
                  <a:schemeClr val="tx1"/>
                </a:solidFill>
                <a:latin typeface="Times New Roman" pitchFamily="18" charset="0"/>
                <a:cs typeface="Times New Roman" pitchFamily="18" charset="0"/>
              </a:rPr>
              <a:t>ح</a:t>
            </a:r>
            <a:r>
              <a:rPr lang="ar-DZ" sz="2800" b="1" dirty="0" smtClean="0">
                <a:solidFill>
                  <a:schemeClr val="tx1"/>
                </a:solidFill>
                <a:latin typeface="Times New Roman" pitchFamily="18" charset="0"/>
                <a:cs typeface="Times New Roman" pitchFamily="18" charset="0"/>
              </a:rPr>
              <a:t> ع 2، تتعلق بشكل كبير بفشل </a:t>
            </a:r>
            <a:r>
              <a:rPr lang="ar-DZ" sz="2800" b="1" dirty="0" err="1" smtClean="0">
                <a:solidFill>
                  <a:schemeClr val="tx1"/>
                </a:solidFill>
                <a:latin typeface="Times New Roman" pitchFamily="18" charset="0"/>
                <a:cs typeface="Times New Roman" pitchFamily="18" charset="0"/>
              </a:rPr>
              <a:t>لوجستي</a:t>
            </a:r>
            <a:r>
              <a:rPr lang="fr-FR" sz="2800" b="1" dirty="0" smtClean="0">
                <a:solidFill>
                  <a:schemeClr val="tx1"/>
                </a:solidFill>
                <a:latin typeface="Times New Roman" pitchFamily="18" charset="0"/>
                <a:cs typeface="Times New Roman" pitchFamily="18" charset="0"/>
              </a:rPr>
              <a:t>.</a:t>
            </a:r>
          </a:p>
        </p:txBody>
      </p:sp>
      <p:sp>
        <p:nvSpPr>
          <p:cNvPr id="3074" name="AutoShape 2" descr="حنبعل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0" name="AutoShape 8" descr="آرثر ويلزلي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6" name="Picture 14" descr="نابليون بونابرت - ويكيبيديا"/>
          <p:cNvPicPr>
            <a:picLocks noChangeAspect="1" noChangeArrowheads="1"/>
          </p:cNvPicPr>
          <p:nvPr/>
        </p:nvPicPr>
        <p:blipFill>
          <a:blip r:embed="rId4"/>
          <a:srcRect/>
          <a:stretch>
            <a:fillRect/>
          </a:stretch>
        </p:blipFill>
        <p:spPr bwMode="auto">
          <a:xfrm>
            <a:off x="3305175" y="2895600"/>
            <a:ext cx="2562225" cy="3143250"/>
          </a:xfrm>
          <a:prstGeom prst="rect">
            <a:avLst/>
          </a:prstGeom>
          <a:noFill/>
        </p:spPr>
      </p:pic>
      <p:pic>
        <p:nvPicPr>
          <p:cNvPr id="3092" name="Picture 20" descr="إرفين رومل - قصة حياة القائد الألماني الملقب بـ ثعلب الصحراء - نجومي"/>
          <p:cNvPicPr>
            <a:picLocks noChangeAspect="1" noChangeArrowheads="1"/>
          </p:cNvPicPr>
          <p:nvPr/>
        </p:nvPicPr>
        <p:blipFill>
          <a:blip r:embed="rId5" cstate="print"/>
          <a:srcRect/>
          <a:stretch>
            <a:fillRect/>
          </a:stretch>
        </p:blipFill>
        <p:spPr bwMode="auto">
          <a:xfrm>
            <a:off x="5943600" y="2895601"/>
            <a:ext cx="3124200" cy="3124200"/>
          </a:xfrm>
          <a:prstGeom prst="rect">
            <a:avLst/>
          </a:prstGeom>
          <a:noFill/>
        </p:spPr>
      </p:pic>
      <p:pic>
        <p:nvPicPr>
          <p:cNvPr id="3094" name="Picture 22" descr="حرب الاستقلال الأمريكية - ويكيبيديا"/>
          <p:cNvPicPr>
            <a:picLocks noChangeAspect="1" noChangeArrowheads="1"/>
          </p:cNvPicPr>
          <p:nvPr/>
        </p:nvPicPr>
        <p:blipFill>
          <a:blip r:embed="rId6"/>
          <a:srcRect/>
          <a:stretch>
            <a:fillRect/>
          </a:stretch>
        </p:blipFill>
        <p:spPr bwMode="auto">
          <a:xfrm>
            <a:off x="76200" y="2895600"/>
            <a:ext cx="3124200" cy="3124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5400"/>
            <a:ext cx="8534400" cy="1384995"/>
          </a:xfrm>
          <a:prstGeom prst="rect">
            <a:avLst/>
          </a:prstGeom>
        </p:spPr>
        <p:txBody>
          <a:bodyPr wrap="square">
            <a:spAutoFit/>
          </a:bodyPr>
          <a:lstStyle/>
          <a:p>
            <a:pPr marL="1588" indent="-1588" algn="just" rtl="1">
              <a:buNone/>
            </a:pPr>
            <a:r>
              <a:rPr lang="ar-DZ" sz="2800" b="1" dirty="0" smtClean="0">
                <a:latin typeface="Times New Roman" pitchFamily="18" charset="0"/>
                <a:cs typeface="Times New Roman" pitchFamily="18" charset="0"/>
              </a:rPr>
              <a:t>     بينما يعتبر القادة التاريخيون </a:t>
            </a:r>
            <a:r>
              <a:rPr lang="ar-DZ" sz="2800" b="1" dirty="0" smtClean="0">
                <a:latin typeface="Times New Roman" pitchFamily="18" charset="0"/>
                <a:cs typeface="Times New Roman" pitchFamily="18" charset="0"/>
                <a:hlinkClick r:id="rId2" tooltip="هانيبال باركا (الصفحة غير موجودة)"/>
              </a:rPr>
              <a:t>هانيبال باركا</a:t>
            </a:r>
            <a:r>
              <a:rPr lang="ar-DZ" sz="2800" b="1" dirty="0" smtClean="0">
                <a:latin typeface="Times New Roman" pitchFamily="18" charset="0"/>
                <a:cs typeface="Times New Roman" pitchFamily="18" charset="0"/>
              </a:rPr>
              <a:t>(247- 184 </a:t>
            </a:r>
            <a:r>
              <a:rPr lang="ar-DZ" sz="2800" b="1" dirty="0" err="1" smtClean="0">
                <a:latin typeface="Times New Roman" pitchFamily="18" charset="0"/>
                <a:cs typeface="Times New Roman" pitchFamily="18" charset="0"/>
              </a:rPr>
              <a:t>ق</a:t>
            </a:r>
            <a:r>
              <a:rPr lang="ar-DZ" sz="2800" b="1" dirty="0" smtClean="0">
                <a:latin typeface="Times New Roman" pitchFamily="18" charset="0"/>
                <a:cs typeface="Times New Roman" pitchFamily="18" charset="0"/>
              </a:rPr>
              <a:t> م)، </a:t>
            </a:r>
            <a:r>
              <a:rPr lang="ar-DZ" sz="2800" b="1" dirty="0" smtClean="0">
                <a:latin typeface="Times New Roman" pitchFamily="18" charset="0"/>
                <a:cs typeface="Times New Roman" pitchFamily="18" charset="0"/>
                <a:hlinkClick r:id="rId3" tooltip="الكسندر المقدوني (الصفحة غير موجودة)"/>
              </a:rPr>
              <a:t>إسكندر المقدوني</a:t>
            </a:r>
            <a:r>
              <a:rPr lang="ar-DZ" sz="2800" b="1" dirty="0" smtClean="0">
                <a:latin typeface="Times New Roman" pitchFamily="18" charset="0"/>
                <a:cs typeface="Times New Roman" pitchFamily="18" charset="0"/>
              </a:rPr>
              <a:t> (356- 323 </a:t>
            </a:r>
            <a:r>
              <a:rPr lang="ar-DZ" sz="2800" b="1" dirty="0" err="1" smtClean="0">
                <a:latin typeface="Times New Roman" pitchFamily="18" charset="0"/>
                <a:cs typeface="Times New Roman" pitchFamily="18" charset="0"/>
              </a:rPr>
              <a:t>ق</a:t>
            </a:r>
            <a:r>
              <a:rPr lang="ar-DZ" sz="2800" b="1" dirty="0" smtClean="0">
                <a:latin typeface="Times New Roman" pitchFamily="18" charset="0"/>
                <a:cs typeface="Times New Roman" pitchFamily="18" charset="0"/>
              </a:rPr>
              <a:t> م)، و</a:t>
            </a:r>
            <a:r>
              <a:rPr lang="ar-DZ" sz="2800" b="1" dirty="0" smtClean="0">
                <a:latin typeface="Times New Roman" pitchFamily="18" charset="0"/>
                <a:cs typeface="Times New Roman" pitchFamily="18" charset="0"/>
                <a:hlinkClick r:id="rId4" tooltip="دوق ويلنتغتون (الصفحة غير موجودة)"/>
              </a:rPr>
              <a:t>دوق </a:t>
            </a:r>
            <a:r>
              <a:rPr lang="ar-DZ" sz="2800" b="1" dirty="0" err="1" smtClean="0">
                <a:latin typeface="Times New Roman" pitchFamily="18" charset="0"/>
                <a:cs typeface="Times New Roman" pitchFamily="18" charset="0"/>
                <a:hlinkClick r:id="rId4" tooltip="دوق ويلنتغتون (الصفحة غير موجودة)"/>
              </a:rPr>
              <a:t>ويلنتغتون</a:t>
            </a:r>
            <a:r>
              <a:rPr lang="ar-DZ" sz="2800" b="1" dirty="0" smtClean="0">
                <a:latin typeface="Times New Roman" pitchFamily="18" charset="0"/>
                <a:cs typeface="Times New Roman" pitchFamily="18" charset="0"/>
              </a:rPr>
              <a:t> (1769-1852) عباقرة </a:t>
            </a:r>
            <a:r>
              <a:rPr lang="ar-DZ" sz="2800" b="1" dirty="0" err="1" smtClean="0">
                <a:latin typeface="Times New Roman" pitchFamily="18" charset="0"/>
                <a:cs typeface="Times New Roman" pitchFamily="18" charset="0"/>
              </a:rPr>
              <a:t>لوجستيون</a:t>
            </a:r>
            <a:r>
              <a:rPr lang="ar-DZ" sz="2800" b="1" dirty="0" smtClean="0">
                <a:latin typeface="Times New Roman" pitchFamily="18" charset="0"/>
                <a:cs typeface="Times New Roman" pitchFamily="18" charset="0"/>
              </a:rPr>
              <a:t>. </a:t>
            </a:r>
          </a:p>
        </p:txBody>
      </p:sp>
      <p:sp>
        <p:nvSpPr>
          <p:cNvPr id="3074" name="AutoShape 2" descr="حنبعل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6" name="Picture 4" descr="حنبعل - ويكيبيديا"/>
          <p:cNvPicPr>
            <a:picLocks noChangeAspect="1" noChangeArrowheads="1"/>
          </p:cNvPicPr>
          <p:nvPr/>
        </p:nvPicPr>
        <p:blipFill>
          <a:blip r:embed="rId5"/>
          <a:srcRect/>
          <a:stretch>
            <a:fillRect/>
          </a:stretch>
        </p:blipFill>
        <p:spPr bwMode="auto">
          <a:xfrm>
            <a:off x="6858000" y="2667000"/>
            <a:ext cx="1981200" cy="2362200"/>
          </a:xfrm>
          <a:prstGeom prst="rect">
            <a:avLst/>
          </a:prstGeom>
          <a:noFill/>
        </p:spPr>
      </p:pic>
      <p:pic>
        <p:nvPicPr>
          <p:cNvPr id="3078" name="Picture 6" descr="في ذكرى ميلاده .. هل الإسكندر الأكبر هو ذو القرنين المذكور ف | مصراوى"/>
          <p:cNvPicPr>
            <a:picLocks noChangeAspect="1" noChangeArrowheads="1"/>
          </p:cNvPicPr>
          <p:nvPr/>
        </p:nvPicPr>
        <p:blipFill>
          <a:blip r:embed="rId6"/>
          <a:srcRect/>
          <a:stretch>
            <a:fillRect/>
          </a:stretch>
        </p:blipFill>
        <p:spPr bwMode="auto">
          <a:xfrm>
            <a:off x="2898775" y="2667000"/>
            <a:ext cx="3578225" cy="2438400"/>
          </a:xfrm>
          <a:prstGeom prst="rect">
            <a:avLst/>
          </a:prstGeom>
          <a:noFill/>
        </p:spPr>
      </p:pic>
      <p:sp>
        <p:nvSpPr>
          <p:cNvPr id="3080" name="AutoShape 8" descr="آرثر ويلزلي - ويكيبيدي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2" name="Picture 10" descr="آرثر ويلزلي - ويكيبيديا"/>
          <p:cNvPicPr>
            <a:picLocks noChangeAspect="1" noChangeArrowheads="1"/>
          </p:cNvPicPr>
          <p:nvPr/>
        </p:nvPicPr>
        <p:blipFill>
          <a:blip r:embed="rId7"/>
          <a:srcRect/>
          <a:stretch>
            <a:fillRect/>
          </a:stretch>
        </p:blipFill>
        <p:spPr bwMode="auto">
          <a:xfrm>
            <a:off x="304800" y="2667000"/>
            <a:ext cx="2286000" cy="2438400"/>
          </a:xfrm>
          <a:prstGeom prst="rect">
            <a:avLst/>
          </a:prstGeom>
          <a:noFill/>
        </p:spPr>
      </p:pic>
      <p:sp>
        <p:nvSpPr>
          <p:cNvPr id="8" name="Rectangle 7"/>
          <p:cNvSpPr/>
          <p:nvPr/>
        </p:nvSpPr>
        <p:spPr>
          <a:xfrm>
            <a:off x="228600" y="5486400"/>
            <a:ext cx="86106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وقد كان </a:t>
            </a:r>
            <a:r>
              <a:rPr lang="ar-DZ" sz="2800" b="1" dirty="0" err="1" smtClean="0">
                <a:latin typeface="Times New Roman" pitchFamily="18" charset="0"/>
                <a:cs typeface="Times New Roman" pitchFamily="18" charset="0"/>
              </a:rPr>
              <a:t>إستخدام</a:t>
            </a:r>
            <a:r>
              <a:rPr lang="ar-DZ" sz="2800" b="1" dirty="0" smtClean="0">
                <a:latin typeface="Times New Roman" pitchFamily="18" charset="0"/>
                <a:cs typeface="Times New Roman" pitchFamily="18" charset="0"/>
              </a:rPr>
              <a:t> الإمداد بكثافة إبان </a:t>
            </a:r>
            <a:r>
              <a:rPr lang="ar-DZ" sz="2800" b="1" dirty="0" err="1" smtClean="0">
                <a:latin typeface="Times New Roman" pitchFamily="18" charset="0"/>
                <a:cs typeface="Times New Roman" pitchFamily="18" charset="0"/>
              </a:rPr>
              <a:t>ح</a:t>
            </a:r>
            <a:r>
              <a:rPr lang="ar-DZ" sz="2800" b="1" dirty="0" smtClean="0">
                <a:latin typeface="Times New Roman" pitchFamily="18" charset="0"/>
                <a:cs typeface="Times New Roman" pitchFamily="18" charset="0"/>
              </a:rPr>
              <a:t> ع 2، </a:t>
            </a:r>
            <a:r>
              <a:rPr lang="ar-DZ" sz="2800" b="1" dirty="0" smtClean="0">
                <a:solidFill>
                  <a:srgbClr val="FF0000"/>
                </a:solidFill>
                <a:latin typeface="Times New Roman" pitchFamily="18" charset="0"/>
                <a:cs typeface="Times New Roman" pitchFamily="18" charset="0"/>
              </a:rPr>
              <a:t>أحد عوامل </a:t>
            </a:r>
            <a:r>
              <a:rPr lang="ar-DZ" sz="2800" b="1" dirty="0" err="1" smtClean="0">
                <a:solidFill>
                  <a:srgbClr val="FF0000"/>
                </a:solidFill>
                <a:latin typeface="Times New Roman" pitchFamily="18" charset="0"/>
                <a:cs typeface="Times New Roman" pitchFamily="18" charset="0"/>
              </a:rPr>
              <a:t>إنتصار</a:t>
            </a:r>
            <a:r>
              <a:rPr lang="ar-DZ" sz="2800" b="1" dirty="0" smtClean="0">
                <a:solidFill>
                  <a:srgbClr val="FF0000"/>
                </a:solidFill>
                <a:latin typeface="Times New Roman" pitchFamily="18" charset="0"/>
                <a:cs typeface="Times New Roman" pitchFamily="18" charset="0"/>
              </a:rPr>
              <a:t> جيوش الحلفاء</a:t>
            </a:r>
            <a:r>
              <a:rPr lang="ar-DZ" sz="2800" b="1" dirty="0" smtClean="0">
                <a:latin typeface="Times New Roman" pitchFamily="18" charset="0"/>
                <a:cs typeface="Times New Roman" pitchFamily="18" charset="0"/>
              </a:rPr>
              <a:t> في نزول </a:t>
            </a:r>
            <a:r>
              <a:rPr lang="ar-DZ" sz="2800" b="1" dirty="0" err="1" smtClean="0">
                <a:latin typeface="Times New Roman" pitchFamily="18" charset="0"/>
                <a:cs typeface="Times New Roman" pitchFamily="18" charset="0"/>
              </a:rPr>
              <a:t>النورماندي</a:t>
            </a:r>
            <a:r>
              <a:rPr lang="ar-DZ" sz="2800" b="1" dirty="0" smtClean="0">
                <a:latin typeface="Times New Roman" pitchFamily="18" charset="0"/>
                <a:cs typeface="Times New Roman" pitchFamily="18" charset="0"/>
              </a:rPr>
              <a:t> 6 يونيو 1944. </a:t>
            </a:r>
            <a:endParaRPr lang="fr-F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52400" y="1066800"/>
            <a:ext cx="8763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027488" algn="l"/>
              </a:tabLst>
            </a:pP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لقد كان</a:t>
            </a:r>
            <a:r>
              <a:rPr kumimoji="0" lang="ar-DZ" sz="2800" b="1" i="0" u="none" strike="noStrike" cap="none" normalizeH="0" dirty="0" smtClean="0">
                <a:ln>
                  <a:noFill/>
                </a:ln>
                <a:solidFill>
                  <a:schemeClr val="tx1"/>
                </a:solidFill>
                <a:effectLst/>
                <a:latin typeface="Simplified Arabic"/>
                <a:ea typeface="Calibri" pitchFamily="34" charset="0"/>
                <a:cs typeface="Arial" pitchFamily="34" charset="0"/>
              </a:rPr>
              <a:t> التحكم في الإمداد </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أحد عوامل انتصار جيوش </a:t>
            </a:r>
            <a:r>
              <a:rPr kumimoji="0" lang="ar-SA" sz="2800" b="1" i="0" u="none" strike="noStrike" cap="none" normalizeH="0" baseline="0" dirty="0" err="1" smtClean="0">
                <a:ln>
                  <a:noFill/>
                </a:ln>
                <a:solidFill>
                  <a:schemeClr val="tx1"/>
                </a:solidFill>
                <a:effectLst/>
                <a:latin typeface="Simplified Arabic"/>
                <a:ea typeface="Calibri" pitchFamily="34" charset="0"/>
                <a:cs typeface="Arial" pitchFamily="34" charset="0"/>
              </a:rPr>
              <a:t>الحلفا</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ء في </a:t>
            </a:r>
            <a:r>
              <a:rPr kumimoji="0" lang="ar-DZ" sz="2800" b="1" i="0" u="none" strike="noStrike" cap="none" normalizeH="0" baseline="0" dirty="0" err="1" smtClean="0">
                <a:ln>
                  <a:noFill/>
                </a:ln>
                <a:solidFill>
                  <a:schemeClr val="tx1"/>
                </a:solidFill>
                <a:effectLst/>
                <a:latin typeface="Simplified Arabic"/>
                <a:ea typeface="Calibri" pitchFamily="34" charset="0"/>
                <a:cs typeface="Arial" pitchFamily="34" charset="0"/>
              </a:rPr>
              <a:t>ح</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ع 2</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وبعد نهاية </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الحرب</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بدأ </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تظهر </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دراسات ترمى إلى </a:t>
            </a:r>
            <a:r>
              <a:rPr kumimoji="0" lang="ar-SA" sz="2800" b="1" i="0" u="none" strike="noStrike" cap="none" normalizeH="0" baseline="0" dirty="0" smtClean="0">
                <a:ln>
                  <a:noFill/>
                </a:ln>
                <a:solidFill>
                  <a:srgbClr val="FF0000"/>
                </a:solidFill>
                <a:effectLst/>
                <a:latin typeface="Simplified Arabic"/>
                <a:ea typeface="Calibri" pitchFamily="34" charset="0"/>
                <a:cs typeface="Arial" pitchFamily="34" charset="0"/>
              </a:rPr>
              <a:t>تطبيق اللوجستيات في </a:t>
            </a:r>
            <a:r>
              <a:rPr kumimoji="0" lang="ar-DZ" sz="2800" b="1" i="0" u="none" strike="noStrike" cap="none" normalizeH="0" baseline="0" dirty="0" smtClean="0">
                <a:ln>
                  <a:noFill/>
                </a:ln>
                <a:solidFill>
                  <a:srgbClr val="FF0000"/>
                </a:solidFill>
                <a:effectLst/>
                <a:latin typeface="Simplified Arabic"/>
                <a:ea typeface="Calibri" pitchFamily="34" charset="0"/>
                <a:cs typeface="Arial" pitchFamily="34" charset="0"/>
              </a:rPr>
              <a:t>المؤسسات</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ت</a:t>
            </a:r>
            <a:r>
              <a:rPr kumimoji="0" lang="ar-SA" sz="2800" b="1" i="0" u="none" strike="noStrike" cap="none" normalizeH="0" baseline="0" dirty="0" smtClean="0">
                <a:ln>
                  <a:noFill/>
                </a:ln>
                <a:solidFill>
                  <a:schemeClr val="tx1"/>
                </a:solidFill>
                <a:effectLst/>
                <a:latin typeface="Simplified Arabic"/>
                <a:ea typeface="Calibri" pitchFamily="34" charset="0"/>
                <a:cs typeface="Arial" pitchFamily="34" charset="0"/>
              </a:rPr>
              <a:t>عرف باسم</a:t>
            </a:r>
            <a:r>
              <a:rPr kumimoji="0" lang="ar-DZ" sz="2800" b="1" i="0" u="none" strike="noStrike" cap="none" normalizeH="0" baseline="0" dirty="0" smtClean="0">
                <a:ln>
                  <a:noFill/>
                </a:ln>
                <a:solidFill>
                  <a:schemeClr val="tx1"/>
                </a:solidFill>
                <a:effectLst/>
                <a:latin typeface="Simplified Arabic"/>
                <a:ea typeface="Calibri" pitchFamily="34" charset="0"/>
                <a:cs typeface="Arial" pitchFamily="34" charset="0"/>
              </a:rPr>
              <a:t> </a:t>
            </a:r>
            <a:r>
              <a:rPr kumimoji="0" lang="ar-DZ" sz="2800" b="1" i="0" u="none" strike="noStrike" cap="none" normalizeH="0" baseline="0" dirty="0" smtClean="0">
                <a:ln>
                  <a:noFill/>
                </a:ln>
                <a:solidFill>
                  <a:srgbClr val="FF0000"/>
                </a:solidFill>
                <a:effectLst/>
                <a:latin typeface="Simplified Arabic"/>
                <a:ea typeface="Calibri" pitchFamily="34" charset="0"/>
                <a:cs typeface="Arial" pitchFamily="34" charset="0"/>
              </a:rPr>
              <a:t>لوجستيات الأعمال</a:t>
            </a:r>
            <a:r>
              <a:rPr kumimoji="0" lang="ar-SA" sz="2800" b="1" i="0" u="none" strike="noStrike" cap="none" normalizeH="0" baseline="0" dirty="0" smtClean="0">
                <a:ln>
                  <a:noFill/>
                </a:ln>
                <a:solidFill>
                  <a:srgbClr val="FF0000"/>
                </a:solidFill>
                <a:effectLst/>
                <a:latin typeface="Simplified Arabic"/>
                <a:ea typeface="Calibri" pitchFamily="34" charset="0"/>
                <a:cs typeface="Arial" pitchFamily="34" charset="0"/>
              </a:rPr>
              <a:t> </a:t>
            </a:r>
            <a:r>
              <a:rPr kumimoji="0" lang="fr-FR" sz="2800" b="1" i="0" u="none" strike="noStrike" cap="none" normalizeH="0" baseline="0" dirty="0" smtClean="0">
                <a:ln>
                  <a:noFill/>
                </a:ln>
                <a:solidFill>
                  <a:schemeClr val="tx1"/>
                </a:solidFill>
                <a:effectLst/>
                <a:latin typeface="Simplified Arabic"/>
                <a:ea typeface="Calibri" pitchFamily="34" charset="0"/>
                <a:cs typeface="Arial" pitchFamily="34" charset="0"/>
              </a:rPr>
              <a:t>Business Logistics</a:t>
            </a:r>
            <a:r>
              <a:rPr lang="ar-DZ" sz="2800" b="1" dirty="0" smtClean="0">
                <a:latin typeface="Simplified Arabic"/>
                <a:ea typeface="Calibri" pitchFamily="34" charset="0"/>
                <a:cs typeface="Arial" pitchFamily="34" charset="0"/>
              </a:rPr>
              <a:t>.</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28600" y="2514600"/>
            <a:ext cx="8686800" cy="1384995"/>
          </a:xfrm>
          <a:prstGeom prst="rect">
            <a:avLst/>
          </a:prstGeom>
        </p:spPr>
        <p:txBody>
          <a:bodyPr wrap="square">
            <a:spAutoFit/>
          </a:bodyPr>
          <a:lstStyle/>
          <a:p>
            <a:pPr algn="just" rtl="1"/>
            <a:r>
              <a:rPr lang="ar-DZ" sz="2800" b="1" dirty="0" smtClean="0">
                <a:latin typeface="Simplified Arabic"/>
                <a:ea typeface="Calibri" pitchFamily="34" charset="0"/>
                <a:cs typeface="Arial" pitchFamily="34" charset="0"/>
              </a:rPr>
              <a:t>    و</a:t>
            </a:r>
            <a:r>
              <a:rPr lang="ar-SA" sz="2800" b="1" dirty="0" smtClean="0">
                <a:latin typeface="Simplified Arabic"/>
                <a:ea typeface="Calibri" pitchFamily="34" charset="0"/>
                <a:cs typeface="Arial" pitchFamily="34" charset="0"/>
              </a:rPr>
              <a:t>تبين من الدراسات التي أجريت في مجال</a:t>
            </a:r>
            <a:r>
              <a:rPr lang="ar-DZ" sz="2800" b="1" dirty="0" smtClean="0">
                <a:latin typeface="Simplified Arabic"/>
                <a:ea typeface="Calibri" pitchFamily="34" charset="0"/>
                <a:cs typeface="Arial" pitchFamily="34" charset="0"/>
              </a:rPr>
              <a:t> الإمداد،</a:t>
            </a:r>
            <a:r>
              <a:rPr lang="ar-SA" sz="2800" b="1" dirty="0" smtClean="0">
                <a:latin typeface="Simplified Arabic"/>
                <a:ea typeface="Calibri" pitchFamily="34" charset="0"/>
                <a:cs typeface="Arial" pitchFamily="34" charset="0"/>
              </a:rPr>
              <a:t> أن نحو </a:t>
            </a:r>
            <a:r>
              <a:rPr lang="ar-SA" sz="2800" b="1" dirty="0" smtClean="0">
                <a:solidFill>
                  <a:srgbClr val="FF0000"/>
                </a:solidFill>
                <a:latin typeface="Simplified Arabic"/>
                <a:ea typeface="Calibri" pitchFamily="34" charset="0"/>
                <a:cs typeface="Arial" pitchFamily="34" charset="0"/>
              </a:rPr>
              <a:t>40% (في المتوسط) من تكلفة إنتاج أي سلعة </a:t>
            </a:r>
            <a:r>
              <a:rPr lang="ar-SA" sz="2800" b="1" dirty="0" smtClean="0">
                <a:latin typeface="Simplified Arabic"/>
                <a:ea typeface="Calibri" pitchFamily="34" charset="0"/>
                <a:cs typeface="Arial" pitchFamily="34" charset="0"/>
              </a:rPr>
              <a:t>في الدول المتقدمة</a:t>
            </a:r>
            <a:r>
              <a:rPr lang="ar-DZ" sz="2800" b="1" dirty="0" smtClean="0">
                <a:latin typeface="Simplified Arabic"/>
                <a:ea typeface="Calibri" pitchFamily="34" charset="0"/>
                <a:cs typeface="Arial" pitchFamily="34" charset="0"/>
              </a:rPr>
              <a:t>،</a:t>
            </a:r>
            <a:r>
              <a:rPr lang="ar-SA" sz="2800" b="1" dirty="0" smtClean="0">
                <a:latin typeface="Simplified Arabic"/>
                <a:ea typeface="Calibri" pitchFamily="34" charset="0"/>
                <a:cs typeface="Arial" pitchFamily="34" charset="0"/>
              </a:rPr>
              <a:t> يمكن ردها </a:t>
            </a:r>
            <a:r>
              <a:rPr lang="ar-SA" sz="2800" b="1" dirty="0" err="1" smtClean="0">
                <a:latin typeface="Simplified Arabic"/>
                <a:ea typeface="Calibri" pitchFamily="34" charset="0"/>
                <a:cs typeface="Arial" pitchFamily="34" charset="0"/>
              </a:rPr>
              <a:t>الى</a:t>
            </a:r>
            <a:r>
              <a:rPr lang="ar-SA" sz="2800" b="1" dirty="0" smtClean="0">
                <a:latin typeface="Simplified Arabic"/>
                <a:ea typeface="Calibri" pitchFamily="34" charset="0"/>
                <a:cs typeface="Arial" pitchFamily="34" charset="0"/>
              </a:rPr>
              <a:t> </a:t>
            </a:r>
            <a:r>
              <a:rPr lang="ar-SA" sz="2800" b="1" dirty="0" smtClean="0">
                <a:solidFill>
                  <a:srgbClr val="FF0000"/>
                </a:solidFill>
                <a:latin typeface="Simplified Arabic"/>
                <a:ea typeface="Calibri" pitchFamily="34" charset="0"/>
                <a:cs typeface="Arial" pitchFamily="34" charset="0"/>
              </a:rPr>
              <a:t>الأنشطة </a:t>
            </a:r>
            <a:r>
              <a:rPr lang="ar-SA" sz="2800" b="1" dirty="0" err="1" smtClean="0">
                <a:solidFill>
                  <a:srgbClr val="FF0000"/>
                </a:solidFill>
                <a:latin typeface="Simplified Arabic"/>
                <a:ea typeface="Calibri" pitchFamily="34" charset="0"/>
                <a:cs typeface="Arial" pitchFamily="34" charset="0"/>
              </a:rPr>
              <a:t>اللوجيستية</a:t>
            </a:r>
            <a:r>
              <a:rPr lang="ar-DZ" sz="2800" b="1" dirty="0" smtClean="0">
                <a:solidFill>
                  <a:srgbClr val="FF0000"/>
                </a:solidFill>
                <a:latin typeface="Simplified Arabic"/>
                <a:ea typeface="Calibri" pitchFamily="34" charset="0"/>
                <a:cs typeface="Arial" pitchFamily="34" charset="0"/>
              </a:rPr>
              <a:t>( النقل، التخزين ...)</a:t>
            </a:r>
            <a:r>
              <a:rPr lang="ar-SA" sz="2800" b="1" dirty="0" smtClean="0">
                <a:solidFill>
                  <a:srgbClr val="FF0000"/>
                </a:solidFill>
                <a:latin typeface="Simplified Arabic"/>
                <a:ea typeface="Calibri" pitchFamily="34" charset="0"/>
                <a:cs typeface="Arial" pitchFamily="34" charset="0"/>
              </a:rPr>
              <a:t>.</a:t>
            </a:r>
            <a:endParaRPr lang="fr-FR" sz="2800" dirty="0">
              <a:solidFill>
                <a:srgbClr val="FF0000"/>
              </a:solidFill>
            </a:endParaRPr>
          </a:p>
        </p:txBody>
      </p:sp>
      <p:sp>
        <p:nvSpPr>
          <p:cNvPr id="5" name="Rectangle 4"/>
          <p:cNvSpPr/>
          <p:nvPr/>
        </p:nvSpPr>
        <p:spPr>
          <a:xfrm>
            <a:off x="1511355" y="304800"/>
            <a:ext cx="707116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3. الإمداد في المؤسسة( لوجستيات الأعمال):</a:t>
            </a:r>
            <a:endParaRPr lang="fr-FR" sz="3600" dirty="0"/>
          </a:p>
        </p:txBody>
      </p:sp>
      <p:pic>
        <p:nvPicPr>
          <p:cNvPr id="6" name="Picture 5" descr="C:\Users\SALAH\Desktop\images (1).jpg"/>
          <p:cNvPicPr>
            <a:picLocks noChangeAspect="1" noChangeArrowheads="1"/>
          </p:cNvPicPr>
          <p:nvPr/>
        </p:nvPicPr>
        <p:blipFill>
          <a:blip r:embed="rId2"/>
          <a:srcRect/>
          <a:stretch>
            <a:fillRect/>
          </a:stretch>
        </p:blipFill>
        <p:spPr bwMode="auto">
          <a:xfrm>
            <a:off x="304801" y="3962400"/>
            <a:ext cx="4190999" cy="2797155"/>
          </a:xfrm>
          <a:prstGeom prst="rect">
            <a:avLst/>
          </a:prstGeom>
          <a:noFill/>
        </p:spPr>
      </p:pic>
      <p:pic>
        <p:nvPicPr>
          <p:cNvPr id="7" name="Picture 9" descr="Transport and logistics in the furniture industry, or how to carry and  store furniture | trans.info"/>
          <p:cNvPicPr>
            <a:picLocks noChangeAspect="1" noChangeArrowheads="1"/>
          </p:cNvPicPr>
          <p:nvPr/>
        </p:nvPicPr>
        <p:blipFill>
          <a:blip r:embed="rId3" cstate="print"/>
          <a:srcRect/>
          <a:stretch>
            <a:fillRect/>
          </a:stretch>
        </p:blipFill>
        <p:spPr bwMode="auto">
          <a:xfrm>
            <a:off x="4803775" y="3962400"/>
            <a:ext cx="4035425" cy="2819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descr="Optimiser la logistique et la Supply Ch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5476" name="Picture 4" descr="Fashion logistics – GPC Logistics"/>
          <p:cNvPicPr>
            <a:picLocks noChangeAspect="1" noChangeArrowheads="1"/>
          </p:cNvPicPr>
          <p:nvPr/>
        </p:nvPicPr>
        <p:blipFill>
          <a:blip r:embed="rId2"/>
          <a:srcRect/>
          <a:stretch>
            <a:fillRect/>
          </a:stretch>
        </p:blipFill>
        <p:spPr bwMode="auto">
          <a:xfrm>
            <a:off x="35256" y="76200"/>
            <a:ext cx="4343400" cy="2895600"/>
          </a:xfrm>
          <a:prstGeom prst="rect">
            <a:avLst/>
          </a:prstGeom>
          <a:noFill/>
        </p:spPr>
      </p:pic>
      <p:pic>
        <p:nvPicPr>
          <p:cNvPr id="105478" name="Picture 6" descr="Une logistique industrielle - Sitaci"/>
          <p:cNvPicPr>
            <a:picLocks noChangeAspect="1" noChangeArrowheads="1"/>
          </p:cNvPicPr>
          <p:nvPr/>
        </p:nvPicPr>
        <p:blipFill>
          <a:blip r:embed="rId3"/>
          <a:srcRect/>
          <a:stretch>
            <a:fillRect/>
          </a:stretch>
        </p:blipFill>
        <p:spPr bwMode="auto">
          <a:xfrm>
            <a:off x="4446896" y="76200"/>
            <a:ext cx="4648200" cy="2895600"/>
          </a:xfrm>
          <a:prstGeom prst="rect">
            <a:avLst/>
          </a:prstGeom>
          <a:noFill/>
        </p:spPr>
      </p:pic>
      <p:sp>
        <p:nvSpPr>
          <p:cNvPr id="105480" name="AutoShape 8" descr="Et maintenant Amazon attaque... le marché de la logist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5482" name="AutoShape 10" descr="Et maintenant Amazon attaque... le marché de la logist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5483" name="Picture 11" descr="C:\Users\SALAH\Desktop\logistique-amazon.jpg"/>
          <p:cNvPicPr>
            <a:picLocks noChangeAspect="1" noChangeArrowheads="1"/>
          </p:cNvPicPr>
          <p:nvPr/>
        </p:nvPicPr>
        <p:blipFill>
          <a:blip r:embed="rId4"/>
          <a:srcRect/>
          <a:stretch>
            <a:fillRect/>
          </a:stretch>
        </p:blipFill>
        <p:spPr bwMode="auto">
          <a:xfrm>
            <a:off x="76200" y="3200400"/>
            <a:ext cx="4438650" cy="3552825"/>
          </a:xfrm>
          <a:prstGeom prst="rect">
            <a:avLst/>
          </a:prstGeom>
          <a:noFill/>
        </p:spPr>
      </p:pic>
      <p:pic>
        <p:nvPicPr>
          <p:cNvPr id="105485" name="Picture 13" descr="La logistique en entreprise : rôle, importance et gestion"/>
          <p:cNvPicPr>
            <a:picLocks noChangeAspect="1" noChangeArrowheads="1"/>
          </p:cNvPicPr>
          <p:nvPr/>
        </p:nvPicPr>
        <p:blipFill>
          <a:blip r:embed="rId5"/>
          <a:srcRect/>
          <a:stretch>
            <a:fillRect/>
          </a:stretch>
        </p:blipFill>
        <p:spPr bwMode="auto">
          <a:xfrm>
            <a:off x="4648200" y="3200400"/>
            <a:ext cx="4419600" cy="3505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81000" y="1173162"/>
            <a:ext cx="8534400" cy="960438"/>
          </a:xfrm>
        </p:spPr>
        <p:txBody>
          <a:bodyPr>
            <a:noAutofit/>
          </a:bodyPr>
          <a:lstStyle/>
          <a:p>
            <a:pPr marL="1588" indent="-1588" algn="just" rtl="1">
              <a:buNone/>
            </a:pPr>
            <a:r>
              <a:rPr lang="fr-FR"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بالرغم من </a:t>
            </a:r>
            <a:r>
              <a:rPr lang="ar-SA" sz="2800" b="1" dirty="0" smtClean="0">
                <a:solidFill>
                  <a:srgbClr val="FF0000"/>
                </a:solidFill>
                <a:latin typeface="Times New Roman" pitchFamily="18" charset="0"/>
                <a:cs typeface="Times New Roman" pitchFamily="18" charset="0"/>
              </a:rPr>
              <a:t>حداثة اللوجستيات </a:t>
            </a:r>
            <a:r>
              <a:rPr lang="ar-SA" sz="2800" b="1" dirty="0" smtClean="0">
                <a:solidFill>
                  <a:schemeClr val="tx1"/>
                </a:solidFill>
                <a:latin typeface="Times New Roman" pitchFamily="18" charset="0"/>
                <a:cs typeface="Times New Roman" pitchFamily="18" charset="0"/>
              </a:rPr>
              <a:t>كفرع من فروع المعرفة، إلا أنها اتسمت بالتطور السريع</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5" name="Rectangle 4"/>
          <p:cNvSpPr/>
          <p:nvPr/>
        </p:nvSpPr>
        <p:spPr>
          <a:xfrm>
            <a:off x="4302472" y="533400"/>
            <a:ext cx="437972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تطور الإمداد في المؤسسات:</a:t>
            </a:r>
            <a:endParaRPr lang="fr-FR" sz="3600" dirty="0"/>
          </a:p>
        </p:txBody>
      </p:sp>
      <p:sp>
        <p:nvSpPr>
          <p:cNvPr id="6" name="Espace réservé du contenu 3"/>
          <p:cNvSpPr txBox="1">
            <a:spLocks/>
          </p:cNvSpPr>
          <p:nvPr/>
        </p:nvSpPr>
        <p:spPr>
          <a:xfrm>
            <a:off x="381000" y="2163762"/>
            <a:ext cx="8534400" cy="1417638"/>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إذ تطورت من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التوزيع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المادي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إلى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إدارة للمواد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ثم تحولت إلى</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لوجستيات</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متكاملة</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تضم كل من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إدارة المواد</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اللوجستيات الداخلة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التوزيع ال</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مادي(</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اللوجستيات الخارجة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فضلاً عن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المناولة الداخلية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3"/>
          <p:cNvSpPr txBox="1">
            <a:spLocks/>
          </p:cNvSpPr>
          <p:nvPr/>
        </p:nvSpPr>
        <p:spPr>
          <a:xfrm>
            <a:off x="381000" y="3840162"/>
            <a:ext cx="8534400" cy="960438"/>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ولم يقف الأمر عند هذا الحد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بل تطورت اللوجستيات لتصبح</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إمداد مشترك تعاوني(</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سل</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سل للإمداد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لتتطور إلى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سل</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سل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إمداد عالمية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Espace réservé du contenu 3"/>
          <p:cNvSpPr txBox="1">
            <a:spLocks/>
          </p:cNvSpPr>
          <p:nvPr/>
        </p:nvSpPr>
        <p:spPr>
          <a:xfrm>
            <a:off x="381000" y="5211762"/>
            <a:ext cx="8534400" cy="1112838"/>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ولم يقتصر الأمر على ذلك</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بل استمر التطور يوماً تلو الآخر، مما أفرز العديد من المفاهيم والاتجاهات الحديثة في هذا المجال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AutoShape 4" descr="Prenez du recul et pensez global - Pilotez la supply chain dans l&amp;#39;industrie  du futur - OpenClassro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6502" name="AutoShape 6" descr="Prenez du recul et pensez global - Pilotez la supply chain dans l&amp;#39;industrie  du futur - OpenClassro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5778" name="AutoShape 2" descr="ALLIANCE INDUSTRIE DU FUTUR"/>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8" name="Groupe 7"/>
          <p:cNvGrpSpPr/>
          <p:nvPr/>
        </p:nvGrpSpPr>
        <p:grpSpPr>
          <a:xfrm>
            <a:off x="62552" y="838200"/>
            <a:ext cx="8991600" cy="5257800"/>
            <a:chOff x="62552" y="990600"/>
            <a:chExt cx="8991600" cy="5257800"/>
          </a:xfrm>
        </p:grpSpPr>
        <p:pic>
          <p:nvPicPr>
            <p:cNvPr id="75779" name="Picture 3" descr="C:\Users\SALAH\Desktop\maxresdefault.jpg"/>
            <p:cNvPicPr>
              <a:picLocks noChangeAspect="1" noChangeArrowheads="1"/>
            </p:cNvPicPr>
            <p:nvPr/>
          </p:nvPicPr>
          <p:blipFill>
            <a:blip r:embed="rId2"/>
            <a:srcRect/>
            <a:stretch>
              <a:fillRect/>
            </a:stretch>
          </p:blipFill>
          <p:spPr bwMode="auto">
            <a:xfrm>
              <a:off x="62552" y="990600"/>
              <a:ext cx="8991600" cy="5257800"/>
            </a:xfrm>
            <a:prstGeom prst="rect">
              <a:avLst/>
            </a:prstGeom>
            <a:noFill/>
          </p:spPr>
        </p:pic>
        <p:sp>
          <p:nvSpPr>
            <p:cNvPr id="7" name="ZoneTexte 6"/>
            <p:cNvSpPr txBox="1"/>
            <p:nvPr/>
          </p:nvSpPr>
          <p:spPr>
            <a:xfrm>
              <a:off x="533400" y="1447800"/>
              <a:ext cx="7924800" cy="584775"/>
            </a:xfrm>
            <a:prstGeom prst="rect">
              <a:avLst/>
            </a:prstGeom>
            <a:solidFill>
              <a:srgbClr val="FFC000"/>
            </a:solidFill>
          </p:spPr>
          <p:txBody>
            <a:bodyPr wrap="square" rtlCol="0">
              <a:spAutoFit/>
            </a:bodyPr>
            <a:lstStyle/>
            <a:p>
              <a:pPr algn="ctr" rtl="1"/>
              <a:r>
                <a:rPr lang="ar-DZ" sz="3200" b="1" dirty="0" smtClean="0">
                  <a:latin typeface="Times New Roman" pitchFamily="18" charset="0"/>
                  <a:cs typeface="Times New Roman" pitchFamily="18" charset="0"/>
                </a:rPr>
                <a:t>الإمـــداد في المــــؤسسة</a:t>
              </a:r>
              <a:endParaRPr lang="fr-FR" sz="3200" b="1" dirty="0">
                <a:latin typeface="Times New Roman" pitchFamily="18" charset="0"/>
                <a:cs typeface="Times New Roman" pitchFamily="18"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والبحــث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خيضــر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01:</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a:t>
            </a:r>
            <a:r>
              <a:rPr lang="fr-FR" sz="4400" b="1" dirty="0" smtClean="0">
                <a:solidFill>
                  <a:srgbClr val="C00000"/>
                </a:solidFill>
                <a:latin typeface="Adobe Arabic" pitchFamily="18" charset="-78"/>
                <a:cs typeface="Adobe Arabic" pitchFamily="18" charset="-78"/>
              </a:rPr>
              <a:t> </a:t>
            </a:r>
            <a:r>
              <a:rPr lang="ar-DZ" sz="4400" b="1" dirty="0" smtClean="0">
                <a:solidFill>
                  <a:srgbClr val="C00000"/>
                </a:solidFill>
                <a:latin typeface="Adobe Arabic" pitchFamily="18" charset="-78"/>
                <a:cs typeface="Adobe Arabic" pitchFamily="18" charset="-78"/>
              </a:rPr>
              <a:t>(ج 2)</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6400" y="527712"/>
            <a:ext cx="3048000" cy="838200"/>
          </a:xfrm>
        </p:spPr>
        <p:txBody>
          <a:bodyPr/>
          <a:lstStyle/>
          <a:p>
            <a:pPr algn="r" rtl="1"/>
            <a:r>
              <a:rPr lang="ar-DZ" b="1" dirty="0" smtClean="0">
                <a:solidFill>
                  <a:srgbClr val="FF0000"/>
                </a:solidFill>
                <a:latin typeface="Times New Roman" pitchFamily="18" charset="0"/>
                <a:cs typeface="Times New Roman" pitchFamily="18" charset="0"/>
              </a:rPr>
              <a:t>تسمية المقياس:</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295400"/>
            <a:ext cx="8382000" cy="5303838"/>
          </a:xfrm>
        </p:spPr>
        <p:txBody>
          <a:bodyPr>
            <a:noAutofit/>
          </a:bodyPr>
          <a:lstStyle/>
          <a:p>
            <a:pPr marL="1588" indent="12700" algn="just" rtl="1">
              <a:buNone/>
            </a:pPr>
            <a:r>
              <a:rPr lang="ar-DZ" sz="2800" b="1" dirty="0" smtClean="0">
                <a:solidFill>
                  <a:srgbClr val="FF0000"/>
                </a:solidFill>
                <a:latin typeface="Times New Roman" pitchFamily="18" charset="0"/>
                <a:cs typeface="Times New Roman" pitchFamily="18" charset="0"/>
              </a:rPr>
              <a:t>عدة تسميات عربية: </a:t>
            </a:r>
            <a:r>
              <a:rPr lang="ar-DZ" sz="2800" b="1" dirty="0" smtClean="0">
                <a:solidFill>
                  <a:schemeClr val="tx1"/>
                </a:solidFill>
                <a:latin typeface="Times New Roman" pitchFamily="18" charset="0"/>
                <a:cs typeface="Times New Roman" pitchFamily="18" charset="0"/>
              </a:rPr>
              <a:t>التزويد، التجهيز، التوريد، التموين، السوقيات، </a:t>
            </a:r>
            <a:r>
              <a:rPr lang="ar-DZ" sz="2800" b="1" dirty="0" smtClean="0">
                <a:solidFill>
                  <a:srgbClr val="FF0000"/>
                </a:solidFill>
                <a:latin typeface="Times New Roman" pitchFamily="18" charset="0"/>
                <a:cs typeface="Times New Roman" pitchFamily="18" charset="0"/>
              </a:rPr>
              <a:t>الإمداد</a:t>
            </a:r>
            <a:r>
              <a:rPr lang="ar-DZ" sz="2800" b="1" dirty="0" smtClean="0">
                <a:solidFill>
                  <a:schemeClr val="tx1"/>
                </a:solidFill>
                <a:latin typeface="Times New Roman" pitchFamily="18" charset="0"/>
                <a:cs typeface="Times New Roman" pitchFamily="18" charset="0"/>
              </a:rPr>
              <a:t>.</a:t>
            </a:r>
          </a:p>
          <a:p>
            <a:pPr marL="1588" indent="12700" algn="just" rtl="1">
              <a:buNone/>
            </a:pPr>
            <a:r>
              <a:rPr lang="ar-DZ" sz="2800" b="1" dirty="0" smtClean="0">
                <a:solidFill>
                  <a:srgbClr val="FF0000"/>
                </a:solidFill>
                <a:latin typeface="Times New Roman" pitchFamily="18" charset="0"/>
                <a:cs typeface="Times New Roman" pitchFamily="18" charset="0"/>
              </a:rPr>
              <a:t>البعض يحافظ على المصطلح الأجنبي: </a:t>
            </a:r>
            <a:r>
              <a:rPr lang="ar-DZ" sz="2800" b="1" dirty="0" err="1" smtClean="0">
                <a:solidFill>
                  <a:schemeClr val="tx1"/>
                </a:solidFill>
                <a:latin typeface="Times New Roman" pitchFamily="18" charset="0"/>
                <a:cs typeface="Times New Roman" pitchFamily="18" charset="0"/>
              </a:rPr>
              <a:t>لوجستيك</a:t>
            </a:r>
            <a:r>
              <a:rPr lang="ar-DZ" sz="2800" b="1" dirty="0" smtClean="0">
                <a:solidFill>
                  <a:schemeClr val="tx1"/>
                </a:solidFill>
                <a:latin typeface="Times New Roman" pitchFamily="18" charset="0"/>
                <a:cs typeface="Times New Roman" pitchFamily="18" charset="0"/>
              </a:rPr>
              <a:t>، لوجستية، </a:t>
            </a:r>
            <a:r>
              <a:rPr lang="fr-FR" sz="2800" b="1" dirty="0" err="1" smtClean="0">
                <a:solidFill>
                  <a:schemeClr val="tx1"/>
                </a:solidFill>
                <a:latin typeface="Times New Roman" pitchFamily="18" charset="0"/>
                <a:cs typeface="Times New Roman" pitchFamily="18" charset="0"/>
              </a:rPr>
              <a:t>logistic</a:t>
            </a:r>
            <a:r>
              <a:rPr lang="fr-FR" sz="2800" b="1" dirty="0" smtClean="0">
                <a:solidFill>
                  <a:srgbClr val="FF0000"/>
                </a:solidFill>
                <a:latin typeface="Times New Roman" pitchFamily="18" charset="0"/>
                <a:cs typeface="Times New Roman" pitchFamily="18" charset="0"/>
              </a:rPr>
              <a:t>(s)</a:t>
            </a:r>
            <a:r>
              <a:rPr lang="fr-FR" sz="2800" b="1" dirty="0" smtClean="0">
                <a:solidFill>
                  <a:schemeClr val="tx1"/>
                </a:solidFill>
                <a:latin typeface="Times New Roman" pitchFamily="18" charset="0"/>
                <a:cs typeface="Times New Roman" pitchFamily="18" charset="0"/>
              </a:rPr>
              <a:t>, logistique</a:t>
            </a:r>
            <a:r>
              <a:rPr lang="ar-DZ" sz="2800" b="1" dirty="0" smtClean="0">
                <a:solidFill>
                  <a:schemeClr val="tx1"/>
                </a:solidFill>
                <a:latin typeface="Times New Roman" pitchFamily="18" charset="0"/>
                <a:cs typeface="Times New Roman" pitchFamily="18" charset="0"/>
              </a:rPr>
              <a:t>.</a:t>
            </a:r>
          </a:p>
          <a:p>
            <a:pPr marL="1588" indent="-1588" algn="just" rtl="1">
              <a:buNone/>
            </a:pPr>
            <a:r>
              <a:rPr lang="ar-DZ" sz="2800" b="1" dirty="0" smtClean="0">
                <a:solidFill>
                  <a:srgbClr val="FF0000"/>
                </a:solidFill>
                <a:latin typeface="Times New Roman" pitchFamily="18" charset="0"/>
                <a:cs typeface="Times New Roman" pitchFamily="18" charset="0"/>
              </a:rPr>
              <a:t>البعض يستعمل الجمع: </a:t>
            </a:r>
            <a:r>
              <a:rPr lang="ar-DZ" sz="2800" b="1" dirty="0" err="1" smtClean="0">
                <a:solidFill>
                  <a:srgbClr val="008000"/>
                </a:solidFill>
                <a:latin typeface="Times New Roman" pitchFamily="18" charset="0"/>
                <a:cs typeface="Times New Roman" pitchFamily="18" charset="0"/>
              </a:rPr>
              <a:t>اللوجستيات</a:t>
            </a:r>
            <a:r>
              <a:rPr lang="ar-DZ" sz="2800" b="1" dirty="0" smtClean="0">
                <a:solidFill>
                  <a:srgbClr val="FF0000"/>
                </a:solidFill>
                <a:latin typeface="Times New Roman" pitchFamily="18" charset="0"/>
                <a:cs typeface="Times New Roman" pitchFamily="18" charset="0"/>
              </a:rPr>
              <a:t>، </a:t>
            </a:r>
            <a:r>
              <a:rPr lang="ar-DZ" sz="2800" b="1" dirty="0" smtClean="0">
                <a:solidFill>
                  <a:srgbClr val="008000"/>
                </a:solidFill>
                <a:latin typeface="Times New Roman" pitchFamily="18" charset="0"/>
                <a:cs typeface="Times New Roman" pitchFamily="18" charset="0"/>
              </a:rPr>
              <a:t>الخدمات</a:t>
            </a:r>
            <a:r>
              <a:rPr lang="ar-DZ" sz="2800" b="1" dirty="0" smtClean="0">
                <a:solidFill>
                  <a:srgbClr val="FF0000"/>
                </a:solidFill>
                <a:latin typeface="Times New Roman" pitchFamily="18" charset="0"/>
                <a:cs typeface="Times New Roman" pitchFamily="18" charset="0"/>
              </a:rPr>
              <a:t> </a:t>
            </a:r>
            <a:r>
              <a:rPr lang="ar-DZ" sz="2800" b="1" dirty="0" smtClean="0">
                <a:solidFill>
                  <a:srgbClr val="008000"/>
                </a:solidFill>
                <a:latin typeface="Times New Roman" pitchFamily="18" charset="0"/>
                <a:cs typeface="Times New Roman" pitchFamily="18" charset="0"/>
              </a:rPr>
              <a:t>اللوجستية</a:t>
            </a:r>
            <a:r>
              <a:rPr lang="ar-DZ" sz="2800" b="1" dirty="0" smtClean="0">
                <a:solidFill>
                  <a:srgbClr val="FF0000"/>
                </a:solidFill>
                <a:latin typeface="Times New Roman" pitchFamily="18" charset="0"/>
                <a:cs typeface="Times New Roman" pitchFamily="18" charset="0"/>
              </a:rPr>
              <a:t>، </a:t>
            </a:r>
            <a:r>
              <a:rPr lang="ar-DZ" sz="2800" b="1" dirty="0" smtClean="0">
                <a:solidFill>
                  <a:srgbClr val="008000"/>
                </a:solidFill>
                <a:latin typeface="Times New Roman" pitchFamily="18" charset="0"/>
                <a:cs typeface="Times New Roman" pitchFamily="18" charset="0"/>
              </a:rPr>
              <a:t>الأعمال</a:t>
            </a:r>
            <a:r>
              <a:rPr lang="ar-DZ" sz="2800" b="1" dirty="0" smtClean="0">
                <a:solidFill>
                  <a:srgbClr val="FF0000"/>
                </a:solidFill>
                <a:latin typeface="Times New Roman" pitchFamily="18" charset="0"/>
                <a:cs typeface="Times New Roman" pitchFamily="18" charset="0"/>
              </a:rPr>
              <a:t> </a:t>
            </a:r>
            <a:r>
              <a:rPr lang="ar-DZ" sz="2800" b="1" dirty="0" smtClean="0">
                <a:solidFill>
                  <a:srgbClr val="008000"/>
                </a:solidFill>
                <a:latin typeface="Times New Roman" pitchFamily="18" charset="0"/>
                <a:cs typeface="Times New Roman" pitchFamily="18" charset="0"/>
              </a:rPr>
              <a:t>اللوجستية</a:t>
            </a:r>
            <a:r>
              <a:rPr lang="ar-DZ" sz="2800" b="1" dirty="0" smtClean="0">
                <a:solidFill>
                  <a:srgbClr val="FF0000"/>
                </a:solidFill>
                <a:latin typeface="Times New Roman" pitchFamily="18" charset="0"/>
                <a:cs typeface="Times New Roman" pitchFamily="18" charset="0"/>
              </a:rPr>
              <a:t> </a:t>
            </a:r>
            <a:r>
              <a:rPr lang="fr-FR" sz="2800" b="1" dirty="0" err="1" smtClean="0">
                <a:solidFill>
                  <a:srgbClr val="FF0000"/>
                </a:solidFill>
                <a:latin typeface="Times New Roman" pitchFamily="18" charset="0"/>
                <a:cs typeface="Times New Roman" pitchFamily="18" charset="0"/>
              </a:rPr>
              <a:t>logistics</a:t>
            </a:r>
            <a:r>
              <a:rPr lang="ar-DZ" sz="2800" b="1" dirty="0" smtClean="0">
                <a:solidFill>
                  <a:schemeClr val="tx1"/>
                </a:solidFill>
                <a:latin typeface="Times New Roman" pitchFamily="18" charset="0"/>
                <a:cs typeface="Times New Roman" pitchFamily="18" charset="0"/>
              </a:rPr>
              <a:t>: لأنه يتضمن العديد من الأنشطة كالنقل، التخزين، تسيير المخزون، الشحن والتفريغ( المناولة)، التعبئة والتغليف، التبيين، معالجة الطلبيات، جمركة التصدير والاستيراد، تأمين البضائع المنقولة تبادل المستندات والمعلومات، ...</a:t>
            </a:r>
          </a:p>
          <a:p>
            <a:pPr marL="1588" indent="-1588" algn="just" rtl="1">
              <a:buNone/>
            </a:pPr>
            <a:r>
              <a:rPr lang="ar-DZ" sz="2800" b="1" dirty="0" smtClean="0">
                <a:solidFill>
                  <a:srgbClr val="FF0000"/>
                </a:solidFill>
                <a:latin typeface="Times New Roman" pitchFamily="18" charset="0"/>
                <a:cs typeface="Times New Roman" pitchFamily="18" charset="0"/>
              </a:rPr>
              <a:t>رغم أنه نشاط عملي تنفيذي</a:t>
            </a:r>
            <a:r>
              <a:rPr lang="ar-DZ" sz="2800" b="1" dirty="0" smtClean="0">
                <a:solidFill>
                  <a:schemeClr val="tx1"/>
                </a:solidFill>
                <a:latin typeface="Times New Roman" pitchFamily="18" charset="0"/>
                <a:cs typeface="Times New Roman" pitchFamily="18" charset="0"/>
              </a:rPr>
              <a:t>، إلا أنه </a:t>
            </a:r>
            <a:r>
              <a:rPr lang="ar-DZ" sz="2800" b="1" dirty="0" smtClean="0">
                <a:solidFill>
                  <a:srgbClr val="008000"/>
                </a:solidFill>
                <a:latin typeface="Times New Roman" pitchFamily="18" charset="0"/>
                <a:cs typeface="Times New Roman" pitchFamily="18" charset="0"/>
              </a:rPr>
              <a:t>يدار</a:t>
            </a:r>
            <a:r>
              <a:rPr lang="ar-DZ" sz="2800" b="1" dirty="0" smtClean="0">
                <a:solidFill>
                  <a:schemeClr val="tx1"/>
                </a:solidFill>
                <a:latin typeface="Times New Roman" pitchFamily="18" charset="0"/>
                <a:cs typeface="Times New Roman" pitchFamily="18" charset="0"/>
              </a:rPr>
              <a:t>( </a:t>
            </a:r>
            <a:r>
              <a:rPr lang="ar-DZ" sz="2800" b="1" dirty="0" smtClean="0">
                <a:solidFill>
                  <a:srgbClr val="008000"/>
                </a:solidFill>
                <a:latin typeface="Times New Roman" pitchFamily="18" charset="0"/>
                <a:cs typeface="Times New Roman" pitchFamily="18" charset="0"/>
              </a:rPr>
              <a:t>يخطط ويراقب</a:t>
            </a:r>
            <a:r>
              <a:rPr lang="ar-DZ" sz="2800" b="1" dirty="0" smtClean="0">
                <a:solidFill>
                  <a:schemeClr val="tx1"/>
                </a:solidFill>
                <a:latin typeface="Times New Roman" pitchFamily="18" charset="0"/>
                <a:cs typeface="Times New Roman" pitchFamily="18" charset="0"/>
              </a:rPr>
              <a:t>): </a:t>
            </a:r>
            <a:r>
              <a:rPr lang="ar-DZ" sz="2800" b="1" dirty="0" smtClean="0">
                <a:solidFill>
                  <a:srgbClr val="008000"/>
                </a:solidFill>
                <a:latin typeface="Times New Roman" pitchFamily="18" charset="0"/>
                <a:cs typeface="Times New Roman" pitchFamily="18" charset="0"/>
              </a:rPr>
              <a:t>إدارة </a:t>
            </a:r>
            <a:r>
              <a:rPr lang="ar-DZ" sz="2800" b="1" dirty="0" err="1" smtClean="0">
                <a:solidFill>
                  <a:srgbClr val="008000"/>
                </a:solidFill>
                <a:latin typeface="Times New Roman" pitchFamily="18" charset="0"/>
                <a:cs typeface="Times New Roman" pitchFamily="18" charset="0"/>
              </a:rPr>
              <a:t>اللوجستيات</a:t>
            </a:r>
            <a:r>
              <a:rPr lang="ar-DZ" sz="2800" b="1" dirty="0" smtClean="0">
                <a:solidFill>
                  <a:srgbClr val="008000"/>
                </a:solidFill>
                <a:latin typeface="Times New Roman" pitchFamily="18" charset="0"/>
                <a:cs typeface="Times New Roman" pitchFamily="18" charset="0"/>
              </a:rPr>
              <a:t>، الإدارة </a:t>
            </a:r>
            <a:r>
              <a:rPr lang="ar-DZ" sz="2800" b="1" dirty="0" err="1" smtClean="0">
                <a:solidFill>
                  <a:srgbClr val="008000"/>
                </a:solidFill>
                <a:latin typeface="Times New Roman" pitchFamily="18" charset="0"/>
                <a:cs typeface="Times New Roman" pitchFamily="18" charset="0"/>
              </a:rPr>
              <a:t>اللوجستية</a:t>
            </a:r>
            <a:r>
              <a:rPr lang="ar-DZ" sz="2800" b="1" dirty="0" smtClean="0">
                <a:solidFill>
                  <a:srgbClr val="008000"/>
                </a:solidFill>
                <a:latin typeface="Times New Roman" pitchFamily="18" charset="0"/>
                <a:cs typeface="Times New Roman" pitchFamily="18" charset="0"/>
              </a:rPr>
              <a:t>، إدارة الأعمال </a:t>
            </a:r>
            <a:r>
              <a:rPr lang="ar-DZ" sz="2800" b="1" dirty="0" err="1" smtClean="0">
                <a:solidFill>
                  <a:srgbClr val="008000"/>
                </a:solidFill>
                <a:latin typeface="Times New Roman" pitchFamily="18" charset="0"/>
                <a:cs typeface="Times New Roman" pitchFamily="18" charset="0"/>
              </a:rPr>
              <a:t>اللوجستية</a:t>
            </a:r>
            <a:r>
              <a:rPr lang="fr-FR" sz="2800" b="1" dirty="0" smtClean="0">
                <a:solidFill>
                  <a:srgbClr val="008000"/>
                </a:solidFill>
                <a:latin typeface="Times New Roman" pitchFamily="18" charset="0"/>
                <a:cs typeface="Times New Roman" pitchFamily="18" charset="0"/>
              </a:rPr>
              <a:t> </a:t>
            </a:r>
            <a:r>
              <a:rPr lang="ar-DZ" sz="2800" b="1" dirty="0" smtClean="0">
                <a:solidFill>
                  <a:srgbClr val="008000"/>
                </a:solidFill>
                <a:latin typeface="Times New Roman" pitchFamily="18" charset="0"/>
                <a:cs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962400"/>
            <a:ext cx="8534400" cy="954107"/>
          </a:xfrm>
          <a:prstGeom prst="rect">
            <a:avLst/>
          </a:prstGeom>
          <a:solidFill>
            <a:srgbClr val="FFC000"/>
          </a:solidFill>
        </p:spPr>
        <p:txBody>
          <a:bodyPr wrap="square">
            <a:spAutoFit/>
          </a:bodyPr>
          <a:lstStyle/>
          <a:p>
            <a:pPr indent="1588"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إن هذا</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التعريف </a:t>
            </a:r>
            <a:r>
              <a:rPr lang="ar-DZ" sz="2800" b="1" dirty="0" smtClean="0">
                <a:latin typeface="Times New Roman" pitchFamily="18" charset="0"/>
                <a:cs typeface="Times New Roman" pitchFamily="18" charset="0"/>
              </a:rPr>
              <a:t>ي</a:t>
            </a:r>
            <a:r>
              <a:rPr lang="ar-SA" sz="2800" b="1" dirty="0" smtClean="0">
                <a:latin typeface="Times New Roman" pitchFamily="18" charset="0"/>
                <a:cs typeface="Times New Roman" pitchFamily="18" charset="0"/>
              </a:rPr>
              <a:t>ركز على أنشطة التوزيع المادي فقط</a:t>
            </a:r>
            <a:r>
              <a:rPr lang="ar-DZ" sz="2800" b="1" dirty="0" smtClean="0">
                <a:latin typeface="Times New Roman" pitchFamily="18" charset="0"/>
                <a:cs typeface="Times New Roman" pitchFamily="18" charset="0"/>
              </a:rPr>
              <a:t> ( نقل وتخزين المنتجات والبضائع).</a:t>
            </a:r>
            <a:endParaRPr lang="fr-FR" sz="2800" b="1" dirty="0" smtClean="0">
              <a:latin typeface="Times New Roman" pitchFamily="18" charset="0"/>
              <a:cs typeface="Times New Roman" pitchFamily="18" charset="0"/>
            </a:endParaRPr>
          </a:p>
        </p:txBody>
      </p:sp>
      <p:sp>
        <p:nvSpPr>
          <p:cNvPr id="6" name="Espace réservé du contenu 2"/>
          <p:cNvSpPr>
            <a:spLocks noGrp="1"/>
          </p:cNvSpPr>
          <p:nvPr>
            <p:ph idx="1"/>
          </p:nvPr>
        </p:nvSpPr>
        <p:spPr>
          <a:xfrm>
            <a:off x="2514600" y="1554163"/>
            <a:ext cx="6172200" cy="655637"/>
          </a:xfrm>
        </p:spPr>
        <p:txBody>
          <a:bodyPr>
            <a:normAutofit fontScale="92500"/>
          </a:bodyPr>
          <a:lstStyle/>
          <a:p>
            <a:pPr marL="0" indent="1588" algn="just" rtl="1">
              <a:buNone/>
            </a:pPr>
            <a:r>
              <a:rPr lang="ar-DZ" b="1" dirty="0" smtClean="0">
                <a:solidFill>
                  <a:srgbClr val="FF0000"/>
                </a:solidFill>
                <a:latin typeface="Times New Roman" pitchFamily="18" charset="0"/>
                <a:cs typeface="Times New Roman" pitchFamily="18" charset="0"/>
              </a:rPr>
              <a:t>أ. </a:t>
            </a:r>
            <a:r>
              <a:rPr lang="ar-SA" b="1" dirty="0" smtClean="0">
                <a:solidFill>
                  <a:srgbClr val="FF0000"/>
                </a:solidFill>
                <a:latin typeface="Times New Roman" pitchFamily="18" charset="0"/>
                <a:cs typeface="Times New Roman" pitchFamily="18" charset="0"/>
              </a:rPr>
              <a:t>تعريف الرابطة الأمريكية للتسويق</a:t>
            </a:r>
            <a:r>
              <a:rPr lang="fr-FR" b="1" dirty="0" smtClean="0">
                <a:solidFill>
                  <a:srgbClr val="FF0000"/>
                </a:solidFill>
                <a:latin typeface="Times New Roman" pitchFamily="18" charset="0"/>
                <a:cs typeface="Times New Roman" pitchFamily="18" charset="0"/>
              </a:rPr>
              <a:t> </a:t>
            </a:r>
            <a:r>
              <a:rPr lang="ar-DZ"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1948 </a:t>
            </a:r>
            <a:r>
              <a:rPr lang="ar-DZ" b="1" dirty="0" smtClean="0">
                <a:solidFill>
                  <a:srgbClr val="FF0000"/>
                </a:solidFill>
                <a:latin typeface="Times New Roman" pitchFamily="18" charset="0"/>
                <a:cs typeface="Times New Roman" pitchFamily="18" charset="0"/>
              </a:rPr>
              <a:t>):</a:t>
            </a:r>
          </a:p>
        </p:txBody>
      </p:sp>
      <p:sp>
        <p:nvSpPr>
          <p:cNvPr id="7" name="Espace réservé du contenu 2"/>
          <p:cNvSpPr txBox="1">
            <a:spLocks/>
          </p:cNvSpPr>
          <p:nvPr/>
        </p:nvSpPr>
        <p:spPr>
          <a:xfrm>
            <a:off x="304800" y="2392363"/>
            <a:ext cx="8458200" cy="1189037"/>
          </a:xfrm>
          <a:prstGeom prst="rect">
            <a:avLst/>
          </a:prstGeom>
        </p:spPr>
        <p:txBody>
          <a:bodyPr vert="horz">
            <a:normAutofit/>
          </a:bodyPr>
          <a:lstStyle/>
          <a:p>
            <a:pPr marL="0"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اللوجستيك</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هو حركة ومناولة البضائع من نقطة الإنتاج إلى نقطة الاستهلاك أو الاستعمال".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Rectangle 7"/>
          <p:cNvSpPr/>
          <p:nvPr/>
        </p:nvSpPr>
        <p:spPr>
          <a:xfrm>
            <a:off x="5715000" y="649069"/>
            <a:ext cx="2815194"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4. تعريف الإمداد:</a:t>
            </a:r>
            <a:endParaRPr lang="fr-FR"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OHN MAGEE Obituary (2014) - Boston Globe"/>
          <p:cNvPicPr>
            <a:picLocks noChangeAspect="1" noChangeArrowheads="1"/>
          </p:cNvPicPr>
          <p:nvPr/>
        </p:nvPicPr>
        <p:blipFill>
          <a:blip r:embed="rId2"/>
          <a:srcRect/>
          <a:stretch>
            <a:fillRect/>
          </a:stretch>
        </p:blipFill>
        <p:spPr bwMode="auto">
          <a:xfrm>
            <a:off x="3352800" y="3657600"/>
            <a:ext cx="2895600" cy="2590800"/>
          </a:xfrm>
          <a:prstGeom prst="rect">
            <a:avLst/>
          </a:prstGeom>
          <a:noFill/>
        </p:spPr>
      </p:pic>
      <p:sp>
        <p:nvSpPr>
          <p:cNvPr id="5" name="Rectangle 4"/>
          <p:cNvSpPr/>
          <p:nvPr/>
        </p:nvSpPr>
        <p:spPr>
          <a:xfrm>
            <a:off x="2438400" y="6260068"/>
            <a:ext cx="4660956" cy="523220"/>
          </a:xfrm>
          <a:prstGeom prst="rect">
            <a:avLst/>
          </a:prstGeom>
        </p:spPr>
        <p:txBody>
          <a:bodyPr wrap="none">
            <a:spAutoFit/>
          </a:bodyPr>
          <a:lstStyle/>
          <a:p>
            <a:pPr algn="just" rtl="1">
              <a:buNone/>
            </a:pPr>
            <a:r>
              <a:rPr lang="fr-FR" sz="2800" b="1" dirty="0" smtClean="0">
                <a:solidFill>
                  <a:srgbClr val="FF0000"/>
                </a:solidFill>
                <a:latin typeface="Times New Roman" pitchFamily="18" charset="0"/>
                <a:cs typeface="Times New Roman" pitchFamily="18" charset="0"/>
              </a:rPr>
              <a:t>John F. Magee </a:t>
            </a:r>
            <a:r>
              <a:rPr lang="ar-DZ" sz="2800" b="1" dirty="0" smtClean="0">
                <a:solidFill>
                  <a:srgbClr val="FF0000"/>
                </a:solidFill>
                <a:latin typeface="Times New Roman" pitchFamily="18" charset="0"/>
                <a:cs typeface="Times New Roman" pitchFamily="18" charset="0"/>
              </a:rPr>
              <a:t> ( 1926- 2014 )</a:t>
            </a:r>
            <a:endParaRPr lang="fr-FR" sz="2800" b="1" dirty="0">
              <a:solidFill>
                <a:srgbClr val="FF0000"/>
              </a:solidFill>
              <a:latin typeface="Times New Roman" pitchFamily="18" charset="0"/>
              <a:cs typeface="Times New Roman" pitchFamily="18" charset="0"/>
            </a:endParaRPr>
          </a:p>
        </p:txBody>
      </p:sp>
      <p:sp>
        <p:nvSpPr>
          <p:cNvPr id="6" name="Rectangle 5"/>
          <p:cNvSpPr/>
          <p:nvPr/>
        </p:nvSpPr>
        <p:spPr>
          <a:xfrm>
            <a:off x="304800" y="2743200"/>
            <a:ext cx="86106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يشمل هذا التعريف بوضوح تدفقات المواد(التموين)</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وجوانب الإدارة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(التخطيط، الرقابة، التنسيق..</a:t>
            </a:r>
            <a:r>
              <a:rPr lang="ar-SA" sz="2800" b="1" dirty="0" err="1" smtClean="0">
                <a:latin typeface="Times New Roman" pitchFamily="18" charset="0"/>
                <a:cs typeface="Times New Roman" pitchFamily="18" charset="0"/>
              </a:rPr>
              <a:t>إلخ</a:t>
            </a:r>
            <a:r>
              <a:rPr lang="ar-SA" sz="2800" b="1" dirty="0" smtClean="0">
                <a:latin typeface="Times New Roman" pitchFamily="18" charset="0"/>
                <a:cs typeface="Times New Roman" pitchFamily="18" charset="0"/>
              </a:rPr>
              <a:t>) في مجال الخدمات اللوجستية</a:t>
            </a:r>
            <a:r>
              <a:rPr lang="fr-FR" sz="2800" b="1" dirty="0" smtClean="0">
                <a:latin typeface="Times New Roman" pitchFamily="18" charset="0"/>
                <a:cs typeface="Times New Roman" pitchFamily="18" charset="0"/>
              </a:rPr>
              <a:t>.</a:t>
            </a:r>
            <a:endParaRPr lang="fr-FR" sz="2800" dirty="0"/>
          </a:p>
        </p:txBody>
      </p:sp>
      <p:sp>
        <p:nvSpPr>
          <p:cNvPr id="7" name="Rectangle 6"/>
          <p:cNvSpPr/>
          <p:nvPr/>
        </p:nvSpPr>
        <p:spPr>
          <a:xfrm>
            <a:off x="381000" y="609600"/>
            <a:ext cx="8305800" cy="1446550"/>
          </a:xfrm>
          <a:prstGeom prst="rect">
            <a:avLst/>
          </a:prstGeom>
        </p:spPr>
        <p:txBody>
          <a:bodyPr wrap="square">
            <a:spAutoFit/>
          </a:bodyPr>
          <a:lstStyle/>
          <a:p>
            <a:pPr indent="1588" algn="just" rtl="1"/>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تعريف</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John Ferdinand Magee </a:t>
            </a:r>
            <a:r>
              <a:rPr lang="ar-SA" sz="3200" b="1" dirty="0" smtClean="0">
                <a:solidFill>
                  <a:srgbClr val="FF0000"/>
                </a:solidFill>
                <a:latin typeface="Times New Roman" pitchFamily="18" charset="0"/>
                <a:cs typeface="Times New Roman" pitchFamily="18" charset="0"/>
              </a:rPr>
              <a:t>(1968):</a:t>
            </a:r>
            <a:endParaRPr lang="ar-DZ" sz="3200" b="1" dirty="0" smtClean="0">
              <a:solidFill>
                <a:srgbClr val="FF0000"/>
              </a:solidFill>
              <a:latin typeface="Times New Roman" pitchFamily="18" charset="0"/>
              <a:cs typeface="Times New Roman" pitchFamily="18" charset="0"/>
            </a:endParaRPr>
          </a:p>
          <a:p>
            <a:pPr indent="1588" algn="just" rtl="1"/>
            <a:r>
              <a:rPr lang="ar-SA" sz="2800" b="1" dirty="0" err="1" smtClean="0">
                <a:latin typeface="Times New Roman" pitchFamily="18" charset="0"/>
                <a:cs typeface="Times New Roman" pitchFamily="18" charset="0"/>
              </a:rPr>
              <a:t>اللوجستيك</a:t>
            </a:r>
            <a:r>
              <a:rPr lang="ar-SA" sz="2800" b="1" dirty="0" smtClean="0">
                <a:latin typeface="Times New Roman" pitchFamily="18" charset="0"/>
                <a:cs typeface="Times New Roman" pitchFamily="18" charset="0"/>
              </a:rPr>
              <a:t> هو</a:t>
            </a:r>
            <a:r>
              <a:rPr lang="fr-FR"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تقنية مراقبة وإدارة تدفق المواد والمنتجات من مصدر التموين إلى نقطة الاستهلاك</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 </a:t>
            </a:r>
            <a:endParaRPr lang="fr-FR" sz="2800" b="1" dirty="0" smtClean="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609601"/>
            <a:ext cx="8610600" cy="609600"/>
          </a:xfrm>
        </p:spPr>
        <p:txBody>
          <a:bodyPr>
            <a:noAutofit/>
          </a:bodyPr>
          <a:lstStyle/>
          <a:p>
            <a:pPr marL="0" indent="0" algn="just" rtl="1">
              <a:buNone/>
            </a:pPr>
            <a:r>
              <a:rPr lang="ar-DZ" b="1" dirty="0" smtClean="0">
                <a:solidFill>
                  <a:srgbClr val="FF0000"/>
                </a:solidFill>
                <a:latin typeface="Times New Roman" pitchFamily="18" charset="0"/>
                <a:cs typeface="Times New Roman" pitchFamily="18" charset="0"/>
              </a:rPr>
              <a:t>ج. </a:t>
            </a:r>
            <a:r>
              <a:rPr lang="ar-SA" b="1" dirty="0" smtClean="0">
                <a:solidFill>
                  <a:srgbClr val="FF0000"/>
                </a:solidFill>
                <a:latin typeface="Times New Roman" pitchFamily="18" charset="0"/>
                <a:cs typeface="Times New Roman" pitchFamily="18" charset="0"/>
              </a:rPr>
              <a:t>تعريف </a:t>
            </a:r>
            <a:r>
              <a:rPr lang="fr-FR" sz="3000" b="1" dirty="0" smtClean="0">
                <a:solidFill>
                  <a:srgbClr val="FF0000"/>
                </a:solidFill>
                <a:latin typeface="Times New Roman" pitchFamily="18" charset="0"/>
                <a:cs typeface="Times New Roman" pitchFamily="18" charset="0"/>
              </a:rPr>
              <a:t>Council of Logistics Management</a:t>
            </a:r>
            <a:r>
              <a:rPr lang="ar-SA" sz="3000" b="1" dirty="0" smtClean="0">
                <a:solidFill>
                  <a:srgbClr val="FF0000"/>
                </a:solidFill>
                <a:latin typeface="Times New Roman" pitchFamily="18" charset="0"/>
                <a:cs typeface="Times New Roman" pitchFamily="18" charset="0"/>
              </a:rPr>
              <a:t> </a:t>
            </a:r>
            <a:r>
              <a:rPr lang="ar-SA"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1991</a:t>
            </a:r>
            <a:r>
              <a:rPr lang="ar-SA" b="1" dirty="0" smtClean="0">
                <a:solidFill>
                  <a:srgbClr val="FF0000"/>
                </a:solidFill>
                <a:latin typeface="Times New Roman" pitchFamily="18" charset="0"/>
                <a:cs typeface="Times New Roman" pitchFamily="18" charset="0"/>
              </a:rPr>
              <a:t>):</a:t>
            </a:r>
            <a:endParaRPr lang="fr-FR" b="1" dirty="0" smtClean="0">
              <a:solidFill>
                <a:srgbClr val="FF0000"/>
              </a:solidFill>
              <a:latin typeface="Times New Roman" pitchFamily="18" charset="0"/>
              <a:cs typeface="Times New Roman" pitchFamily="18" charset="0"/>
            </a:endParaRPr>
          </a:p>
          <a:p>
            <a:pPr marL="0" indent="0" algn="just" rtl="1">
              <a:buNone/>
            </a:pPr>
            <a:endParaRPr lang="fr-FR" sz="3600" b="1" dirty="0" smtClean="0">
              <a:solidFill>
                <a:srgbClr val="FF0000"/>
              </a:solidFill>
              <a:latin typeface="Times New Roman" pitchFamily="18" charset="0"/>
              <a:cs typeface="Times New Roman" pitchFamily="18" charset="0"/>
            </a:endParaRPr>
          </a:p>
        </p:txBody>
      </p:sp>
      <p:sp>
        <p:nvSpPr>
          <p:cNvPr id="4" name="Rectangle 3"/>
          <p:cNvSpPr/>
          <p:nvPr/>
        </p:nvSpPr>
        <p:spPr>
          <a:xfrm>
            <a:off x="304800" y="4267200"/>
            <a:ext cx="8229600" cy="954107"/>
          </a:xfrm>
          <a:prstGeom prst="rect">
            <a:avLst/>
          </a:prstGeom>
          <a:solidFill>
            <a:srgbClr val="FFC000"/>
          </a:solidFill>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بالمقارنة مع التعريف السابق، هناك توسع في المهام</a:t>
            </a:r>
            <a:r>
              <a:rPr lang="ar-DZ" sz="2800" b="1" dirty="0" smtClean="0">
                <a:latin typeface="Times New Roman" pitchFamily="18" charset="0"/>
                <a:cs typeface="Times New Roman" pitchFamily="18" charset="0"/>
              </a:rPr>
              <a:t>، بإضافة إدارة المعلومات المتعلقة بالإمداد.</a:t>
            </a:r>
            <a:endParaRPr lang="fr-FR" sz="2800" b="1" dirty="0" smtClean="0">
              <a:latin typeface="Times New Roman" pitchFamily="18" charset="0"/>
              <a:cs typeface="Times New Roman" pitchFamily="18" charset="0"/>
            </a:endParaRPr>
          </a:p>
        </p:txBody>
      </p:sp>
      <p:sp>
        <p:nvSpPr>
          <p:cNvPr id="5" name="Espace réservé du contenu 2"/>
          <p:cNvSpPr txBox="1">
            <a:spLocks/>
          </p:cNvSpPr>
          <p:nvPr/>
        </p:nvSpPr>
        <p:spPr>
          <a:xfrm>
            <a:off x="228600" y="1676400"/>
            <a:ext cx="8458200" cy="2057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الإمداد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هو عملية تخطيط، تنفيذ،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رقابة التدفق والتخزين الكفء والفعال للمواد الخام، والسلع النهائية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والمعلومات ذات العلاقة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مكان الإنتاج إلى مكان الاستهلاك</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بغرض تحقيق متطلبات إرضاء العملاء".  </a:t>
            </a:r>
            <a:endParaRPr kumimoji="0" lang="fr-FR"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ctangle 5"/>
          <p:cNvSpPr/>
          <p:nvPr/>
        </p:nvSpPr>
        <p:spPr>
          <a:xfrm>
            <a:off x="228600" y="5867400"/>
            <a:ext cx="8458200" cy="954107"/>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مجموعة العمليات التي تجعل من الممكن توفير المنتج المناسب في الوقت المناسب وفي المكان المناسب بتكلفة أقل.</a:t>
            </a:r>
            <a:endParaRPr lang="fr-FR" sz="2800" b="1" dirty="0">
              <a:solidFill>
                <a:srgbClr val="FF0000"/>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304800"/>
            <a:ext cx="44958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5. أنواع الإمداد :</a:t>
            </a:r>
          </a:p>
        </p:txBody>
      </p:sp>
      <p:sp>
        <p:nvSpPr>
          <p:cNvPr id="71681" name="Rectangle 1"/>
          <p:cNvSpPr>
            <a:spLocks noChangeArrowheads="1"/>
          </p:cNvSpPr>
          <p:nvPr/>
        </p:nvSpPr>
        <p:spPr bwMode="auto">
          <a:xfrm>
            <a:off x="304799" y="1484531"/>
            <a:ext cx="845820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lang="ar-DZ" sz="2800" b="1" dirty="0" smtClean="0">
                <a:latin typeface="Arial" pitchFamily="34" charset="0"/>
                <a:ea typeface="Times New Roman" pitchFamily="18" charset="0"/>
                <a:cs typeface="Arial" pitchFamily="34" charset="0"/>
              </a:rPr>
              <a:t>ت</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سمح بجلب المواد واللوازم الضرورية</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لأنشطة </a:t>
            </a:r>
            <a:r>
              <a:rPr lang="ar-DZ" sz="2800" b="1" dirty="0" smtClean="0">
                <a:latin typeface="Arial" pitchFamily="34" charset="0"/>
                <a:ea typeface="Times New Roman" pitchFamily="18" charset="0"/>
                <a:cs typeface="Arial" pitchFamily="34" charset="0"/>
              </a:rPr>
              <a:t>الإنتاج والإدارة من الموردين.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836455" y="1027331"/>
            <a:ext cx="4836580" cy="523220"/>
          </a:xfrm>
          <a:prstGeom prst="rect">
            <a:avLst/>
          </a:prstGeom>
        </p:spPr>
        <p:txBody>
          <a:bodyPr wrap="none">
            <a:spAutoFit/>
          </a:bodyPr>
          <a:lstStyle/>
          <a:p>
            <a:pPr lvl="0" algn="r" rtl="1"/>
            <a:r>
              <a:rPr lang="ar-DZ" sz="2800" b="1" dirty="0" smtClean="0">
                <a:solidFill>
                  <a:srgbClr val="FF0000"/>
                </a:solidFill>
                <a:latin typeface="Times New Roman" pitchFamily="18" charset="0"/>
                <a:cs typeface="Times New Roman" pitchFamily="18" charset="0"/>
              </a:rPr>
              <a:t>لوجستيات داخلة:</a:t>
            </a:r>
            <a:r>
              <a:rPr lang="ar-DZ" sz="2800" b="1" dirty="0" smtClean="0">
                <a:solidFill>
                  <a:srgbClr val="FF0000"/>
                </a:solidFill>
              </a:rPr>
              <a:t> </a:t>
            </a:r>
            <a:r>
              <a:rPr lang="ar-DZ" sz="2800" b="1" dirty="0" smtClean="0">
                <a:solidFill>
                  <a:srgbClr val="FF0000"/>
                </a:solidFill>
                <a:latin typeface="Times New Roman" pitchFamily="18" charset="0"/>
                <a:cs typeface="Times New Roman" pitchFamily="18" charset="0"/>
              </a:rPr>
              <a:t>إمداد التموين(التوريد)</a:t>
            </a:r>
          </a:p>
        </p:txBody>
      </p:sp>
      <p:sp>
        <p:nvSpPr>
          <p:cNvPr id="71682" name="Rectangle 2"/>
          <p:cNvSpPr>
            <a:spLocks noChangeArrowheads="1"/>
          </p:cNvSpPr>
          <p:nvPr/>
        </p:nvSpPr>
        <p:spPr bwMode="auto">
          <a:xfrm>
            <a:off x="228600" y="3008531"/>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يمثل التدفقات الداخلية</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في المصانع وبين </a:t>
            </a:r>
            <a:r>
              <a:rPr kumimoji="0" lang="ar-DZ" sz="28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الورشات</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يشمل إدارة الإنتاج كلها.</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030143" y="2475131"/>
            <a:ext cx="5623655"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لوجستيات داخلية: إمداد الإنتاج( مناولة داخلية)</a:t>
            </a:r>
          </a:p>
        </p:txBody>
      </p:sp>
      <p:sp>
        <p:nvSpPr>
          <p:cNvPr id="7" name="Rectangle 6"/>
          <p:cNvSpPr/>
          <p:nvPr/>
        </p:nvSpPr>
        <p:spPr>
          <a:xfrm>
            <a:off x="4495800" y="5334000"/>
            <a:ext cx="4343400" cy="523220"/>
          </a:xfrm>
          <a:prstGeom prst="rect">
            <a:avLst/>
          </a:prstGeom>
        </p:spPr>
        <p:txBody>
          <a:bodyPr wrap="square">
            <a:spAutoFit/>
          </a:bodyPr>
          <a:lstStyle/>
          <a:p>
            <a:pPr lvl="0" algn="r" rtl="1"/>
            <a:r>
              <a:rPr lang="ar-DZ" sz="2800" b="1" dirty="0" smtClean="0">
                <a:solidFill>
                  <a:srgbClr val="FF0000"/>
                </a:solidFill>
                <a:latin typeface="Times New Roman" pitchFamily="18" charset="0"/>
                <a:cs typeface="Times New Roman" pitchFamily="18" charset="0"/>
              </a:rPr>
              <a:t>لوجستيات عكسية: إمداد المردودات</a:t>
            </a:r>
          </a:p>
        </p:txBody>
      </p:sp>
      <p:sp>
        <p:nvSpPr>
          <p:cNvPr id="8" name="Rectangle 7"/>
          <p:cNvSpPr/>
          <p:nvPr/>
        </p:nvSpPr>
        <p:spPr>
          <a:xfrm>
            <a:off x="381000" y="5817513"/>
            <a:ext cx="8458200" cy="954107"/>
          </a:xfrm>
          <a:prstGeom prst="rect">
            <a:avLst/>
          </a:prstGeom>
        </p:spPr>
        <p:txBody>
          <a:bodyPr wrap="square">
            <a:spAutoFit/>
          </a:bodyPr>
          <a:lstStyle/>
          <a:p>
            <a:pPr algn="just" rtl="1"/>
            <a:r>
              <a:rPr lang="ar-DZ" sz="2800" b="1" dirty="0" smtClean="0">
                <a:latin typeface="Arial" pitchFamily="34" charset="0"/>
                <a:cs typeface="Arial" pitchFamily="34" charset="0"/>
              </a:rPr>
              <a:t>تدفق الأغلفة الفارغة أو المنتجات غير المباعة من مكان الاستهلاك إلى مكان التصنيع، لإعادة الاستخدام أو الإصلاح أو إعادة التدوير.</a:t>
            </a:r>
            <a:endParaRPr lang="fr-FR" sz="2800" b="1" dirty="0">
              <a:latin typeface="Arial" pitchFamily="34" charset="0"/>
              <a:cs typeface="Arial" pitchFamily="34" charset="0"/>
            </a:endParaRPr>
          </a:p>
        </p:txBody>
      </p:sp>
      <p:sp>
        <p:nvSpPr>
          <p:cNvPr id="9" name="Rectangle 8"/>
          <p:cNvSpPr/>
          <p:nvPr/>
        </p:nvSpPr>
        <p:spPr>
          <a:xfrm>
            <a:off x="3276600" y="3998893"/>
            <a:ext cx="5410200" cy="523220"/>
          </a:xfrm>
          <a:prstGeom prst="rect">
            <a:avLst/>
          </a:prstGeom>
        </p:spPr>
        <p:txBody>
          <a:bodyPr wrap="square">
            <a:spAutoFit/>
          </a:bodyPr>
          <a:lstStyle/>
          <a:p>
            <a:pPr algn="r" rtl="1"/>
            <a:r>
              <a:rPr lang="ar-DZ" sz="2800" b="1" dirty="0" smtClean="0">
                <a:solidFill>
                  <a:srgbClr val="FF0000"/>
                </a:solidFill>
                <a:latin typeface="Times New Roman" pitchFamily="18" charset="0"/>
                <a:cs typeface="Times New Roman" pitchFamily="18" charset="0"/>
              </a:rPr>
              <a:t>لوجستيات خارجة: إمداد التوزيع</a:t>
            </a:r>
          </a:p>
        </p:txBody>
      </p:sp>
      <p:sp>
        <p:nvSpPr>
          <p:cNvPr id="10" name="Rectangle 3"/>
          <p:cNvSpPr>
            <a:spLocks noChangeArrowheads="1"/>
          </p:cNvSpPr>
          <p:nvPr/>
        </p:nvSpPr>
        <p:spPr bwMode="auto">
          <a:xfrm>
            <a:off x="304800" y="4456093"/>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تمثل تدفق المنتجات النهائية نحو الزبائن عبر الموزعين،</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الجملة والتجزئة.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08093"/>
            <a:ext cx="8229600" cy="954107"/>
          </a:xfrm>
          <a:prstGeom prst="rect">
            <a:avLst/>
          </a:prstGeom>
        </p:spPr>
        <p:txBody>
          <a:bodyPr wrap="square">
            <a:spAutoFit/>
          </a:bodyPr>
          <a:lstStyle/>
          <a:p>
            <a:pPr algn="r" rtl="1"/>
            <a:r>
              <a:rPr lang="ar-DZ" sz="2800" b="1" dirty="0" smtClean="0">
                <a:latin typeface="Times New Roman" pitchFamily="18" charset="0"/>
                <a:cs typeface="Times New Roman" pitchFamily="18" charset="0"/>
              </a:rPr>
              <a:t>تدفقات مادية(مواد، منتجات...)            تدفقات المعلومات والمستندات</a:t>
            </a:r>
          </a:p>
          <a:p>
            <a:pPr algn="r" rtl="1"/>
            <a:r>
              <a:rPr lang="ar-DZ" sz="2800" b="1" dirty="0" smtClean="0">
                <a:latin typeface="Times New Roman" pitchFamily="18" charset="0"/>
                <a:cs typeface="Times New Roman" pitchFamily="18" charset="0"/>
              </a:rPr>
              <a:t>تدفقات نقدية                                   تدفق مردودات</a:t>
            </a:r>
            <a:endParaRPr lang="fr-FR" sz="2800" b="1" dirty="0" smtClean="0">
              <a:latin typeface="Times New Roman" pitchFamily="18" charset="0"/>
              <a:cs typeface="Times New Roman" pitchFamily="18" charset="0"/>
            </a:endParaRPr>
          </a:p>
        </p:txBody>
      </p:sp>
      <p:grpSp>
        <p:nvGrpSpPr>
          <p:cNvPr id="5" name="Groupe 4"/>
          <p:cNvGrpSpPr/>
          <p:nvPr/>
        </p:nvGrpSpPr>
        <p:grpSpPr>
          <a:xfrm>
            <a:off x="304800" y="2362200"/>
            <a:ext cx="8229600" cy="4419600"/>
            <a:chOff x="685800" y="2438400"/>
            <a:chExt cx="7848600" cy="4267200"/>
          </a:xfrm>
        </p:grpSpPr>
        <p:pic>
          <p:nvPicPr>
            <p:cNvPr id="6" name="Picture 4" descr="C:\Users\SALAH\Desktop\Logistics-management.jpg"/>
            <p:cNvPicPr>
              <a:picLocks noChangeAspect="1" noChangeArrowheads="1"/>
            </p:cNvPicPr>
            <p:nvPr/>
          </p:nvPicPr>
          <p:blipFill>
            <a:blip r:embed="rId2"/>
            <a:srcRect/>
            <a:stretch>
              <a:fillRect/>
            </a:stretch>
          </p:blipFill>
          <p:spPr bwMode="auto">
            <a:xfrm>
              <a:off x="685800" y="2438400"/>
              <a:ext cx="7848600" cy="4267200"/>
            </a:xfrm>
            <a:prstGeom prst="rect">
              <a:avLst/>
            </a:prstGeom>
            <a:noFill/>
          </p:spPr>
        </p:pic>
        <p:sp>
          <p:nvSpPr>
            <p:cNvPr id="7" name="ZoneTexte 6"/>
            <p:cNvSpPr txBox="1"/>
            <p:nvPr/>
          </p:nvSpPr>
          <p:spPr>
            <a:xfrm>
              <a:off x="1600200" y="2677180"/>
              <a:ext cx="6019800" cy="523220"/>
            </a:xfrm>
            <a:prstGeom prst="rect">
              <a:avLst/>
            </a:prstGeom>
            <a:solidFill>
              <a:srgbClr val="FFC000"/>
            </a:solidFill>
          </p:spPr>
          <p:txBody>
            <a:bodyPr wrap="square" rtlCol="0">
              <a:spAutoFit/>
            </a:bodyPr>
            <a:lstStyle/>
            <a:p>
              <a:pPr algn="ctr" rtl="1"/>
              <a:r>
                <a:rPr lang="ar-DZ" sz="2800" b="1" dirty="0" smtClean="0">
                  <a:latin typeface="Times New Roman" pitchFamily="18" charset="0"/>
                  <a:cs typeface="Times New Roman" pitchFamily="18" charset="0"/>
                </a:rPr>
                <a:t>أنواع التدفقات في سلسلة الإمداد</a:t>
              </a:r>
              <a:endParaRPr lang="fr-FR" sz="2800" b="1" dirty="0">
                <a:latin typeface="Times New Roman" pitchFamily="18" charset="0"/>
                <a:cs typeface="Times New Roman" pitchFamily="18" charset="0"/>
              </a:endParaRPr>
            </a:p>
          </p:txBody>
        </p:sp>
      </p:grpSp>
      <p:sp>
        <p:nvSpPr>
          <p:cNvPr id="8" name="Rectangle 7"/>
          <p:cNvSpPr/>
          <p:nvPr/>
        </p:nvSpPr>
        <p:spPr>
          <a:xfrm>
            <a:off x="1981200" y="649069"/>
            <a:ext cx="4495800"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أنواع التدفقات في الإمداد</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lvl="0" algn="just" rtl="1"/>
            <a:r>
              <a:rPr lang="ar-DZ" sz="4400" b="1" dirty="0" smtClean="0">
                <a:solidFill>
                  <a:srgbClr val="FF0000"/>
                </a:solidFill>
                <a:latin typeface="Times New Roman" pitchFamily="18" charset="0"/>
                <a:cs typeface="Times New Roman" pitchFamily="18" charset="0"/>
              </a:rPr>
              <a:t>6. </a:t>
            </a:r>
            <a:r>
              <a:rPr lang="ar-SA" sz="4400" b="1" dirty="0" smtClean="0">
                <a:solidFill>
                  <a:srgbClr val="FF0000"/>
                </a:solidFill>
                <a:latin typeface="Times New Roman" pitchFamily="18" charset="0"/>
                <a:cs typeface="Times New Roman" pitchFamily="18" charset="0"/>
              </a:rPr>
              <a:t>أهمية الإمداد:</a:t>
            </a:r>
            <a:endParaRPr lang="fr-FR" sz="44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905000"/>
            <a:ext cx="8686800" cy="4267200"/>
          </a:xfrm>
        </p:spPr>
        <p:txBody>
          <a:bodyPr>
            <a:noAutofit/>
          </a:bodyPr>
          <a:lstStyle/>
          <a:p>
            <a:pPr marL="0" indent="1588" algn="just" rtl="1">
              <a:buNone/>
            </a:pPr>
            <a:r>
              <a:rPr lang="ar-SA" sz="2600" b="1" dirty="0" smtClean="0">
                <a:solidFill>
                  <a:srgbClr val="FF0000"/>
                </a:solidFill>
                <a:latin typeface="Times New Roman" pitchFamily="18" charset="0"/>
                <a:cs typeface="Times New Roman" pitchFamily="18" charset="0"/>
              </a:rPr>
              <a:t>الإنتاج</a:t>
            </a:r>
            <a:r>
              <a:rPr lang="ar-DZ" sz="2600" b="1" dirty="0" smtClean="0">
                <a:solidFill>
                  <a:srgbClr val="FF0000"/>
                </a:solidFill>
                <a:latin typeface="Times New Roman" pitchFamily="18" charset="0"/>
                <a:cs typeface="Times New Roman" pitchFamily="18" charset="0"/>
              </a:rPr>
              <a:t>: </a:t>
            </a:r>
            <a:r>
              <a:rPr lang="ar-SA" sz="2600" b="1" dirty="0" smtClean="0">
                <a:solidFill>
                  <a:srgbClr val="FF0000"/>
                </a:solidFill>
                <a:latin typeface="Times New Roman" pitchFamily="18" charset="0"/>
                <a:cs typeface="Times New Roman" pitchFamily="18" charset="0"/>
              </a:rPr>
              <a:t>المنفعة الشكلية</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التصنيع والتجميع</a:t>
            </a:r>
            <a:r>
              <a:rPr lang="ar-DZ" sz="2600" b="1" dirty="0" smtClean="0">
                <a:solidFill>
                  <a:schemeClr val="tx1"/>
                </a:solidFill>
                <a:latin typeface="Times New Roman" pitchFamily="18" charset="0"/>
                <a:cs typeface="Times New Roman" pitchFamily="18" charset="0"/>
              </a:rPr>
              <a:t>).</a:t>
            </a:r>
          </a:p>
          <a:p>
            <a:pPr marL="0" indent="1588" algn="just" rtl="1">
              <a:buNone/>
            </a:pPr>
            <a:r>
              <a:rPr lang="ar-SA" sz="2600" b="1" dirty="0" smtClean="0">
                <a:solidFill>
                  <a:srgbClr val="FF0000"/>
                </a:solidFill>
                <a:latin typeface="Times New Roman" pitchFamily="18" charset="0"/>
                <a:cs typeface="Times New Roman" pitchFamily="18" charset="0"/>
              </a:rPr>
              <a:t>التسويق</a:t>
            </a:r>
            <a:r>
              <a:rPr lang="ar-DZ" sz="2600" b="1" dirty="0" smtClean="0">
                <a:solidFill>
                  <a:srgbClr val="FF0000"/>
                </a:solidFill>
                <a:latin typeface="Times New Roman" pitchFamily="18" charset="0"/>
                <a:cs typeface="Times New Roman" pitchFamily="18" charset="0"/>
              </a:rPr>
              <a:t>:</a:t>
            </a:r>
            <a:r>
              <a:rPr lang="ar-SA" sz="2600" b="1" dirty="0" smtClean="0">
                <a:solidFill>
                  <a:srgbClr val="FF0000"/>
                </a:solidFill>
                <a:latin typeface="Times New Roman" pitchFamily="18" charset="0"/>
                <a:cs typeface="Times New Roman" pitchFamily="18" charset="0"/>
              </a:rPr>
              <a:t> منفعة الملكية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ترويج </a:t>
            </a:r>
            <a:r>
              <a:rPr lang="ar-DZ" sz="2600" b="1" dirty="0" smtClean="0">
                <a:solidFill>
                  <a:schemeClr val="tx1"/>
                </a:solidFill>
                <a:latin typeface="Times New Roman" pitchFamily="18" charset="0"/>
                <a:cs typeface="Times New Roman" pitchFamily="18" charset="0"/>
              </a:rPr>
              <a:t>ا</a:t>
            </a:r>
            <a:r>
              <a:rPr lang="ar-SA" sz="2600" b="1" dirty="0" smtClean="0">
                <a:solidFill>
                  <a:schemeClr val="tx1"/>
                </a:solidFill>
                <a:latin typeface="Times New Roman" pitchFamily="18" charset="0"/>
                <a:cs typeface="Times New Roman" pitchFamily="18" charset="0"/>
              </a:rPr>
              <a:t>لمنتج</a:t>
            </a:r>
            <a:r>
              <a:rPr lang="ar-DZ" sz="2600" b="1" dirty="0" smtClean="0">
                <a:solidFill>
                  <a:schemeClr val="tx1"/>
                </a:solidFill>
                <a:latin typeface="Times New Roman" pitchFamily="18" charset="0"/>
                <a:cs typeface="Times New Roman" pitchFamily="18" charset="0"/>
              </a:rPr>
              <a:t>، </a:t>
            </a:r>
            <a:r>
              <a:rPr lang="ar-SA" sz="2600" b="1" dirty="0" smtClean="0">
                <a:solidFill>
                  <a:schemeClr val="tx1"/>
                </a:solidFill>
                <a:latin typeface="Times New Roman" pitchFamily="18" charset="0"/>
                <a:cs typeface="Times New Roman" pitchFamily="18" charset="0"/>
              </a:rPr>
              <a:t>حث المستهلك على  الشراء</a:t>
            </a:r>
            <a:r>
              <a:rPr lang="ar-DZ" sz="2600" b="1" dirty="0" smtClean="0">
                <a:solidFill>
                  <a:schemeClr val="tx1"/>
                </a:solidFill>
                <a:latin typeface="Times New Roman" pitchFamily="18" charset="0"/>
                <a:cs typeface="Times New Roman" pitchFamily="18" charset="0"/>
              </a:rPr>
              <a:t>)</a:t>
            </a:r>
            <a:r>
              <a:rPr lang="fr-FR"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 </a:t>
            </a:r>
            <a:endParaRPr lang="fr-FR" sz="2600" b="1" dirty="0" smtClean="0">
              <a:solidFill>
                <a:schemeClr val="tx1"/>
              </a:solidFill>
              <a:latin typeface="Times New Roman" pitchFamily="18" charset="0"/>
              <a:cs typeface="Times New Roman" pitchFamily="18" charset="0"/>
            </a:endParaRPr>
          </a:p>
          <a:p>
            <a:pPr marL="0" indent="1588" algn="just" rtl="1">
              <a:buNone/>
            </a:pPr>
            <a:r>
              <a:rPr lang="ar-SA" sz="2600" b="1" dirty="0" smtClean="0">
                <a:solidFill>
                  <a:srgbClr val="FF0000"/>
                </a:solidFill>
                <a:latin typeface="Times New Roman" pitchFamily="18" charset="0"/>
                <a:cs typeface="Times New Roman" pitchFamily="18" charset="0"/>
              </a:rPr>
              <a:t>الإمداد</a:t>
            </a:r>
            <a:r>
              <a:rPr lang="ar-DZ" sz="2600" b="1" dirty="0" smtClean="0">
                <a:solidFill>
                  <a:srgbClr val="FF0000"/>
                </a:solidFill>
                <a:latin typeface="Times New Roman" pitchFamily="18" charset="0"/>
                <a:cs typeface="Times New Roman" pitchFamily="18" charset="0"/>
              </a:rPr>
              <a:t>: </a:t>
            </a:r>
            <a:r>
              <a:rPr lang="ar-SA" sz="2600" b="1" dirty="0" smtClean="0">
                <a:solidFill>
                  <a:srgbClr val="FF0000"/>
                </a:solidFill>
                <a:latin typeface="Times New Roman" pitchFamily="18" charset="0"/>
                <a:cs typeface="Times New Roman" pitchFamily="18" charset="0"/>
              </a:rPr>
              <a:t>منفعة مكانية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(نقل  </a:t>
            </a:r>
            <a:r>
              <a:rPr lang="ar-SA" sz="2600" b="1" dirty="0" smtClean="0">
                <a:solidFill>
                  <a:schemeClr val="tx1"/>
                </a:solidFill>
                <a:latin typeface="Times New Roman" pitchFamily="18" charset="0"/>
                <a:cs typeface="Times New Roman" pitchFamily="18" charset="0"/>
              </a:rPr>
              <a:t>المنتجات من أماكن إنتاجها إلى أماكن استهلاكها</a:t>
            </a:r>
            <a:r>
              <a:rPr lang="ar-DZ" sz="2600" b="1" dirty="0" smtClean="0">
                <a:solidFill>
                  <a:schemeClr val="tx1"/>
                </a:solidFill>
                <a:latin typeface="Times New Roman" pitchFamily="18" charset="0"/>
                <a:cs typeface="Times New Roman" pitchFamily="18" charset="0"/>
              </a:rPr>
              <a:t>).</a:t>
            </a:r>
            <a:endParaRPr lang="fr-FR" sz="2600" b="1" dirty="0" smtClean="0">
              <a:solidFill>
                <a:schemeClr val="tx1"/>
              </a:solidFill>
              <a:latin typeface="Times New Roman" pitchFamily="18" charset="0"/>
              <a:cs typeface="Times New Roman" pitchFamily="18" charset="0"/>
            </a:endParaRPr>
          </a:p>
          <a:p>
            <a:pPr marL="0" indent="1588" algn="just" rtl="1">
              <a:buNone/>
            </a:pPr>
            <a:r>
              <a:rPr lang="ar-SA" sz="2600" b="1" dirty="0" smtClean="0">
                <a:solidFill>
                  <a:srgbClr val="FF0000"/>
                </a:solidFill>
                <a:latin typeface="Times New Roman" pitchFamily="18" charset="0"/>
                <a:cs typeface="Times New Roman" pitchFamily="18" charset="0"/>
              </a:rPr>
              <a:t>الإمداد</a:t>
            </a:r>
            <a:r>
              <a:rPr lang="ar-DZ" sz="2600" b="1" dirty="0" smtClean="0">
                <a:solidFill>
                  <a:srgbClr val="FF0000"/>
                </a:solidFill>
                <a:latin typeface="Times New Roman" pitchFamily="18" charset="0"/>
                <a:cs typeface="Times New Roman" pitchFamily="18" charset="0"/>
              </a:rPr>
              <a:t>:</a:t>
            </a:r>
            <a:r>
              <a:rPr lang="ar-SA" sz="2600" b="1" dirty="0" smtClean="0">
                <a:solidFill>
                  <a:srgbClr val="FF0000"/>
                </a:solidFill>
                <a:latin typeface="Times New Roman" pitchFamily="18" charset="0"/>
                <a:cs typeface="Times New Roman" pitchFamily="18" charset="0"/>
              </a:rPr>
              <a:t> منفعة زمانية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توفير المنتجات للمستهلكين في الوقت المناسب </a:t>
            </a:r>
            <a:r>
              <a:rPr lang="ar-DZ" sz="2600" b="1" dirty="0" err="1" smtClean="0">
                <a:solidFill>
                  <a:schemeClr val="tx1"/>
                </a:solidFill>
                <a:latin typeface="Times New Roman" pitchFamily="18" charset="0"/>
                <a:cs typeface="Times New Roman" pitchFamily="18" charset="0"/>
              </a:rPr>
              <a:t>بـ</a:t>
            </a:r>
            <a:r>
              <a:rPr lang="ar-DZ" sz="2600" b="1" dirty="0" smtClean="0">
                <a:solidFill>
                  <a:schemeClr val="tx1"/>
                </a:solidFill>
                <a:latin typeface="Times New Roman" pitchFamily="18" charset="0"/>
                <a:cs typeface="Times New Roman" pitchFamily="18" charset="0"/>
              </a:rPr>
              <a:t>: </a:t>
            </a:r>
            <a:r>
              <a:rPr lang="ar-SA" sz="2600" b="1" dirty="0" smtClean="0">
                <a:solidFill>
                  <a:schemeClr val="tx1"/>
                </a:solidFill>
                <a:latin typeface="Times New Roman" pitchFamily="18" charset="0"/>
                <a:cs typeface="Times New Roman" pitchFamily="18" charset="0"/>
              </a:rPr>
              <a:t>الحفاظ على كمي</a:t>
            </a:r>
            <a:r>
              <a:rPr lang="ar-DZ" sz="2600" b="1" dirty="0" smtClean="0">
                <a:solidFill>
                  <a:schemeClr val="tx1"/>
                </a:solidFill>
                <a:latin typeface="Times New Roman" pitchFamily="18" charset="0"/>
                <a:cs typeface="Times New Roman" pitchFamily="18" charset="0"/>
              </a:rPr>
              <a:t>ة</a:t>
            </a:r>
            <a:r>
              <a:rPr lang="ar-SA" sz="2600" b="1" dirty="0" smtClean="0">
                <a:solidFill>
                  <a:schemeClr val="tx1"/>
                </a:solidFill>
                <a:latin typeface="Times New Roman" pitchFamily="18" charset="0"/>
                <a:cs typeface="Times New Roman" pitchFamily="18" charset="0"/>
              </a:rPr>
              <a:t> كافية من المخزون، واختيار مواقع ملائمة للتوزيع </a:t>
            </a:r>
            <a:r>
              <a:rPr lang="ar-DZ" sz="2600" b="1" dirty="0" smtClean="0">
                <a:solidFill>
                  <a:schemeClr val="tx1"/>
                </a:solidFill>
                <a:latin typeface="Times New Roman" pitchFamily="18" charset="0"/>
                <a:cs typeface="Times New Roman" pitchFamily="18" charset="0"/>
              </a:rPr>
              <a:t>ول</a:t>
            </a:r>
            <a:r>
              <a:rPr lang="ar-SA" sz="2600" b="1" dirty="0" smtClean="0">
                <a:solidFill>
                  <a:schemeClr val="tx1"/>
                </a:solidFill>
                <a:latin typeface="Times New Roman" pitchFamily="18" charset="0"/>
                <a:cs typeface="Times New Roman" pitchFamily="18" charset="0"/>
              </a:rPr>
              <a:t>لتخزين</a:t>
            </a:r>
            <a:r>
              <a:rPr lang="ar-DZ" sz="2600" b="1" dirty="0" smtClean="0">
                <a:solidFill>
                  <a:schemeClr val="tx1"/>
                </a:solidFill>
                <a:latin typeface="Times New Roman" pitchFamily="18" charset="0"/>
                <a:cs typeface="Times New Roman" pitchFamily="18" charset="0"/>
              </a:rPr>
              <a:t>).</a:t>
            </a:r>
          </a:p>
          <a:p>
            <a:pPr marL="0" indent="1588" algn="just" rtl="1">
              <a:buNone/>
            </a:pPr>
            <a:r>
              <a:rPr lang="ar-DZ" sz="2600" b="1" dirty="0" smtClean="0">
                <a:solidFill>
                  <a:srgbClr val="FF0000"/>
                </a:solidFill>
                <a:latin typeface="Times New Roman" pitchFamily="18" charset="0"/>
                <a:cs typeface="Times New Roman" pitchFamily="18" charset="0"/>
              </a:rPr>
              <a:t>الإمداد: </a:t>
            </a:r>
            <a:r>
              <a:rPr lang="ar-SA" sz="2600" b="1" dirty="0" smtClean="0">
                <a:solidFill>
                  <a:srgbClr val="FF0000"/>
                </a:solidFill>
                <a:latin typeface="Times New Roman" pitchFamily="18" charset="0"/>
                <a:cs typeface="Times New Roman" pitchFamily="18" charset="0"/>
              </a:rPr>
              <a:t>الإمداد منفعة كمية</a:t>
            </a:r>
            <a:r>
              <a:rPr lang="ar-DZ" sz="2600" b="1" dirty="0" smtClean="0">
                <a:solidFill>
                  <a:srgbClr val="FF0000"/>
                </a:solidFill>
                <a:latin typeface="Times New Roman" pitchFamily="18" charset="0"/>
                <a:cs typeface="Times New Roman" pitchFamily="18" charset="0"/>
              </a:rPr>
              <a:t> </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توصيل المنتجات بالكميات الصحيحة</a:t>
            </a:r>
            <a:r>
              <a:rPr lang="ar-DZ" sz="2600" b="1" dirty="0" smtClean="0">
                <a:solidFill>
                  <a:schemeClr val="tx1"/>
                </a:solidFill>
                <a:latin typeface="Times New Roman" pitchFamily="18" charset="0"/>
                <a:cs typeface="Times New Roman" pitchFamily="18" charset="0"/>
              </a:rPr>
              <a:t>، </a:t>
            </a:r>
            <a:r>
              <a:rPr lang="ar-SA" sz="2600" b="1" dirty="0" smtClean="0">
                <a:solidFill>
                  <a:schemeClr val="tx1"/>
                </a:solidFill>
                <a:latin typeface="Times New Roman" pitchFamily="18" charset="0"/>
                <a:cs typeface="Times New Roman" pitchFamily="18" charset="0"/>
              </a:rPr>
              <a:t>تقليل تكاليف المخزون</a:t>
            </a:r>
            <a:r>
              <a:rPr lang="ar-DZ" sz="2600" b="1" dirty="0" smtClean="0">
                <a:solidFill>
                  <a:schemeClr val="tx1"/>
                </a:solidFill>
                <a:latin typeface="Times New Roman" pitchFamily="18" charset="0"/>
                <a:cs typeface="Times New Roman" pitchFamily="18" charset="0"/>
              </a:rPr>
              <a:t>، </a:t>
            </a:r>
            <a:r>
              <a:rPr lang="ar-SA" sz="2600" b="1" dirty="0" smtClean="0">
                <a:solidFill>
                  <a:schemeClr val="tx1"/>
                </a:solidFill>
                <a:latin typeface="Times New Roman" pitchFamily="18" charset="0"/>
                <a:cs typeface="Times New Roman" pitchFamily="18" charset="0"/>
              </a:rPr>
              <a:t>تجنب نفاد المخزون، التنسيق بين الطلب والعرض</a:t>
            </a:r>
            <a:r>
              <a:rPr lang="ar-DZ" sz="2600" b="1" dirty="0" smtClean="0">
                <a:solidFill>
                  <a:schemeClr val="tx1"/>
                </a:solidFill>
                <a:latin typeface="Times New Roman" pitchFamily="18" charset="0"/>
                <a:cs typeface="Times New Roman" pitchFamily="18" charset="0"/>
              </a:rPr>
              <a:t>)</a:t>
            </a:r>
            <a:r>
              <a:rPr lang="ar-SA" sz="2600" b="1" dirty="0" smtClean="0">
                <a:solidFill>
                  <a:schemeClr val="tx1"/>
                </a:solidFill>
                <a:latin typeface="Times New Roman" pitchFamily="18" charset="0"/>
                <a:cs typeface="Times New Roman" pitchFamily="18" charset="0"/>
              </a:rPr>
              <a:t>.</a:t>
            </a:r>
            <a:endParaRPr lang="ar-DZ" sz="2600" b="1" dirty="0" smtClean="0">
              <a:solidFill>
                <a:schemeClr val="tx1"/>
              </a:solidFill>
              <a:latin typeface="Times New Roman" pitchFamily="18" charset="0"/>
              <a:cs typeface="Times New Roman" pitchFamily="18" charset="0"/>
            </a:endParaRPr>
          </a:p>
          <a:p>
            <a:pPr marL="0" indent="1588" algn="just" rtl="1">
              <a:buNone/>
            </a:pPr>
            <a:r>
              <a:rPr lang="ar-DZ" sz="2600" b="1" dirty="0" smtClean="0">
                <a:solidFill>
                  <a:srgbClr val="FF0000"/>
                </a:solidFill>
                <a:latin typeface="Times New Roman" pitchFamily="18" charset="0"/>
                <a:cs typeface="Times New Roman" pitchFamily="18" charset="0"/>
              </a:rPr>
              <a:t>الإمداد وظيفة إستراتيجية (مصدر ميزة تنافسية): </a:t>
            </a:r>
            <a:r>
              <a:rPr lang="ar-DZ" sz="2600" b="1" dirty="0" smtClean="0">
                <a:solidFill>
                  <a:schemeClr val="tx1"/>
                </a:solidFill>
                <a:latin typeface="Times New Roman" pitchFamily="18" charset="0"/>
                <a:cs typeface="Times New Roman" pitchFamily="18" charset="0"/>
              </a:rPr>
              <a:t>تخفيض التكلفة، التسليم في الوقت.</a:t>
            </a:r>
            <a:endParaRPr lang="fr-FR" sz="2600" b="1" dirty="0" smtClean="0">
              <a:solidFill>
                <a:schemeClr val="tx1"/>
              </a:solidFill>
              <a:latin typeface="Times New Roman" pitchFamily="18" charset="0"/>
              <a:cs typeface="Times New Roman" pitchFamily="18" charset="0"/>
            </a:endParaRPr>
          </a:p>
          <a:p>
            <a:pPr algn="just">
              <a:buNone/>
            </a:pPr>
            <a:endParaRPr lang="fr-FR" sz="2600" b="1" dirty="0">
              <a:solidFill>
                <a:schemeClr val="tx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328" y="1981278"/>
            <a:ext cx="8790690" cy="3276161"/>
            <a:chOff x="1147" y="1052"/>
            <a:chExt cx="9939" cy="4245"/>
          </a:xfrm>
        </p:grpSpPr>
        <p:sp>
          <p:nvSpPr>
            <p:cNvPr id="5" name="Oval 3"/>
            <p:cNvSpPr>
              <a:spLocks noChangeArrowheads="1"/>
            </p:cNvSpPr>
            <p:nvPr/>
          </p:nvSpPr>
          <p:spPr bwMode="auto">
            <a:xfrm>
              <a:off x="8157" y="1830"/>
              <a:ext cx="2929" cy="346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تخطيط الاحتياجات</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إصدار أوامر الشراء</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algn="just" rtl="1" fontAlgn="base">
                <a:spcBef>
                  <a:spcPct val="0"/>
                </a:spcBef>
                <a:spcAft>
                  <a:spcPct val="0"/>
                </a:spcAf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المناولة </a:t>
              </a:r>
              <a:r>
                <a:rPr lang="ar-DZ" sz="2000" b="1" dirty="0" smtClean="0">
                  <a:latin typeface="Times New Roman" pitchFamily="18" charset="0"/>
                  <a:ea typeface="Arial" pitchFamily="34" charset="0"/>
                  <a:cs typeface="Times New Roman" pitchFamily="18" charset="0"/>
                </a:rPr>
                <a:t>والنقل</a:t>
              </a:r>
            </a:p>
            <a:p>
              <a:pPr algn="just" rtl="1" fontAlgn="base">
                <a:spcBef>
                  <a:spcPct val="0"/>
                </a:spcBef>
                <a:spcAft>
                  <a:spcPct val="0"/>
                </a:spcAft>
              </a:pPr>
              <a:r>
                <a:rPr lang="ar-DZ" sz="2000" b="1" dirty="0" smtClean="0">
                  <a:latin typeface="Times New Roman" pitchFamily="18" charset="0"/>
                  <a:ea typeface="Arial" pitchFamily="34" charset="0"/>
                  <a:cs typeface="Times New Roman" pitchFamily="18" charset="0"/>
                </a:rPr>
                <a:t>الجرد والمراقبة</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الاستلام والتخزين</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تسيير المخزون</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4"/>
            <p:cNvSpPr>
              <a:spLocks noChangeArrowheads="1"/>
            </p:cNvSpPr>
            <p:nvPr/>
          </p:nvSpPr>
          <p:spPr bwMode="auto">
            <a:xfrm>
              <a:off x="4766" y="1875"/>
              <a:ext cx="2843" cy="33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جدولة الإنتاج</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المناولة الداخلية</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تخزين القطع</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إدارة الجودة</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التصميم التقني</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5"/>
            <p:cNvSpPr>
              <a:spLocks noChangeArrowheads="1"/>
            </p:cNvSpPr>
            <p:nvPr/>
          </p:nvSpPr>
          <p:spPr bwMode="auto">
            <a:xfrm>
              <a:off x="1147" y="1875"/>
              <a:ext cx="3015" cy="342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r>
                <a:rPr lang="ar-DZ" sz="2000" b="1" dirty="0" smtClean="0">
                  <a:latin typeface="Times New Roman" pitchFamily="18" charset="0"/>
                  <a:ea typeface="Arial" pitchFamily="34" charset="0"/>
                  <a:cs typeface="Times New Roman" pitchFamily="18" charset="0"/>
                </a:rPr>
                <a:t>التنبؤ بالطلب</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التغليف والتبيين</a:t>
              </a:r>
            </a:p>
            <a:p>
              <a:pPr marL="0" marR="0" lvl="0" indent="0" algn="r" defTabSz="914400" rtl="1" eaLnBrk="1" fontAlgn="base" latinLnBrk="0" hangingPunct="1">
                <a:lnSpc>
                  <a:spcPct val="100000"/>
                </a:lnSpc>
                <a:spcBef>
                  <a:spcPct val="0"/>
                </a:spcBef>
                <a:spcAft>
                  <a:spcPct val="0"/>
                </a:spcAft>
                <a:buClrTx/>
                <a:buSzTx/>
                <a:buFontTx/>
                <a:buNone/>
                <a:tabLst/>
              </a:pPr>
              <a:r>
                <a:rPr lang="ar-DZ" sz="2000" b="1" dirty="0" smtClean="0">
                  <a:latin typeface="Times New Roman" pitchFamily="18" charset="0"/>
                  <a:ea typeface="Arial" pitchFamily="34" charset="0"/>
                  <a:cs typeface="Times New Roman" pitchFamily="18" charset="0"/>
                </a:rPr>
                <a:t>المناولة والتخزين</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معالجة الطلبيات</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الإرسال والتسليم</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خدمة بعد البيع</a:t>
              </a:r>
              <a:endParaRPr kumimoji="0" lang="ar-DZ"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6"/>
            <p:cNvSpPr txBox="1">
              <a:spLocks noChangeArrowheads="1"/>
            </p:cNvSpPr>
            <p:nvPr/>
          </p:nvSpPr>
          <p:spPr bwMode="auto">
            <a:xfrm>
              <a:off x="8985" y="1052"/>
              <a:ext cx="1290" cy="7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التموين</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7"/>
            <p:cNvSpPr txBox="1">
              <a:spLocks noChangeArrowheads="1"/>
            </p:cNvSpPr>
            <p:nvPr/>
          </p:nvSpPr>
          <p:spPr bwMode="auto">
            <a:xfrm>
              <a:off x="1782" y="1052"/>
              <a:ext cx="1290" cy="69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التسويق</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5630" y="1052"/>
              <a:ext cx="1290" cy="70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الإنتاج</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9"/>
            <p:cNvSpPr>
              <a:spLocks noChangeArrowheads="1"/>
            </p:cNvSpPr>
            <p:nvPr/>
          </p:nvSpPr>
          <p:spPr bwMode="auto">
            <a:xfrm rot="10800000">
              <a:off x="7671" y="3403"/>
              <a:ext cx="420" cy="315"/>
            </a:xfrm>
            <a:prstGeom prst="rightArrow">
              <a:avLst>
                <a:gd name="adj1" fmla="val 50000"/>
                <a:gd name="adj2" fmla="val 33333"/>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2" name="AutoShape 10"/>
            <p:cNvSpPr>
              <a:spLocks noChangeArrowheads="1"/>
            </p:cNvSpPr>
            <p:nvPr/>
          </p:nvSpPr>
          <p:spPr bwMode="auto">
            <a:xfrm rot="10800000">
              <a:off x="4220" y="3484"/>
              <a:ext cx="420" cy="315"/>
            </a:xfrm>
            <a:prstGeom prst="rightArrow">
              <a:avLst>
                <a:gd name="adj1" fmla="val 50000"/>
                <a:gd name="adj2" fmla="val 33333"/>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3" name="Rectangle 12"/>
          <p:cNvSpPr/>
          <p:nvPr/>
        </p:nvSpPr>
        <p:spPr>
          <a:xfrm>
            <a:off x="1905000" y="609600"/>
            <a:ext cx="5404391" cy="584775"/>
          </a:xfrm>
          <a:prstGeom prst="rect">
            <a:avLst/>
          </a:prstGeom>
        </p:spPr>
        <p:txBody>
          <a:bodyPr wrap="square">
            <a:spAutoFit/>
          </a:bodyPr>
          <a:lstStyle/>
          <a:p>
            <a:pPr algn="r" rtl="1"/>
            <a:r>
              <a:rPr lang="ar-DZ" sz="3200" b="1" dirty="0" smtClean="0">
                <a:solidFill>
                  <a:srgbClr val="FF0000"/>
                </a:solidFill>
                <a:latin typeface="Arial" pitchFamily="34" charset="0"/>
                <a:ea typeface="Arial" pitchFamily="34" charset="0"/>
                <a:cs typeface="Arial" pitchFamily="34" charset="0"/>
              </a:rPr>
              <a:t>الإمداد وظيفة عابرة </a:t>
            </a:r>
            <a:r>
              <a:rPr lang="fr-FR" sz="3200" b="1" dirty="0" smtClean="0">
                <a:solidFill>
                  <a:srgbClr val="FF0000"/>
                </a:solidFill>
                <a:latin typeface="Times New Roman" pitchFamily="18" charset="0"/>
                <a:cs typeface="Times New Roman" pitchFamily="18" charset="0"/>
              </a:rPr>
              <a:t>Transversale</a:t>
            </a:r>
            <a:r>
              <a:rPr lang="ar-DZ"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ea typeface="Arial" pitchFamily="34"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
        <p:nvSpPr>
          <p:cNvPr id="14" name="Rectangle 13"/>
          <p:cNvSpPr/>
          <p:nvPr/>
        </p:nvSpPr>
        <p:spPr>
          <a:xfrm>
            <a:off x="228600" y="5791200"/>
            <a:ext cx="8610600" cy="523220"/>
          </a:xfrm>
          <a:prstGeom prst="rect">
            <a:avLst/>
          </a:prstGeom>
        </p:spPr>
        <p:txBody>
          <a:bodyPr wrap="square">
            <a:spAutoFit/>
          </a:bodyPr>
          <a:lstStyle/>
          <a:p>
            <a:pPr algn="r" rtl="1"/>
            <a:r>
              <a:rPr lang="ar-DZ" sz="2800" b="1" dirty="0" smtClean="0">
                <a:latin typeface="Arial" pitchFamily="34" charset="0"/>
                <a:cs typeface="Arial" pitchFamily="34" charset="0"/>
              </a:rPr>
              <a:t>الإمداد: أنشطة مشتتة في وظائف المؤسسة      ضرورة وصعوبة التنسيق</a:t>
            </a:r>
            <a:endParaRPr lang="fr-FR" dirty="0"/>
          </a:p>
        </p:txBody>
      </p:sp>
      <p:sp>
        <p:nvSpPr>
          <p:cNvPr id="15" name="Flèche droite 14"/>
          <p:cNvSpPr/>
          <p:nvPr/>
        </p:nvSpPr>
        <p:spPr>
          <a:xfrm flipH="1">
            <a:off x="3352800" y="5943600"/>
            <a:ext cx="381000" cy="228600"/>
          </a:xfrm>
          <a:prstGeom prst="righ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6800" y="533400"/>
            <a:ext cx="3733800" cy="838200"/>
          </a:xfrm>
        </p:spPr>
        <p:txBody>
          <a:bodyPr>
            <a:normAutofit/>
          </a:bodyPr>
          <a:lstStyle/>
          <a:p>
            <a:pPr algn="just" rtl="1"/>
            <a:r>
              <a:rPr lang="ar-DZ" sz="4000" b="1" dirty="0" smtClean="0">
                <a:solidFill>
                  <a:srgbClr val="FF0000"/>
                </a:solidFill>
                <a:latin typeface="Times New Roman" pitchFamily="18" charset="0"/>
                <a:cs typeface="Times New Roman" pitchFamily="18" charset="0"/>
              </a:rPr>
              <a:t>7. </a:t>
            </a:r>
            <a:r>
              <a:rPr lang="ar-SA" sz="4000" b="1" dirty="0" smtClean="0">
                <a:solidFill>
                  <a:srgbClr val="FF0000"/>
                </a:solidFill>
                <a:latin typeface="Times New Roman" pitchFamily="18" charset="0"/>
                <a:cs typeface="Times New Roman" pitchFamily="18" charset="0"/>
              </a:rPr>
              <a:t>أهداف الإمداد</a:t>
            </a:r>
            <a:r>
              <a:rPr lang="ar-SA" sz="4000" dirty="0" smtClean="0">
                <a:solidFill>
                  <a:srgbClr val="FF0000"/>
                </a:solidFill>
                <a:latin typeface="Times New Roman" pitchFamily="18" charset="0"/>
                <a:cs typeface="Times New Roman" pitchFamily="18" charset="0"/>
              </a:rPr>
              <a:t>: </a:t>
            </a:r>
            <a:endParaRPr lang="fr-FR" sz="32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533400" y="1219200"/>
            <a:ext cx="8077200" cy="4525963"/>
          </a:xfrm>
        </p:spPr>
        <p:txBody>
          <a:bodyPr>
            <a:noAutofit/>
          </a:bodyPr>
          <a:lstStyle/>
          <a:p>
            <a:pPr marL="0" lvl="0"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يكمن هدف</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الإمداد الأساسي في توفير</a:t>
            </a:r>
            <a:r>
              <a:rPr lang="ar-DZ" sz="2800" b="1" dirty="0" smtClean="0">
                <a:solidFill>
                  <a:schemeClr val="tx1"/>
                </a:solidFill>
                <a:latin typeface="Times New Roman" pitchFamily="18" charset="0"/>
                <a:cs typeface="Times New Roman" pitchFamily="18" charset="0"/>
              </a:rPr>
              <a:t>:</a:t>
            </a:r>
          </a:p>
          <a:p>
            <a:pPr marL="0" lvl="0" indent="285750" algn="just" rtl="1">
              <a:buClr>
                <a:srgbClr val="FF0000"/>
              </a:buClr>
              <a:buSzPct val="80000"/>
              <a:buAutoNum type="arabicPeriod"/>
            </a:pPr>
            <a:r>
              <a:rPr lang="ar-SA" sz="2800" b="1" dirty="0" smtClean="0">
                <a:solidFill>
                  <a:schemeClr val="tx1"/>
                </a:solidFill>
                <a:latin typeface="Times New Roman" pitchFamily="18" charset="0"/>
                <a:cs typeface="Times New Roman" pitchFamily="18" charset="0"/>
              </a:rPr>
              <a:t>المــادة الصحيحة </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المطلوبة</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Right </a:t>
            </a:r>
            <a:r>
              <a:rPr lang="fr-FR" sz="2800" b="1" dirty="0" err="1" smtClean="0">
                <a:solidFill>
                  <a:schemeClr val="tx1"/>
                </a:solidFill>
                <a:latin typeface="Times New Roman" pitchFamily="18" charset="0"/>
                <a:cs typeface="Times New Roman" pitchFamily="18" charset="0"/>
              </a:rPr>
              <a:t>product</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SA" sz="2800" b="1" dirty="0" smtClean="0">
                <a:solidFill>
                  <a:schemeClr val="tx1"/>
                </a:solidFill>
                <a:latin typeface="Times New Roman" pitchFamily="18" charset="0"/>
                <a:cs typeface="Times New Roman" pitchFamily="18" charset="0"/>
              </a:rPr>
              <a:t>الكميـة الصحيحة</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Right </a:t>
            </a:r>
            <a:r>
              <a:rPr lang="fr-FR" sz="2800" b="1" dirty="0" err="1" smtClean="0">
                <a:solidFill>
                  <a:schemeClr val="tx1"/>
                </a:solidFill>
                <a:latin typeface="Times New Roman" pitchFamily="18" charset="0"/>
                <a:cs typeface="Times New Roman" pitchFamily="18" charset="0"/>
              </a:rPr>
              <a:t>quantity</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DZ" sz="2800" b="1" dirty="0" err="1" smtClean="0">
                <a:solidFill>
                  <a:schemeClr val="tx1"/>
                </a:solidFill>
                <a:latin typeface="Times New Roman" pitchFamily="18" charset="0"/>
                <a:cs typeface="Times New Roman" pitchFamily="18" charset="0"/>
              </a:rPr>
              <a:t>ا</a:t>
            </a:r>
            <a:r>
              <a:rPr lang="ar-SA" sz="2800" b="1" dirty="0" smtClean="0">
                <a:solidFill>
                  <a:schemeClr val="tx1"/>
                </a:solidFill>
                <a:latin typeface="Times New Roman" pitchFamily="18" charset="0"/>
                <a:cs typeface="Times New Roman" pitchFamily="18" charset="0"/>
              </a:rPr>
              <a:t>لجـودة الصحيحة</a:t>
            </a:r>
            <a:r>
              <a:rPr lang="ar-DZ" sz="2800" b="1" dirty="0" smtClean="0">
                <a:solidFill>
                  <a:schemeClr val="tx1"/>
                </a:solidFill>
                <a:latin typeface="Times New Roman" pitchFamily="18" charset="0"/>
                <a:cs typeface="Times New Roman" pitchFamily="18" charset="0"/>
              </a:rPr>
              <a:t>( الأحسن) </a:t>
            </a:r>
            <a:r>
              <a:rPr lang="fr-FR" sz="2800" b="1" dirty="0" smtClean="0">
                <a:solidFill>
                  <a:schemeClr val="tx1"/>
                </a:solidFill>
                <a:latin typeface="Times New Roman" pitchFamily="18" charset="0"/>
                <a:cs typeface="Times New Roman" pitchFamily="18" charset="0"/>
              </a:rPr>
              <a:t>Right </a:t>
            </a:r>
            <a:r>
              <a:rPr lang="fr-FR" sz="2800" b="1" dirty="0" err="1" smtClean="0">
                <a:solidFill>
                  <a:schemeClr val="tx1"/>
                </a:solidFill>
                <a:latin typeface="Times New Roman" pitchFamily="18" charset="0"/>
                <a:cs typeface="Times New Roman" pitchFamily="18" charset="0"/>
              </a:rPr>
              <a:t>quality</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الوقت الصحيـح</a:t>
            </a:r>
            <a:r>
              <a:rPr lang="ar-DZ" sz="2800" b="1" dirty="0" smtClean="0">
                <a:solidFill>
                  <a:schemeClr val="tx1"/>
                </a:solidFill>
                <a:latin typeface="Times New Roman" pitchFamily="18" charset="0"/>
                <a:cs typeface="Times New Roman" pitchFamily="18" charset="0"/>
              </a:rPr>
              <a:t> ( المناسب) </a:t>
            </a:r>
            <a:r>
              <a:rPr lang="fr-FR" sz="2800" b="1" dirty="0" smtClean="0">
                <a:solidFill>
                  <a:schemeClr val="tx1"/>
                </a:solidFill>
                <a:latin typeface="Times New Roman" pitchFamily="18" charset="0"/>
                <a:cs typeface="Times New Roman" pitchFamily="18" charset="0"/>
              </a:rPr>
              <a:t>Right time</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SA" sz="2800" b="1" dirty="0" smtClean="0">
                <a:solidFill>
                  <a:schemeClr val="tx1"/>
                </a:solidFill>
                <a:latin typeface="Times New Roman" pitchFamily="18" charset="0"/>
                <a:cs typeface="Times New Roman" pitchFamily="18" charset="0"/>
              </a:rPr>
              <a:t>المكان الصحيـح</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Right place</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SA" sz="2800" b="1" dirty="0" err="1" smtClean="0">
                <a:solidFill>
                  <a:schemeClr val="tx1"/>
                </a:solidFill>
                <a:latin typeface="Times New Roman" pitchFamily="18" charset="0"/>
                <a:cs typeface="Times New Roman" pitchFamily="18" charset="0"/>
              </a:rPr>
              <a:t>التك</a:t>
            </a:r>
            <a:r>
              <a:rPr lang="ar-DZ" sz="2800" b="1" dirty="0" smtClean="0">
                <a:solidFill>
                  <a:schemeClr val="tx1"/>
                </a:solidFill>
                <a:latin typeface="Times New Roman" pitchFamily="18" charset="0"/>
                <a:cs typeface="Times New Roman" pitchFamily="18" charset="0"/>
              </a:rPr>
              <a:t>ل</a:t>
            </a:r>
            <a:r>
              <a:rPr lang="ar-SA" sz="2800" b="1" dirty="0" smtClean="0">
                <a:solidFill>
                  <a:schemeClr val="tx1"/>
                </a:solidFill>
                <a:latin typeface="Times New Roman" pitchFamily="18" charset="0"/>
                <a:cs typeface="Times New Roman" pitchFamily="18" charset="0"/>
              </a:rPr>
              <a:t>ف</a:t>
            </a:r>
            <a:r>
              <a:rPr lang="ar-DZ" sz="2800" b="1" dirty="0" smtClean="0">
                <a:solidFill>
                  <a:schemeClr val="tx1"/>
                </a:solidFill>
                <a:latin typeface="Times New Roman" pitchFamily="18" charset="0"/>
                <a:cs typeface="Times New Roman" pitchFamily="18" charset="0"/>
              </a:rPr>
              <a:t>ة</a:t>
            </a:r>
            <a:r>
              <a:rPr lang="ar-SA" sz="2800" b="1" dirty="0" smtClean="0">
                <a:solidFill>
                  <a:schemeClr val="tx1"/>
                </a:solidFill>
                <a:latin typeface="Times New Roman" pitchFamily="18" charset="0"/>
                <a:cs typeface="Times New Roman" pitchFamily="18" charset="0"/>
              </a:rPr>
              <a:t> الصحيحة</a:t>
            </a:r>
            <a:r>
              <a:rPr lang="ar-DZ" sz="2800" b="1" dirty="0" smtClean="0">
                <a:solidFill>
                  <a:schemeClr val="tx1"/>
                </a:solidFill>
                <a:latin typeface="Times New Roman" pitchFamily="18" charset="0"/>
                <a:cs typeface="Times New Roman" pitchFamily="18" charset="0"/>
              </a:rPr>
              <a:t>(الدنيا)</a:t>
            </a:r>
            <a:r>
              <a:rPr lang="ar-SA"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Right cost</a:t>
            </a:r>
            <a:endParaRPr lang="ar-DZ" sz="2800" b="1" dirty="0" smtClean="0">
              <a:solidFill>
                <a:schemeClr val="tx1"/>
              </a:solidFill>
              <a:latin typeface="Times New Roman" pitchFamily="18" charset="0"/>
              <a:cs typeface="Times New Roman" pitchFamily="18" charset="0"/>
            </a:endParaRPr>
          </a:p>
          <a:p>
            <a:pPr marL="0" lvl="0" indent="285750" algn="just" rtl="1">
              <a:buClr>
                <a:srgbClr val="FF0000"/>
              </a:buClr>
              <a:buSzPct val="80000"/>
              <a:buAutoNum type="arabicPeriod"/>
            </a:pPr>
            <a:r>
              <a:rPr lang="ar-DZ" sz="2800" b="1" dirty="0" smtClean="0">
                <a:solidFill>
                  <a:schemeClr val="tx1"/>
                </a:solidFill>
                <a:latin typeface="Times New Roman" pitchFamily="18" charset="0"/>
                <a:cs typeface="Times New Roman" pitchFamily="18" charset="0"/>
              </a:rPr>
              <a:t> ا</a:t>
            </a:r>
            <a:r>
              <a:rPr lang="ar-SA" sz="2800" b="1" dirty="0" err="1" smtClean="0">
                <a:solidFill>
                  <a:schemeClr val="tx1"/>
                </a:solidFill>
                <a:latin typeface="Times New Roman" pitchFamily="18" charset="0"/>
                <a:cs typeface="Times New Roman" pitchFamily="18" charset="0"/>
              </a:rPr>
              <a:t>لزب</a:t>
            </a:r>
            <a:r>
              <a:rPr lang="ar-DZ" sz="2800" b="1" dirty="0"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ن الصحيح</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Right customer</a:t>
            </a:r>
            <a:endParaRPr lang="ar-DZ" sz="2800" b="1" dirty="0" smtClean="0">
              <a:solidFill>
                <a:schemeClr val="tx1"/>
              </a:solidFill>
              <a:latin typeface="Times New Roman" pitchFamily="18" charset="0"/>
              <a:cs typeface="Times New Roman" pitchFamily="18" charset="0"/>
            </a:endParaRPr>
          </a:p>
          <a:p>
            <a:pPr marL="0" lvl="0"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وهو ما يسميه </a:t>
            </a:r>
            <a:r>
              <a:rPr lang="ar-DZ" sz="2800" b="1" dirty="0" smtClean="0">
                <a:solidFill>
                  <a:schemeClr val="tx1"/>
                </a:solidFill>
                <a:latin typeface="Times New Roman" pitchFamily="18" charset="0"/>
                <a:cs typeface="Times New Roman" pitchFamily="18" charset="0"/>
              </a:rPr>
              <a:t>ال</a:t>
            </a:r>
            <a:r>
              <a:rPr lang="ar-SA" sz="2800" b="1" dirty="0" smtClean="0">
                <a:solidFill>
                  <a:schemeClr val="tx1"/>
                </a:solidFill>
                <a:latin typeface="Times New Roman" pitchFamily="18" charset="0"/>
                <a:cs typeface="Times New Roman" pitchFamily="18" charset="0"/>
              </a:rPr>
              <a:t>بعض «</a:t>
            </a:r>
            <a:r>
              <a:rPr lang="fr-FR" sz="2800" b="1" dirty="0" smtClean="0">
                <a:solidFill>
                  <a:srgbClr val="FF0000"/>
                </a:solidFill>
                <a:latin typeface="Times New Roman" pitchFamily="18" charset="0"/>
                <a:cs typeface="Times New Roman" pitchFamily="18" charset="0"/>
              </a:rPr>
              <a:t>7Right</a:t>
            </a:r>
            <a:r>
              <a:rPr lang="ar-SA" sz="2800" b="1" dirty="0" smtClean="0">
                <a:solidFill>
                  <a:schemeClr val="tx1"/>
                </a:solidFill>
                <a:latin typeface="Times New Roman" pitchFamily="18" charset="0"/>
                <a:cs typeface="Times New Roman" pitchFamily="18" charset="0"/>
              </a:rPr>
              <a:t> أ</a:t>
            </a:r>
            <a:r>
              <a:rPr lang="ar-DZ" sz="2800" b="1" dirty="0" smtClean="0">
                <a:solidFill>
                  <a:schemeClr val="tx1"/>
                </a:solidFill>
                <a:latin typeface="Times New Roman" pitchFamily="18" charset="0"/>
                <a:cs typeface="Times New Roman" pitchFamily="18" charset="0"/>
              </a:rPr>
              <a:t>و </a:t>
            </a:r>
            <a:r>
              <a:rPr lang="fr-FR" sz="2800" b="1" dirty="0" smtClean="0">
                <a:solidFill>
                  <a:schemeClr val="tx1"/>
                </a:solidFill>
                <a:latin typeface="Times New Roman" pitchFamily="18" charset="0"/>
                <a:cs typeface="Times New Roman" pitchFamily="18" charset="0"/>
              </a:rPr>
              <a:t>7 R</a:t>
            </a:r>
            <a:r>
              <a:rPr lang="ar-SA"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endParaRPr lang="fr-F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686800" cy="762000"/>
          </a:xfrm>
        </p:spPr>
        <p:txBody>
          <a:bodyPr>
            <a:normAutofit/>
          </a:bodyPr>
          <a:lstStyle/>
          <a:p>
            <a:pPr algn="just" rtl="1"/>
            <a:r>
              <a:rPr lang="ar-DZ" sz="4000" b="1" dirty="0" smtClean="0">
                <a:solidFill>
                  <a:srgbClr val="FF0000"/>
                </a:solidFill>
                <a:latin typeface="Times New Roman" pitchFamily="18" charset="0"/>
                <a:cs typeface="Times New Roman" pitchFamily="18" charset="0"/>
              </a:rPr>
              <a:t>8. وظائف ( أنشطة) الإمداد:</a:t>
            </a:r>
            <a:endParaRPr lang="fr-FR" sz="4000" b="1" dirty="0">
              <a:solidFill>
                <a:srgbClr val="FF0000"/>
              </a:solidFill>
              <a:latin typeface="Times New Roman" pitchFamily="18" charset="0"/>
              <a:cs typeface="Times New Roman" pitchFamily="18" charset="0"/>
            </a:endParaRPr>
          </a:p>
        </p:txBody>
      </p:sp>
      <p:grpSp>
        <p:nvGrpSpPr>
          <p:cNvPr id="35841" name="Group 1"/>
          <p:cNvGrpSpPr>
            <a:grpSpLocks/>
          </p:cNvGrpSpPr>
          <p:nvPr/>
        </p:nvGrpSpPr>
        <p:grpSpPr bwMode="auto">
          <a:xfrm>
            <a:off x="381000" y="1143000"/>
            <a:ext cx="5715000" cy="5562600"/>
            <a:chOff x="2280" y="3886"/>
            <a:chExt cx="7170" cy="7065"/>
          </a:xfrm>
        </p:grpSpPr>
        <p:sp>
          <p:nvSpPr>
            <p:cNvPr id="35842" name="Oval 2"/>
            <p:cNvSpPr>
              <a:spLocks noChangeArrowheads="1"/>
            </p:cNvSpPr>
            <p:nvPr/>
          </p:nvSpPr>
          <p:spPr bwMode="auto">
            <a:xfrm>
              <a:off x="2280" y="3886"/>
              <a:ext cx="7170" cy="7065"/>
            </a:xfrm>
            <a:prstGeom prst="ellipse">
              <a:avLst/>
            </a:prstGeom>
            <a:solidFill>
              <a:srgbClr val="FF3300"/>
            </a:solidFill>
            <a:ln w="9525">
              <a:solidFill>
                <a:srgbClr val="FF3300"/>
              </a:solidFill>
              <a:round/>
              <a:headEnd/>
              <a:tailEnd/>
            </a:ln>
          </p:spPr>
          <p:txBody>
            <a:bodyPr vert="horz" wrap="square" lIns="91440" tIns="45720" rIns="91440" bIns="45720" numCol="1" anchor="t" anchorCtr="0" compatLnSpc="1">
              <a:prstTxWarp prst="textNoShape">
                <a:avLst/>
              </a:prstTxWarp>
            </a:bodyPr>
            <a:lstStyle/>
            <a:p>
              <a:endParaRPr lang="fr-FR" sz="2800" b="1" dirty="0"/>
            </a:p>
          </p:txBody>
        </p:sp>
        <p:sp>
          <p:nvSpPr>
            <p:cNvPr id="35843" name="Oval 3"/>
            <p:cNvSpPr>
              <a:spLocks noChangeArrowheads="1"/>
            </p:cNvSpPr>
            <p:nvPr/>
          </p:nvSpPr>
          <p:spPr bwMode="auto">
            <a:xfrm>
              <a:off x="3630" y="5191"/>
              <a:ext cx="4515" cy="4440"/>
            </a:xfrm>
            <a:prstGeom prst="ellipse">
              <a:avLst/>
            </a:prstGeom>
            <a:solidFill>
              <a:srgbClr val="92D050"/>
            </a:solidFill>
            <a:ln w="9525">
              <a:solidFill>
                <a:srgbClr val="92D050"/>
              </a:solidFill>
              <a:round/>
              <a:headEnd/>
              <a:tailEnd/>
            </a:ln>
          </p:spPr>
          <p:txBody>
            <a:bodyPr vert="horz" wrap="square" lIns="91440" tIns="45720" rIns="91440" bIns="45720" numCol="1" anchor="t" anchorCtr="0" compatLnSpc="1">
              <a:prstTxWarp prst="textNoShape">
                <a:avLst/>
              </a:prstTxWarp>
            </a:bodyPr>
            <a:lstStyle/>
            <a:p>
              <a:endParaRPr lang="fr-FR" sz="2800" b="1"/>
            </a:p>
          </p:txBody>
        </p:sp>
        <p:sp>
          <p:nvSpPr>
            <p:cNvPr id="35844" name="Oval 4"/>
            <p:cNvSpPr>
              <a:spLocks noChangeArrowheads="1"/>
            </p:cNvSpPr>
            <p:nvPr/>
          </p:nvSpPr>
          <p:spPr bwMode="auto">
            <a:xfrm>
              <a:off x="5010" y="6526"/>
              <a:ext cx="1755" cy="180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b="1"/>
            </a:p>
          </p:txBody>
        </p:sp>
        <p:sp>
          <p:nvSpPr>
            <p:cNvPr id="35845" name="Text Box 5"/>
            <p:cNvSpPr txBox="1">
              <a:spLocks noChangeArrowheads="1"/>
            </p:cNvSpPr>
            <p:nvPr/>
          </p:nvSpPr>
          <p:spPr bwMode="auto">
            <a:xfrm>
              <a:off x="5339" y="6789"/>
              <a:ext cx="1185" cy="1258"/>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معايير </a:t>
              </a:r>
              <a:r>
                <a:rPr kumimoji="0" lang="ar-SA"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خدمة العملاء</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35846" name="AutoShape 6"/>
            <p:cNvCxnSpPr>
              <a:cxnSpLocks noChangeShapeType="1"/>
            </p:cNvCxnSpPr>
            <p:nvPr/>
          </p:nvCxnSpPr>
          <p:spPr bwMode="auto">
            <a:xfrm flipV="1">
              <a:off x="5895" y="5191"/>
              <a:ext cx="1" cy="1335"/>
            </a:xfrm>
            <a:prstGeom prst="straightConnector1">
              <a:avLst/>
            </a:prstGeom>
            <a:noFill/>
            <a:ln w="9525">
              <a:solidFill>
                <a:srgbClr val="000000"/>
              </a:solidFill>
              <a:round/>
              <a:headEnd/>
              <a:tailEnd/>
            </a:ln>
          </p:spPr>
        </p:cxnSp>
        <p:cxnSp>
          <p:nvCxnSpPr>
            <p:cNvPr id="35847" name="AutoShape 7"/>
            <p:cNvCxnSpPr>
              <a:cxnSpLocks noChangeShapeType="1"/>
            </p:cNvCxnSpPr>
            <p:nvPr/>
          </p:nvCxnSpPr>
          <p:spPr bwMode="auto">
            <a:xfrm>
              <a:off x="5850" y="8326"/>
              <a:ext cx="1" cy="1290"/>
            </a:xfrm>
            <a:prstGeom prst="straightConnector1">
              <a:avLst/>
            </a:prstGeom>
            <a:noFill/>
            <a:ln w="9525">
              <a:solidFill>
                <a:srgbClr val="000000"/>
              </a:solidFill>
              <a:round/>
              <a:headEnd/>
              <a:tailEnd/>
            </a:ln>
          </p:spPr>
        </p:cxnSp>
        <p:cxnSp>
          <p:nvCxnSpPr>
            <p:cNvPr id="35848" name="AutoShape 8"/>
            <p:cNvCxnSpPr>
              <a:cxnSpLocks noChangeShapeType="1"/>
            </p:cNvCxnSpPr>
            <p:nvPr/>
          </p:nvCxnSpPr>
          <p:spPr bwMode="auto">
            <a:xfrm>
              <a:off x="3630" y="7426"/>
              <a:ext cx="1380" cy="0"/>
            </a:xfrm>
            <a:prstGeom prst="straightConnector1">
              <a:avLst/>
            </a:prstGeom>
            <a:noFill/>
            <a:ln w="9525">
              <a:solidFill>
                <a:srgbClr val="000000"/>
              </a:solidFill>
              <a:round/>
              <a:headEnd/>
              <a:tailEnd/>
            </a:ln>
          </p:spPr>
        </p:cxnSp>
        <p:cxnSp>
          <p:nvCxnSpPr>
            <p:cNvPr id="35849" name="AutoShape 9"/>
            <p:cNvCxnSpPr>
              <a:cxnSpLocks noChangeShapeType="1"/>
            </p:cNvCxnSpPr>
            <p:nvPr/>
          </p:nvCxnSpPr>
          <p:spPr bwMode="auto">
            <a:xfrm>
              <a:off x="6765" y="7426"/>
              <a:ext cx="1380" cy="0"/>
            </a:xfrm>
            <a:prstGeom prst="straightConnector1">
              <a:avLst/>
            </a:prstGeom>
            <a:noFill/>
            <a:ln w="9525">
              <a:solidFill>
                <a:srgbClr val="000000"/>
              </a:solidFill>
              <a:round/>
              <a:headEnd/>
              <a:tailEnd/>
            </a:ln>
          </p:spPr>
        </p:cxnSp>
        <p:cxnSp>
          <p:nvCxnSpPr>
            <p:cNvPr id="35850" name="AutoShape 10"/>
            <p:cNvCxnSpPr>
              <a:cxnSpLocks noChangeShapeType="1"/>
            </p:cNvCxnSpPr>
            <p:nvPr/>
          </p:nvCxnSpPr>
          <p:spPr bwMode="auto">
            <a:xfrm flipH="1" flipV="1">
              <a:off x="4605" y="4156"/>
              <a:ext cx="405" cy="1215"/>
            </a:xfrm>
            <a:prstGeom prst="straightConnector1">
              <a:avLst/>
            </a:prstGeom>
            <a:noFill/>
            <a:ln w="9525">
              <a:solidFill>
                <a:srgbClr val="000000"/>
              </a:solidFill>
              <a:round/>
              <a:headEnd/>
              <a:tailEnd/>
            </a:ln>
          </p:spPr>
        </p:cxnSp>
        <p:cxnSp>
          <p:nvCxnSpPr>
            <p:cNvPr id="35851" name="AutoShape 11"/>
            <p:cNvCxnSpPr>
              <a:cxnSpLocks noChangeShapeType="1"/>
            </p:cNvCxnSpPr>
            <p:nvPr/>
          </p:nvCxnSpPr>
          <p:spPr bwMode="auto">
            <a:xfrm flipV="1">
              <a:off x="6615" y="4081"/>
              <a:ext cx="360" cy="1215"/>
            </a:xfrm>
            <a:prstGeom prst="straightConnector1">
              <a:avLst/>
            </a:prstGeom>
            <a:noFill/>
            <a:ln w="9525">
              <a:solidFill>
                <a:srgbClr val="000000"/>
              </a:solidFill>
              <a:round/>
              <a:headEnd/>
              <a:tailEnd/>
            </a:ln>
          </p:spPr>
        </p:cxnSp>
        <p:cxnSp>
          <p:nvCxnSpPr>
            <p:cNvPr id="35852" name="AutoShape 12"/>
            <p:cNvCxnSpPr>
              <a:cxnSpLocks noChangeShapeType="1"/>
            </p:cNvCxnSpPr>
            <p:nvPr/>
          </p:nvCxnSpPr>
          <p:spPr bwMode="auto">
            <a:xfrm flipH="1" flipV="1">
              <a:off x="2640" y="5881"/>
              <a:ext cx="1260" cy="465"/>
            </a:xfrm>
            <a:prstGeom prst="straightConnector1">
              <a:avLst/>
            </a:prstGeom>
            <a:noFill/>
            <a:ln w="9525">
              <a:solidFill>
                <a:srgbClr val="000000"/>
              </a:solidFill>
              <a:round/>
              <a:headEnd/>
              <a:tailEnd/>
            </a:ln>
          </p:spPr>
        </p:cxnSp>
        <p:cxnSp>
          <p:nvCxnSpPr>
            <p:cNvPr id="35853" name="AutoShape 13"/>
            <p:cNvCxnSpPr>
              <a:cxnSpLocks noChangeShapeType="1"/>
            </p:cNvCxnSpPr>
            <p:nvPr/>
          </p:nvCxnSpPr>
          <p:spPr bwMode="auto">
            <a:xfrm flipV="1">
              <a:off x="7740" y="5581"/>
              <a:ext cx="1140" cy="615"/>
            </a:xfrm>
            <a:prstGeom prst="straightConnector1">
              <a:avLst/>
            </a:prstGeom>
            <a:noFill/>
            <a:ln w="9525">
              <a:solidFill>
                <a:srgbClr val="000000"/>
              </a:solidFill>
              <a:round/>
              <a:headEnd/>
              <a:tailEnd/>
            </a:ln>
          </p:spPr>
        </p:cxnSp>
        <p:cxnSp>
          <p:nvCxnSpPr>
            <p:cNvPr id="35854" name="AutoShape 14"/>
            <p:cNvCxnSpPr>
              <a:cxnSpLocks noChangeShapeType="1"/>
            </p:cNvCxnSpPr>
            <p:nvPr/>
          </p:nvCxnSpPr>
          <p:spPr bwMode="auto">
            <a:xfrm flipH="1" flipV="1">
              <a:off x="8070" y="7861"/>
              <a:ext cx="1305" cy="180"/>
            </a:xfrm>
            <a:prstGeom prst="straightConnector1">
              <a:avLst/>
            </a:prstGeom>
            <a:noFill/>
            <a:ln w="9525">
              <a:solidFill>
                <a:srgbClr val="000000"/>
              </a:solidFill>
              <a:round/>
              <a:headEnd/>
              <a:tailEnd/>
            </a:ln>
          </p:spPr>
        </p:cxnSp>
        <p:cxnSp>
          <p:nvCxnSpPr>
            <p:cNvPr id="35855" name="AutoShape 15"/>
            <p:cNvCxnSpPr>
              <a:cxnSpLocks noChangeShapeType="1"/>
            </p:cNvCxnSpPr>
            <p:nvPr/>
          </p:nvCxnSpPr>
          <p:spPr bwMode="auto">
            <a:xfrm flipH="1">
              <a:off x="2370" y="7771"/>
              <a:ext cx="1275" cy="360"/>
            </a:xfrm>
            <a:prstGeom prst="straightConnector1">
              <a:avLst/>
            </a:prstGeom>
            <a:noFill/>
            <a:ln w="9525">
              <a:solidFill>
                <a:srgbClr val="000000"/>
              </a:solidFill>
              <a:round/>
              <a:headEnd/>
              <a:tailEnd/>
            </a:ln>
          </p:spPr>
        </p:cxnSp>
        <p:cxnSp>
          <p:nvCxnSpPr>
            <p:cNvPr id="35856" name="AutoShape 16"/>
            <p:cNvCxnSpPr>
              <a:cxnSpLocks noChangeShapeType="1"/>
            </p:cNvCxnSpPr>
            <p:nvPr/>
          </p:nvCxnSpPr>
          <p:spPr bwMode="auto">
            <a:xfrm flipV="1">
              <a:off x="3390" y="8986"/>
              <a:ext cx="930" cy="900"/>
            </a:xfrm>
            <a:prstGeom prst="straightConnector1">
              <a:avLst/>
            </a:prstGeom>
            <a:noFill/>
            <a:ln w="9525">
              <a:solidFill>
                <a:srgbClr val="000000"/>
              </a:solidFill>
              <a:round/>
              <a:headEnd/>
              <a:tailEnd/>
            </a:ln>
          </p:spPr>
        </p:cxnSp>
        <p:cxnSp>
          <p:nvCxnSpPr>
            <p:cNvPr id="35857" name="AutoShape 17"/>
            <p:cNvCxnSpPr>
              <a:cxnSpLocks noChangeShapeType="1"/>
            </p:cNvCxnSpPr>
            <p:nvPr/>
          </p:nvCxnSpPr>
          <p:spPr bwMode="auto">
            <a:xfrm flipH="1">
              <a:off x="5775" y="9616"/>
              <a:ext cx="75" cy="1335"/>
            </a:xfrm>
            <a:prstGeom prst="straightConnector1">
              <a:avLst/>
            </a:prstGeom>
            <a:noFill/>
            <a:ln w="9525">
              <a:solidFill>
                <a:srgbClr val="000000"/>
              </a:solidFill>
              <a:round/>
              <a:headEnd/>
              <a:tailEnd/>
            </a:ln>
          </p:spPr>
        </p:cxnSp>
        <p:cxnSp>
          <p:nvCxnSpPr>
            <p:cNvPr id="35858" name="AutoShape 18"/>
            <p:cNvCxnSpPr>
              <a:cxnSpLocks noChangeShapeType="1"/>
            </p:cNvCxnSpPr>
            <p:nvPr/>
          </p:nvCxnSpPr>
          <p:spPr bwMode="auto">
            <a:xfrm>
              <a:off x="7425" y="9076"/>
              <a:ext cx="720" cy="1005"/>
            </a:xfrm>
            <a:prstGeom prst="straightConnector1">
              <a:avLst/>
            </a:prstGeom>
            <a:noFill/>
            <a:ln w="9525">
              <a:solidFill>
                <a:srgbClr val="000000"/>
              </a:solidFill>
              <a:round/>
              <a:headEnd/>
              <a:tailEnd/>
            </a:ln>
          </p:spPr>
        </p:cxnSp>
        <p:sp>
          <p:nvSpPr>
            <p:cNvPr id="35859" name="Text Box 19"/>
            <p:cNvSpPr txBox="1">
              <a:spLocks noChangeArrowheads="1"/>
            </p:cNvSpPr>
            <p:nvPr/>
          </p:nvSpPr>
          <p:spPr bwMode="auto">
            <a:xfrm>
              <a:off x="4440" y="5881"/>
              <a:ext cx="960" cy="64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Simplified Arabic" charset="-78"/>
                  <a:ea typeface="Arial" pitchFamily="34" charset="0"/>
                  <a:cs typeface="Simplified Arabic" charset="-78"/>
                </a:rPr>
                <a:t>النقل</a:t>
              </a:r>
              <a:r>
                <a:rPr kumimoji="0" lang="fr-FR" sz="2400" b="1" i="0" u="none" strike="noStrike" cap="none" normalizeH="0" baseline="0" dirty="0" smtClean="0">
                  <a:ln>
                    <a:noFill/>
                  </a:ln>
                  <a:solidFill>
                    <a:schemeClr val="tx1"/>
                  </a:solidFill>
                  <a:effectLst/>
                  <a:latin typeface="Calibri" pitchFamily="34" charset="0"/>
                  <a:ea typeface="Arial" pitchFamily="34" charset="0"/>
                  <a:cs typeface="Simplified Arabic" charset="-78"/>
                </a:rPr>
                <a:t> </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0" name="Text Box 20"/>
            <p:cNvSpPr txBox="1">
              <a:spLocks noChangeArrowheads="1"/>
            </p:cNvSpPr>
            <p:nvPr/>
          </p:nvSpPr>
          <p:spPr bwMode="auto">
            <a:xfrm>
              <a:off x="6391" y="5918"/>
              <a:ext cx="1147" cy="840"/>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تسيير مخزون</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1" name="Text Box 21"/>
            <p:cNvSpPr txBox="1">
              <a:spLocks noChangeArrowheads="1"/>
            </p:cNvSpPr>
            <p:nvPr/>
          </p:nvSpPr>
          <p:spPr bwMode="auto">
            <a:xfrm>
              <a:off x="3905" y="7833"/>
              <a:ext cx="1338" cy="79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نظام معلومات</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2" name="Text Box 22"/>
            <p:cNvSpPr txBox="1">
              <a:spLocks noChangeArrowheads="1"/>
            </p:cNvSpPr>
            <p:nvPr/>
          </p:nvSpPr>
          <p:spPr bwMode="auto">
            <a:xfrm>
              <a:off x="6104" y="8221"/>
              <a:ext cx="1321" cy="795"/>
            </a:xfrm>
            <a:prstGeom prst="rect">
              <a:avLst/>
            </a:prstGeom>
            <a:solidFill>
              <a:srgbClr val="92D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معالجة الطلبيات</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3" name="Text Box 23"/>
            <p:cNvSpPr txBox="1">
              <a:spLocks noChangeArrowheads="1"/>
            </p:cNvSpPr>
            <p:nvPr/>
          </p:nvSpPr>
          <p:spPr bwMode="auto">
            <a:xfrm>
              <a:off x="4305" y="9601"/>
              <a:ext cx="1020" cy="855"/>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إدارة مخازن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4" name="Text Box 24"/>
            <p:cNvSpPr txBox="1">
              <a:spLocks noChangeArrowheads="1"/>
            </p:cNvSpPr>
            <p:nvPr/>
          </p:nvSpPr>
          <p:spPr bwMode="auto">
            <a:xfrm>
              <a:off x="6120" y="9706"/>
              <a:ext cx="1185"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تعبئة وتغليف</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5" name="Text Box 25"/>
            <p:cNvSpPr txBox="1">
              <a:spLocks noChangeArrowheads="1"/>
            </p:cNvSpPr>
            <p:nvPr/>
          </p:nvSpPr>
          <p:spPr bwMode="auto">
            <a:xfrm>
              <a:off x="7995" y="8221"/>
              <a:ext cx="945" cy="1005"/>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Calibri" pitchFamily="34" charset="0"/>
                  <a:ea typeface="Arial" pitchFamily="34" charset="0"/>
                  <a:cs typeface="Simplified Arabic" charset="-78"/>
                </a:rPr>
                <a:t>مناولة وتداول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6" name="Text Box 26"/>
            <p:cNvSpPr txBox="1">
              <a:spLocks noChangeArrowheads="1"/>
            </p:cNvSpPr>
            <p:nvPr/>
          </p:nvSpPr>
          <p:spPr bwMode="auto">
            <a:xfrm>
              <a:off x="2820" y="8338"/>
              <a:ext cx="990" cy="87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اختيار المواقع</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7" name="Text Box 27"/>
            <p:cNvSpPr txBox="1">
              <a:spLocks noChangeArrowheads="1"/>
            </p:cNvSpPr>
            <p:nvPr/>
          </p:nvSpPr>
          <p:spPr bwMode="auto">
            <a:xfrm>
              <a:off x="2520" y="6676"/>
              <a:ext cx="1020"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تنبؤ بالطلب</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8" name="Text Box 28"/>
            <p:cNvSpPr txBox="1">
              <a:spLocks noChangeArrowheads="1"/>
            </p:cNvSpPr>
            <p:nvPr/>
          </p:nvSpPr>
          <p:spPr bwMode="auto">
            <a:xfrm>
              <a:off x="8207" y="6676"/>
              <a:ext cx="1018"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شراء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69" name="Text Box 29"/>
            <p:cNvSpPr txBox="1">
              <a:spLocks noChangeArrowheads="1"/>
            </p:cNvSpPr>
            <p:nvPr/>
          </p:nvSpPr>
          <p:spPr bwMode="auto">
            <a:xfrm>
              <a:off x="5145" y="4081"/>
              <a:ext cx="1275" cy="855"/>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خدمات ما بعد البيع</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70" name="Text Box 30"/>
            <p:cNvSpPr txBox="1">
              <a:spLocks noChangeArrowheads="1"/>
            </p:cNvSpPr>
            <p:nvPr/>
          </p:nvSpPr>
          <p:spPr bwMode="auto">
            <a:xfrm>
              <a:off x="6964" y="4711"/>
              <a:ext cx="1181" cy="750"/>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التخلص من الفاقد</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71" name="Text Box 31"/>
            <p:cNvSpPr txBox="1">
              <a:spLocks noChangeArrowheads="1"/>
            </p:cNvSpPr>
            <p:nvPr/>
          </p:nvSpPr>
          <p:spPr bwMode="auto">
            <a:xfrm>
              <a:off x="3236" y="4967"/>
              <a:ext cx="1338" cy="661"/>
            </a:xfrm>
            <a:prstGeom prst="rect">
              <a:avLst/>
            </a:prstGeom>
            <a:solidFill>
              <a:srgbClr val="FF3300"/>
            </a:solidFill>
            <a:ln w="9525">
              <a:solidFill>
                <a:srgbClr val="FF33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إدارة </a:t>
              </a:r>
              <a:r>
                <a:rPr kumimoji="0" lang="ar-DZ" b="1" i="0" u="none" strike="noStrike" cap="none" normalizeH="0" baseline="0" dirty="0" smtClean="0">
                  <a:ln>
                    <a:noFill/>
                  </a:ln>
                  <a:solidFill>
                    <a:schemeClr val="tx1"/>
                  </a:solidFill>
                  <a:effectLst/>
                  <a:latin typeface="Arial" pitchFamily="34" charset="0"/>
                  <a:ea typeface="Arial" pitchFamily="34" charset="0"/>
                  <a:cs typeface="Arial" pitchFamily="34" charset="0"/>
                </a:rPr>
                <a:t>مرتجع</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 name="ZoneTexte 34"/>
          <p:cNvSpPr txBox="1"/>
          <p:nvPr/>
        </p:nvSpPr>
        <p:spPr>
          <a:xfrm>
            <a:off x="8382000" y="2057400"/>
            <a:ext cx="457200" cy="369332"/>
          </a:xfrm>
          <a:prstGeom prst="rect">
            <a:avLst/>
          </a:prstGeom>
          <a:solidFill>
            <a:srgbClr val="92D050"/>
          </a:solidFill>
        </p:spPr>
        <p:txBody>
          <a:bodyPr wrap="square" rtlCol="0">
            <a:spAutoFit/>
          </a:bodyPr>
          <a:lstStyle/>
          <a:p>
            <a:endParaRPr lang="fr-FR" dirty="0"/>
          </a:p>
        </p:txBody>
      </p:sp>
      <p:sp>
        <p:nvSpPr>
          <p:cNvPr id="36" name="ZoneTexte 35"/>
          <p:cNvSpPr txBox="1"/>
          <p:nvPr/>
        </p:nvSpPr>
        <p:spPr>
          <a:xfrm>
            <a:off x="8382000" y="2819400"/>
            <a:ext cx="457200" cy="381000"/>
          </a:xfrm>
          <a:prstGeom prst="rect">
            <a:avLst/>
          </a:prstGeom>
          <a:solidFill>
            <a:srgbClr val="FF3300"/>
          </a:solidFill>
        </p:spPr>
        <p:txBody>
          <a:bodyPr wrap="square" rtlCol="0">
            <a:spAutoFit/>
          </a:bodyPr>
          <a:lstStyle/>
          <a:p>
            <a:endParaRPr lang="fr-FR" dirty="0"/>
          </a:p>
        </p:txBody>
      </p:sp>
      <p:sp>
        <p:nvSpPr>
          <p:cNvPr id="37" name="Rectangle 36"/>
          <p:cNvSpPr/>
          <p:nvPr/>
        </p:nvSpPr>
        <p:spPr>
          <a:xfrm>
            <a:off x="6705600" y="2057400"/>
            <a:ext cx="1636987" cy="461665"/>
          </a:xfrm>
          <a:prstGeom prst="rect">
            <a:avLst/>
          </a:prstGeom>
        </p:spPr>
        <p:txBody>
          <a:bodyPr wrap="none">
            <a:spAutoFit/>
          </a:bodyPr>
          <a:lstStyle/>
          <a:p>
            <a:r>
              <a:rPr lang="ar-DZ" sz="2400" b="1" dirty="0" smtClean="0">
                <a:latin typeface="Simplified Arabic" charset="-78"/>
                <a:ea typeface="Arial" pitchFamily="34" charset="0"/>
                <a:cs typeface="Simplified Arabic" charset="-78"/>
              </a:rPr>
              <a:t>أنشطة أساسية</a:t>
            </a:r>
            <a:endParaRPr lang="fr-FR" sz="2400" dirty="0"/>
          </a:p>
        </p:txBody>
      </p:sp>
      <p:sp>
        <p:nvSpPr>
          <p:cNvPr id="38" name="Rectangle 37"/>
          <p:cNvSpPr/>
          <p:nvPr/>
        </p:nvSpPr>
        <p:spPr>
          <a:xfrm>
            <a:off x="5898628" y="2819400"/>
            <a:ext cx="2483372" cy="461665"/>
          </a:xfrm>
          <a:prstGeom prst="rect">
            <a:avLst/>
          </a:prstGeom>
        </p:spPr>
        <p:txBody>
          <a:bodyPr wrap="none">
            <a:spAutoFit/>
          </a:bodyPr>
          <a:lstStyle/>
          <a:p>
            <a:r>
              <a:rPr lang="ar-DZ" sz="2400" b="1" dirty="0" smtClean="0">
                <a:latin typeface="Simplified Arabic" charset="-78"/>
                <a:ea typeface="Arial" pitchFamily="34" charset="0"/>
                <a:cs typeface="Simplified Arabic" charset="-78"/>
              </a:rPr>
              <a:t>أنشطة مساندة( داعمة)</a:t>
            </a:r>
            <a:endParaRPr lang="fr-F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1" y="304800"/>
            <a:ext cx="29718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معايير خدمة العملاء:</a:t>
            </a:r>
            <a:endParaRPr lang="fr-FR" sz="3200" dirty="0"/>
          </a:p>
        </p:txBody>
      </p:sp>
      <p:sp>
        <p:nvSpPr>
          <p:cNvPr id="5" name="Rectangle 4"/>
          <p:cNvSpPr/>
          <p:nvPr/>
        </p:nvSpPr>
        <p:spPr>
          <a:xfrm>
            <a:off x="228600" y="762000"/>
            <a:ext cx="8610600" cy="1015663"/>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توافر عناصر </a:t>
            </a:r>
            <a:r>
              <a:rPr lang="ar-DZ" sz="3200" b="1" dirty="0" smtClean="0">
                <a:latin typeface="Times New Roman" pitchFamily="18" charset="0"/>
                <a:cs typeface="Times New Roman" pitchFamily="18" charset="0"/>
              </a:rPr>
              <a:t>السرعة</a:t>
            </a:r>
            <a:r>
              <a:rPr lang="ar-DZ" sz="2800" b="1" dirty="0" smtClean="0">
                <a:latin typeface="Times New Roman" pitchFamily="18" charset="0"/>
                <a:cs typeface="Times New Roman" pitchFamily="18" charset="0"/>
              </a:rPr>
              <a:t>، الاعتمادية، الدقة، الجودة، المرونة ... في توفير المنتجات والخدمات التي يطلبها العملاء.</a:t>
            </a:r>
            <a:endParaRPr lang="fr-FR" sz="2800" dirty="0"/>
          </a:p>
        </p:txBody>
      </p:sp>
      <p:sp>
        <p:nvSpPr>
          <p:cNvPr id="6" name="Rectangle 5"/>
          <p:cNvSpPr/>
          <p:nvPr/>
        </p:nvSpPr>
        <p:spPr>
          <a:xfrm>
            <a:off x="5715000" y="1752600"/>
            <a:ext cx="3060453"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نظام معلومات الإمداد:</a:t>
            </a:r>
            <a:endParaRPr lang="fr-FR" sz="3200" dirty="0">
              <a:solidFill>
                <a:srgbClr val="FF0000"/>
              </a:solidFill>
              <a:latin typeface="Times New Roman" pitchFamily="18" charset="0"/>
              <a:cs typeface="Times New Roman" pitchFamily="18" charset="0"/>
            </a:endParaRPr>
          </a:p>
        </p:txBody>
      </p:sp>
      <p:sp>
        <p:nvSpPr>
          <p:cNvPr id="8" name="Rectangle 7"/>
          <p:cNvSpPr/>
          <p:nvPr/>
        </p:nvSpPr>
        <p:spPr>
          <a:xfrm>
            <a:off x="228600" y="2209800"/>
            <a:ext cx="86106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نظام متكامل من العناصر البشرية، والوسائل المادية من أجهزة كمبيوتر ولواحقها، وبرمجيات وشبكات الإتصال، بغرض تقديم المعلومات الضرورية لدعم عملية صنع القرارات المتعلقة بأنشطة الإمداد.</a:t>
            </a:r>
            <a:endParaRPr lang="fr-FR" sz="2800" b="1" dirty="0">
              <a:latin typeface="Times New Roman" pitchFamily="18" charset="0"/>
              <a:cs typeface="Times New Roman" pitchFamily="18" charset="0"/>
            </a:endParaRPr>
          </a:p>
        </p:txBody>
      </p:sp>
      <p:sp>
        <p:nvSpPr>
          <p:cNvPr id="10" name="Espace réservé du contenu 2"/>
          <p:cNvSpPr>
            <a:spLocks noGrp="1"/>
          </p:cNvSpPr>
          <p:nvPr>
            <p:ph idx="1"/>
          </p:nvPr>
        </p:nvSpPr>
        <p:spPr>
          <a:xfrm>
            <a:off x="228600" y="3962400"/>
            <a:ext cx="8686800" cy="1447800"/>
          </a:xfrm>
        </p:spPr>
        <p:txBody>
          <a:bodyPr>
            <a:normAutofit/>
          </a:bodyPr>
          <a:lstStyle/>
          <a:p>
            <a:pPr marL="0" lvl="0" indent="0" algn="just" rtl="1">
              <a:buNone/>
              <a:tabLst>
                <a:tab pos="58738" algn="l"/>
              </a:tabLst>
            </a:pPr>
            <a:r>
              <a:rPr lang="ar-DZ" sz="30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هي تدفق ال</a:t>
            </a:r>
            <a:r>
              <a:rPr lang="ar-DZ" sz="2800" b="1" dirty="0" smtClean="0">
                <a:solidFill>
                  <a:schemeClr val="tx1"/>
                </a:solidFill>
                <a:latin typeface="Times New Roman" pitchFamily="18" charset="0"/>
                <a:cs typeface="Times New Roman" pitchFamily="18" charset="0"/>
              </a:rPr>
              <a:t>أ</a:t>
            </a:r>
            <a:r>
              <a:rPr lang="ar-SA" sz="2800" b="1" dirty="0" smtClean="0">
                <a:solidFill>
                  <a:schemeClr val="tx1"/>
                </a:solidFill>
                <a:latin typeface="Times New Roman" pitchFamily="18" charset="0"/>
                <a:cs typeface="Times New Roman" pitchFamily="18" charset="0"/>
              </a:rPr>
              <a:t>عم</a:t>
            </a:r>
            <a:r>
              <a:rPr lang="ar-DZ" sz="2800" b="1" dirty="0" smtClean="0">
                <a:solidFill>
                  <a:schemeClr val="tx1"/>
                </a:solidFill>
                <a:latin typeface="Times New Roman" pitchFamily="18" charset="0"/>
                <a:cs typeface="Times New Roman" pitchFamily="18" charset="0"/>
              </a:rPr>
              <a:t>ا</a:t>
            </a:r>
            <a:r>
              <a:rPr lang="ar-SA" sz="2800" b="1" dirty="0" smtClean="0">
                <a:solidFill>
                  <a:schemeClr val="tx1"/>
                </a:solidFill>
                <a:latin typeface="Times New Roman" pitchFamily="18" charset="0"/>
                <a:cs typeface="Times New Roman" pitchFamily="18" charset="0"/>
              </a:rPr>
              <a:t>ل </a:t>
            </a:r>
            <a:r>
              <a:rPr lang="ar-DZ" sz="2800" b="1" dirty="0" smtClean="0">
                <a:solidFill>
                  <a:schemeClr val="tx1"/>
                </a:solidFill>
                <a:latin typeface="Times New Roman" pitchFamily="18" charset="0"/>
                <a:cs typeface="Times New Roman" pitchFamily="18" charset="0"/>
              </a:rPr>
              <a:t>الممدة من استقبال وصل </a:t>
            </a:r>
            <a:r>
              <a:rPr lang="ar-DZ" sz="2800" b="1" dirty="0" err="1" smtClean="0">
                <a:solidFill>
                  <a:schemeClr val="tx1"/>
                </a:solidFill>
                <a:latin typeface="Times New Roman" pitchFamily="18" charset="0"/>
                <a:cs typeface="Times New Roman" pitchFamily="18" charset="0"/>
              </a:rPr>
              <a:t>الطلبية</a:t>
            </a:r>
            <a:r>
              <a:rPr lang="ar-DZ" sz="2800" b="1" dirty="0" smtClean="0">
                <a:solidFill>
                  <a:schemeClr val="tx1"/>
                </a:solidFill>
                <a:latin typeface="Times New Roman" pitchFamily="18" charset="0"/>
                <a:cs typeface="Times New Roman" pitchFamily="18" charset="0"/>
              </a:rPr>
              <a:t> وحتى تحضير عناصر </a:t>
            </a:r>
            <a:r>
              <a:rPr lang="ar-DZ" sz="2800" b="1" dirty="0" err="1" smtClean="0">
                <a:solidFill>
                  <a:schemeClr val="tx1"/>
                </a:solidFill>
                <a:latin typeface="Times New Roman" pitchFamily="18" charset="0"/>
                <a:cs typeface="Times New Roman" pitchFamily="18" charset="0"/>
              </a:rPr>
              <a:t>الطلبية</a:t>
            </a:r>
            <a:r>
              <a:rPr lang="ar-DZ" sz="2800" b="1" dirty="0" smtClean="0">
                <a:solidFill>
                  <a:schemeClr val="tx1"/>
                </a:solidFill>
                <a:latin typeface="Times New Roman" pitchFamily="18" charset="0"/>
                <a:cs typeface="Times New Roman" pitchFamily="18" charset="0"/>
              </a:rPr>
              <a:t> وتجميعها وتغليفها، ثم تسليمها للناقل مع استمرار المتابعة حتى وصولها للزبون.</a:t>
            </a:r>
            <a:r>
              <a:rPr lang="fr-FR" sz="2800" b="1" dirty="0" smtClean="0">
                <a:solidFill>
                  <a:srgbClr val="FF0000"/>
                </a:solidFill>
                <a:latin typeface="Arial" pitchFamily="34" charset="0"/>
                <a:cs typeface="Arial" pitchFamily="34" charset="0"/>
              </a:rPr>
              <a:t> </a:t>
            </a:r>
            <a:r>
              <a:rPr lang="ar-SA" sz="2000" b="1" dirty="0" smtClean="0">
                <a:solidFill>
                  <a:srgbClr val="FF0000"/>
                </a:solidFill>
                <a:latin typeface="Times New Roman" pitchFamily="18" charset="0"/>
                <a:cs typeface="Times New Roman" pitchFamily="18" charset="0"/>
              </a:rPr>
              <a:t>زمن دورة الطلبية= زمن </a:t>
            </a:r>
            <a:r>
              <a:rPr lang="ar-DZ" sz="2000" b="1" dirty="0" smtClean="0">
                <a:solidFill>
                  <a:srgbClr val="FF0000"/>
                </a:solidFill>
                <a:latin typeface="Times New Roman" pitchFamily="18" charset="0"/>
                <a:cs typeface="Times New Roman" pitchFamily="18" charset="0"/>
              </a:rPr>
              <a:t>معالجة </a:t>
            </a:r>
            <a:r>
              <a:rPr lang="ar-SA" sz="2000" b="1" dirty="0" smtClean="0">
                <a:solidFill>
                  <a:srgbClr val="FF0000"/>
                </a:solidFill>
                <a:latin typeface="Times New Roman" pitchFamily="18" charset="0"/>
                <a:cs typeface="Times New Roman" pitchFamily="18" charset="0"/>
              </a:rPr>
              <a:t>الطلبية+ زمن توصيل الطلبية.</a:t>
            </a:r>
            <a:endParaRPr lang="fr-FR" sz="2000" b="1" dirty="0" smtClean="0">
              <a:solidFill>
                <a:srgbClr val="FF0000"/>
              </a:solidFill>
              <a:latin typeface="Times New Roman" pitchFamily="18" charset="0"/>
              <a:cs typeface="Times New Roman" pitchFamily="18" charset="0"/>
            </a:endParaRPr>
          </a:p>
          <a:p>
            <a:endParaRPr lang="fr-FR" dirty="0"/>
          </a:p>
        </p:txBody>
      </p:sp>
      <p:sp>
        <p:nvSpPr>
          <p:cNvPr id="11" name="Rectangle 10"/>
          <p:cNvSpPr/>
          <p:nvPr/>
        </p:nvSpPr>
        <p:spPr>
          <a:xfrm>
            <a:off x="152400" y="5827693"/>
            <a:ext cx="87630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تحديد الأنواع والكميات المناسبة من  مواد/ منتجات/ بضائع... التي يجب الاحتفاظ بها في المخازن، ثم متابعتها قصد تجنب أي نفاذ أو تراكم فيها.</a:t>
            </a:r>
            <a:endParaRPr lang="fr-FR" sz="2800" b="1" dirty="0">
              <a:latin typeface="Times New Roman" pitchFamily="18" charset="0"/>
              <a:cs typeface="Times New Roman" pitchFamily="18" charset="0"/>
            </a:endParaRPr>
          </a:p>
        </p:txBody>
      </p:sp>
      <p:sp>
        <p:nvSpPr>
          <p:cNvPr id="12" name="Rectangle 11"/>
          <p:cNvSpPr/>
          <p:nvPr/>
        </p:nvSpPr>
        <p:spPr>
          <a:xfrm>
            <a:off x="6429948" y="5257800"/>
            <a:ext cx="2345514"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تسيير المخزون:</a:t>
            </a:r>
            <a:endParaRPr lang="fr-FR" sz="3200" dirty="0">
              <a:solidFill>
                <a:srgbClr val="FF0000"/>
              </a:solidFill>
              <a:latin typeface="Times New Roman" pitchFamily="18" charset="0"/>
              <a:cs typeface="Times New Roman" pitchFamily="18" charset="0"/>
            </a:endParaRPr>
          </a:p>
        </p:txBody>
      </p:sp>
      <p:sp>
        <p:nvSpPr>
          <p:cNvPr id="13" name="Rectangle 12"/>
          <p:cNvSpPr/>
          <p:nvPr/>
        </p:nvSpPr>
        <p:spPr>
          <a:xfrm>
            <a:off x="6324600" y="3581400"/>
            <a:ext cx="2412840" cy="584775"/>
          </a:xfrm>
          <a:prstGeom prst="rect">
            <a:avLst/>
          </a:prstGeom>
        </p:spPr>
        <p:txBody>
          <a:bodyPr wrap="none">
            <a:spAutoFit/>
          </a:bodyPr>
          <a:lstStyle/>
          <a:p>
            <a:pPr lvl="0" algn="just" rtl="1">
              <a:buNone/>
            </a:pPr>
            <a:r>
              <a:rPr lang="ar-DZ" sz="3200" b="1" dirty="0" smtClean="0">
                <a:solidFill>
                  <a:srgbClr val="FF0000"/>
                </a:solidFill>
                <a:latin typeface="Arial" pitchFamily="34" charset="0"/>
                <a:ea typeface="Arial" pitchFamily="34" charset="0"/>
                <a:cs typeface="Arial" pitchFamily="34" charset="0"/>
              </a:rPr>
              <a:t>معالجة الطلبيات:</a:t>
            </a:r>
            <a:endParaRPr lang="fr-FR" sz="3200" b="1" dirty="0" smtClean="0">
              <a:solidFill>
                <a:srgbClr val="FF0000"/>
              </a:solidFill>
              <a:latin typeface="Arial" pitchFamily="34" charset="0"/>
              <a:ea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169855"/>
            <a:ext cx="8534400" cy="2554545"/>
          </a:xfrm>
          <a:prstGeom prst="rect">
            <a:avLst/>
          </a:prstGeom>
        </p:spPr>
        <p:txBody>
          <a:bodyPr wrap="square">
            <a:spAutoFit/>
          </a:bodyPr>
          <a:lstStyle/>
          <a:p>
            <a:pPr algn="just" rtl="1"/>
            <a:r>
              <a:rPr lang="fr-FR" sz="3200" b="1" dirty="0" smtClean="0">
                <a:latin typeface="Arial" pitchFamily="34" charset="0"/>
                <a:cs typeface="Arial" pitchFamily="34" charset="0"/>
              </a:rPr>
              <a:t>   </a:t>
            </a:r>
            <a:r>
              <a:rPr lang="ar-DZ" sz="3200" b="1" dirty="0" smtClean="0">
                <a:latin typeface="Arial" pitchFamily="34" charset="0"/>
                <a:cs typeface="Arial" pitchFamily="34" charset="0"/>
              </a:rPr>
              <a:t>من الصعب أو حتى من المستحيل إنجاز أية تجارة عالمية أو عملية استيراد/تصدير عالمية أو عملية نقل للمواد الأولية أو المنتجات وتصنيعها دون </a:t>
            </a:r>
            <a:r>
              <a:rPr lang="ar-DZ" sz="3200" b="1" dirty="0" smtClean="0">
                <a:solidFill>
                  <a:srgbClr val="FF0000"/>
                </a:solidFill>
                <a:latin typeface="Arial" pitchFamily="34" charset="0"/>
                <a:cs typeface="Arial" pitchFamily="34" charset="0"/>
              </a:rPr>
              <a:t>دعم </a:t>
            </a:r>
            <a:r>
              <a:rPr lang="ar-DZ" sz="3200" b="1" dirty="0" err="1" smtClean="0">
                <a:solidFill>
                  <a:srgbClr val="FF0000"/>
                </a:solidFill>
                <a:latin typeface="Arial" pitchFamily="34" charset="0"/>
                <a:cs typeface="Arial" pitchFamily="34" charset="0"/>
              </a:rPr>
              <a:t>لوجستي</a:t>
            </a:r>
            <a:r>
              <a:rPr lang="ar-DZ" sz="3200" b="1" dirty="0" smtClean="0">
                <a:solidFill>
                  <a:srgbClr val="FF0000"/>
                </a:solidFill>
                <a:latin typeface="Arial" pitchFamily="34" charset="0"/>
                <a:cs typeface="Arial" pitchFamily="34" charset="0"/>
              </a:rPr>
              <a:t> احترافي</a:t>
            </a:r>
            <a:r>
              <a:rPr lang="ar-DZ" sz="3200" b="1" dirty="0" smtClean="0">
                <a:latin typeface="Arial" pitchFamily="34" charset="0"/>
                <a:cs typeface="Arial" pitchFamily="34" charset="0"/>
              </a:rPr>
              <a:t>. وتتضمن </a:t>
            </a:r>
            <a:r>
              <a:rPr lang="ar-DZ" sz="3200" b="1" dirty="0" err="1" smtClean="0">
                <a:latin typeface="Arial" pitchFamily="34" charset="0"/>
                <a:cs typeface="Arial" pitchFamily="34" charset="0"/>
              </a:rPr>
              <a:t>اللوجستيات</a:t>
            </a:r>
            <a:r>
              <a:rPr lang="ar-DZ" sz="3200" b="1" dirty="0" smtClean="0">
                <a:latin typeface="Arial" pitchFamily="34" charset="0"/>
                <a:cs typeface="Arial" pitchFamily="34" charset="0"/>
              </a:rPr>
              <a:t>: النقل، التخزين، الجرد، التغليف، التبيين، المناولة، التسليم، تبادل المعلومات، .....</a:t>
            </a:r>
            <a:endParaRPr lang="fr-FR" sz="3200" b="1" dirty="0">
              <a:latin typeface="Arial" pitchFamily="34" charset="0"/>
              <a:cs typeface="Arial" pitchFamily="34" charset="0"/>
            </a:endParaRPr>
          </a:p>
        </p:txBody>
      </p:sp>
      <p:sp>
        <p:nvSpPr>
          <p:cNvPr id="3" name="Rectangle 2"/>
          <p:cNvSpPr/>
          <p:nvPr/>
        </p:nvSpPr>
        <p:spPr>
          <a:xfrm>
            <a:off x="2303348" y="631208"/>
            <a:ext cx="6210354"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علاقة الإمداد (الدولي) بالتجارة (الدولية)</a:t>
            </a:r>
            <a:endParaRPr lang="fr-FR" sz="36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81000" y="228600"/>
            <a:ext cx="84582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الشراء </a:t>
            </a:r>
            <a:r>
              <a:rPr kumimoji="0" lang="fr-FR" sz="3200" b="1" i="0" u="none" strike="noStrike" cap="none" normalizeH="0" baseline="0" dirty="0" err="1" smtClean="0">
                <a:ln>
                  <a:noFill/>
                </a:ln>
                <a:solidFill>
                  <a:srgbClr val="FF0000"/>
                </a:solidFill>
                <a:effectLst/>
                <a:latin typeface="Simplified Arabic" pitchFamily="18" charset="-78"/>
                <a:ea typeface="Calibri" pitchFamily="34" charset="0"/>
                <a:cs typeface="Simplified Arabic" pitchFamily="18" charset="-78"/>
              </a:rPr>
              <a:t>Purchasing</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تدبير احتياجات المشروع من المواد واللوازم والأجزاء والمعدات والتجهيزات المختلفة، التي يكون المشروع في حاجة إليها، وفق سياسات محددة وواضحة، بما يخدم النشاطات الأخرى للوصول إلى الأهداف المرسومة</a:t>
            </a:r>
            <a:r>
              <a:rPr kumimoji="0" lang="fr-FR"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4690" name="Rectangle 2"/>
          <p:cNvSpPr>
            <a:spLocks noChangeArrowheads="1"/>
          </p:cNvSpPr>
          <p:nvPr/>
        </p:nvSpPr>
        <p:spPr bwMode="auto">
          <a:xfrm>
            <a:off x="381000" y="2209800"/>
            <a:ext cx="84582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التموين (التوريد)</a:t>
            </a:r>
            <a:r>
              <a:rPr kumimoji="0" lang="fr-FR"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Procurement</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تزويد المؤسسة بالسلع والخدمات</a:t>
            </a:r>
            <a:r>
              <a:rPr lang="ar-DZ" sz="2800" b="1" dirty="0" smtClean="0">
                <a:latin typeface="Simplified Arabic" pitchFamily="18" charset="-78"/>
                <a:ea typeface="Calibri" pitchFamily="34" charset="0"/>
                <a:cs typeface="Simplified Arabic" pitchFamily="18" charset="-78"/>
              </a:rPr>
              <a:t>،</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وذلك باقتناء أحسن المواد (كمية ونوعية)</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DZ" sz="28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2800" b="1" i="0" u="none" strike="noStrike" cap="none" normalizeH="0" dirty="0" err="1" smtClean="0">
                <a:ln>
                  <a:noFill/>
                </a:ln>
                <a:solidFill>
                  <a:schemeClr val="tx1"/>
                </a:solidFill>
                <a:effectLst/>
                <a:latin typeface="Simplified Arabic" pitchFamily="18" charset="-78"/>
                <a:ea typeface="Calibri" pitchFamily="34" charset="0"/>
                <a:cs typeface="Simplified Arabic" pitchFamily="18" charset="-78"/>
              </a:rPr>
              <a:t>و</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بأفضل شروط التسليم</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(التموين=</a:t>
            </a:r>
            <a:r>
              <a:rPr kumimoji="0" lang="ar-DZ" sz="28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الشراء+ النقل+ التخزين).</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4691" name="Rectangle 3"/>
          <p:cNvSpPr>
            <a:spLocks noChangeArrowheads="1"/>
          </p:cNvSpPr>
          <p:nvPr/>
        </p:nvSpPr>
        <p:spPr bwMode="auto">
          <a:xfrm>
            <a:off x="381000" y="41910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تخطيط الحصول على المواد والاحتياجات</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توفيرها</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DZ" sz="28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تخزينها</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2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الرقا</a:t>
            </a:r>
            <a:r>
              <a:rPr kumimoji="0" lang="ar-DZ" sz="28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بة</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عليها</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والتصرف فيها بشكل يحقق أفضل استخدام لها لتحقيق أهداف </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المؤسسة</a:t>
            </a:r>
            <a:r>
              <a:rPr kumimoji="0" lang="fr-FR"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946056" y="3733800"/>
            <a:ext cx="5840060" cy="584775"/>
          </a:xfrm>
          <a:prstGeom prst="rect">
            <a:avLst/>
          </a:prstGeom>
        </p:spPr>
        <p:txBody>
          <a:bodyPr wrap="none">
            <a:spAutoFit/>
          </a:bodyPr>
          <a:lstStyle/>
          <a:p>
            <a:pPr algn="r" rtl="1"/>
            <a:r>
              <a:rPr lang="ar-SA" sz="3200" b="1" dirty="0" smtClean="0">
                <a:solidFill>
                  <a:srgbClr val="FF0000"/>
                </a:solidFill>
                <a:latin typeface="Simplified Arabic" pitchFamily="18" charset="-78"/>
                <a:ea typeface="Calibri" pitchFamily="34" charset="0"/>
                <a:cs typeface="Simplified Arabic" pitchFamily="18" charset="-78"/>
              </a:rPr>
              <a:t>إدارة المواد</a:t>
            </a:r>
            <a:r>
              <a:rPr lang="ar-DZ" sz="3200" b="1" dirty="0" smtClean="0">
                <a:solidFill>
                  <a:srgbClr val="FF0000"/>
                </a:solidFill>
                <a:latin typeface="Simplified Arabic" pitchFamily="18" charset="-78"/>
                <a:ea typeface="Calibri" pitchFamily="34" charset="0"/>
                <a:cs typeface="Simplified Arabic" pitchFamily="18" charset="-78"/>
              </a:rPr>
              <a:t> </a:t>
            </a:r>
            <a:r>
              <a:rPr lang="fr-FR" sz="3200" b="1" dirty="0" smtClean="0">
                <a:solidFill>
                  <a:srgbClr val="FF0000"/>
                </a:solidFill>
                <a:latin typeface="Simplified Arabic" pitchFamily="18" charset="-78"/>
                <a:ea typeface="Calibri" pitchFamily="34" charset="0"/>
                <a:cs typeface="Simplified Arabic" pitchFamily="18" charset="-78"/>
              </a:rPr>
              <a:t>Materials management</a:t>
            </a:r>
            <a:r>
              <a:rPr lang="ar-DZ" sz="3200" b="1" dirty="0" smtClean="0">
                <a:solidFill>
                  <a:srgbClr val="FF0000"/>
                </a:solidFill>
                <a:latin typeface="Simplified Arabic" pitchFamily="18" charset="-78"/>
                <a:ea typeface="Calibri" pitchFamily="34" charset="0"/>
                <a:cs typeface="Simplified Arabic" pitchFamily="18" charset="-78"/>
              </a:rPr>
              <a:t> </a:t>
            </a:r>
            <a:endParaRPr lang="fr-FR" sz="3200" dirty="0">
              <a:solidFill>
                <a:srgbClr val="FF0000"/>
              </a:solidFill>
            </a:endParaRPr>
          </a:p>
        </p:txBody>
      </p:sp>
      <p:sp>
        <p:nvSpPr>
          <p:cNvPr id="8" name="Rectangle 7"/>
          <p:cNvSpPr/>
          <p:nvPr/>
        </p:nvSpPr>
        <p:spPr>
          <a:xfrm>
            <a:off x="381000" y="5903893"/>
            <a:ext cx="8382000" cy="954107"/>
          </a:xfrm>
          <a:prstGeom prst="rect">
            <a:avLst/>
          </a:prstGeom>
        </p:spPr>
        <p:txBody>
          <a:bodyPr wrap="square">
            <a:spAutoFit/>
          </a:bodyPr>
          <a:lstStyle/>
          <a:p>
            <a:pPr algn="just" rtl="1"/>
            <a:r>
              <a:rPr lang="ar-SA" sz="2800" b="1" dirty="0" smtClean="0">
                <a:latin typeface="Arial" pitchFamily="34" charset="0"/>
                <a:cs typeface="Arial" pitchFamily="34" charset="0"/>
              </a:rPr>
              <a:t>عملية الاحتفاظ بالمواد لحين استعمالها ضمن شروط السلامة،</a:t>
            </a:r>
            <a:r>
              <a:rPr lang="ar-DZ" sz="2800" b="1" dirty="0" smtClean="0">
                <a:latin typeface="Arial" pitchFamily="34" charset="0"/>
                <a:cs typeface="Arial" pitchFamily="34" charset="0"/>
              </a:rPr>
              <a:t> و</a:t>
            </a:r>
            <a:r>
              <a:rPr lang="ar-SA" sz="2800" b="1" dirty="0" smtClean="0">
                <a:latin typeface="Arial" pitchFamily="34" charset="0"/>
                <a:cs typeface="Arial" pitchFamily="34" charset="0"/>
              </a:rPr>
              <a:t>تعديل حركة تدفق المواد وضبطها مع التوقيت والكمية المناسبين</a:t>
            </a:r>
            <a:r>
              <a:rPr lang="fr-FR" sz="2800" b="1" dirty="0" smtClean="0">
                <a:latin typeface="Arial" pitchFamily="34" charset="0"/>
                <a:cs typeface="Arial" pitchFamily="34" charset="0"/>
              </a:rPr>
              <a:t>.</a:t>
            </a:r>
            <a:endParaRPr lang="fr-FR" sz="2800" b="1" dirty="0">
              <a:latin typeface="Arial" pitchFamily="34" charset="0"/>
              <a:cs typeface="Arial" pitchFamily="34" charset="0"/>
            </a:endParaRPr>
          </a:p>
        </p:txBody>
      </p:sp>
      <p:sp>
        <p:nvSpPr>
          <p:cNvPr id="9" name="Rectangle 8"/>
          <p:cNvSpPr/>
          <p:nvPr/>
        </p:nvSpPr>
        <p:spPr>
          <a:xfrm>
            <a:off x="7575578" y="5446693"/>
            <a:ext cx="1299439" cy="584775"/>
          </a:xfrm>
          <a:prstGeom prst="rect">
            <a:avLst/>
          </a:prstGeom>
        </p:spPr>
        <p:txBody>
          <a:bodyPr wrap="square">
            <a:spAutoFit/>
          </a:bodyPr>
          <a:lstStyle/>
          <a:p>
            <a:r>
              <a:rPr lang="ar-SA" sz="3200" b="1" dirty="0" smtClean="0">
                <a:solidFill>
                  <a:srgbClr val="FF0000"/>
                </a:solidFill>
                <a:latin typeface="Arial" pitchFamily="34" charset="0"/>
                <a:cs typeface="Arial" pitchFamily="34" charset="0"/>
              </a:rPr>
              <a:t>التخزين</a:t>
            </a:r>
            <a:endParaRPr lang="fr-FR" sz="3200" dirty="0">
              <a:solidFill>
                <a:srgbClr val="FF0000"/>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upload.wikimedia.org/wikipedia/commons/thumb/0/0d/Lufa_Farms_Pick_%26_Pack_Team.jpg/220px-Lufa_Farms_Pick_%26_Pack_Team.jpg">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2400" y="2038349"/>
            <a:ext cx="3886200" cy="2209800"/>
          </a:xfrm>
          <a:prstGeom prst="rect">
            <a:avLst/>
          </a:prstGeom>
          <a:noFill/>
          <a:ln>
            <a:noFill/>
          </a:ln>
        </p:spPr>
      </p:pic>
      <p:pic>
        <p:nvPicPr>
          <p:cNvPr id="1026" name="Picture 2" descr="Préparation de commandes avec Jungheinrich : Mise à disposition efficace des  articles"/>
          <p:cNvPicPr>
            <a:picLocks noChangeAspect="1" noChangeArrowheads="1"/>
          </p:cNvPicPr>
          <p:nvPr/>
        </p:nvPicPr>
        <p:blipFill>
          <a:blip r:embed="rId4"/>
          <a:srcRect/>
          <a:stretch>
            <a:fillRect/>
          </a:stretch>
        </p:blipFill>
        <p:spPr bwMode="auto">
          <a:xfrm>
            <a:off x="4572000" y="1962149"/>
            <a:ext cx="3810000" cy="2286000"/>
          </a:xfrm>
          <a:prstGeom prst="rect">
            <a:avLst/>
          </a:prstGeom>
          <a:noFill/>
        </p:spPr>
      </p:pic>
      <p:pic>
        <p:nvPicPr>
          <p:cNvPr id="6" name="Picture 2" descr="Quels processus logistiques choisir pour optimiser la préparation de ses  commandes ? - Shippingbo"/>
          <p:cNvPicPr>
            <a:picLocks noChangeAspect="1" noChangeArrowheads="1"/>
          </p:cNvPicPr>
          <p:nvPr/>
        </p:nvPicPr>
        <p:blipFill>
          <a:blip r:embed="rId5"/>
          <a:srcRect/>
          <a:stretch>
            <a:fillRect/>
          </a:stretch>
        </p:blipFill>
        <p:spPr bwMode="auto">
          <a:xfrm>
            <a:off x="152400" y="4324349"/>
            <a:ext cx="3886200" cy="2514600"/>
          </a:xfrm>
          <a:prstGeom prst="rect">
            <a:avLst/>
          </a:prstGeom>
          <a:noFill/>
        </p:spPr>
      </p:pic>
      <p:pic>
        <p:nvPicPr>
          <p:cNvPr id="1028" name="Picture 4" descr="Amazon : pas encore commandé, déjà expédié - Libération"/>
          <p:cNvPicPr>
            <a:picLocks noChangeAspect="1" noChangeArrowheads="1"/>
          </p:cNvPicPr>
          <p:nvPr/>
        </p:nvPicPr>
        <p:blipFill>
          <a:blip r:embed="rId6"/>
          <a:srcRect/>
          <a:stretch>
            <a:fillRect/>
          </a:stretch>
        </p:blipFill>
        <p:spPr bwMode="auto">
          <a:xfrm>
            <a:off x="4572000" y="4324349"/>
            <a:ext cx="3810000" cy="2533651"/>
          </a:xfrm>
          <a:prstGeom prst="rect">
            <a:avLst/>
          </a:prstGeom>
          <a:noFill/>
        </p:spPr>
      </p:pic>
      <p:sp>
        <p:nvSpPr>
          <p:cNvPr id="8" name="Rectangle 7"/>
          <p:cNvSpPr/>
          <p:nvPr/>
        </p:nvSpPr>
        <p:spPr>
          <a:xfrm>
            <a:off x="152400" y="622518"/>
            <a:ext cx="88392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عمليات نقل وتحريك رفع وحمل ودفع وسحب وإنزال للمواد الأولية أو أجزاء أو منتجات تحت الصنع أو تامة الصنع، من مكان إلى آخر في نطاق المصنع، سواءً بين المخازن والوحدات الإنتاجية، أو بالعكس بين الوحدات الإنتاجية ذاتها. </a:t>
            </a:r>
            <a:endParaRPr lang="fr-FR" sz="2800" b="1" dirty="0">
              <a:latin typeface="Times New Roman" pitchFamily="18" charset="0"/>
              <a:cs typeface="Times New Roman" pitchFamily="18" charset="0"/>
            </a:endParaRPr>
          </a:p>
        </p:txBody>
      </p:sp>
      <p:sp>
        <p:nvSpPr>
          <p:cNvPr id="9" name="Rectangle 8"/>
          <p:cNvSpPr/>
          <p:nvPr/>
        </p:nvSpPr>
        <p:spPr>
          <a:xfrm>
            <a:off x="7162800" y="76200"/>
            <a:ext cx="1542410"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المناولة :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خيضــر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01:</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a:t>
            </a:r>
            <a:r>
              <a:rPr lang="fr-FR" sz="4400" b="1" dirty="0" smtClean="0">
                <a:solidFill>
                  <a:srgbClr val="C00000"/>
                </a:solidFill>
                <a:latin typeface="Adobe Arabic" pitchFamily="18" charset="-78"/>
                <a:cs typeface="Adobe Arabic" pitchFamily="18" charset="-78"/>
              </a:rPr>
              <a:t> </a:t>
            </a:r>
            <a:r>
              <a:rPr lang="ar-DZ" sz="4400" b="1" dirty="0" smtClean="0">
                <a:solidFill>
                  <a:srgbClr val="C00000"/>
                </a:solidFill>
                <a:latin typeface="Adobe Arabic" pitchFamily="18" charset="-78"/>
                <a:cs typeface="Adobe Arabic" pitchFamily="18" charset="-78"/>
              </a:rPr>
              <a:t>(ج 3)</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Autofit/>
          </a:bodyPr>
          <a:lstStyle/>
          <a:p>
            <a:pPr algn="r" rtl="1"/>
            <a:r>
              <a:rPr lang="ar-DZ" sz="4000" b="1" dirty="0" smtClean="0">
                <a:solidFill>
                  <a:srgbClr val="FF0000"/>
                </a:solidFill>
                <a:latin typeface="Times New Roman" pitchFamily="18" charset="0"/>
                <a:cs typeface="Times New Roman" pitchFamily="18" charset="0"/>
              </a:rPr>
              <a:t>9. مراحل تطور الإمداد في المؤسسات:</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554163"/>
            <a:ext cx="8686800" cy="655638"/>
          </a:xfrm>
        </p:spPr>
        <p:txBody>
          <a:bodyPr>
            <a:normAutofit/>
          </a:bodyPr>
          <a:lstStyle/>
          <a:p>
            <a:pPr marL="0" indent="0" algn="just" rtl="1">
              <a:buNone/>
            </a:pPr>
            <a:r>
              <a:rPr lang="ar-DZ" sz="2800" b="1" dirty="0" smtClean="0">
                <a:solidFill>
                  <a:srgbClr val="FF0000"/>
                </a:solidFill>
                <a:latin typeface="Times New Roman" pitchFamily="18" charset="0"/>
                <a:cs typeface="Times New Roman" pitchFamily="18" charset="0"/>
              </a:rPr>
              <a:t>أ. مرحلة الإمداد المنفصل( قبل 1975 ) </a:t>
            </a:r>
            <a:r>
              <a:rPr lang="en-US" sz="2800" b="1" dirty="0" smtClean="0">
                <a:solidFill>
                  <a:srgbClr val="FF0000"/>
                </a:solidFill>
                <a:latin typeface="Times New Roman" pitchFamily="18" charset="0"/>
                <a:cs typeface="Times New Roman" pitchFamily="18" charset="0"/>
              </a:rPr>
              <a:t>Logistique séparé</a:t>
            </a:r>
            <a:r>
              <a:rPr lang="fr-FR" sz="2800" b="1" dirty="0" smtClean="0">
                <a:solidFill>
                  <a:srgbClr val="FF0000"/>
                </a:solidFill>
                <a:latin typeface="Times New Roman" pitchFamily="18" charset="0"/>
                <a:cs typeface="Times New Roman" pitchFamily="18" charset="0"/>
              </a:rPr>
              <a:t>e</a:t>
            </a:r>
            <a:r>
              <a:rPr lang="ar-DZ" sz="2800" b="1" dirty="0" smtClean="0">
                <a:solidFill>
                  <a:srgbClr val="FF0000"/>
                </a:solidFill>
                <a:latin typeface="Times New Roman" pitchFamily="18" charset="0"/>
                <a:cs typeface="Times New Roman" pitchFamily="18" charset="0"/>
              </a:rPr>
              <a:t>:</a:t>
            </a:r>
            <a:endParaRPr lang="fr-FR" sz="2800" b="1" dirty="0" smtClean="0">
              <a:solidFill>
                <a:srgbClr val="FF0000"/>
              </a:solidFill>
              <a:latin typeface="Times New Roman" pitchFamily="18" charset="0"/>
              <a:cs typeface="Times New Roman" pitchFamily="18" charset="0"/>
            </a:endParaRPr>
          </a:p>
        </p:txBody>
      </p:sp>
      <p:sp>
        <p:nvSpPr>
          <p:cNvPr id="4" name="Rectangle 3"/>
          <p:cNvSpPr/>
          <p:nvPr/>
        </p:nvSpPr>
        <p:spPr>
          <a:xfrm>
            <a:off x="228600" y="3505200"/>
            <a:ext cx="8458200"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التنسـيق بـين أنشـطة نقـل، وتخـزين المنتجات، والرقابة على قنوات التوزيع للوفاء بطلبـات العمـلاء.</a:t>
            </a:r>
            <a:endParaRPr lang="fr-FR" sz="2800" dirty="0" smtClean="0"/>
          </a:p>
        </p:txBody>
      </p:sp>
      <p:sp>
        <p:nvSpPr>
          <p:cNvPr id="5" name="Rectangle 4"/>
          <p:cNvSpPr/>
          <p:nvPr/>
        </p:nvSpPr>
        <p:spPr>
          <a:xfrm>
            <a:off x="152400" y="4800600"/>
            <a:ext cx="8610600" cy="1815882"/>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أنشطة الإمداد مشتتة بـين وظـائف المؤسسـة</a:t>
            </a:r>
            <a:r>
              <a:rPr lang="ar-DZ" sz="2800" b="1" dirty="0" smtClean="0">
                <a:latin typeface="Times New Roman" pitchFamily="18" charset="0"/>
                <a:cs typeface="Times New Roman" pitchFamily="18" charset="0"/>
              </a:rPr>
              <a:t>، خاصـة فـي إدارة التوزيـع المـادي(</a:t>
            </a:r>
            <a:r>
              <a:rPr lang="ar-DZ" sz="2800" b="1" dirty="0" smtClean="0">
                <a:solidFill>
                  <a:srgbClr val="FF0000"/>
                </a:solidFill>
                <a:latin typeface="Times New Roman" pitchFamily="18" charset="0"/>
                <a:cs typeface="Times New Roman" pitchFamily="18" charset="0"/>
              </a:rPr>
              <a:t>إمداد التوزيع</a:t>
            </a:r>
            <a:r>
              <a:rPr lang="ar-DZ" sz="2800" b="1" dirty="0" smtClean="0">
                <a:latin typeface="Times New Roman" pitchFamily="18" charset="0"/>
                <a:cs typeface="Times New Roman" pitchFamily="18" charset="0"/>
              </a:rPr>
              <a:t>) وإدارة المواد (</a:t>
            </a:r>
            <a:r>
              <a:rPr lang="ar-DZ" sz="2800" b="1" dirty="0" smtClean="0">
                <a:solidFill>
                  <a:srgbClr val="FF0000"/>
                </a:solidFill>
                <a:latin typeface="Times New Roman" pitchFamily="18" charset="0"/>
                <a:cs typeface="Times New Roman" pitchFamily="18" charset="0"/>
              </a:rPr>
              <a:t>إمداد التموين</a:t>
            </a:r>
            <a:r>
              <a:rPr lang="ar-DZ" sz="2800" b="1" dirty="0" smtClean="0">
                <a:latin typeface="Times New Roman" pitchFamily="18" charset="0"/>
                <a:cs typeface="Times New Roman" pitchFamily="18" charset="0"/>
              </a:rPr>
              <a:t>)، وحركة المواد واللوازم القطع داخل المؤسسة(</a:t>
            </a:r>
            <a:r>
              <a:rPr lang="ar-DZ" sz="2800" b="1" dirty="0" smtClean="0">
                <a:solidFill>
                  <a:srgbClr val="FF0000"/>
                </a:solidFill>
                <a:latin typeface="Times New Roman" pitchFamily="18" charset="0"/>
                <a:cs typeface="Times New Roman" pitchFamily="18" charset="0"/>
              </a:rPr>
              <a:t>إمداد الإنتاج والتصنيع</a:t>
            </a:r>
            <a:r>
              <a:rPr lang="ar-DZ" sz="2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مع </a:t>
            </a:r>
            <a:r>
              <a:rPr lang="ar-DZ" sz="2800" b="1" dirty="0" smtClean="0">
                <a:solidFill>
                  <a:srgbClr val="FF0000"/>
                </a:solidFill>
                <a:latin typeface="Times New Roman" pitchFamily="18" charset="0"/>
                <a:cs typeface="Times New Roman" pitchFamily="18" charset="0"/>
              </a:rPr>
              <a:t>غياب التنسيق والتكامل بينها.</a:t>
            </a:r>
            <a:endParaRPr lang="fr-FR" sz="2800" dirty="0">
              <a:solidFill>
                <a:srgbClr val="FF0000"/>
              </a:solidFill>
            </a:endParaRPr>
          </a:p>
        </p:txBody>
      </p:sp>
      <p:sp>
        <p:nvSpPr>
          <p:cNvPr id="6" name="Rectangle 5"/>
          <p:cNvSpPr/>
          <p:nvPr/>
        </p:nvSpPr>
        <p:spPr>
          <a:xfrm>
            <a:off x="228600" y="2286000"/>
            <a:ext cx="8426846" cy="954107"/>
          </a:xfrm>
          <a:prstGeom prst="rect">
            <a:avLst/>
          </a:prstGeom>
        </p:spPr>
        <p:txBody>
          <a:bodyPr wrap="square">
            <a:spAutoFit/>
          </a:bodyPr>
          <a:lstStyle/>
          <a:p>
            <a:pPr algn="just" rtl="1"/>
            <a:r>
              <a:rPr lang="ar-SA" sz="2800" b="1" dirty="0" err="1" smtClean="0">
                <a:latin typeface="Times New Roman" pitchFamily="18" charset="0"/>
                <a:cs typeface="Times New Roman" pitchFamily="18" charset="0"/>
              </a:rPr>
              <a:t>ظه</a:t>
            </a:r>
            <a:r>
              <a:rPr lang="ar-DZ" sz="2800" b="1" dirty="0"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ر</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لإمداد </a:t>
            </a:r>
            <a:r>
              <a:rPr lang="ar-DZ" sz="2800" b="1" dirty="0" smtClean="0">
                <a:latin typeface="Times New Roman" pitchFamily="18" charset="0"/>
                <a:cs typeface="Times New Roman" pitchFamily="18" charset="0"/>
              </a:rPr>
              <a:t>في المؤسسات </a:t>
            </a:r>
            <a:r>
              <a:rPr lang="ar-SA" sz="2800" b="1" dirty="0" smtClean="0">
                <a:latin typeface="Times New Roman" pitchFamily="18" charset="0"/>
                <a:cs typeface="Times New Roman" pitchFamily="18" charset="0"/>
              </a:rPr>
              <a:t>كأحد مكونات التوزيع</a:t>
            </a:r>
            <a:r>
              <a:rPr lang="ar-DZ" sz="2800" b="1" dirty="0" smtClean="0">
                <a:latin typeface="Times New Roman" pitchFamily="18" charset="0"/>
                <a:cs typeface="Times New Roman" pitchFamily="18" charset="0"/>
              </a:rPr>
              <a:t> المادي، تبعا للتوجه الإنتاجي في هذه المرحلة</a:t>
            </a:r>
            <a:r>
              <a:rPr lang="fr-FR" sz="2800" b="1" dirty="0" smtClean="0">
                <a:latin typeface="Times New Roman" pitchFamily="18" charset="0"/>
                <a:cs typeface="Times New Roman" pitchFamily="18"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ZoneTexte 197"/>
          <p:cNvSpPr txBox="1"/>
          <p:nvPr/>
        </p:nvSpPr>
        <p:spPr>
          <a:xfrm>
            <a:off x="4038600" y="381000"/>
            <a:ext cx="4800600" cy="523220"/>
          </a:xfrm>
          <a:prstGeom prst="rect">
            <a:avLst/>
          </a:prstGeom>
          <a:solidFill>
            <a:schemeClr val="bg1"/>
          </a:solidFill>
        </p:spPr>
        <p:txBody>
          <a:bodyPr wrap="square" rtlCol="0">
            <a:spAutoFit/>
          </a:bodyPr>
          <a:lstStyle/>
          <a:p>
            <a:pPr algn="r" rtl="1"/>
            <a:r>
              <a:rPr lang="ar-DZ" sz="2800" b="1" dirty="0" smtClean="0">
                <a:latin typeface="Arial" pitchFamily="34" charset="0"/>
                <a:cs typeface="Arial" pitchFamily="34" charset="0"/>
              </a:rPr>
              <a:t>فترة الإمداد المنفصل(1945- 1975)</a:t>
            </a:r>
            <a:endParaRPr lang="fr-FR" sz="2800" b="1" dirty="0">
              <a:latin typeface="Arial" pitchFamily="34" charset="0"/>
              <a:cs typeface="Arial" pitchFamily="34" charset="0"/>
            </a:endParaRPr>
          </a:p>
        </p:txBody>
      </p:sp>
      <p:sp>
        <p:nvSpPr>
          <p:cNvPr id="215" name="Rectangle 214"/>
          <p:cNvSpPr/>
          <p:nvPr/>
        </p:nvSpPr>
        <p:spPr>
          <a:xfrm>
            <a:off x="8010356" y="1981200"/>
            <a:ext cx="1133644" cy="400302"/>
          </a:xfrm>
          <a:prstGeom prst="rect">
            <a:avLst/>
          </a:prstGeom>
        </p:spPr>
        <p:txBody>
          <a:bodyPr wrap="none">
            <a:spAutoFit/>
          </a:bodyPr>
          <a:lstStyle/>
          <a:p>
            <a:pPr algn="r" rtl="1">
              <a:lnSpc>
                <a:spcPct val="70000"/>
              </a:lnSpc>
              <a:spcBef>
                <a:spcPct val="50000"/>
              </a:spcBef>
            </a:pPr>
            <a:r>
              <a:rPr lang="ar-DZ" sz="2800" b="1" dirty="0" smtClean="0">
                <a:solidFill>
                  <a:srgbClr val="FF0000"/>
                </a:solidFill>
                <a:latin typeface="Arial Narrow" pitchFamily="34" charset="0"/>
                <a:cs typeface="Arial" charset="0"/>
              </a:rPr>
              <a:t>الطلبيات</a:t>
            </a:r>
          </a:p>
        </p:txBody>
      </p:sp>
      <p:sp>
        <p:nvSpPr>
          <p:cNvPr id="216" name="Rectangle 215"/>
          <p:cNvSpPr/>
          <p:nvPr/>
        </p:nvSpPr>
        <p:spPr>
          <a:xfrm>
            <a:off x="2209800" y="1295400"/>
            <a:ext cx="5715000" cy="437043"/>
          </a:xfrm>
          <a:prstGeom prst="rect">
            <a:avLst/>
          </a:prstGeom>
          <a:solidFill>
            <a:srgbClr val="FFFF00"/>
          </a:solidFill>
        </p:spPr>
        <p:txBody>
          <a:bodyPr wrap="square">
            <a:spAutoFit/>
          </a:bodyPr>
          <a:lstStyle/>
          <a:p>
            <a:pPr algn="r" rtl="1">
              <a:lnSpc>
                <a:spcPct val="70000"/>
              </a:lnSpc>
              <a:spcBef>
                <a:spcPct val="50000"/>
              </a:spcBef>
            </a:pPr>
            <a:r>
              <a:rPr lang="ar-DZ" sz="3200" b="1" dirty="0" smtClean="0">
                <a:solidFill>
                  <a:srgbClr val="FF0000"/>
                </a:solidFill>
                <a:latin typeface="Arial Narrow" pitchFamily="34" charset="0"/>
                <a:cs typeface="Arial" charset="0"/>
              </a:rPr>
              <a:t>غياب التنسيق والتكامل بين وظائف الإمداد</a:t>
            </a:r>
          </a:p>
        </p:txBody>
      </p:sp>
      <p:grpSp>
        <p:nvGrpSpPr>
          <p:cNvPr id="2" name="Groupe 217"/>
          <p:cNvGrpSpPr/>
          <p:nvPr/>
        </p:nvGrpSpPr>
        <p:grpSpPr>
          <a:xfrm>
            <a:off x="0" y="1524000"/>
            <a:ext cx="9116704" cy="4724400"/>
            <a:chOff x="0" y="2057400"/>
            <a:chExt cx="9116704" cy="4724400"/>
          </a:xfrm>
        </p:grpSpPr>
        <p:grpSp>
          <p:nvGrpSpPr>
            <p:cNvPr id="4" name="Groupe 202"/>
            <p:cNvGrpSpPr/>
            <p:nvPr/>
          </p:nvGrpSpPr>
          <p:grpSpPr>
            <a:xfrm>
              <a:off x="0" y="3103643"/>
              <a:ext cx="9116704" cy="3678157"/>
              <a:chOff x="0" y="2239368"/>
              <a:chExt cx="9116704" cy="3678157"/>
            </a:xfrm>
          </p:grpSpPr>
          <p:grpSp>
            <p:nvGrpSpPr>
              <p:cNvPr id="5" name="Groupe 198"/>
              <p:cNvGrpSpPr/>
              <p:nvPr/>
            </p:nvGrpSpPr>
            <p:grpSpPr>
              <a:xfrm>
                <a:off x="0" y="2239368"/>
                <a:ext cx="9116704" cy="1342032"/>
                <a:chOff x="0" y="2239368"/>
                <a:chExt cx="9116704" cy="1342032"/>
              </a:xfrm>
            </p:grpSpPr>
            <p:grpSp>
              <p:nvGrpSpPr>
                <p:cNvPr id="6" name="Groupe 196"/>
                <p:cNvGrpSpPr/>
                <p:nvPr/>
              </p:nvGrpSpPr>
              <p:grpSpPr>
                <a:xfrm>
                  <a:off x="0" y="2239368"/>
                  <a:ext cx="9116704" cy="1342032"/>
                  <a:chOff x="0" y="2239368"/>
                  <a:chExt cx="9116704" cy="1342032"/>
                </a:xfrm>
              </p:grpSpPr>
              <p:grpSp>
                <p:nvGrpSpPr>
                  <p:cNvPr id="7" name="Groupe 93"/>
                  <p:cNvGrpSpPr/>
                  <p:nvPr/>
                </p:nvGrpSpPr>
                <p:grpSpPr>
                  <a:xfrm>
                    <a:off x="1505035" y="2286001"/>
                    <a:ext cx="1390562" cy="1281506"/>
                    <a:chOff x="5715000" y="2286000"/>
                    <a:chExt cx="1493231" cy="1284635"/>
                  </a:xfrm>
                </p:grpSpPr>
                <p:graphicFrame>
                  <p:nvGraphicFramePr>
                    <p:cNvPr id="90" name="Object 88"/>
                    <p:cNvGraphicFramePr>
                      <a:graphicFrameLocks noChangeAspect="1"/>
                    </p:cNvGraphicFramePr>
                    <p:nvPr/>
                  </p:nvGraphicFramePr>
                  <p:xfrm>
                    <a:off x="5715000" y="2286000"/>
                    <a:ext cx="1470025" cy="920750"/>
                  </p:xfrm>
                  <a:graphic>
                    <a:graphicData uri="http://schemas.openxmlformats.org/presentationml/2006/ole">
                      <p:oleObj spid="_x0000_s61442" name="Clip" r:id="rId3" imgW="5281613" imgH="2430463" progId="">
                        <p:embed/>
                      </p:oleObj>
                    </a:graphicData>
                  </a:graphic>
                </p:graphicFrame>
                <p:sp>
                  <p:nvSpPr>
                    <p:cNvPr id="91" name="Text Box 91"/>
                    <p:cNvSpPr txBox="1">
                      <a:spLocks noChangeArrowheads="1"/>
                    </p:cNvSpPr>
                    <p:nvPr/>
                  </p:nvSpPr>
                  <p:spPr bwMode="auto">
                    <a:xfrm>
                      <a:off x="5899015" y="3200401"/>
                      <a:ext cx="1309216" cy="370234"/>
                    </a:xfrm>
                    <a:prstGeom prst="rect">
                      <a:avLst/>
                    </a:prstGeom>
                    <a:noFill/>
                    <a:ln w="9525">
                      <a:noFill/>
                      <a:miter lim="800000"/>
                      <a:headEnd/>
                      <a:tailEnd/>
                    </a:ln>
                  </p:spPr>
                  <p:txBody>
                    <a:bodyPr wrap="square" lIns="0" tIns="0" rIns="0" bIns="0" anchor="ctr">
                      <a:spAutoFit/>
                    </a:bodyPr>
                    <a:lstStyle/>
                    <a:p>
                      <a:pPr algn="r" rtl="1">
                        <a:spcBef>
                          <a:spcPct val="50000"/>
                        </a:spcBef>
                      </a:pPr>
                      <a:r>
                        <a:rPr lang="ar-DZ" sz="2400" b="1" dirty="0" smtClean="0">
                          <a:solidFill>
                            <a:srgbClr val="008000"/>
                          </a:solidFill>
                          <a:latin typeface="Arial Narrow" pitchFamily="34" charset="0"/>
                          <a:cs typeface="Arial" charset="0"/>
                        </a:rPr>
                        <a:t>تخزين مواد</a:t>
                      </a:r>
                      <a:endParaRPr lang="en-US" sz="2000" b="1" u="none" dirty="0">
                        <a:solidFill>
                          <a:srgbClr val="008000"/>
                        </a:solidFill>
                        <a:latin typeface="Arial Narrow" pitchFamily="34" charset="0"/>
                        <a:cs typeface="Arial" charset="0"/>
                      </a:endParaRPr>
                    </a:p>
                  </p:txBody>
                </p:sp>
              </p:grpSp>
              <p:grpSp>
                <p:nvGrpSpPr>
                  <p:cNvPr id="8" name="Groupe 92"/>
                  <p:cNvGrpSpPr/>
                  <p:nvPr/>
                </p:nvGrpSpPr>
                <p:grpSpPr>
                  <a:xfrm>
                    <a:off x="0" y="2514600"/>
                    <a:ext cx="1371600" cy="1066800"/>
                    <a:chOff x="279287" y="2514600"/>
                    <a:chExt cx="1619386" cy="1066800"/>
                  </a:xfrm>
                </p:grpSpPr>
                <p:grpSp>
                  <p:nvGrpSpPr>
                    <p:cNvPr id="9" name="Group 2"/>
                    <p:cNvGrpSpPr>
                      <a:grpSpLocks/>
                    </p:cNvGrpSpPr>
                    <p:nvPr/>
                  </p:nvGrpSpPr>
                  <p:grpSpPr bwMode="auto">
                    <a:xfrm>
                      <a:off x="304800" y="2514600"/>
                      <a:ext cx="1323975" cy="685800"/>
                      <a:chOff x="3329" y="1538"/>
                      <a:chExt cx="764" cy="232"/>
                    </a:xfrm>
                  </p:grpSpPr>
                  <p:grpSp>
                    <p:nvGrpSpPr>
                      <p:cNvPr id="10" name="Group 3"/>
                      <p:cNvGrpSpPr>
                        <a:grpSpLocks/>
                      </p:cNvGrpSpPr>
                      <p:nvPr/>
                    </p:nvGrpSpPr>
                    <p:grpSpPr bwMode="auto">
                      <a:xfrm flipH="1">
                        <a:off x="3329" y="1538"/>
                        <a:ext cx="596" cy="232"/>
                        <a:chOff x="3971" y="1538"/>
                        <a:chExt cx="596" cy="232"/>
                      </a:xfrm>
                    </p:grpSpPr>
                    <p:grpSp>
                      <p:nvGrpSpPr>
                        <p:cNvPr id="11" name="Group 4"/>
                        <p:cNvGrpSpPr>
                          <a:grpSpLocks/>
                        </p:cNvGrpSpPr>
                        <p:nvPr/>
                      </p:nvGrpSpPr>
                      <p:grpSpPr bwMode="auto">
                        <a:xfrm>
                          <a:off x="3971" y="1538"/>
                          <a:ext cx="596" cy="165"/>
                          <a:chOff x="3971" y="1538"/>
                          <a:chExt cx="596" cy="165"/>
                        </a:xfrm>
                      </p:grpSpPr>
                      <p:sp>
                        <p:nvSpPr>
                          <p:cNvPr id="88" name="Rectangle 5"/>
                          <p:cNvSpPr>
                            <a:spLocks noChangeArrowheads="1"/>
                          </p:cNvSpPr>
                          <p:nvPr/>
                        </p:nvSpPr>
                        <p:spPr bwMode="auto">
                          <a:xfrm>
                            <a:off x="3971" y="1538"/>
                            <a:ext cx="596" cy="165"/>
                          </a:xfrm>
                          <a:prstGeom prst="rect">
                            <a:avLst/>
                          </a:prstGeom>
                          <a:solidFill>
                            <a:srgbClr val="FF0000"/>
                          </a:solidFill>
                          <a:ln w="1588">
                            <a:solidFill>
                              <a:srgbClr val="000000"/>
                            </a:solidFill>
                            <a:miter lim="800000"/>
                            <a:headEnd/>
                            <a:tailEnd/>
                          </a:ln>
                        </p:spPr>
                        <p:txBody>
                          <a:bodyPr/>
                          <a:lstStyle/>
                          <a:p>
                            <a:endParaRPr lang="en-US">
                              <a:solidFill>
                                <a:srgbClr val="FF0000"/>
                              </a:solidFill>
                            </a:endParaRPr>
                          </a:p>
                        </p:txBody>
                      </p:sp>
                      <p:sp>
                        <p:nvSpPr>
                          <p:cNvPr id="89" name="Rectangle 6"/>
                          <p:cNvSpPr>
                            <a:spLocks noChangeArrowheads="1"/>
                          </p:cNvSpPr>
                          <p:nvPr/>
                        </p:nvSpPr>
                        <p:spPr bwMode="auto">
                          <a:xfrm>
                            <a:off x="3971" y="1544"/>
                            <a:ext cx="596" cy="153"/>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grpSp>
                      <p:nvGrpSpPr>
                        <p:cNvPr id="12" name="Group 7"/>
                        <p:cNvGrpSpPr>
                          <a:grpSpLocks/>
                        </p:cNvGrpSpPr>
                        <p:nvPr/>
                      </p:nvGrpSpPr>
                      <p:grpSpPr bwMode="auto">
                        <a:xfrm>
                          <a:off x="4137" y="1703"/>
                          <a:ext cx="398" cy="67"/>
                          <a:chOff x="4137" y="1703"/>
                          <a:chExt cx="398" cy="67"/>
                        </a:xfrm>
                      </p:grpSpPr>
                      <p:grpSp>
                        <p:nvGrpSpPr>
                          <p:cNvPr id="13" name="Group 8"/>
                          <p:cNvGrpSpPr>
                            <a:grpSpLocks/>
                          </p:cNvGrpSpPr>
                          <p:nvPr/>
                        </p:nvGrpSpPr>
                        <p:grpSpPr bwMode="auto">
                          <a:xfrm>
                            <a:off x="4137" y="1703"/>
                            <a:ext cx="398" cy="58"/>
                            <a:chOff x="4137" y="1703"/>
                            <a:chExt cx="398" cy="58"/>
                          </a:xfrm>
                        </p:grpSpPr>
                        <p:grpSp>
                          <p:nvGrpSpPr>
                            <p:cNvPr id="14" name="Group 9"/>
                            <p:cNvGrpSpPr>
                              <a:grpSpLocks/>
                            </p:cNvGrpSpPr>
                            <p:nvPr/>
                          </p:nvGrpSpPr>
                          <p:grpSpPr bwMode="auto">
                            <a:xfrm>
                              <a:off x="4137" y="1703"/>
                              <a:ext cx="48" cy="45"/>
                              <a:chOff x="4137" y="1703"/>
                              <a:chExt cx="48" cy="45"/>
                            </a:xfrm>
                          </p:grpSpPr>
                          <p:sp>
                            <p:nvSpPr>
                              <p:cNvPr id="85" name="Freeform 10"/>
                              <p:cNvSpPr>
                                <a:spLocks/>
                              </p:cNvSpPr>
                              <p:nvPr/>
                            </p:nvSpPr>
                            <p:spPr bwMode="auto">
                              <a:xfrm>
                                <a:off x="4137" y="1703"/>
                                <a:ext cx="48" cy="6"/>
                              </a:xfrm>
                              <a:custGeom>
                                <a:avLst/>
                                <a:gdLst>
                                  <a:gd name="T0" fmla="*/ 0 w 288"/>
                                  <a:gd name="T1" fmla="*/ 0 h 38"/>
                                  <a:gd name="T2" fmla="*/ 48 w 288"/>
                                  <a:gd name="T3" fmla="*/ 0 h 38"/>
                                  <a:gd name="T4" fmla="*/ 42 w 288"/>
                                  <a:gd name="T5" fmla="*/ 6 h 38"/>
                                  <a:gd name="T6" fmla="*/ 6 w 288"/>
                                  <a:gd name="T7" fmla="*/ 6 h 38"/>
                                  <a:gd name="T8" fmla="*/ 0 w 288"/>
                                  <a:gd name="T9" fmla="*/ 0 h 38"/>
                                  <a:gd name="T10" fmla="*/ 0 60000 65536"/>
                                  <a:gd name="T11" fmla="*/ 0 60000 65536"/>
                                  <a:gd name="T12" fmla="*/ 0 60000 65536"/>
                                  <a:gd name="T13" fmla="*/ 0 60000 65536"/>
                                  <a:gd name="T14" fmla="*/ 0 60000 65536"/>
                                  <a:gd name="T15" fmla="*/ 0 w 288"/>
                                  <a:gd name="T16" fmla="*/ 0 h 38"/>
                                  <a:gd name="T17" fmla="*/ 288 w 288"/>
                                  <a:gd name="T18" fmla="*/ 38 h 38"/>
                                </a:gdLst>
                                <a:ahLst/>
                                <a:cxnLst>
                                  <a:cxn ang="T10">
                                    <a:pos x="T0" y="T1"/>
                                  </a:cxn>
                                  <a:cxn ang="T11">
                                    <a:pos x="T2" y="T3"/>
                                  </a:cxn>
                                  <a:cxn ang="T12">
                                    <a:pos x="T4" y="T5"/>
                                  </a:cxn>
                                  <a:cxn ang="T13">
                                    <a:pos x="T6" y="T7"/>
                                  </a:cxn>
                                  <a:cxn ang="T14">
                                    <a:pos x="T8" y="T9"/>
                                  </a:cxn>
                                </a:cxnLst>
                                <a:rect l="T15" t="T16" r="T17" b="T18"/>
                                <a:pathLst>
                                  <a:path w="288" h="38">
                                    <a:moveTo>
                                      <a:pt x="0" y="2"/>
                                    </a:moveTo>
                                    <a:lnTo>
                                      <a:pt x="288" y="0"/>
                                    </a:lnTo>
                                    <a:lnTo>
                                      <a:pt x="251" y="37"/>
                                    </a:lnTo>
                                    <a:lnTo>
                                      <a:pt x="34" y="38"/>
                                    </a:lnTo>
                                    <a:lnTo>
                                      <a:pt x="0" y="2"/>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86" name="Freeform 11"/>
                              <p:cNvSpPr>
                                <a:spLocks/>
                              </p:cNvSpPr>
                              <p:nvPr/>
                            </p:nvSpPr>
                            <p:spPr bwMode="auto">
                              <a:xfrm>
                                <a:off x="4149" y="1709"/>
                                <a:ext cx="24" cy="3"/>
                              </a:xfrm>
                              <a:custGeom>
                                <a:avLst/>
                                <a:gdLst>
                                  <a:gd name="T0" fmla="*/ 0 w 144"/>
                                  <a:gd name="T1" fmla="*/ 0 h 18"/>
                                  <a:gd name="T2" fmla="*/ 24 w 144"/>
                                  <a:gd name="T3" fmla="*/ 0 h 18"/>
                                  <a:gd name="T4" fmla="*/ 21 w 144"/>
                                  <a:gd name="T5" fmla="*/ 3 h 18"/>
                                  <a:gd name="T6" fmla="*/ 3 w 144"/>
                                  <a:gd name="T7" fmla="*/ 3 h 18"/>
                                  <a:gd name="T8" fmla="*/ 0 w 144"/>
                                  <a:gd name="T9" fmla="*/ 0 h 18"/>
                                  <a:gd name="T10" fmla="*/ 0 60000 65536"/>
                                  <a:gd name="T11" fmla="*/ 0 60000 65536"/>
                                  <a:gd name="T12" fmla="*/ 0 60000 65536"/>
                                  <a:gd name="T13" fmla="*/ 0 60000 65536"/>
                                  <a:gd name="T14" fmla="*/ 0 60000 65536"/>
                                  <a:gd name="T15" fmla="*/ 0 w 144"/>
                                  <a:gd name="T16" fmla="*/ 0 h 18"/>
                                  <a:gd name="T17" fmla="*/ 144 w 144"/>
                                  <a:gd name="T18" fmla="*/ 18 h 18"/>
                                </a:gdLst>
                                <a:ahLst/>
                                <a:cxnLst>
                                  <a:cxn ang="T10">
                                    <a:pos x="T0" y="T1"/>
                                  </a:cxn>
                                  <a:cxn ang="T11">
                                    <a:pos x="T2" y="T3"/>
                                  </a:cxn>
                                  <a:cxn ang="T12">
                                    <a:pos x="T4" y="T5"/>
                                  </a:cxn>
                                  <a:cxn ang="T13">
                                    <a:pos x="T6" y="T7"/>
                                  </a:cxn>
                                  <a:cxn ang="T14">
                                    <a:pos x="T8" y="T9"/>
                                  </a:cxn>
                                </a:cxnLst>
                                <a:rect l="T15" t="T16" r="T17" b="T18"/>
                                <a:pathLst>
                                  <a:path w="144" h="18">
                                    <a:moveTo>
                                      <a:pt x="0" y="1"/>
                                    </a:moveTo>
                                    <a:lnTo>
                                      <a:pt x="144" y="0"/>
                                    </a:lnTo>
                                    <a:lnTo>
                                      <a:pt x="126" y="17"/>
                                    </a:lnTo>
                                    <a:lnTo>
                                      <a:pt x="17" y="18"/>
                                    </a:lnTo>
                                    <a:lnTo>
                                      <a:pt x="0" y="1"/>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87" name="Rectangle 12"/>
                              <p:cNvSpPr>
                                <a:spLocks noChangeArrowheads="1"/>
                              </p:cNvSpPr>
                              <p:nvPr/>
                            </p:nvSpPr>
                            <p:spPr bwMode="auto">
                              <a:xfrm>
                                <a:off x="4158" y="1712"/>
                                <a:ext cx="6" cy="36"/>
                              </a:xfrm>
                              <a:prstGeom prst="rect">
                                <a:avLst/>
                              </a:prstGeom>
                              <a:solidFill>
                                <a:srgbClr val="606060"/>
                              </a:solidFill>
                              <a:ln w="1588">
                                <a:solidFill>
                                  <a:srgbClr val="404040"/>
                                </a:solidFill>
                                <a:miter lim="800000"/>
                                <a:headEnd/>
                                <a:tailEnd/>
                              </a:ln>
                            </p:spPr>
                            <p:txBody>
                              <a:bodyPr/>
                              <a:lstStyle/>
                              <a:p>
                                <a:endParaRPr lang="en-US">
                                  <a:solidFill>
                                    <a:srgbClr val="FF0000"/>
                                  </a:solidFill>
                                </a:endParaRPr>
                              </a:p>
                            </p:txBody>
                          </p:sp>
                        </p:grpSp>
                        <p:grpSp>
                          <p:nvGrpSpPr>
                            <p:cNvPr id="26" name="Group 13"/>
                            <p:cNvGrpSpPr>
                              <a:grpSpLocks/>
                            </p:cNvGrpSpPr>
                            <p:nvPr/>
                          </p:nvGrpSpPr>
                          <p:grpSpPr bwMode="auto">
                            <a:xfrm>
                              <a:off x="4378" y="1703"/>
                              <a:ext cx="76" cy="58"/>
                              <a:chOff x="4378" y="1703"/>
                              <a:chExt cx="76" cy="58"/>
                            </a:xfrm>
                          </p:grpSpPr>
                          <p:sp>
                            <p:nvSpPr>
                              <p:cNvPr id="80" name="Freeform 14"/>
                              <p:cNvSpPr>
                                <a:spLocks/>
                              </p:cNvSpPr>
                              <p:nvPr/>
                            </p:nvSpPr>
                            <p:spPr bwMode="auto">
                              <a:xfrm>
                                <a:off x="4378" y="1703"/>
                                <a:ext cx="75" cy="12"/>
                              </a:xfrm>
                              <a:custGeom>
                                <a:avLst/>
                                <a:gdLst>
                                  <a:gd name="T0" fmla="*/ 0 w 452"/>
                                  <a:gd name="T1" fmla="*/ 0 h 71"/>
                                  <a:gd name="T2" fmla="*/ 75 w 452"/>
                                  <a:gd name="T3" fmla="*/ 0 h 71"/>
                                  <a:gd name="T4" fmla="*/ 75 w 452"/>
                                  <a:gd name="T5" fmla="*/ 12 h 71"/>
                                  <a:gd name="T6" fmla="*/ 6 w 452"/>
                                  <a:gd name="T7" fmla="*/ 12 h 71"/>
                                  <a:gd name="T8" fmla="*/ 0 w 452"/>
                                  <a:gd name="T9" fmla="*/ 0 h 71"/>
                                  <a:gd name="T10" fmla="*/ 0 60000 65536"/>
                                  <a:gd name="T11" fmla="*/ 0 60000 65536"/>
                                  <a:gd name="T12" fmla="*/ 0 60000 65536"/>
                                  <a:gd name="T13" fmla="*/ 0 60000 65536"/>
                                  <a:gd name="T14" fmla="*/ 0 60000 65536"/>
                                  <a:gd name="T15" fmla="*/ 0 w 452"/>
                                  <a:gd name="T16" fmla="*/ 0 h 71"/>
                                  <a:gd name="T17" fmla="*/ 452 w 452"/>
                                  <a:gd name="T18" fmla="*/ 71 h 71"/>
                                </a:gdLst>
                                <a:ahLst/>
                                <a:cxnLst>
                                  <a:cxn ang="T10">
                                    <a:pos x="T0" y="T1"/>
                                  </a:cxn>
                                  <a:cxn ang="T11">
                                    <a:pos x="T2" y="T3"/>
                                  </a:cxn>
                                  <a:cxn ang="T12">
                                    <a:pos x="T4" y="T5"/>
                                  </a:cxn>
                                  <a:cxn ang="T13">
                                    <a:pos x="T6" y="T7"/>
                                  </a:cxn>
                                  <a:cxn ang="T14">
                                    <a:pos x="T8" y="T9"/>
                                  </a:cxn>
                                </a:cxnLst>
                                <a:rect l="T15" t="T16" r="T17" b="T18"/>
                                <a:pathLst>
                                  <a:path w="452" h="71">
                                    <a:moveTo>
                                      <a:pt x="0" y="0"/>
                                    </a:moveTo>
                                    <a:lnTo>
                                      <a:pt x="452" y="0"/>
                                    </a:lnTo>
                                    <a:lnTo>
                                      <a:pt x="452" y="71"/>
                                    </a:lnTo>
                                    <a:lnTo>
                                      <a:pt x="36"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29" name="Group 15"/>
                              <p:cNvGrpSpPr>
                                <a:grpSpLocks/>
                              </p:cNvGrpSpPr>
                              <p:nvPr/>
                            </p:nvGrpSpPr>
                            <p:grpSpPr bwMode="auto">
                              <a:xfrm>
                                <a:off x="4384" y="1703"/>
                                <a:ext cx="64" cy="13"/>
                                <a:chOff x="4384" y="1703"/>
                                <a:chExt cx="64" cy="13"/>
                              </a:xfrm>
                            </p:grpSpPr>
                            <p:sp>
                              <p:nvSpPr>
                                <p:cNvPr id="83" name="Freeform 16"/>
                                <p:cNvSpPr>
                                  <a:spLocks/>
                                </p:cNvSpPr>
                                <p:nvPr/>
                              </p:nvSpPr>
                              <p:spPr bwMode="auto">
                                <a:xfrm>
                                  <a:off x="4384" y="1706"/>
                                  <a:ext cx="57" cy="9"/>
                                </a:xfrm>
                                <a:custGeom>
                                  <a:avLst/>
                                  <a:gdLst>
                                    <a:gd name="T0" fmla="*/ 0 w 343"/>
                                    <a:gd name="T1" fmla="*/ 9 h 54"/>
                                    <a:gd name="T2" fmla="*/ 9 w 343"/>
                                    <a:gd name="T3" fmla="*/ 0 h 54"/>
                                    <a:gd name="T4" fmla="*/ 57 w 343"/>
                                    <a:gd name="T5" fmla="*/ 0 h 54"/>
                                    <a:gd name="T6" fmla="*/ 57 w 343"/>
                                    <a:gd name="T7" fmla="*/ 9 h 54"/>
                                    <a:gd name="T8" fmla="*/ 0 60000 65536"/>
                                    <a:gd name="T9" fmla="*/ 0 60000 65536"/>
                                    <a:gd name="T10" fmla="*/ 0 60000 65536"/>
                                    <a:gd name="T11" fmla="*/ 0 60000 65536"/>
                                    <a:gd name="T12" fmla="*/ 0 w 343"/>
                                    <a:gd name="T13" fmla="*/ 0 h 54"/>
                                    <a:gd name="T14" fmla="*/ 343 w 343"/>
                                    <a:gd name="T15" fmla="*/ 54 h 54"/>
                                  </a:gdLst>
                                  <a:ahLst/>
                                  <a:cxnLst>
                                    <a:cxn ang="T8">
                                      <a:pos x="T0" y="T1"/>
                                    </a:cxn>
                                    <a:cxn ang="T9">
                                      <a:pos x="T2" y="T3"/>
                                    </a:cxn>
                                    <a:cxn ang="T10">
                                      <a:pos x="T4" y="T5"/>
                                    </a:cxn>
                                    <a:cxn ang="T11">
                                      <a:pos x="T6" y="T7"/>
                                    </a:cxn>
                                  </a:cxnLst>
                                  <a:rect l="T12" t="T13" r="T14" b="T15"/>
                                  <a:pathLst>
                                    <a:path w="343" h="54">
                                      <a:moveTo>
                                        <a:pt x="0" y="54"/>
                                      </a:moveTo>
                                      <a:lnTo>
                                        <a:pt x="54" y="0"/>
                                      </a:lnTo>
                                      <a:lnTo>
                                        <a:pt x="343" y="0"/>
                                      </a:lnTo>
                                      <a:lnTo>
                                        <a:pt x="343" y="54"/>
                                      </a:lnTo>
                                    </a:path>
                                  </a:pathLst>
                                </a:custGeom>
                                <a:noFill/>
                                <a:ln w="1588">
                                  <a:solidFill>
                                    <a:srgbClr val="404040"/>
                                  </a:solidFill>
                                  <a:round/>
                                  <a:headEnd/>
                                  <a:tailEnd/>
                                </a:ln>
                              </p:spPr>
                              <p:txBody>
                                <a:bodyPr/>
                                <a:lstStyle/>
                                <a:p>
                                  <a:endParaRPr lang="fr-FR">
                                    <a:solidFill>
                                      <a:srgbClr val="FF0000"/>
                                    </a:solidFill>
                                  </a:endParaRPr>
                                </a:p>
                              </p:txBody>
                            </p:sp>
                            <p:sp>
                              <p:nvSpPr>
                                <p:cNvPr id="84" name="Line 17"/>
                                <p:cNvSpPr>
                                  <a:spLocks noChangeShapeType="1"/>
                                </p:cNvSpPr>
                                <p:nvPr/>
                              </p:nvSpPr>
                              <p:spPr bwMode="auto">
                                <a:xfrm>
                                  <a:off x="4447"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82" name="Line 18"/>
                              <p:cNvSpPr>
                                <a:spLocks noChangeShapeType="1"/>
                              </p:cNvSpPr>
                              <p:nvPr/>
                            </p:nvSpPr>
                            <p:spPr bwMode="auto">
                              <a:xfrm>
                                <a:off x="4453"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nvGrpSpPr>
                            <p:cNvPr id="225" name="Group 19"/>
                            <p:cNvGrpSpPr>
                              <a:grpSpLocks/>
                            </p:cNvGrpSpPr>
                            <p:nvPr/>
                          </p:nvGrpSpPr>
                          <p:grpSpPr bwMode="auto">
                            <a:xfrm>
                              <a:off x="4459" y="1703"/>
                              <a:ext cx="76" cy="58"/>
                              <a:chOff x="4459" y="1703"/>
                              <a:chExt cx="76" cy="58"/>
                            </a:xfrm>
                          </p:grpSpPr>
                          <p:sp>
                            <p:nvSpPr>
                              <p:cNvPr id="75" name="Freeform 20"/>
                              <p:cNvSpPr>
                                <a:spLocks/>
                              </p:cNvSpPr>
                              <p:nvPr/>
                            </p:nvSpPr>
                            <p:spPr bwMode="auto">
                              <a:xfrm>
                                <a:off x="4459" y="1703"/>
                                <a:ext cx="75" cy="12"/>
                              </a:xfrm>
                              <a:custGeom>
                                <a:avLst/>
                                <a:gdLst>
                                  <a:gd name="T0" fmla="*/ 0 w 451"/>
                                  <a:gd name="T1" fmla="*/ 0 h 71"/>
                                  <a:gd name="T2" fmla="*/ 75 w 451"/>
                                  <a:gd name="T3" fmla="*/ 0 h 71"/>
                                  <a:gd name="T4" fmla="*/ 75 w 451"/>
                                  <a:gd name="T5" fmla="*/ 12 h 71"/>
                                  <a:gd name="T6" fmla="*/ 6 w 451"/>
                                  <a:gd name="T7" fmla="*/ 12 h 71"/>
                                  <a:gd name="T8" fmla="*/ 0 w 451"/>
                                  <a:gd name="T9" fmla="*/ 0 h 71"/>
                                  <a:gd name="T10" fmla="*/ 0 60000 65536"/>
                                  <a:gd name="T11" fmla="*/ 0 60000 65536"/>
                                  <a:gd name="T12" fmla="*/ 0 60000 65536"/>
                                  <a:gd name="T13" fmla="*/ 0 60000 65536"/>
                                  <a:gd name="T14" fmla="*/ 0 60000 65536"/>
                                  <a:gd name="T15" fmla="*/ 0 w 451"/>
                                  <a:gd name="T16" fmla="*/ 0 h 71"/>
                                  <a:gd name="T17" fmla="*/ 451 w 451"/>
                                  <a:gd name="T18" fmla="*/ 71 h 71"/>
                                </a:gdLst>
                                <a:ahLst/>
                                <a:cxnLst>
                                  <a:cxn ang="T10">
                                    <a:pos x="T0" y="T1"/>
                                  </a:cxn>
                                  <a:cxn ang="T11">
                                    <a:pos x="T2" y="T3"/>
                                  </a:cxn>
                                  <a:cxn ang="T12">
                                    <a:pos x="T4" y="T5"/>
                                  </a:cxn>
                                  <a:cxn ang="T13">
                                    <a:pos x="T6" y="T7"/>
                                  </a:cxn>
                                  <a:cxn ang="T14">
                                    <a:pos x="T8" y="T9"/>
                                  </a:cxn>
                                </a:cxnLst>
                                <a:rect l="T15" t="T16" r="T17" b="T18"/>
                                <a:pathLst>
                                  <a:path w="451" h="71">
                                    <a:moveTo>
                                      <a:pt x="0" y="0"/>
                                    </a:moveTo>
                                    <a:lnTo>
                                      <a:pt x="451" y="0"/>
                                    </a:lnTo>
                                    <a:lnTo>
                                      <a:pt x="451" y="71"/>
                                    </a:lnTo>
                                    <a:lnTo>
                                      <a:pt x="35"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226" name="Group 21"/>
                              <p:cNvGrpSpPr>
                                <a:grpSpLocks/>
                              </p:cNvGrpSpPr>
                              <p:nvPr/>
                            </p:nvGrpSpPr>
                            <p:grpSpPr bwMode="auto">
                              <a:xfrm>
                                <a:off x="4465" y="1703"/>
                                <a:ext cx="64" cy="13"/>
                                <a:chOff x="4465" y="1703"/>
                                <a:chExt cx="64" cy="13"/>
                              </a:xfrm>
                            </p:grpSpPr>
                            <p:sp>
                              <p:nvSpPr>
                                <p:cNvPr id="78" name="Freeform 22"/>
                                <p:cNvSpPr>
                                  <a:spLocks/>
                                </p:cNvSpPr>
                                <p:nvPr/>
                              </p:nvSpPr>
                              <p:spPr bwMode="auto">
                                <a:xfrm>
                                  <a:off x="4465" y="1706"/>
                                  <a:ext cx="57" cy="9"/>
                                </a:xfrm>
                                <a:custGeom>
                                  <a:avLst/>
                                  <a:gdLst>
                                    <a:gd name="T0" fmla="*/ 0 w 344"/>
                                    <a:gd name="T1" fmla="*/ 9 h 54"/>
                                    <a:gd name="T2" fmla="*/ 9 w 344"/>
                                    <a:gd name="T3" fmla="*/ 0 h 54"/>
                                    <a:gd name="T4" fmla="*/ 57 w 344"/>
                                    <a:gd name="T5" fmla="*/ 0 h 54"/>
                                    <a:gd name="T6" fmla="*/ 57 w 344"/>
                                    <a:gd name="T7" fmla="*/ 9 h 54"/>
                                    <a:gd name="T8" fmla="*/ 0 60000 65536"/>
                                    <a:gd name="T9" fmla="*/ 0 60000 65536"/>
                                    <a:gd name="T10" fmla="*/ 0 60000 65536"/>
                                    <a:gd name="T11" fmla="*/ 0 60000 65536"/>
                                    <a:gd name="T12" fmla="*/ 0 w 344"/>
                                    <a:gd name="T13" fmla="*/ 0 h 54"/>
                                    <a:gd name="T14" fmla="*/ 344 w 344"/>
                                    <a:gd name="T15" fmla="*/ 54 h 54"/>
                                  </a:gdLst>
                                  <a:ahLst/>
                                  <a:cxnLst>
                                    <a:cxn ang="T8">
                                      <a:pos x="T0" y="T1"/>
                                    </a:cxn>
                                    <a:cxn ang="T9">
                                      <a:pos x="T2" y="T3"/>
                                    </a:cxn>
                                    <a:cxn ang="T10">
                                      <a:pos x="T4" y="T5"/>
                                    </a:cxn>
                                    <a:cxn ang="T11">
                                      <a:pos x="T6" y="T7"/>
                                    </a:cxn>
                                  </a:cxnLst>
                                  <a:rect l="T12" t="T13" r="T14" b="T15"/>
                                  <a:pathLst>
                                    <a:path w="344" h="54">
                                      <a:moveTo>
                                        <a:pt x="0" y="54"/>
                                      </a:moveTo>
                                      <a:lnTo>
                                        <a:pt x="56" y="0"/>
                                      </a:lnTo>
                                      <a:lnTo>
                                        <a:pt x="344" y="0"/>
                                      </a:lnTo>
                                      <a:lnTo>
                                        <a:pt x="344" y="54"/>
                                      </a:lnTo>
                                    </a:path>
                                  </a:pathLst>
                                </a:custGeom>
                                <a:noFill/>
                                <a:ln w="1588">
                                  <a:solidFill>
                                    <a:srgbClr val="404040"/>
                                  </a:solidFill>
                                  <a:round/>
                                  <a:headEnd/>
                                  <a:tailEnd/>
                                </a:ln>
                              </p:spPr>
                              <p:txBody>
                                <a:bodyPr/>
                                <a:lstStyle/>
                                <a:p>
                                  <a:endParaRPr lang="fr-FR">
                                    <a:solidFill>
                                      <a:srgbClr val="FF0000"/>
                                    </a:solidFill>
                                  </a:endParaRPr>
                                </a:p>
                              </p:txBody>
                            </p:sp>
                            <p:sp>
                              <p:nvSpPr>
                                <p:cNvPr id="79" name="Line 23"/>
                                <p:cNvSpPr>
                                  <a:spLocks noChangeShapeType="1"/>
                                </p:cNvSpPr>
                                <p:nvPr/>
                              </p:nvSpPr>
                              <p:spPr bwMode="auto">
                                <a:xfrm>
                                  <a:off x="4528"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77" name="Line 24"/>
                              <p:cNvSpPr>
                                <a:spLocks noChangeShapeType="1"/>
                              </p:cNvSpPr>
                              <p:nvPr/>
                            </p:nvSpPr>
                            <p:spPr bwMode="auto">
                              <a:xfrm>
                                <a:off x="4534"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grpSp>
                        <p:nvGrpSpPr>
                          <p:cNvPr id="227" name="Group 25"/>
                          <p:cNvGrpSpPr>
                            <a:grpSpLocks/>
                          </p:cNvGrpSpPr>
                          <p:nvPr/>
                        </p:nvGrpSpPr>
                        <p:grpSpPr bwMode="auto">
                          <a:xfrm>
                            <a:off x="4386" y="1708"/>
                            <a:ext cx="62" cy="62"/>
                            <a:chOff x="4386" y="1708"/>
                            <a:chExt cx="62" cy="62"/>
                          </a:xfrm>
                        </p:grpSpPr>
                        <p:sp>
                          <p:nvSpPr>
                            <p:cNvPr id="69" name="Oval 26"/>
                            <p:cNvSpPr>
                              <a:spLocks noChangeArrowheads="1"/>
                            </p:cNvSpPr>
                            <p:nvPr/>
                          </p:nvSpPr>
                          <p:spPr bwMode="auto">
                            <a:xfrm>
                              <a:off x="4386"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70" name="Oval 27"/>
                            <p:cNvSpPr>
                              <a:spLocks noChangeArrowheads="1"/>
                            </p:cNvSpPr>
                            <p:nvPr/>
                          </p:nvSpPr>
                          <p:spPr bwMode="auto">
                            <a:xfrm>
                              <a:off x="4395"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71" name="Oval 28"/>
                            <p:cNvSpPr>
                              <a:spLocks noChangeArrowheads="1"/>
                            </p:cNvSpPr>
                            <p:nvPr/>
                          </p:nvSpPr>
                          <p:spPr bwMode="auto">
                            <a:xfrm>
                              <a:off x="4407"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229" name="Group 29"/>
                          <p:cNvGrpSpPr>
                            <a:grpSpLocks/>
                          </p:cNvGrpSpPr>
                          <p:nvPr/>
                        </p:nvGrpSpPr>
                        <p:grpSpPr bwMode="auto">
                          <a:xfrm>
                            <a:off x="4467" y="1708"/>
                            <a:ext cx="62" cy="62"/>
                            <a:chOff x="4467" y="1708"/>
                            <a:chExt cx="62" cy="62"/>
                          </a:xfrm>
                        </p:grpSpPr>
                        <p:sp>
                          <p:nvSpPr>
                            <p:cNvPr id="66" name="Oval 30"/>
                            <p:cNvSpPr>
                              <a:spLocks noChangeArrowheads="1"/>
                            </p:cNvSpPr>
                            <p:nvPr/>
                          </p:nvSpPr>
                          <p:spPr bwMode="auto">
                            <a:xfrm>
                              <a:off x="4467"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67" name="Oval 31"/>
                            <p:cNvSpPr>
                              <a:spLocks noChangeArrowheads="1"/>
                            </p:cNvSpPr>
                            <p:nvPr/>
                          </p:nvSpPr>
                          <p:spPr bwMode="auto">
                            <a:xfrm>
                              <a:off x="4476"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68" name="Oval 32"/>
                            <p:cNvSpPr>
                              <a:spLocks noChangeArrowheads="1"/>
                            </p:cNvSpPr>
                            <p:nvPr/>
                          </p:nvSpPr>
                          <p:spPr bwMode="auto">
                            <a:xfrm>
                              <a:off x="4488"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nvGrpSpPr>
                      <p:cNvPr id="230" name="Group 33"/>
                      <p:cNvGrpSpPr>
                        <a:grpSpLocks/>
                      </p:cNvGrpSpPr>
                      <p:nvPr/>
                    </p:nvGrpSpPr>
                    <p:grpSpPr bwMode="auto">
                      <a:xfrm flipH="1">
                        <a:off x="3794" y="1598"/>
                        <a:ext cx="299" cy="172"/>
                        <a:chOff x="3794" y="1598"/>
                        <a:chExt cx="299" cy="172"/>
                      </a:xfrm>
                    </p:grpSpPr>
                    <p:grpSp>
                      <p:nvGrpSpPr>
                        <p:cNvPr id="233" name="Group 34"/>
                        <p:cNvGrpSpPr>
                          <a:grpSpLocks/>
                        </p:cNvGrpSpPr>
                        <p:nvPr/>
                      </p:nvGrpSpPr>
                      <p:grpSpPr bwMode="auto">
                        <a:xfrm>
                          <a:off x="3794" y="1598"/>
                          <a:ext cx="123" cy="135"/>
                          <a:chOff x="3794" y="1598"/>
                          <a:chExt cx="123" cy="135"/>
                        </a:xfrm>
                      </p:grpSpPr>
                      <p:sp>
                        <p:nvSpPr>
                          <p:cNvPr id="39" name="Rectangle 35"/>
                          <p:cNvSpPr>
                            <a:spLocks noChangeArrowheads="1"/>
                          </p:cNvSpPr>
                          <p:nvPr/>
                        </p:nvSpPr>
                        <p:spPr bwMode="auto">
                          <a:xfrm>
                            <a:off x="3911" y="1661"/>
                            <a:ext cx="6" cy="18"/>
                          </a:xfrm>
                          <a:prstGeom prst="rect">
                            <a:avLst/>
                          </a:prstGeom>
                          <a:solidFill>
                            <a:srgbClr val="606060"/>
                          </a:solidFill>
                          <a:ln w="1588">
                            <a:solidFill>
                              <a:srgbClr val="000000"/>
                            </a:solidFill>
                            <a:miter lim="800000"/>
                            <a:headEnd/>
                            <a:tailEnd/>
                          </a:ln>
                        </p:spPr>
                        <p:txBody>
                          <a:bodyPr/>
                          <a:lstStyle/>
                          <a:p>
                            <a:endParaRPr lang="en-US">
                              <a:solidFill>
                                <a:srgbClr val="FF0000"/>
                              </a:solidFill>
                            </a:endParaRPr>
                          </a:p>
                        </p:txBody>
                      </p:sp>
                      <p:sp>
                        <p:nvSpPr>
                          <p:cNvPr id="40" name="Freeform 36"/>
                          <p:cNvSpPr>
                            <a:spLocks/>
                          </p:cNvSpPr>
                          <p:nvPr/>
                        </p:nvSpPr>
                        <p:spPr bwMode="auto">
                          <a:xfrm>
                            <a:off x="3797" y="1598"/>
                            <a:ext cx="114" cy="105"/>
                          </a:xfrm>
                          <a:custGeom>
                            <a:avLst/>
                            <a:gdLst>
                              <a:gd name="T0" fmla="*/ 24 w 686"/>
                              <a:gd name="T1" fmla="*/ 3 h 630"/>
                              <a:gd name="T2" fmla="*/ 30 w 686"/>
                              <a:gd name="T3" fmla="*/ 0 h 630"/>
                              <a:gd name="T4" fmla="*/ 105 w 686"/>
                              <a:gd name="T5" fmla="*/ 0 h 630"/>
                              <a:gd name="T6" fmla="*/ 111 w 686"/>
                              <a:gd name="T7" fmla="*/ 3 h 630"/>
                              <a:gd name="T8" fmla="*/ 111 w 686"/>
                              <a:gd name="T9" fmla="*/ 39 h 630"/>
                              <a:gd name="T10" fmla="*/ 114 w 686"/>
                              <a:gd name="T11" fmla="*/ 48 h 630"/>
                              <a:gd name="T12" fmla="*/ 114 w 686"/>
                              <a:gd name="T13" fmla="*/ 105 h 630"/>
                              <a:gd name="T14" fmla="*/ 0 w 686"/>
                              <a:gd name="T15" fmla="*/ 105 h 630"/>
                              <a:gd name="T16" fmla="*/ 0 w 686"/>
                              <a:gd name="T17" fmla="*/ 54 h 630"/>
                              <a:gd name="T18" fmla="*/ 9 w 686"/>
                              <a:gd name="T19" fmla="*/ 48 h 630"/>
                              <a:gd name="T20" fmla="*/ 21 w 686"/>
                              <a:gd name="T21" fmla="*/ 12 h 630"/>
                              <a:gd name="T22" fmla="*/ 24 w 686"/>
                              <a:gd name="T23" fmla="*/ 12 h 630"/>
                              <a:gd name="T24" fmla="*/ 12 w 686"/>
                              <a:gd name="T25" fmla="*/ 48 h 630"/>
                              <a:gd name="T26" fmla="*/ 33 w 686"/>
                              <a:gd name="T27" fmla="*/ 48 h 630"/>
                              <a:gd name="T28" fmla="*/ 24 w 686"/>
                              <a:gd name="T29" fmla="*/ 12 h 630"/>
                              <a:gd name="T30" fmla="*/ 27 w 686"/>
                              <a:gd name="T31" fmla="*/ 12 h 630"/>
                              <a:gd name="T32" fmla="*/ 36 w 686"/>
                              <a:gd name="T33" fmla="*/ 48 h 630"/>
                              <a:gd name="T34" fmla="*/ 75 w 686"/>
                              <a:gd name="T35" fmla="*/ 48 h 630"/>
                              <a:gd name="T36" fmla="*/ 63 w 686"/>
                              <a:gd name="T37" fmla="*/ 12 h 630"/>
                              <a:gd name="T38" fmla="*/ 69 w 686"/>
                              <a:gd name="T39" fmla="*/ 12 h 630"/>
                              <a:gd name="T40" fmla="*/ 81 w 686"/>
                              <a:gd name="T41" fmla="*/ 48 h 630"/>
                              <a:gd name="T42" fmla="*/ 111 w 686"/>
                              <a:gd name="T43" fmla="*/ 48 h 630"/>
                              <a:gd name="T44" fmla="*/ 99 w 686"/>
                              <a:gd name="T45" fmla="*/ 12 h 630"/>
                              <a:gd name="T46" fmla="*/ 69 w 686"/>
                              <a:gd name="T47" fmla="*/ 12 h 630"/>
                              <a:gd name="T48" fmla="*/ 63 w 686"/>
                              <a:gd name="T49" fmla="*/ 12 h 630"/>
                              <a:gd name="T50" fmla="*/ 27 w 686"/>
                              <a:gd name="T51" fmla="*/ 12 h 630"/>
                              <a:gd name="T52" fmla="*/ 24 w 686"/>
                              <a:gd name="T53" fmla="*/ 12 h 630"/>
                              <a:gd name="T54" fmla="*/ 21 w 686"/>
                              <a:gd name="T55" fmla="*/ 12 h 630"/>
                              <a:gd name="T56" fmla="*/ 24 w 686"/>
                              <a:gd name="T57" fmla="*/ 6 h 630"/>
                              <a:gd name="T58" fmla="*/ 24 w 686"/>
                              <a:gd name="T59" fmla="*/ 3 h 6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6"/>
                              <a:gd name="T91" fmla="*/ 0 h 630"/>
                              <a:gd name="T92" fmla="*/ 686 w 686"/>
                              <a:gd name="T93" fmla="*/ 630 h 6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6" h="630">
                                <a:moveTo>
                                  <a:pt x="145" y="19"/>
                                </a:moveTo>
                                <a:lnTo>
                                  <a:pt x="182" y="0"/>
                                </a:lnTo>
                                <a:lnTo>
                                  <a:pt x="632" y="0"/>
                                </a:lnTo>
                                <a:lnTo>
                                  <a:pt x="669" y="16"/>
                                </a:lnTo>
                                <a:lnTo>
                                  <a:pt x="669" y="236"/>
                                </a:lnTo>
                                <a:lnTo>
                                  <a:pt x="686" y="288"/>
                                </a:lnTo>
                                <a:lnTo>
                                  <a:pt x="686" y="630"/>
                                </a:lnTo>
                                <a:lnTo>
                                  <a:pt x="0" y="630"/>
                                </a:lnTo>
                                <a:lnTo>
                                  <a:pt x="0" y="325"/>
                                </a:lnTo>
                                <a:lnTo>
                                  <a:pt x="54" y="288"/>
                                </a:lnTo>
                                <a:lnTo>
                                  <a:pt x="128" y="72"/>
                                </a:lnTo>
                                <a:lnTo>
                                  <a:pt x="145" y="72"/>
                                </a:lnTo>
                                <a:lnTo>
                                  <a:pt x="72" y="288"/>
                                </a:lnTo>
                                <a:lnTo>
                                  <a:pt x="200" y="288"/>
                                </a:lnTo>
                                <a:lnTo>
                                  <a:pt x="145" y="72"/>
                                </a:lnTo>
                                <a:lnTo>
                                  <a:pt x="163" y="72"/>
                                </a:lnTo>
                                <a:lnTo>
                                  <a:pt x="217" y="288"/>
                                </a:lnTo>
                                <a:lnTo>
                                  <a:pt x="451" y="288"/>
                                </a:lnTo>
                                <a:lnTo>
                                  <a:pt x="379" y="72"/>
                                </a:lnTo>
                                <a:lnTo>
                                  <a:pt x="416" y="72"/>
                                </a:lnTo>
                                <a:lnTo>
                                  <a:pt x="488" y="288"/>
                                </a:lnTo>
                                <a:lnTo>
                                  <a:pt x="669" y="288"/>
                                </a:lnTo>
                                <a:lnTo>
                                  <a:pt x="596" y="72"/>
                                </a:lnTo>
                                <a:lnTo>
                                  <a:pt x="416" y="72"/>
                                </a:lnTo>
                                <a:lnTo>
                                  <a:pt x="379" y="72"/>
                                </a:lnTo>
                                <a:lnTo>
                                  <a:pt x="163" y="72"/>
                                </a:lnTo>
                                <a:lnTo>
                                  <a:pt x="145" y="72"/>
                                </a:lnTo>
                                <a:lnTo>
                                  <a:pt x="128" y="72"/>
                                </a:lnTo>
                                <a:lnTo>
                                  <a:pt x="145" y="35"/>
                                </a:lnTo>
                                <a:lnTo>
                                  <a:pt x="145" y="19"/>
                                </a:lnTo>
                                <a:close/>
                              </a:path>
                            </a:pathLst>
                          </a:custGeom>
                          <a:solidFill>
                            <a:srgbClr val="FF0000"/>
                          </a:solidFill>
                          <a:ln w="1588">
                            <a:solidFill>
                              <a:srgbClr val="000000"/>
                            </a:solidFill>
                            <a:round/>
                            <a:headEnd/>
                            <a:tailEnd/>
                          </a:ln>
                        </p:spPr>
                        <p:txBody>
                          <a:bodyPr/>
                          <a:lstStyle/>
                          <a:p>
                            <a:endParaRPr lang="fr-FR">
                              <a:solidFill>
                                <a:srgbClr val="FF0000"/>
                              </a:solidFill>
                            </a:endParaRPr>
                          </a:p>
                        </p:txBody>
                      </p:sp>
                      <p:sp>
                        <p:nvSpPr>
                          <p:cNvPr id="41" name="Line 37"/>
                          <p:cNvSpPr>
                            <a:spLocks noChangeShapeType="1"/>
                          </p:cNvSpPr>
                          <p:nvPr/>
                        </p:nvSpPr>
                        <p:spPr bwMode="auto">
                          <a:xfrm>
                            <a:off x="3830" y="1646"/>
                            <a:ext cx="1" cy="55"/>
                          </a:xfrm>
                          <a:prstGeom prst="line">
                            <a:avLst/>
                          </a:prstGeom>
                          <a:noFill/>
                          <a:ln w="1588">
                            <a:solidFill>
                              <a:srgbClr val="000000"/>
                            </a:solidFill>
                            <a:round/>
                            <a:headEnd/>
                            <a:tailEnd/>
                          </a:ln>
                        </p:spPr>
                        <p:txBody>
                          <a:bodyPr/>
                          <a:lstStyle/>
                          <a:p>
                            <a:endParaRPr lang="fr-FR">
                              <a:solidFill>
                                <a:srgbClr val="FF0000"/>
                              </a:solidFill>
                            </a:endParaRPr>
                          </a:p>
                        </p:txBody>
                      </p:sp>
                      <p:sp>
                        <p:nvSpPr>
                          <p:cNvPr id="42" name="Freeform 38"/>
                          <p:cNvSpPr>
                            <a:spLocks/>
                          </p:cNvSpPr>
                          <p:nvPr/>
                        </p:nvSpPr>
                        <p:spPr bwMode="auto">
                          <a:xfrm>
                            <a:off x="3861" y="1604"/>
                            <a:ext cx="14" cy="84"/>
                          </a:xfrm>
                          <a:custGeom>
                            <a:avLst/>
                            <a:gdLst>
                              <a:gd name="T0" fmla="*/ 0 w 86"/>
                              <a:gd name="T1" fmla="*/ 0 h 506"/>
                              <a:gd name="T2" fmla="*/ 14 w 86"/>
                              <a:gd name="T3" fmla="*/ 42 h 506"/>
                              <a:gd name="T4" fmla="*/ 14 w 86"/>
                              <a:gd name="T5" fmla="*/ 84 h 506"/>
                              <a:gd name="T6" fmla="*/ 0 60000 65536"/>
                              <a:gd name="T7" fmla="*/ 0 60000 65536"/>
                              <a:gd name="T8" fmla="*/ 0 60000 65536"/>
                              <a:gd name="T9" fmla="*/ 0 w 86"/>
                              <a:gd name="T10" fmla="*/ 0 h 506"/>
                              <a:gd name="T11" fmla="*/ 86 w 86"/>
                              <a:gd name="T12" fmla="*/ 506 h 506"/>
                            </a:gdLst>
                            <a:ahLst/>
                            <a:cxnLst>
                              <a:cxn ang="T6">
                                <a:pos x="T0" y="T1"/>
                              </a:cxn>
                              <a:cxn ang="T7">
                                <a:pos x="T2" y="T3"/>
                              </a:cxn>
                              <a:cxn ang="T8">
                                <a:pos x="T4" y="T5"/>
                              </a:cxn>
                            </a:cxnLst>
                            <a:rect l="T9" t="T10" r="T11" b="T12"/>
                            <a:pathLst>
                              <a:path w="86" h="506">
                                <a:moveTo>
                                  <a:pt x="0" y="0"/>
                                </a:moveTo>
                                <a:lnTo>
                                  <a:pt x="86" y="253"/>
                                </a:lnTo>
                                <a:lnTo>
                                  <a:pt x="86" y="506"/>
                                </a:lnTo>
                              </a:path>
                            </a:pathLst>
                          </a:custGeom>
                          <a:noFill/>
                          <a:ln w="1588">
                            <a:solidFill>
                              <a:srgbClr val="000000"/>
                            </a:solidFill>
                            <a:round/>
                            <a:headEnd/>
                            <a:tailEnd/>
                          </a:ln>
                        </p:spPr>
                        <p:txBody>
                          <a:bodyPr/>
                          <a:lstStyle/>
                          <a:p>
                            <a:endParaRPr lang="fr-FR">
                              <a:solidFill>
                                <a:srgbClr val="FF0000"/>
                              </a:solidFill>
                            </a:endParaRPr>
                          </a:p>
                        </p:txBody>
                      </p:sp>
                      <p:grpSp>
                        <p:nvGrpSpPr>
                          <p:cNvPr id="234" name="Group 39"/>
                          <p:cNvGrpSpPr>
                            <a:grpSpLocks/>
                          </p:cNvGrpSpPr>
                          <p:nvPr/>
                        </p:nvGrpSpPr>
                        <p:grpSpPr bwMode="auto">
                          <a:xfrm>
                            <a:off x="3794" y="1703"/>
                            <a:ext cx="117" cy="30"/>
                            <a:chOff x="3794" y="1703"/>
                            <a:chExt cx="117" cy="30"/>
                          </a:xfrm>
                        </p:grpSpPr>
                        <p:sp>
                          <p:nvSpPr>
                            <p:cNvPr id="57" name="Rectangle 40"/>
                            <p:cNvSpPr>
                              <a:spLocks noChangeArrowheads="1"/>
                            </p:cNvSpPr>
                            <p:nvPr/>
                          </p:nvSpPr>
                          <p:spPr bwMode="auto">
                            <a:xfrm>
                              <a:off x="3794" y="1703"/>
                              <a:ext cx="117"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235" name="Group 41"/>
                            <p:cNvGrpSpPr>
                              <a:grpSpLocks/>
                            </p:cNvGrpSpPr>
                            <p:nvPr/>
                          </p:nvGrpSpPr>
                          <p:grpSpPr bwMode="auto">
                            <a:xfrm>
                              <a:off x="3800" y="1706"/>
                              <a:ext cx="34" cy="4"/>
                              <a:chOff x="3800" y="1706"/>
                              <a:chExt cx="34" cy="4"/>
                            </a:xfrm>
                          </p:grpSpPr>
                          <p:sp>
                            <p:nvSpPr>
                              <p:cNvPr id="59" name="Line 42"/>
                              <p:cNvSpPr>
                                <a:spLocks noChangeShapeType="1"/>
                              </p:cNvSpPr>
                              <p:nvPr/>
                            </p:nvSpPr>
                            <p:spPr bwMode="auto">
                              <a:xfrm>
                                <a:off x="3800" y="1706"/>
                                <a:ext cx="34" cy="1"/>
                              </a:xfrm>
                              <a:prstGeom prst="line">
                                <a:avLst/>
                              </a:prstGeom>
                              <a:noFill/>
                              <a:ln w="1588">
                                <a:solidFill>
                                  <a:srgbClr val="000000"/>
                                </a:solidFill>
                                <a:round/>
                                <a:headEnd/>
                                <a:tailEnd/>
                              </a:ln>
                            </p:spPr>
                            <p:txBody>
                              <a:bodyPr/>
                              <a:lstStyle/>
                              <a:p>
                                <a:endParaRPr lang="fr-FR">
                                  <a:solidFill>
                                    <a:srgbClr val="FF0000"/>
                                  </a:solidFill>
                                </a:endParaRPr>
                              </a:p>
                            </p:txBody>
                          </p:sp>
                          <p:sp>
                            <p:nvSpPr>
                              <p:cNvPr id="60" name="Line 43"/>
                              <p:cNvSpPr>
                                <a:spLocks noChangeShapeType="1"/>
                              </p:cNvSpPr>
                              <p:nvPr/>
                            </p:nvSpPr>
                            <p:spPr bwMode="auto">
                              <a:xfrm>
                                <a:off x="3803" y="1709"/>
                                <a:ext cx="31" cy="1"/>
                              </a:xfrm>
                              <a:prstGeom prst="line">
                                <a:avLst/>
                              </a:prstGeom>
                              <a:noFill/>
                              <a:ln w="1588">
                                <a:solidFill>
                                  <a:srgbClr val="000000"/>
                                </a:solidFill>
                                <a:round/>
                                <a:headEnd/>
                                <a:tailEnd/>
                              </a:ln>
                            </p:spPr>
                            <p:txBody>
                              <a:bodyPr/>
                              <a:lstStyle/>
                              <a:p>
                                <a:endParaRPr lang="fr-FR">
                                  <a:solidFill>
                                    <a:srgbClr val="FF0000"/>
                                  </a:solidFill>
                                </a:endParaRPr>
                              </a:p>
                            </p:txBody>
                          </p:sp>
                        </p:grpSp>
                      </p:grpSp>
                      <p:grpSp>
                        <p:nvGrpSpPr>
                          <p:cNvPr id="236" name="Group 44"/>
                          <p:cNvGrpSpPr>
                            <a:grpSpLocks/>
                          </p:cNvGrpSpPr>
                          <p:nvPr/>
                        </p:nvGrpSpPr>
                        <p:grpSpPr bwMode="auto">
                          <a:xfrm>
                            <a:off x="3797" y="1688"/>
                            <a:ext cx="112" cy="4"/>
                            <a:chOff x="3797" y="1688"/>
                            <a:chExt cx="112" cy="4"/>
                          </a:xfrm>
                        </p:grpSpPr>
                        <p:sp>
                          <p:nvSpPr>
                            <p:cNvPr id="55" name="Line 45"/>
                            <p:cNvSpPr>
                              <a:spLocks noChangeShapeType="1"/>
                            </p:cNvSpPr>
                            <p:nvPr/>
                          </p:nvSpPr>
                          <p:spPr bwMode="auto">
                            <a:xfrm>
                              <a:off x="3797" y="1691"/>
                              <a:ext cx="34" cy="1"/>
                            </a:xfrm>
                            <a:prstGeom prst="line">
                              <a:avLst/>
                            </a:prstGeom>
                            <a:noFill/>
                            <a:ln w="1588">
                              <a:solidFill>
                                <a:srgbClr val="202020"/>
                              </a:solidFill>
                              <a:round/>
                              <a:headEnd/>
                              <a:tailEnd/>
                            </a:ln>
                          </p:spPr>
                          <p:txBody>
                            <a:bodyPr/>
                            <a:lstStyle/>
                            <a:p>
                              <a:endParaRPr lang="fr-FR">
                                <a:solidFill>
                                  <a:srgbClr val="FF0000"/>
                                </a:solidFill>
                              </a:endParaRPr>
                            </a:p>
                          </p:txBody>
                        </p:sp>
                        <p:sp>
                          <p:nvSpPr>
                            <p:cNvPr id="56" name="Line 46"/>
                            <p:cNvSpPr>
                              <a:spLocks noChangeShapeType="1"/>
                            </p:cNvSpPr>
                            <p:nvPr/>
                          </p:nvSpPr>
                          <p:spPr bwMode="auto">
                            <a:xfrm>
                              <a:off x="3797" y="1688"/>
                              <a:ext cx="112" cy="1"/>
                            </a:xfrm>
                            <a:prstGeom prst="line">
                              <a:avLst/>
                            </a:prstGeom>
                            <a:noFill/>
                            <a:ln w="1588">
                              <a:solidFill>
                                <a:srgbClr val="202020"/>
                              </a:solidFill>
                              <a:round/>
                              <a:headEnd/>
                              <a:tailEnd/>
                            </a:ln>
                          </p:spPr>
                          <p:txBody>
                            <a:bodyPr/>
                            <a:lstStyle/>
                            <a:p>
                              <a:endParaRPr lang="fr-FR">
                                <a:solidFill>
                                  <a:srgbClr val="FF0000"/>
                                </a:solidFill>
                              </a:endParaRPr>
                            </a:p>
                          </p:txBody>
                        </p:sp>
                      </p:grpSp>
                      <p:sp>
                        <p:nvSpPr>
                          <p:cNvPr id="45" name="Line 47"/>
                          <p:cNvSpPr>
                            <a:spLocks noChangeShapeType="1"/>
                          </p:cNvSpPr>
                          <p:nvPr/>
                        </p:nvSpPr>
                        <p:spPr bwMode="auto">
                          <a:xfrm>
                            <a:off x="3908" y="1646"/>
                            <a:ext cx="1" cy="58"/>
                          </a:xfrm>
                          <a:prstGeom prst="line">
                            <a:avLst/>
                          </a:prstGeom>
                          <a:noFill/>
                          <a:ln w="1588">
                            <a:solidFill>
                              <a:srgbClr val="000000"/>
                            </a:solidFill>
                            <a:round/>
                            <a:headEnd/>
                            <a:tailEnd/>
                          </a:ln>
                        </p:spPr>
                        <p:txBody>
                          <a:bodyPr/>
                          <a:lstStyle/>
                          <a:p>
                            <a:endParaRPr lang="fr-FR">
                              <a:solidFill>
                                <a:srgbClr val="FF0000"/>
                              </a:solidFill>
                            </a:endParaRPr>
                          </a:p>
                        </p:txBody>
                      </p:sp>
                      <p:grpSp>
                        <p:nvGrpSpPr>
                          <p:cNvPr id="237" name="Group 48"/>
                          <p:cNvGrpSpPr>
                            <a:grpSpLocks/>
                          </p:cNvGrpSpPr>
                          <p:nvPr/>
                        </p:nvGrpSpPr>
                        <p:grpSpPr bwMode="auto">
                          <a:xfrm>
                            <a:off x="3832" y="1621"/>
                            <a:ext cx="15" cy="43"/>
                            <a:chOff x="3832" y="1621"/>
                            <a:chExt cx="15" cy="43"/>
                          </a:xfrm>
                        </p:grpSpPr>
                        <p:sp>
                          <p:nvSpPr>
                            <p:cNvPr id="49" name="AutoShape 49"/>
                            <p:cNvSpPr>
                              <a:spLocks noChangeArrowheads="1"/>
                            </p:cNvSpPr>
                            <p:nvPr/>
                          </p:nvSpPr>
                          <p:spPr bwMode="auto">
                            <a:xfrm>
                              <a:off x="3832" y="1621"/>
                              <a:ext cx="11" cy="32"/>
                            </a:xfrm>
                            <a:prstGeom prst="roundRect">
                              <a:avLst>
                                <a:gd name="adj" fmla="val 48412"/>
                              </a:avLst>
                            </a:prstGeom>
                            <a:solidFill>
                              <a:srgbClr val="FFFFFF"/>
                            </a:solidFill>
                            <a:ln w="1588">
                              <a:solidFill>
                                <a:srgbClr val="000000"/>
                              </a:solidFill>
                              <a:round/>
                              <a:headEnd/>
                              <a:tailEnd/>
                            </a:ln>
                          </p:spPr>
                          <p:txBody>
                            <a:bodyPr/>
                            <a:lstStyle/>
                            <a:p>
                              <a:endParaRPr lang="en-US">
                                <a:solidFill>
                                  <a:srgbClr val="FF0000"/>
                                </a:solidFill>
                              </a:endParaRPr>
                            </a:p>
                          </p:txBody>
                        </p:sp>
                        <p:sp>
                          <p:nvSpPr>
                            <p:cNvPr id="50" name="AutoShape 50"/>
                            <p:cNvSpPr>
                              <a:spLocks noChangeArrowheads="1"/>
                            </p:cNvSpPr>
                            <p:nvPr/>
                          </p:nvSpPr>
                          <p:spPr bwMode="auto">
                            <a:xfrm>
                              <a:off x="3833" y="1658"/>
                              <a:ext cx="6" cy="6"/>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sp>
                          <p:nvSpPr>
                            <p:cNvPr id="51" name="AutoShape 51"/>
                            <p:cNvSpPr>
                              <a:spLocks noChangeArrowheads="1"/>
                            </p:cNvSpPr>
                            <p:nvPr/>
                          </p:nvSpPr>
                          <p:spPr bwMode="auto">
                            <a:xfrm>
                              <a:off x="3842" y="1656"/>
                              <a:ext cx="5" cy="4"/>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grpSp>
                          <p:nvGrpSpPr>
                            <p:cNvPr id="238" name="Group 52"/>
                            <p:cNvGrpSpPr>
                              <a:grpSpLocks/>
                            </p:cNvGrpSpPr>
                            <p:nvPr/>
                          </p:nvGrpSpPr>
                          <p:grpSpPr bwMode="auto">
                            <a:xfrm>
                              <a:off x="3836" y="1640"/>
                              <a:ext cx="10" cy="21"/>
                              <a:chOff x="3836" y="1640"/>
                              <a:chExt cx="10" cy="21"/>
                            </a:xfrm>
                          </p:grpSpPr>
                          <p:sp>
                            <p:nvSpPr>
                              <p:cNvPr id="53" name="Freeform 53"/>
                              <p:cNvSpPr>
                                <a:spLocks/>
                              </p:cNvSpPr>
                              <p:nvPr/>
                            </p:nvSpPr>
                            <p:spPr bwMode="auto">
                              <a:xfrm>
                                <a:off x="3836" y="1640"/>
                                <a:ext cx="1" cy="21"/>
                              </a:xfrm>
                              <a:custGeom>
                                <a:avLst/>
                                <a:gdLst>
                                  <a:gd name="T0" fmla="*/ 0 w 1"/>
                                  <a:gd name="T1" fmla="*/ 0 h 128"/>
                                  <a:gd name="T2" fmla="*/ 0 w 1"/>
                                  <a:gd name="T3" fmla="*/ 21 h 128"/>
                                  <a:gd name="T4" fmla="*/ 0 w 1"/>
                                  <a:gd name="T5" fmla="*/ 18 h 128"/>
                                  <a:gd name="T6" fmla="*/ 0 60000 65536"/>
                                  <a:gd name="T7" fmla="*/ 0 60000 65536"/>
                                  <a:gd name="T8" fmla="*/ 0 60000 65536"/>
                                  <a:gd name="T9" fmla="*/ 0 w 1"/>
                                  <a:gd name="T10" fmla="*/ 0 h 128"/>
                                  <a:gd name="T11" fmla="*/ 1 w 1"/>
                                  <a:gd name="T12" fmla="*/ 128 h 128"/>
                                </a:gdLst>
                                <a:ahLst/>
                                <a:cxnLst>
                                  <a:cxn ang="T6">
                                    <a:pos x="T0" y="T1"/>
                                  </a:cxn>
                                  <a:cxn ang="T7">
                                    <a:pos x="T2" y="T3"/>
                                  </a:cxn>
                                  <a:cxn ang="T8">
                                    <a:pos x="T4" y="T5"/>
                                  </a:cxn>
                                </a:cxnLst>
                                <a:rect l="T9" t="T10" r="T11" b="T12"/>
                                <a:pathLst>
                                  <a:path w="1" h="128">
                                    <a:moveTo>
                                      <a:pt x="0" y="0"/>
                                    </a:moveTo>
                                    <a:lnTo>
                                      <a:pt x="0" y="128"/>
                                    </a:lnTo>
                                    <a:lnTo>
                                      <a:pt x="0" y="110"/>
                                    </a:lnTo>
                                  </a:path>
                                </a:pathLst>
                              </a:custGeom>
                              <a:noFill/>
                              <a:ln w="1588">
                                <a:solidFill>
                                  <a:srgbClr val="000000"/>
                                </a:solidFill>
                                <a:round/>
                                <a:headEnd/>
                                <a:tailEnd/>
                              </a:ln>
                            </p:spPr>
                            <p:txBody>
                              <a:bodyPr/>
                              <a:lstStyle/>
                              <a:p>
                                <a:endParaRPr lang="fr-FR">
                                  <a:solidFill>
                                    <a:srgbClr val="FF0000"/>
                                  </a:solidFill>
                                </a:endParaRPr>
                              </a:p>
                            </p:txBody>
                          </p:sp>
                          <p:sp>
                            <p:nvSpPr>
                              <p:cNvPr id="54" name="Line 54"/>
                              <p:cNvSpPr>
                                <a:spLocks noChangeShapeType="1"/>
                              </p:cNvSpPr>
                              <p:nvPr/>
                            </p:nvSpPr>
                            <p:spPr bwMode="auto">
                              <a:xfrm>
                                <a:off x="3836" y="1652"/>
                                <a:ext cx="10" cy="6"/>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47" name="Freeform 55"/>
                          <p:cNvSpPr>
                            <a:spLocks/>
                          </p:cNvSpPr>
                          <p:nvPr/>
                        </p:nvSpPr>
                        <p:spPr bwMode="auto">
                          <a:xfrm>
                            <a:off x="3860" y="1649"/>
                            <a:ext cx="12" cy="3"/>
                          </a:xfrm>
                          <a:custGeom>
                            <a:avLst/>
                            <a:gdLst>
                              <a:gd name="T0" fmla="*/ 0 w 72"/>
                              <a:gd name="T1" fmla="*/ 0 h 21"/>
                              <a:gd name="T2" fmla="*/ 12 w 72"/>
                              <a:gd name="T3" fmla="*/ 0 h 21"/>
                              <a:gd name="T4" fmla="*/ 12 w 72"/>
                              <a:gd name="T5" fmla="*/ 1 h 21"/>
                              <a:gd name="T6" fmla="*/ 12 w 72"/>
                              <a:gd name="T7" fmla="*/ 3 h 21"/>
                              <a:gd name="T8" fmla="*/ 9 w 72"/>
                              <a:gd name="T9" fmla="*/ 3 h 21"/>
                              <a:gd name="T10" fmla="*/ 9 w 72"/>
                              <a:gd name="T11" fmla="*/ 1 h 21"/>
                              <a:gd name="T12" fmla="*/ 0 w 72"/>
                              <a:gd name="T13" fmla="*/ 1 h 21"/>
                              <a:gd name="T14" fmla="*/ 0 w 72"/>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21"/>
                              <a:gd name="T26" fmla="*/ 72 w 7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21">
                                <a:moveTo>
                                  <a:pt x="0" y="0"/>
                                </a:moveTo>
                                <a:lnTo>
                                  <a:pt x="72" y="0"/>
                                </a:lnTo>
                                <a:lnTo>
                                  <a:pt x="72" y="9"/>
                                </a:lnTo>
                                <a:lnTo>
                                  <a:pt x="72" y="21"/>
                                </a:lnTo>
                                <a:lnTo>
                                  <a:pt x="55" y="21"/>
                                </a:lnTo>
                                <a:lnTo>
                                  <a:pt x="55" y="9"/>
                                </a:lnTo>
                                <a:lnTo>
                                  <a:pt x="0" y="9"/>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48" name="Freeform 56"/>
                          <p:cNvSpPr>
                            <a:spLocks/>
                          </p:cNvSpPr>
                          <p:nvPr/>
                        </p:nvSpPr>
                        <p:spPr bwMode="auto">
                          <a:xfrm>
                            <a:off x="3821" y="1601"/>
                            <a:ext cx="87" cy="2"/>
                          </a:xfrm>
                          <a:custGeom>
                            <a:avLst/>
                            <a:gdLst>
                              <a:gd name="T0" fmla="*/ 0 w 522"/>
                              <a:gd name="T1" fmla="*/ 0 h 16"/>
                              <a:gd name="T2" fmla="*/ 87 w 522"/>
                              <a:gd name="T3" fmla="*/ 0 h 16"/>
                              <a:gd name="T4" fmla="*/ 87 w 522"/>
                              <a:gd name="T5" fmla="*/ 2 h 16"/>
                              <a:gd name="T6" fmla="*/ 0 w 522"/>
                              <a:gd name="T7" fmla="*/ 2 h 16"/>
                              <a:gd name="T8" fmla="*/ 0 w 522"/>
                              <a:gd name="T9" fmla="*/ 0 h 16"/>
                              <a:gd name="T10" fmla="*/ 0 60000 65536"/>
                              <a:gd name="T11" fmla="*/ 0 60000 65536"/>
                              <a:gd name="T12" fmla="*/ 0 60000 65536"/>
                              <a:gd name="T13" fmla="*/ 0 60000 65536"/>
                              <a:gd name="T14" fmla="*/ 0 60000 65536"/>
                              <a:gd name="T15" fmla="*/ 0 w 522"/>
                              <a:gd name="T16" fmla="*/ 0 h 16"/>
                              <a:gd name="T17" fmla="*/ 522 w 522"/>
                              <a:gd name="T18" fmla="*/ 16 h 16"/>
                            </a:gdLst>
                            <a:ahLst/>
                            <a:cxnLst>
                              <a:cxn ang="T10">
                                <a:pos x="T0" y="T1"/>
                              </a:cxn>
                              <a:cxn ang="T11">
                                <a:pos x="T2" y="T3"/>
                              </a:cxn>
                              <a:cxn ang="T12">
                                <a:pos x="T4" y="T5"/>
                              </a:cxn>
                              <a:cxn ang="T13">
                                <a:pos x="T6" y="T7"/>
                              </a:cxn>
                              <a:cxn ang="T14">
                                <a:pos x="T8" y="T9"/>
                              </a:cxn>
                            </a:cxnLst>
                            <a:rect l="T15" t="T16" r="T17" b="T18"/>
                            <a:pathLst>
                              <a:path w="522" h="16">
                                <a:moveTo>
                                  <a:pt x="0" y="0"/>
                                </a:moveTo>
                                <a:lnTo>
                                  <a:pt x="522" y="0"/>
                                </a:lnTo>
                                <a:lnTo>
                                  <a:pt x="522" y="16"/>
                                </a:lnTo>
                                <a:lnTo>
                                  <a:pt x="1" y="16"/>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grpSp>
                    <p:grpSp>
                      <p:nvGrpSpPr>
                        <p:cNvPr id="239" name="Group 57"/>
                        <p:cNvGrpSpPr>
                          <a:grpSpLocks/>
                        </p:cNvGrpSpPr>
                        <p:nvPr/>
                      </p:nvGrpSpPr>
                      <p:grpSpPr bwMode="auto">
                        <a:xfrm>
                          <a:off x="3820" y="1691"/>
                          <a:ext cx="97" cy="42"/>
                          <a:chOff x="3820" y="1691"/>
                          <a:chExt cx="97" cy="42"/>
                        </a:xfrm>
                      </p:grpSpPr>
                      <p:sp>
                        <p:nvSpPr>
                          <p:cNvPr id="37" name="Freeform 58"/>
                          <p:cNvSpPr>
                            <a:spLocks/>
                          </p:cNvSpPr>
                          <p:nvPr/>
                        </p:nvSpPr>
                        <p:spPr bwMode="auto">
                          <a:xfrm>
                            <a:off x="3820" y="1691"/>
                            <a:ext cx="97" cy="42"/>
                          </a:xfrm>
                          <a:custGeom>
                            <a:avLst/>
                            <a:gdLst>
                              <a:gd name="T0" fmla="*/ 0 w 579"/>
                              <a:gd name="T1" fmla="*/ 42 h 253"/>
                              <a:gd name="T2" fmla="*/ 0 w 579"/>
                              <a:gd name="T3" fmla="*/ 38 h 253"/>
                              <a:gd name="T4" fmla="*/ 1 w 579"/>
                              <a:gd name="T5" fmla="*/ 33 h 253"/>
                              <a:gd name="T6" fmla="*/ 3 w 579"/>
                              <a:gd name="T7" fmla="*/ 28 h 253"/>
                              <a:gd name="T8" fmla="*/ 5 w 579"/>
                              <a:gd name="T9" fmla="*/ 23 h 253"/>
                              <a:gd name="T10" fmla="*/ 8 w 579"/>
                              <a:gd name="T11" fmla="*/ 18 h 253"/>
                              <a:gd name="T12" fmla="*/ 12 w 579"/>
                              <a:gd name="T13" fmla="*/ 15 h 253"/>
                              <a:gd name="T14" fmla="*/ 16 w 579"/>
                              <a:gd name="T15" fmla="*/ 11 h 253"/>
                              <a:gd name="T16" fmla="*/ 21 w 579"/>
                              <a:gd name="T17" fmla="*/ 7 h 253"/>
                              <a:gd name="T18" fmla="*/ 27 w 579"/>
                              <a:gd name="T19" fmla="*/ 4 h 253"/>
                              <a:gd name="T20" fmla="*/ 32 w 579"/>
                              <a:gd name="T21" fmla="*/ 3 h 253"/>
                              <a:gd name="T22" fmla="*/ 38 w 579"/>
                              <a:gd name="T23" fmla="*/ 1 h 253"/>
                              <a:gd name="T24" fmla="*/ 45 w 579"/>
                              <a:gd name="T25" fmla="*/ 0 h 253"/>
                              <a:gd name="T26" fmla="*/ 51 w 579"/>
                              <a:gd name="T27" fmla="*/ 0 h 253"/>
                              <a:gd name="T28" fmla="*/ 57 w 579"/>
                              <a:gd name="T29" fmla="*/ 1 h 253"/>
                              <a:gd name="T30" fmla="*/ 63 w 579"/>
                              <a:gd name="T31" fmla="*/ 2 h 253"/>
                              <a:gd name="T32" fmla="*/ 69 w 579"/>
                              <a:gd name="T33" fmla="*/ 4 h 253"/>
                              <a:gd name="T34" fmla="*/ 74 w 579"/>
                              <a:gd name="T35" fmla="*/ 7 h 253"/>
                              <a:gd name="T36" fmla="*/ 78 w 579"/>
                              <a:gd name="T37" fmla="*/ 9 h 253"/>
                              <a:gd name="T38" fmla="*/ 82 w 579"/>
                              <a:gd name="T39" fmla="*/ 12 h 253"/>
                              <a:gd name="T40" fmla="*/ 85 w 579"/>
                              <a:gd name="T41" fmla="*/ 16 h 253"/>
                              <a:gd name="T42" fmla="*/ 89 w 579"/>
                              <a:gd name="T43" fmla="*/ 20 h 253"/>
                              <a:gd name="T44" fmla="*/ 92 w 579"/>
                              <a:gd name="T45" fmla="*/ 24 h 253"/>
                              <a:gd name="T46" fmla="*/ 93 w 579"/>
                              <a:gd name="T47" fmla="*/ 27 h 253"/>
                              <a:gd name="T48" fmla="*/ 95 w 579"/>
                              <a:gd name="T49" fmla="*/ 30 h 253"/>
                              <a:gd name="T50" fmla="*/ 96 w 579"/>
                              <a:gd name="T51" fmla="*/ 34 h 253"/>
                              <a:gd name="T52" fmla="*/ 96 w 579"/>
                              <a:gd name="T53" fmla="*/ 37 h 253"/>
                              <a:gd name="T54" fmla="*/ 96 w 579"/>
                              <a:gd name="T55" fmla="*/ 41 h 253"/>
                              <a:gd name="T56" fmla="*/ 97 w 579"/>
                              <a:gd name="T57" fmla="*/ 42 h 253"/>
                              <a:gd name="T58" fmla="*/ 0 w 579"/>
                              <a:gd name="T59" fmla="*/ 42 h 2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9"/>
                              <a:gd name="T91" fmla="*/ 0 h 253"/>
                              <a:gd name="T92" fmla="*/ 579 w 579"/>
                              <a:gd name="T93" fmla="*/ 253 h 2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9" h="253">
                                <a:moveTo>
                                  <a:pt x="0" y="253"/>
                                </a:moveTo>
                                <a:lnTo>
                                  <a:pt x="0" y="226"/>
                                </a:lnTo>
                                <a:lnTo>
                                  <a:pt x="6" y="198"/>
                                </a:lnTo>
                                <a:lnTo>
                                  <a:pt x="16" y="167"/>
                                </a:lnTo>
                                <a:lnTo>
                                  <a:pt x="30" y="138"/>
                                </a:lnTo>
                                <a:lnTo>
                                  <a:pt x="49" y="111"/>
                                </a:lnTo>
                                <a:lnTo>
                                  <a:pt x="69" y="89"/>
                                </a:lnTo>
                                <a:lnTo>
                                  <a:pt x="95" y="65"/>
                                </a:lnTo>
                                <a:lnTo>
                                  <a:pt x="128" y="42"/>
                                </a:lnTo>
                                <a:lnTo>
                                  <a:pt x="160" y="27"/>
                                </a:lnTo>
                                <a:lnTo>
                                  <a:pt x="191" y="16"/>
                                </a:lnTo>
                                <a:lnTo>
                                  <a:pt x="226" y="6"/>
                                </a:lnTo>
                                <a:lnTo>
                                  <a:pt x="266" y="0"/>
                                </a:lnTo>
                                <a:lnTo>
                                  <a:pt x="304" y="0"/>
                                </a:lnTo>
                                <a:lnTo>
                                  <a:pt x="342" y="4"/>
                                </a:lnTo>
                                <a:lnTo>
                                  <a:pt x="377" y="13"/>
                                </a:lnTo>
                                <a:lnTo>
                                  <a:pt x="413" y="25"/>
                                </a:lnTo>
                                <a:lnTo>
                                  <a:pt x="443" y="40"/>
                                </a:lnTo>
                                <a:lnTo>
                                  <a:pt x="466" y="56"/>
                                </a:lnTo>
                                <a:lnTo>
                                  <a:pt x="489" y="73"/>
                                </a:lnTo>
                                <a:lnTo>
                                  <a:pt x="510" y="94"/>
                                </a:lnTo>
                                <a:lnTo>
                                  <a:pt x="532" y="120"/>
                                </a:lnTo>
                                <a:lnTo>
                                  <a:pt x="549" y="145"/>
                                </a:lnTo>
                                <a:lnTo>
                                  <a:pt x="558" y="164"/>
                                </a:lnTo>
                                <a:lnTo>
                                  <a:pt x="566" y="182"/>
                                </a:lnTo>
                                <a:lnTo>
                                  <a:pt x="573" y="204"/>
                                </a:lnTo>
                                <a:lnTo>
                                  <a:pt x="574" y="224"/>
                                </a:lnTo>
                                <a:lnTo>
                                  <a:pt x="576" y="244"/>
                                </a:lnTo>
                                <a:lnTo>
                                  <a:pt x="579" y="253"/>
                                </a:lnTo>
                                <a:lnTo>
                                  <a:pt x="0" y="253"/>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38" name="Freeform 59"/>
                          <p:cNvSpPr>
                            <a:spLocks/>
                          </p:cNvSpPr>
                          <p:nvPr/>
                        </p:nvSpPr>
                        <p:spPr bwMode="auto">
                          <a:xfrm>
                            <a:off x="3834" y="1703"/>
                            <a:ext cx="69" cy="30"/>
                          </a:xfrm>
                          <a:custGeom>
                            <a:avLst/>
                            <a:gdLst>
                              <a:gd name="T0" fmla="*/ 0 w 414"/>
                              <a:gd name="T1" fmla="*/ 30 h 182"/>
                              <a:gd name="T2" fmla="*/ 0 w 414"/>
                              <a:gd name="T3" fmla="*/ 27 h 182"/>
                              <a:gd name="T4" fmla="*/ 1 w 414"/>
                              <a:gd name="T5" fmla="*/ 24 h 182"/>
                              <a:gd name="T6" fmla="*/ 2 w 414"/>
                              <a:gd name="T7" fmla="*/ 20 h 182"/>
                              <a:gd name="T8" fmla="*/ 4 w 414"/>
                              <a:gd name="T9" fmla="*/ 16 h 182"/>
                              <a:gd name="T10" fmla="*/ 6 w 414"/>
                              <a:gd name="T11" fmla="*/ 13 h 182"/>
                              <a:gd name="T12" fmla="*/ 8 w 414"/>
                              <a:gd name="T13" fmla="*/ 11 h 182"/>
                              <a:gd name="T14" fmla="*/ 11 w 414"/>
                              <a:gd name="T15" fmla="*/ 8 h 182"/>
                              <a:gd name="T16" fmla="*/ 15 w 414"/>
                              <a:gd name="T17" fmla="*/ 5 h 182"/>
                              <a:gd name="T18" fmla="*/ 19 w 414"/>
                              <a:gd name="T19" fmla="*/ 3 h 182"/>
                              <a:gd name="T20" fmla="*/ 23 w 414"/>
                              <a:gd name="T21" fmla="*/ 2 h 182"/>
                              <a:gd name="T22" fmla="*/ 27 w 414"/>
                              <a:gd name="T23" fmla="*/ 1 h 182"/>
                              <a:gd name="T24" fmla="*/ 32 w 414"/>
                              <a:gd name="T25" fmla="*/ 0 h 182"/>
                              <a:gd name="T26" fmla="*/ 36 w 414"/>
                              <a:gd name="T27" fmla="*/ 0 h 182"/>
                              <a:gd name="T28" fmla="*/ 41 w 414"/>
                              <a:gd name="T29" fmla="*/ 0 h 182"/>
                              <a:gd name="T30" fmla="*/ 45 w 414"/>
                              <a:gd name="T31" fmla="*/ 1 h 182"/>
                              <a:gd name="T32" fmla="*/ 49 w 414"/>
                              <a:gd name="T33" fmla="*/ 3 h 182"/>
                              <a:gd name="T34" fmla="*/ 53 w 414"/>
                              <a:gd name="T35" fmla="*/ 5 h 182"/>
                              <a:gd name="T36" fmla="*/ 56 w 414"/>
                              <a:gd name="T37" fmla="*/ 7 h 182"/>
                              <a:gd name="T38" fmla="*/ 59 w 414"/>
                              <a:gd name="T39" fmla="*/ 9 h 182"/>
                              <a:gd name="T40" fmla="*/ 61 w 414"/>
                              <a:gd name="T41" fmla="*/ 11 h 182"/>
                              <a:gd name="T42" fmla="*/ 63 w 414"/>
                              <a:gd name="T43" fmla="*/ 14 h 182"/>
                              <a:gd name="T44" fmla="*/ 66 w 414"/>
                              <a:gd name="T45" fmla="*/ 17 h 182"/>
                              <a:gd name="T46" fmla="*/ 67 w 414"/>
                              <a:gd name="T47" fmla="*/ 19 h 182"/>
                              <a:gd name="T48" fmla="*/ 67 w 414"/>
                              <a:gd name="T49" fmla="*/ 22 h 182"/>
                              <a:gd name="T50" fmla="*/ 68 w 414"/>
                              <a:gd name="T51" fmla="*/ 24 h 182"/>
                              <a:gd name="T52" fmla="*/ 69 w 414"/>
                              <a:gd name="T53" fmla="*/ 27 h 182"/>
                              <a:gd name="T54" fmla="*/ 69 w 414"/>
                              <a:gd name="T55" fmla="*/ 29 h 182"/>
                              <a:gd name="T56" fmla="*/ 69 w 414"/>
                              <a:gd name="T57" fmla="*/ 30 h 182"/>
                              <a:gd name="T58" fmla="*/ 0 w 414"/>
                              <a:gd name="T59" fmla="*/ 30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4"/>
                              <a:gd name="T91" fmla="*/ 0 h 182"/>
                              <a:gd name="T92" fmla="*/ 414 w 414"/>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4" h="182">
                                <a:moveTo>
                                  <a:pt x="0" y="182"/>
                                </a:moveTo>
                                <a:lnTo>
                                  <a:pt x="0" y="162"/>
                                </a:lnTo>
                                <a:lnTo>
                                  <a:pt x="4" y="143"/>
                                </a:lnTo>
                                <a:lnTo>
                                  <a:pt x="12" y="120"/>
                                </a:lnTo>
                                <a:lnTo>
                                  <a:pt x="22" y="99"/>
                                </a:lnTo>
                                <a:lnTo>
                                  <a:pt x="36" y="78"/>
                                </a:lnTo>
                                <a:lnTo>
                                  <a:pt x="50" y="64"/>
                                </a:lnTo>
                                <a:lnTo>
                                  <a:pt x="68" y="47"/>
                                </a:lnTo>
                                <a:lnTo>
                                  <a:pt x="92" y="30"/>
                                </a:lnTo>
                                <a:lnTo>
                                  <a:pt x="115" y="19"/>
                                </a:lnTo>
                                <a:lnTo>
                                  <a:pt x="136" y="11"/>
                                </a:lnTo>
                                <a:lnTo>
                                  <a:pt x="161" y="4"/>
                                </a:lnTo>
                                <a:lnTo>
                                  <a:pt x="190" y="0"/>
                                </a:lnTo>
                                <a:lnTo>
                                  <a:pt x="217" y="0"/>
                                </a:lnTo>
                                <a:lnTo>
                                  <a:pt x="244" y="3"/>
                                </a:lnTo>
                                <a:lnTo>
                                  <a:pt x="270" y="9"/>
                                </a:lnTo>
                                <a:lnTo>
                                  <a:pt x="295" y="18"/>
                                </a:lnTo>
                                <a:lnTo>
                                  <a:pt x="317" y="28"/>
                                </a:lnTo>
                                <a:lnTo>
                                  <a:pt x="333" y="40"/>
                                </a:lnTo>
                                <a:lnTo>
                                  <a:pt x="352" y="54"/>
                                </a:lnTo>
                                <a:lnTo>
                                  <a:pt x="366" y="67"/>
                                </a:lnTo>
                                <a:lnTo>
                                  <a:pt x="380" y="84"/>
                                </a:lnTo>
                                <a:lnTo>
                                  <a:pt x="393" y="104"/>
                                </a:lnTo>
                                <a:lnTo>
                                  <a:pt x="399" y="118"/>
                                </a:lnTo>
                                <a:lnTo>
                                  <a:pt x="404" y="131"/>
                                </a:lnTo>
                                <a:lnTo>
                                  <a:pt x="409" y="147"/>
                                </a:lnTo>
                                <a:lnTo>
                                  <a:pt x="411" y="161"/>
                                </a:lnTo>
                                <a:lnTo>
                                  <a:pt x="411" y="176"/>
                                </a:lnTo>
                                <a:lnTo>
                                  <a:pt x="414" y="182"/>
                                </a:lnTo>
                                <a:lnTo>
                                  <a:pt x="0" y="182"/>
                                </a:lnTo>
                                <a:close/>
                              </a:path>
                            </a:pathLst>
                          </a:custGeom>
                          <a:solidFill>
                            <a:srgbClr val="808080"/>
                          </a:solidFill>
                          <a:ln w="1588">
                            <a:solidFill>
                              <a:srgbClr val="000000"/>
                            </a:solidFill>
                            <a:round/>
                            <a:headEnd/>
                            <a:tailEnd/>
                          </a:ln>
                        </p:spPr>
                        <p:txBody>
                          <a:bodyPr/>
                          <a:lstStyle/>
                          <a:p>
                            <a:endParaRPr lang="fr-FR">
                              <a:solidFill>
                                <a:srgbClr val="FF0000"/>
                              </a:solidFill>
                            </a:endParaRPr>
                          </a:p>
                        </p:txBody>
                      </p:sp>
                    </p:grpSp>
                    <p:grpSp>
                      <p:nvGrpSpPr>
                        <p:cNvPr id="240" name="Group 60"/>
                        <p:cNvGrpSpPr>
                          <a:grpSpLocks/>
                        </p:cNvGrpSpPr>
                        <p:nvPr/>
                      </p:nvGrpSpPr>
                      <p:grpSpPr bwMode="auto">
                        <a:xfrm>
                          <a:off x="3917" y="1622"/>
                          <a:ext cx="55" cy="75"/>
                          <a:chOff x="3917" y="1622"/>
                          <a:chExt cx="55" cy="75"/>
                        </a:xfrm>
                      </p:grpSpPr>
                      <p:sp>
                        <p:nvSpPr>
                          <p:cNvPr id="34" name="Freeform 61"/>
                          <p:cNvSpPr>
                            <a:spLocks/>
                          </p:cNvSpPr>
                          <p:nvPr/>
                        </p:nvSpPr>
                        <p:spPr bwMode="auto">
                          <a:xfrm>
                            <a:off x="3917" y="1637"/>
                            <a:ext cx="54" cy="51"/>
                          </a:xfrm>
                          <a:custGeom>
                            <a:avLst/>
                            <a:gdLst>
                              <a:gd name="T0" fmla="*/ 0 w 326"/>
                              <a:gd name="T1" fmla="*/ 27 h 306"/>
                              <a:gd name="T2" fmla="*/ 2 w 326"/>
                              <a:gd name="T3" fmla="*/ 30 h 306"/>
                              <a:gd name="T4" fmla="*/ 5 w 326"/>
                              <a:gd name="T5" fmla="*/ 34 h 306"/>
                              <a:gd name="T6" fmla="*/ 7 w 326"/>
                              <a:gd name="T7" fmla="*/ 36 h 306"/>
                              <a:gd name="T8" fmla="*/ 10 w 326"/>
                              <a:gd name="T9" fmla="*/ 39 h 306"/>
                              <a:gd name="T10" fmla="*/ 12 w 326"/>
                              <a:gd name="T11" fmla="*/ 41 h 306"/>
                              <a:gd name="T12" fmla="*/ 14 w 326"/>
                              <a:gd name="T13" fmla="*/ 44 h 306"/>
                              <a:gd name="T14" fmla="*/ 16 w 326"/>
                              <a:gd name="T15" fmla="*/ 46 h 306"/>
                              <a:gd name="T16" fmla="*/ 18 w 326"/>
                              <a:gd name="T17" fmla="*/ 47 h 306"/>
                              <a:gd name="T18" fmla="*/ 19 w 326"/>
                              <a:gd name="T19" fmla="*/ 49 h 306"/>
                              <a:gd name="T20" fmla="*/ 21 w 326"/>
                              <a:gd name="T21" fmla="*/ 50 h 306"/>
                              <a:gd name="T22" fmla="*/ 23 w 326"/>
                              <a:gd name="T23" fmla="*/ 51 h 306"/>
                              <a:gd name="T24" fmla="*/ 25 w 326"/>
                              <a:gd name="T25" fmla="*/ 51 h 306"/>
                              <a:gd name="T26" fmla="*/ 28 w 326"/>
                              <a:gd name="T27" fmla="*/ 51 h 306"/>
                              <a:gd name="T28" fmla="*/ 30 w 326"/>
                              <a:gd name="T29" fmla="*/ 50 h 306"/>
                              <a:gd name="T30" fmla="*/ 32 w 326"/>
                              <a:gd name="T31" fmla="*/ 49 h 306"/>
                              <a:gd name="T32" fmla="*/ 33 w 326"/>
                              <a:gd name="T33" fmla="*/ 48 h 306"/>
                              <a:gd name="T34" fmla="*/ 35 w 326"/>
                              <a:gd name="T35" fmla="*/ 47 h 306"/>
                              <a:gd name="T36" fmla="*/ 37 w 326"/>
                              <a:gd name="T37" fmla="*/ 44 h 306"/>
                              <a:gd name="T38" fmla="*/ 39 w 326"/>
                              <a:gd name="T39" fmla="*/ 42 h 306"/>
                              <a:gd name="T40" fmla="*/ 41 w 326"/>
                              <a:gd name="T41" fmla="*/ 39 h 306"/>
                              <a:gd name="T42" fmla="*/ 42 w 326"/>
                              <a:gd name="T43" fmla="*/ 36 h 306"/>
                              <a:gd name="T44" fmla="*/ 44 w 326"/>
                              <a:gd name="T45" fmla="*/ 33 h 306"/>
                              <a:gd name="T46" fmla="*/ 45 w 326"/>
                              <a:gd name="T47" fmla="*/ 30 h 306"/>
                              <a:gd name="T48" fmla="*/ 46 w 326"/>
                              <a:gd name="T49" fmla="*/ 26 h 306"/>
                              <a:gd name="T50" fmla="*/ 46 w 326"/>
                              <a:gd name="T51" fmla="*/ 22 h 306"/>
                              <a:gd name="T52" fmla="*/ 47 w 326"/>
                              <a:gd name="T53" fmla="*/ 19 h 306"/>
                              <a:gd name="T54" fmla="*/ 47 w 326"/>
                              <a:gd name="T55" fmla="*/ 15 h 306"/>
                              <a:gd name="T56" fmla="*/ 48 w 326"/>
                              <a:gd name="T57" fmla="*/ 13 h 306"/>
                              <a:gd name="T58" fmla="*/ 49 w 326"/>
                              <a:gd name="T59" fmla="*/ 11 h 306"/>
                              <a:gd name="T60" fmla="*/ 50 w 326"/>
                              <a:gd name="T61" fmla="*/ 9 h 306"/>
                              <a:gd name="T62" fmla="*/ 51 w 326"/>
                              <a:gd name="T63" fmla="*/ 5 h 306"/>
                              <a:gd name="T64" fmla="*/ 53 w 326"/>
                              <a:gd name="T65" fmla="*/ 2 h 306"/>
                              <a:gd name="T66" fmla="*/ 54 w 326"/>
                              <a:gd name="T67" fmla="*/ 0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306"/>
                              <a:gd name="T104" fmla="*/ 326 w 326"/>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306">
                                <a:moveTo>
                                  <a:pt x="0" y="162"/>
                                </a:moveTo>
                                <a:lnTo>
                                  <a:pt x="15" y="180"/>
                                </a:lnTo>
                                <a:lnTo>
                                  <a:pt x="33" y="203"/>
                                </a:lnTo>
                                <a:lnTo>
                                  <a:pt x="44" y="216"/>
                                </a:lnTo>
                                <a:lnTo>
                                  <a:pt x="58" y="232"/>
                                </a:lnTo>
                                <a:lnTo>
                                  <a:pt x="71" y="247"/>
                                </a:lnTo>
                                <a:lnTo>
                                  <a:pt x="84" y="261"/>
                                </a:lnTo>
                                <a:lnTo>
                                  <a:pt x="94" y="273"/>
                                </a:lnTo>
                                <a:lnTo>
                                  <a:pt x="107" y="284"/>
                                </a:lnTo>
                                <a:lnTo>
                                  <a:pt x="117" y="292"/>
                                </a:lnTo>
                                <a:lnTo>
                                  <a:pt x="126" y="300"/>
                                </a:lnTo>
                                <a:lnTo>
                                  <a:pt x="139" y="303"/>
                                </a:lnTo>
                                <a:lnTo>
                                  <a:pt x="151" y="306"/>
                                </a:lnTo>
                                <a:lnTo>
                                  <a:pt x="168" y="303"/>
                                </a:lnTo>
                                <a:lnTo>
                                  <a:pt x="182" y="300"/>
                                </a:lnTo>
                                <a:lnTo>
                                  <a:pt x="192" y="293"/>
                                </a:lnTo>
                                <a:lnTo>
                                  <a:pt x="201" y="289"/>
                                </a:lnTo>
                                <a:lnTo>
                                  <a:pt x="211" y="281"/>
                                </a:lnTo>
                                <a:lnTo>
                                  <a:pt x="225" y="265"/>
                                </a:lnTo>
                                <a:lnTo>
                                  <a:pt x="235" y="251"/>
                                </a:lnTo>
                                <a:lnTo>
                                  <a:pt x="248" y="235"/>
                                </a:lnTo>
                                <a:lnTo>
                                  <a:pt x="256" y="217"/>
                                </a:lnTo>
                                <a:lnTo>
                                  <a:pt x="266" y="200"/>
                                </a:lnTo>
                                <a:lnTo>
                                  <a:pt x="273" y="179"/>
                                </a:lnTo>
                                <a:lnTo>
                                  <a:pt x="278" y="157"/>
                                </a:lnTo>
                                <a:lnTo>
                                  <a:pt x="280" y="134"/>
                                </a:lnTo>
                                <a:lnTo>
                                  <a:pt x="281" y="113"/>
                                </a:lnTo>
                                <a:lnTo>
                                  <a:pt x="285" y="92"/>
                                </a:lnTo>
                                <a:lnTo>
                                  <a:pt x="289" y="75"/>
                                </a:lnTo>
                                <a:lnTo>
                                  <a:pt x="293" y="64"/>
                                </a:lnTo>
                                <a:lnTo>
                                  <a:pt x="300" y="53"/>
                                </a:lnTo>
                                <a:lnTo>
                                  <a:pt x="307" y="32"/>
                                </a:lnTo>
                                <a:lnTo>
                                  <a:pt x="317" y="13"/>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35" name="Freeform 62"/>
                          <p:cNvSpPr>
                            <a:spLocks/>
                          </p:cNvSpPr>
                          <p:nvPr/>
                        </p:nvSpPr>
                        <p:spPr bwMode="auto">
                          <a:xfrm>
                            <a:off x="3917" y="1622"/>
                            <a:ext cx="54" cy="75"/>
                          </a:xfrm>
                          <a:custGeom>
                            <a:avLst/>
                            <a:gdLst>
                              <a:gd name="T0" fmla="*/ 0 w 326"/>
                              <a:gd name="T1" fmla="*/ 51 h 451"/>
                              <a:gd name="T2" fmla="*/ 1 w 326"/>
                              <a:gd name="T3" fmla="*/ 52 h 451"/>
                              <a:gd name="T4" fmla="*/ 3 w 326"/>
                              <a:gd name="T5" fmla="*/ 53 h 451"/>
                              <a:gd name="T6" fmla="*/ 4 w 326"/>
                              <a:gd name="T7" fmla="*/ 55 h 451"/>
                              <a:gd name="T8" fmla="*/ 6 w 326"/>
                              <a:gd name="T9" fmla="*/ 57 h 451"/>
                              <a:gd name="T10" fmla="*/ 7 w 326"/>
                              <a:gd name="T11" fmla="*/ 59 h 451"/>
                              <a:gd name="T12" fmla="*/ 8 w 326"/>
                              <a:gd name="T13" fmla="*/ 60 h 451"/>
                              <a:gd name="T14" fmla="*/ 9 w 326"/>
                              <a:gd name="T15" fmla="*/ 64 h 451"/>
                              <a:gd name="T16" fmla="*/ 12 w 326"/>
                              <a:gd name="T17" fmla="*/ 67 h 451"/>
                              <a:gd name="T18" fmla="*/ 14 w 326"/>
                              <a:gd name="T19" fmla="*/ 69 h 451"/>
                              <a:gd name="T20" fmla="*/ 16 w 326"/>
                              <a:gd name="T21" fmla="*/ 71 h 451"/>
                              <a:gd name="T22" fmla="*/ 18 w 326"/>
                              <a:gd name="T23" fmla="*/ 72 h 451"/>
                              <a:gd name="T24" fmla="*/ 19 w 326"/>
                              <a:gd name="T25" fmla="*/ 73 h 451"/>
                              <a:gd name="T26" fmla="*/ 20 w 326"/>
                              <a:gd name="T27" fmla="*/ 73 h 451"/>
                              <a:gd name="T28" fmla="*/ 23 w 326"/>
                              <a:gd name="T29" fmla="*/ 74 h 451"/>
                              <a:gd name="T30" fmla="*/ 25 w 326"/>
                              <a:gd name="T31" fmla="*/ 75 h 451"/>
                              <a:gd name="T32" fmla="*/ 27 w 326"/>
                              <a:gd name="T33" fmla="*/ 75 h 451"/>
                              <a:gd name="T34" fmla="*/ 29 w 326"/>
                              <a:gd name="T35" fmla="*/ 75 h 451"/>
                              <a:gd name="T36" fmla="*/ 31 w 326"/>
                              <a:gd name="T37" fmla="*/ 74 h 451"/>
                              <a:gd name="T38" fmla="*/ 33 w 326"/>
                              <a:gd name="T39" fmla="*/ 73 h 451"/>
                              <a:gd name="T40" fmla="*/ 36 w 326"/>
                              <a:gd name="T41" fmla="*/ 73 h 451"/>
                              <a:gd name="T42" fmla="*/ 38 w 326"/>
                              <a:gd name="T43" fmla="*/ 72 h 451"/>
                              <a:gd name="T44" fmla="*/ 39 w 326"/>
                              <a:gd name="T45" fmla="*/ 70 h 451"/>
                              <a:gd name="T46" fmla="*/ 40 w 326"/>
                              <a:gd name="T47" fmla="*/ 69 h 451"/>
                              <a:gd name="T48" fmla="*/ 41 w 326"/>
                              <a:gd name="T49" fmla="*/ 68 h 451"/>
                              <a:gd name="T50" fmla="*/ 42 w 326"/>
                              <a:gd name="T51" fmla="*/ 67 h 451"/>
                              <a:gd name="T52" fmla="*/ 43 w 326"/>
                              <a:gd name="T53" fmla="*/ 65 h 451"/>
                              <a:gd name="T54" fmla="*/ 44 w 326"/>
                              <a:gd name="T55" fmla="*/ 63 h 451"/>
                              <a:gd name="T56" fmla="*/ 46 w 326"/>
                              <a:gd name="T57" fmla="*/ 61 h 451"/>
                              <a:gd name="T58" fmla="*/ 46 w 326"/>
                              <a:gd name="T59" fmla="*/ 58 h 451"/>
                              <a:gd name="T60" fmla="*/ 47 w 326"/>
                              <a:gd name="T61" fmla="*/ 56 h 451"/>
                              <a:gd name="T62" fmla="*/ 48 w 326"/>
                              <a:gd name="T63" fmla="*/ 53 h 451"/>
                              <a:gd name="T64" fmla="*/ 48 w 326"/>
                              <a:gd name="T65" fmla="*/ 50 h 451"/>
                              <a:gd name="T66" fmla="*/ 49 w 326"/>
                              <a:gd name="T67" fmla="*/ 47 h 451"/>
                              <a:gd name="T68" fmla="*/ 50 w 326"/>
                              <a:gd name="T69" fmla="*/ 44 h 451"/>
                              <a:gd name="T70" fmla="*/ 51 w 326"/>
                              <a:gd name="T71" fmla="*/ 42 h 451"/>
                              <a:gd name="T72" fmla="*/ 51 w 326"/>
                              <a:gd name="T73" fmla="*/ 39 h 451"/>
                              <a:gd name="T74" fmla="*/ 51 w 326"/>
                              <a:gd name="T75" fmla="*/ 37 h 451"/>
                              <a:gd name="T76" fmla="*/ 51 w 326"/>
                              <a:gd name="T77" fmla="*/ 34 h 451"/>
                              <a:gd name="T78" fmla="*/ 51 w 326"/>
                              <a:gd name="T79" fmla="*/ 30 h 451"/>
                              <a:gd name="T80" fmla="*/ 51 w 326"/>
                              <a:gd name="T81" fmla="*/ 15 h 451"/>
                              <a:gd name="T82" fmla="*/ 51 w 326"/>
                              <a:gd name="T83" fmla="*/ 8 h 451"/>
                              <a:gd name="T84" fmla="*/ 51 w 326"/>
                              <a:gd name="T85" fmla="*/ 6 h 451"/>
                              <a:gd name="T86" fmla="*/ 51 w 326"/>
                              <a:gd name="T87" fmla="*/ 4 h 451"/>
                              <a:gd name="T88" fmla="*/ 51 w 326"/>
                              <a:gd name="T89" fmla="*/ 2 h 451"/>
                              <a:gd name="T90" fmla="*/ 52 w 326"/>
                              <a:gd name="T91" fmla="*/ 1 h 451"/>
                              <a:gd name="T92" fmla="*/ 54 w 326"/>
                              <a:gd name="T93" fmla="*/ 0 h 4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6"/>
                              <a:gd name="T142" fmla="*/ 0 h 451"/>
                              <a:gd name="T143" fmla="*/ 326 w 326"/>
                              <a:gd name="T144" fmla="*/ 451 h 4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6" h="451">
                                <a:moveTo>
                                  <a:pt x="0" y="306"/>
                                </a:moveTo>
                                <a:lnTo>
                                  <a:pt x="8" y="313"/>
                                </a:lnTo>
                                <a:lnTo>
                                  <a:pt x="16" y="320"/>
                                </a:lnTo>
                                <a:lnTo>
                                  <a:pt x="24" y="331"/>
                                </a:lnTo>
                                <a:lnTo>
                                  <a:pt x="34" y="341"/>
                                </a:lnTo>
                                <a:lnTo>
                                  <a:pt x="41" y="352"/>
                                </a:lnTo>
                                <a:lnTo>
                                  <a:pt x="46" y="363"/>
                                </a:lnTo>
                                <a:lnTo>
                                  <a:pt x="57" y="382"/>
                                </a:lnTo>
                                <a:lnTo>
                                  <a:pt x="73" y="404"/>
                                </a:lnTo>
                                <a:lnTo>
                                  <a:pt x="85" y="416"/>
                                </a:lnTo>
                                <a:lnTo>
                                  <a:pt x="98" y="426"/>
                                </a:lnTo>
                                <a:lnTo>
                                  <a:pt x="109" y="432"/>
                                </a:lnTo>
                                <a:lnTo>
                                  <a:pt x="115" y="436"/>
                                </a:lnTo>
                                <a:lnTo>
                                  <a:pt x="123" y="439"/>
                                </a:lnTo>
                                <a:lnTo>
                                  <a:pt x="139" y="445"/>
                                </a:lnTo>
                                <a:lnTo>
                                  <a:pt x="152" y="449"/>
                                </a:lnTo>
                                <a:lnTo>
                                  <a:pt x="163" y="451"/>
                                </a:lnTo>
                                <a:lnTo>
                                  <a:pt x="176" y="449"/>
                                </a:lnTo>
                                <a:lnTo>
                                  <a:pt x="190" y="446"/>
                                </a:lnTo>
                                <a:lnTo>
                                  <a:pt x="201" y="441"/>
                                </a:lnTo>
                                <a:lnTo>
                                  <a:pt x="215" y="436"/>
                                </a:lnTo>
                                <a:lnTo>
                                  <a:pt x="228" y="430"/>
                                </a:lnTo>
                                <a:lnTo>
                                  <a:pt x="236" y="422"/>
                                </a:lnTo>
                                <a:lnTo>
                                  <a:pt x="242" y="417"/>
                                </a:lnTo>
                                <a:lnTo>
                                  <a:pt x="248" y="411"/>
                                </a:lnTo>
                                <a:lnTo>
                                  <a:pt x="255" y="402"/>
                                </a:lnTo>
                                <a:lnTo>
                                  <a:pt x="262" y="393"/>
                                </a:lnTo>
                                <a:lnTo>
                                  <a:pt x="268" y="380"/>
                                </a:lnTo>
                                <a:lnTo>
                                  <a:pt x="275" y="365"/>
                                </a:lnTo>
                                <a:lnTo>
                                  <a:pt x="280" y="351"/>
                                </a:lnTo>
                                <a:lnTo>
                                  <a:pt x="285" y="334"/>
                                </a:lnTo>
                                <a:lnTo>
                                  <a:pt x="288" y="319"/>
                                </a:lnTo>
                                <a:lnTo>
                                  <a:pt x="291" y="301"/>
                                </a:lnTo>
                                <a:lnTo>
                                  <a:pt x="295" y="283"/>
                                </a:lnTo>
                                <a:lnTo>
                                  <a:pt x="301" y="267"/>
                                </a:lnTo>
                                <a:lnTo>
                                  <a:pt x="305" y="252"/>
                                </a:lnTo>
                                <a:lnTo>
                                  <a:pt x="308" y="237"/>
                                </a:lnTo>
                                <a:lnTo>
                                  <a:pt x="309" y="222"/>
                                </a:lnTo>
                                <a:lnTo>
                                  <a:pt x="309" y="205"/>
                                </a:lnTo>
                                <a:lnTo>
                                  <a:pt x="308" y="181"/>
                                </a:lnTo>
                                <a:lnTo>
                                  <a:pt x="308" y="90"/>
                                </a:lnTo>
                                <a:lnTo>
                                  <a:pt x="307" y="48"/>
                                </a:lnTo>
                                <a:lnTo>
                                  <a:pt x="307" y="36"/>
                                </a:lnTo>
                                <a:lnTo>
                                  <a:pt x="307" y="27"/>
                                </a:lnTo>
                                <a:lnTo>
                                  <a:pt x="309" y="15"/>
                                </a:lnTo>
                                <a:lnTo>
                                  <a:pt x="315" y="6"/>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36" name="Arc 63"/>
                          <p:cNvSpPr>
                            <a:spLocks/>
                          </p:cNvSpPr>
                          <p:nvPr/>
                        </p:nvSpPr>
                        <p:spPr bwMode="auto">
                          <a:xfrm>
                            <a:off x="3962" y="1630"/>
                            <a:ext cx="10" cy="62"/>
                          </a:xfrm>
                          <a:custGeom>
                            <a:avLst/>
                            <a:gdLst>
                              <a:gd name="T0" fmla="*/ 0 w 21600"/>
                              <a:gd name="T1" fmla="*/ 0 h 42962"/>
                              <a:gd name="T2" fmla="*/ 0 w 21600"/>
                              <a:gd name="T3" fmla="*/ 0 h 42962"/>
                              <a:gd name="T4" fmla="*/ 0 w 21600"/>
                              <a:gd name="T5" fmla="*/ 0 h 42962"/>
                              <a:gd name="T6" fmla="*/ 0 60000 65536"/>
                              <a:gd name="T7" fmla="*/ 0 60000 65536"/>
                              <a:gd name="T8" fmla="*/ 0 60000 65536"/>
                              <a:gd name="T9" fmla="*/ 0 w 21600"/>
                              <a:gd name="T10" fmla="*/ 0 h 42962"/>
                              <a:gd name="T11" fmla="*/ 21600 w 21600"/>
                              <a:gd name="T12" fmla="*/ 42962 h 42962"/>
                            </a:gdLst>
                            <a:ahLst/>
                            <a:cxnLst>
                              <a:cxn ang="T6">
                                <a:pos x="T0" y="T1"/>
                              </a:cxn>
                              <a:cxn ang="T7">
                                <a:pos x="T2" y="T3"/>
                              </a:cxn>
                              <a:cxn ang="T8">
                                <a:pos x="T4" y="T5"/>
                              </a:cxn>
                            </a:cxnLst>
                            <a:rect l="T9" t="T10" r="T11" b="T12"/>
                            <a:pathLst>
                              <a:path w="21600" h="42962" fill="none" extrusionOk="0">
                                <a:moveTo>
                                  <a:pt x="19338" y="42962"/>
                                </a:moveTo>
                                <a:cubicBezTo>
                                  <a:pt x="8345" y="41805"/>
                                  <a:pt x="0" y="32535"/>
                                  <a:pt x="0" y="21481"/>
                                </a:cubicBezTo>
                                <a:cubicBezTo>
                                  <a:pt x="-1" y="10426"/>
                                  <a:pt x="8345" y="1156"/>
                                  <a:pt x="19338" y="-1"/>
                                </a:cubicBezTo>
                              </a:path>
                              <a:path w="21600" h="42962" stroke="0" extrusionOk="0">
                                <a:moveTo>
                                  <a:pt x="19338" y="42962"/>
                                </a:moveTo>
                                <a:cubicBezTo>
                                  <a:pt x="8345" y="41805"/>
                                  <a:pt x="0" y="32535"/>
                                  <a:pt x="0" y="21481"/>
                                </a:cubicBezTo>
                                <a:cubicBezTo>
                                  <a:pt x="-1" y="10426"/>
                                  <a:pt x="8345" y="1156"/>
                                  <a:pt x="19338" y="-1"/>
                                </a:cubicBezTo>
                                <a:lnTo>
                                  <a:pt x="21600" y="21481"/>
                                </a:lnTo>
                                <a:lnTo>
                                  <a:pt x="19338" y="42962"/>
                                </a:lnTo>
                                <a:close/>
                              </a:path>
                            </a:pathLst>
                          </a:custGeom>
                          <a:noFill/>
                          <a:ln w="1588">
                            <a:solidFill>
                              <a:srgbClr val="000000"/>
                            </a:solidFill>
                            <a:round/>
                            <a:headEnd/>
                            <a:tailEnd/>
                          </a:ln>
                        </p:spPr>
                        <p:txBody>
                          <a:bodyPr/>
                          <a:lstStyle/>
                          <a:p>
                            <a:endParaRPr lang="fr-FR">
                              <a:solidFill>
                                <a:srgbClr val="FF0000"/>
                              </a:solidFill>
                            </a:endParaRPr>
                          </a:p>
                        </p:txBody>
                      </p:sp>
                    </p:grpSp>
                    <p:grpSp>
                      <p:nvGrpSpPr>
                        <p:cNvPr id="241" name="Group 64"/>
                        <p:cNvGrpSpPr>
                          <a:grpSpLocks/>
                        </p:cNvGrpSpPr>
                        <p:nvPr/>
                      </p:nvGrpSpPr>
                      <p:grpSpPr bwMode="auto">
                        <a:xfrm>
                          <a:off x="3912" y="1703"/>
                          <a:ext cx="181" cy="55"/>
                          <a:chOff x="3912" y="1703"/>
                          <a:chExt cx="181" cy="55"/>
                        </a:xfrm>
                      </p:grpSpPr>
                      <p:sp>
                        <p:nvSpPr>
                          <p:cNvPr id="24" name="Line 65"/>
                          <p:cNvSpPr>
                            <a:spLocks noChangeShapeType="1"/>
                          </p:cNvSpPr>
                          <p:nvPr/>
                        </p:nvSpPr>
                        <p:spPr bwMode="auto">
                          <a:xfrm>
                            <a:off x="4092" y="1723"/>
                            <a:ext cx="1" cy="35"/>
                          </a:xfrm>
                          <a:prstGeom prst="line">
                            <a:avLst/>
                          </a:prstGeom>
                          <a:noFill/>
                          <a:ln w="1588">
                            <a:solidFill>
                              <a:srgbClr val="202020"/>
                            </a:solidFill>
                            <a:round/>
                            <a:headEnd/>
                            <a:tailEnd/>
                          </a:ln>
                        </p:spPr>
                        <p:txBody>
                          <a:bodyPr/>
                          <a:lstStyle/>
                          <a:p>
                            <a:endParaRPr lang="fr-FR">
                              <a:solidFill>
                                <a:srgbClr val="FF0000"/>
                              </a:solidFill>
                            </a:endParaRPr>
                          </a:p>
                        </p:txBody>
                      </p:sp>
                      <p:sp>
                        <p:nvSpPr>
                          <p:cNvPr id="25" name="Rectangle 66"/>
                          <p:cNvSpPr>
                            <a:spLocks noChangeArrowheads="1"/>
                          </p:cNvSpPr>
                          <p:nvPr/>
                        </p:nvSpPr>
                        <p:spPr bwMode="auto">
                          <a:xfrm>
                            <a:off x="3912" y="1710"/>
                            <a:ext cx="179" cy="22"/>
                          </a:xfrm>
                          <a:prstGeom prst="rect">
                            <a:avLst/>
                          </a:prstGeom>
                          <a:solidFill>
                            <a:srgbClr val="A00000"/>
                          </a:solidFill>
                          <a:ln w="4763">
                            <a:solidFill>
                              <a:srgbClr val="000000"/>
                            </a:solidFill>
                            <a:miter lim="800000"/>
                            <a:headEnd/>
                            <a:tailEnd/>
                          </a:ln>
                        </p:spPr>
                        <p:txBody>
                          <a:bodyPr/>
                          <a:lstStyle/>
                          <a:p>
                            <a:endParaRPr lang="en-US">
                              <a:solidFill>
                                <a:srgbClr val="FF0000"/>
                              </a:solidFill>
                            </a:endParaRPr>
                          </a:p>
                        </p:txBody>
                      </p:sp>
                      <p:grpSp>
                        <p:nvGrpSpPr>
                          <p:cNvPr id="242" name="Group 67"/>
                          <p:cNvGrpSpPr>
                            <a:grpSpLocks/>
                          </p:cNvGrpSpPr>
                          <p:nvPr/>
                        </p:nvGrpSpPr>
                        <p:grpSpPr bwMode="auto">
                          <a:xfrm>
                            <a:off x="3918" y="1709"/>
                            <a:ext cx="39" cy="31"/>
                            <a:chOff x="3918" y="1709"/>
                            <a:chExt cx="39" cy="31"/>
                          </a:xfrm>
                        </p:grpSpPr>
                        <p:sp>
                          <p:nvSpPr>
                            <p:cNvPr id="28" name="Rectangle 68"/>
                            <p:cNvSpPr>
                              <a:spLocks noChangeArrowheads="1"/>
                            </p:cNvSpPr>
                            <p:nvPr/>
                          </p:nvSpPr>
                          <p:spPr bwMode="auto">
                            <a:xfrm>
                              <a:off x="3918" y="1709"/>
                              <a:ext cx="39"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243" name="Group 69"/>
                            <p:cNvGrpSpPr>
                              <a:grpSpLocks/>
                            </p:cNvGrpSpPr>
                            <p:nvPr/>
                          </p:nvGrpSpPr>
                          <p:grpSpPr bwMode="auto">
                            <a:xfrm>
                              <a:off x="3924" y="1709"/>
                              <a:ext cx="28" cy="31"/>
                              <a:chOff x="3924" y="1709"/>
                              <a:chExt cx="28" cy="31"/>
                            </a:xfrm>
                          </p:grpSpPr>
                          <p:sp>
                            <p:nvSpPr>
                              <p:cNvPr id="30" name="Line 70"/>
                              <p:cNvSpPr>
                                <a:spLocks noChangeShapeType="1"/>
                              </p:cNvSpPr>
                              <p:nvPr/>
                            </p:nvSpPr>
                            <p:spPr bwMode="auto">
                              <a:xfrm>
                                <a:off x="3924"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31" name="Line 71"/>
                              <p:cNvSpPr>
                                <a:spLocks noChangeShapeType="1"/>
                              </p:cNvSpPr>
                              <p:nvPr/>
                            </p:nvSpPr>
                            <p:spPr bwMode="auto">
                              <a:xfrm>
                                <a:off x="3927"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32" name="Line 72"/>
                              <p:cNvSpPr>
                                <a:spLocks noChangeShapeType="1"/>
                              </p:cNvSpPr>
                              <p:nvPr/>
                            </p:nvSpPr>
                            <p:spPr bwMode="auto">
                              <a:xfrm>
                                <a:off x="3948"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33" name="Line 73"/>
                              <p:cNvSpPr>
                                <a:spLocks noChangeShapeType="1"/>
                              </p:cNvSpPr>
                              <p:nvPr/>
                            </p:nvSpPr>
                            <p:spPr bwMode="auto">
                              <a:xfrm>
                                <a:off x="3951" y="1709"/>
                                <a:ext cx="1" cy="31"/>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27" name="Freeform 74"/>
                          <p:cNvSpPr>
                            <a:spLocks/>
                          </p:cNvSpPr>
                          <p:nvPr/>
                        </p:nvSpPr>
                        <p:spPr bwMode="auto">
                          <a:xfrm>
                            <a:off x="3995" y="1703"/>
                            <a:ext cx="48" cy="6"/>
                          </a:xfrm>
                          <a:custGeom>
                            <a:avLst/>
                            <a:gdLst>
                              <a:gd name="T0" fmla="*/ 0 w 289"/>
                              <a:gd name="T1" fmla="*/ 0 h 37"/>
                              <a:gd name="T2" fmla="*/ 48 w 289"/>
                              <a:gd name="T3" fmla="*/ 0 h 37"/>
                              <a:gd name="T4" fmla="*/ 48 w 289"/>
                              <a:gd name="T5" fmla="*/ 3 h 37"/>
                              <a:gd name="T6" fmla="*/ 36 w 289"/>
                              <a:gd name="T7" fmla="*/ 3 h 37"/>
                              <a:gd name="T8" fmla="*/ 36 w 289"/>
                              <a:gd name="T9" fmla="*/ 6 h 37"/>
                              <a:gd name="T10" fmla="*/ 12 w 289"/>
                              <a:gd name="T11" fmla="*/ 6 h 37"/>
                              <a:gd name="T12" fmla="*/ 12 w 289"/>
                              <a:gd name="T13" fmla="*/ 3 h 37"/>
                              <a:gd name="T14" fmla="*/ 0 w 289"/>
                              <a:gd name="T15" fmla="*/ 4 h 37"/>
                              <a:gd name="T16" fmla="*/ 0 w 28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7"/>
                              <a:gd name="T29" fmla="*/ 289 w 28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7">
                                <a:moveTo>
                                  <a:pt x="0" y="0"/>
                                </a:moveTo>
                                <a:lnTo>
                                  <a:pt x="289" y="0"/>
                                </a:lnTo>
                                <a:lnTo>
                                  <a:pt x="289" y="19"/>
                                </a:lnTo>
                                <a:lnTo>
                                  <a:pt x="218" y="19"/>
                                </a:lnTo>
                                <a:lnTo>
                                  <a:pt x="218" y="37"/>
                                </a:lnTo>
                                <a:lnTo>
                                  <a:pt x="73" y="37"/>
                                </a:lnTo>
                                <a:lnTo>
                                  <a:pt x="73" y="19"/>
                                </a:lnTo>
                                <a:lnTo>
                                  <a:pt x="0" y="22"/>
                                </a:lnTo>
                                <a:lnTo>
                                  <a:pt x="0" y="0"/>
                                </a:lnTo>
                                <a:close/>
                              </a:path>
                            </a:pathLst>
                          </a:custGeom>
                          <a:solidFill>
                            <a:srgbClr val="404040"/>
                          </a:solidFill>
                          <a:ln w="1588">
                            <a:solidFill>
                              <a:srgbClr val="000000"/>
                            </a:solidFill>
                            <a:round/>
                            <a:headEnd/>
                            <a:tailEnd/>
                          </a:ln>
                        </p:spPr>
                        <p:txBody>
                          <a:bodyPr/>
                          <a:lstStyle/>
                          <a:p>
                            <a:endParaRPr lang="fr-FR">
                              <a:solidFill>
                                <a:srgbClr val="FF0000"/>
                              </a:solidFill>
                            </a:endParaRPr>
                          </a:p>
                        </p:txBody>
                      </p:sp>
                    </p:grpSp>
                    <p:grpSp>
                      <p:nvGrpSpPr>
                        <p:cNvPr id="244" name="Group 75"/>
                        <p:cNvGrpSpPr>
                          <a:grpSpLocks/>
                        </p:cNvGrpSpPr>
                        <p:nvPr/>
                      </p:nvGrpSpPr>
                      <p:grpSpPr bwMode="auto">
                        <a:xfrm>
                          <a:off x="3838" y="1708"/>
                          <a:ext cx="243" cy="62"/>
                          <a:chOff x="3838" y="1708"/>
                          <a:chExt cx="243" cy="62"/>
                        </a:xfrm>
                      </p:grpSpPr>
                      <p:grpSp>
                        <p:nvGrpSpPr>
                          <p:cNvPr id="245" name="Group 76"/>
                          <p:cNvGrpSpPr>
                            <a:grpSpLocks/>
                          </p:cNvGrpSpPr>
                          <p:nvPr/>
                        </p:nvGrpSpPr>
                        <p:grpSpPr bwMode="auto">
                          <a:xfrm>
                            <a:off x="3958" y="1708"/>
                            <a:ext cx="62" cy="62"/>
                            <a:chOff x="3958" y="1708"/>
                            <a:chExt cx="62" cy="62"/>
                          </a:xfrm>
                        </p:grpSpPr>
                        <p:sp>
                          <p:nvSpPr>
                            <p:cNvPr id="21" name="Oval 77"/>
                            <p:cNvSpPr>
                              <a:spLocks noChangeArrowheads="1"/>
                            </p:cNvSpPr>
                            <p:nvPr/>
                          </p:nvSpPr>
                          <p:spPr bwMode="auto">
                            <a:xfrm>
                              <a:off x="395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22" name="Oval 78"/>
                            <p:cNvSpPr>
                              <a:spLocks noChangeArrowheads="1"/>
                            </p:cNvSpPr>
                            <p:nvPr/>
                          </p:nvSpPr>
                          <p:spPr bwMode="auto">
                            <a:xfrm>
                              <a:off x="396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23" name="Oval 79"/>
                            <p:cNvSpPr>
                              <a:spLocks noChangeArrowheads="1"/>
                            </p:cNvSpPr>
                            <p:nvPr/>
                          </p:nvSpPr>
                          <p:spPr bwMode="auto">
                            <a:xfrm>
                              <a:off x="3980" y="1729"/>
                              <a:ext cx="19"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246" name="Group 80"/>
                          <p:cNvGrpSpPr>
                            <a:grpSpLocks/>
                          </p:cNvGrpSpPr>
                          <p:nvPr/>
                        </p:nvGrpSpPr>
                        <p:grpSpPr bwMode="auto">
                          <a:xfrm>
                            <a:off x="4019" y="1708"/>
                            <a:ext cx="62" cy="62"/>
                            <a:chOff x="4019" y="1708"/>
                            <a:chExt cx="62" cy="62"/>
                          </a:xfrm>
                        </p:grpSpPr>
                        <p:sp>
                          <p:nvSpPr>
                            <p:cNvPr id="18" name="Oval 81"/>
                            <p:cNvSpPr>
                              <a:spLocks noChangeArrowheads="1"/>
                            </p:cNvSpPr>
                            <p:nvPr/>
                          </p:nvSpPr>
                          <p:spPr bwMode="auto">
                            <a:xfrm>
                              <a:off x="4019"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9" name="Oval 82"/>
                            <p:cNvSpPr>
                              <a:spLocks noChangeArrowheads="1"/>
                            </p:cNvSpPr>
                            <p:nvPr/>
                          </p:nvSpPr>
                          <p:spPr bwMode="auto">
                            <a:xfrm>
                              <a:off x="4028"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20" name="Oval 83"/>
                            <p:cNvSpPr>
                              <a:spLocks noChangeArrowheads="1"/>
                            </p:cNvSpPr>
                            <p:nvPr/>
                          </p:nvSpPr>
                          <p:spPr bwMode="auto">
                            <a:xfrm>
                              <a:off x="4040"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247" name="Group 84"/>
                          <p:cNvGrpSpPr>
                            <a:grpSpLocks/>
                          </p:cNvGrpSpPr>
                          <p:nvPr/>
                        </p:nvGrpSpPr>
                        <p:grpSpPr bwMode="auto">
                          <a:xfrm>
                            <a:off x="3838" y="1708"/>
                            <a:ext cx="62" cy="62"/>
                            <a:chOff x="3838" y="1708"/>
                            <a:chExt cx="62" cy="62"/>
                          </a:xfrm>
                        </p:grpSpPr>
                        <p:sp>
                          <p:nvSpPr>
                            <p:cNvPr id="15" name="Oval 85"/>
                            <p:cNvSpPr>
                              <a:spLocks noChangeArrowheads="1"/>
                            </p:cNvSpPr>
                            <p:nvPr/>
                          </p:nvSpPr>
                          <p:spPr bwMode="auto">
                            <a:xfrm>
                              <a:off x="383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6" name="Oval 86"/>
                            <p:cNvSpPr>
                              <a:spLocks noChangeArrowheads="1"/>
                            </p:cNvSpPr>
                            <p:nvPr/>
                          </p:nvSpPr>
                          <p:spPr bwMode="auto">
                            <a:xfrm>
                              <a:off x="384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7" name="Oval 87"/>
                            <p:cNvSpPr>
                              <a:spLocks noChangeArrowheads="1"/>
                            </p:cNvSpPr>
                            <p:nvPr/>
                          </p:nvSpPr>
                          <p:spPr bwMode="auto">
                            <a:xfrm>
                              <a:off x="3859"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sp>
                  <p:nvSpPr>
                    <p:cNvPr id="92" name="Text Box 90"/>
                    <p:cNvSpPr txBox="1">
                      <a:spLocks noChangeArrowheads="1"/>
                    </p:cNvSpPr>
                    <p:nvPr/>
                  </p:nvSpPr>
                  <p:spPr bwMode="auto">
                    <a:xfrm>
                      <a:off x="279287" y="3212068"/>
                      <a:ext cx="1619386"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EG" sz="2400" b="1" u="none" dirty="0" smtClean="0">
                          <a:solidFill>
                            <a:srgbClr val="008000"/>
                          </a:solidFill>
                          <a:latin typeface="Arial Narrow" pitchFamily="34" charset="0"/>
                          <a:cs typeface="Arial" charset="0"/>
                        </a:rPr>
                        <a:t>النقل</a:t>
                      </a:r>
                      <a:endParaRPr lang="en-US" sz="1800" b="1" u="none" dirty="0">
                        <a:solidFill>
                          <a:srgbClr val="008000"/>
                        </a:solidFill>
                        <a:latin typeface="Arial Narrow" pitchFamily="34" charset="0"/>
                      </a:endParaRPr>
                    </a:p>
                  </p:txBody>
                </p:sp>
              </p:grpSp>
              <p:grpSp>
                <p:nvGrpSpPr>
                  <p:cNvPr id="248" name="Groupe 189"/>
                  <p:cNvGrpSpPr/>
                  <p:nvPr/>
                </p:nvGrpSpPr>
                <p:grpSpPr>
                  <a:xfrm>
                    <a:off x="3124200" y="2321256"/>
                    <a:ext cx="1295400" cy="1203055"/>
                    <a:chOff x="3429001" y="2362200"/>
                    <a:chExt cx="1295400" cy="1203055"/>
                  </a:xfrm>
                </p:grpSpPr>
                <p:graphicFrame>
                  <p:nvGraphicFramePr>
                    <p:cNvPr id="95" name="Object 94"/>
                    <p:cNvGraphicFramePr>
                      <a:graphicFrameLocks noChangeAspect="1"/>
                    </p:cNvGraphicFramePr>
                    <p:nvPr/>
                  </p:nvGraphicFramePr>
                  <p:xfrm>
                    <a:off x="3429001" y="2362200"/>
                    <a:ext cx="1295400" cy="787400"/>
                  </p:xfrm>
                  <a:graphic>
                    <a:graphicData uri="http://schemas.openxmlformats.org/presentationml/2006/ole">
                      <p:oleObj spid="_x0000_s61443" name="Clip" r:id="rId4" imgW="5905500" imgH="3697288" progId="">
                        <p:embed/>
                      </p:oleObj>
                    </a:graphicData>
                  </a:graphic>
                </p:graphicFrame>
                <p:sp>
                  <p:nvSpPr>
                    <p:cNvPr id="96" name="Text Box 270"/>
                    <p:cNvSpPr txBox="1">
                      <a:spLocks noChangeArrowheads="1"/>
                    </p:cNvSpPr>
                    <p:nvPr/>
                  </p:nvSpPr>
                  <p:spPr bwMode="auto">
                    <a:xfrm>
                      <a:off x="3463925" y="3195923"/>
                      <a:ext cx="1219200"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DZ" sz="2400" b="1" dirty="0" err="1" smtClean="0">
                          <a:solidFill>
                            <a:srgbClr val="008000"/>
                          </a:solidFill>
                          <a:latin typeface="Arial Narrow" pitchFamily="34" charset="0"/>
                          <a:cs typeface="Arial" charset="0"/>
                        </a:rPr>
                        <a:t>ال</a:t>
                      </a:r>
                      <a:r>
                        <a:rPr lang="ar-DZ" sz="2400" b="1" u="none" dirty="0" err="1" smtClean="0">
                          <a:solidFill>
                            <a:srgbClr val="008000"/>
                          </a:solidFill>
                          <a:latin typeface="Arial Narrow" pitchFamily="34" charset="0"/>
                          <a:cs typeface="Arial" charset="0"/>
                        </a:rPr>
                        <a:t>ت</a:t>
                      </a:r>
                      <a:r>
                        <a:rPr lang="ar-EG" sz="2400" b="1" u="none" dirty="0" smtClean="0">
                          <a:solidFill>
                            <a:srgbClr val="008000"/>
                          </a:solidFill>
                          <a:latin typeface="Arial Narrow" pitchFamily="34" charset="0"/>
                          <a:cs typeface="Arial" charset="0"/>
                        </a:rPr>
                        <a:t>صن</a:t>
                      </a:r>
                      <a:r>
                        <a:rPr lang="ar-DZ" sz="2400" b="1" u="none" dirty="0" smtClean="0">
                          <a:solidFill>
                            <a:srgbClr val="008000"/>
                          </a:solidFill>
                          <a:latin typeface="Arial Narrow" pitchFamily="34" charset="0"/>
                          <a:cs typeface="Arial" charset="0"/>
                        </a:rPr>
                        <a:t>ي</a:t>
                      </a:r>
                      <a:r>
                        <a:rPr lang="ar-EG" sz="2400" b="1" u="none" dirty="0" smtClean="0">
                          <a:solidFill>
                            <a:srgbClr val="008000"/>
                          </a:solidFill>
                          <a:latin typeface="Arial Narrow" pitchFamily="34" charset="0"/>
                          <a:cs typeface="Arial" charset="0"/>
                        </a:rPr>
                        <a:t>ع</a:t>
                      </a:r>
                      <a:endParaRPr lang="en-US" sz="2400" b="1" u="none" dirty="0">
                        <a:solidFill>
                          <a:srgbClr val="008000"/>
                        </a:solidFill>
                        <a:latin typeface="Arial Narrow" pitchFamily="34" charset="0"/>
                        <a:cs typeface="Arial" charset="0"/>
                      </a:endParaRPr>
                    </a:p>
                  </p:txBody>
                </p:sp>
              </p:grpSp>
              <p:grpSp>
                <p:nvGrpSpPr>
                  <p:cNvPr id="249" name="Groupe 96"/>
                  <p:cNvGrpSpPr/>
                  <p:nvPr/>
                </p:nvGrpSpPr>
                <p:grpSpPr>
                  <a:xfrm>
                    <a:off x="4648200" y="2239368"/>
                    <a:ext cx="1447799" cy="1281506"/>
                    <a:chOff x="5612426" y="2286000"/>
                    <a:chExt cx="1524000" cy="1284635"/>
                  </a:xfrm>
                </p:grpSpPr>
                <p:graphicFrame>
                  <p:nvGraphicFramePr>
                    <p:cNvPr id="98" name="Object 88"/>
                    <p:cNvGraphicFramePr>
                      <a:graphicFrameLocks noChangeAspect="1"/>
                    </p:cNvGraphicFramePr>
                    <p:nvPr/>
                  </p:nvGraphicFramePr>
                  <p:xfrm>
                    <a:off x="5638802" y="2286000"/>
                    <a:ext cx="1470026" cy="920750"/>
                  </p:xfrm>
                  <a:graphic>
                    <a:graphicData uri="http://schemas.openxmlformats.org/presentationml/2006/ole">
                      <p:oleObj spid="_x0000_s61444" name="Clip" r:id="rId5" imgW="5281613" imgH="2430463" progId="">
                        <p:embed/>
                      </p:oleObj>
                    </a:graphicData>
                  </a:graphic>
                </p:graphicFrame>
                <p:sp>
                  <p:nvSpPr>
                    <p:cNvPr id="99" name="Text Box 91"/>
                    <p:cNvSpPr txBox="1">
                      <a:spLocks noChangeArrowheads="1"/>
                    </p:cNvSpPr>
                    <p:nvPr/>
                  </p:nvSpPr>
                  <p:spPr bwMode="auto">
                    <a:xfrm>
                      <a:off x="5612426" y="3200401"/>
                      <a:ext cx="1524000" cy="370234"/>
                    </a:xfrm>
                    <a:prstGeom prst="rect">
                      <a:avLst/>
                    </a:prstGeom>
                    <a:noFill/>
                    <a:ln w="9525">
                      <a:noFill/>
                      <a:miter lim="800000"/>
                      <a:headEnd/>
                      <a:tailEnd/>
                    </a:ln>
                  </p:spPr>
                  <p:txBody>
                    <a:bodyPr wrap="square" lIns="0" tIns="0" rIns="0" bIns="0" anchor="ctr">
                      <a:spAutoFit/>
                    </a:bodyPr>
                    <a:lstStyle/>
                    <a:p>
                      <a:pPr>
                        <a:spcBef>
                          <a:spcPct val="50000"/>
                        </a:spcBef>
                      </a:pPr>
                      <a:r>
                        <a:rPr lang="ar-DZ" sz="2400" b="1" dirty="0" smtClean="0">
                          <a:solidFill>
                            <a:srgbClr val="008000"/>
                          </a:solidFill>
                          <a:latin typeface="Arial Narrow" pitchFamily="34" charset="0"/>
                          <a:cs typeface="Arial" charset="0"/>
                        </a:rPr>
                        <a:t>تخزين منتجات</a:t>
                      </a:r>
                      <a:endParaRPr lang="en-US" sz="2000" b="1" u="none" dirty="0">
                        <a:solidFill>
                          <a:srgbClr val="008000"/>
                        </a:solidFill>
                        <a:latin typeface="Arial Narrow" pitchFamily="34" charset="0"/>
                        <a:cs typeface="Arial" charset="0"/>
                      </a:endParaRPr>
                    </a:p>
                  </p:txBody>
                </p:sp>
              </p:grpSp>
              <p:grpSp>
                <p:nvGrpSpPr>
                  <p:cNvPr id="250" name="Groupe 99"/>
                  <p:cNvGrpSpPr/>
                  <p:nvPr/>
                </p:nvGrpSpPr>
                <p:grpSpPr>
                  <a:xfrm>
                    <a:off x="6400800" y="2438400"/>
                    <a:ext cx="1371600" cy="1129352"/>
                    <a:chOff x="304801" y="2514600"/>
                    <a:chExt cx="1489474" cy="1129352"/>
                  </a:xfrm>
                </p:grpSpPr>
                <p:grpSp>
                  <p:nvGrpSpPr>
                    <p:cNvPr id="251" name="Group 2"/>
                    <p:cNvGrpSpPr>
                      <a:grpSpLocks/>
                    </p:cNvGrpSpPr>
                    <p:nvPr/>
                  </p:nvGrpSpPr>
                  <p:grpSpPr bwMode="auto">
                    <a:xfrm>
                      <a:off x="304802" y="2514600"/>
                      <a:ext cx="1323975" cy="685800"/>
                      <a:chOff x="3329" y="1538"/>
                      <a:chExt cx="764" cy="232"/>
                    </a:xfrm>
                  </p:grpSpPr>
                  <p:grpSp>
                    <p:nvGrpSpPr>
                      <p:cNvPr id="252" name="Group 3"/>
                      <p:cNvGrpSpPr>
                        <a:grpSpLocks/>
                      </p:cNvGrpSpPr>
                      <p:nvPr/>
                    </p:nvGrpSpPr>
                    <p:grpSpPr bwMode="auto">
                      <a:xfrm flipH="1">
                        <a:off x="3329" y="1538"/>
                        <a:ext cx="596" cy="232"/>
                        <a:chOff x="3971" y="1538"/>
                        <a:chExt cx="596" cy="232"/>
                      </a:xfrm>
                    </p:grpSpPr>
                    <p:grpSp>
                      <p:nvGrpSpPr>
                        <p:cNvPr id="253" name="Group 4"/>
                        <p:cNvGrpSpPr>
                          <a:grpSpLocks/>
                        </p:cNvGrpSpPr>
                        <p:nvPr/>
                      </p:nvGrpSpPr>
                      <p:grpSpPr bwMode="auto">
                        <a:xfrm>
                          <a:off x="3971" y="1538"/>
                          <a:ext cx="596" cy="165"/>
                          <a:chOff x="3971" y="1538"/>
                          <a:chExt cx="596" cy="165"/>
                        </a:xfrm>
                      </p:grpSpPr>
                      <p:sp>
                        <p:nvSpPr>
                          <p:cNvPr id="186" name="Rectangle 5"/>
                          <p:cNvSpPr>
                            <a:spLocks noChangeArrowheads="1"/>
                          </p:cNvSpPr>
                          <p:nvPr/>
                        </p:nvSpPr>
                        <p:spPr bwMode="auto">
                          <a:xfrm>
                            <a:off x="3971" y="1538"/>
                            <a:ext cx="596" cy="165"/>
                          </a:xfrm>
                          <a:prstGeom prst="rect">
                            <a:avLst/>
                          </a:prstGeom>
                          <a:solidFill>
                            <a:srgbClr val="FF0000"/>
                          </a:solidFill>
                          <a:ln w="1588">
                            <a:solidFill>
                              <a:srgbClr val="000000"/>
                            </a:solidFill>
                            <a:miter lim="800000"/>
                            <a:headEnd/>
                            <a:tailEnd/>
                          </a:ln>
                        </p:spPr>
                        <p:txBody>
                          <a:bodyPr/>
                          <a:lstStyle/>
                          <a:p>
                            <a:endParaRPr lang="en-US">
                              <a:solidFill>
                                <a:srgbClr val="FF0000"/>
                              </a:solidFill>
                            </a:endParaRPr>
                          </a:p>
                        </p:txBody>
                      </p:sp>
                      <p:sp>
                        <p:nvSpPr>
                          <p:cNvPr id="187" name="Rectangle 6"/>
                          <p:cNvSpPr>
                            <a:spLocks noChangeArrowheads="1"/>
                          </p:cNvSpPr>
                          <p:nvPr/>
                        </p:nvSpPr>
                        <p:spPr bwMode="auto">
                          <a:xfrm>
                            <a:off x="3971" y="1544"/>
                            <a:ext cx="596" cy="153"/>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grpSp>
                      <p:nvGrpSpPr>
                        <p:cNvPr id="254" name="Group 7"/>
                        <p:cNvGrpSpPr>
                          <a:grpSpLocks/>
                        </p:cNvGrpSpPr>
                        <p:nvPr/>
                      </p:nvGrpSpPr>
                      <p:grpSpPr bwMode="auto">
                        <a:xfrm>
                          <a:off x="4137" y="1703"/>
                          <a:ext cx="398" cy="67"/>
                          <a:chOff x="4137" y="1703"/>
                          <a:chExt cx="398" cy="67"/>
                        </a:xfrm>
                      </p:grpSpPr>
                      <p:grpSp>
                        <p:nvGrpSpPr>
                          <p:cNvPr id="255" name="Group 8"/>
                          <p:cNvGrpSpPr>
                            <a:grpSpLocks/>
                          </p:cNvGrpSpPr>
                          <p:nvPr/>
                        </p:nvGrpSpPr>
                        <p:grpSpPr bwMode="auto">
                          <a:xfrm>
                            <a:off x="4137" y="1703"/>
                            <a:ext cx="398" cy="58"/>
                            <a:chOff x="4137" y="1703"/>
                            <a:chExt cx="398" cy="58"/>
                          </a:xfrm>
                        </p:grpSpPr>
                        <p:grpSp>
                          <p:nvGrpSpPr>
                            <p:cNvPr id="43" name="Group 9"/>
                            <p:cNvGrpSpPr>
                              <a:grpSpLocks/>
                            </p:cNvGrpSpPr>
                            <p:nvPr/>
                          </p:nvGrpSpPr>
                          <p:grpSpPr bwMode="auto">
                            <a:xfrm>
                              <a:off x="4137" y="1703"/>
                              <a:ext cx="48" cy="45"/>
                              <a:chOff x="4137" y="1703"/>
                              <a:chExt cx="48" cy="45"/>
                            </a:xfrm>
                          </p:grpSpPr>
                          <p:sp>
                            <p:nvSpPr>
                              <p:cNvPr id="183" name="Freeform 10"/>
                              <p:cNvSpPr>
                                <a:spLocks/>
                              </p:cNvSpPr>
                              <p:nvPr/>
                            </p:nvSpPr>
                            <p:spPr bwMode="auto">
                              <a:xfrm>
                                <a:off x="4137" y="1703"/>
                                <a:ext cx="48" cy="6"/>
                              </a:xfrm>
                              <a:custGeom>
                                <a:avLst/>
                                <a:gdLst>
                                  <a:gd name="T0" fmla="*/ 0 w 288"/>
                                  <a:gd name="T1" fmla="*/ 0 h 38"/>
                                  <a:gd name="T2" fmla="*/ 48 w 288"/>
                                  <a:gd name="T3" fmla="*/ 0 h 38"/>
                                  <a:gd name="T4" fmla="*/ 42 w 288"/>
                                  <a:gd name="T5" fmla="*/ 6 h 38"/>
                                  <a:gd name="T6" fmla="*/ 6 w 288"/>
                                  <a:gd name="T7" fmla="*/ 6 h 38"/>
                                  <a:gd name="T8" fmla="*/ 0 w 288"/>
                                  <a:gd name="T9" fmla="*/ 0 h 38"/>
                                  <a:gd name="T10" fmla="*/ 0 60000 65536"/>
                                  <a:gd name="T11" fmla="*/ 0 60000 65536"/>
                                  <a:gd name="T12" fmla="*/ 0 60000 65536"/>
                                  <a:gd name="T13" fmla="*/ 0 60000 65536"/>
                                  <a:gd name="T14" fmla="*/ 0 60000 65536"/>
                                  <a:gd name="T15" fmla="*/ 0 w 288"/>
                                  <a:gd name="T16" fmla="*/ 0 h 38"/>
                                  <a:gd name="T17" fmla="*/ 288 w 288"/>
                                  <a:gd name="T18" fmla="*/ 38 h 38"/>
                                </a:gdLst>
                                <a:ahLst/>
                                <a:cxnLst>
                                  <a:cxn ang="T10">
                                    <a:pos x="T0" y="T1"/>
                                  </a:cxn>
                                  <a:cxn ang="T11">
                                    <a:pos x="T2" y="T3"/>
                                  </a:cxn>
                                  <a:cxn ang="T12">
                                    <a:pos x="T4" y="T5"/>
                                  </a:cxn>
                                  <a:cxn ang="T13">
                                    <a:pos x="T6" y="T7"/>
                                  </a:cxn>
                                  <a:cxn ang="T14">
                                    <a:pos x="T8" y="T9"/>
                                  </a:cxn>
                                </a:cxnLst>
                                <a:rect l="T15" t="T16" r="T17" b="T18"/>
                                <a:pathLst>
                                  <a:path w="288" h="38">
                                    <a:moveTo>
                                      <a:pt x="0" y="2"/>
                                    </a:moveTo>
                                    <a:lnTo>
                                      <a:pt x="288" y="0"/>
                                    </a:lnTo>
                                    <a:lnTo>
                                      <a:pt x="251" y="37"/>
                                    </a:lnTo>
                                    <a:lnTo>
                                      <a:pt x="34" y="38"/>
                                    </a:lnTo>
                                    <a:lnTo>
                                      <a:pt x="0" y="2"/>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184" name="Freeform 11"/>
                              <p:cNvSpPr>
                                <a:spLocks/>
                              </p:cNvSpPr>
                              <p:nvPr/>
                            </p:nvSpPr>
                            <p:spPr bwMode="auto">
                              <a:xfrm>
                                <a:off x="4149" y="1709"/>
                                <a:ext cx="24" cy="3"/>
                              </a:xfrm>
                              <a:custGeom>
                                <a:avLst/>
                                <a:gdLst>
                                  <a:gd name="T0" fmla="*/ 0 w 144"/>
                                  <a:gd name="T1" fmla="*/ 0 h 18"/>
                                  <a:gd name="T2" fmla="*/ 24 w 144"/>
                                  <a:gd name="T3" fmla="*/ 0 h 18"/>
                                  <a:gd name="T4" fmla="*/ 21 w 144"/>
                                  <a:gd name="T5" fmla="*/ 3 h 18"/>
                                  <a:gd name="T6" fmla="*/ 3 w 144"/>
                                  <a:gd name="T7" fmla="*/ 3 h 18"/>
                                  <a:gd name="T8" fmla="*/ 0 w 144"/>
                                  <a:gd name="T9" fmla="*/ 0 h 18"/>
                                  <a:gd name="T10" fmla="*/ 0 60000 65536"/>
                                  <a:gd name="T11" fmla="*/ 0 60000 65536"/>
                                  <a:gd name="T12" fmla="*/ 0 60000 65536"/>
                                  <a:gd name="T13" fmla="*/ 0 60000 65536"/>
                                  <a:gd name="T14" fmla="*/ 0 60000 65536"/>
                                  <a:gd name="T15" fmla="*/ 0 w 144"/>
                                  <a:gd name="T16" fmla="*/ 0 h 18"/>
                                  <a:gd name="T17" fmla="*/ 144 w 144"/>
                                  <a:gd name="T18" fmla="*/ 18 h 18"/>
                                </a:gdLst>
                                <a:ahLst/>
                                <a:cxnLst>
                                  <a:cxn ang="T10">
                                    <a:pos x="T0" y="T1"/>
                                  </a:cxn>
                                  <a:cxn ang="T11">
                                    <a:pos x="T2" y="T3"/>
                                  </a:cxn>
                                  <a:cxn ang="T12">
                                    <a:pos x="T4" y="T5"/>
                                  </a:cxn>
                                  <a:cxn ang="T13">
                                    <a:pos x="T6" y="T7"/>
                                  </a:cxn>
                                  <a:cxn ang="T14">
                                    <a:pos x="T8" y="T9"/>
                                  </a:cxn>
                                </a:cxnLst>
                                <a:rect l="T15" t="T16" r="T17" b="T18"/>
                                <a:pathLst>
                                  <a:path w="144" h="18">
                                    <a:moveTo>
                                      <a:pt x="0" y="1"/>
                                    </a:moveTo>
                                    <a:lnTo>
                                      <a:pt x="144" y="0"/>
                                    </a:lnTo>
                                    <a:lnTo>
                                      <a:pt x="126" y="17"/>
                                    </a:lnTo>
                                    <a:lnTo>
                                      <a:pt x="17" y="18"/>
                                    </a:lnTo>
                                    <a:lnTo>
                                      <a:pt x="0" y="1"/>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185" name="Rectangle 12"/>
                              <p:cNvSpPr>
                                <a:spLocks noChangeArrowheads="1"/>
                              </p:cNvSpPr>
                              <p:nvPr/>
                            </p:nvSpPr>
                            <p:spPr bwMode="auto">
                              <a:xfrm>
                                <a:off x="4158" y="1712"/>
                                <a:ext cx="6" cy="36"/>
                              </a:xfrm>
                              <a:prstGeom prst="rect">
                                <a:avLst/>
                              </a:prstGeom>
                              <a:solidFill>
                                <a:srgbClr val="606060"/>
                              </a:solidFill>
                              <a:ln w="1588">
                                <a:solidFill>
                                  <a:srgbClr val="404040"/>
                                </a:solidFill>
                                <a:miter lim="800000"/>
                                <a:headEnd/>
                                <a:tailEnd/>
                              </a:ln>
                            </p:spPr>
                            <p:txBody>
                              <a:bodyPr/>
                              <a:lstStyle/>
                              <a:p>
                                <a:endParaRPr lang="en-US">
                                  <a:solidFill>
                                    <a:srgbClr val="FF0000"/>
                                  </a:solidFill>
                                </a:endParaRPr>
                              </a:p>
                            </p:txBody>
                          </p:sp>
                        </p:grpSp>
                        <p:grpSp>
                          <p:nvGrpSpPr>
                            <p:cNvPr id="44" name="Group 13"/>
                            <p:cNvGrpSpPr>
                              <a:grpSpLocks/>
                            </p:cNvGrpSpPr>
                            <p:nvPr/>
                          </p:nvGrpSpPr>
                          <p:grpSpPr bwMode="auto">
                            <a:xfrm>
                              <a:off x="4378" y="1703"/>
                              <a:ext cx="76" cy="58"/>
                              <a:chOff x="4378" y="1703"/>
                              <a:chExt cx="76" cy="58"/>
                            </a:xfrm>
                          </p:grpSpPr>
                          <p:sp>
                            <p:nvSpPr>
                              <p:cNvPr id="178" name="Freeform 14"/>
                              <p:cNvSpPr>
                                <a:spLocks/>
                              </p:cNvSpPr>
                              <p:nvPr/>
                            </p:nvSpPr>
                            <p:spPr bwMode="auto">
                              <a:xfrm>
                                <a:off x="4378" y="1703"/>
                                <a:ext cx="75" cy="12"/>
                              </a:xfrm>
                              <a:custGeom>
                                <a:avLst/>
                                <a:gdLst>
                                  <a:gd name="T0" fmla="*/ 0 w 452"/>
                                  <a:gd name="T1" fmla="*/ 0 h 71"/>
                                  <a:gd name="T2" fmla="*/ 75 w 452"/>
                                  <a:gd name="T3" fmla="*/ 0 h 71"/>
                                  <a:gd name="T4" fmla="*/ 75 w 452"/>
                                  <a:gd name="T5" fmla="*/ 12 h 71"/>
                                  <a:gd name="T6" fmla="*/ 6 w 452"/>
                                  <a:gd name="T7" fmla="*/ 12 h 71"/>
                                  <a:gd name="T8" fmla="*/ 0 w 452"/>
                                  <a:gd name="T9" fmla="*/ 0 h 71"/>
                                  <a:gd name="T10" fmla="*/ 0 60000 65536"/>
                                  <a:gd name="T11" fmla="*/ 0 60000 65536"/>
                                  <a:gd name="T12" fmla="*/ 0 60000 65536"/>
                                  <a:gd name="T13" fmla="*/ 0 60000 65536"/>
                                  <a:gd name="T14" fmla="*/ 0 60000 65536"/>
                                  <a:gd name="T15" fmla="*/ 0 w 452"/>
                                  <a:gd name="T16" fmla="*/ 0 h 71"/>
                                  <a:gd name="T17" fmla="*/ 452 w 452"/>
                                  <a:gd name="T18" fmla="*/ 71 h 71"/>
                                </a:gdLst>
                                <a:ahLst/>
                                <a:cxnLst>
                                  <a:cxn ang="T10">
                                    <a:pos x="T0" y="T1"/>
                                  </a:cxn>
                                  <a:cxn ang="T11">
                                    <a:pos x="T2" y="T3"/>
                                  </a:cxn>
                                  <a:cxn ang="T12">
                                    <a:pos x="T4" y="T5"/>
                                  </a:cxn>
                                  <a:cxn ang="T13">
                                    <a:pos x="T6" y="T7"/>
                                  </a:cxn>
                                  <a:cxn ang="T14">
                                    <a:pos x="T8" y="T9"/>
                                  </a:cxn>
                                </a:cxnLst>
                                <a:rect l="T15" t="T16" r="T17" b="T18"/>
                                <a:pathLst>
                                  <a:path w="452" h="71">
                                    <a:moveTo>
                                      <a:pt x="0" y="0"/>
                                    </a:moveTo>
                                    <a:lnTo>
                                      <a:pt x="452" y="0"/>
                                    </a:lnTo>
                                    <a:lnTo>
                                      <a:pt x="452" y="71"/>
                                    </a:lnTo>
                                    <a:lnTo>
                                      <a:pt x="36"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46" name="Group 15"/>
                              <p:cNvGrpSpPr>
                                <a:grpSpLocks/>
                              </p:cNvGrpSpPr>
                              <p:nvPr/>
                            </p:nvGrpSpPr>
                            <p:grpSpPr bwMode="auto">
                              <a:xfrm>
                                <a:off x="4384" y="1703"/>
                                <a:ext cx="64" cy="13"/>
                                <a:chOff x="4384" y="1703"/>
                                <a:chExt cx="64" cy="13"/>
                              </a:xfrm>
                            </p:grpSpPr>
                            <p:sp>
                              <p:nvSpPr>
                                <p:cNvPr id="181" name="Freeform 16"/>
                                <p:cNvSpPr>
                                  <a:spLocks/>
                                </p:cNvSpPr>
                                <p:nvPr/>
                              </p:nvSpPr>
                              <p:spPr bwMode="auto">
                                <a:xfrm>
                                  <a:off x="4384" y="1706"/>
                                  <a:ext cx="57" cy="9"/>
                                </a:xfrm>
                                <a:custGeom>
                                  <a:avLst/>
                                  <a:gdLst>
                                    <a:gd name="T0" fmla="*/ 0 w 343"/>
                                    <a:gd name="T1" fmla="*/ 9 h 54"/>
                                    <a:gd name="T2" fmla="*/ 9 w 343"/>
                                    <a:gd name="T3" fmla="*/ 0 h 54"/>
                                    <a:gd name="T4" fmla="*/ 57 w 343"/>
                                    <a:gd name="T5" fmla="*/ 0 h 54"/>
                                    <a:gd name="T6" fmla="*/ 57 w 343"/>
                                    <a:gd name="T7" fmla="*/ 9 h 54"/>
                                    <a:gd name="T8" fmla="*/ 0 60000 65536"/>
                                    <a:gd name="T9" fmla="*/ 0 60000 65536"/>
                                    <a:gd name="T10" fmla="*/ 0 60000 65536"/>
                                    <a:gd name="T11" fmla="*/ 0 60000 65536"/>
                                    <a:gd name="T12" fmla="*/ 0 w 343"/>
                                    <a:gd name="T13" fmla="*/ 0 h 54"/>
                                    <a:gd name="T14" fmla="*/ 343 w 343"/>
                                    <a:gd name="T15" fmla="*/ 54 h 54"/>
                                  </a:gdLst>
                                  <a:ahLst/>
                                  <a:cxnLst>
                                    <a:cxn ang="T8">
                                      <a:pos x="T0" y="T1"/>
                                    </a:cxn>
                                    <a:cxn ang="T9">
                                      <a:pos x="T2" y="T3"/>
                                    </a:cxn>
                                    <a:cxn ang="T10">
                                      <a:pos x="T4" y="T5"/>
                                    </a:cxn>
                                    <a:cxn ang="T11">
                                      <a:pos x="T6" y="T7"/>
                                    </a:cxn>
                                  </a:cxnLst>
                                  <a:rect l="T12" t="T13" r="T14" b="T15"/>
                                  <a:pathLst>
                                    <a:path w="343" h="54">
                                      <a:moveTo>
                                        <a:pt x="0" y="54"/>
                                      </a:moveTo>
                                      <a:lnTo>
                                        <a:pt x="54" y="0"/>
                                      </a:lnTo>
                                      <a:lnTo>
                                        <a:pt x="343" y="0"/>
                                      </a:lnTo>
                                      <a:lnTo>
                                        <a:pt x="343" y="54"/>
                                      </a:lnTo>
                                    </a:path>
                                  </a:pathLst>
                                </a:custGeom>
                                <a:noFill/>
                                <a:ln w="1588">
                                  <a:solidFill>
                                    <a:srgbClr val="404040"/>
                                  </a:solidFill>
                                  <a:round/>
                                  <a:headEnd/>
                                  <a:tailEnd/>
                                </a:ln>
                              </p:spPr>
                              <p:txBody>
                                <a:bodyPr/>
                                <a:lstStyle/>
                                <a:p>
                                  <a:endParaRPr lang="fr-FR">
                                    <a:solidFill>
                                      <a:srgbClr val="FF0000"/>
                                    </a:solidFill>
                                  </a:endParaRPr>
                                </a:p>
                              </p:txBody>
                            </p:sp>
                            <p:sp>
                              <p:nvSpPr>
                                <p:cNvPr id="182" name="Line 17"/>
                                <p:cNvSpPr>
                                  <a:spLocks noChangeShapeType="1"/>
                                </p:cNvSpPr>
                                <p:nvPr/>
                              </p:nvSpPr>
                              <p:spPr bwMode="auto">
                                <a:xfrm>
                                  <a:off x="4447"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180" name="Line 18"/>
                              <p:cNvSpPr>
                                <a:spLocks noChangeShapeType="1"/>
                              </p:cNvSpPr>
                              <p:nvPr/>
                            </p:nvSpPr>
                            <p:spPr bwMode="auto">
                              <a:xfrm>
                                <a:off x="4453"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nvGrpSpPr>
                            <p:cNvPr id="52" name="Group 19"/>
                            <p:cNvGrpSpPr>
                              <a:grpSpLocks/>
                            </p:cNvGrpSpPr>
                            <p:nvPr/>
                          </p:nvGrpSpPr>
                          <p:grpSpPr bwMode="auto">
                            <a:xfrm>
                              <a:off x="4459" y="1703"/>
                              <a:ext cx="76" cy="58"/>
                              <a:chOff x="4459" y="1703"/>
                              <a:chExt cx="76" cy="58"/>
                            </a:xfrm>
                          </p:grpSpPr>
                          <p:sp>
                            <p:nvSpPr>
                              <p:cNvPr id="173" name="Freeform 20"/>
                              <p:cNvSpPr>
                                <a:spLocks/>
                              </p:cNvSpPr>
                              <p:nvPr/>
                            </p:nvSpPr>
                            <p:spPr bwMode="auto">
                              <a:xfrm>
                                <a:off x="4459" y="1703"/>
                                <a:ext cx="75" cy="12"/>
                              </a:xfrm>
                              <a:custGeom>
                                <a:avLst/>
                                <a:gdLst>
                                  <a:gd name="T0" fmla="*/ 0 w 451"/>
                                  <a:gd name="T1" fmla="*/ 0 h 71"/>
                                  <a:gd name="T2" fmla="*/ 75 w 451"/>
                                  <a:gd name="T3" fmla="*/ 0 h 71"/>
                                  <a:gd name="T4" fmla="*/ 75 w 451"/>
                                  <a:gd name="T5" fmla="*/ 12 h 71"/>
                                  <a:gd name="T6" fmla="*/ 6 w 451"/>
                                  <a:gd name="T7" fmla="*/ 12 h 71"/>
                                  <a:gd name="T8" fmla="*/ 0 w 451"/>
                                  <a:gd name="T9" fmla="*/ 0 h 71"/>
                                  <a:gd name="T10" fmla="*/ 0 60000 65536"/>
                                  <a:gd name="T11" fmla="*/ 0 60000 65536"/>
                                  <a:gd name="T12" fmla="*/ 0 60000 65536"/>
                                  <a:gd name="T13" fmla="*/ 0 60000 65536"/>
                                  <a:gd name="T14" fmla="*/ 0 60000 65536"/>
                                  <a:gd name="T15" fmla="*/ 0 w 451"/>
                                  <a:gd name="T16" fmla="*/ 0 h 71"/>
                                  <a:gd name="T17" fmla="*/ 451 w 451"/>
                                  <a:gd name="T18" fmla="*/ 71 h 71"/>
                                </a:gdLst>
                                <a:ahLst/>
                                <a:cxnLst>
                                  <a:cxn ang="T10">
                                    <a:pos x="T0" y="T1"/>
                                  </a:cxn>
                                  <a:cxn ang="T11">
                                    <a:pos x="T2" y="T3"/>
                                  </a:cxn>
                                  <a:cxn ang="T12">
                                    <a:pos x="T4" y="T5"/>
                                  </a:cxn>
                                  <a:cxn ang="T13">
                                    <a:pos x="T6" y="T7"/>
                                  </a:cxn>
                                  <a:cxn ang="T14">
                                    <a:pos x="T8" y="T9"/>
                                  </a:cxn>
                                </a:cxnLst>
                                <a:rect l="T15" t="T16" r="T17" b="T18"/>
                                <a:pathLst>
                                  <a:path w="451" h="71">
                                    <a:moveTo>
                                      <a:pt x="0" y="0"/>
                                    </a:moveTo>
                                    <a:lnTo>
                                      <a:pt x="451" y="0"/>
                                    </a:lnTo>
                                    <a:lnTo>
                                      <a:pt x="451" y="71"/>
                                    </a:lnTo>
                                    <a:lnTo>
                                      <a:pt x="35"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58" name="Group 21"/>
                              <p:cNvGrpSpPr>
                                <a:grpSpLocks/>
                              </p:cNvGrpSpPr>
                              <p:nvPr/>
                            </p:nvGrpSpPr>
                            <p:grpSpPr bwMode="auto">
                              <a:xfrm>
                                <a:off x="4465" y="1703"/>
                                <a:ext cx="64" cy="13"/>
                                <a:chOff x="4465" y="1703"/>
                                <a:chExt cx="64" cy="13"/>
                              </a:xfrm>
                            </p:grpSpPr>
                            <p:sp>
                              <p:nvSpPr>
                                <p:cNvPr id="176" name="Freeform 22"/>
                                <p:cNvSpPr>
                                  <a:spLocks/>
                                </p:cNvSpPr>
                                <p:nvPr/>
                              </p:nvSpPr>
                              <p:spPr bwMode="auto">
                                <a:xfrm>
                                  <a:off x="4465" y="1706"/>
                                  <a:ext cx="57" cy="9"/>
                                </a:xfrm>
                                <a:custGeom>
                                  <a:avLst/>
                                  <a:gdLst>
                                    <a:gd name="T0" fmla="*/ 0 w 344"/>
                                    <a:gd name="T1" fmla="*/ 9 h 54"/>
                                    <a:gd name="T2" fmla="*/ 9 w 344"/>
                                    <a:gd name="T3" fmla="*/ 0 h 54"/>
                                    <a:gd name="T4" fmla="*/ 57 w 344"/>
                                    <a:gd name="T5" fmla="*/ 0 h 54"/>
                                    <a:gd name="T6" fmla="*/ 57 w 344"/>
                                    <a:gd name="T7" fmla="*/ 9 h 54"/>
                                    <a:gd name="T8" fmla="*/ 0 60000 65536"/>
                                    <a:gd name="T9" fmla="*/ 0 60000 65536"/>
                                    <a:gd name="T10" fmla="*/ 0 60000 65536"/>
                                    <a:gd name="T11" fmla="*/ 0 60000 65536"/>
                                    <a:gd name="T12" fmla="*/ 0 w 344"/>
                                    <a:gd name="T13" fmla="*/ 0 h 54"/>
                                    <a:gd name="T14" fmla="*/ 344 w 344"/>
                                    <a:gd name="T15" fmla="*/ 54 h 54"/>
                                  </a:gdLst>
                                  <a:ahLst/>
                                  <a:cxnLst>
                                    <a:cxn ang="T8">
                                      <a:pos x="T0" y="T1"/>
                                    </a:cxn>
                                    <a:cxn ang="T9">
                                      <a:pos x="T2" y="T3"/>
                                    </a:cxn>
                                    <a:cxn ang="T10">
                                      <a:pos x="T4" y="T5"/>
                                    </a:cxn>
                                    <a:cxn ang="T11">
                                      <a:pos x="T6" y="T7"/>
                                    </a:cxn>
                                  </a:cxnLst>
                                  <a:rect l="T12" t="T13" r="T14" b="T15"/>
                                  <a:pathLst>
                                    <a:path w="344" h="54">
                                      <a:moveTo>
                                        <a:pt x="0" y="54"/>
                                      </a:moveTo>
                                      <a:lnTo>
                                        <a:pt x="56" y="0"/>
                                      </a:lnTo>
                                      <a:lnTo>
                                        <a:pt x="344" y="0"/>
                                      </a:lnTo>
                                      <a:lnTo>
                                        <a:pt x="344" y="54"/>
                                      </a:lnTo>
                                    </a:path>
                                  </a:pathLst>
                                </a:custGeom>
                                <a:noFill/>
                                <a:ln w="1588">
                                  <a:solidFill>
                                    <a:srgbClr val="404040"/>
                                  </a:solidFill>
                                  <a:round/>
                                  <a:headEnd/>
                                  <a:tailEnd/>
                                </a:ln>
                              </p:spPr>
                              <p:txBody>
                                <a:bodyPr/>
                                <a:lstStyle/>
                                <a:p>
                                  <a:endParaRPr lang="fr-FR">
                                    <a:solidFill>
                                      <a:srgbClr val="FF0000"/>
                                    </a:solidFill>
                                  </a:endParaRPr>
                                </a:p>
                              </p:txBody>
                            </p:sp>
                            <p:sp>
                              <p:nvSpPr>
                                <p:cNvPr id="177" name="Line 23"/>
                                <p:cNvSpPr>
                                  <a:spLocks noChangeShapeType="1"/>
                                </p:cNvSpPr>
                                <p:nvPr/>
                              </p:nvSpPr>
                              <p:spPr bwMode="auto">
                                <a:xfrm>
                                  <a:off x="4528"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175" name="Line 24"/>
                              <p:cNvSpPr>
                                <a:spLocks noChangeShapeType="1"/>
                              </p:cNvSpPr>
                              <p:nvPr/>
                            </p:nvSpPr>
                            <p:spPr bwMode="auto">
                              <a:xfrm>
                                <a:off x="4534"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grpSp>
                        <p:nvGrpSpPr>
                          <p:cNvPr id="61" name="Group 25"/>
                          <p:cNvGrpSpPr>
                            <a:grpSpLocks/>
                          </p:cNvGrpSpPr>
                          <p:nvPr/>
                        </p:nvGrpSpPr>
                        <p:grpSpPr bwMode="auto">
                          <a:xfrm>
                            <a:off x="4386" y="1708"/>
                            <a:ext cx="62" cy="62"/>
                            <a:chOff x="4386" y="1708"/>
                            <a:chExt cx="62" cy="62"/>
                          </a:xfrm>
                        </p:grpSpPr>
                        <p:sp>
                          <p:nvSpPr>
                            <p:cNvPr id="167" name="Oval 26"/>
                            <p:cNvSpPr>
                              <a:spLocks noChangeArrowheads="1"/>
                            </p:cNvSpPr>
                            <p:nvPr/>
                          </p:nvSpPr>
                          <p:spPr bwMode="auto">
                            <a:xfrm>
                              <a:off x="4386"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68" name="Oval 27"/>
                            <p:cNvSpPr>
                              <a:spLocks noChangeArrowheads="1"/>
                            </p:cNvSpPr>
                            <p:nvPr/>
                          </p:nvSpPr>
                          <p:spPr bwMode="auto">
                            <a:xfrm>
                              <a:off x="4395"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69" name="Oval 28"/>
                            <p:cNvSpPr>
                              <a:spLocks noChangeArrowheads="1"/>
                            </p:cNvSpPr>
                            <p:nvPr/>
                          </p:nvSpPr>
                          <p:spPr bwMode="auto">
                            <a:xfrm>
                              <a:off x="4407"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62" name="Group 29"/>
                          <p:cNvGrpSpPr>
                            <a:grpSpLocks/>
                          </p:cNvGrpSpPr>
                          <p:nvPr/>
                        </p:nvGrpSpPr>
                        <p:grpSpPr bwMode="auto">
                          <a:xfrm>
                            <a:off x="4467" y="1708"/>
                            <a:ext cx="62" cy="62"/>
                            <a:chOff x="4467" y="1708"/>
                            <a:chExt cx="62" cy="62"/>
                          </a:xfrm>
                        </p:grpSpPr>
                        <p:sp>
                          <p:nvSpPr>
                            <p:cNvPr id="164" name="Oval 30"/>
                            <p:cNvSpPr>
                              <a:spLocks noChangeArrowheads="1"/>
                            </p:cNvSpPr>
                            <p:nvPr/>
                          </p:nvSpPr>
                          <p:spPr bwMode="auto">
                            <a:xfrm>
                              <a:off x="4467"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65" name="Oval 31"/>
                            <p:cNvSpPr>
                              <a:spLocks noChangeArrowheads="1"/>
                            </p:cNvSpPr>
                            <p:nvPr/>
                          </p:nvSpPr>
                          <p:spPr bwMode="auto">
                            <a:xfrm>
                              <a:off x="4476"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66" name="Oval 32"/>
                            <p:cNvSpPr>
                              <a:spLocks noChangeArrowheads="1"/>
                            </p:cNvSpPr>
                            <p:nvPr/>
                          </p:nvSpPr>
                          <p:spPr bwMode="auto">
                            <a:xfrm>
                              <a:off x="4488"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nvGrpSpPr>
                      <p:cNvPr id="63" name="Group 33"/>
                      <p:cNvGrpSpPr>
                        <a:grpSpLocks/>
                      </p:cNvGrpSpPr>
                      <p:nvPr/>
                    </p:nvGrpSpPr>
                    <p:grpSpPr bwMode="auto">
                      <a:xfrm flipH="1">
                        <a:off x="3794" y="1598"/>
                        <a:ext cx="299" cy="172"/>
                        <a:chOff x="3794" y="1598"/>
                        <a:chExt cx="299" cy="172"/>
                      </a:xfrm>
                    </p:grpSpPr>
                    <p:grpSp>
                      <p:nvGrpSpPr>
                        <p:cNvPr id="64" name="Group 34"/>
                        <p:cNvGrpSpPr>
                          <a:grpSpLocks/>
                        </p:cNvGrpSpPr>
                        <p:nvPr/>
                      </p:nvGrpSpPr>
                      <p:grpSpPr bwMode="auto">
                        <a:xfrm>
                          <a:off x="3794" y="1598"/>
                          <a:ext cx="123" cy="135"/>
                          <a:chOff x="3794" y="1598"/>
                          <a:chExt cx="123" cy="135"/>
                        </a:xfrm>
                      </p:grpSpPr>
                      <p:sp>
                        <p:nvSpPr>
                          <p:cNvPr id="137" name="Rectangle 35"/>
                          <p:cNvSpPr>
                            <a:spLocks noChangeArrowheads="1"/>
                          </p:cNvSpPr>
                          <p:nvPr/>
                        </p:nvSpPr>
                        <p:spPr bwMode="auto">
                          <a:xfrm>
                            <a:off x="3911" y="1661"/>
                            <a:ext cx="6" cy="18"/>
                          </a:xfrm>
                          <a:prstGeom prst="rect">
                            <a:avLst/>
                          </a:prstGeom>
                          <a:solidFill>
                            <a:srgbClr val="606060"/>
                          </a:solidFill>
                          <a:ln w="1588">
                            <a:solidFill>
                              <a:srgbClr val="000000"/>
                            </a:solidFill>
                            <a:miter lim="800000"/>
                            <a:headEnd/>
                            <a:tailEnd/>
                          </a:ln>
                        </p:spPr>
                        <p:txBody>
                          <a:bodyPr/>
                          <a:lstStyle/>
                          <a:p>
                            <a:endParaRPr lang="en-US">
                              <a:solidFill>
                                <a:srgbClr val="FF0000"/>
                              </a:solidFill>
                            </a:endParaRPr>
                          </a:p>
                        </p:txBody>
                      </p:sp>
                      <p:sp>
                        <p:nvSpPr>
                          <p:cNvPr id="138" name="Freeform 36"/>
                          <p:cNvSpPr>
                            <a:spLocks/>
                          </p:cNvSpPr>
                          <p:nvPr/>
                        </p:nvSpPr>
                        <p:spPr bwMode="auto">
                          <a:xfrm>
                            <a:off x="3797" y="1598"/>
                            <a:ext cx="114" cy="105"/>
                          </a:xfrm>
                          <a:custGeom>
                            <a:avLst/>
                            <a:gdLst>
                              <a:gd name="T0" fmla="*/ 24 w 686"/>
                              <a:gd name="T1" fmla="*/ 3 h 630"/>
                              <a:gd name="T2" fmla="*/ 30 w 686"/>
                              <a:gd name="T3" fmla="*/ 0 h 630"/>
                              <a:gd name="T4" fmla="*/ 105 w 686"/>
                              <a:gd name="T5" fmla="*/ 0 h 630"/>
                              <a:gd name="T6" fmla="*/ 111 w 686"/>
                              <a:gd name="T7" fmla="*/ 3 h 630"/>
                              <a:gd name="T8" fmla="*/ 111 w 686"/>
                              <a:gd name="T9" fmla="*/ 39 h 630"/>
                              <a:gd name="T10" fmla="*/ 114 w 686"/>
                              <a:gd name="T11" fmla="*/ 48 h 630"/>
                              <a:gd name="T12" fmla="*/ 114 w 686"/>
                              <a:gd name="T13" fmla="*/ 105 h 630"/>
                              <a:gd name="T14" fmla="*/ 0 w 686"/>
                              <a:gd name="T15" fmla="*/ 105 h 630"/>
                              <a:gd name="T16" fmla="*/ 0 w 686"/>
                              <a:gd name="T17" fmla="*/ 54 h 630"/>
                              <a:gd name="T18" fmla="*/ 9 w 686"/>
                              <a:gd name="T19" fmla="*/ 48 h 630"/>
                              <a:gd name="T20" fmla="*/ 21 w 686"/>
                              <a:gd name="T21" fmla="*/ 12 h 630"/>
                              <a:gd name="T22" fmla="*/ 24 w 686"/>
                              <a:gd name="T23" fmla="*/ 12 h 630"/>
                              <a:gd name="T24" fmla="*/ 12 w 686"/>
                              <a:gd name="T25" fmla="*/ 48 h 630"/>
                              <a:gd name="T26" fmla="*/ 33 w 686"/>
                              <a:gd name="T27" fmla="*/ 48 h 630"/>
                              <a:gd name="T28" fmla="*/ 24 w 686"/>
                              <a:gd name="T29" fmla="*/ 12 h 630"/>
                              <a:gd name="T30" fmla="*/ 27 w 686"/>
                              <a:gd name="T31" fmla="*/ 12 h 630"/>
                              <a:gd name="T32" fmla="*/ 36 w 686"/>
                              <a:gd name="T33" fmla="*/ 48 h 630"/>
                              <a:gd name="T34" fmla="*/ 75 w 686"/>
                              <a:gd name="T35" fmla="*/ 48 h 630"/>
                              <a:gd name="T36" fmla="*/ 63 w 686"/>
                              <a:gd name="T37" fmla="*/ 12 h 630"/>
                              <a:gd name="T38" fmla="*/ 69 w 686"/>
                              <a:gd name="T39" fmla="*/ 12 h 630"/>
                              <a:gd name="T40" fmla="*/ 81 w 686"/>
                              <a:gd name="T41" fmla="*/ 48 h 630"/>
                              <a:gd name="T42" fmla="*/ 111 w 686"/>
                              <a:gd name="T43" fmla="*/ 48 h 630"/>
                              <a:gd name="T44" fmla="*/ 99 w 686"/>
                              <a:gd name="T45" fmla="*/ 12 h 630"/>
                              <a:gd name="T46" fmla="*/ 69 w 686"/>
                              <a:gd name="T47" fmla="*/ 12 h 630"/>
                              <a:gd name="T48" fmla="*/ 63 w 686"/>
                              <a:gd name="T49" fmla="*/ 12 h 630"/>
                              <a:gd name="T50" fmla="*/ 27 w 686"/>
                              <a:gd name="T51" fmla="*/ 12 h 630"/>
                              <a:gd name="T52" fmla="*/ 24 w 686"/>
                              <a:gd name="T53" fmla="*/ 12 h 630"/>
                              <a:gd name="T54" fmla="*/ 21 w 686"/>
                              <a:gd name="T55" fmla="*/ 12 h 630"/>
                              <a:gd name="T56" fmla="*/ 24 w 686"/>
                              <a:gd name="T57" fmla="*/ 6 h 630"/>
                              <a:gd name="T58" fmla="*/ 24 w 686"/>
                              <a:gd name="T59" fmla="*/ 3 h 6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6"/>
                              <a:gd name="T91" fmla="*/ 0 h 630"/>
                              <a:gd name="T92" fmla="*/ 686 w 686"/>
                              <a:gd name="T93" fmla="*/ 630 h 6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6" h="630">
                                <a:moveTo>
                                  <a:pt x="145" y="19"/>
                                </a:moveTo>
                                <a:lnTo>
                                  <a:pt x="182" y="0"/>
                                </a:lnTo>
                                <a:lnTo>
                                  <a:pt x="632" y="0"/>
                                </a:lnTo>
                                <a:lnTo>
                                  <a:pt x="669" y="16"/>
                                </a:lnTo>
                                <a:lnTo>
                                  <a:pt x="669" y="236"/>
                                </a:lnTo>
                                <a:lnTo>
                                  <a:pt x="686" y="288"/>
                                </a:lnTo>
                                <a:lnTo>
                                  <a:pt x="686" y="630"/>
                                </a:lnTo>
                                <a:lnTo>
                                  <a:pt x="0" y="630"/>
                                </a:lnTo>
                                <a:lnTo>
                                  <a:pt x="0" y="325"/>
                                </a:lnTo>
                                <a:lnTo>
                                  <a:pt x="54" y="288"/>
                                </a:lnTo>
                                <a:lnTo>
                                  <a:pt x="128" y="72"/>
                                </a:lnTo>
                                <a:lnTo>
                                  <a:pt x="145" y="72"/>
                                </a:lnTo>
                                <a:lnTo>
                                  <a:pt x="72" y="288"/>
                                </a:lnTo>
                                <a:lnTo>
                                  <a:pt x="200" y="288"/>
                                </a:lnTo>
                                <a:lnTo>
                                  <a:pt x="145" y="72"/>
                                </a:lnTo>
                                <a:lnTo>
                                  <a:pt x="163" y="72"/>
                                </a:lnTo>
                                <a:lnTo>
                                  <a:pt x="217" y="288"/>
                                </a:lnTo>
                                <a:lnTo>
                                  <a:pt x="451" y="288"/>
                                </a:lnTo>
                                <a:lnTo>
                                  <a:pt x="379" y="72"/>
                                </a:lnTo>
                                <a:lnTo>
                                  <a:pt x="416" y="72"/>
                                </a:lnTo>
                                <a:lnTo>
                                  <a:pt x="488" y="288"/>
                                </a:lnTo>
                                <a:lnTo>
                                  <a:pt x="669" y="288"/>
                                </a:lnTo>
                                <a:lnTo>
                                  <a:pt x="596" y="72"/>
                                </a:lnTo>
                                <a:lnTo>
                                  <a:pt x="416" y="72"/>
                                </a:lnTo>
                                <a:lnTo>
                                  <a:pt x="379" y="72"/>
                                </a:lnTo>
                                <a:lnTo>
                                  <a:pt x="163" y="72"/>
                                </a:lnTo>
                                <a:lnTo>
                                  <a:pt x="145" y="72"/>
                                </a:lnTo>
                                <a:lnTo>
                                  <a:pt x="128" y="72"/>
                                </a:lnTo>
                                <a:lnTo>
                                  <a:pt x="145" y="35"/>
                                </a:lnTo>
                                <a:lnTo>
                                  <a:pt x="145" y="19"/>
                                </a:lnTo>
                                <a:close/>
                              </a:path>
                            </a:pathLst>
                          </a:custGeom>
                          <a:solidFill>
                            <a:srgbClr val="FF0000"/>
                          </a:solidFill>
                          <a:ln w="1588">
                            <a:solidFill>
                              <a:srgbClr val="000000"/>
                            </a:solidFill>
                            <a:round/>
                            <a:headEnd/>
                            <a:tailEnd/>
                          </a:ln>
                        </p:spPr>
                        <p:txBody>
                          <a:bodyPr/>
                          <a:lstStyle/>
                          <a:p>
                            <a:endParaRPr lang="fr-FR">
                              <a:solidFill>
                                <a:srgbClr val="FF0000"/>
                              </a:solidFill>
                            </a:endParaRPr>
                          </a:p>
                        </p:txBody>
                      </p:sp>
                      <p:sp>
                        <p:nvSpPr>
                          <p:cNvPr id="139" name="Line 37"/>
                          <p:cNvSpPr>
                            <a:spLocks noChangeShapeType="1"/>
                          </p:cNvSpPr>
                          <p:nvPr/>
                        </p:nvSpPr>
                        <p:spPr bwMode="auto">
                          <a:xfrm>
                            <a:off x="3830" y="1646"/>
                            <a:ext cx="1" cy="55"/>
                          </a:xfrm>
                          <a:prstGeom prst="line">
                            <a:avLst/>
                          </a:prstGeom>
                          <a:noFill/>
                          <a:ln w="1588">
                            <a:solidFill>
                              <a:srgbClr val="000000"/>
                            </a:solidFill>
                            <a:round/>
                            <a:headEnd/>
                            <a:tailEnd/>
                          </a:ln>
                        </p:spPr>
                        <p:txBody>
                          <a:bodyPr/>
                          <a:lstStyle/>
                          <a:p>
                            <a:endParaRPr lang="fr-FR">
                              <a:solidFill>
                                <a:srgbClr val="FF0000"/>
                              </a:solidFill>
                            </a:endParaRPr>
                          </a:p>
                        </p:txBody>
                      </p:sp>
                      <p:sp>
                        <p:nvSpPr>
                          <p:cNvPr id="140" name="Freeform 38"/>
                          <p:cNvSpPr>
                            <a:spLocks/>
                          </p:cNvSpPr>
                          <p:nvPr/>
                        </p:nvSpPr>
                        <p:spPr bwMode="auto">
                          <a:xfrm>
                            <a:off x="3861" y="1604"/>
                            <a:ext cx="14" cy="84"/>
                          </a:xfrm>
                          <a:custGeom>
                            <a:avLst/>
                            <a:gdLst>
                              <a:gd name="T0" fmla="*/ 0 w 86"/>
                              <a:gd name="T1" fmla="*/ 0 h 506"/>
                              <a:gd name="T2" fmla="*/ 14 w 86"/>
                              <a:gd name="T3" fmla="*/ 42 h 506"/>
                              <a:gd name="T4" fmla="*/ 14 w 86"/>
                              <a:gd name="T5" fmla="*/ 84 h 506"/>
                              <a:gd name="T6" fmla="*/ 0 60000 65536"/>
                              <a:gd name="T7" fmla="*/ 0 60000 65536"/>
                              <a:gd name="T8" fmla="*/ 0 60000 65536"/>
                              <a:gd name="T9" fmla="*/ 0 w 86"/>
                              <a:gd name="T10" fmla="*/ 0 h 506"/>
                              <a:gd name="T11" fmla="*/ 86 w 86"/>
                              <a:gd name="T12" fmla="*/ 506 h 506"/>
                            </a:gdLst>
                            <a:ahLst/>
                            <a:cxnLst>
                              <a:cxn ang="T6">
                                <a:pos x="T0" y="T1"/>
                              </a:cxn>
                              <a:cxn ang="T7">
                                <a:pos x="T2" y="T3"/>
                              </a:cxn>
                              <a:cxn ang="T8">
                                <a:pos x="T4" y="T5"/>
                              </a:cxn>
                            </a:cxnLst>
                            <a:rect l="T9" t="T10" r="T11" b="T12"/>
                            <a:pathLst>
                              <a:path w="86" h="506">
                                <a:moveTo>
                                  <a:pt x="0" y="0"/>
                                </a:moveTo>
                                <a:lnTo>
                                  <a:pt x="86" y="253"/>
                                </a:lnTo>
                                <a:lnTo>
                                  <a:pt x="86" y="506"/>
                                </a:lnTo>
                              </a:path>
                            </a:pathLst>
                          </a:custGeom>
                          <a:noFill/>
                          <a:ln w="1588">
                            <a:solidFill>
                              <a:srgbClr val="000000"/>
                            </a:solidFill>
                            <a:round/>
                            <a:headEnd/>
                            <a:tailEnd/>
                          </a:ln>
                        </p:spPr>
                        <p:txBody>
                          <a:bodyPr/>
                          <a:lstStyle/>
                          <a:p>
                            <a:endParaRPr lang="fr-FR">
                              <a:solidFill>
                                <a:srgbClr val="FF0000"/>
                              </a:solidFill>
                            </a:endParaRPr>
                          </a:p>
                        </p:txBody>
                      </p:sp>
                      <p:grpSp>
                        <p:nvGrpSpPr>
                          <p:cNvPr id="65" name="Group 39"/>
                          <p:cNvGrpSpPr>
                            <a:grpSpLocks/>
                          </p:cNvGrpSpPr>
                          <p:nvPr/>
                        </p:nvGrpSpPr>
                        <p:grpSpPr bwMode="auto">
                          <a:xfrm>
                            <a:off x="3794" y="1703"/>
                            <a:ext cx="117" cy="30"/>
                            <a:chOff x="3794" y="1703"/>
                            <a:chExt cx="117" cy="30"/>
                          </a:xfrm>
                        </p:grpSpPr>
                        <p:sp>
                          <p:nvSpPr>
                            <p:cNvPr id="155" name="Rectangle 40"/>
                            <p:cNvSpPr>
                              <a:spLocks noChangeArrowheads="1"/>
                            </p:cNvSpPr>
                            <p:nvPr/>
                          </p:nvSpPr>
                          <p:spPr bwMode="auto">
                            <a:xfrm>
                              <a:off x="3794" y="1703"/>
                              <a:ext cx="117"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72" name="Group 41"/>
                            <p:cNvGrpSpPr>
                              <a:grpSpLocks/>
                            </p:cNvGrpSpPr>
                            <p:nvPr/>
                          </p:nvGrpSpPr>
                          <p:grpSpPr bwMode="auto">
                            <a:xfrm>
                              <a:off x="3800" y="1706"/>
                              <a:ext cx="34" cy="4"/>
                              <a:chOff x="3800" y="1706"/>
                              <a:chExt cx="34" cy="4"/>
                            </a:xfrm>
                          </p:grpSpPr>
                          <p:sp>
                            <p:nvSpPr>
                              <p:cNvPr id="157" name="Line 42"/>
                              <p:cNvSpPr>
                                <a:spLocks noChangeShapeType="1"/>
                              </p:cNvSpPr>
                              <p:nvPr/>
                            </p:nvSpPr>
                            <p:spPr bwMode="auto">
                              <a:xfrm>
                                <a:off x="3800" y="1706"/>
                                <a:ext cx="34" cy="1"/>
                              </a:xfrm>
                              <a:prstGeom prst="line">
                                <a:avLst/>
                              </a:prstGeom>
                              <a:noFill/>
                              <a:ln w="1588">
                                <a:solidFill>
                                  <a:srgbClr val="000000"/>
                                </a:solidFill>
                                <a:round/>
                                <a:headEnd/>
                                <a:tailEnd/>
                              </a:ln>
                            </p:spPr>
                            <p:txBody>
                              <a:bodyPr/>
                              <a:lstStyle/>
                              <a:p>
                                <a:endParaRPr lang="fr-FR">
                                  <a:solidFill>
                                    <a:srgbClr val="FF0000"/>
                                  </a:solidFill>
                                </a:endParaRPr>
                              </a:p>
                            </p:txBody>
                          </p:sp>
                          <p:sp>
                            <p:nvSpPr>
                              <p:cNvPr id="158" name="Line 43"/>
                              <p:cNvSpPr>
                                <a:spLocks noChangeShapeType="1"/>
                              </p:cNvSpPr>
                              <p:nvPr/>
                            </p:nvSpPr>
                            <p:spPr bwMode="auto">
                              <a:xfrm>
                                <a:off x="3803" y="1709"/>
                                <a:ext cx="31" cy="1"/>
                              </a:xfrm>
                              <a:prstGeom prst="line">
                                <a:avLst/>
                              </a:prstGeom>
                              <a:noFill/>
                              <a:ln w="1588">
                                <a:solidFill>
                                  <a:srgbClr val="000000"/>
                                </a:solidFill>
                                <a:round/>
                                <a:headEnd/>
                                <a:tailEnd/>
                              </a:ln>
                            </p:spPr>
                            <p:txBody>
                              <a:bodyPr/>
                              <a:lstStyle/>
                              <a:p>
                                <a:endParaRPr lang="fr-FR">
                                  <a:solidFill>
                                    <a:srgbClr val="FF0000"/>
                                  </a:solidFill>
                                </a:endParaRPr>
                              </a:p>
                            </p:txBody>
                          </p:sp>
                        </p:grpSp>
                      </p:grpSp>
                      <p:grpSp>
                        <p:nvGrpSpPr>
                          <p:cNvPr id="73" name="Group 44"/>
                          <p:cNvGrpSpPr>
                            <a:grpSpLocks/>
                          </p:cNvGrpSpPr>
                          <p:nvPr/>
                        </p:nvGrpSpPr>
                        <p:grpSpPr bwMode="auto">
                          <a:xfrm>
                            <a:off x="3797" y="1688"/>
                            <a:ext cx="112" cy="4"/>
                            <a:chOff x="3797" y="1688"/>
                            <a:chExt cx="112" cy="4"/>
                          </a:xfrm>
                        </p:grpSpPr>
                        <p:sp>
                          <p:nvSpPr>
                            <p:cNvPr id="153" name="Line 45"/>
                            <p:cNvSpPr>
                              <a:spLocks noChangeShapeType="1"/>
                            </p:cNvSpPr>
                            <p:nvPr/>
                          </p:nvSpPr>
                          <p:spPr bwMode="auto">
                            <a:xfrm>
                              <a:off x="3797" y="1691"/>
                              <a:ext cx="34" cy="1"/>
                            </a:xfrm>
                            <a:prstGeom prst="line">
                              <a:avLst/>
                            </a:prstGeom>
                            <a:noFill/>
                            <a:ln w="1588">
                              <a:solidFill>
                                <a:srgbClr val="202020"/>
                              </a:solidFill>
                              <a:round/>
                              <a:headEnd/>
                              <a:tailEnd/>
                            </a:ln>
                          </p:spPr>
                          <p:txBody>
                            <a:bodyPr/>
                            <a:lstStyle/>
                            <a:p>
                              <a:endParaRPr lang="fr-FR">
                                <a:solidFill>
                                  <a:srgbClr val="FF0000"/>
                                </a:solidFill>
                              </a:endParaRPr>
                            </a:p>
                          </p:txBody>
                        </p:sp>
                        <p:sp>
                          <p:nvSpPr>
                            <p:cNvPr id="154" name="Line 46"/>
                            <p:cNvSpPr>
                              <a:spLocks noChangeShapeType="1"/>
                            </p:cNvSpPr>
                            <p:nvPr/>
                          </p:nvSpPr>
                          <p:spPr bwMode="auto">
                            <a:xfrm>
                              <a:off x="3797" y="1688"/>
                              <a:ext cx="112" cy="1"/>
                            </a:xfrm>
                            <a:prstGeom prst="line">
                              <a:avLst/>
                            </a:prstGeom>
                            <a:noFill/>
                            <a:ln w="1588">
                              <a:solidFill>
                                <a:srgbClr val="202020"/>
                              </a:solidFill>
                              <a:round/>
                              <a:headEnd/>
                              <a:tailEnd/>
                            </a:ln>
                          </p:spPr>
                          <p:txBody>
                            <a:bodyPr/>
                            <a:lstStyle/>
                            <a:p>
                              <a:endParaRPr lang="fr-FR">
                                <a:solidFill>
                                  <a:srgbClr val="FF0000"/>
                                </a:solidFill>
                              </a:endParaRPr>
                            </a:p>
                          </p:txBody>
                        </p:sp>
                      </p:grpSp>
                      <p:sp>
                        <p:nvSpPr>
                          <p:cNvPr id="143" name="Line 47"/>
                          <p:cNvSpPr>
                            <a:spLocks noChangeShapeType="1"/>
                          </p:cNvSpPr>
                          <p:nvPr/>
                        </p:nvSpPr>
                        <p:spPr bwMode="auto">
                          <a:xfrm>
                            <a:off x="3908" y="1646"/>
                            <a:ext cx="1" cy="58"/>
                          </a:xfrm>
                          <a:prstGeom prst="line">
                            <a:avLst/>
                          </a:prstGeom>
                          <a:noFill/>
                          <a:ln w="1588">
                            <a:solidFill>
                              <a:srgbClr val="000000"/>
                            </a:solidFill>
                            <a:round/>
                            <a:headEnd/>
                            <a:tailEnd/>
                          </a:ln>
                        </p:spPr>
                        <p:txBody>
                          <a:bodyPr/>
                          <a:lstStyle/>
                          <a:p>
                            <a:endParaRPr lang="fr-FR">
                              <a:solidFill>
                                <a:srgbClr val="FF0000"/>
                              </a:solidFill>
                            </a:endParaRPr>
                          </a:p>
                        </p:txBody>
                      </p:sp>
                      <p:grpSp>
                        <p:nvGrpSpPr>
                          <p:cNvPr id="74" name="Group 48"/>
                          <p:cNvGrpSpPr>
                            <a:grpSpLocks/>
                          </p:cNvGrpSpPr>
                          <p:nvPr/>
                        </p:nvGrpSpPr>
                        <p:grpSpPr bwMode="auto">
                          <a:xfrm>
                            <a:off x="3832" y="1621"/>
                            <a:ext cx="15" cy="43"/>
                            <a:chOff x="3832" y="1621"/>
                            <a:chExt cx="15" cy="43"/>
                          </a:xfrm>
                        </p:grpSpPr>
                        <p:sp>
                          <p:nvSpPr>
                            <p:cNvPr id="147" name="AutoShape 49"/>
                            <p:cNvSpPr>
                              <a:spLocks noChangeArrowheads="1"/>
                            </p:cNvSpPr>
                            <p:nvPr/>
                          </p:nvSpPr>
                          <p:spPr bwMode="auto">
                            <a:xfrm>
                              <a:off x="3832" y="1621"/>
                              <a:ext cx="11" cy="32"/>
                            </a:xfrm>
                            <a:prstGeom prst="roundRect">
                              <a:avLst>
                                <a:gd name="adj" fmla="val 48412"/>
                              </a:avLst>
                            </a:prstGeom>
                            <a:solidFill>
                              <a:srgbClr val="FFFFFF"/>
                            </a:solidFill>
                            <a:ln w="1588">
                              <a:solidFill>
                                <a:srgbClr val="000000"/>
                              </a:solidFill>
                              <a:round/>
                              <a:headEnd/>
                              <a:tailEnd/>
                            </a:ln>
                          </p:spPr>
                          <p:txBody>
                            <a:bodyPr/>
                            <a:lstStyle/>
                            <a:p>
                              <a:endParaRPr lang="en-US">
                                <a:solidFill>
                                  <a:srgbClr val="FF0000"/>
                                </a:solidFill>
                              </a:endParaRPr>
                            </a:p>
                          </p:txBody>
                        </p:sp>
                        <p:sp>
                          <p:nvSpPr>
                            <p:cNvPr id="148" name="AutoShape 50"/>
                            <p:cNvSpPr>
                              <a:spLocks noChangeArrowheads="1"/>
                            </p:cNvSpPr>
                            <p:nvPr/>
                          </p:nvSpPr>
                          <p:spPr bwMode="auto">
                            <a:xfrm>
                              <a:off x="3833" y="1658"/>
                              <a:ext cx="6" cy="6"/>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sp>
                          <p:nvSpPr>
                            <p:cNvPr id="149" name="AutoShape 51"/>
                            <p:cNvSpPr>
                              <a:spLocks noChangeArrowheads="1"/>
                            </p:cNvSpPr>
                            <p:nvPr/>
                          </p:nvSpPr>
                          <p:spPr bwMode="auto">
                            <a:xfrm>
                              <a:off x="3842" y="1656"/>
                              <a:ext cx="5" cy="4"/>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grpSp>
                          <p:nvGrpSpPr>
                            <p:cNvPr id="76" name="Group 52"/>
                            <p:cNvGrpSpPr>
                              <a:grpSpLocks/>
                            </p:cNvGrpSpPr>
                            <p:nvPr/>
                          </p:nvGrpSpPr>
                          <p:grpSpPr bwMode="auto">
                            <a:xfrm>
                              <a:off x="3836" y="1640"/>
                              <a:ext cx="10" cy="21"/>
                              <a:chOff x="3836" y="1640"/>
                              <a:chExt cx="10" cy="21"/>
                            </a:xfrm>
                          </p:grpSpPr>
                          <p:sp>
                            <p:nvSpPr>
                              <p:cNvPr id="151" name="Freeform 53"/>
                              <p:cNvSpPr>
                                <a:spLocks/>
                              </p:cNvSpPr>
                              <p:nvPr/>
                            </p:nvSpPr>
                            <p:spPr bwMode="auto">
                              <a:xfrm>
                                <a:off x="3836" y="1640"/>
                                <a:ext cx="1" cy="21"/>
                              </a:xfrm>
                              <a:custGeom>
                                <a:avLst/>
                                <a:gdLst>
                                  <a:gd name="T0" fmla="*/ 0 w 1"/>
                                  <a:gd name="T1" fmla="*/ 0 h 128"/>
                                  <a:gd name="T2" fmla="*/ 0 w 1"/>
                                  <a:gd name="T3" fmla="*/ 21 h 128"/>
                                  <a:gd name="T4" fmla="*/ 0 w 1"/>
                                  <a:gd name="T5" fmla="*/ 18 h 128"/>
                                  <a:gd name="T6" fmla="*/ 0 60000 65536"/>
                                  <a:gd name="T7" fmla="*/ 0 60000 65536"/>
                                  <a:gd name="T8" fmla="*/ 0 60000 65536"/>
                                  <a:gd name="T9" fmla="*/ 0 w 1"/>
                                  <a:gd name="T10" fmla="*/ 0 h 128"/>
                                  <a:gd name="T11" fmla="*/ 1 w 1"/>
                                  <a:gd name="T12" fmla="*/ 128 h 128"/>
                                </a:gdLst>
                                <a:ahLst/>
                                <a:cxnLst>
                                  <a:cxn ang="T6">
                                    <a:pos x="T0" y="T1"/>
                                  </a:cxn>
                                  <a:cxn ang="T7">
                                    <a:pos x="T2" y="T3"/>
                                  </a:cxn>
                                  <a:cxn ang="T8">
                                    <a:pos x="T4" y="T5"/>
                                  </a:cxn>
                                </a:cxnLst>
                                <a:rect l="T9" t="T10" r="T11" b="T12"/>
                                <a:pathLst>
                                  <a:path w="1" h="128">
                                    <a:moveTo>
                                      <a:pt x="0" y="0"/>
                                    </a:moveTo>
                                    <a:lnTo>
                                      <a:pt x="0" y="128"/>
                                    </a:lnTo>
                                    <a:lnTo>
                                      <a:pt x="0" y="110"/>
                                    </a:lnTo>
                                  </a:path>
                                </a:pathLst>
                              </a:custGeom>
                              <a:noFill/>
                              <a:ln w="1588">
                                <a:solidFill>
                                  <a:srgbClr val="000000"/>
                                </a:solidFill>
                                <a:round/>
                                <a:headEnd/>
                                <a:tailEnd/>
                              </a:ln>
                            </p:spPr>
                            <p:txBody>
                              <a:bodyPr/>
                              <a:lstStyle/>
                              <a:p>
                                <a:endParaRPr lang="fr-FR">
                                  <a:solidFill>
                                    <a:srgbClr val="FF0000"/>
                                  </a:solidFill>
                                </a:endParaRPr>
                              </a:p>
                            </p:txBody>
                          </p:sp>
                          <p:sp>
                            <p:nvSpPr>
                              <p:cNvPr id="152" name="Line 54"/>
                              <p:cNvSpPr>
                                <a:spLocks noChangeShapeType="1"/>
                              </p:cNvSpPr>
                              <p:nvPr/>
                            </p:nvSpPr>
                            <p:spPr bwMode="auto">
                              <a:xfrm>
                                <a:off x="3836" y="1652"/>
                                <a:ext cx="10" cy="6"/>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145" name="Freeform 55"/>
                          <p:cNvSpPr>
                            <a:spLocks/>
                          </p:cNvSpPr>
                          <p:nvPr/>
                        </p:nvSpPr>
                        <p:spPr bwMode="auto">
                          <a:xfrm>
                            <a:off x="3860" y="1649"/>
                            <a:ext cx="12" cy="3"/>
                          </a:xfrm>
                          <a:custGeom>
                            <a:avLst/>
                            <a:gdLst>
                              <a:gd name="T0" fmla="*/ 0 w 72"/>
                              <a:gd name="T1" fmla="*/ 0 h 21"/>
                              <a:gd name="T2" fmla="*/ 12 w 72"/>
                              <a:gd name="T3" fmla="*/ 0 h 21"/>
                              <a:gd name="T4" fmla="*/ 12 w 72"/>
                              <a:gd name="T5" fmla="*/ 1 h 21"/>
                              <a:gd name="T6" fmla="*/ 12 w 72"/>
                              <a:gd name="T7" fmla="*/ 3 h 21"/>
                              <a:gd name="T8" fmla="*/ 9 w 72"/>
                              <a:gd name="T9" fmla="*/ 3 h 21"/>
                              <a:gd name="T10" fmla="*/ 9 w 72"/>
                              <a:gd name="T11" fmla="*/ 1 h 21"/>
                              <a:gd name="T12" fmla="*/ 0 w 72"/>
                              <a:gd name="T13" fmla="*/ 1 h 21"/>
                              <a:gd name="T14" fmla="*/ 0 w 72"/>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21"/>
                              <a:gd name="T26" fmla="*/ 72 w 7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21">
                                <a:moveTo>
                                  <a:pt x="0" y="0"/>
                                </a:moveTo>
                                <a:lnTo>
                                  <a:pt x="72" y="0"/>
                                </a:lnTo>
                                <a:lnTo>
                                  <a:pt x="72" y="9"/>
                                </a:lnTo>
                                <a:lnTo>
                                  <a:pt x="72" y="21"/>
                                </a:lnTo>
                                <a:lnTo>
                                  <a:pt x="55" y="21"/>
                                </a:lnTo>
                                <a:lnTo>
                                  <a:pt x="55" y="9"/>
                                </a:lnTo>
                                <a:lnTo>
                                  <a:pt x="0" y="9"/>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146" name="Freeform 56"/>
                          <p:cNvSpPr>
                            <a:spLocks/>
                          </p:cNvSpPr>
                          <p:nvPr/>
                        </p:nvSpPr>
                        <p:spPr bwMode="auto">
                          <a:xfrm>
                            <a:off x="3821" y="1601"/>
                            <a:ext cx="87" cy="2"/>
                          </a:xfrm>
                          <a:custGeom>
                            <a:avLst/>
                            <a:gdLst>
                              <a:gd name="T0" fmla="*/ 0 w 522"/>
                              <a:gd name="T1" fmla="*/ 0 h 16"/>
                              <a:gd name="T2" fmla="*/ 87 w 522"/>
                              <a:gd name="T3" fmla="*/ 0 h 16"/>
                              <a:gd name="T4" fmla="*/ 87 w 522"/>
                              <a:gd name="T5" fmla="*/ 2 h 16"/>
                              <a:gd name="T6" fmla="*/ 0 w 522"/>
                              <a:gd name="T7" fmla="*/ 2 h 16"/>
                              <a:gd name="T8" fmla="*/ 0 w 522"/>
                              <a:gd name="T9" fmla="*/ 0 h 16"/>
                              <a:gd name="T10" fmla="*/ 0 60000 65536"/>
                              <a:gd name="T11" fmla="*/ 0 60000 65536"/>
                              <a:gd name="T12" fmla="*/ 0 60000 65536"/>
                              <a:gd name="T13" fmla="*/ 0 60000 65536"/>
                              <a:gd name="T14" fmla="*/ 0 60000 65536"/>
                              <a:gd name="T15" fmla="*/ 0 w 522"/>
                              <a:gd name="T16" fmla="*/ 0 h 16"/>
                              <a:gd name="T17" fmla="*/ 522 w 522"/>
                              <a:gd name="T18" fmla="*/ 16 h 16"/>
                            </a:gdLst>
                            <a:ahLst/>
                            <a:cxnLst>
                              <a:cxn ang="T10">
                                <a:pos x="T0" y="T1"/>
                              </a:cxn>
                              <a:cxn ang="T11">
                                <a:pos x="T2" y="T3"/>
                              </a:cxn>
                              <a:cxn ang="T12">
                                <a:pos x="T4" y="T5"/>
                              </a:cxn>
                              <a:cxn ang="T13">
                                <a:pos x="T6" y="T7"/>
                              </a:cxn>
                              <a:cxn ang="T14">
                                <a:pos x="T8" y="T9"/>
                              </a:cxn>
                            </a:cxnLst>
                            <a:rect l="T15" t="T16" r="T17" b="T18"/>
                            <a:pathLst>
                              <a:path w="522" h="16">
                                <a:moveTo>
                                  <a:pt x="0" y="0"/>
                                </a:moveTo>
                                <a:lnTo>
                                  <a:pt x="522" y="0"/>
                                </a:lnTo>
                                <a:lnTo>
                                  <a:pt x="522" y="16"/>
                                </a:lnTo>
                                <a:lnTo>
                                  <a:pt x="1" y="16"/>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grpSp>
                    <p:grpSp>
                      <p:nvGrpSpPr>
                        <p:cNvPr id="81" name="Group 57"/>
                        <p:cNvGrpSpPr>
                          <a:grpSpLocks/>
                        </p:cNvGrpSpPr>
                        <p:nvPr/>
                      </p:nvGrpSpPr>
                      <p:grpSpPr bwMode="auto">
                        <a:xfrm>
                          <a:off x="3820" y="1691"/>
                          <a:ext cx="97" cy="42"/>
                          <a:chOff x="3820" y="1691"/>
                          <a:chExt cx="97" cy="42"/>
                        </a:xfrm>
                      </p:grpSpPr>
                      <p:sp>
                        <p:nvSpPr>
                          <p:cNvPr id="135" name="Freeform 58"/>
                          <p:cNvSpPr>
                            <a:spLocks/>
                          </p:cNvSpPr>
                          <p:nvPr/>
                        </p:nvSpPr>
                        <p:spPr bwMode="auto">
                          <a:xfrm>
                            <a:off x="3820" y="1691"/>
                            <a:ext cx="97" cy="42"/>
                          </a:xfrm>
                          <a:custGeom>
                            <a:avLst/>
                            <a:gdLst>
                              <a:gd name="T0" fmla="*/ 0 w 579"/>
                              <a:gd name="T1" fmla="*/ 42 h 253"/>
                              <a:gd name="T2" fmla="*/ 0 w 579"/>
                              <a:gd name="T3" fmla="*/ 38 h 253"/>
                              <a:gd name="T4" fmla="*/ 1 w 579"/>
                              <a:gd name="T5" fmla="*/ 33 h 253"/>
                              <a:gd name="T6" fmla="*/ 3 w 579"/>
                              <a:gd name="T7" fmla="*/ 28 h 253"/>
                              <a:gd name="T8" fmla="*/ 5 w 579"/>
                              <a:gd name="T9" fmla="*/ 23 h 253"/>
                              <a:gd name="T10" fmla="*/ 8 w 579"/>
                              <a:gd name="T11" fmla="*/ 18 h 253"/>
                              <a:gd name="T12" fmla="*/ 12 w 579"/>
                              <a:gd name="T13" fmla="*/ 15 h 253"/>
                              <a:gd name="T14" fmla="*/ 16 w 579"/>
                              <a:gd name="T15" fmla="*/ 11 h 253"/>
                              <a:gd name="T16" fmla="*/ 21 w 579"/>
                              <a:gd name="T17" fmla="*/ 7 h 253"/>
                              <a:gd name="T18" fmla="*/ 27 w 579"/>
                              <a:gd name="T19" fmla="*/ 4 h 253"/>
                              <a:gd name="T20" fmla="*/ 32 w 579"/>
                              <a:gd name="T21" fmla="*/ 3 h 253"/>
                              <a:gd name="T22" fmla="*/ 38 w 579"/>
                              <a:gd name="T23" fmla="*/ 1 h 253"/>
                              <a:gd name="T24" fmla="*/ 45 w 579"/>
                              <a:gd name="T25" fmla="*/ 0 h 253"/>
                              <a:gd name="T26" fmla="*/ 51 w 579"/>
                              <a:gd name="T27" fmla="*/ 0 h 253"/>
                              <a:gd name="T28" fmla="*/ 57 w 579"/>
                              <a:gd name="T29" fmla="*/ 1 h 253"/>
                              <a:gd name="T30" fmla="*/ 63 w 579"/>
                              <a:gd name="T31" fmla="*/ 2 h 253"/>
                              <a:gd name="T32" fmla="*/ 69 w 579"/>
                              <a:gd name="T33" fmla="*/ 4 h 253"/>
                              <a:gd name="T34" fmla="*/ 74 w 579"/>
                              <a:gd name="T35" fmla="*/ 7 h 253"/>
                              <a:gd name="T36" fmla="*/ 78 w 579"/>
                              <a:gd name="T37" fmla="*/ 9 h 253"/>
                              <a:gd name="T38" fmla="*/ 82 w 579"/>
                              <a:gd name="T39" fmla="*/ 12 h 253"/>
                              <a:gd name="T40" fmla="*/ 85 w 579"/>
                              <a:gd name="T41" fmla="*/ 16 h 253"/>
                              <a:gd name="T42" fmla="*/ 89 w 579"/>
                              <a:gd name="T43" fmla="*/ 20 h 253"/>
                              <a:gd name="T44" fmla="*/ 92 w 579"/>
                              <a:gd name="T45" fmla="*/ 24 h 253"/>
                              <a:gd name="T46" fmla="*/ 93 w 579"/>
                              <a:gd name="T47" fmla="*/ 27 h 253"/>
                              <a:gd name="T48" fmla="*/ 95 w 579"/>
                              <a:gd name="T49" fmla="*/ 30 h 253"/>
                              <a:gd name="T50" fmla="*/ 96 w 579"/>
                              <a:gd name="T51" fmla="*/ 34 h 253"/>
                              <a:gd name="T52" fmla="*/ 96 w 579"/>
                              <a:gd name="T53" fmla="*/ 37 h 253"/>
                              <a:gd name="T54" fmla="*/ 96 w 579"/>
                              <a:gd name="T55" fmla="*/ 41 h 253"/>
                              <a:gd name="T56" fmla="*/ 97 w 579"/>
                              <a:gd name="T57" fmla="*/ 42 h 253"/>
                              <a:gd name="T58" fmla="*/ 0 w 579"/>
                              <a:gd name="T59" fmla="*/ 42 h 2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9"/>
                              <a:gd name="T91" fmla="*/ 0 h 253"/>
                              <a:gd name="T92" fmla="*/ 579 w 579"/>
                              <a:gd name="T93" fmla="*/ 253 h 2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9" h="253">
                                <a:moveTo>
                                  <a:pt x="0" y="253"/>
                                </a:moveTo>
                                <a:lnTo>
                                  <a:pt x="0" y="226"/>
                                </a:lnTo>
                                <a:lnTo>
                                  <a:pt x="6" y="198"/>
                                </a:lnTo>
                                <a:lnTo>
                                  <a:pt x="16" y="167"/>
                                </a:lnTo>
                                <a:lnTo>
                                  <a:pt x="30" y="138"/>
                                </a:lnTo>
                                <a:lnTo>
                                  <a:pt x="49" y="111"/>
                                </a:lnTo>
                                <a:lnTo>
                                  <a:pt x="69" y="89"/>
                                </a:lnTo>
                                <a:lnTo>
                                  <a:pt x="95" y="65"/>
                                </a:lnTo>
                                <a:lnTo>
                                  <a:pt x="128" y="42"/>
                                </a:lnTo>
                                <a:lnTo>
                                  <a:pt x="160" y="27"/>
                                </a:lnTo>
                                <a:lnTo>
                                  <a:pt x="191" y="16"/>
                                </a:lnTo>
                                <a:lnTo>
                                  <a:pt x="226" y="6"/>
                                </a:lnTo>
                                <a:lnTo>
                                  <a:pt x="266" y="0"/>
                                </a:lnTo>
                                <a:lnTo>
                                  <a:pt x="304" y="0"/>
                                </a:lnTo>
                                <a:lnTo>
                                  <a:pt x="342" y="4"/>
                                </a:lnTo>
                                <a:lnTo>
                                  <a:pt x="377" y="13"/>
                                </a:lnTo>
                                <a:lnTo>
                                  <a:pt x="413" y="25"/>
                                </a:lnTo>
                                <a:lnTo>
                                  <a:pt x="443" y="40"/>
                                </a:lnTo>
                                <a:lnTo>
                                  <a:pt x="466" y="56"/>
                                </a:lnTo>
                                <a:lnTo>
                                  <a:pt x="489" y="73"/>
                                </a:lnTo>
                                <a:lnTo>
                                  <a:pt x="510" y="94"/>
                                </a:lnTo>
                                <a:lnTo>
                                  <a:pt x="532" y="120"/>
                                </a:lnTo>
                                <a:lnTo>
                                  <a:pt x="549" y="145"/>
                                </a:lnTo>
                                <a:lnTo>
                                  <a:pt x="558" y="164"/>
                                </a:lnTo>
                                <a:lnTo>
                                  <a:pt x="566" y="182"/>
                                </a:lnTo>
                                <a:lnTo>
                                  <a:pt x="573" y="204"/>
                                </a:lnTo>
                                <a:lnTo>
                                  <a:pt x="574" y="224"/>
                                </a:lnTo>
                                <a:lnTo>
                                  <a:pt x="576" y="244"/>
                                </a:lnTo>
                                <a:lnTo>
                                  <a:pt x="579" y="253"/>
                                </a:lnTo>
                                <a:lnTo>
                                  <a:pt x="0" y="253"/>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136" name="Freeform 59"/>
                          <p:cNvSpPr>
                            <a:spLocks/>
                          </p:cNvSpPr>
                          <p:nvPr/>
                        </p:nvSpPr>
                        <p:spPr bwMode="auto">
                          <a:xfrm>
                            <a:off x="3834" y="1703"/>
                            <a:ext cx="69" cy="30"/>
                          </a:xfrm>
                          <a:custGeom>
                            <a:avLst/>
                            <a:gdLst>
                              <a:gd name="T0" fmla="*/ 0 w 414"/>
                              <a:gd name="T1" fmla="*/ 30 h 182"/>
                              <a:gd name="T2" fmla="*/ 0 w 414"/>
                              <a:gd name="T3" fmla="*/ 27 h 182"/>
                              <a:gd name="T4" fmla="*/ 1 w 414"/>
                              <a:gd name="T5" fmla="*/ 24 h 182"/>
                              <a:gd name="T6" fmla="*/ 2 w 414"/>
                              <a:gd name="T7" fmla="*/ 20 h 182"/>
                              <a:gd name="T8" fmla="*/ 4 w 414"/>
                              <a:gd name="T9" fmla="*/ 16 h 182"/>
                              <a:gd name="T10" fmla="*/ 6 w 414"/>
                              <a:gd name="T11" fmla="*/ 13 h 182"/>
                              <a:gd name="T12" fmla="*/ 8 w 414"/>
                              <a:gd name="T13" fmla="*/ 11 h 182"/>
                              <a:gd name="T14" fmla="*/ 11 w 414"/>
                              <a:gd name="T15" fmla="*/ 8 h 182"/>
                              <a:gd name="T16" fmla="*/ 15 w 414"/>
                              <a:gd name="T17" fmla="*/ 5 h 182"/>
                              <a:gd name="T18" fmla="*/ 19 w 414"/>
                              <a:gd name="T19" fmla="*/ 3 h 182"/>
                              <a:gd name="T20" fmla="*/ 23 w 414"/>
                              <a:gd name="T21" fmla="*/ 2 h 182"/>
                              <a:gd name="T22" fmla="*/ 27 w 414"/>
                              <a:gd name="T23" fmla="*/ 1 h 182"/>
                              <a:gd name="T24" fmla="*/ 32 w 414"/>
                              <a:gd name="T25" fmla="*/ 0 h 182"/>
                              <a:gd name="T26" fmla="*/ 36 w 414"/>
                              <a:gd name="T27" fmla="*/ 0 h 182"/>
                              <a:gd name="T28" fmla="*/ 41 w 414"/>
                              <a:gd name="T29" fmla="*/ 0 h 182"/>
                              <a:gd name="T30" fmla="*/ 45 w 414"/>
                              <a:gd name="T31" fmla="*/ 1 h 182"/>
                              <a:gd name="T32" fmla="*/ 49 w 414"/>
                              <a:gd name="T33" fmla="*/ 3 h 182"/>
                              <a:gd name="T34" fmla="*/ 53 w 414"/>
                              <a:gd name="T35" fmla="*/ 5 h 182"/>
                              <a:gd name="T36" fmla="*/ 56 w 414"/>
                              <a:gd name="T37" fmla="*/ 7 h 182"/>
                              <a:gd name="T38" fmla="*/ 59 w 414"/>
                              <a:gd name="T39" fmla="*/ 9 h 182"/>
                              <a:gd name="T40" fmla="*/ 61 w 414"/>
                              <a:gd name="T41" fmla="*/ 11 h 182"/>
                              <a:gd name="T42" fmla="*/ 63 w 414"/>
                              <a:gd name="T43" fmla="*/ 14 h 182"/>
                              <a:gd name="T44" fmla="*/ 66 w 414"/>
                              <a:gd name="T45" fmla="*/ 17 h 182"/>
                              <a:gd name="T46" fmla="*/ 67 w 414"/>
                              <a:gd name="T47" fmla="*/ 19 h 182"/>
                              <a:gd name="T48" fmla="*/ 67 w 414"/>
                              <a:gd name="T49" fmla="*/ 22 h 182"/>
                              <a:gd name="T50" fmla="*/ 68 w 414"/>
                              <a:gd name="T51" fmla="*/ 24 h 182"/>
                              <a:gd name="T52" fmla="*/ 69 w 414"/>
                              <a:gd name="T53" fmla="*/ 27 h 182"/>
                              <a:gd name="T54" fmla="*/ 69 w 414"/>
                              <a:gd name="T55" fmla="*/ 29 h 182"/>
                              <a:gd name="T56" fmla="*/ 69 w 414"/>
                              <a:gd name="T57" fmla="*/ 30 h 182"/>
                              <a:gd name="T58" fmla="*/ 0 w 414"/>
                              <a:gd name="T59" fmla="*/ 30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4"/>
                              <a:gd name="T91" fmla="*/ 0 h 182"/>
                              <a:gd name="T92" fmla="*/ 414 w 414"/>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4" h="182">
                                <a:moveTo>
                                  <a:pt x="0" y="182"/>
                                </a:moveTo>
                                <a:lnTo>
                                  <a:pt x="0" y="162"/>
                                </a:lnTo>
                                <a:lnTo>
                                  <a:pt x="4" y="143"/>
                                </a:lnTo>
                                <a:lnTo>
                                  <a:pt x="12" y="120"/>
                                </a:lnTo>
                                <a:lnTo>
                                  <a:pt x="22" y="99"/>
                                </a:lnTo>
                                <a:lnTo>
                                  <a:pt x="36" y="78"/>
                                </a:lnTo>
                                <a:lnTo>
                                  <a:pt x="50" y="64"/>
                                </a:lnTo>
                                <a:lnTo>
                                  <a:pt x="68" y="47"/>
                                </a:lnTo>
                                <a:lnTo>
                                  <a:pt x="92" y="30"/>
                                </a:lnTo>
                                <a:lnTo>
                                  <a:pt x="115" y="19"/>
                                </a:lnTo>
                                <a:lnTo>
                                  <a:pt x="136" y="11"/>
                                </a:lnTo>
                                <a:lnTo>
                                  <a:pt x="161" y="4"/>
                                </a:lnTo>
                                <a:lnTo>
                                  <a:pt x="190" y="0"/>
                                </a:lnTo>
                                <a:lnTo>
                                  <a:pt x="217" y="0"/>
                                </a:lnTo>
                                <a:lnTo>
                                  <a:pt x="244" y="3"/>
                                </a:lnTo>
                                <a:lnTo>
                                  <a:pt x="270" y="9"/>
                                </a:lnTo>
                                <a:lnTo>
                                  <a:pt x="295" y="18"/>
                                </a:lnTo>
                                <a:lnTo>
                                  <a:pt x="317" y="28"/>
                                </a:lnTo>
                                <a:lnTo>
                                  <a:pt x="333" y="40"/>
                                </a:lnTo>
                                <a:lnTo>
                                  <a:pt x="352" y="54"/>
                                </a:lnTo>
                                <a:lnTo>
                                  <a:pt x="366" y="67"/>
                                </a:lnTo>
                                <a:lnTo>
                                  <a:pt x="380" y="84"/>
                                </a:lnTo>
                                <a:lnTo>
                                  <a:pt x="393" y="104"/>
                                </a:lnTo>
                                <a:lnTo>
                                  <a:pt x="399" y="118"/>
                                </a:lnTo>
                                <a:lnTo>
                                  <a:pt x="404" y="131"/>
                                </a:lnTo>
                                <a:lnTo>
                                  <a:pt x="409" y="147"/>
                                </a:lnTo>
                                <a:lnTo>
                                  <a:pt x="411" y="161"/>
                                </a:lnTo>
                                <a:lnTo>
                                  <a:pt x="411" y="176"/>
                                </a:lnTo>
                                <a:lnTo>
                                  <a:pt x="414" y="182"/>
                                </a:lnTo>
                                <a:lnTo>
                                  <a:pt x="0" y="182"/>
                                </a:lnTo>
                                <a:close/>
                              </a:path>
                            </a:pathLst>
                          </a:custGeom>
                          <a:solidFill>
                            <a:srgbClr val="808080"/>
                          </a:solidFill>
                          <a:ln w="1588">
                            <a:solidFill>
                              <a:srgbClr val="000000"/>
                            </a:solidFill>
                            <a:round/>
                            <a:headEnd/>
                            <a:tailEnd/>
                          </a:ln>
                        </p:spPr>
                        <p:txBody>
                          <a:bodyPr/>
                          <a:lstStyle/>
                          <a:p>
                            <a:endParaRPr lang="fr-FR">
                              <a:solidFill>
                                <a:srgbClr val="FF0000"/>
                              </a:solidFill>
                            </a:endParaRPr>
                          </a:p>
                        </p:txBody>
                      </p:sp>
                    </p:grpSp>
                    <p:grpSp>
                      <p:nvGrpSpPr>
                        <p:cNvPr id="93" name="Group 60"/>
                        <p:cNvGrpSpPr>
                          <a:grpSpLocks/>
                        </p:cNvGrpSpPr>
                        <p:nvPr/>
                      </p:nvGrpSpPr>
                      <p:grpSpPr bwMode="auto">
                        <a:xfrm>
                          <a:off x="3917" y="1622"/>
                          <a:ext cx="55" cy="75"/>
                          <a:chOff x="3917" y="1622"/>
                          <a:chExt cx="55" cy="75"/>
                        </a:xfrm>
                      </p:grpSpPr>
                      <p:sp>
                        <p:nvSpPr>
                          <p:cNvPr id="132" name="Freeform 61"/>
                          <p:cNvSpPr>
                            <a:spLocks/>
                          </p:cNvSpPr>
                          <p:nvPr/>
                        </p:nvSpPr>
                        <p:spPr bwMode="auto">
                          <a:xfrm>
                            <a:off x="3917" y="1637"/>
                            <a:ext cx="54" cy="51"/>
                          </a:xfrm>
                          <a:custGeom>
                            <a:avLst/>
                            <a:gdLst>
                              <a:gd name="T0" fmla="*/ 0 w 326"/>
                              <a:gd name="T1" fmla="*/ 27 h 306"/>
                              <a:gd name="T2" fmla="*/ 2 w 326"/>
                              <a:gd name="T3" fmla="*/ 30 h 306"/>
                              <a:gd name="T4" fmla="*/ 5 w 326"/>
                              <a:gd name="T5" fmla="*/ 34 h 306"/>
                              <a:gd name="T6" fmla="*/ 7 w 326"/>
                              <a:gd name="T7" fmla="*/ 36 h 306"/>
                              <a:gd name="T8" fmla="*/ 10 w 326"/>
                              <a:gd name="T9" fmla="*/ 39 h 306"/>
                              <a:gd name="T10" fmla="*/ 12 w 326"/>
                              <a:gd name="T11" fmla="*/ 41 h 306"/>
                              <a:gd name="T12" fmla="*/ 14 w 326"/>
                              <a:gd name="T13" fmla="*/ 44 h 306"/>
                              <a:gd name="T14" fmla="*/ 16 w 326"/>
                              <a:gd name="T15" fmla="*/ 46 h 306"/>
                              <a:gd name="T16" fmla="*/ 18 w 326"/>
                              <a:gd name="T17" fmla="*/ 47 h 306"/>
                              <a:gd name="T18" fmla="*/ 19 w 326"/>
                              <a:gd name="T19" fmla="*/ 49 h 306"/>
                              <a:gd name="T20" fmla="*/ 21 w 326"/>
                              <a:gd name="T21" fmla="*/ 50 h 306"/>
                              <a:gd name="T22" fmla="*/ 23 w 326"/>
                              <a:gd name="T23" fmla="*/ 51 h 306"/>
                              <a:gd name="T24" fmla="*/ 25 w 326"/>
                              <a:gd name="T25" fmla="*/ 51 h 306"/>
                              <a:gd name="T26" fmla="*/ 28 w 326"/>
                              <a:gd name="T27" fmla="*/ 51 h 306"/>
                              <a:gd name="T28" fmla="*/ 30 w 326"/>
                              <a:gd name="T29" fmla="*/ 50 h 306"/>
                              <a:gd name="T30" fmla="*/ 32 w 326"/>
                              <a:gd name="T31" fmla="*/ 49 h 306"/>
                              <a:gd name="T32" fmla="*/ 33 w 326"/>
                              <a:gd name="T33" fmla="*/ 48 h 306"/>
                              <a:gd name="T34" fmla="*/ 35 w 326"/>
                              <a:gd name="T35" fmla="*/ 47 h 306"/>
                              <a:gd name="T36" fmla="*/ 37 w 326"/>
                              <a:gd name="T37" fmla="*/ 44 h 306"/>
                              <a:gd name="T38" fmla="*/ 39 w 326"/>
                              <a:gd name="T39" fmla="*/ 42 h 306"/>
                              <a:gd name="T40" fmla="*/ 41 w 326"/>
                              <a:gd name="T41" fmla="*/ 39 h 306"/>
                              <a:gd name="T42" fmla="*/ 42 w 326"/>
                              <a:gd name="T43" fmla="*/ 36 h 306"/>
                              <a:gd name="T44" fmla="*/ 44 w 326"/>
                              <a:gd name="T45" fmla="*/ 33 h 306"/>
                              <a:gd name="T46" fmla="*/ 45 w 326"/>
                              <a:gd name="T47" fmla="*/ 30 h 306"/>
                              <a:gd name="T48" fmla="*/ 46 w 326"/>
                              <a:gd name="T49" fmla="*/ 26 h 306"/>
                              <a:gd name="T50" fmla="*/ 46 w 326"/>
                              <a:gd name="T51" fmla="*/ 22 h 306"/>
                              <a:gd name="T52" fmla="*/ 47 w 326"/>
                              <a:gd name="T53" fmla="*/ 19 h 306"/>
                              <a:gd name="T54" fmla="*/ 47 w 326"/>
                              <a:gd name="T55" fmla="*/ 15 h 306"/>
                              <a:gd name="T56" fmla="*/ 48 w 326"/>
                              <a:gd name="T57" fmla="*/ 13 h 306"/>
                              <a:gd name="T58" fmla="*/ 49 w 326"/>
                              <a:gd name="T59" fmla="*/ 11 h 306"/>
                              <a:gd name="T60" fmla="*/ 50 w 326"/>
                              <a:gd name="T61" fmla="*/ 9 h 306"/>
                              <a:gd name="T62" fmla="*/ 51 w 326"/>
                              <a:gd name="T63" fmla="*/ 5 h 306"/>
                              <a:gd name="T64" fmla="*/ 53 w 326"/>
                              <a:gd name="T65" fmla="*/ 2 h 306"/>
                              <a:gd name="T66" fmla="*/ 54 w 326"/>
                              <a:gd name="T67" fmla="*/ 0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306"/>
                              <a:gd name="T104" fmla="*/ 326 w 326"/>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306">
                                <a:moveTo>
                                  <a:pt x="0" y="162"/>
                                </a:moveTo>
                                <a:lnTo>
                                  <a:pt x="15" y="180"/>
                                </a:lnTo>
                                <a:lnTo>
                                  <a:pt x="33" y="203"/>
                                </a:lnTo>
                                <a:lnTo>
                                  <a:pt x="44" y="216"/>
                                </a:lnTo>
                                <a:lnTo>
                                  <a:pt x="58" y="232"/>
                                </a:lnTo>
                                <a:lnTo>
                                  <a:pt x="71" y="247"/>
                                </a:lnTo>
                                <a:lnTo>
                                  <a:pt x="84" y="261"/>
                                </a:lnTo>
                                <a:lnTo>
                                  <a:pt x="94" y="273"/>
                                </a:lnTo>
                                <a:lnTo>
                                  <a:pt x="107" y="284"/>
                                </a:lnTo>
                                <a:lnTo>
                                  <a:pt x="117" y="292"/>
                                </a:lnTo>
                                <a:lnTo>
                                  <a:pt x="126" y="300"/>
                                </a:lnTo>
                                <a:lnTo>
                                  <a:pt x="139" y="303"/>
                                </a:lnTo>
                                <a:lnTo>
                                  <a:pt x="151" y="306"/>
                                </a:lnTo>
                                <a:lnTo>
                                  <a:pt x="168" y="303"/>
                                </a:lnTo>
                                <a:lnTo>
                                  <a:pt x="182" y="300"/>
                                </a:lnTo>
                                <a:lnTo>
                                  <a:pt x="192" y="293"/>
                                </a:lnTo>
                                <a:lnTo>
                                  <a:pt x="201" y="289"/>
                                </a:lnTo>
                                <a:lnTo>
                                  <a:pt x="211" y="281"/>
                                </a:lnTo>
                                <a:lnTo>
                                  <a:pt x="225" y="265"/>
                                </a:lnTo>
                                <a:lnTo>
                                  <a:pt x="235" y="251"/>
                                </a:lnTo>
                                <a:lnTo>
                                  <a:pt x="248" y="235"/>
                                </a:lnTo>
                                <a:lnTo>
                                  <a:pt x="256" y="217"/>
                                </a:lnTo>
                                <a:lnTo>
                                  <a:pt x="266" y="200"/>
                                </a:lnTo>
                                <a:lnTo>
                                  <a:pt x="273" y="179"/>
                                </a:lnTo>
                                <a:lnTo>
                                  <a:pt x="278" y="157"/>
                                </a:lnTo>
                                <a:lnTo>
                                  <a:pt x="280" y="134"/>
                                </a:lnTo>
                                <a:lnTo>
                                  <a:pt x="281" y="113"/>
                                </a:lnTo>
                                <a:lnTo>
                                  <a:pt x="285" y="92"/>
                                </a:lnTo>
                                <a:lnTo>
                                  <a:pt x="289" y="75"/>
                                </a:lnTo>
                                <a:lnTo>
                                  <a:pt x="293" y="64"/>
                                </a:lnTo>
                                <a:lnTo>
                                  <a:pt x="300" y="53"/>
                                </a:lnTo>
                                <a:lnTo>
                                  <a:pt x="307" y="32"/>
                                </a:lnTo>
                                <a:lnTo>
                                  <a:pt x="317" y="13"/>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133" name="Freeform 62"/>
                          <p:cNvSpPr>
                            <a:spLocks/>
                          </p:cNvSpPr>
                          <p:nvPr/>
                        </p:nvSpPr>
                        <p:spPr bwMode="auto">
                          <a:xfrm>
                            <a:off x="3917" y="1622"/>
                            <a:ext cx="54" cy="75"/>
                          </a:xfrm>
                          <a:custGeom>
                            <a:avLst/>
                            <a:gdLst>
                              <a:gd name="T0" fmla="*/ 0 w 326"/>
                              <a:gd name="T1" fmla="*/ 51 h 451"/>
                              <a:gd name="T2" fmla="*/ 1 w 326"/>
                              <a:gd name="T3" fmla="*/ 52 h 451"/>
                              <a:gd name="T4" fmla="*/ 3 w 326"/>
                              <a:gd name="T5" fmla="*/ 53 h 451"/>
                              <a:gd name="T6" fmla="*/ 4 w 326"/>
                              <a:gd name="T7" fmla="*/ 55 h 451"/>
                              <a:gd name="T8" fmla="*/ 6 w 326"/>
                              <a:gd name="T9" fmla="*/ 57 h 451"/>
                              <a:gd name="T10" fmla="*/ 7 w 326"/>
                              <a:gd name="T11" fmla="*/ 59 h 451"/>
                              <a:gd name="T12" fmla="*/ 8 w 326"/>
                              <a:gd name="T13" fmla="*/ 60 h 451"/>
                              <a:gd name="T14" fmla="*/ 9 w 326"/>
                              <a:gd name="T15" fmla="*/ 64 h 451"/>
                              <a:gd name="T16" fmla="*/ 12 w 326"/>
                              <a:gd name="T17" fmla="*/ 67 h 451"/>
                              <a:gd name="T18" fmla="*/ 14 w 326"/>
                              <a:gd name="T19" fmla="*/ 69 h 451"/>
                              <a:gd name="T20" fmla="*/ 16 w 326"/>
                              <a:gd name="T21" fmla="*/ 71 h 451"/>
                              <a:gd name="T22" fmla="*/ 18 w 326"/>
                              <a:gd name="T23" fmla="*/ 72 h 451"/>
                              <a:gd name="T24" fmla="*/ 19 w 326"/>
                              <a:gd name="T25" fmla="*/ 73 h 451"/>
                              <a:gd name="T26" fmla="*/ 20 w 326"/>
                              <a:gd name="T27" fmla="*/ 73 h 451"/>
                              <a:gd name="T28" fmla="*/ 23 w 326"/>
                              <a:gd name="T29" fmla="*/ 74 h 451"/>
                              <a:gd name="T30" fmla="*/ 25 w 326"/>
                              <a:gd name="T31" fmla="*/ 75 h 451"/>
                              <a:gd name="T32" fmla="*/ 27 w 326"/>
                              <a:gd name="T33" fmla="*/ 75 h 451"/>
                              <a:gd name="T34" fmla="*/ 29 w 326"/>
                              <a:gd name="T35" fmla="*/ 75 h 451"/>
                              <a:gd name="T36" fmla="*/ 31 w 326"/>
                              <a:gd name="T37" fmla="*/ 74 h 451"/>
                              <a:gd name="T38" fmla="*/ 33 w 326"/>
                              <a:gd name="T39" fmla="*/ 73 h 451"/>
                              <a:gd name="T40" fmla="*/ 36 w 326"/>
                              <a:gd name="T41" fmla="*/ 73 h 451"/>
                              <a:gd name="T42" fmla="*/ 38 w 326"/>
                              <a:gd name="T43" fmla="*/ 72 h 451"/>
                              <a:gd name="T44" fmla="*/ 39 w 326"/>
                              <a:gd name="T45" fmla="*/ 70 h 451"/>
                              <a:gd name="T46" fmla="*/ 40 w 326"/>
                              <a:gd name="T47" fmla="*/ 69 h 451"/>
                              <a:gd name="T48" fmla="*/ 41 w 326"/>
                              <a:gd name="T49" fmla="*/ 68 h 451"/>
                              <a:gd name="T50" fmla="*/ 42 w 326"/>
                              <a:gd name="T51" fmla="*/ 67 h 451"/>
                              <a:gd name="T52" fmla="*/ 43 w 326"/>
                              <a:gd name="T53" fmla="*/ 65 h 451"/>
                              <a:gd name="T54" fmla="*/ 44 w 326"/>
                              <a:gd name="T55" fmla="*/ 63 h 451"/>
                              <a:gd name="T56" fmla="*/ 46 w 326"/>
                              <a:gd name="T57" fmla="*/ 61 h 451"/>
                              <a:gd name="T58" fmla="*/ 46 w 326"/>
                              <a:gd name="T59" fmla="*/ 58 h 451"/>
                              <a:gd name="T60" fmla="*/ 47 w 326"/>
                              <a:gd name="T61" fmla="*/ 56 h 451"/>
                              <a:gd name="T62" fmla="*/ 48 w 326"/>
                              <a:gd name="T63" fmla="*/ 53 h 451"/>
                              <a:gd name="T64" fmla="*/ 48 w 326"/>
                              <a:gd name="T65" fmla="*/ 50 h 451"/>
                              <a:gd name="T66" fmla="*/ 49 w 326"/>
                              <a:gd name="T67" fmla="*/ 47 h 451"/>
                              <a:gd name="T68" fmla="*/ 50 w 326"/>
                              <a:gd name="T69" fmla="*/ 44 h 451"/>
                              <a:gd name="T70" fmla="*/ 51 w 326"/>
                              <a:gd name="T71" fmla="*/ 42 h 451"/>
                              <a:gd name="T72" fmla="*/ 51 w 326"/>
                              <a:gd name="T73" fmla="*/ 39 h 451"/>
                              <a:gd name="T74" fmla="*/ 51 w 326"/>
                              <a:gd name="T75" fmla="*/ 37 h 451"/>
                              <a:gd name="T76" fmla="*/ 51 w 326"/>
                              <a:gd name="T77" fmla="*/ 34 h 451"/>
                              <a:gd name="T78" fmla="*/ 51 w 326"/>
                              <a:gd name="T79" fmla="*/ 30 h 451"/>
                              <a:gd name="T80" fmla="*/ 51 w 326"/>
                              <a:gd name="T81" fmla="*/ 15 h 451"/>
                              <a:gd name="T82" fmla="*/ 51 w 326"/>
                              <a:gd name="T83" fmla="*/ 8 h 451"/>
                              <a:gd name="T84" fmla="*/ 51 w 326"/>
                              <a:gd name="T85" fmla="*/ 6 h 451"/>
                              <a:gd name="T86" fmla="*/ 51 w 326"/>
                              <a:gd name="T87" fmla="*/ 4 h 451"/>
                              <a:gd name="T88" fmla="*/ 51 w 326"/>
                              <a:gd name="T89" fmla="*/ 2 h 451"/>
                              <a:gd name="T90" fmla="*/ 52 w 326"/>
                              <a:gd name="T91" fmla="*/ 1 h 451"/>
                              <a:gd name="T92" fmla="*/ 54 w 326"/>
                              <a:gd name="T93" fmla="*/ 0 h 4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6"/>
                              <a:gd name="T142" fmla="*/ 0 h 451"/>
                              <a:gd name="T143" fmla="*/ 326 w 326"/>
                              <a:gd name="T144" fmla="*/ 451 h 4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6" h="451">
                                <a:moveTo>
                                  <a:pt x="0" y="306"/>
                                </a:moveTo>
                                <a:lnTo>
                                  <a:pt x="8" y="313"/>
                                </a:lnTo>
                                <a:lnTo>
                                  <a:pt x="16" y="320"/>
                                </a:lnTo>
                                <a:lnTo>
                                  <a:pt x="24" y="331"/>
                                </a:lnTo>
                                <a:lnTo>
                                  <a:pt x="34" y="341"/>
                                </a:lnTo>
                                <a:lnTo>
                                  <a:pt x="41" y="352"/>
                                </a:lnTo>
                                <a:lnTo>
                                  <a:pt x="46" y="363"/>
                                </a:lnTo>
                                <a:lnTo>
                                  <a:pt x="57" y="382"/>
                                </a:lnTo>
                                <a:lnTo>
                                  <a:pt x="73" y="404"/>
                                </a:lnTo>
                                <a:lnTo>
                                  <a:pt x="85" y="416"/>
                                </a:lnTo>
                                <a:lnTo>
                                  <a:pt x="98" y="426"/>
                                </a:lnTo>
                                <a:lnTo>
                                  <a:pt x="109" y="432"/>
                                </a:lnTo>
                                <a:lnTo>
                                  <a:pt x="115" y="436"/>
                                </a:lnTo>
                                <a:lnTo>
                                  <a:pt x="123" y="439"/>
                                </a:lnTo>
                                <a:lnTo>
                                  <a:pt x="139" y="445"/>
                                </a:lnTo>
                                <a:lnTo>
                                  <a:pt x="152" y="449"/>
                                </a:lnTo>
                                <a:lnTo>
                                  <a:pt x="163" y="451"/>
                                </a:lnTo>
                                <a:lnTo>
                                  <a:pt x="176" y="449"/>
                                </a:lnTo>
                                <a:lnTo>
                                  <a:pt x="190" y="446"/>
                                </a:lnTo>
                                <a:lnTo>
                                  <a:pt x="201" y="441"/>
                                </a:lnTo>
                                <a:lnTo>
                                  <a:pt x="215" y="436"/>
                                </a:lnTo>
                                <a:lnTo>
                                  <a:pt x="228" y="430"/>
                                </a:lnTo>
                                <a:lnTo>
                                  <a:pt x="236" y="422"/>
                                </a:lnTo>
                                <a:lnTo>
                                  <a:pt x="242" y="417"/>
                                </a:lnTo>
                                <a:lnTo>
                                  <a:pt x="248" y="411"/>
                                </a:lnTo>
                                <a:lnTo>
                                  <a:pt x="255" y="402"/>
                                </a:lnTo>
                                <a:lnTo>
                                  <a:pt x="262" y="393"/>
                                </a:lnTo>
                                <a:lnTo>
                                  <a:pt x="268" y="380"/>
                                </a:lnTo>
                                <a:lnTo>
                                  <a:pt x="275" y="365"/>
                                </a:lnTo>
                                <a:lnTo>
                                  <a:pt x="280" y="351"/>
                                </a:lnTo>
                                <a:lnTo>
                                  <a:pt x="285" y="334"/>
                                </a:lnTo>
                                <a:lnTo>
                                  <a:pt x="288" y="319"/>
                                </a:lnTo>
                                <a:lnTo>
                                  <a:pt x="291" y="301"/>
                                </a:lnTo>
                                <a:lnTo>
                                  <a:pt x="295" y="283"/>
                                </a:lnTo>
                                <a:lnTo>
                                  <a:pt x="301" y="267"/>
                                </a:lnTo>
                                <a:lnTo>
                                  <a:pt x="305" y="252"/>
                                </a:lnTo>
                                <a:lnTo>
                                  <a:pt x="308" y="237"/>
                                </a:lnTo>
                                <a:lnTo>
                                  <a:pt x="309" y="222"/>
                                </a:lnTo>
                                <a:lnTo>
                                  <a:pt x="309" y="205"/>
                                </a:lnTo>
                                <a:lnTo>
                                  <a:pt x="308" y="181"/>
                                </a:lnTo>
                                <a:lnTo>
                                  <a:pt x="308" y="90"/>
                                </a:lnTo>
                                <a:lnTo>
                                  <a:pt x="307" y="48"/>
                                </a:lnTo>
                                <a:lnTo>
                                  <a:pt x="307" y="36"/>
                                </a:lnTo>
                                <a:lnTo>
                                  <a:pt x="307" y="27"/>
                                </a:lnTo>
                                <a:lnTo>
                                  <a:pt x="309" y="15"/>
                                </a:lnTo>
                                <a:lnTo>
                                  <a:pt x="315" y="6"/>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134" name="Arc 63"/>
                          <p:cNvSpPr>
                            <a:spLocks/>
                          </p:cNvSpPr>
                          <p:nvPr/>
                        </p:nvSpPr>
                        <p:spPr bwMode="auto">
                          <a:xfrm>
                            <a:off x="3962" y="1630"/>
                            <a:ext cx="10" cy="62"/>
                          </a:xfrm>
                          <a:custGeom>
                            <a:avLst/>
                            <a:gdLst>
                              <a:gd name="T0" fmla="*/ 0 w 21600"/>
                              <a:gd name="T1" fmla="*/ 0 h 42962"/>
                              <a:gd name="T2" fmla="*/ 0 w 21600"/>
                              <a:gd name="T3" fmla="*/ 0 h 42962"/>
                              <a:gd name="T4" fmla="*/ 0 w 21600"/>
                              <a:gd name="T5" fmla="*/ 0 h 42962"/>
                              <a:gd name="T6" fmla="*/ 0 60000 65536"/>
                              <a:gd name="T7" fmla="*/ 0 60000 65536"/>
                              <a:gd name="T8" fmla="*/ 0 60000 65536"/>
                              <a:gd name="T9" fmla="*/ 0 w 21600"/>
                              <a:gd name="T10" fmla="*/ 0 h 42962"/>
                              <a:gd name="T11" fmla="*/ 21600 w 21600"/>
                              <a:gd name="T12" fmla="*/ 42962 h 42962"/>
                            </a:gdLst>
                            <a:ahLst/>
                            <a:cxnLst>
                              <a:cxn ang="T6">
                                <a:pos x="T0" y="T1"/>
                              </a:cxn>
                              <a:cxn ang="T7">
                                <a:pos x="T2" y="T3"/>
                              </a:cxn>
                              <a:cxn ang="T8">
                                <a:pos x="T4" y="T5"/>
                              </a:cxn>
                            </a:cxnLst>
                            <a:rect l="T9" t="T10" r="T11" b="T12"/>
                            <a:pathLst>
                              <a:path w="21600" h="42962" fill="none" extrusionOk="0">
                                <a:moveTo>
                                  <a:pt x="19338" y="42962"/>
                                </a:moveTo>
                                <a:cubicBezTo>
                                  <a:pt x="8345" y="41805"/>
                                  <a:pt x="0" y="32535"/>
                                  <a:pt x="0" y="21481"/>
                                </a:cubicBezTo>
                                <a:cubicBezTo>
                                  <a:pt x="-1" y="10426"/>
                                  <a:pt x="8345" y="1156"/>
                                  <a:pt x="19338" y="-1"/>
                                </a:cubicBezTo>
                              </a:path>
                              <a:path w="21600" h="42962" stroke="0" extrusionOk="0">
                                <a:moveTo>
                                  <a:pt x="19338" y="42962"/>
                                </a:moveTo>
                                <a:cubicBezTo>
                                  <a:pt x="8345" y="41805"/>
                                  <a:pt x="0" y="32535"/>
                                  <a:pt x="0" y="21481"/>
                                </a:cubicBezTo>
                                <a:cubicBezTo>
                                  <a:pt x="-1" y="10426"/>
                                  <a:pt x="8345" y="1156"/>
                                  <a:pt x="19338" y="-1"/>
                                </a:cubicBezTo>
                                <a:lnTo>
                                  <a:pt x="21600" y="21481"/>
                                </a:lnTo>
                                <a:lnTo>
                                  <a:pt x="19338" y="42962"/>
                                </a:lnTo>
                                <a:close/>
                              </a:path>
                            </a:pathLst>
                          </a:custGeom>
                          <a:noFill/>
                          <a:ln w="1588">
                            <a:solidFill>
                              <a:srgbClr val="000000"/>
                            </a:solidFill>
                            <a:round/>
                            <a:headEnd/>
                            <a:tailEnd/>
                          </a:ln>
                        </p:spPr>
                        <p:txBody>
                          <a:bodyPr/>
                          <a:lstStyle/>
                          <a:p>
                            <a:endParaRPr lang="fr-FR">
                              <a:solidFill>
                                <a:srgbClr val="FF0000"/>
                              </a:solidFill>
                            </a:endParaRPr>
                          </a:p>
                        </p:txBody>
                      </p:sp>
                    </p:grpSp>
                    <p:grpSp>
                      <p:nvGrpSpPr>
                        <p:cNvPr id="94" name="Group 64"/>
                        <p:cNvGrpSpPr>
                          <a:grpSpLocks/>
                        </p:cNvGrpSpPr>
                        <p:nvPr/>
                      </p:nvGrpSpPr>
                      <p:grpSpPr bwMode="auto">
                        <a:xfrm>
                          <a:off x="3912" y="1703"/>
                          <a:ext cx="181" cy="55"/>
                          <a:chOff x="3912" y="1703"/>
                          <a:chExt cx="181" cy="55"/>
                        </a:xfrm>
                      </p:grpSpPr>
                      <p:sp>
                        <p:nvSpPr>
                          <p:cNvPr id="122" name="Line 65"/>
                          <p:cNvSpPr>
                            <a:spLocks noChangeShapeType="1"/>
                          </p:cNvSpPr>
                          <p:nvPr/>
                        </p:nvSpPr>
                        <p:spPr bwMode="auto">
                          <a:xfrm>
                            <a:off x="4092" y="1723"/>
                            <a:ext cx="1" cy="35"/>
                          </a:xfrm>
                          <a:prstGeom prst="line">
                            <a:avLst/>
                          </a:prstGeom>
                          <a:noFill/>
                          <a:ln w="1588">
                            <a:solidFill>
                              <a:srgbClr val="202020"/>
                            </a:solidFill>
                            <a:round/>
                            <a:headEnd/>
                            <a:tailEnd/>
                          </a:ln>
                        </p:spPr>
                        <p:txBody>
                          <a:bodyPr/>
                          <a:lstStyle/>
                          <a:p>
                            <a:endParaRPr lang="fr-FR">
                              <a:solidFill>
                                <a:srgbClr val="FF0000"/>
                              </a:solidFill>
                            </a:endParaRPr>
                          </a:p>
                        </p:txBody>
                      </p:sp>
                      <p:sp>
                        <p:nvSpPr>
                          <p:cNvPr id="123" name="Rectangle 66"/>
                          <p:cNvSpPr>
                            <a:spLocks noChangeArrowheads="1"/>
                          </p:cNvSpPr>
                          <p:nvPr/>
                        </p:nvSpPr>
                        <p:spPr bwMode="auto">
                          <a:xfrm>
                            <a:off x="3912" y="1710"/>
                            <a:ext cx="179" cy="22"/>
                          </a:xfrm>
                          <a:prstGeom prst="rect">
                            <a:avLst/>
                          </a:prstGeom>
                          <a:solidFill>
                            <a:srgbClr val="A00000"/>
                          </a:solidFill>
                          <a:ln w="4763">
                            <a:solidFill>
                              <a:srgbClr val="000000"/>
                            </a:solidFill>
                            <a:miter lim="800000"/>
                            <a:headEnd/>
                            <a:tailEnd/>
                          </a:ln>
                        </p:spPr>
                        <p:txBody>
                          <a:bodyPr/>
                          <a:lstStyle/>
                          <a:p>
                            <a:endParaRPr lang="en-US">
                              <a:solidFill>
                                <a:srgbClr val="FF0000"/>
                              </a:solidFill>
                            </a:endParaRPr>
                          </a:p>
                        </p:txBody>
                      </p:sp>
                      <p:grpSp>
                        <p:nvGrpSpPr>
                          <p:cNvPr id="97" name="Group 67"/>
                          <p:cNvGrpSpPr>
                            <a:grpSpLocks/>
                          </p:cNvGrpSpPr>
                          <p:nvPr/>
                        </p:nvGrpSpPr>
                        <p:grpSpPr bwMode="auto">
                          <a:xfrm>
                            <a:off x="3918" y="1709"/>
                            <a:ext cx="39" cy="31"/>
                            <a:chOff x="3918" y="1709"/>
                            <a:chExt cx="39" cy="31"/>
                          </a:xfrm>
                        </p:grpSpPr>
                        <p:sp>
                          <p:nvSpPr>
                            <p:cNvPr id="126" name="Rectangle 68"/>
                            <p:cNvSpPr>
                              <a:spLocks noChangeArrowheads="1"/>
                            </p:cNvSpPr>
                            <p:nvPr/>
                          </p:nvSpPr>
                          <p:spPr bwMode="auto">
                            <a:xfrm>
                              <a:off x="3918" y="1709"/>
                              <a:ext cx="39"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100" name="Group 69"/>
                            <p:cNvGrpSpPr>
                              <a:grpSpLocks/>
                            </p:cNvGrpSpPr>
                            <p:nvPr/>
                          </p:nvGrpSpPr>
                          <p:grpSpPr bwMode="auto">
                            <a:xfrm>
                              <a:off x="3924" y="1709"/>
                              <a:ext cx="28" cy="31"/>
                              <a:chOff x="3924" y="1709"/>
                              <a:chExt cx="28" cy="31"/>
                            </a:xfrm>
                          </p:grpSpPr>
                          <p:sp>
                            <p:nvSpPr>
                              <p:cNvPr id="128" name="Line 70"/>
                              <p:cNvSpPr>
                                <a:spLocks noChangeShapeType="1"/>
                              </p:cNvSpPr>
                              <p:nvPr/>
                            </p:nvSpPr>
                            <p:spPr bwMode="auto">
                              <a:xfrm>
                                <a:off x="3924"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129" name="Line 71"/>
                              <p:cNvSpPr>
                                <a:spLocks noChangeShapeType="1"/>
                              </p:cNvSpPr>
                              <p:nvPr/>
                            </p:nvSpPr>
                            <p:spPr bwMode="auto">
                              <a:xfrm>
                                <a:off x="3927"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130" name="Line 72"/>
                              <p:cNvSpPr>
                                <a:spLocks noChangeShapeType="1"/>
                              </p:cNvSpPr>
                              <p:nvPr/>
                            </p:nvSpPr>
                            <p:spPr bwMode="auto">
                              <a:xfrm>
                                <a:off x="3948"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131" name="Line 73"/>
                              <p:cNvSpPr>
                                <a:spLocks noChangeShapeType="1"/>
                              </p:cNvSpPr>
                              <p:nvPr/>
                            </p:nvSpPr>
                            <p:spPr bwMode="auto">
                              <a:xfrm>
                                <a:off x="3951" y="1709"/>
                                <a:ext cx="1" cy="31"/>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125" name="Freeform 74"/>
                          <p:cNvSpPr>
                            <a:spLocks/>
                          </p:cNvSpPr>
                          <p:nvPr/>
                        </p:nvSpPr>
                        <p:spPr bwMode="auto">
                          <a:xfrm>
                            <a:off x="3995" y="1703"/>
                            <a:ext cx="48" cy="6"/>
                          </a:xfrm>
                          <a:custGeom>
                            <a:avLst/>
                            <a:gdLst>
                              <a:gd name="T0" fmla="*/ 0 w 289"/>
                              <a:gd name="T1" fmla="*/ 0 h 37"/>
                              <a:gd name="T2" fmla="*/ 48 w 289"/>
                              <a:gd name="T3" fmla="*/ 0 h 37"/>
                              <a:gd name="T4" fmla="*/ 48 w 289"/>
                              <a:gd name="T5" fmla="*/ 3 h 37"/>
                              <a:gd name="T6" fmla="*/ 36 w 289"/>
                              <a:gd name="T7" fmla="*/ 3 h 37"/>
                              <a:gd name="T8" fmla="*/ 36 w 289"/>
                              <a:gd name="T9" fmla="*/ 6 h 37"/>
                              <a:gd name="T10" fmla="*/ 12 w 289"/>
                              <a:gd name="T11" fmla="*/ 6 h 37"/>
                              <a:gd name="T12" fmla="*/ 12 w 289"/>
                              <a:gd name="T13" fmla="*/ 3 h 37"/>
                              <a:gd name="T14" fmla="*/ 0 w 289"/>
                              <a:gd name="T15" fmla="*/ 4 h 37"/>
                              <a:gd name="T16" fmla="*/ 0 w 28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7"/>
                              <a:gd name="T29" fmla="*/ 289 w 28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7">
                                <a:moveTo>
                                  <a:pt x="0" y="0"/>
                                </a:moveTo>
                                <a:lnTo>
                                  <a:pt x="289" y="0"/>
                                </a:lnTo>
                                <a:lnTo>
                                  <a:pt x="289" y="19"/>
                                </a:lnTo>
                                <a:lnTo>
                                  <a:pt x="218" y="19"/>
                                </a:lnTo>
                                <a:lnTo>
                                  <a:pt x="218" y="37"/>
                                </a:lnTo>
                                <a:lnTo>
                                  <a:pt x="73" y="37"/>
                                </a:lnTo>
                                <a:lnTo>
                                  <a:pt x="73" y="19"/>
                                </a:lnTo>
                                <a:lnTo>
                                  <a:pt x="0" y="22"/>
                                </a:lnTo>
                                <a:lnTo>
                                  <a:pt x="0" y="0"/>
                                </a:lnTo>
                                <a:close/>
                              </a:path>
                            </a:pathLst>
                          </a:custGeom>
                          <a:solidFill>
                            <a:srgbClr val="404040"/>
                          </a:solidFill>
                          <a:ln w="1588">
                            <a:solidFill>
                              <a:srgbClr val="000000"/>
                            </a:solidFill>
                            <a:round/>
                            <a:headEnd/>
                            <a:tailEnd/>
                          </a:ln>
                        </p:spPr>
                        <p:txBody>
                          <a:bodyPr/>
                          <a:lstStyle/>
                          <a:p>
                            <a:endParaRPr lang="fr-FR">
                              <a:solidFill>
                                <a:srgbClr val="FF0000"/>
                              </a:solidFill>
                            </a:endParaRPr>
                          </a:p>
                        </p:txBody>
                      </p:sp>
                    </p:grpSp>
                    <p:grpSp>
                      <p:nvGrpSpPr>
                        <p:cNvPr id="101" name="Group 75"/>
                        <p:cNvGrpSpPr>
                          <a:grpSpLocks/>
                        </p:cNvGrpSpPr>
                        <p:nvPr/>
                      </p:nvGrpSpPr>
                      <p:grpSpPr bwMode="auto">
                        <a:xfrm>
                          <a:off x="3838" y="1708"/>
                          <a:ext cx="243" cy="62"/>
                          <a:chOff x="3838" y="1708"/>
                          <a:chExt cx="243" cy="62"/>
                        </a:xfrm>
                      </p:grpSpPr>
                      <p:grpSp>
                        <p:nvGrpSpPr>
                          <p:cNvPr id="103" name="Group 76"/>
                          <p:cNvGrpSpPr>
                            <a:grpSpLocks/>
                          </p:cNvGrpSpPr>
                          <p:nvPr/>
                        </p:nvGrpSpPr>
                        <p:grpSpPr bwMode="auto">
                          <a:xfrm>
                            <a:off x="3958" y="1708"/>
                            <a:ext cx="62" cy="62"/>
                            <a:chOff x="3958" y="1708"/>
                            <a:chExt cx="62" cy="62"/>
                          </a:xfrm>
                        </p:grpSpPr>
                        <p:sp>
                          <p:nvSpPr>
                            <p:cNvPr id="119" name="Oval 77"/>
                            <p:cNvSpPr>
                              <a:spLocks noChangeArrowheads="1"/>
                            </p:cNvSpPr>
                            <p:nvPr/>
                          </p:nvSpPr>
                          <p:spPr bwMode="auto">
                            <a:xfrm>
                              <a:off x="395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20" name="Oval 78"/>
                            <p:cNvSpPr>
                              <a:spLocks noChangeArrowheads="1"/>
                            </p:cNvSpPr>
                            <p:nvPr/>
                          </p:nvSpPr>
                          <p:spPr bwMode="auto">
                            <a:xfrm>
                              <a:off x="396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21" name="Oval 79"/>
                            <p:cNvSpPr>
                              <a:spLocks noChangeArrowheads="1"/>
                            </p:cNvSpPr>
                            <p:nvPr/>
                          </p:nvSpPr>
                          <p:spPr bwMode="auto">
                            <a:xfrm>
                              <a:off x="3980" y="1729"/>
                              <a:ext cx="19"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104" name="Group 80"/>
                          <p:cNvGrpSpPr>
                            <a:grpSpLocks/>
                          </p:cNvGrpSpPr>
                          <p:nvPr/>
                        </p:nvGrpSpPr>
                        <p:grpSpPr bwMode="auto">
                          <a:xfrm>
                            <a:off x="4019" y="1708"/>
                            <a:ext cx="62" cy="62"/>
                            <a:chOff x="4019" y="1708"/>
                            <a:chExt cx="62" cy="62"/>
                          </a:xfrm>
                        </p:grpSpPr>
                        <p:sp>
                          <p:nvSpPr>
                            <p:cNvPr id="116" name="Oval 81"/>
                            <p:cNvSpPr>
                              <a:spLocks noChangeArrowheads="1"/>
                            </p:cNvSpPr>
                            <p:nvPr/>
                          </p:nvSpPr>
                          <p:spPr bwMode="auto">
                            <a:xfrm>
                              <a:off x="4019"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17" name="Oval 82"/>
                            <p:cNvSpPr>
                              <a:spLocks noChangeArrowheads="1"/>
                            </p:cNvSpPr>
                            <p:nvPr/>
                          </p:nvSpPr>
                          <p:spPr bwMode="auto">
                            <a:xfrm>
                              <a:off x="4028"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18" name="Oval 83"/>
                            <p:cNvSpPr>
                              <a:spLocks noChangeArrowheads="1"/>
                            </p:cNvSpPr>
                            <p:nvPr/>
                          </p:nvSpPr>
                          <p:spPr bwMode="auto">
                            <a:xfrm>
                              <a:off x="4040"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105" name="Group 84"/>
                          <p:cNvGrpSpPr>
                            <a:grpSpLocks/>
                          </p:cNvGrpSpPr>
                          <p:nvPr/>
                        </p:nvGrpSpPr>
                        <p:grpSpPr bwMode="auto">
                          <a:xfrm>
                            <a:off x="3838" y="1708"/>
                            <a:ext cx="62" cy="62"/>
                            <a:chOff x="3838" y="1708"/>
                            <a:chExt cx="62" cy="62"/>
                          </a:xfrm>
                        </p:grpSpPr>
                        <p:sp>
                          <p:nvSpPr>
                            <p:cNvPr id="113" name="Oval 85"/>
                            <p:cNvSpPr>
                              <a:spLocks noChangeArrowheads="1"/>
                            </p:cNvSpPr>
                            <p:nvPr/>
                          </p:nvSpPr>
                          <p:spPr bwMode="auto">
                            <a:xfrm>
                              <a:off x="383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14" name="Oval 86"/>
                            <p:cNvSpPr>
                              <a:spLocks noChangeArrowheads="1"/>
                            </p:cNvSpPr>
                            <p:nvPr/>
                          </p:nvSpPr>
                          <p:spPr bwMode="auto">
                            <a:xfrm>
                              <a:off x="384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15" name="Oval 87"/>
                            <p:cNvSpPr>
                              <a:spLocks noChangeArrowheads="1"/>
                            </p:cNvSpPr>
                            <p:nvPr/>
                          </p:nvSpPr>
                          <p:spPr bwMode="auto">
                            <a:xfrm>
                              <a:off x="3859"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sp>
                  <p:nvSpPr>
                    <p:cNvPr id="102" name="Text Box 90"/>
                    <p:cNvSpPr txBox="1">
                      <a:spLocks noChangeArrowheads="1"/>
                    </p:cNvSpPr>
                    <p:nvPr/>
                  </p:nvSpPr>
                  <p:spPr bwMode="auto">
                    <a:xfrm>
                      <a:off x="304801" y="3274620"/>
                      <a:ext cx="1489474"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EG" sz="2400" b="1" u="none" dirty="0" smtClean="0">
                          <a:solidFill>
                            <a:srgbClr val="008000"/>
                          </a:solidFill>
                          <a:latin typeface="Arial Narrow" pitchFamily="34" charset="0"/>
                          <a:cs typeface="Arial" charset="0"/>
                        </a:rPr>
                        <a:t>النقل</a:t>
                      </a:r>
                      <a:endParaRPr lang="en-US" sz="1800" b="1" u="none" dirty="0">
                        <a:solidFill>
                          <a:srgbClr val="008000"/>
                        </a:solidFill>
                        <a:latin typeface="Arial Narrow" pitchFamily="34" charset="0"/>
                      </a:endParaRPr>
                    </a:p>
                  </p:txBody>
                </p:sp>
              </p:grpSp>
              <p:grpSp>
                <p:nvGrpSpPr>
                  <p:cNvPr id="106" name="Groupe 190"/>
                  <p:cNvGrpSpPr/>
                  <p:nvPr/>
                </p:nvGrpSpPr>
                <p:grpSpPr>
                  <a:xfrm>
                    <a:off x="8002279" y="2362200"/>
                    <a:ext cx="1114425" cy="1163082"/>
                    <a:chOff x="6962775" y="1066800"/>
                    <a:chExt cx="1114425" cy="1163082"/>
                  </a:xfrm>
                </p:grpSpPr>
                <p:graphicFrame>
                  <p:nvGraphicFramePr>
                    <p:cNvPr id="188" name="Object 91"/>
                    <p:cNvGraphicFramePr>
                      <a:graphicFrameLocks noChangeAspect="1"/>
                    </p:cNvGraphicFramePr>
                    <p:nvPr/>
                  </p:nvGraphicFramePr>
                  <p:xfrm>
                    <a:off x="6962775" y="1066800"/>
                    <a:ext cx="1114425" cy="766763"/>
                  </p:xfrm>
                  <a:graphic>
                    <a:graphicData uri="http://schemas.openxmlformats.org/presentationml/2006/ole">
                      <p:oleObj spid="_x0000_s61445" name="Clip" r:id="rId6" imgW="1171346" imgH="762610" progId="">
                        <p:embed/>
                      </p:oleObj>
                    </a:graphicData>
                  </a:graphic>
                </p:graphicFrame>
                <p:sp>
                  <p:nvSpPr>
                    <p:cNvPr id="189" name="Text Box 274"/>
                    <p:cNvSpPr txBox="1">
                      <a:spLocks noChangeArrowheads="1"/>
                    </p:cNvSpPr>
                    <p:nvPr/>
                  </p:nvSpPr>
                  <p:spPr bwMode="auto">
                    <a:xfrm>
                      <a:off x="7086600" y="1860550"/>
                      <a:ext cx="828675" cy="369332"/>
                    </a:xfrm>
                    <a:prstGeom prst="rect">
                      <a:avLst/>
                    </a:prstGeom>
                    <a:noFill/>
                    <a:ln w="9525">
                      <a:noFill/>
                      <a:miter lim="800000"/>
                      <a:headEnd/>
                      <a:tailEnd/>
                    </a:ln>
                  </p:spPr>
                  <p:txBody>
                    <a:bodyPr lIns="0" tIns="0" rIns="0" bIns="0" anchor="ctr">
                      <a:spAutoFit/>
                    </a:bodyPr>
                    <a:lstStyle/>
                    <a:p>
                      <a:pPr algn="ctr" rtl="1">
                        <a:spcBef>
                          <a:spcPct val="50000"/>
                        </a:spcBef>
                      </a:pPr>
                      <a:r>
                        <a:rPr lang="ar-DZ" sz="2400" b="1" u="none" dirty="0" smtClean="0">
                          <a:solidFill>
                            <a:srgbClr val="008000"/>
                          </a:solidFill>
                          <a:latin typeface="Arial Narrow" pitchFamily="34" charset="0"/>
                          <a:cs typeface="Arial" charset="0"/>
                        </a:rPr>
                        <a:t>التوزيع</a:t>
                      </a:r>
                      <a:endParaRPr lang="en-US" sz="1400" b="1" u="none" dirty="0">
                        <a:solidFill>
                          <a:srgbClr val="008000"/>
                        </a:solidFill>
                        <a:latin typeface="Arial Narrow" pitchFamily="34" charset="0"/>
                        <a:cs typeface="Arial" charset="0"/>
                      </a:endParaRPr>
                    </a:p>
                  </p:txBody>
                </p:sp>
              </p:grpSp>
            </p:grpSp>
            <p:sp>
              <p:nvSpPr>
                <p:cNvPr id="192" name="Flèche droite 191"/>
                <p:cNvSpPr/>
                <p:nvPr/>
              </p:nvSpPr>
              <p:spPr>
                <a:xfrm>
                  <a:off x="1235120" y="28194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3" name="Flèche droite 192"/>
                <p:cNvSpPr/>
                <p:nvPr/>
              </p:nvSpPr>
              <p:spPr>
                <a:xfrm>
                  <a:off x="7696200" y="27432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4" name="Flèche droite 193"/>
                <p:cNvSpPr/>
                <p:nvPr/>
              </p:nvSpPr>
              <p:spPr>
                <a:xfrm>
                  <a:off x="6096000" y="27432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5" name="Flèche droite 194"/>
                <p:cNvSpPr/>
                <p:nvPr/>
              </p:nvSpPr>
              <p:spPr>
                <a:xfrm>
                  <a:off x="4454856" y="2778456"/>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6" name="Flèche droite 195"/>
                <p:cNvSpPr/>
                <p:nvPr/>
              </p:nvSpPr>
              <p:spPr>
                <a:xfrm>
                  <a:off x="2895600" y="27432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sp>
            <p:nvSpPr>
              <p:cNvPr id="200" name="Text Box 141"/>
              <p:cNvSpPr txBox="1">
                <a:spLocks noChangeArrowheads="1"/>
              </p:cNvSpPr>
              <p:nvPr/>
            </p:nvSpPr>
            <p:spPr bwMode="auto">
              <a:xfrm>
                <a:off x="11112" y="4495800"/>
                <a:ext cx="2960688" cy="1297663"/>
              </a:xfrm>
              <a:prstGeom prst="rect">
                <a:avLst/>
              </a:prstGeom>
              <a:noFill/>
              <a:ln w="9525">
                <a:noFill/>
                <a:miter lim="800000"/>
                <a:headEnd/>
                <a:tailEnd/>
              </a:ln>
            </p:spPr>
            <p:txBody>
              <a:bodyPr wrap="square" lIns="0" tIns="0" rIns="0" bIns="0" anchor="ctr">
                <a:spAutoFit/>
              </a:bodyPr>
              <a:lstStyle/>
              <a:p>
                <a:pPr algn="r" rtl="1">
                  <a:lnSpc>
                    <a:spcPct val="70000"/>
                  </a:lnSpc>
                  <a:spcBef>
                    <a:spcPct val="50000"/>
                  </a:spcBef>
                </a:pPr>
                <a:r>
                  <a:rPr lang="ar-DZ" sz="2400" b="1" dirty="0" smtClean="0">
                    <a:latin typeface="Arial Narrow" pitchFamily="34" charset="0"/>
                    <a:cs typeface="Arial" charset="0"/>
                  </a:rPr>
                  <a:t>تحديد الاحتياجات         إصدار الطلبيات، </a:t>
                </a:r>
                <a:r>
                  <a:rPr lang="ar-EG" sz="2400" b="1" dirty="0" smtClean="0">
                    <a:latin typeface="Arial Narrow" pitchFamily="34" charset="0"/>
                    <a:cs typeface="Arial" charset="0"/>
                  </a:rPr>
                  <a:t>النقل</a:t>
                </a:r>
                <a:r>
                  <a:rPr lang="ar-DZ" sz="2400" b="1" dirty="0" smtClean="0">
                    <a:latin typeface="Arial Narrow" pitchFamily="34" charset="0"/>
                    <a:cs typeface="Arial" charset="0"/>
                  </a:rPr>
                  <a:t>، الاستلام، الفحص، </a:t>
                </a:r>
                <a:r>
                  <a:rPr lang="ar-EG" sz="2400" b="1" dirty="0" smtClean="0">
                    <a:latin typeface="Arial Narrow" pitchFamily="34" charset="0"/>
                    <a:cs typeface="Arial" charset="0"/>
                  </a:rPr>
                  <a:t>التخزين</a:t>
                </a:r>
                <a:r>
                  <a:rPr lang="ar-DZ" sz="2400" b="1" dirty="0" smtClean="0">
                    <a:latin typeface="Arial Narrow" pitchFamily="34" charset="0"/>
                    <a:cs typeface="Arial" charset="0"/>
                  </a:rPr>
                  <a:t>، </a:t>
                </a:r>
                <a:r>
                  <a:rPr lang="ar-DZ" sz="2400" b="1" u="none" dirty="0" smtClean="0">
                    <a:latin typeface="Arial Narrow" pitchFamily="34" charset="0"/>
                    <a:cs typeface="Arial" charset="0"/>
                  </a:rPr>
                  <a:t>تسيير المخزون                  إدارة قاعدة </a:t>
                </a:r>
                <a:r>
                  <a:rPr lang="ar-DZ" sz="2400" b="1" dirty="0" smtClean="0">
                    <a:latin typeface="Arial Narrow" pitchFamily="34" charset="0"/>
                    <a:cs typeface="Arial" charset="0"/>
                  </a:rPr>
                  <a:t>البيانات</a:t>
                </a:r>
                <a:endParaRPr lang="en-US" sz="2400" b="1" u="none" dirty="0">
                  <a:latin typeface="Arial Narrow" pitchFamily="34" charset="0"/>
                  <a:cs typeface="Arial" charset="0"/>
                </a:endParaRPr>
              </a:p>
            </p:txBody>
          </p:sp>
          <p:sp>
            <p:nvSpPr>
              <p:cNvPr id="201" name="Text Box 142"/>
              <p:cNvSpPr txBox="1">
                <a:spLocks noChangeArrowheads="1"/>
              </p:cNvSpPr>
              <p:nvPr/>
            </p:nvSpPr>
            <p:spPr bwMode="auto">
              <a:xfrm>
                <a:off x="5638800" y="4495800"/>
                <a:ext cx="3429000" cy="1292662"/>
              </a:xfrm>
              <a:prstGeom prst="rect">
                <a:avLst/>
              </a:prstGeom>
              <a:noFill/>
              <a:ln w="9525">
                <a:noFill/>
                <a:miter lim="800000"/>
                <a:headEnd/>
                <a:tailEnd/>
              </a:ln>
            </p:spPr>
            <p:txBody>
              <a:bodyPr wrap="square" lIns="0" tIns="0" rIns="0" bIns="0" anchor="ctr">
                <a:spAutoFit/>
              </a:bodyPr>
              <a:lstStyle/>
              <a:p>
                <a:pPr algn="r" rtl="1">
                  <a:lnSpc>
                    <a:spcPct val="70000"/>
                  </a:lnSpc>
                  <a:spcBef>
                    <a:spcPct val="50000"/>
                  </a:spcBef>
                </a:pPr>
                <a:r>
                  <a:rPr lang="ar-DZ" sz="2400" b="1" dirty="0" smtClean="0">
                    <a:latin typeface="Arial Narrow" pitchFamily="34" charset="0"/>
                    <a:cs typeface="Arial" charset="0"/>
                  </a:rPr>
                  <a:t>التنبؤ بالطلب                 </a:t>
                </a:r>
                <a:r>
                  <a:rPr lang="ar-EG" sz="2400" b="1" dirty="0" smtClean="0">
                    <a:latin typeface="Arial Narrow" pitchFamily="34" charset="0"/>
                    <a:cs typeface="Arial" charset="0"/>
                  </a:rPr>
                  <a:t>التغليف</a:t>
                </a:r>
                <a:r>
                  <a:rPr lang="ar-DZ" sz="2400" b="1" dirty="0" smtClean="0">
                    <a:latin typeface="Arial Narrow" pitchFamily="34" charset="0"/>
                    <a:cs typeface="Arial" charset="0"/>
                  </a:rPr>
                  <a:t>،</a:t>
                </a:r>
                <a:r>
                  <a:rPr lang="ar-EG" sz="2400" b="1" dirty="0" smtClean="0">
                    <a:latin typeface="Arial Narrow" pitchFamily="34" charset="0"/>
                    <a:cs typeface="Arial" charset="0"/>
                  </a:rPr>
                  <a:t> التخزين</a:t>
                </a:r>
                <a:r>
                  <a:rPr lang="ar-DZ" sz="2400" b="1" dirty="0" smtClean="0">
                    <a:latin typeface="Arial Narrow" pitchFamily="34" charset="0"/>
                    <a:cs typeface="Arial" charset="0"/>
                  </a:rPr>
                  <a:t>، تسيير المخزون  </a:t>
                </a:r>
                <a:r>
                  <a:rPr lang="ar-EG" sz="2400" b="1" u="none" dirty="0" smtClean="0">
                    <a:latin typeface="Arial Narrow" pitchFamily="34" charset="0"/>
                    <a:cs typeface="Arial" charset="0"/>
                  </a:rPr>
                  <a:t>تشغيل الطلب</a:t>
                </a:r>
                <a:r>
                  <a:rPr lang="ar-DZ" sz="2400" b="1" u="none" dirty="0" smtClean="0">
                    <a:latin typeface="Arial Narrow" pitchFamily="34" charset="0"/>
                    <a:cs typeface="Arial" charset="0"/>
                  </a:rPr>
                  <a:t>ي</a:t>
                </a:r>
                <a:r>
                  <a:rPr lang="ar-EG" sz="2400" b="1" u="none" dirty="0" err="1" smtClean="0">
                    <a:latin typeface="Arial Narrow" pitchFamily="34" charset="0"/>
                    <a:cs typeface="Arial" charset="0"/>
                  </a:rPr>
                  <a:t>ات</a:t>
                </a:r>
                <a:r>
                  <a:rPr lang="ar-DZ" sz="2400" b="1" u="none" dirty="0" smtClean="0">
                    <a:latin typeface="Arial Narrow" pitchFamily="34" charset="0"/>
                    <a:cs typeface="Arial" charset="0"/>
                  </a:rPr>
                  <a:t>،                النقل، التسليم</a:t>
                </a:r>
                <a:r>
                  <a:rPr lang="ar-EG" sz="2400" b="1" u="none" dirty="0" smtClean="0">
                    <a:latin typeface="Arial Narrow" pitchFamily="34" charset="0"/>
                    <a:cs typeface="Arial" charset="0"/>
                  </a:rPr>
                  <a:t> </a:t>
                </a:r>
                <a:r>
                  <a:rPr lang="ar-DZ" sz="2400" b="1" u="none" dirty="0" smtClean="0">
                    <a:latin typeface="Arial Narrow" pitchFamily="34" charset="0"/>
                    <a:cs typeface="Arial" charset="0"/>
                  </a:rPr>
                  <a:t>                   إدارة قاعدة </a:t>
                </a:r>
                <a:r>
                  <a:rPr lang="ar-EG" sz="2400" b="1" u="none" dirty="0" smtClean="0">
                    <a:latin typeface="Arial Narrow" pitchFamily="34" charset="0"/>
                    <a:cs typeface="Arial" charset="0"/>
                  </a:rPr>
                  <a:t>المعلومات</a:t>
                </a:r>
                <a:endParaRPr lang="en-US" sz="2400" b="1" u="none" dirty="0">
                  <a:latin typeface="Arial Narrow" pitchFamily="34" charset="0"/>
                  <a:cs typeface="Arial" charset="0"/>
                </a:endParaRPr>
              </a:p>
            </p:txBody>
          </p:sp>
          <p:sp>
            <p:nvSpPr>
              <p:cNvPr id="202" name="Rectangle 201"/>
              <p:cNvSpPr/>
              <p:nvPr/>
            </p:nvSpPr>
            <p:spPr>
              <a:xfrm>
                <a:off x="3048000" y="4347865"/>
                <a:ext cx="1790875" cy="1569660"/>
              </a:xfrm>
              <a:prstGeom prst="rect">
                <a:avLst/>
              </a:prstGeom>
            </p:spPr>
            <p:txBody>
              <a:bodyPr wrap="none">
                <a:spAutoFit/>
              </a:bodyPr>
              <a:lstStyle/>
              <a:p>
                <a:pPr algn="r" rtl="1"/>
                <a:r>
                  <a:rPr lang="ar-EG" sz="2400" b="1" dirty="0" smtClean="0">
                    <a:latin typeface="Arial Narrow" pitchFamily="34" charset="0"/>
                    <a:cs typeface="Arial" charset="0"/>
                  </a:rPr>
                  <a:t>تخطيط الإنتاج</a:t>
                </a:r>
                <a:endParaRPr lang="ar-DZ" sz="2400" b="1" dirty="0" smtClean="0">
                  <a:latin typeface="Arial Narrow" pitchFamily="34" charset="0"/>
                  <a:cs typeface="Arial" charset="0"/>
                </a:endParaRPr>
              </a:p>
              <a:p>
                <a:pPr algn="r" rtl="1"/>
                <a:r>
                  <a:rPr lang="ar-DZ" sz="2400" b="1" dirty="0" smtClean="0">
                    <a:latin typeface="Arial Narrow" pitchFamily="34" charset="0"/>
                    <a:cs typeface="Arial" charset="0"/>
                  </a:rPr>
                  <a:t>مناولة </a:t>
                </a:r>
                <a:r>
                  <a:rPr lang="ar-EG" sz="2400" b="1" dirty="0" smtClean="0">
                    <a:latin typeface="Arial Narrow" pitchFamily="34" charset="0"/>
                    <a:cs typeface="Arial" charset="0"/>
                  </a:rPr>
                  <a:t>المواد</a:t>
                </a:r>
                <a:endParaRPr lang="ar-DZ" sz="2400" b="1" dirty="0" smtClean="0">
                  <a:latin typeface="Arial Narrow" pitchFamily="34" charset="0"/>
                  <a:cs typeface="Arial" charset="0"/>
                </a:endParaRPr>
              </a:p>
              <a:p>
                <a:pPr algn="r" rtl="1"/>
                <a:r>
                  <a:rPr lang="ar-DZ" sz="2400" b="1" dirty="0" smtClean="0">
                    <a:latin typeface="Arial Narrow" pitchFamily="34" charset="0"/>
                    <a:cs typeface="Arial" charset="0"/>
                  </a:rPr>
                  <a:t>تخزين القطع</a:t>
                </a:r>
              </a:p>
              <a:p>
                <a:pPr algn="r" rtl="1"/>
                <a:r>
                  <a:rPr lang="ar-DZ" sz="2400" b="1" dirty="0" smtClean="0">
                    <a:solidFill>
                      <a:srgbClr val="FF0000"/>
                    </a:solidFill>
                    <a:latin typeface="Arial Narrow" pitchFamily="34" charset="0"/>
                    <a:cs typeface="Arial" charset="0"/>
                  </a:rPr>
                  <a:t>المناولة الداخلية</a:t>
                </a:r>
                <a:endParaRPr lang="fr-FR" sz="2400" dirty="0">
                  <a:solidFill>
                    <a:srgbClr val="FF0000"/>
                  </a:solidFill>
                </a:endParaRPr>
              </a:p>
            </p:txBody>
          </p:sp>
        </p:grpSp>
        <p:sp>
          <p:nvSpPr>
            <p:cNvPr id="217" name="Rectangle 216"/>
            <p:cNvSpPr/>
            <p:nvPr/>
          </p:nvSpPr>
          <p:spPr>
            <a:xfrm>
              <a:off x="609600" y="2057400"/>
              <a:ext cx="1443024" cy="461665"/>
            </a:xfrm>
            <a:prstGeom prst="rect">
              <a:avLst/>
            </a:prstGeom>
          </p:spPr>
          <p:txBody>
            <a:bodyPr wrap="none">
              <a:spAutoFit/>
            </a:bodyPr>
            <a:lstStyle/>
            <a:p>
              <a:r>
                <a:rPr lang="ar-DZ" sz="2400" b="1" dirty="0" smtClean="0">
                  <a:latin typeface="Arial Narrow" pitchFamily="34" charset="0"/>
                  <a:cs typeface="Arial" charset="0"/>
                </a:rPr>
                <a:t>تدفقات مادية</a:t>
              </a:r>
              <a:endParaRPr lang="fr-FR" sz="2400" dirty="0"/>
            </a:p>
          </p:txBody>
        </p:sp>
      </p:grpSp>
      <p:sp>
        <p:nvSpPr>
          <p:cNvPr id="220" name="Flèche courbée vers le haut 219"/>
          <p:cNvSpPr/>
          <p:nvPr/>
        </p:nvSpPr>
        <p:spPr>
          <a:xfrm>
            <a:off x="10668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1" name="Flèche courbée vers le haut 220"/>
          <p:cNvSpPr/>
          <p:nvPr/>
        </p:nvSpPr>
        <p:spPr>
          <a:xfrm>
            <a:off x="28194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2" name="Flèche courbée vers le haut 221"/>
          <p:cNvSpPr/>
          <p:nvPr/>
        </p:nvSpPr>
        <p:spPr>
          <a:xfrm>
            <a:off x="42672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3" name="Flèche courbée vers le haut 222"/>
          <p:cNvSpPr/>
          <p:nvPr/>
        </p:nvSpPr>
        <p:spPr>
          <a:xfrm>
            <a:off x="58674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4" name="Flèche courbée vers le haut 223"/>
          <p:cNvSpPr/>
          <p:nvPr/>
        </p:nvSpPr>
        <p:spPr>
          <a:xfrm>
            <a:off x="74676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1" name="Flèche courbée vers le haut 230"/>
          <p:cNvSpPr/>
          <p:nvPr/>
        </p:nvSpPr>
        <p:spPr>
          <a:xfrm>
            <a:off x="0" y="1524000"/>
            <a:ext cx="609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2" name="Rectangle 231"/>
          <p:cNvSpPr/>
          <p:nvPr/>
        </p:nvSpPr>
        <p:spPr>
          <a:xfrm>
            <a:off x="509552" y="1828800"/>
            <a:ext cx="1499128" cy="461665"/>
          </a:xfrm>
          <a:prstGeom prst="rect">
            <a:avLst/>
          </a:prstGeom>
        </p:spPr>
        <p:txBody>
          <a:bodyPr wrap="none">
            <a:spAutoFit/>
          </a:bodyPr>
          <a:lstStyle/>
          <a:p>
            <a:r>
              <a:rPr lang="ar-DZ" sz="2400" b="1" dirty="0" smtClean="0">
                <a:solidFill>
                  <a:srgbClr val="FF0000"/>
                </a:solidFill>
                <a:latin typeface="Arial Narrow" pitchFamily="34" charset="0"/>
                <a:cs typeface="Arial" charset="0"/>
              </a:rPr>
              <a:t>تدفقات الطلب</a:t>
            </a:r>
            <a:endParaRPr lang="fr-FR" sz="2400" dirty="0"/>
          </a:p>
        </p:txBody>
      </p:sp>
      <p:sp>
        <p:nvSpPr>
          <p:cNvPr id="219" name="Flèche courbée vers le haut 218"/>
          <p:cNvSpPr/>
          <p:nvPr/>
        </p:nvSpPr>
        <p:spPr>
          <a:xfrm rot="10800000">
            <a:off x="1066800" y="2362200"/>
            <a:ext cx="914400" cy="228600"/>
          </a:xfrm>
          <a:prstGeom prst="curvedUp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6" name="Flèche courbée vers le haut 255"/>
          <p:cNvSpPr/>
          <p:nvPr/>
        </p:nvSpPr>
        <p:spPr>
          <a:xfrm rot="10800000">
            <a:off x="2819400" y="2362200"/>
            <a:ext cx="914400" cy="228600"/>
          </a:xfrm>
          <a:prstGeom prst="curvedUp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7" name="Flèche courbée vers le haut 256"/>
          <p:cNvSpPr/>
          <p:nvPr/>
        </p:nvSpPr>
        <p:spPr>
          <a:xfrm rot="10800000">
            <a:off x="4191000" y="2362200"/>
            <a:ext cx="914400" cy="228600"/>
          </a:xfrm>
          <a:prstGeom prst="curvedUp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8" name="Flèche courbée vers le haut 257"/>
          <p:cNvSpPr/>
          <p:nvPr/>
        </p:nvSpPr>
        <p:spPr>
          <a:xfrm rot="10800000">
            <a:off x="5715000" y="2286000"/>
            <a:ext cx="914400" cy="228600"/>
          </a:xfrm>
          <a:prstGeom prst="curvedUp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9" name="Flèche courbée vers le haut 258"/>
          <p:cNvSpPr/>
          <p:nvPr/>
        </p:nvSpPr>
        <p:spPr>
          <a:xfrm rot="10800000">
            <a:off x="7086600" y="2286000"/>
            <a:ext cx="914400" cy="228600"/>
          </a:xfrm>
          <a:prstGeom prst="curvedUp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0" name="Flèche courbée vers le haut 259"/>
          <p:cNvSpPr/>
          <p:nvPr/>
        </p:nvSpPr>
        <p:spPr>
          <a:xfrm rot="10800000">
            <a:off x="0" y="1905000"/>
            <a:ext cx="533400" cy="228600"/>
          </a:xfrm>
          <a:prstGeom prst="curvedUp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981200"/>
            <a:ext cx="8686800" cy="1112838"/>
          </a:xfrm>
        </p:spPr>
        <p:txBody>
          <a:bodyPr>
            <a:normAutofit/>
          </a:bodyPr>
          <a:lstStyle/>
          <a:p>
            <a:pPr marL="1588" indent="-1588" algn="just" rtl="1">
              <a:buNone/>
            </a:pPr>
            <a:r>
              <a:rPr lang="ar-SA" sz="2800" b="1" dirty="0" smtClean="0">
                <a:solidFill>
                  <a:schemeClr val="tx1"/>
                </a:solidFill>
                <a:latin typeface="Times New Roman" pitchFamily="18" charset="0"/>
                <a:cs typeface="Times New Roman" pitchFamily="18" charset="0"/>
              </a:rPr>
              <a:t>تحقيق الترابط والتكامل بين أنشطة التوزيع المادي وأنشطة إدارة المواد</a:t>
            </a:r>
            <a:r>
              <a:rPr lang="ar-DZ" sz="2800" b="1" dirty="0" smtClean="0">
                <a:solidFill>
                  <a:schemeClr val="tx1"/>
                </a:solidFill>
                <a:latin typeface="Times New Roman" pitchFamily="18" charset="0"/>
                <a:cs typeface="Times New Roman" pitchFamily="18" charset="0"/>
              </a:rPr>
              <a:t>، بما </a:t>
            </a:r>
            <a:r>
              <a:rPr lang="ar-DZ" sz="2800" b="1" dirty="0" err="1" smtClean="0">
                <a:solidFill>
                  <a:schemeClr val="tx1"/>
                </a:solidFill>
                <a:latin typeface="Times New Roman" pitchFamily="18" charset="0"/>
                <a:cs typeface="Times New Roman" pitchFamily="18" charset="0"/>
              </a:rPr>
              <a:t>ي</a:t>
            </a:r>
            <a:r>
              <a:rPr lang="ar-SA" sz="2800" b="1" dirty="0" smtClean="0">
                <a:solidFill>
                  <a:schemeClr val="tx1"/>
                </a:solidFill>
                <a:latin typeface="Times New Roman" pitchFamily="18" charset="0"/>
                <a:cs typeface="Times New Roman" pitchFamily="18" charset="0"/>
              </a:rPr>
              <a:t>ساعد كل في مجاله على تلبية احتياجات التشغيل</a:t>
            </a:r>
            <a:r>
              <a:rPr lang="ar-DZ" sz="2800" b="1" dirty="0" smtClean="0">
                <a:solidFill>
                  <a:schemeClr val="tx1"/>
                </a:solidFill>
                <a:latin typeface="Times New Roman" pitchFamily="18" charset="0"/>
                <a:cs typeface="Times New Roman" pitchFamily="18" charset="0"/>
              </a:rPr>
              <a:t>.</a:t>
            </a:r>
          </a:p>
        </p:txBody>
      </p:sp>
      <p:sp>
        <p:nvSpPr>
          <p:cNvPr id="4" name="Rectangle 3"/>
          <p:cNvSpPr/>
          <p:nvPr/>
        </p:nvSpPr>
        <p:spPr>
          <a:xfrm>
            <a:off x="3048000" y="1143000"/>
            <a:ext cx="5878532"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مرحلة الإمداد المتكامل(1975- 1995):</a:t>
            </a:r>
            <a:endParaRPr lang="fr-FR" sz="3200" b="1" dirty="0">
              <a:solidFill>
                <a:srgbClr val="FF0000"/>
              </a:solidFill>
            </a:endParaRPr>
          </a:p>
        </p:txBody>
      </p:sp>
      <p:sp>
        <p:nvSpPr>
          <p:cNvPr id="5" name="Rectangle 4"/>
          <p:cNvSpPr/>
          <p:nvPr/>
        </p:nvSpPr>
        <p:spPr>
          <a:xfrm>
            <a:off x="228600" y="5715000"/>
            <a:ext cx="86106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الزيادة في التخصص في أنشطة </a:t>
            </a:r>
            <a:r>
              <a:rPr lang="ar-DZ" sz="2800" b="1" dirty="0" smtClean="0">
                <a:latin typeface="Times New Roman" pitchFamily="18" charset="0"/>
                <a:cs typeface="Times New Roman" pitchFamily="18" charset="0"/>
              </a:rPr>
              <a:t>الإمداد </a:t>
            </a:r>
            <a:r>
              <a:rPr lang="ar-SA" sz="2800" b="1" dirty="0" smtClean="0">
                <a:latin typeface="Times New Roman" pitchFamily="18" charset="0"/>
                <a:cs typeface="Times New Roman" pitchFamily="18" charset="0"/>
              </a:rPr>
              <a:t>المختلفة</a:t>
            </a:r>
            <a:r>
              <a:rPr lang="ar-DZ" sz="2800" b="1" dirty="0" smtClean="0">
                <a:latin typeface="Times New Roman" pitchFamily="18" charset="0"/>
                <a:cs typeface="Times New Roman" pitchFamily="18" charset="0"/>
              </a:rPr>
              <a:t>( </a:t>
            </a:r>
            <a:r>
              <a:rPr lang="ar-DZ" sz="2800" b="1" dirty="0" err="1" smtClean="0">
                <a:latin typeface="Times New Roman" pitchFamily="18" charset="0"/>
                <a:cs typeface="Times New Roman" pitchFamily="18" charset="0"/>
              </a:rPr>
              <a:t>أخرجة</a:t>
            </a:r>
            <a:r>
              <a:rPr lang="ar-DZ" sz="2800" b="1" dirty="0" smtClean="0">
                <a:latin typeface="Times New Roman" pitchFamily="18" charset="0"/>
                <a:cs typeface="Times New Roman" pitchFamily="18" charset="0"/>
              </a:rPr>
              <a:t>): ظهور مقدمي الخدمات اللوجستية.</a:t>
            </a:r>
          </a:p>
        </p:txBody>
      </p:sp>
      <p:sp>
        <p:nvSpPr>
          <p:cNvPr id="6" name="Rectangle 5"/>
          <p:cNvSpPr/>
          <p:nvPr/>
        </p:nvSpPr>
        <p:spPr>
          <a:xfrm>
            <a:off x="304800" y="4495800"/>
            <a:ext cx="8534400"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الاتجاه </a:t>
            </a:r>
            <a:r>
              <a:rPr lang="ar-DZ" sz="2800" b="1" dirty="0" smtClean="0">
                <a:latin typeface="Times New Roman" pitchFamily="18" charset="0"/>
                <a:cs typeface="Times New Roman" pitchFamily="18" charset="0"/>
              </a:rPr>
              <a:t>نحو </a:t>
            </a:r>
            <a:r>
              <a:rPr lang="ar-SA" sz="2800" b="1" dirty="0" smtClean="0">
                <a:latin typeface="Times New Roman" pitchFamily="18" charset="0"/>
                <a:cs typeface="Times New Roman" pitchFamily="18" charset="0"/>
              </a:rPr>
              <a:t>التخطيط </a:t>
            </a:r>
            <a:r>
              <a:rPr lang="ar-DZ" sz="2800" b="1" dirty="0" smtClean="0">
                <a:latin typeface="Times New Roman" pitchFamily="18" charset="0"/>
                <a:cs typeface="Times New Roman" pitchFamily="18" charset="0"/>
              </a:rPr>
              <a:t>طويل المدى </a:t>
            </a:r>
            <a:r>
              <a:rPr lang="ar-DZ" sz="2800" b="1" dirty="0" err="1"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الاستعانة </a:t>
            </a:r>
            <a:r>
              <a:rPr lang="ar-DZ" sz="2800" b="1" dirty="0" smtClean="0">
                <a:latin typeface="Times New Roman" pitchFamily="18" charset="0"/>
                <a:cs typeface="Times New Roman" pitchFamily="18" charset="0"/>
              </a:rPr>
              <a:t>بالحوسبة والبرمجيات، </a:t>
            </a:r>
            <a:r>
              <a:rPr lang="ar-SA" sz="2800" b="1" dirty="0" smtClean="0">
                <a:latin typeface="Times New Roman" pitchFamily="18" charset="0"/>
                <a:cs typeface="Times New Roman" pitchFamily="18" charset="0"/>
              </a:rPr>
              <a:t>ما أدى إلى خفض تكلفة أنشطة </a:t>
            </a:r>
            <a:r>
              <a:rPr lang="ar-DZ" sz="2800" b="1" dirty="0" smtClean="0">
                <a:latin typeface="Times New Roman" pitchFamily="18" charset="0"/>
                <a:cs typeface="Times New Roman" pitchFamily="18" charset="0"/>
              </a:rPr>
              <a:t>الإمداد</a:t>
            </a:r>
            <a:r>
              <a:rPr lang="fr-FR" sz="2800" b="1" dirty="0" smtClean="0">
                <a:latin typeface="Times New Roman" pitchFamily="18" charset="0"/>
                <a:cs typeface="Times New Roman" pitchFamily="18" charset="0"/>
              </a:rPr>
              <a:t>.</a:t>
            </a:r>
            <a:endParaRPr lang="fr-FR" sz="2800" dirty="0"/>
          </a:p>
        </p:txBody>
      </p:sp>
      <p:sp>
        <p:nvSpPr>
          <p:cNvPr id="7" name="Rectangle 6"/>
          <p:cNvSpPr/>
          <p:nvPr/>
        </p:nvSpPr>
        <p:spPr>
          <a:xfrm>
            <a:off x="304800" y="3313093"/>
            <a:ext cx="8534400" cy="954107"/>
          </a:xfrm>
          <a:prstGeom prst="rect">
            <a:avLst/>
          </a:prstGeom>
        </p:spPr>
        <p:txBody>
          <a:bodyPr wrap="square">
            <a:spAutoFit/>
          </a:bodyPr>
          <a:lstStyle/>
          <a:p>
            <a:pPr marL="1588" indent="-1588" algn="just" rtl="1">
              <a:buNone/>
            </a:pPr>
            <a:r>
              <a:rPr lang="ar-SA" sz="2800" b="1" dirty="0" smtClean="0">
                <a:latin typeface="Times New Roman" pitchFamily="18" charset="0"/>
                <a:cs typeface="Times New Roman" pitchFamily="18" charset="0"/>
              </a:rPr>
              <a:t>تجميع الأفراد والأنشطة الخاصة بالإمداد في مكان تنظيمي واحد، من أجل ممارسة تلك الأنشطة بشكل أكثر كفاءة</a:t>
            </a:r>
            <a:r>
              <a:rPr lang="ar-DZ" sz="2800" b="1" dirty="0" smtClean="0">
                <a:latin typeface="Times New Roman" pitchFamily="18" charset="0"/>
                <a:cs typeface="Times New Roman" pitchFamily="18" charset="0"/>
              </a:rPr>
              <a:t>. </a:t>
            </a:r>
            <a:endParaRPr lang="fr-FR" sz="2800" b="1" dirty="0" smtClean="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ZoneTexte 197"/>
          <p:cNvSpPr txBox="1"/>
          <p:nvPr/>
        </p:nvSpPr>
        <p:spPr>
          <a:xfrm>
            <a:off x="4114800" y="381000"/>
            <a:ext cx="4800600" cy="523220"/>
          </a:xfrm>
          <a:prstGeom prst="rect">
            <a:avLst/>
          </a:prstGeom>
          <a:solidFill>
            <a:schemeClr val="bg1"/>
          </a:solidFill>
        </p:spPr>
        <p:txBody>
          <a:bodyPr wrap="square" rtlCol="0">
            <a:spAutoFit/>
          </a:bodyPr>
          <a:lstStyle/>
          <a:p>
            <a:pPr algn="r" rtl="1"/>
            <a:r>
              <a:rPr lang="ar-DZ" sz="2800" b="1" dirty="0" smtClean="0">
                <a:latin typeface="Arial" pitchFamily="34" charset="0"/>
                <a:cs typeface="Arial" pitchFamily="34" charset="0"/>
              </a:rPr>
              <a:t>فترة الإمداد المتكامل(1975- 1995)</a:t>
            </a:r>
            <a:endParaRPr lang="fr-FR" sz="2800" b="1" dirty="0">
              <a:latin typeface="Arial" pitchFamily="34" charset="0"/>
              <a:cs typeface="Arial" pitchFamily="34" charset="0"/>
            </a:endParaRPr>
          </a:p>
        </p:txBody>
      </p:sp>
      <p:grpSp>
        <p:nvGrpSpPr>
          <p:cNvPr id="234" name="Groupe 233"/>
          <p:cNvGrpSpPr/>
          <p:nvPr/>
        </p:nvGrpSpPr>
        <p:grpSpPr>
          <a:xfrm>
            <a:off x="0" y="1143000"/>
            <a:ext cx="9144000" cy="5271802"/>
            <a:chOff x="0" y="1143000"/>
            <a:chExt cx="9144000" cy="5271802"/>
          </a:xfrm>
        </p:grpSpPr>
        <p:sp>
          <p:nvSpPr>
            <p:cNvPr id="215" name="Rectangle 214"/>
            <p:cNvSpPr/>
            <p:nvPr/>
          </p:nvSpPr>
          <p:spPr>
            <a:xfrm>
              <a:off x="7010400" y="1981200"/>
              <a:ext cx="1133644" cy="400302"/>
            </a:xfrm>
            <a:prstGeom prst="rect">
              <a:avLst/>
            </a:prstGeom>
          </p:spPr>
          <p:txBody>
            <a:bodyPr wrap="none">
              <a:spAutoFit/>
            </a:bodyPr>
            <a:lstStyle/>
            <a:p>
              <a:pPr algn="r" rtl="1">
                <a:lnSpc>
                  <a:spcPct val="70000"/>
                </a:lnSpc>
                <a:spcBef>
                  <a:spcPct val="50000"/>
                </a:spcBef>
              </a:pPr>
              <a:r>
                <a:rPr lang="ar-DZ" sz="2800" b="1" dirty="0" smtClean="0">
                  <a:solidFill>
                    <a:srgbClr val="FF0000"/>
                  </a:solidFill>
                  <a:latin typeface="Arial Narrow" pitchFamily="34" charset="0"/>
                  <a:cs typeface="Arial" charset="0"/>
                </a:rPr>
                <a:t>الطلبيات</a:t>
              </a:r>
            </a:p>
          </p:txBody>
        </p:sp>
        <p:grpSp>
          <p:nvGrpSpPr>
            <p:cNvPr id="233" name="Groupe 232"/>
            <p:cNvGrpSpPr/>
            <p:nvPr/>
          </p:nvGrpSpPr>
          <p:grpSpPr>
            <a:xfrm>
              <a:off x="0" y="1143000"/>
              <a:ext cx="9144000" cy="5271802"/>
              <a:chOff x="0" y="1143000"/>
              <a:chExt cx="9144000" cy="5271802"/>
            </a:xfrm>
          </p:grpSpPr>
          <p:grpSp>
            <p:nvGrpSpPr>
              <p:cNvPr id="218" name="Groupe 217"/>
              <p:cNvGrpSpPr/>
              <p:nvPr/>
            </p:nvGrpSpPr>
            <p:grpSpPr>
              <a:xfrm>
                <a:off x="0" y="1143000"/>
                <a:ext cx="9144000" cy="5271802"/>
                <a:chOff x="0" y="1676400"/>
                <a:chExt cx="9144000" cy="5271802"/>
              </a:xfrm>
            </p:grpSpPr>
            <p:grpSp>
              <p:nvGrpSpPr>
                <p:cNvPr id="214" name="Groupe 213"/>
                <p:cNvGrpSpPr/>
                <p:nvPr/>
              </p:nvGrpSpPr>
              <p:grpSpPr>
                <a:xfrm>
                  <a:off x="0" y="1676400"/>
                  <a:ext cx="9144000" cy="5271802"/>
                  <a:chOff x="0" y="1676400"/>
                  <a:chExt cx="9144000" cy="5271802"/>
                </a:xfrm>
              </p:grpSpPr>
              <p:grpSp>
                <p:nvGrpSpPr>
                  <p:cNvPr id="203" name="Groupe 202"/>
                  <p:cNvGrpSpPr/>
                  <p:nvPr/>
                </p:nvGrpSpPr>
                <p:grpSpPr>
                  <a:xfrm>
                    <a:off x="0" y="3103643"/>
                    <a:ext cx="9144000" cy="3844559"/>
                    <a:chOff x="0" y="2239368"/>
                    <a:chExt cx="9144000" cy="3844559"/>
                  </a:xfrm>
                </p:grpSpPr>
                <p:grpSp>
                  <p:nvGrpSpPr>
                    <p:cNvPr id="199" name="Groupe 198"/>
                    <p:cNvGrpSpPr/>
                    <p:nvPr/>
                  </p:nvGrpSpPr>
                  <p:grpSpPr>
                    <a:xfrm>
                      <a:off x="0" y="2239368"/>
                      <a:ext cx="9144000" cy="1342032"/>
                      <a:chOff x="0" y="2239368"/>
                      <a:chExt cx="9144000" cy="1342032"/>
                    </a:xfrm>
                  </p:grpSpPr>
                  <p:grpSp>
                    <p:nvGrpSpPr>
                      <p:cNvPr id="197" name="Groupe 196"/>
                      <p:cNvGrpSpPr/>
                      <p:nvPr/>
                    </p:nvGrpSpPr>
                    <p:grpSpPr>
                      <a:xfrm>
                        <a:off x="0" y="2239368"/>
                        <a:ext cx="9144000" cy="1342032"/>
                        <a:chOff x="0" y="2239368"/>
                        <a:chExt cx="9144000" cy="1342032"/>
                      </a:xfrm>
                    </p:grpSpPr>
                    <p:grpSp>
                      <p:nvGrpSpPr>
                        <p:cNvPr id="94" name="Groupe 93"/>
                        <p:cNvGrpSpPr/>
                        <p:nvPr/>
                      </p:nvGrpSpPr>
                      <p:grpSpPr>
                        <a:xfrm>
                          <a:off x="1505035" y="2286001"/>
                          <a:ext cx="1390562" cy="1281506"/>
                          <a:chOff x="5715000" y="2286000"/>
                          <a:chExt cx="1493231" cy="1284635"/>
                        </a:xfrm>
                      </p:grpSpPr>
                      <p:graphicFrame>
                        <p:nvGraphicFramePr>
                          <p:cNvPr id="90" name="Object 88"/>
                          <p:cNvGraphicFramePr>
                            <a:graphicFrameLocks noChangeAspect="1"/>
                          </p:cNvGraphicFramePr>
                          <p:nvPr/>
                        </p:nvGraphicFramePr>
                        <p:xfrm>
                          <a:off x="5715000" y="2286000"/>
                          <a:ext cx="1470025" cy="920750"/>
                        </p:xfrm>
                        <a:graphic>
                          <a:graphicData uri="http://schemas.openxmlformats.org/presentationml/2006/ole">
                            <p:oleObj spid="_x0000_s1026" name="Clip" r:id="rId3" imgW="5281613" imgH="2430463" progId="">
                              <p:embed/>
                            </p:oleObj>
                          </a:graphicData>
                        </a:graphic>
                      </p:graphicFrame>
                      <p:sp>
                        <p:nvSpPr>
                          <p:cNvPr id="91" name="Text Box 91"/>
                          <p:cNvSpPr txBox="1">
                            <a:spLocks noChangeArrowheads="1"/>
                          </p:cNvSpPr>
                          <p:nvPr/>
                        </p:nvSpPr>
                        <p:spPr bwMode="auto">
                          <a:xfrm>
                            <a:off x="5899015" y="3200401"/>
                            <a:ext cx="1309216" cy="370234"/>
                          </a:xfrm>
                          <a:prstGeom prst="rect">
                            <a:avLst/>
                          </a:prstGeom>
                          <a:noFill/>
                          <a:ln w="9525">
                            <a:noFill/>
                            <a:miter lim="800000"/>
                            <a:headEnd/>
                            <a:tailEnd/>
                          </a:ln>
                        </p:spPr>
                        <p:txBody>
                          <a:bodyPr wrap="square" lIns="0" tIns="0" rIns="0" bIns="0" anchor="ctr">
                            <a:spAutoFit/>
                          </a:bodyPr>
                          <a:lstStyle/>
                          <a:p>
                            <a:pPr algn="r" rtl="1">
                              <a:spcBef>
                                <a:spcPct val="50000"/>
                              </a:spcBef>
                            </a:pPr>
                            <a:r>
                              <a:rPr lang="ar-DZ" sz="2400" b="1" dirty="0" smtClean="0">
                                <a:solidFill>
                                  <a:srgbClr val="008000"/>
                                </a:solidFill>
                                <a:latin typeface="Arial Narrow" pitchFamily="34" charset="0"/>
                                <a:cs typeface="Arial" charset="0"/>
                              </a:rPr>
                              <a:t>تخزين مواد</a:t>
                            </a:r>
                            <a:endParaRPr lang="en-US" sz="2000" b="1" u="none" dirty="0">
                              <a:solidFill>
                                <a:srgbClr val="008000"/>
                              </a:solidFill>
                              <a:latin typeface="Arial Narrow" pitchFamily="34" charset="0"/>
                              <a:cs typeface="Arial" charset="0"/>
                            </a:endParaRPr>
                          </a:p>
                        </p:txBody>
                      </p:sp>
                    </p:grpSp>
                    <p:grpSp>
                      <p:nvGrpSpPr>
                        <p:cNvPr id="93" name="Groupe 92"/>
                        <p:cNvGrpSpPr/>
                        <p:nvPr/>
                      </p:nvGrpSpPr>
                      <p:grpSpPr>
                        <a:xfrm>
                          <a:off x="0" y="2514600"/>
                          <a:ext cx="1143000" cy="1066800"/>
                          <a:chOff x="279287" y="2514600"/>
                          <a:chExt cx="1349488" cy="1066800"/>
                        </a:xfrm>
                      </p:grpSpPr>
                      <p:grpSp>
                        <p:nvGrpSpPr>
                          <p:cNvPr id="4" name="Group 2"/>
                          <p:cNvGrpSpPr>
                            <a:grpSpLocks/>
                          </p:cNvGrpSpPr>
                          <p:nvPr/>
                        </p:nvGrpSpPr>
                        <p:grpSpPr bwMode="auto">
                          <a:xfrm>
                            <a:off x="304800" y="2514600"/>
                            <a:ext cx="1323975" cy="685800"/>
                            <a:chOff x="3329" y="1538"/>
                            <a:chExt cx="764" cy="232"/>
                          </a:xfrm>
                        </p:grpSpPr>
                        <p:grpSp>
                          <p:nvGrpSpPr>
                            <p:cNvPr id="5" name="Group 3"/>
                            <p:cNvGrpSpPr>
                              <a:grpSpLocks/>
                            </p:cNvGrpSpPr>
                            <p:nvPr/>
                          </p:nvGrpSpPr>
                          <p:grpSpPr bwMode="auto">
                            <a:xfrm flipH="1">
                              <a:off x="3329" y="1538"/>
                              <a:ext cx="596" cy="232"/>
                              <a:chOff x="3971" y="1538"/>
                              <a:chExt cx="596" cy="232"/>
                            </a:xfrm>
                          </p:grpSpPr>
                          <p:grpSp>
                            <p:nvGrpSpPr>
                              <p:cNvPr id="61" name="Group 4"/>
                              <p:cNvGrpSpPr>
                                <a:grpSpLocks/>
                              </p:cNvGrpSpPr>
                              <p:nvPr/>
                            </p:nvGrpSpPr>
                            <p:grpSpPr bwMode="auto">
                              <a:xfrm>
                                <a:off x="3971" y="1538"/>
                                <a:ext cx="596" cy="165"/>
                                <a:chOff x="3971" y="1538"/>
                                <a:chExt cx="596" cy="165"/>
                              </a:xfrm>
                            </p:grpSpPr>
                            <p:sp>
                              <p:nvSpPr>
                                <p:cNvPr id="88" name="Rectangle 5"/>
                                <p:cNvSpPr>
                                  <a:spLocks noChangeArrowheads="1"/>
                                </p:cNvSpPr>
                                <p:nvPr/>
                              </p:nvSpPr>
                              <p:spPr bwMode="auto">
                                <a:xfrm>
                                  <a:off x="3971" y="1538"/>
                                  <a:ext cx="596" cy="165"/>
                                </a:xfrm>
                                <a:prstGeom prst="rect">
                                  <a:avLst/>
                                </a:prstGeom>
                                <a:solidFill>
                                  <a:srgbClr val="FF0000"/>
                                </a:solidFill>
                                <a:ln w="1588">
                                  <a:solidFill>
                                    <a:srgbClr val="000000"/>
                                  </a:solidFill>
                                  <a:miter lim="800000"/>
                                  <a:headEnd/>
                                  <a:tailEnd/>
                                </a:ln>
                              </p:spPr>
                              <p:txBody>
                                <a:bodyPr/>
                                <a:lstStyle/>
                                <a:p>
                                  <a:endParaRPr lang="en-US">
                                    <a:solidFill>
                                      <a:srgbClr val="FF0000"/>
                                    </a:solidFill>
                                  </a:endParaRPr>
                                </a:p>
                              </p:txBody>
                            </p:sp>
                            <p:sp>
                              <p:nvSpPr>
                                <p:cNvPr id="89" name="Rectangle 6"/>
                                <p:cNvSpPr>
                                  <a:spLocks noChangeArrowheads="1"/>
                                </p:cNvSpPr>
                                <p:nvPr/>
                              </p:nvSpPr>
                              <p:spPr bwMode="auto">
                                <a:xfrm>
                                  <a:off x="3971" y="1544"/>
                                  <a:ext cx="596" cy="153"/>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grpSp>
                            <p:nvGrpSpPr>
                              <p:cNvPr id="62" name="Group 7"/>
                              <p:cNvGrpSpPr>
                                <a:grpSpLocks/>
                              </p:cNvGrpSpPr>
                              <p:nvPr/>
                            </p:nvGrpSpPr>
                            <p:grpSpPr bwMode="auto">
                              <a:xfrm>
                                <a:off x="4137" y="1703"/>
                                <a:ext cx="398" cy="67"/>
                                <a:chOff x="4137" y="1703"/>
                                <a:chExt cx="398" cy="67"/>
                              </a:xfrm>
                            </p:grpSpPr>
                            <p:grpSp>
                              <p:nvGrpSpPr>
                                <p:cNvPr id="63" name="Group 8"/>
                                <p:cNvGrpSpPr>
                                  <a:grpSpLocks/>
                                </p:cNvGrpSpPr>
                                <p:nvPr/>
                              </p:nvGrpSpPr>
                              <p:grpSpPr bwMode="auto">
                                <a:xfrm>
                                  <a:off x="4137" y="1703"/>
                                  <a:ext cx="398" cy="58"/>
                                  <a:chOff x="4137" y="1703"/>
                                  <a:chExt cx="398" cy="58"/>
                                </a:xfrm>
                              </p:grpSpPr>
                              <p:grpSp>
                                <p:nvGrpSpPr>
                                  <p:cNvPr id="72" name="Group 9"/>
                                  <p:cNvGrpSpPr>
                                    <a:grpSpLocks/>
                                  </p:cNvGrpSpPr>
                                  <p:nvPr/>
                                </p:nvGrpSpPr>
                                <p:grpSpPr bwMode="auto">
                                  <a:xfrm>
                                    <a:off x="4137" y="1703"/>
                                    <a:ext cx="48" cy="45"/>
                                    <a:chOff x="4137" y="1703"/>
                                    <a:chExt cx="48" cy="45"/>
                                  </a:xfrm>
                                </p:grpSpPr>
                                <p:sp>
                                  <p:nvSpPr>
                                    <p:cNvPr id="85" name="Freeform 10"/>
                                    <p:cNvSpPr>
                                      <a:spLocks/>
                                    </p:cNvSpPr>
                                    <p:nvPr/>
                                  </p:nvSpPr>
                                  <p:spPr bwMode="auto">
                                    <a:xfrm>
                                      <a:off x="4137" y="1703"/>
                                      <a:ext cx="48" cy="6"/>
                                    </a:xfrm>
                                    <a:custGeom>
                                      <a:avLst/>
                                      <a:gdLst>
                                        <a:gd name="T0" fmla="*/ 0 w 288"/>
                                        <a:gd name="T1" fmla="*/ 0 h 38"/>
                                        <a:gd name="T2" fmla="*/ 48 w 288"/>
                                        <a:gd name="T3" fmla="*/ 0 h 38"/>
                                        <a:gd name="T4" fmla="*/ 42 w 288"/>
                                        <a:gd name="T5" fmla="*/ 6 h 38"/>
                                        <a:gd name="T6" fmla="*/ 6 w 288"/>
                                        <a:gd name="T7" fmla="*/ 6 h 38"/>
                                        <a:gd name="T8" fmla="*/ 0 w 288"/>
                                        <a:gd name="T9" fmla="*/ 0 h 38"/>
                                        <a:gd name="T10" fmla="*/ 0 60000 65536"/>
                                        <a:gd name="T11" fmla="*/ 0 60000 65536"/>
                                        <a:gd name="T12" fmla="*/ 0 60000 65536"/>
                                        <a:gd name="T13" fmla="*/ 0 60000 65536"/>
                                        <a:gd name="T14" fmla="*/ 0 60000 65536"/>
                                        <a:gd name="T15" fmla="*/ 0 w 288"/>
                                        <a:gd name="T16" fmla="*/ 0 h 38"/>
                                        <a:gd name="T17" fmla="*/ 288 w 288"/>
                                        <a:gd name="T18" fmla="*/ 38 h 38"/>
                                      </a:gdLst>
                                      <a:ahLst/>
                                      <a:cxnLst>
                                        <a:cxn ang="T10">
                                          <a:pos x="T0" y="T1"/>
                                        </a:cxn>
                                        <a:cxn ang="T11">
                                          <a:pos x="T2" y="T3"/>
                                        </a:cxn>
                                        <a:cxn ang="T12">
                                          <a:pos x="T4" y="T5"/>
                                        </a:cxn>
                                        <a:cxn ang="T13">
                                          <a:pos x="T6" y="T7"/>
                                        </a:cxn>
                                        <a:cxn ang="T14">
                                          <a:pos x="T8" y="T9"/>
                                        </a:cxn>
                                      </a:cxnLst>
                                      <a:rect l="T15" t="T16" r="T17" b="T18"/>
                                      <a:pathLst>
                                        <a:path w="288" h="38">
                                          <a:moveTo>
                                            <a:pt x="0" y="2"/>
                                          </a:moveTo>
                                          <a:lnTo>
                                            <a:pt x="288" y="0"/>
                                          </a:lnTo>
                                          <a:lnTo>
                                            <a:pt x="251" y="37"/>
                                          </a:lnTo>
                                          <a:lnTo>
                                            <a:pt x="34" y="38"/>
                                          </a:lnTo>
                                          <a:lnTo>
                                            <a:pt x="0" y="2"/>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86" name="Freeform 11"/>
                                    <p:cNvSpPr>
                                      <a:spLocks/>
                                    </p:cNvSpPr>
                                    <p:nvPr/>
                                  </p:nvSpPr>
                                  <p:spPr bwMode="auto">
                                    <a:xfrm>
                                      <a:off x="4149" y="1709"/>
                                      <a:ext cx="24" cy="3"/>
                                    </a:xfrm>
                                    <a:custGeom>
                                      <a:avLst/>
                                      <a:gdLst>
                                        <a:gd name="T0" fmla="*/ 0 w 144"/>
                                        <a:gd name="T1" fmla="*/ 0 h 18"/>
                                        <a:gd name="T2" fmla="*/ 24 w 144"/>
                                        <a:gd name="T3" fmla="*/ 0 h 18"/>
                                        <a:gd name="T4" fmla="*/ 21 w 144"/>
                                        <a:gd name="T5" fmla="*/ 3 h 18"/>
                                        <a:gd name="T6" fmla="*/ 3 w 144"/>
                                        <a:gd name="T7" fmla="*/ 3 h 18"/>
                                        <a:gd name="T8" fmla="*/ 0 w 144"/>
                                        <a:gd name="T9" fmla="*/ 0 h 18"/>
                                        <a:gd name="T10" fmla="*/ 0 60000 65536"/>
                                        <a:gd name="T11" fmla="*/ 0 60000 65536"/>
                                        <a:gd name="T12" fmla="*/ 0 60000 65536"/>
                                        <a:gd name="T13" fmla="*/ 0 60000 65536"/>
                                        <a:gd name="T14" fmla="*/ 0 60000 65536"/>
                                        <a:gd name="T15" fmla="*/ 0 w 144"/>
                                        <a:gd name="T16" fmla="*/ 0 h 18"/>
                                        <a:gd name="T17" fmla="*/ 144 w 144"/>
                                        <a:gd name="T18" fmla="*/ 18 h 18"/>
                                      </a:gdLst>
                                      <a:ahLst/>
                                      <a:cxnLst>
                                        <a:cxn ang="T10">
                                          <a:pos x="T0" y="T1"/>
                                        </a:cxn>
                                        <a:cxn ang="T11">
                                          <a:pos x="T2" y="T3"/>
                                        </a:cxn>
                                        <a:cxn ang="T12">
                                          <a:pos x="T4" y="T5"/>
                                        </a:cxn>
                                        <a:cxn ang="T13">
                                          <a:pos x="T6" y="T7"/>
                                        </a:cxn>
                                        <a:cxn ang="T14">
                                          <a:pos x="T8" y="T9"/>
                                        </a:cxn>
                                      </a:cxnLst>
                                      <a:rect l="T15" t="T16" r="T17" b="T18"/>
                                      <a:pathLst>
                                        <a:path w="144" h="18">
                                          <a:moveTo>
                                            <a:pt x="0" y="1"/>
                                          </a:moveTo>
                                          <a:lnTo>
                                            <a:pt x="144" y="0"/>
                                          </a:lnTo>
                                          <a:lnTo>
                                            <a:pt x="126" y="17"/>
                                          </a:lnTo>
                                          <a:lnTo>
                                            <a:pt x="17" y="18"/>
                                          </a:lnTo>
                                          <a:lnTo>
                                            <a:pt x="0" y="1"/>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87" name="Rectangle 12"/>
                                    <p:cNvSpPr>
                                      <a:spLocks noChangeArrowheads="1"/>
                                    </p:cNvSpPr>
                                    <p:nvPr/>
                                  </p:nvSpPr>
                                  <p:spPr bwMode="auto">
                                    <a:xfrm>
                                      <a:off x="4158" y="1712"/>
                                      <a:ext cx="6" cy="36"/>
                                    </a:xfrm>
                                    <a:prstGeom prst="rect">
                                      <a:avLst/>
                                    </a:prstGeom>
                                    <a:solidFill>
                                      <a:srgbClr val="606060"/>
                                    </a:solidFill>
                                    <a:ln w="1588">
                                      <a:solidFill>
                                        <a:srgbClr val="404040"/>
                                      </a:solidFill>
                                      <a:miter lim="800000"/>
                                      <a:headEnd/>
                                      <a:tailEnd/>
                                    </a:ln>
                                  </p:spPr>
                                  <p:txBody>
                                    <a:bodyPr/>
                                    <a:lstStyle/>
                                    <a:p>
                                      <a:endParaRPr lang="en-US">
                                        <a:solidFill>
                                          <a:srgbClr val="FF0000"/>
                                        </a:solidFill>
                                      </a:endParaRPr>
                                    </a:p>
                                  </p:txBody>
                                </p:sp>
                              </p:grpSp>
                              <p:grpSp>
                                <p:nvGrpSpPr>
                                  <p:cNvPr id="73" name="Group 13"/>
                                  <p:cNvGrpSpPr>
                                    <a:grpSpLocks/>
                                  </p:cNvGrpSpPr>
                                  <p:nvPr/>
                                </p:nvGrpSpPr>
                                <p:grpSpPr bwMode="auto">
                                  <a:xfrm>
                                    <a:off x="4378" y="1703"/>
                                    <a:ext cx="76" cy="58"/>
                                    <a:chOff x="4378" y="1703"/>
                                    <a:chExt cx="76" cy="58"/>
                                  </a:xfrm>
                                </p:grpSpPr>
                                <p:sp>
                                  <p:nvSpPr>
                                    <p:cNvPr id="80" name="Freeform 14"/>
                                    <p:cNvSpPr>
                                      <a:spLocks/>
                                    </p:cNvSpPr>
                                    <p:nvPr/>
                                  </p:nvSpPr>
                                  <p:spPr bwMode="auto">
                                    <a:xfrm>
                                      <a:off x="4378" y="1703"/>
                                      <a:ext cx="75" cy="12"/>
                                    </a:xfrm>
                                    <a:custGeom>
                                      <a:avLst/>
                                      <a:gdLst>
                                        <a:gd name="T0" fmla="*/ 0 w 452"/>
                                        <a:gd name="T1" fmla="*/ 0 h 71"/>
                                        <a:gd name="T2" fmla="*/ 75 w 452"/>
                                        <a:gd name="T3" fmla="*/ 0 h 71"/>
                                        <a:gd name="T4" fmla="*/ 75 w 452"/>
                                        <a:gd name="T5" fmla="*/ 12 h 71"/>
                                        <a:gd name="T6" fmla="*/ 6 w 452"/>
                                        <a:gd name="T7" fmla="*/ 12 h 71"/>
                                        <a:gd name="T8" fmla="*/ 0 w 452"/>
                                        <a:gd name="T9" fmla="*/ 0 h 71"/>
                                        <a:gd name="T10" fmla="*/ 0 60000 65536"/>
                                        <a:gd name="T11" fmla="*/ 0 60000 65536"/>
                                        <a:gd name="T12" fmla="*/ 0 60000 65536"/>
                                        <a:gd name="T13" fmla="*/ 0 60000 65536"/>
                                        <a:gd name="T14" fmla="*/ 0 60000 65536"/>
                                        <a:gd name="T15" fmla="*/ 0 w 452"/>
                                        <a:gd name="T16" fmla="*/ 0 h 71"/>
                                        <a:gd name="T17" fmla="*/ 452 w 452"/>
                                        <a:gd name="T18" fmla="*/ 71 h 71"/>
                                      </a:gdLst>
                                      <a:ahLst/>
                                      <a:cxnLst>
                                        <a:cxn ang="T10">
                                          <a:pos x="T0" y="T1"/>
                                        </a:cxn>
                                        <a:cxn ang="T11">
                                          <a:pos x="T2" y="T3"/>
                                        </a:cxn>
                                        <a:cxn ang="T12">
                                          <a:pos x="T4" y="T5"/>
                                        </a:cxn>
                                        <a:cxn ang="T13">
                                          <a:pos x="T6" y="T7"/>
                                        </a:cxn>
                                        <a:cxn ang="T14">
                                          <a:pos x="T8" y="T9"/>
                                        </a:cxn>
                                      </a:cxnLst>
                                      <a:rect l="T15" t="T16" r="T17" b="T18"/>
                                      <a:pathLst>
                                        <a:path w="452" h="71">
                                          <a:moveTo>
                                            <a:pt x="0" y="0"/>
                                          </a:moveTo>
                                          <a:lnTo>
                                            <a:pt x="452" y="0"/>
                                          </a:lnTo>
                                          <a:lnTo>
                                            <a:pt x="452" y="71"/>
                                          </a:lnTo>
                                          <a:lnTo>
                                            <a:pt x="36"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81" name="Group 15"/>
                                    <p:cNvGrpSpPr>
                                      <a:grpSpLocks/>
                                    </p:cNvGrpSpPr>
                                    <p:nvPr/>
                                  </p:nvGrpSpPr>
                                  <p:grpSpPr bwMode="auto">
                                    <a:xfrm>
                                      <a:off x="4384" y="1703"/>
                                      <a:ext cx="64" cy="13"/>
                                      <a:chOff x="4384" y="1703"/>
                                      <a:chExt cx="64" cy="13"/>
                                    </a:xfrm>
                                  </p:grpSpPr>
                                  <p:sp>
                                    <p:nvSpPr>
                                      <p:cNvPr id="83" name="Freeform 16"/>
                                      <p:cNvSpPr>
                                        <a:spLocks/>
                                      </p:cNvSpPr>
                                      <p:nvPr/>
                                    </p:nvSpPr>
                                    <p:spPr bwMode="auto">
                                      <a:xfrm>
                                        <a:off x="4384" y="1706"/>
                                        <a:ext cx="57" cy="9"/>
                                      </a:xfrm>
                                      <a:custGeom>
                                        <a:avLst/>
                                        <a:gdLst>
                                          <a:gd name="T0" fmla="*/ 0 w 343"/>
                                          <a:gd name="T1" fmla="*/ 9 h 54"/>
                                          <a:gd name="T2" fmla="*/ 9 w 343"/>
                                          <a:gd name="T3" fmla="*/ 0 h 54"/>
                                          <a:gd name="T4" fmla="*/ 57 w 343"/>
                                          <a:gd name="T5" fmla="*/ 0 h 54"/>
                                          <a:gd name="T6" fmla="*/ 57 w 343"/>
                                          <a:gd name="T7" fmla="*/ 9 h 54"/>
                                          <a:gd name="T8" fmla="*/ 0 60000 65536"/>
                                          <a:gd name="T9" fmla="*/ 0 60000 65536"/>
                                          <a:gd name="T10" fmla="*/ 0 60000 65536"/>
                                          <a:gd name="T11" fmla="*/ 0 60000 65536"/>
                                          <a:gd name="T12" fmla="*/ 0 w 343"/>
                                          <a:gd name="T13" fmla="*/ 0 h 54"/>
                                          <a:gd name="T14" fmla="*/ 343 w 343"/>
                                          <a:gd name="T15" fmla="*/ 54 h 54"/>
                                        </a:gdLst>
                                        <a:ahLst/>
                                        <a:cxnLst>
                                          <a:cxn ang="T8">
                                            <a:pos x="T0" y="T1"/>
                                          </a:cxn>
                                          <a:cxn ang="T9">
                                            <a:pos x="T2" y="T3"/>
                                          </a:cxn>
                                          <a:cxn ang="T10">
                                            <a:pos x="T4" y="T5"/>
                                          </a:cxn>
                                          <a:cxn ang="T11">
                                            <a:pos x="T6" y="T7"/>
                                          </a:cxn>
                                        </a:cxnLst>
                                        <a:rect l="T12" t="T13" r="T14" b="T15"/>
                                        <a:pathLst>
                                          <a:path w="343" h="54">
                                            <a:moveTo>
                                              <a:pt x="0" y="54"/>
                                            </a:moveTo>
                                            <a:lnTo>
                                              <a:pt x="54" y="0"/>
                                            </a:lnTo>
                                            <a:lnTo>
                                              <a:pt x="343" y="0"/>
                                            </a:lnTo>
                                            <a:lnTo>
                                              <a:pt x="343" y="54"/>
                                            </a:lnTo>
                                          </a:path>
                                        </a:pathLst>
                                      </a:custGeom>
                                      <a:noFill/>
                                      <a:ln w="1588">
                                        <a:solidFill>
                                          <a:srgbClr val="404040"/>
                                        </a:solidFill>
                                        <a:round/>
                                        <a:headEnd/>
                                        <a:tailEnd/>
                                      </a:ln>
                                    </p:spPr>
                                    <p:txBody>
                                      <a:bodyPr/>
                                      <a:lstStyle/>
                                      <a:p>
                                        <a:endParaRPr lang="fr-FR">
                                          <a:solidFill>
                                            <a:srgbClr val="FF0000"/>
                                          </a:solidFill>
                                        </a:endParaRPr>
                                      </a:p>
                                    </p:txBody>
                                  </p:sp>
                                  <p:sp>
                                    <p:nvSpPr>
                                      <p:cNvPr id="84" name="Line 17"/>
                                      <p:cNvSpPr>
                                        <a:spLocks noChangeShapeType="1"/>
                                      </p:cNvSpPr>
                                      <p:nvPr/>
                                    </p:nvSpPr>
                                    <p:spPr bwMode="auto">
                                      <a:xfrm>
                                        <a:off x="4447"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82" name="Line 18"/>
                                    <p:cNvSpPr>
                                      <a:spLocks noChangeShapeType="1"/>
                                    </p:cNvSpPr>
                                    <p:nvPr/>
                                  </p:nvSpPr>
                                  <p:spPr bwMode="auto">
                                    <a:xfrm>
                                      <a:off x="4453"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nvGrpSpPr>
                                  <p:cNvPr id="74" name="Group 19"/>
                                  <p:cNvGrpSpPr>
                                    <a:grpSpLocks/>
                                  </p:cNvGrpSpPr>
                                  <p:nvPr/>
                                </p:nvGrpSpPr>
                                <p:grpSpPr bwMode="auto">
                                  <a:xfrm>
                                    <a:off x="4459" y="1703"/>
                                    <a:ext cx="76" cy="58"/>
                                    <a:chOff x="4459" y="1703"/>
                                    <a:chExt cx="76" cy="58"/>
                                  </a:xfrm>
                                </p:grpSpPr>
                                <p:sp>
                                  <p:nvSpPr>
                                    <p:cNvPr id="75" name="Freeform 20"/>
                                    <p:cNvSpPr>
                                      <a:spLocks/>
                                    </p:cNvSpPr>
                                    <p:nvPr/>
                                  </p:nvSpPr>
                                  <p:spPr bwMode="auto">
                                    <a:xfrm>
                                      <a:off x="4459" y="1703"/>
                                      <a:ext cx="75" cy="12"/>
                                    </a:xfrm>
                                    <a:custGeom>
                                      <a:avLst/>
                                      <a:gdLst>
                                        <a:gd name="T0" fmla="*/ 0 w 451"/>
                                        <a:gd name="T1" fmla="*/ 0 h 71"/>
                                        <a:gd name="T2" fmla="*/ 75 w 451"/>
                                        <a:gd name="T3" fmla="*/ 0 h 71"/>
                                        <a:gd name="T4" fmla="*/ 75 w 451"/>
                                        <a:gd name="T5" fmla="*/ 12 h 71"/>
                                        <a:gd name="T6" fmla="*/ 6 w 451"/>
                                        <a:gd name="T7" fmla="*/ 12 h 71"/>
                                        <a:gd name="T8" fmla="*/ 0 w 451"/>
                                        <a:gd name="T9" fmla="*/ 0 h 71"/>
                                        <a:gd name="T10" fmla="*/ 0 60000 65536"/>
                                        <a:gd name="T11" fmla="*/ 0 60000 65536"/>
                                        <a:gd name="T12" fmla="*/ 0 60000 65536"/>
                                        <a:gd name="T13" fmla="*/ 0 60000 65536"/>
                                        <a:gd name="T14" fmla="*/ 0 60000 65536"/>
                                        <a:gd name="T15" fmla="*/ 0 w 451"/>
                                        <a:gd name="T16" fmla="*/ 0 h 71"/>
                                        <a:gd name="T17" fmla="*/ 451 w 451"/>
                                        <a:gd name="T18" fmla="*/ 71 h 71"/>
                                      </a:gdLst>
                                      <a:ahLst/>
                                      <a:cxnLst>
                                        <a:cxn ang="T10">
                                          <a:pos x="T0" y="T1"/>
                                        </a:cxn>
                                        <a:cxn ang="T11">
                                          <a:pos x="T2" y="T3"/>
                                        </a:cxn>
                                        <a:cxn ang="T12">
                                          <a:pos x="T4" y="T5"/>
                                        </a:cxn>
                                        <a:cxn ang="T13">
                                          <a:pos x="T6" y="T7"/>
                                        </a:cxn>
                                        <a:cxn ang="T14">
                                          <a:pos x="T8" y="T9"/>
                                        </a:cxn>
                                      </a:cxnLst>
                                      <a:rect l="T15" t="T16" r="T17" b="T18"/>
                                      <a:pathLst>
                                        <a:path w="451" h="71">
                                          <a:moveTo>
                                            <a:pt x="0" y="0"/>
                                          </a:moveTo>
                                          <a:lnTo>
                                            <a:pt x="451" y="0"/>
                                          </a:lnTo>
                                          <a:lnTo>
                                            <a:pt x="451" y="71"/>
                                          </a:lnTo>
                                          <a:lnTo>
                                            <a:pt x="35"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76" name="Group 21"/>
                                    <p:cNvGrpSpPr>
                                      <a:grpSpLocks/>
                                    </p:cNvGrpSpPr>
                                    <p:nvPr/>
                                  </p:nvGrpSpPr>
                                  <p:grpSpPr bwMode="auto">
                                    <a:xfrm>
                                      <a:off x="4465" y="1703"/>
                                      <a:ext cx="64" cy="13"/>
                                      <a:chOff x="4465" y="1703"/>
                                      <a:chExt cx="64" cy="13"/>
                                    </a:xfrm>
                                  </p:grpSpPr>
                                  <p:sp>
                                    <p:nvSpPr>
                                      <p:cNvPr id="78" name="Freeform 22"/>
                                      <p:cNvSpPr>
                                        <a:spLocks/>
                                      </p:cNvSpPr>
                                      <p:nvPr/>
                                    </p:nvSpPr>
                                    <p:spPr bwMode="auto">
                                      <a:xfrm>
                                        <a:off x="4465" y="1706"/>
                                        <a:ext cx="57" cy="9"/>
                                      </a:xfrm>
                                      <a:custGeom>
                                        <a:avLst/>
                                        <a:gdLst>
                                          <a:gd name="T0" fmla="*/ 0 w 344"/>
                                          <a:gd name="T1" fmla="*/ 9 h 54"/>
                                          <a:gd name="T2" fmla="*/ 9 w 344"/>
                                          <a:gd name="T3" fmla="*/ 0 h 54"/>
                                          <a:gd name="T4" fmla="*/ 57 w 344"/>
                                          <a:gd name="T5" fmla="*/ 0 h 54"/>
                                          <a:gd name="T6" fmla="*/ 57 w 344"/>
                                          <a:gd name="T7" fmla="*/ 9 h 54"/>
                                          <a:gd name="T8" fmla="*/ 0 60000 65536"/>
                                          <a:gd name="T9" fmla="*/ 0 60000 65536"/>
                                          <a:gd name="T10" fmla="*/ 0 60000 65536"/>
                                          <a:gd name="T11" fmla="*/ 0 60000 65536"/>
                                          <a:gd name="T12" fmla="*/ 0 w 344"/>
                                          <a:gd name="T13" fmla="*/ 0 h 54"/>
                                          <a:gd name="T14" fmla="*/ 344 w 344"/>
                                          <a:gd name="T15" fmla="*/ 54 h 54"/>
                                        </a:gdLst>
                                        <a:ahLst/>
                                        <a:cxnLst>
                                          <a:cxn ang="T8">
                                            <a:pos x="T0" y="T1"/>
                                          </a:cxn>
                                          <a:cxn ang="T9">
                                            <a:pos x="T2" y="T3"/>
                                          </a:cxn>
                                          <a:cxn ang="T10">
                                            <a:pos x="T4" y="T5"/>
                                          </a:cxn>
                                          <a:cxn ang="T11">
                                            <a:pos x="T6" y="T7"/>
                                          </a:cxn>
                                        </a:cxnLst>
                                        <a:rect l="T12" t="T13" r="T14" b="T15"/>
                                        <a:pathLst>
                                          <a:path w="344" h="54">
                                            <a:moveTo>
                                              <a:pt x="0" y="54"/>
                                            </a:moveTo>
                                            <a:lnTo>
                                              <a:pt x="56" y="0"/>
                                            </a:lnTo>
                                            <a:lnTo>
                                              <a:pt x="344" y="0"/>
                                            </a:lnTo>
                                            <a:lnTo>
                                              <a:pt x="344" y="54"/>
                                            </a:lnTo>
                                          </a:path>
                                        </a:pathLst>
                                      </a:custGeom>
                                      <a:noFill/>
                                      <a:ln w="1588">
                                        <a:solidFill>
                                          <a:srgbClr val="404040"/>
                                        </a:solidFill>
                                        <a:round/>
                                        <a:headEnd/>
                                        <a:tailEnd/>
                                      </a:ln>
                                    </p:spPr>
                                    <p:txBody>
                                      <a:bodyPr/>
                                      <a:lstStyle/>
                                      <a:p>
                                        <a:endParaRPr lang="fr-FR">
                                          <a:solidFill>
                                            <a:srgbClr val="FF0000"/>
                                          </a:solidFill>
                                        </a:endParaRPr>
                                      </a:p>
                                    </p:txBody>
                                  </p:sp>
                                  <p:sp>
                                    <p:nvSpPr>
                                      <p:cNvPr id="79" name="Line 23"/>
                                      <p:cNvSpPr>
                                        <a:spLocks noChangeShapeType="1"/>
                                      </p:cNvSpPr>
                                      <p:nvPr/>
                                    </p:nvSpPr>
                                    <p:spPr bwMode="auto">
                                      <a:xfrm>
                                        <a:off x="4528"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77" name="Line 24"/>
                                    <p:cNvSpPr>
                                      <a:spLocks noChangeShapeType="1"/>
                                    </p:cNvSpPr>
                                    <p:nvPr/>
                                  </p:nvSpPr>
                                  <p:spPr bwMode="auto">
                                    <a:xfrm>
                                      <a:off x="4534"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grpSp>
                              <p:nvGrpSpPr>
                                <p:cNvPr id="64" name="Group 25"/>
                                <p:cNvGrpSpPr>
                                  <a:grpSpLocks/>
                                </p:cNvGrpSpPr>
                                <p:nvPr/>
                              </p:nvGrpSpPr>
                              <p:grpSpPr bwMode="auto">
                                <a:xfrm>
                                  <a:off x="4386" y="1708"/>
                                  <a:ext cx="62" cy="62"/>
                                  <a:chOff x="4386" y="1708"/>
                                  <a:chExt cx="62" cy="62"/>
                                </a:xfrm>
                              </p:grpSpPr>
                              <p:sp>
                                <p:nvSpPr>
                                  <p:cNvPr id="69" name="Oval 26"/>
                                  <p:cNvSpPr>
                                    <a:spLocks noChangeArrowheads="1"/>
                                  </p:cNvSpPr>
                                  <p:nvPr/>
                                </p:nvSpPr>
                                <p:spPr bwMode="auto">
                                  <a:xfrm>
                                    <a:off x="4386"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70" name="Oval 27"/>
                                  <p:cNvSpPr>
                                    <a:spLocks noChangeArrowheads="1"/>
                                  </p:cNvSpPr>
                                  <p:nvPr/>
                                </p:nvSpPr>
                                <p:spPr bwMode="auto">
                                  <a:xfrm>
                                    <a:off x="4395"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71" name="Oval 28"/>
                                  <p:cNvSpPr>
                                    <a:spLocks noChangeArrowheads="1"/>
                                  </p:cNvSpPr>
                                  <p:nvPr/>
                                </p:nvSpPr>
                                <p:spPr bwMode="auto">
                                  <a:xfrm>
                                    <a:off x="4407"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65" name="Group 29"/>
                                <p:cNvGrpSpPr>
                                  <a:grpSpLocks/>
                                </p:cNvGrpSpPr>
                                <p:nvPr/>
                              </p:nvGrpSpPr>
                              <p:grpSpPr bwMode="auto">
                                <a:xfrm>
                                  <a:off x="4467" y="1708"/>
                                  <a:ext cx="62" cy="62"/>
                                  <a:chOff x="4467" y="1708"/>
                                  <a:chExt cx="62" cy="62"/>
                                </a:xfrm>
                              </p:grpSpPr>
                              <p:sp>
                                <p:nvSpPr>
                                  <p:cNvPr id="66" name="Oval 30"/>
                                  <p:cNvSpPr>
                                    <a:spLocks noChangeArrowheads="1"/>
                                  </p:cNvSpPr>
                                  <p:nvPr/>
                                </p:nvSpPr>
                                <p:spPr bwMode="auto">
                                  <a:xfrm>
                                    <a:off x="4467"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67" name="Oval 31"/>
                                  <p:cNvSpPr>
                                    <a:spLocks noChangeArrowheads="1"/>
                                  </p:cNvSpPr>
                                  <p:nvPr/>
                                </p:nvSpPr>
                                <p:spPr bwMode="auto">
                                  <a:xfrm>
                                    <a:off x="4476"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68" name="Oval 32"/>
                                  <p:cNvSpPr>
                                    <a:spLocks noChangeArrowheads="1"/>
                                  </p:cNvSpPr>
                                  <p:nvPr/>
                                </p:nvSpPr>
                                <p:spPr bwMode="auto">
                                  <a:xfrm>
                                    <a:off x="4488"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nvGrpSpPr>
                            <p:cNvPr id="6" name="Group 33"/>
                            <p:cNvGrpSpPr>
                              <a:grpSpLocks/>
                            </p:cNvGrpSpPr>
                            <p:nvPr/>
                          </p:nvGrpSpPr>
                          <p:grpSpPr bwMode="auto">
                            <a:xfrm flipH="1">
                              <a:off x="3794" y="1598"/>
                              <a:ext cx="299" cy="172"/>
                              <a:chOff x="3794" y="1598"/>
                              <a:chExt cx="299" cy="172"/>
                            </a:xfrm>
                          </p:grpSpPr>
                          <p:grpSp>
                            <p:nvGrpSpPr>
                              <p:cNvPr id="7" name="Group 34"/>
                              <p:cNvGrpSpPr>
                                <a:grpSpLocks/>
                              </p:cNvGrpSpPr>
                              <p:nvPr/>
                            </p:nvGrpSpPr>
                            <p:grpSpPr bwMode="auto">
                              <a:xfrm>
                                <a:off x="3794" y="1598"/>
                                <a:ext cx="123" cy="135"/>
                                <a:chOff x="3794" y="1598"/>
                                <a:chExt cx="123" cy="135"/>
                              </a:xfrm>
                            </p:grpSpPr>
                            <p:sp>
                              <p:nvSpPr>
                                <p:cNvPr id="39" name="Rectangle 35"/>
                                <p:cNvSpPr>
                                  <a:spLocks noChangeArrowheads="1"/>
                                </p:cNvSpPr>
                                <p:nvPr/>
                              </p:nvSpPr>
                              <p:spPr bwMode="auto">
                                <a:xfrm>
                                  <a:off x="3911" y="1661"/>
                                  <a:ext cx="6" cy="18"/>
                                </a:xfrm>
                                <a:prstGeom prst="rect">
                                  <a:avLst/>
                                </a:prstGeom>
                                <a:solidFill>
                                  <a:srgbClr val="606060"/>
                                </a:solidFill>
                                <a:ln w="1588">
                                  <a:solidFill>
                                    <a:srgbClr val="000000"/>
                                  </a:solidFill>
                                  <a:miter lim="800000"/>
                                  <a:headEnd/>
                                  <a:tailEnd/>
                                </a:ln>
                              </p:spPr>
                              <p:txBody>
                                <a:bodyPr/>
                                <a:lstStyle/>
                                <a:p>
                                  <a:endParaRPr lang="en-US">
                                    <a:solidFill>
                                      <a:srgbClr val="FF0000"/>
                                    </a:solidFill>
                                  </a:endParaRPr>
                                </a:p>
                              </p:txBody>
                            </p:sp>
                            <p:sp>
                              <p:nvSpPr>
                                <p:cNvPr id="40" name="Freeform 36"/>
                                <p:cNvSpPr>
                                  <a:spLocks/>
                                </p:cNvSpPr>
                                <p:nvPr/>
                              </p:nvSpPr>
                              <p:spPr bwMode="auto">
                                <a:xfrm>
                                  <a:off x="3797" y="1598"/>
                                  <a:ext cx="114" cy="105"/>
                                </a:xfrm>
                                <a:custGeom>
                                  <a:avLst/>
                                  <a:gdLst>
                                    <a:gd name="T0" fmla="*/ 24 w 686"/>
                                    <a:gd name="T1" fmla="*/ 3 h 630"/>
                                    <a:gd name="T2" fmla="*/ 30 w 686"/>
                                    <a:gd name="T3" fmla="*/ 0 h 630"/>
                                    <a:gd name="T4" fmla="*/ 105 w 686"/>
                                    <a:gd name="T5" fmla="*/ 0 h 630"/>
                                    <a:gd name="T6" fmla="*/ 111 w 686"/>
                                    <a:gd name="T7" fmla="*/ 3 h 630"/>
                                    <a:gd name="T8" fmla="*/ 111 w 686"/>
                                    <a:gd name="T9" fmla="*/ 39 h 630"/>
                                    <a:gd name="T10" fmla="*/ 114 w 686"/>
                                    <a:gd name="T11" fmla="*/ 48 h 630"/>
                                    <a:gd name="T12" fmla="*/ 114 w 686"/>
                                    <a:gd name="T13" fmla="*/ 105 h 630"/>
                                    <a:gd name="T14" fmla="*/ 0 w 686"/>
                                    <a:gd name="T15" fmla="*/ 105 h 630"/>
                                    <a:gd name="T16" fmla="*/ 0 w 686"/>
                                    <a:gd name="T17" fmla="*/ 54 h 630"/>
                                    <a:gd name="T18" fmla="*/ 9 w 686"/>
                                    <a:gd name="T19" fmla="*/ 48 h 630"/>
                                    <a:gd name="T20" fmla="*/ 21 w 686"/>
                                    <a:gd name="T21" fmla="*/ 12 h 630"/>
                                    <a:gd name="T22" fmla="*/ 24 w 686"/>
                                    <a:gd name="T23" fmla="*/ 12 h 630"/>
                                    <a:gd name="T24" fmla="*/ 12 w 686"/>
                                    <a:gd name="T25" fmla="*/ 48 h 630"/>
                                    <a:gd name="T26" fmla="*/ 33 w 686"/>
                                    <a:gd name="T27" fmla="*/ 48 h 630"/>
                                    <a:gd name="T28" fmla="*/ 24 w 686"/>
                                    <a:gd name="T29" fmla="*/ 12 h 630"/>
                                    <a:gd name="T30" fmla="*/ 27 w 686"/>
                                    <a:gd name="T31" fmla="*/ 12 h 630"/>
                                    <a:gd name="T32" fmla="*/ 36 w 686"/>
                                    <a:gd name="T33" fmla="*/ 48 h 630"/>
                                    <a:gd name="T34" fmla="*/ 75 w 686"/>
                                    <a:gd name="T35" fmla="*/ 48 h 630"/>
                                    <a:gd name="T36" fmla="*/ 63 w 686"/>
                                    <a:gd name="T37" fmla="*/ 12 h 630"/>
                                    <a:gd name="T38" fmla="*/ 69 w 686"/>
                                    <a:gd name="T39" fmla="*/ 12 h 630"/>
                                    <a:gd name="T40" fmla="*/ 81 w 686"/>
                                    <a:gd name="T41" fmla="*/ 48 h 630"/>
                                    <a:gd name="T42" fmla="*/ 111 w 686"/>
                                    <a:gd name="T43" fmla="*/ 48 h 630"/>
                                    <a:gd name="T44" fmla="*/ 99 w 686"/>
                                    <a:gd name="T45" fmla="*/ 12 h 630"/>
                                    <a:gd name="T46" fmla="*/ 69 w 686"/>
                                    <a:gd name="T47" fmla="*/ 12 h 630"/>
                                    <a:gd name="T48" fmla="*/ 63 w 686"/>
                                    <a:gd name="T49" fmla="*/ 12 h 630"/>
                                    <a:gd name="T50" fmla="*/ 27 w 686"/>
                                    <a:gd name="T51" fmla="*/ 12 h 630"/>
                                    <a:gd name="T52" fmla="*/ 24 w 686"/>
                                    <a:gd name="T53" fmla="*/ 12 h 630"/>
                                    <a:gd name="T54" fmla="*/ 21 w 686"/>
                                    <a:gd name="T55" fmla="*/ 12 h 630"/>
                                    <a:gd name="T56" fmla="*/ 24 w 686"/>
                                    <a:gd name="T57" fmla="*/ 6 h 630"/>
                                    <a:gd name="T58" fmla="*/ 24 w 686"/>
                                    <a:gd name="T59" fmla="*/ 3 h 6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6"/>
                                    <a:gd name="T91" fmla="*/ 0 h 630"/>
                                    <a:gd name="T92" fmla="*/ 686 w 686"/>
                                    <a:gd name="T93" fmla="*/ 630 h 6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6" h="630">
                                      <a:moveTo>
                                        <a:pt x="145" y="19"/>
                                      </a:moveTo>
                                      <a:lnTo>
                                        <a:pt x="182" y="0"/>
                                      </a:lnTo>
                                      <a:lnTo>
                                        <a:pt x="632" y="0"/>
                                      </a:lnTo>
                                      <a:lnTo>
                                        <a:pt x="669" y="16"/>
                                      </a:lnTo>
                                      <a:lnTo>
                                        <a:pt x="669" y="236"/>
                                      </a:lnTo>
                                      <a:lnTo>
                                        <a:pt x="686" y="288"/>
                                      </a:lnTo>
                                      <a:lnTo>
                                        <a:pt x="686" y="630"/>
                                      </a:lnTo>
                                      <a:lnTo>
                                        <a:pt x="0" y="630"/>
                                      </a:lnTo>
                                      <a:lnTo>
                                        <a:pt x="0" y="325"/>
                                      </a:lnTo>
                                      <a:lnTo>
                                        <a:pt x="54" y="288"/>
                                      </a:lnTo>
                                      <a:lnTo>
                                        <a:pt x="128" y="72"/>
                                      </a:lnTo>
                                      <a:lnTo>
                                        <a:pt x="145" y="72"/>
                                      </a:lnTo>
                                      <a:lnTo>
                                        <a:pt x="72" y="288"/>
                                      </a:lnTo>
                                      <a:lnTo>
                                        <a:pt x="200" y="288"/>
                                      </a:lnTo>
                                      <a:lnTo>
                                        <a:pt x="145" y="72"/>
                                      </a:lnTo>
                                      <a:lnTo>
                                        <a:pt x="163" y="72"/>
                                      </a:lnTo>
                                      <a:lnTo>
                                        <a:pt x="217" y="288"/>
                                      </a:lnTo>
                                      <a:lnTo>
                                        <a:pt x="451" y="288"/>
                                      </a:lnTo>
                                      <a:lnTo>
                                        <a:pt x="379" y="72"/>
                                      </a:lnTo>
                                      <a:lnTo>
                                        <a:pt x="416" y="72"/>
                                      </a:lnTo>
                                      <a:lnTo>
                                        <a:pt x="488" y="288"/>
                                      </a:lnTo>
                                      <a:lnTo>
                                        <a:pt x="669" y="288"/>
                                      </a:lnTo>
                                      <a:lnTo>
                                        <a:pt x="596" y="72"/>
                                      </a:lnTo>
                                      <a:lnTo>
                                        <a:pt x="416" y="72"/>
                                      </a:lnTo>
                                      <a:lnTo>
                                        <a:pt x="379" y="72"/>
                                      </a:lnTo>
                                      <a:lnTo>
                                        <a:pt x="163" y="72"/>
                                      </a:lnTo>
                                      <a:lnTo>
                                        <a:pt x="145" y="72"/>
                                      </a:lnTo>
                                      <a:lnTo>
                                        <a:pt x="128" y="72"/>
                                      </a:lnTo>
                                      <a:lnTo>
                                        <a:pt x="145" y="35"/>
                                      </a:lnTo>
                                      <a:lnTo>
                                        <a:pt x="145" y="19"/>
                                      </a:lnTo>
                                      <a:close/>
                                    </a:path>
                                  </a:pathLst>
                                </a:custGeom>
                                <a:solidFill>
                                  <a:srgbClr val="FF0000"/>
                                </a:solidFill>
                                <a:ln w="1588">
                                  <a:solidFill>
                                    <a:srgbClr val="000000"/>
                                  </a:solidFill>
                                  <a:round/>
                                  <a:headEnd/>
                                  <a:tailEnd/>
                                </a:ln>
                              </p:spPr>
                              <p:txBody>
                                <a:bodyPr/>
                                <a:lstStyle/>
                                <a:p>
                                  <a:endParaRPr lang="fr-FR">
                                    <a:solidFill>
                                      <a:srgbClr val="FF0000"/>
                                    </a:solidFill>
                                  </a:endParaRPr>
                                </a:p>
                              </p:txBody>
                            </p:sp>
                            <p:sp>
                              <p:nvSpPr>
                                <p:cNvPr id="41" name="Line 37"/>
                                <p:cNvSpPr>
                                  <a:spLocks noChangeShapeType="1"/>
                                </p:cNvSpPr>
                                <p:nvPr/>
                              </p:nvSpPr>
                              <p:spPr bwMode="auto">
                                <a:xfrm>
                                  <a:off x="3830" y="1646"/>
                                  <a:ext cx="1" cy="55"/>
                                </a:xfrm>
                                <a:prstGeom prst="line">
                                  <a:avLst/>
                                </a:prstGeom>
                                <a:noFill/>
                                <a:ln w="1588">
                                  <a:solidFill>
                                    <a:srgbClr val="000000"/>
                                  </a:solidFill>
                                  <a:round/>
                                  <a:headEnd/>
                                  <a:tailEnd/>
                                </a:ln>
                              </p:spPr>
                              <p:txBody>
                                <a:bodyPr/>
                                <a:lstStyle/>
                                <a:p>
                                  <a:endParaRPr lang="fr-FR">
                                    <a:solidFill>
                                      <a:srgbClr val="FF0000"/>
                                    </a:solidFill>
                                  </a:endParaRPr>
                                </a:p>
                              </p:txBody>
                            </p:sp>
                            <p:sp>
                              <p:nvSpPr>
                                <p:cNvPr id="42" name="Freeform 38"/>
                                <p:cNvSpPr>
                                  <a:spLocks/>
                                </p:cNvSpPr>
                                <p:nvPr/>
                              </p:nvSpPr>
                              <p:spPr bwMode="auto">
                                <a:xfrm>
                                  <a:off x="3861" y="1604"/>
                                  <a:ext cx="14" cy="84"/>
                                </a:xfrm>
                                <a:custGeom>
                                  <a:avLst/>
                                  <a:gdLst>
                                    <a:gd name="T0" fmla="*/ 0 w 86"/>
                                    <a:gd name="T1" fmla="*/ 0 h 506"/>
                                    <a:gd name="T2" fmla="*/ 14 w 86"/>
                                    <a:gd name="T3" fmla="*/ 42 h 506"/>
                                    <a:gd name="T4" fmla="*/ 14 w 86"/>
                                    <a:gd name="T5" fmla="*/ 84 h 506"/>
                                    <a:gd name="T6" fmla="*/ 0 60000 65536"/>
                                    <a:gd name="T7" fmla="*/ 0 60000 65536"/>
                                    <a:gd name="T8" fmla="*/ 0 60000 65536"/>
                                    <a:gd name="T9" fmla="*/ 0 w 86"/>
                                    <a:gd name="T10" fmla="*/ 0 h 506"/>
                                    <a:gd name="T11" fmla="*/ 86 w 86"/>
                                    <a:gd name="T12" fmla="*/ 506 h 506"/>
                                  </a:gdLst>
                                  <a:ahLst/>
                                  <a:cxnLst>
                                    <a:cxn ang="T6">
                                      <a:pos x="T0" y="T1"/>
                                    </a:cxn>
                                    <a:cxn ang="T7">
                                      <a:pos x="T2" y="T3"/>
                                    </a:cxn>
                                    <a:cxn ang="T8">
                                      <a:pos x="T4" y="T5"/>
                                    </a:cxn>
                                  </a:cxnLst>
                                  <a:rect l="T9" t="T10" r="T11" b="T12"/>
                                  <a:pathLst>
                                    <a:path w="86" h="506">
                                      <a:moveTo>
                                        <a:pt x="0" y="0"/>
                                      </a:moveTo>
                                      <a:lnTo>
                                        <a:pt x="86" y="253"/>
                                      </a:lnTo>
                                      <a:lnTo>
                                        <a:pt x="86" y="506"/>
                                      </a:lnTo>
                                    </a:path>
                                  </a:pathLst>
                                </a:custGeom>
                                <a:noFill/>
                                <a:ln w="1588">
                                  <a:solidFill>
                                    <a:srgbClr val="000000"/>
                                  </a:solidFill>
                                  <a:round/>
                                  <a:headEnd/>
                                  <a:tailEnd/>
                                </a:ln>
                              </p:spPr>
                              <p:txBody>
                                <a:bodyPr/>
                                <a:lstStyle/>
                                <a:p>
                                  <a:endParaRPr lang="fr-FR">
                                    <a:solidFill>
                                      <a:srgbClr val="FF0000"/>
                                    </a:solidFill>
                                  </a:endParaRPr>
                                </a:p>
                              </p:txBody>
                            </p:sp>
                            <p:grpSp>
                              <p:nvGrpSpPr>
                                <p:cNvPr id="43" name="Group 39"/>
                                <p:cNvGrpSpPr>
                                  <a:grpSpLocks/>
                                </p:cNvGrpSpPr>
                                <p:nvPr/>
                              </p:nvGrpSpPr>
                              <p:grpSpPr bwMode="auto">
                                <a:xfrm>
                                  <a:off x="3794" y="1703"/>
                                  <a:ext cx="117" cy="30"/>
                                  <a:chOff x="3794" y="1703"/>
                                  <a:chExt cx="117" cy="30"/>
                                </a:xfrm>
                              </p:grpSpPr>
                              <p:sp>
                                <p:nvSpPr>
                                  <p:cNvPr id="57" name="Rectangle 40"/>
                                  <p:cNvSpPr>
                                    <a:spLocks noChangeArrowheads="1"/>
                                  </p:cNvSpPr>
                                  <p:nvPr/>
                                </p:nvSpPr>
                                <p:spPr bwMode="auto">
                                  <a:xfrm>
                                    <a:off x="3794" y="1703"/>
                                    <a:ext cx="117"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58" name="Group 41"/>
                                  <p:cNvGrpSpPr>
                                    <a:grpSpLocks/>
                                  </p:cNvGrpSpPr>
                                  <p:nvPr/>
                                </p:nvGrpSpPr>
                                <p:grpSpPr bwMode="auto">
                                  <a:xfrm>
                                    <a:off x="3800" y="1706"/>
                                    <a:ext cx="34" cy="4"/>
                                    <a:chOff x="3800" y="1706"/>
                                    <a:chExt cx="34" cy="4"/>
                                  </a:xfrm>
                                </p:grpSpPr>
                                <p:sp>
                                  <p:nvSpPr>
                                    <p:cNvPr id="59" name="Line 42"/>
                                    <p:cNvSpPr>
                                      <a:spLocks noChangeShapeType="1"/>
                                    </p:cNvSpPr>
                                    <p:nvPr/>
                                  </p:nvSpPr>
                                  <p:spPr bwMode="auto">
                                    <a:xfrm>
                                      <a:off x="3800" y="1706"/>
                                      <a:ext cx="34" cy="1"/>
                                    </a:xfrm>
                                    <a:prstGeom prst="line">
                                      <a:avLst/>
                                    </a:prstGeom>
                                    <a:noFill/>
                                    <a:ln w="1588">
                                      <a:solidFill>
                                        <a:srgbClr val="000000"/>
                                      </a:solidFill>
                                      <a:round/>
                                      <a:headEnd/>
                                      <a:tailEnd/>
                                    </a:ln>
                                  </p:spPr>
                                  <p:txBody>
                                    <a:bodyPr/>
                                    <a:lstStyle/>
                                    <a:p>
                                      <a:endParaRPr lang="fr-FR">
                                        <a:solidFill>
                                          <a:srgbClr val="FF0000"/>
                                        </a:solidFill>
                                      </a:endParaRPr>
                                    </a:p>
                                  </p:txBody>
                                </p:sp>
                                <p:sp>
                                  <p:nvSpPr>
                                    <p:cNvPr id="60" name="Line 43"/>
                                    <p:cNvSpPr>
                                      <a:spLocks noChangeShapeType="1"/>
                                    </p:cNvSpPr>
                                    <p:nvPr/>
                                  </p:nvSpPr>
                                  <p:spPr bwMode="auto">
                                    <a:xfrm>
                                      <a:off x="3803" y="1709"/>
                                      <a:ext cx="31" cy="1"/>
                                    </a:xfrm>
                                    <a:prstGeom prst="line">
                                      <a:avLst/>
                                    </a:prstGeom>
                                    <a:noFill/>
                                    <a:ln w="1588">
                                      <a:solidFill>
                                        <a:srgbClr val="000000"/>
                                      </a:solidFill>
                                      <a:round/>
                                      <a:headEnd/>
                                      <a:tailEnd/>
                                    </a:ln>
                                  </p:spPr>
                                  <p:txBody>
                                    <a:bodyPr/>
                                    <a:lstStyle/>
                                    <a:p>
                                      <a:endParaRPr lang="fr-FR">
                                        <a:solidFill>
                                          <a:srgbClr val="FF0000"/>
                                        </a:solidFill>
                                      </a:endParaRPr>
                                    </a:p>
                                  </p:txBody>
                                </p:sp>
                              </p:grpSp>
                            </p:grpSp>
                            <p:grpSp>
                              <p:nvGrpSpPr>
                                <p:cNvPr id="44" name="Group 44"/>
                                <p:cNvGrpSpPr>
                                  <a:grpSpLocks/>
                                </p:cNvGrpSpPr>
                                <p:nvPr/>
                              </p:nvGrpSpPr>
                              <p:grpSpPr bwMode="auto">
                                <a:xfrm>
                                  <a:off x="3797" y="1688"/>
                                  <a:ext cx="112" cy="4"/>
                                  <a:chOff x="3797" y="1688"/>
                                  <a:chExt cx="112" cy="4"/>
                                </a:xfrm>
                              </p:grpSpPr>
                              <p:sp>
                                <p:nvSpPr>
                                  <p:cNvPr id="55" name="Line 45"/>
                                  <p:cNvSpPr>
                                    <a:spLocks noChangeShapeType="1"/>
                                  </p:cNvSpPr>
                                  <p:nvPr/>
                                </p:nvSpPr>
                                <p:spPr bwMode="auto">
                                  <a:xfrm>
                                    <a:off x="3797" y="1691"/>
                                    <a:ext cx="34" cy="1"/>
                                  </a:xfrm>
                                  <a:prstGeom prst="line">
                                    <a:avLst/>
                                  </a:prstGeom>
                                  <a:noFill/>
                                  <a:ln w="1588">
                                    <a:solidFill>
                                      <a:srgbClr val="202020"/>
                                    </a:solidFill>
                                    <a:round/>
                                    <a:headEnd/>
                                    <a:tailEnd/>
                                  </a:ln>
                                </p:spPr>
                                <p:txBody>
                                  <a:bodyPr/>
                                  <a:lstStyle/>
                                  <a:p>
                                    <a:endParaRPr lang="fr-FR">
                                      <a:solidFill>
                                        <a:srgbClr val="FF0000"/>
                                      </a:solidFill>
                                    </a:endParaRPr>
                                  </a:p>
                                </p:txBody>
                              </p:sp>
                              <p:sp>
                                <p:nvSpPr>
                                  <p:cNvPr id="56" name="Line 46"/>
                                  <p:cNvSpPr>
                                    <a:spLocks noChangeShapeType="1"/>
                                  </p:cNvSpPr>
                                  <p:nvPr/>
                                </p:nvSpPr>
                                <p:spPr bwMode="auto">
                                  <a:xfrm>
                                    <a:off x="3797" y="1688"/>
                                    <a:ext cx="112" cy="1"/>
                                  </a:xfrm>
                                  <a:prstGeom prst="line">
                                    <a:avLst/>
                                  </a:prstGeom>
                                  <a:noFill/>
                                  <a:ln w="1588">
                                    <a:solidFill>
                                      <a:srgbClr val="202020"/>
                                    </a:solidFill>
                                    <a:round/>
                                    <a:headEnd/>
                                    <a:tailEnd/>
                                  </a:ln>
                                </p:spPr>
                                <p:txBody>
                                  <a:bodyPr/>
                                  <a:lstStyle/>
                                  <a:p>
                                    <a:endParaRPr lang="fr-FR">
                                      <a:solidFill>
                                        <a:srgbClr val="FF0000"/>
                                      </a:solidFill>
                                    </a:endParaRPr>
                                  </a:p>
                                </p:txBody>
                              </p:sp>
                            </p:grpSp>
                            <p:sp>
                              <p:nvSpPr>
                                <p:cNvPr id="45" name="Line 47"/>
                                <p:cNvSpPr>
                                  <a:spLocks noChangeShapeType="1"/>
                                </p:cNvSpPr>
                                <p:nvPr/>
                              </p:nvSpPr>
                              <p:spPr bwMode="auto">
                                <a:xfrm>
                                  <a:off x="3908" y="1646"/>
                                  <a:ext cx="1" cy="58"/>
                                </a:xfrm>
                                <a:prstGeom prst="line">
                                  <a:avLst/>
                                </a:prstGeom>
                                <a:noFill/>
                                <a:ln w="1588">
                                  <a:solidFill>
                                    <a:srgbClr val="000000"/>
                                  </a:solidFill>
                                  <a:round/>
                                  <a:headEnd/>
                                  <a:tailEnd/>
                                </a:ln>
                              </p:spPr>
                              <p:txBody>
                                <a:bodyPr/>
                                <a:lstStyle/>
                                <a:p>
                                  <a:endParaRPr lang="fr-FR">
                                    <a:solidFill>
                                      <a:srgbClr val="FF0000"/>
                                    </a:solidFill>
                                  </a:endParaRPr>
                                </a:p>
                              </p:txBody>
                            </p:sp>
                            <p:grpSp>
                              <p:nvGrpSpPr>
                                <p:cNvPr id="46" name="Group 48"/>
                                <p:cNvGrpSpPr>
                                  <a:grpSpLocks/>
                                </p:cNvGrpSpPr>
                                <p:nvPr/>
                              </p:nvGrpSpPr>
                              <p:grpSpPr bwMode="auto">
                                <a:xfrm>
                                  <a:off x="3832" y="1621"/>
                                  <a:ext cx="15" cy="43"/>
                                  <a:chOff x="3832" y="1621"/>
                                  <a:chExt cx="15" cy="43"/>
                                </a:xfrm>
                              </p:grpSpPr>
                              <p:sp>
                                <p:nvSpPr>
                                  <p:cNvPr id="49" name="AutoShape 49"/>
                                  <p:cNvSpPr>
                                    <a:spLocks noChangeArrowheads="1"/>
                                  </p:cNvSpPr>
                                  <p:nvPr/>
                                </p:nvSpPr>
                                <p:spPr bwMode="auto">
                                  <a:xfrm>
                                    <a:off x="3832" y="1621"/>
                                    <a:ext cx="11" cy="32"/>
                                  </a:xfrm>
                                  <a:prstGeom prst="roundRect">
                                    <a:avLst>
                                      <a:gd name="adj" fmla="val 48412"/>
                                    </a:avLst>
                                  </a:prstGeom>
                                  <a:solidFill>
                                    <a:srgbClr val="FFFFFF"/>
                                  </a:solidFill>
                                  <a:ln w="1588">
                                    <a:solidFill>
                                      <a:srgbClr val="000000"/>
                                    </a:solidFill>
                                    <a:round/>
                                    <a:headEnd/>
                                    <a:tailEnd/>
                                  </a:ln>
                                </p:spPr>
                                <p:txBody>
                                  <a:bodyPr/>
                                  <a:lstStyle/>
                                  <a:p>
                                    <a:endParaRPr lang="en-US">
                                      <a:solidFill>
                                        <a:srgbClr val="FF0000"/>
                                      </a:solidFill>
                                    </a:endParaRPr>
                                  </a:p>
                                </p:txBody>
                              </p:sp>
                              <p:sp>
                                <p:nvSpPr>
                                  <p:cNvPr id="50" name="AutoShape 50"/>
                                  <p:cNvSpPr>
                                    <a:spLocks noChangeArrowheads="1"/>
                                  </p:cNvSpPr>
                                  <p:nvPr/>
                                </p:nvSpPr>
                                <p:spPr bwMode="auto">
                                  <a:xfrm>
                                    <a:off x="3833" y="1658"/>
                                    <a:ext cx="6" cy="6"/>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sp>
                                <p:nvSpPr>
                                  <p:cNvPr id="51" name="AutoShape 51"/>
                                  <p:cNvSpPr>
                                    <a:spLocks noChangeArrowheads="1"/>
                                  </p:cNvSpPr>
                                  <p:nvPr/>
                                </p:nvSpPr>
                                <p:spPr bwMode="auto">
                                  <a:xfrm>
                                    <a:off x="3842" y="1656"/>
                                    <a:ext cx="5" cy="4"/>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grpSp>
                                <p:nvGrpSpPr>
                                  <p:cNvPr id="52" name="Group 52"/>
                                  <p:cNvGrpSpPr>
                                    <a:grpSpLocks/>
                                  </p:cNvGrpSpPr>
                                  <p:nvPr/>
                                </p:nvGrpSpPr>
                                <p:grpSpPr bwMode="auto">
                                  <a:xfrm>
                                    <a:off x="3836" y="1640"/>
                                    <a:ext cx="10" cy="21"/>
                                    <a:chOff x="3836" y="1640"/>
                                    <a:chExt cx="10" cy="21"/>
                                  </a:xfrm>
                                </p:grpSpPr>
                                <p:sp>
                                  <p:nvSpPr>
                                    <p:cNvPr id="53" name="Freeform 53"/>
                                    <p:cNvSpPr>
                                      <a:spLocks/>
                                    </p:cNvSpPr>
                                    <p:nvPr/>
                                  </p:nvSpPr>
                                  <p:spPr bwMode="auto">
                                    <a:xfrm>
                                      <a:off x="3836" y="1640"/>
                                      <a:ext cx="1" cy="21"/>
                                    </a:xfrm>
                                    <a:custGeom>
                                      <a:avLst/>
                                      <a:gdLst>
                                        <a:gd name="T0" fmla="*/ 0 w 1"/>
                                        <a:gd name="T1" fmla="*/ 0 h 128"/>
                                        <a:gd name="T2" fmla="*/ 0 w 1"/>
                                        <a:gd name="T3" fmla="*/ 21 h 128"/>
                                        <a:gd name="T4" fmla="*/ 0 w 1"/>
                                        <a:gd name="T5" fmla="*/ 18 h 128"/>
                                        <a:gd name="T6" fmla="*/ 0 60000 65536"/>
                                        <a:gd name="T7" fmla="*/ 0 60000 65536"/>
                                        <a:gd name="T8" fmla="*/ 0 60000 65536"/>
                                        <a:gd name="T9" fmla="*/ 0 w 1"/>
                                        <a:gd name="T10" fmla="*/ 0 h 128"/>
                                        <a:gd name="T11" fmla="*/ 1 w 1"/>
                                        <a:gd name="T12" fmla="*/ 128 h 128"/>
                                      </a:gdLst>
                                      <a:ahLst/>
                                      <a:cxnLst>
                                        <a:cxn ang="T6">
                                          <a:pos x="T0" y="T1"/>
                                        </a:cxn>
                                        <a:cxn ang="T7">
                                          <a:pos x="T2" y="T3"/>
                                        </a:cxn>
                                        <a:cxn ang="T8">
                                          <a:pos x="T4" y="T5"/>
                                        </a:cxn>
                                      </a:cxnLst>
                                      <a:rect l="T9" t="T10" r="T11" b="T12"/>
                                      <a:pathLst>
                                        <a:path w="1" h="128">
                                          <a:moveTo>
                                            <a:pt x="0" y="0"/>
                                          </a:moveTo>
                                          <a:lnTo>
                                            <a:pt x="0" y="128"/>
                                          </a:lnTo>
                                          <a:lnTo>
                                            <a:pt x="0" y="110"/>
                                          </a:lnTo>
                                        </a:path>
                                      </a:pathLst>
                                    </a:custGeom>
                                    <a:noFill/>
                                    <a:ln w="1588">
                                      <a:solidFill>
                                        <a:srgbClr val="000000"/>
                                      </a:solidFill>
                                      <a:round/>
                                      <a:headEnd/>
                                      <a:tailEnd/>
                                    </a:ln>
                                  </p:spPr>
                                  <p:txBody>
                                    <a:bodyPr/>
                                    <a:lstStyle/>
                                    <a:p>
                                      <a:endParaRPr lang="fr-FR">
                                        <a:solidFill>
                                          <a:srgbClr val="FF0000"/>
                                        </a:solidFill>
                                      </a:endParaRPr>
                                    </a:p>
                                  </p:txBody>
                                </p:sp>
                                <p:sp>
                                  <p:nvSpPr>
                                    <p:cNvPr id="54" name="Line 54"/>
                                    <p:cNvSpPr>
                                      <a:spLocks noChangeShapeType="1"/>
                                    </p:cNvSpPr>
                                    <p:nvPr/>
                                  </p:nvSpPr>
                                  <p:spPr bwMode="auto">
                                    <a:xfrm>
                                      <a:off x="3836" y="1652"/>
                                      <a:ext cx="10" cy="6"/>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47" name="Freeform 55"/>
                                <p:cNvSpPr>
                                  <a:spLocks/>
                                </p:cNvSpPr>
                                <p:nvPr/>
                              </p:nvSpPr>
                              <p:spPr bwMode="auto">
                                <a:xfrm>
                                  <a:off x="3860" y="1649"/>
                                  <a:ext cx="12" cy="3"/>
                                </a:xfrm>
                                <a:custGeom>
                                  <a:avLst/>
                                  <a:gdLst>
                                    <a:gd name="T0" fmla="*/ 0 w 72"/>
                                    <a:gd name="T1" fmla="*/ 0 h 21"/>
                                    <a:gd name="T2" fmla="*/ 12 w 72"/>
                                    <a:gd name="T3" fmla="*/ 0 h 21"/>
                                    <a:gd name="T4" fmla="*/ 12 w 72"/>
                                    <a:gd name="T5" fmla="*/ 1 h 21"/>
                                    <a:gd name="T6" fmla="*/ 12 w 72"/>
                                    <a:gd name="T7" fmla="*/ 3 h 21"/>
                                    <a:gd name="T8" fmla="*/ 9 w 72"/>
                                    <a:gd name="T9" fmla="*/ 3 h 21"/>
                                    <a:gd name="T10" fmla="*/ 9 w 72"/>
                                    <a:gd name="T11" fmla="*/ 1 h 21"/>
                                    <a:gd name="T12" fmla="*/ 0 w 72"/>
                                    <a:gd name="T13" fmla="*/ 1 h 21"/>
                                    <a:gd name="T14" fmla="*/ 0 w 72"/>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21"/>
                                    <a:gd name="T26" fmla="*/ 72 w 7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21">
                                      <a:moveTo>
                                        <a:pt x="0" y="0"/>
                                      </a:moveTo>
                                      <a:lnTo>
                                        <a:pt x="72" y="0"/>
                                      </a:lnTo>
                                      <a:lnTo>
                                        <a:pt x="72" y="9"/>
                                      </a:lnTo>
                                      <a:lnTo>
                                        <a:pt x="72" y="21"/>
                                      </a:lnTo>
                                      <a:lnTo>
                                        <a:pt x="55" y="21"/>
                                      </a:lnTo>
                                      <a:lnTo>
                                        <a:pt x="55" y="9"/>
                                      </a:lnTo>
                                      <a:lnTo>
                                        <a:pt x="0" y="9"/>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48" name="Freeform 56"/>
                                <p:cNvSpPr>
                                  <a:spLocks/>
                                </p:cNvSpPr>
                                <p:nvPr/>
                              </p:nvSpPr>
                              <p:spPr bwMode="auto">
                                <a:xfrm>
                                  <a:off x="3821" y="1601"/>
                                  <a:ext cx="87" cy="2"/>
                                </a:xfrm>
                                <a:custGeom>
                                  <a:avLst/>
                                  <a:gdLst>
                                    <a:gd name="T0" fmla="*/ 0 w 522"/>
                                    <a:gd name="T1" fmla="*/ 0 h 16"/>
                                    <a:gd name="T2" fmla="*/ 87 w 522"/>
                                    <a:gd name="T3" fmla="*/ 0 h 16"/>
                                    <a:gd name="T4" fmla="*/ 87 w 522"/>
                                    <a:gd name="T5" fmla="*/ 2 h 16"/>
                                    <a:gd name="T6" fmla="*/ 0 w 522"/>
                                    <a:gd name="T7" fmla="*/ 2 h 16"/>
                                    <a:gd name="T8" fmla="*/ 0 w 522"/>
                                    <a:gd name="T9" fmla="*/ 0 h 16"/>
                                    <a:gd name="T10" fmla="*/ 0 60000 65536"/>
                                    <a:gd name="T11" fmla="*/ 0 60000 65536"/>
                                    <a:gd name="T12" fmla="*/ 0 60000 65536"/>
                                    <a:gd name="T13" fmla="*/ 0 60000 65536"/>
                                    <a:gd name="T14" fmla="*/ 0 60000 65536"/>
                                    <a:gd name="T15" fmla="*/ 0 w 522"/>
                                    <a:gd name="T16" fmla="*/ 0 h 16"/>
                                    <a:gd name="T17" fmla="*/ 522 w 522"/>
                                    <a:gd name="T18" fmla="*/ 16 h 16"/>
                                  </a:gdLst>
                                  <a:ahLst/>
                                  <a:cxnLst>
                                    <a:cxn ang="T10">
                                      <a:pos x="T0" y="T1"/>
                                    </a:cxn>
                                    <a:cxn ang="T11">
                                      <a:pos x="T2" y="T3"/>
                                    </a:cxn>
                                    <a:cxn ang="T12">
                                      <a:pos x="T4" y="T5"/>
                                    </a:cxn>
                                    <a:cxn ang="T13">
                                      <a:pos x="T6" y="T7"/>
                                    </a:cxn>
                                    <a:cxn ang="T14">
                                      <a:pos x="T8" y="T9"/>
                                    </a:cxn>
                                  </a:cxnLst>
                                  <a:rect l="T15" t="T16" r="T17" b="T18"/>
                                  <a:pathLst>
                                    <a:path w="522" h="16">
                                      <a:moveTo>
                                        <a:pt x="0" y="0"/>
                                      </a:moveTo>
                                      <a:lnTo>
                                        <a:pt x="522" y="0"/>
                                      </a:lnTo>
                                      <a:lnTo>
                                        <a:pt x="522" y="16"/>
                                      </a:lnTo>
                                      <a:lnTo>
                                        <a:pt x="1" y="16"/>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grpSp>
                          <p:grpSp>
                            <p:nvGrpSpPr>
                              <p:cNvPr id="8" name="Group 57"/>
                              <p:cNvGrpSpPr>
                                <a:grpSpLocks/>
                              </p:cNvGrpSpPr>
                              <p:nvPr/>
                            </p:nvGrpSpPr>
                            <p:grpSpPr bwMode="auto">
                              <a:xfrm>
                                <a:off x="3820" y="1691"/>
                                <a:ext cx="97" cy="42"/>
                                <a:chOff x="3820" y="1691"/>
                                <a:chExt cx="97" cy="42"/>
                              </a:xfrm>
                            </p:grpSpPr>
                            <p:sp>
                              <p:nvSpPr>
                                <p:cNvPr id="37" name="Freeform 58"/>
                                <p:cNvSpPr>
                                  <a:spLocks/>
                                </p:cNvSpPr>
                                <p:nvPr/>
                              </p:nvSpPr>
                              <p:spPr bwMode="auto">
                                <a:xfrm>
                                  <a:off x="3820" y="1691"/>
                                  <a:ext cx="97" cy="42"/>
                                </a:xfrm>
                                <a:custGeom>
                                  <a:avLst/>
                                  <a:gdLst>
                                    <a:gd name="T0" fmla="*/ 0 w 579"/>
                                    <a:gd name="T1" fmla="*/ 42 h 253"/>
                                    <a:gd name="T2" fmla="*/ 0 w 579"/>
                                    <a:gd name="T3" fmla="*/ 38 h 253"/>
                                    <a:gd name="T4" fmla="*/ 1 w 579"/>
                                    <a:gd name="T5" fmla="*/ 33 h 253"/>
                                    <a:gd name="T6" fmla="*/ 3 w 579"/>
                                    <a:gd name="T7" fmla="*/ 28 h 253"/>
                                    <a:gd name="T8" fmla="*/ 5 w 579"/>
                                    <a:gd name="T9" fmla="*/ 23 h 253"/>
                                    <a:gd name="T10" fmla="*/ 8 w 579"/>
                                    <a:gd name="T11" fmla="*/ 18 h 253"/>
                                    <a:gd name="T12" fmla="*/ 12 w 579"/>
                                    <a:gd name="T13" fmla="*/ 15 h 253"/>
                                    <a:gd name="T14" fmla="*/ 16 w 579"/>
                                    <a:gd name="T15" fmla="*/ 11 h 253"/>
                                    <a:gd name="T16" fmla="*/ 21 w 579"/>
                                    <a:gd name="T17" fmla="*/ 7 h 253"/>
                                    <a:gd name="T18" fmla="*/ 27 w 579"/>
                                    <a:gd name="T19" fmla="*/ 4 h 253"/>
                                    <a:gd name="T20" fmla="*/ 32 w 579"/>
                                    <a:gd name="T21" fmla="*/ 3 h 253"/>
                                    <a:gd name="T22" fmla="*/ 38 w 579"/>
                                    <a:gd name="T23" fmla="*/ 1 h 253"/>
                                    <a:gd name="T24" fmla="*/ 45 w 579"/>
                                    <a:gd name="T25" fmla="*/ 0 h 253"/>
                                    <a:gd name="T26" fmla="*/ 51 w 579"/>
                                    <a:gd name="T27" fmla="*/ 0 h 253"/>
                                    <a:gd name="T28" fmla="*/ 57 w 579"/>
                                    <a:gd name="T29" fmla="*/ 1 h 253"/>
                                    <a:gd name="T30" fmla="*/ 63 w 579"/>
                                    <a:gd name="T31" fmla="*/ 2 h 253"/>
                                    <a:gd name="T32" fmla="*/ 69 w 579"/>
                                    <a:gd name="T33" fmla="*/ 4 h 253"/>
                                    <a:gd name="T34" fmla="*/ 74 w 579"/>
                                    <a:gd name="T35" fmla="*/ 7 h 253"/>
                                    <a:gd name="T36" fmla="*/ 78 w 579"/>
                                    <a:gd name="T37" fmla="*/ 9 h 253"/>
                                    <a:gd name="T38" fmla="*/ 82 w 579"/>
                                    <a:gd name="T39" fmla="*/ 12 h 253"/>
                                    <a:gd name="T40" fmla="*/ 85 w 579"/>
                                    <a:gd name="T41" fmla="*/ 16 h 253"/>
                                    <a:gd name="T42" fmla="*/ 89 w 579"/>
                                    <a:gd name="T43" fmla="*/ 20 h 253"/>
                                    <a:gd name="T44" fmla="*/ 92 w 579"/>
                                    <a:gd name="T45" fmla="*/ 24 h 253"/>
                                    <a:gd name="T46" fmla="*/ 93 w 579"/>
                                    <a:gd name="T47" fmla="*/ 27 h 253"/>
                                    <a:gd name="T48" fmla="*/ 95 w 579"/>
                                    <a:gd name="T49" fmla="*/ 30 h 253"/>
                                    <a:gd name="T50" fmla="*/ 96 w 579"/>
                                    <a:gd name="T51" fmla="*/ 34 h 253"/>
                                    <a:gd name="T52" fmla="*/ 96 w 579"/>
                                    <a:gd name="T53" fmla="*/ 37 h 253"/>
                                    <a:gd name="T54" fmla="*/ 96 w 579"/>
                                    <a:gd name="T55" fmla="*/ 41 h 253"/>
                                    <a:gd name="T56" fmla="*/ 97 w 579"/>
                                    <a:gd name="T57" fmla="*/ 42 h 253"/>
                                    <a:gd name="T58" fmla="*/ 0 w 579"/>
                                    <a:gd name="T59" fmla="*/ 42 h 2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9"/>
                                    <a:gd name="T91" fmla="*/ 0 h 253"/>
                                    <a:gd name="T92" fmla="*/ 579 w 579"/>
                                    <a:gd name="T93" fmla="*/ 253 h 2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9" h="253">
                                      <a:moveTo>
                                        <a:pt x="0" y="253"/>
                                      </a:moveTo>
                                      <a:lnTo>
                                        <a:pt x="0" y="226"/>
                                      </a:lnTo>
                                      <a:lnTo>
                                        <a:pt x="6" y="198"/>
                                      </a:lnTo>
                                      <a:lnTo>
                                        <a:pt x="16" y="167"/>
                                      </a:lnTo>
                                      <a:lnTo>
                                        <a:pt x="30" y="138"/>
                                      </a:lnTo>
                                      <a:lnTo>
                                        <a:pt x="49" y="111"/>
                                      </a:lnTo>
                                      <a:lnTo>
                                        <a:pt x="69" y="89"/>
                                      </a:lnTo>
                                      <a:lnTo>
                                        <a:pt x="95" y="65"/>
                                      </a:lnTo>
                                      <a:lnTo>
                                        <a:pt x="128" y="42"/>
                                      </a:lnTo>
                                      <a:lnTo>
                                        <a:pt x="160" y="27"/>
                                      </a:lnTo>
                                      <a:lnTo>
                                        <a:pt x="191" y="16"/>
                                      </a:lnTo>
                                      <a:lnTo>
                                        <a:pt x="226" y="6"/>
                                      </a:lnTo>
                                      <a:lnTo>
                                        <a:pt x="266" y="0"/>
                                      </a:lnTo>
                                      <a:lnTo>
                                        <a:pt x="304" y="0"/>
                                      </a:lnTo>
                                      <a:lnTo>
                                        <a:pt x="342" y="4"/>
                                      </a:lnTo>
                                      <a:lnTo>
                                        <a:pt x="377" y="13"/>
                                      </a:lnTo>
                                      <a:lnTo>
                                        <a:pt x="413" y="25"/>
                                      </a:lnTo>
                                      <a:lnTo>
                                        <a:pt x="443" y="40"/>
                                      </a:lnTo>
                                      <a:lnTo>
                                        <a:pt x="466" y="56"/>
                                      </a:lnTo>
                                      <a:lnTo>
                                        <a:pt x="489" y="73"/>
                                      </a:lnTo>
                                      <a:lnTo>
                                        <a:pt x="510" y="94"/>
                                      </a:lnTo>
                                      <a:lnTo>
                                        <a:pt x="532" y="120"/>
                                      </a:lnTo>
                                      <a:lnTo>
                                        <a:pt x="549" y="145"/>
                                      </a:lnTo>
                                      <a:lnTo>
                                        <a:pt x="558" y="164"/>
                                      </a:lnTo>
                                      <a:lnTo>
                                        <a:pt x="566" y="182"/>
                                      </a:lnTo>
                                      <a:lnTo>
                                        <a:pt x="573" y="204"/>
                                      </a:lnTo>
                                      <a:lnTo>
                                        <a:pt x="574" y="224"/>
                                      </a:lnTo>
                                      <a:lnTo>
                                        <a:pt x="576" y="244"/>
                                      </a:lnTo>
                                      <a:lnTo>
                                        <a:pt x="579" y="253"/>
                                      </a:lnTo>
                                      <a:lnTo>
                                        <a:pt x="0" y="253"/>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38" name="Freeform 59"/>
                                <p:cNvSpPr>
                                  <a:spLocks/>
                                </p:cNvSpPr>
                                <p:nvPr/>
                              </p:nvSpPr>
                              <p:spPr bwMode="auto">
                                <a:xfrm>
                                  <a:off x="3834" y="1703"/>
                                  <a:ext cx="69" cy="30"/>
                                </a:xfrm>
                                <a:custGeom>
                                  <a:avLst/>
                                  <a:gdLst>
                                    <a:gd name="T0" fmla="*/ 0 w 414"/>
                                    <a:gd name="T1" fmla="*/ 30 h 182"/>
                                    <a:gd name="T2" fmla="*/ 0 w 414"/>
                                    <a:gd name="T3" fmla="*/ 27 h 182"/>
                                    <a:gd name="T4" fmla="*/ 1 w 414"/>
                                    <a:gd name="T5" fmla="*/ 24 h 182"/>
                                    <a:gd name="T6" fmla="*/ 2 w 414"/>
                                    <a:gd name="T7" fmla="*/ 20 h 182"/>
                                    <a:gd name="T8" fmla="*/ 4 w 414"/>
                                    <a:gd name="T9" fmla="*/ 16 h 182"/>
                                    <a:gd name="T10" fmla="*/ 6 w 414"/>
                                    <a:gd name="T11" fmla="*/ 13 h 182"/>
                                    <a:gd name="T12" fmla="*/ 8 w 414"/>
                                    <a:gd name="T13" fmla="*/ 11 h 182"/>
                                    <a:gd name="T14" fmla="*/ 11 w 414"/>
                                    <a:gd name="T15" fmla="*/ 8 h 182"/>
                                    <a:gd name="T16" fmla="*/ 15 w 414"/>
                                    <a:gd name="T17" fmla="*/ 5 h 182"/>
                                    <a:gd name="T18" fmla="*/ 19 w 414"/>
                                    <a:gd name="T19" fmla="*/ 3 h 182"/>
                                    <a:gd name="T20" fmla="*/ 23 w 414"/>
                                    <a:gd name="T21" fmla="*/ 2 h 182"/>
                                    <a:gd name="T22" fmla="*/ 27 w 414"/>
                                    <a:gd name="T23" fmla="*/ 1 h 182"/>
                                    <a:gd name="T24" fmla="*/ 32 w 414"/>
                                    <a:gd name="T25" fmla="*/ 0 h 182"/>
                                    <a:gd name="T26" fmla="*/ 36 w 414"/>
                                    <a:gd name="T27" fmla="*/ 0 h 182"/>
                                    <a:gd name="T28" fmla="*/ 41 w 414"/>
                                    <a:gd name="T29" fmla="*/ 0 h 182"/>
                                    <a:gd name="T30" fmla="*/ 45 w 414"/>
                                    <a:gd name="T31" fmla="*/ 1 h 182"/>
                                    <a:gd name="T32" fmla="*/ 49 w 414"/>
                                    <a:gd name="T33" fmla="*/ 3 h 182"/>
                                    <a:gd name="T34" fmla="*/ 53 w 414"/>
                                    <a:gd name="T35" fmla="*/ 5 h 182"/>
                                    <a:gd name="T36" fmla="*/ 56 w 414"/>
                                    <a:gd name="T37" fmla="*/ 7 h 182"/>
                                    <a:gd name="T38" fmla="*/ 59 w 414"/>
                                    <a:gd name="T39" fmla="*/ 9 h 182"/>
                                    <a:gd name="T40" fmla="*/ 61 w 414"/>
                                    <a:gd name="T41" fmla="*/ 11 h 182"/>
                                    <a:gd name="T42" fmla="*/ 63 w 414"/>
                                    <a:gd name="T43" fmla="*/ 14 h 182"/>
                                    <a:gd name="T44" fmla="*/ 66 w 414"/>
                                    <a:gd name="T45" fmla="*/ 17 h 182"/>
                                    <a:gd name="T46" fmla="*/ 67 w 414"/>
                                    <a:gd name="T47" fmla="*/ 19 h 182"/>
                                    <a:gd name="T48" fmla="*/ 67 w 414"/>
                                    <a:gd name="T49" fmla="*/ 22 h 182"/>
                                    <a:gd name="T50" fmla="*/ 68 w 414"/>
                                    <a:gd name="T51" fmla="*/ 24 h 182"/>
                                    <a:gd name="T52" fmla="*/ 69 w 414"/>
                                    <a:gd name="T53" fmla="*/ 27 h 182"/>
                                    <a:gd name="T54" fmla="*/ 69 w 414"/>
                                    <a:gd name="T55" fmla="*/ 29 h 182"/>
                                    <a:gd name="T56" fmla="*/ 69 w 414"/>
                                    <a:gd name="T57" fmla="*/ 30 h 182"/>
                                    <a:gd name="T58" fmla="*/ 0 w 414"/>
                                    <a:gd name="T59" fmla="*/ 30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4"/>
                                    <a:gd name="T91" fmla="*/ 0 h 182"/>
                                    <a:gd name="T92" fmla="*/ 414 w 414"/>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4" h="182">
                                      <a:moveTo>
                                        <a:pt x="0" y="182"/>
                                      </a:moveTo>
                                      <a:lnTo>
                                        <a:pt x="0" y="162"/>
                                      </a:lnTo>
                                      <a:lnTo>
                                        <a:pt x="4" y="143"/>
                                      </a:lnTo>
                                      <a:lnTo>
                                        <a:pt x="12" y="120"/>
                                      </a:lnTo>
                                      <a:lnTo>
                                        <a:pt x="22" y="99"/>
                                      </a:lnTo>
                                      <a:lnTo>
                                        <a:pt x="36" y="78"/>
                                      </a:lnTo>
                                      <a:lnTo>
                                        <a:pt x="50" y="64"/>
                                      </a:lnTo>
                                      <a:lnTo>
                                        <a:pt x="68" y="47"/>
                                      </a:lnTo>
                                      <a:lnTo>
                                        <a:pt x="92" y="30"/>
                                      </a:lnTo>
                                      <a:lnTo>
                                        <a:pt x="115" y="19"/>
                                      </a:lnTo>
                                      <a:lnTo>
                                        <a:pt x="136" y="11"/>
                                      </a:lnTo>
                                      <a:lnTo>
                                        <a:pt x="161" y="4"/>
                                      </a:lnTo>
                                      <a:lnTo>
                                        <a:pt x="190" y="0"/>
                                      </a:lnTo>
                                      <a:lnTo>
                                        <a:pt x="217" y="0"/>
                                      </a:lnTo>
                                      <a:lnTo>
                                        <a:pt x="244" y="3"/>
                                      </a:lnTo>
                                      <a:lnTo>
                                        <a:pt x="270" y="9"/>
                                      </a:lnTo>
                                      <a:lnTo>
                                        <a:pt x="295" y="18"/>
                                      </a:lnTo>
                                      <a:lnTo>
                                        <a:pt x="317" y="28"/>
                                      </a:lnTo>
                                      <a:lnTo>
                                        <a:pt x="333" y="40"/>
                                      </a:lnTo>
                                      <a:lnTo>
                                        <a:pt x="352" y="54"/>
                                      </a:lnTo>
                                      <a:lnTo>
                                        <a:pt x="366" y="67"/>
                                      </a:lnTo>
                                      <a:lnTo>
                                        <a:pt x="380" y="84"/>
                                      </a:lnTo>
                                      <a:lnTo>
                                        <a:pt x="393" y="104"/>
                                      </a:lnTo>
                                      <a:lnTo>
                                        <a:pt x="399" y="118"/>
                                      </a:lnTo>
                                      <a:lnTo>
                                        <a:pt x="404" y="131"/>
                                      </a:lnTo>
                                      <a:lnTo>
                                        <a:pt x="409" y="147"/>
                                      </a:lnTo>
                                      <a:lnTo>
                                        <a:pt x="411" y="161"/>
                                      </a:lnTo>
                                      <a:lnTo>
                                        <a:pt x="411" y="176"/>
                                      </a:lnTo>
                                      <a:lnTo>
                                        <a:pt x="414" y="182"/>
                                      </a:lnTo>
                                      <a:lnTo>
                                        <a:pt x="0" y="182"/>
                                      </a:lnTo>
                                      <a:close/>
                                    </a:path>
                                  </a:pathLst>
                                </a:custGeom>
                                <a:solidFill>
                                  <a:srgbClr val="808080"/>
                                </a:solidFill>
                                <a:ln w="1588">
                                  <a:solidFill>
                                    <a:srgbClr val="000000"/>
                                  </a:solidFill>
                                  <a:round/>
                                  <a:headEnd/>
                                  <a:tailEnd/>
                                </a:ln>
                              </p:spPr>
                              <p:txBody>
                                <a:bodyPr/>
                                <a:lstStyle/>
                                <a:p>
                                  <a:endParaRPr lang="fr-FR">
                                    <a:solidFill>
                                      <a:srgbClr val="FF0000"/>
                                    </a:solidFill>
                                  </a:endParaRPr>
                                </a:p>
                              </p:txBody>
                            </p:sp>
                          </p:grpSp>
                          <p:grpSp>
                            <p:nvGrpSpPr>
                              <p:cNvPr id="9" name="Group 60"/>
                              <p:cNvGrpSpPr>
                                <a:grpSpLocks/>
                              </p:cNvGrpSpPr>
                              <p:nvPr/>
                            </p:nvGrpSpPr>
                            <p:grpSpPr bwMode="auto">
                              <a:xfrm>
                                <a:off x="3917" y="1622"/>
                                <a:ext cx="55" cy="75"/>
                                <a:chOff x="3917" y="1622"/>
                                <a:chExt cx="55" cy="75"/>
                              </a:xfrm>
                            </p:grpSpPr>
                            <p:sp>
                              <p:nvSpPr>
                                <p:cNvPr id="34" name="Freeform 61"/>
                                <p:cNvSpPr>
                                  <a:spLocks/>
                                </p:cNvSpPr>
                                <p:nvPr/>
                              </p:nvSpPr>
                              <p:spPr bwMode="auto">
                                <a:xfrm>
                                  <a:off x="3917" y="1637"/>
                                  <a:ext cx="54" cy="51"/>
                                </a:xfrm>
                                <a:custGeom>
                                  <a:avLst/>
                                  <a:gdLst>
                                    <a:gd name="T0" fmla="*/ 0 w 326"/>
                                    <a:gd name="T1" fmla="*/ 27 h 306"/>
                                    <a:gd name="T2" fmla="*/ 2 w 326"/>
                                    <a:gd name="T3" fmla="*/ 30 h 306"/>
                                    <a:gd name="T4" fmla="*/ 5 w 326"/>
                                    <a:gd name="T5" fmla="*/ 34 h 306"/>
                                    <a:gd name="T6" fmla="*/ 7 w 326"/>
                                    <a:gd name="T7" fmla="*/ 36 h 306"/>
                                    <a:gd name="T8" fmla="*/ 10 w 326"/>
                                    <a:gd name="T9" fmla="*/ 39 h 306"/>
                                    <a:gd name="T10" fmla="*/ 12 w 326"/>
                                    <a:gd name="T11" fmla="*/ 41 h 306"/>
                                    <a:gd name="T12" fmla="*/ 14 w 326"/>
                                    <a:gd name="T13" fmla="*/ 44 h 306"/>
                                    <a:gd name="T14" fmla="*/ 16 w 326"/>
                                    <a:gd name="T15" fmla="*/ 46 h 306"/>
                                    <a:gd name="T16" fmla="*/ 18 w 326"/>
                                    <a:gd name="T17" fmla="*/ 47 h 306"/>
                                    <a:gd name="T18" fmla="*/ 19 w 326"/>
                                    <a:gd name="T19" fmla="*/ 49 h 306"/>
                                    <a:gd name="T20" fmla="*/ 21 w 326"/>
                                    <a:gd name="T21" fmla="*/ 50 h 306"/>
                                    <a:gd name="T22" fmla="*/ 23 w 326"/>
                                    <a:gd name="T23" fmla="*/ 51 h 306"/>
                                    <a:gd name="T24" fmla="*/ 25 w 326"/>
                                    <a:gd name="T25" fmla="*/ 51 h 306"/>
                                    <a:gd name="T26" fmla="*/ 28 w 326"/>
                                    <a:gd name="T27" fmla="*/ 51 h 306"/>
                                    <a:gd name="T28" fmla="*/ 30 w 326"/>
                                    <a:gd name="T29" fmla="*/ 50 h 306"/>
                                    <a:gd name="T30" fmla="*/ 32 w 326"/>
                                    <a:gd name="T31" fmla="*/ 49 h 306"/>
                                    <a:gd name="T32" fmla="*/ 33 w 326"/>
                                    <a:gd name="T33" fmla="*/ 48 h 306"/>
                                    <a:gd name="T34" fmla="*/ 35 w 326"/>
                                    <a:gd name="T35" fmla="*/ 47 h 306"/>
                                    <a:gd name="T36" fmla="*/ 37 w 326"/>
                                    <a:gd name="T37" fmla="*/ 44 h 306"/>
                                    <a:gd name="T38" fmla="*/ 39 w 326"/>
                                    <a:gd name="T39" fmla="*/ 42 h 306"/>
                                    <a:gd name="T40" fmla="*/ 41 w 326"/>
                                    <a:gd name="T41" fmla="*/ 39 h 306"/>
                                    <a:gd name="T42" fmla="*/ 42 w 326"/>
                                    <a:gd name="T43" fmla="*/ 36 h 306"/>
                                    <a:gd name="T44" fmla="*/ 44 w 326"/>
                                    <a:gd name="T45" fmla="*/ 33 h 306"/>
                                    <a:gd name="T46" fmla="*/ 45 w 326"/>
                                    <a:gd name="T47" fmla="*/ 30 h 306"/>
                                    <a:gd name="T48" fmla="*/ 46 w 326"/>
                                    <a:gd name="T49" fmla="*/ 26 h 306"/>
                                    <a:gd name="T50" fmla="*/ 46 w 326"/>
                                    <a:gd name="T51" fmla="*/ 22 h 306"/>
                                    <a:gd name="T52" fmla="*/ 47 w 326"/>
                                    <a:gd name="T53" fmla="*/ 19 h 306"/>
                                    <a:gd name="T54" fmla="*/ 47 w 326"/>
                                    <a:gd name="T55" fmla="*/ 15 h 306"/>
                                    <a:gd name="T56" fmla="*/ 48 w 326"/>
                                    <a:gd name="T57" fmla="*/ 13 h 306"/>
                                    <a:gd name="T58" fmla="*/ 49 w 326"/>
                                    <a:gd name="T59" fmla="*/ 11 h 306"/>
                                    <a:gd name="T60" fmla="*/ 50 w 326"/>
                                    <a:gd name="T61" fmla="*/ 9 h 306"/>
                                    <a:gd name="T62" fmla="*/ 51 w 326"/>
                                    <a:gd name="T63" fmla="*/ 5 h 306"/>
                                    <a:gd name="T64" fmla="*/ 53 w 326"/>
                                    <a:gd name="T65" fmla="*/ 2 h 306"/>
                                    <a:gd name="T66" fmla="*/ 54 w 326"/>
                                    <a:gd name="T67" fmla="*/ 0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306"/>
                                    <a:gd name="T104" fmla="*/ 326 w 326"/>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306">
                                      <a:moveTo>
                                        <a:pt x="0" y="162"/>
                                      </a:moveTo>
                                      <a:lnTo>
                                        <a:pt x="15" y="180"/>
                                      </a:lnTo>
                                      <a:lnTo>
                                        <a:pt x="33" y="203"/>
                                      </a:lnTo>
                                      <a:lnTo>
                                        <a:pt x="44" y="216"/>
                                      </a:lnTo>
                                      <a:lnTo>
                                        <a:pt x="58" y="232"/>
                                      </a:lnTo>
                                      <a:lnTo>
                                        <a:pt x="71" y="247"/>
                                      </a:lnTo>
                                      <a:lnTo>
                                        <a:pt x="84" y="261"/>
                                      </a:lnTo>
                                      <a:lnTo>
                                        <a:pt x="94" y="273"/>
                                      </a:lnTo>
                                      <a:lnTo>
                                        <a:pt x="107" y="284"/>
                                      </a:lnTo>
                                      <a:lnTo>
                                        <a:pt x="117" y="292"/>
                                      </a:lnTo>
                                      <a:lnTo>
                                        <a:pt x="126" y="300"/>
                                      </a:lnTo>
                                      <a:lnTo>
                                        <a:pt x="139" y="303"/>
                                      </a:lnTo>
                                      <a:lnTo>
                                        <a:pt x="151" y="306"/>
                                      </a:lnTo>
                                      <a:lnTo>
                                        <a:pt x="168" y="303"/>
                                      </a:lnTo>
                                      <a:lnTo>
                                        <a:pt x="182" y="300"/>
                                      </a:lnTo>
                                      <a:lnTo>
                                        <a:pt x="192" y="293"/>
                                      </a:lnTo>
                                      <a:lnTo>
                                        <a:pt x="201" y="289"/>
                                      </a:lnTo>
                                      <a:lnTo>
                                        <a:pt x="211" y="281"/>
                                      </a:lnTo>
                                      <a:lnTo>
                                        <a:pt x="225" y="265"/>
                                      </a:lnTo>
                                      <a:lnTo>
                                        <a:pt x="235" y="251"/>
                                      </a:lnTo>
                                      <a:lnTo>
                                        <a:pt x="248" y="235"/>
                                      </a:lnTo>
                                      <a:lnTo>
                                        <a:pt x="256" y="217"/>
                                      </a:lnTo>
                                      <a:lnTo>
                                        <a:pt x="266" y="200"/>
                                      </a:lnTo>
                                      <a:lnTo>
                                        <a:pt x="273" y="179"/>
                                      </a:lnTo>
                                      <a:lnTo>
                                        <a:pt x="278" y="157"/>
                                      </a:lnTo>
                                      <a:lnTo>
                                        <a:pt x="280" y="134"/>
                                      </a:lnTo>
                                      <a:lnTo>
                                        <a:pt x="281" y="113"/>
                                      </a:lnTo>
                                      <a:lnTo>
                                        <a:pt x="285" y="92"/>
                                      </a:lnTo>
                                      <a:lnTo>
                                        <a:pt x="289" y="75"/>
                                      </a:lnTo>
                                      <a:lnTo>
                                        <a:pt x="293" y="64"/>
                                      </a:lnTo>
                                      <a:lnTo>
                                        <a:pt x="300" y="53"/>
                                      </a:lnTo>
                                      <a:lnTo>
                                        <a:pt x="307" y="32"/>
                                      </a:lnTo>
                                      <a:lnTo>
                                        <a:pt x="317" y="13"/>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35" name="Freeform 62"/>
                                <p:cNvSpPr>
                                  <a:spLocks/>
                                </p:cNvSpPr>
                                <p:nvPr/>
                              </p:nvSpPr>
                              <p:spPr bwMode="auto">
                                <a:xfrm>
                                  <a:off x="3917" y="1622"/>
                                  <a:ext cx="54" cy="75"/>
                                </a:xfrm>
                                <a:custGeom>
                                  <a:avLst/>
                                  <a:gdLst>
                                    <a:gd name="T0" fmla="*/ 0 w 326"/>
                                    <a:gd name="T1" fmla="*/ 51 h 451"/>
                                    <a:gd name="T2" fmla="*/ 1 w 326"/>
                                    <a:gd name="T3" fmla="*/ 52 h 451"/>
                                    <a:gd name="T4" fmla="*/ 3 w 326"/>
                                    <a:gd name="T5" fmla="*/ 53 h 451"/>
                                    <a:gd name="T6" fmla="*/ 4 w 326"/>
                                    <a:gd name="T7" fmla="*/ 55 h 451"/>
                                    <a:gd name="T8" fmla="*/ 6 w 326"/>
                                    <a:gd name="T9" fmla="*/ 57 h 451"/>
                                    <a:gd name="T10" fmla="*/ 7 w 326"/>
                                    <a:gd name="T11" fmla="*/ 59 h 451"/>
                                    <a:gd name="T12" fmla="*/ 8 w 326"/>
                                    <a:gd name="T13" fmla="*/ 60 h 451"/>
                                    <a:gd name="T14" fmla="*/ 9 w 326"/>
                                    <a:gd name="T15" fmla="*/ 64 h 451"/>
                                    <a:gd name="T16" fmla="*/ 12 w 326"/>
                                    <a:gd name="T17" fmla="*/ 67 h 451"/>
                                    <a:gd name="T18" fmla="*/ 14 w 326"/>
                                    <a:gd name="T19" fmla="*/ 69 h 451"/>
                                    <a:gd name="T20" fmla="*/ 16 w 326"/>
                                    <a:gd name="T21" fmla="*/ 71 h 451"/>
                                    <a:gd name="T22" fmla="*/ 18 w 326"/>
                                    <a:gd name="T23" fmla="*/ 72 h 451"/>
                                    <a:gd name="T24" fmla="*/ 19 w 326"/>
                                    <a:gd name="T25" fmla="*/ 73 h 451"/>
                                    <a:gd name="T26" fmla="*/ 20 w 326"/>
                                    <a:gd name="T27" fmla="*/ 73 h 451"/>
                                    <a:gd name="T28" fmla="*/ 23 w 326"/>
                                    <a:gd name="T29" fmla="*/ 74 h 451"/>
                                    <a:gd name="T30" fmla="*/ 25 w 326"/>
                                    <a:gd name="T31" fmla="*/ 75 h 451"/>
                                    <a:gd name="T32" fmla="*/ 27 w 326"/>
                                    <a:gd name="T33" fmla="*/ 75 h 451"/>
                                    <a:gd name="T34" fmla="*/ 29 w 326"/>
                                    <a:gd name="T35" fmla="*/ 75 h 451"/>
                                    <a:gd name="T36" fmla="*/ 31 w 326"/>
                                    <a:gd name="T37" fmla="*/ 74 h 451"/>
                                    <a:gd name="T38" fmla="*/ 33 w 326"/>
                                    <a:gd name="T39" fmla="*/ 73 h 451"/>
                                    <a:gd name="T40" fmla="*/ 36 w 326"/>
                                    <a:gd name="T41" fmla="*/ 73 h 451"/>
                                    <a:gd name="T42" fmla="*/ 38 w 326"/>
                                    <a:gd name="T43" fmla="*/ 72 h 451"/>
                                    <a:gd name="T44" fmla="*/ 39 w 326"/>
                                    <a:gd name="T45" fmla="*/ 70 h 451"/>
                                    <a:gd name="T46" fmla="*/ 40 w 326"/>
                                    <a:gd name="T47" fmla="*/ 69 h 451"/>
                                    <a:gd name="T48" fmla="*/ 41 w 326"/>
                                    <a:gd name="T49" fmla="*/ 68 h 451"/>
                                    <a:gd name="T50" fmla="*/ 42 w 326"/>
                                    <a:gd name="T51" fmla="*/ 67 h 451"/>
                                    <a:gd name="T52" fmla="*/ 43 w 326"/>
                                    <a:gd name="T53" fmla="*/ 65 h 451"/>
                                    <a:gd name="T54" fmla="*/ 44 w 326"/>
                                    <a:gd name="T55" fmla="*/ 63 h 451"/>
                                    <a:gd name="T56" fmla="*/ 46 w 326"/>
                                    <a:gd name="T57" fmla="*/ 61 h 451"/>
                                    <a:gd name="T58" fmla="*/ 46 w 326"/>
                                    <a:gd name="T59" fmla="*/ 58 h 451"/>
                                    <a:gd name="T60" fmla="*/ 47 w 326"/>
                                    <a:gd name="T61" fmla="*/ 56 h 451"/>
                                    <a:gd name="T62" fmla="*/ 48 w 326"/>
                                    <a:gd name="T63" fmla="*/ 53 h 451"/>
                                    <a:gd name="T64" fmla="*/ 48 w 326"/>
                                    <a:gd name="T65" fmla="*/ 50 h 451"/>
                                    <a:gd name="T66" fmla="*/ 49 w 326"/>
                                    <a:gd name="T67" fmla="*/ 47 h 451"/>
                                    <a:gd name="T68" fmla="*/ 50 w 326"/>
                                    <a:gd name="T69" fmla="*/ 44 h 451"/>
                                    <a:gd name="T70" fmla="*/ 51 w 326"/>
                                    <a:gd name="T71" fmla="*/ 42 h 451"/>
                                    <a:gd name="T72" fmla="*/ 51 w 326"/>
                                    <a:gd name="T73" fmla="*/ 39 h 451"/>
                                    <a:gd name="T74" fmla="*/ 51 w 326"/>
                                    <a:gd name="T75" fmla="*/ 37 h 451"/>
                                    <a:gd name="T76" fmla="*/ 51 w 326"/>
                                    <a:gd name="T77" fmla="*/ 34 h 451"/>
                                    <a:gd name="T78" fmla="*/ 51 w 326"/>
                                    <a:gd name="T79" fmla="*/ 30 h 451"/>
                                    <a:gd name="T80" fmla="*/ 51 w 326"/>
                                    <a:gd name="T81" fmla="*/ 15 h 451"/>
                                    <a:gd name="T82" fmla="*/ 51 w 326"/>
                                    <a:gd name="T83" fmla="*/ 8 h 451"/>
                                    <a:gd name="T84" fmla="*/ 51 w 326"/>
                                    <a:gd name="T85" fmla="*/ 6 h 451"/>
                                    <a:gd name="T86" fmla="*/ 51 w 326"/>
                                    <a:gd name="T87" fmla="*/ 4 h 451"/>
                                    <a:gd name="T88" fmla="*/ 51 w 326"/>
                                    <a:gd name="T89" fmla="*/ 2 h 451"/>
                                    <a:gd name="T90" fmla="*/ 52 w 326"/>
                                    <a:gd name="T91" fmla="*/ 1 h 451"/>
                                    <a:gd name="T92" fmla="*/ 54 w 326"/>
                                    <a:gd name="T93" fmla="*/ 0 h 4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6"/>
                                    <a:gd name="T142" fmla="*/ 0 h 451"/>
                                    <a:gd name="T143" fmla="*/ 326 w 326"/>
                                    <a:gd name="T144" fmla="*/ 451 h 4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6" h="451">
                                      <a:moveTo>
                                        <a:pt x="0" y="306"/>
                                      </a:moveTo>
                                      <a:lnTo>
                                        <a:pt x="8" y="313"/>
                                      </a:lnTo>
                                      <a:lnTo>
                                        <a:pt x="16" y="320"/>
                                      </a:lnTo>
                                      <a:lnTo>
                                        <a:pt x="24" y="331"/>
                                      </a:lnTo>
                                      <a:lnTo>
                                        <a:pt x="34" y="341"/>
                                      </a:lnTo>
                                      <a:lnTo>
                                        <a:pt x="41" y="352"/>
                                      </a:lnTo>
                                      <a:lnTo>
                                        <a:pt x="46" y="363"/>
                                      </a:lnTo>
                                      <a:lnTo>
                                        <a:pt x="57" y="382"/>
                                      </a:lnTo>
                                      <a:lnTo>
                                        <a:pt x="73" y="404"/>
                                      </a:lnTo>
                                      <a:lnTo>
                                        <a:pt x="85" y="416"/>
                                      </a:lnTo>
                                      <a:lnTo>
                                        <a:pt x="98" y="426"/>
                                      </a:lnTo>
                                      <a:lnTo>
                                        <a:pt x="109" y="432"/>
                                      </a:lnTo>
                                      <a:lnTo>
                                        <a:pt x="115" y="436"/>
                                      </a:lnTo>
                                      <a:lnTo>
                                        <a:pt x="123" y="439"/>
                                      </a:lnTo>
                                      <a:lnTo>
                                        <a:pt x="139" y="445"/>
                                      </a:lnTo>
                                      <a:lnTo>
                                        <a:pt x="152" y="449"/>
                                      </a:lnTo>
                                      <a:lnTo>
                                        <a:pt x="163" y="451"/>
                                      </a:lnTo>
                                      <a:lnTo>
                                        <a:pt x="176" y="449"/>
                                      </a:lnTo>
                                      <a:lnTo>
                                        <a:pt x="190" y="446"/>
                                      </a:lnTo>
                                      <a:lnTo>
                                        <a:pt x="201" y="441"/>
                                      </a:lnTo>
                                      <a:lnTo>
                                        <a:pt x="215" y="436"/>
                                      </a:lnTo>
                                      <a:lnTo>
                                        <a:pt x="228" y="430"/>
                                      </a:lnTo>
                                      <a:lnTo>
                                        <a:pt x="236" y="422"/>
                                      </a:lnTo>
                                      <a:lnTo>
                                        <a:pt x="242" y="417"/>
                                      </a:lnTo>
                                      <a:lnTo>
                                        <a:pt x="248" y="411"/>
                                      </a:lnTo>
                                      <a:lnTo>
                                        <a:pt x="255" y="402"/>
                                      </a:lnTo>
                                      <a:lnTo>
                                        <a:pt x="262" y="393"/>
                                      </a:lnTo>
                                      <a:lnTo>
                                        <a:pt x="268" y="380"/>
                                      </a:lnTo>
                                      <a:lnTo>
                                        <a:pt x="275" y="365"/>
                                      </a:lnTo>
                                      <a:lnTo>
                                        <a:pt x="280" y="351"/>
                                      </a:lnTo>
                                      <a:lnTo>
                                        <a:pt x="285" y="334"/>
                                      </a:lnTo>
                                      <a:lnTo>
                                        <a:pt x="288" y="319"/>
                                      </a:lnTo>
                                      <a:lnTo>
                                        <a:pt x="291" y="301"/>
                                      </a:lnTo>
                                      <a:lnTo>
                                        <a:pt x="295" y="283"/>
                                      </a:lnTo>
                                      <a:lnTo>
                                        <a:pt x="301" y="267"/>
                                      </a:lnTo>
                                      <a:lnTo>
                                        <a:pt x="305" y="252"/>
                                      </a:lnTo>
                                      <a:lnTo>
                                        <a:pt x="308" y="237"/>
                                      </a:lnTo>
                                      <a:lnTo>
                                        <a:pt x="309" y="222"/>
                                      </a:lnTo>
                                      <a:lnTo>
                                        <a:pt x="309" y="205"/>
                                      </a:lnTo>
                                      <a:lnTo>
                                        <a:pt x="308" y="181"/>
                                      </a:lnTo>
                                      <a:lnTo>
                                        <a:pt x="308" y="90"/>
                                      </a:lnTo>
                                      <a:lnTo>
                                        <a:pt x="307" y="48"/>
                                      </a:lnTo>
                                      <a:lnTo>
                                        <a:pt x="307" y="36"/>
                                      </a:lnTo>
                                      <a:lnTo>
                                        <a:pt x="307" y="27"/>
                                      </a:lnTo>
                                      <a:lnTo>
                                        <a:pt x="309" y="15"/>
                                      </a:lnTo>
                                      <a:lnTo>
                                        <a:pt x="315" y="6"/>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36" name="Arc 63"/>
                                <p:cNvSpPr>
                                  <a:spLocks/>
                                </p:cNvSpPr>
                                <p:nvPr/>
                              </p:nvSpPr>
                              <p:spPr bwMode="auto">
                                <a:xfrm>
                                  <a:off x="3962" y="1630"/>
                                  <a:ext cx="10" cy="62"/>
                                </a:xfrm>
                                <a:custGeom>
                                  <a:avLst/>
                                  <a:gdLst>
                                    <a:gd name="T0" fmla="*/ 0 w 21600"/>
                                    <a:gd name="T1" fmla="*/ 0 h 42962"/>
                                    <a:gd name="T2" fmla="*/ 0 w 21600"/>
                                    <a:gd name="T3" fmla="*/ 0 h 42962"/>
                                    <a:gd name="T4" fmla="*/ 0 w 21600"/>
                                    <a:gd name="T5" fmla="*/ 0 h 42962"/>
                                    <a:gd name="T6" fmla="*/ 0 60000 65536"/>
                                    <a:gd name="T7" fmla="*/ 0 60000 65536"/>
                                    <a:gd name="T8" fmla="*/ 0 60000 65536"/>
                                    <a:gd name="T9" fmla="*/ 0 w 21600"/>
                                    <a:gd name="T10" fmla="*/ 0 h 42962"/>
                                    <a:gd name="T11" fmla="*/ 21600 w 21600"/>
                                    <a:gd name="T12" fmla="*/ 42962 h 42962"/>
                                  </a:gdLst>
                                  <a:ahLst/>
                                  <a:cxnLst>
                                    <a:cxn ang="T6">
                                      <a:pos x="T0" y="T1"/>
                                    </a:cxn>
                                    <a:cxn ang="T7">
                                      <a:pos x="T2" y="T3"/>
                                    </a:cxn>
                                    <a:cxn ang="T8">
                                      <a:pos x="T4" y="T5"/>
                                    </a:cxn>
                                  </a:cxnLst>
                                  <a:rect l="T9" t="T10" r="T11" b="T12"/>
                                  <a:pathLst>
                                    <a:path w="21600" h="42962" fill="none" extrusionOk="0">
                                      <a:moveTo>
                                        <a:pt x="19338" y="42962"/>
                                      </a:moveTo>
                                      <a:cubicBezTo>
                                        <a:pt x="8345" y="41805"/>
                                        <a:pt x="0" y="32535"/>
                                        <a:pt x="0" y="21481"/>
                                      </a:cubicBezTo>
                                      <a:cubicBezTo>
                                        <a:pt x="-1" y="10426"/>
                                        <a:pt x="8345" y="1156"/>
                                        <a:pt x="19338" y="-1"/>
                                      </a:cubicBezTo>
                                    </a:path>
                                    <a:path w="21600" h="42962" stroke="0" extrusionOk="0">
                                      <a:moveTo>
                                        <a:pt x="19338" y="42962"/>
                                      </a:moveTo>
                                      <a:cubicBezTo>
                                        <a:pt x="8345" y="41805"/>
                                        <a:pt x="0" y="32535"/>
                                        <a:pt x="0" y="21481"/>
                                      </a:cubicBezTo>
                                      <a:cubicBezTo>
                                        <a:pt x="-1" y="10426"/>
                                        <a:pt x="8345" y="1156"/>
                                        <a:pt x="19338" y="-1"/>
                                      </a:cubicBezTo>
                                      <a:lnTo>
                                        <a:pt x="21600" y="21481"/>
                                      </a:lnTo>
                                      <a:lnTo>
                                        <a:pt x="19338" y="42962"/>
                                      </a:lnTo>
                                      <a:close/>
                                    </a:path>
                                  </a:pathLst>
                                </a:custGeom>
                                <a:noFill/>
                                <a:ln w="1588">
                                  <a:solidFill>
                                    <a:srgbClr val="000000"/>
                                  </a:solidFill>
                                  <a:round/>
                                  <a:headEnd/>
                                  <a:tailEnd/>
                                </a:ln>
                              </p:spPr>
                              <p:txBody>
                                <a:bodyPr/>
                                <a:lstStyle/>
                                <a:p>
                                  <a:endParaRPr lang="fr-FR">
                                    <a:solidFill>
                                      <a:srgbClr val="FF0000"/>
                                    </a:solidFill>
                                  </a:endParaRPr>
                                </a:p>
                              </p:txBody>
                            </p:sp>
                          </p:grpSp>
                          <p:grpSp>
                            <p:nvGrpSpPr>
                              <p:cNvPr id="10" name="Group 64"/>
                              <p:cNvGrpSpPr>
                                <a:grpSpLocks/>
                              </p:cNvGrpSpPr>
                              <p:nvPr/>
                            </p:nvGrpSpPr>
                            <p:grpSpPr bwMode="auto">
                              <a:xfrm>
                                <a:off x="3912" y="1703"/>
                                <a:ext cx="181" cy="55"/>
                                <a:chOff x="3912" y="1703"/>
                                <a:chExt cx="181" cy="55"/>
                              </a:xfrm>
                            </p:grpSpPr>
                            <p:sp>
                              <p:nvSpPr>
                                <p:cNvPr id="24" name="Line 65"/>
                                <p:cNvSpPr>
                                  <a:spLocks noChangeShapeType="1"/>
                                </p:cNvSpPr>
                                <p:nvPr/>
                              </p:nvSpPr>
                              <p:spPr bwMode="auto">
                                <a:xfrm>
                                  <a:off x="4092" y="1723"/>
                                  <a:ext cx="1" cy="35"/>
                                </a:xfrm>
                                <a:prstGeom prst="line">
                                  <a:avLst/>
                                </a:prstGeom>
                                <a:noFill/>
                                <a:ln w="1588">
                                  <a:solidFill>
                                    <a:srgbClr val="202020"/>
                                  </a:solidFill>
                                  <a:round/>
                                  <a:headEnd/>
                                  <a:tailEnd/>
                                </a:ln>
                              </p:spPr>
                              <p:txBody>
                                <a:bodyPr/>
                                <a:lstStyle/>
                                <a:p>
                                  <a:endParaRPr lang="fr-FR">
                                    <a:solidFill>
                                      <a:srgbClr val="FF0000"/>
                                    </a:solidFill>
                                  </a:endParaRPr>
                                </a:p>
                              </p:txBody>
                            </p:sp>
                            <p:sp>
                              <p:nvSpPr>
                                <p:cNvPr id="25" name="Rectangle 66"/>
                                <p:cNvSpPr>
                                  <a:spLocks noChangeArrowheads="1"/>
                                </p:cNvSpPr>
                                <p:nvPr/>
                              </p:nvSpPr>
                              <p:spPr bwMode="auto">
                                <a:xfrm>
                                  <a:off x="3912" y="1710"/>
                                  <a:ext cx="179" cy="22"/>
                                </a:xfrm>
                                <a:prstGeom prst="rect">
                                  <a:avLst/>
                                </a:prstGeom>
                                <a:solidFill>
                                  <a:srgbClr val="A00000"/>
                                </a:solidFill>
                                <a:ln w="4763">
                                  <a:solidFill>
                                    <a:srgbClr val="000000"/>
                                  </a:solidFill>
                                  <a:miter lim="800000"/>
                                  <a:headEnd/>
                                  <a:tailEnd/>
                                </a:ln>
                              </p:spPr>
                              <p:txBody>
                                <a:bodyPr/>
                                <a:lstStyle/>
                                <a:p>
                                  <a:endParaRPr lang="en-US">
                                    <a:solidFill>
                                      <a:srgbClr val="FF0000"/>
                                    </a:solidFill>
                                  </a:endParaRPr>
                                </a:p>
                              </p:txBody>
                            </p:sp>
                            <p:grpSp>
                              <p:nvGrpSpPr>
                                <p:cNvPr id="26" name="Group 67"/>
                                <p:cNvGrpSpPr>
                                  <a:grpSpLocks/>
                                </p:cNvGrpSpPr>
                                <p:nvPr/>
                              </p:nvGrpSpPr>
                              <p:grpSpPr bwMode="auto">
                                <a:xfrm>
                                  <a:off x="3918" y="1709"/>
                                  <a:ext cx="39" cy="31"/>
                                  <a:chOff x="3918" y="1709"/>
                                  <a:chExt cx="39" cy="31"/>
                                </a:xfrm>
                              </p:grpSpPr>
                              <p:sp>
                                <p:nvSpPr>
                                  <p:cNvPr id="28" name="Rectangle 68"/>
                                  <p:cNvSpPr>
                                    <a:spLocks noChangeArrowheads="1"/>
                                  </p:cNvSpPr>
                                  <p:nvPr/>
                                </p:nvSpPr>
                                <p:spPr bwMode="auto">
                                  <a:xfrm>
                                    <a:off x="3918" y="1709"/>
                                    <a:ext cx="39"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29" name="Group 69"/>
                                  <p:cNvGrpSpPr>
                                    <a:grpSpLocks/>
                                  </p:cNvGrpSpPr>
                                  <p:nvPr/>
                                </p:nvGrpSpPr>
                                <p:grpSpPr bwMode="auto">
                                  <a:xfrm>
                                    <a:off x="3924" y="1709"/>
                                    <a:ext cx="28" cy="31"/>
                                    <a:chOff x="3924" y="1709"/>
                                    <a:chExt cx="28" cy="31"/>
                                  </a:xfrm>
                                </p:grpSpPr>
                                <p:sp>
                                  <p:nvSpPr>
                                    <p:cNvPr id="30" name="Line 70"/>
                                    <p:cNvSpPr>
                                      <a:spLocks noChangeShapeType="1"/>
                                    </p:cNvSpPr>
                                    <p:nvPr/>
                                  </p:nvSpPr>
                                  <p:spPr bwMode="auto">
                                    <a:xfrm>
                                      <a:off x="3924"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31" name="Line 71"/>
                                    <p:cNvSpPr>
                                      <a:spLocks noChangeShapeType="1"/>
                                    </p:cNvSpPr>
                                    <p:nvPr/>
                                  </p:nvSpPr>
                                  <p:spPr bwMode="auto">
                                    <a:xfrm>
                                      <a:off x="3927"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32" name="Line 72"/>
                                    <p:cNvSpPr>
                                      <a:spLocks noChangeShapeType="1"/>
                                    </p:cNvSpPr>
                                    <p:nvPr/>
                                  </p:nvSpPr>
                                  <p:spPr bwMode="auto">
                                    <a:xfrm>
                                      <a:off x="3948"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33" name="Line 73"/>
                                    <p:cNvSpPr>
                                      <a:spLocks noChangeShapeType="1"/>
                                    </p:cNvSpPr>
                                    <p:nvPr/>
                                  </p:nvSpPr>
                                  <p:spPr bwMode="auto">
                                    <a:xfrm>
                                      <a:off x="3951" y="1709"/>
                                      <a:ext cx="1" cy="31"/>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27" name="Freeform 74"/>
                                <p:cNvSpPr>
                                  <a:spLocks/>
                                </p:cNvSpPr>
                                <p:nvPr/>
                              </p:nvSpPr>
                              <p:spPr bwMode="auto">
                                <a:xfrm>
                                  <a:off x="3995" y="1703"/>
                                  <a:ext cx="48" cy="6"/>
                                </a:xfrm>
                                <a:custGeom>
                                  <a:avLst/>
                                  <a:gdLst>
                                    <a:gd name="T0" fmla="*/ 0 w 289"/>
                                    <a:gd name="T1" fmla="*/ 0 h 37"/>
                                    <a:gd name="T2" fmla="*/ 48 w 289"/>
                                    <a:gd name="T3" fmla="*/ 0 h 37"/>
                                    <a:gd name="T4" fmla="*/ 48 w 289"/>
                                    <a:gd name="T5" fmla="*/ 3 h 37"/>
                                    <a:gd name="T6" fmla="*/ 36 w 289"/>
                                    <a:gd name="T7" fmla="*/ 3 h 37"/>
                                    <a:gd name="T8" fmla="*/ 36 w 289"/>
                                    <a:gd name="T9" fmla="*/ 6 h 37"/>
                                    <a:gd name="T10" fmla="*/ 12 w 289"/>
                                    <a:gd name="T11" fmla="*/ 6 h 37"/>
                                    <a:gd name="T12" fmla="*/ 12 w 289"/>
                                    <a:gd name="T13" fmla="*/ 3 h 37"/>
                                    <a:gd name="T14" fmla="*/ 0 w 289"/>
                                    <a:gd name="T15" fmla="*/ 4 h 37"/>
                                    <a:gd name="T16" fmla="*/ 0 w 28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7"/>
                                    <a:gd name="T29" fmla="*/ 289 w 28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7">
                                      <a:moveTo>
                                        <a:pt x="0" y="0"/>
                                      </a:moveTo>
                                      <a:lnTo>
                                        <a:pt x="289" y="0"/>
                                      </a:lnTo>
                                      <a:lnTo>
                                        <a:pt x="289" y="19"/>
                                      </a:lnTo>
                                      <a:lnTo>
                                        <a:pt x="218" y="19"/>
                                      </a:lnTo>
                                      <a:lnTo>
                                        <a:pt x="218" y="37"/>
                                      </a:lnTo>
                                      <a:lnTo>
                                        <a:pt x="73" y="37"/>
                                      </a:lnTo>
                                      <a:lnTo>
                                        <a:pt x="73" y="19"/>
                                      </a:lnTo>
                                      <a:lnTo>
                                        <a:pt x="0" y="22"/>
                                      </a:lnTo>
                                      <a:lnTo>
                                        <a:pt x="0" y="0"/>
                                      </a:lnTo>
                                      <a:close/>
                                    </a:path>
                                  </a:pathLst>
                                </a:custGeom>
                                <a:solidFill>
                                  <a:srgbClr val="404040"/>
                                </a:solidFill>
                                <a:ln w="1588">
                                  <a:solidFill>
                                    <a:srgbClr val="000000"/>
                                  </a:solidFill>
                                  <a:round/>
                                  <a:headEnd/>
                                  <a:tailEnd/>
                                </a:ln>
                              </p:spPr>
                              <p:txBody>
                                <a:bodyPr/>
                                <a:lstStyle/>
                                <a:p>
                                  <a:endParaRPr lang="fr-FR">
                                    <a:solidFill>
                                      <a:srgbClr val="FF0000"/>
                                    </a:solidFill>
                                  </a:endParaRPr>
                                </a:p>
                              </p:txBody>
                            </p:sp>
                          </p:grpSp>
                          <p:grpSp>
                            <p:nvGrpSpPr>
                              <p:cNvPr id="11" name="Group 75"/>
                              <p:cNvGrpSpPr>
                                <a:grpSpLocks/>
                              </p:cNvGrpSpPr>
                              <p:nvPr/>
                            </p:nvGrpSpPr>
                            <p:grpSpPr bwMode="auto">
                              <a:xfrm>
                                <a:off x="3838" y="1708"/>
                                <a:ext cx="243" cy="62"/>
                                <a:chOff x="3838" y="1708"/>
                                <a:chExt cx="243" cy="62"/>
                              </a:xfrm>
                            </p:grpSpPr>
                            <p:grpSp>
                              <p:nvGrpSpPr>
                                <p:cNvPr id="12" name="Group 76"/>
                                <p:cNvGrpSpPr>
                                  <a:grpSpLocks/>
                                </p:cNvGrpSpPr>
                                <p:nvPr/>
                              </p:nvGrpSpPr>
                              <p:grpSpPr bwMode="auto">
                                <a:xfrm>
                                  <a:off x="3958" y="1708"/>
                                  <a:ext cx="62" cy="62"/>
                                  <a:chOff x="3958" y="1708"/>
                                  <a:chExt cx="62" cy="62"/>
                                </a:xfrm>
                              </p:grpSpPr>
                              <p:sp>
                                <p:nvSpPr>
                                  <p:cNvPr id="21" name="Oval 77"/>
                                  <p:cNvSpPr>
                                    <a:spLocks noChangeArrowheads="1"/>
                                  </p:cNvSpPr>
                                  <p:nvPr/>
                                </p:nvSpPr>
                                <p:spPr bwMode="auto">
                                  <a:xfrm>
                                    <a:off x="395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22" name="Oval 78"/>
                                  <p:cNvSpPr>
                                    <a:spLocks noChangeArrowheads="1"/>
                                  </p:cNvSpPr>
                                  <p:nvPr/>
                                </p:nvSpPr>
                                <p:spPr bwMode="auto">
                                  <a:xfrm>
                                    <a:off x="396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23" name="Oval 79"/>
                                  <p:cNvSpPr>
                                    <a:spLocks noChangeArrowheads="1"/>
                                  </p:cNvSpPr>
                                  <p:nvPr/>
                                </p:nvSpPr>
                                <p:spPr bwMode="auto">
                                  <a:xfrm>
                                    <a:off x="3980" y="1729"/>
                                    <a:ext cx="19"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13" name="Group 80"/>
                                <p:cNvGrpSpPr>
                                  <a:grpSpLocks/>
                                </p:cNvGrpSpPr>
                                <p:nvPr/>
                              </p:nvGrpSpPr>
                              <p:grpSpPr bwMode="auto">
                                <a:xfrm>
                                  <a:off x="4019" y="1708"/>
                                  <a:ext cx="62" cy="62"/>
                                  <a:chOff x="4019" y="1708"/>
                                  <a:chExt cx="62" cy="62"/>
                                </a:xfrm>
                              </p:grpSpPr>
                              <p:sp>
                                <p:nvSpPr>
                                  <p:cNvPr id="18" name="Oval 81"/>
                                  <p:cNvSpPr>
                                    <a:spLocks noChangeArrowheads="1"/>
                                  </p:cNvSpPr>
                                  <p:nvPr/>
                                </p:nvSpPr>
                                <p:spPr bwMode="auto">
                                  <a:xfrm>
                                    <a:off x="4019"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9" name="Oval 82"/>
                                  <p:cNvSpPr>
                                    <a:spLocks noChangeArrowheads="1"/>
                                  </p:cNvSpPr>
                                  <p:nvPr/>
                                </p:nvSpPr>
                                <p:spPr bwMode="auto">
                                  <a:xfrm>
                                    <a:off x="4028"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20" name="Oval 83"/>
                                  <p:cNvSpPr>
                                    <a:spLocks noChangeArrowheads="1"/>
                                  </p:cNvSpPr>
                                  <p:nvPr/>
                                </p:nvSpPr>
                                <p:spPr bwMode="auto">
                                  <a:xfrm>
                                    <a:off x="4040"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14" name="Group 84"/>
                                <p:cNvGrpSpPr>
                                  <a:grpSpLocks/>
                                </p:cNvGrpSpPr>
                                <p:nvPr/>
                              </p:nvGrpSpPr>
                              <p:grpSpPr bwMode="auto">
                                <a:xfrm>
                                  <a:off x="3838" y="1708"/>
                                  <a:ext cx="62" cy="62"/>
                                  <a:chOff x="3838" y="1708"/>
                                  <a:chExt cx="62" cy="62"/>
                                </a:xfrm>
                              </p:grpSpPr>
                              <p:sp>
                                <p:nvSpPr>
                                  <p:cNvPr id="15" name="Oval 85"/>
                                  <p:cNvSpPr>
                                    <a:spLocks noChangeArrowheads="1"/>
                                  </p:cNvSpPr>
                                  <p:nvPr/>
                                </p:nvSpPr>
                                <p:spPr bwMode="auto">
                                  <a:xfrm>
                                    <a:off x="383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6" name="Oval 86"/>
                                  <p:cNvSpPr>
                                    <a:spLocks noChangeArrowheads="1"/>
                                  </p:cNvSpPr>
                                  <p:nvPr/>
                                </p:nvSpPr>
                                <p:spPr bwMode="auto">
                                  <a:xfrm>
                                    <a:off x="384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7" name="Oval 87"/>
                                  <p:cNvSpPr>
                                    <a:spLocks noChangeArrowheads="1"/>
                                  </p:cNvSpPr>
                                  <p:nvPr/>
                                </p:nvSpPr>
                                <p:spPr bwMode="auto">
                                  <a:xfrm>
                                    <a:off x="3859"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sp>
                        <p:nvSpPr>
                          <p:cNvPr id="92" name="Text Box 90"/>
                          <p:cNvSpPr txBox="1">
                            <a:spLocks noChangeArrowheads="1"/>
                          </p:cNvSpPr>
                          <p:nvPr/>
                        </p:nvSpPr>
                        <p:spPr bwMode="auto">
                          <a:xfrm>
                            <a:off x="279287" y="3212068"/>
                            <a:ext cx="1259522"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EG" sz="2400" b="1" u="none" dirty="0" smtClean="0">
                                <a:solidFill>
                                  <a:srgbClr val="008000"/>
                                </a:solidFill>
                                <a:latin typeface="Arial Narrow" pitchFamily="34" charset="0"/>
                                <a:cs typeface="Arial" charset="0"/>
                              </a:rPr>
                              <a:t>النقل</a:t>
                            </a:r>
                            <a:endParaRPr lang="en-US" sz="1800" b="1" u="none" dirty="0">
                              <a:solidFill>
                                <a:srgbClr val="008000"/>
                              </a:solidFill>
                              <a:latin typeface="Arial Narrow" pitchFamily="34" charset="0"/>
                            </a:endParaRPr>
                          </a:p>
                        </p:txBody>
                      </p:sp>
                    </p:grpSp>
                    <p:grpSp>
                      <p:nvGrpSpPr>
                        <p:cNvPr id="190" name="Groupe 189"/>
                        <p:cNvGrpSpPr/>
                        <p:nvPr/>
                      </p:nvGrpSpPr>
                      <p:grpSpPr>
                        <a:xfrm>
                          <a:off x="3124200" y="2321256"/>
                          <a:ext cx="1295400" cy="1203055"/>
                          <a:chOff x="3429001" y="2362200"/>
                          <a:chExt cx="1295400" cy="1203055"/>
                        </a:xfrm>
                      </p:grpSpPr>
                      <p:graphicFrame>
                        <p:nvGraphicFramePr>
                          <p:cNvPr id="95" name="Object 94"/>
                          <p:cNvGraphicFramePr>
                            <a:graphicFrameLocks noChangeAspect="1"/>
                          </p:cNvGraphicFramePr>
                          <p:nvPr/>
                        </p:nvGraphicFramePr>
                        <p:xfrm>
                          <a:off x="3429001" y="2362200"/>
                          <a:ext cx="1295400" cy="787400"/>
                        </p:xfrm>
                        <a:graphic>
                          <a:graphicData uri="http://schemas.openxmlformats.org/presentationml/2006/ole">
                            <p:oleObj spid="_x0000_s1027" name="Clip" r:id="rId4" imgW="5905500" imgH="3697288" progId="">
                              <p:embed/>
                            </p:oleObj>
                          </a:graphicData>
                        </a:graphic>
                      </p:graphicFrame>
                      <p:sp>
                        <p:nvSpPr>
                          <p:cNvPr id="96" name="Text Box 270"/>
                          <p:cNvSpPr txBox="1">
                            <a:spLocks noChangeArrowheads="1"/>
                          </p:cNvSpPr>
                          <p:nvPr/>
                        </p:nvSpPr>
                        <p:spPr bwMode="auto">
                          <a:xfrm>
                            <a:off x="3463925" y="3195923"/>
                            <a:ext cx="1219200"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DZ" sz="2400" b="1" dirty="0" err="1" smtClean="0">
                                <a:solidFill>
                                  <a:srgbClr val="008000"/>
                                </a:solidFill>
                                <a:latin typeface="Arial Narrow" pitchFamily="34" charset="0"/>
                                <a:cs typeface="Arial" charset="0"/>
                              </a:rPr>
                              <a:t>ال</a:t>
                            </a:r>
                            <a:r>
                              <a:rPr lang="ar-DZ" sz="2400" b="1" u="none" dirty="0" err="1" smtClean="0">
                                <a:solidFill>
                                  <a:srgbClr val="008000"/>
                                </a:solidFill>
                                <a:latin typeface="Arial Narrow" pitchFamily="34" charset="0"/>
                                <a:cs typeface="Arial" charset="0"/>
                              </a:rPr>
                              <a:t>ت</a:t>
                            </a:r>
                            <a:r>
                              <a:rPr lang="ar-EG" sz="2400" b="1" u="none" dirty="0" smtClean="0">
                                <a:solidFill>
                                  <a:srgbClr val="008000"/>
                                </a:solidFill>
                                <a:latin typeface="Arial Narrow" pitchFamily="34" charset="0"/>
                                <a:cs typeface="Arial" charset="0"/>
                              </a:rPr>
                              <a:t>صن</a:t>
                            </a:r>
                            <a:r>
                              <a:rPr lang="ar-DZ" sz="2400" b="1" u="none" dirty="0" smtClean="0">
                                <a:solidFill>
                                  <a:srgbClr val="008000"/>
                                </a:solidFill>
                                <a:latin typeface="Arial Narrow" pitchFamily="34" charset="0"/>
                                <a:cs typeface="Arial" charset="0"/>
                              </a:rPr>
                              <a:t>ي</a:t>
                            </a:r>
                            <a:r>
                              <a:rPr lang="ar-EG" sz="2400" b="1" u="none" dirty="0" smtClean="0">
                                <a:solidFill>
                                  <a:srgbClr val="008000"/>
                                </a:solidFill>
                                <a:latin typeface="Arial Narrow" pitchFamily="34" charset="0"/>
                                <a:cs typeface="Arial" charset="0"/>
                              </a:rPr>
                              <a:t>ع</a:t>
                            </a:r>
                            <a:endParaRPr lang="en-US" sz="2400" b="1" u="none" dirty="0">
                              <a:solidFill>
                                <a:srgbClr val="008000"/>
                              </a:solidFill>
                              <a:latin typeface="Arial Narrow" pitchFamily="34" charset="0"/>
                              <a:cs typeface="Arial" charset="0"/>
                            </a:endParaRPr>
                          </a:p>
                        </p:txBody>
                      </p:sp>
                    </p:grpSp>
                    <p:grpSp>
                      <p:nvGrpSpPr>
                        <p:cNvPr id="97" name="Groupe 96"/>
                        <p:cNvGrpSpPr/>
                        <p:nvPr/>
                      </p:nvGrpSpPr>
                      <p:grpSpPr>
                        <a:xfrm>
                          <a:off x="4648200" y="2239368"/>
                          <a:ext cx="1447799" cy="1281506"/>
                          <a:chOff x="5612426" y="2286000"/>
                          <a:chExt cx="1524000" cy="1284635"/>
                        </a:xfrm>
                      </p:grpSpPr>
                      <p:graphicFrame>
                        <p:nvGraphicFramePr>
                          <p:cNvPr id="98" name="Object 88"/>
                          <p:cNvGraphicFramePr>
                            <a:graphicFrameLocks noChangeAspect="1"/>
                          </p:cNvGraphicFramePr>
                          <p:nvPr/>
                        </p:nvGraphicFramePr>
                        <p:xfrm>
                          <a:off x="5638802" y="2286000"/>
                          <a:ext cx="1470026" cy="920750"/>
                        </p:xfrm>
                        <a:graphic>
                          <a:graphicData uri="http://schemas.openxmlformats.org/presentationml/2006/ole">
                            <p:oleObj spid="_x0000_s1028" name="Clip" r:id="rId5" imgW="5281613" imgH="2430463" progId="">
                              <p:embed/>
                            </p:oleObj>
                          </a:graphicData>
                        </a:graphic>
                      </p:graphicFrame>
                      <p:sp>
                        <p:nvSpPr>
                          <p:cNvPr id="99" name="Text Box 91"/>
                          <p:cNvSpPr txBox="1">
                            <a:spLocks noChangeArrowheads="1"/>
                          </p:cNvSpPr>
                          <p:nvPr/>
                        </p:nvSpPr>
                        <p:spPr bwMode="auto">
                          <a:xfrm>
                            <a:off x="5612426" y="3200401"/>
                            <a:ext cx="1524000" cy="370234"/>
                          </a:xfrm>
                          <a:prstGeom prst="rect">
                            <a:avLst/>
                          </a:prstGeom>
                          <a:noFill/>
                          <a:ln w="9525">
                            <a:noFill/>
                            <a:miter lim="800000"/>
                            <a:headEnd/>
                            <a:tailEnd/>
                          </a:ln>
                        </p:spPr>
                        <p:txBody>
                          <a:bodyPr wrap="square" lIns="0" tIns="0" rIns="0" bIns="0" anchor="ctr">
                            <a:spAutoFit/>
                          </a:bodyPr>
                          <a:lstStyle/>
                          <a:p>
                            <a:pPr>
                              <a:spcBef>
                                <a:spcPct val="50000"/>
                              </a:spcBef>
                            </a:pPr>
                            <a:r>
                              <a:rPr lang="ar-DZ" sz="2400" b="1" dirty="0" smtClean="0">
                                <a:solidFill>
                                  <a:srgbClr val="008000"/>
                                </a:solidFill>
                                <a:latin typeface="Arial Narrow" pitchFamily="34" charset="0"/>
                                <a:cs typeface="Arial" charset="0"/>
                              </a:rPr>
                              <a:t>تخزين منتجات</a:t>
                            </a:r>
                            <a:endParaRPr lang="en-US" sz="2000" b="1" u="none" dirty="0">
                              <a:solidFill>
                                <a:srgbClr val="008000"/>
                              </a:solidFill>
                              <a:latin typeface="Arial Narrow" pitchFamily="34" charset="0"/>
                              <a:cs typeface="Arial" charset="0"/>
                            </a:endParaRPr>
                          </a:p>
                        </p:txBody>
                      </p:sp>
                    </p:grpSp>
                    <p:grpSp>
                      <p:nvGrpSpPr>
                        <p:cNvPr id="100" name="Groupe 99"/>
                        <p:cNvGrpSpPr/>
                        <p:nvPr/>
                      </p:nvGrpSpPr>
                      <p:grpSpPr>
                        <a:xfrm>
                          <a:off x="6400801" y="2438400"/>
                          <a:ext cx="1219198" cy="1129352"/>
                          <a:chOff x="304802" y="2514600"/>
                          <a:chExt cx="1323975" cy="1129352"/>
                        </a:xfrm>
                      </p:grpSpPr>
                      <p:grpSp>
                        <p:nvGrpSpPr>
                          <p:cNvPr id="101" name="Group 2"/>
                          <p:cNvGrpSpPr>
                            <a:grpSpLocks/>
                          </p:cNvGrpSpPr>
                          <p:nvPr/>
                        </p:nvGrpSpPr>
                        <p:grpSpPr bwMode="auto">
                          <a:xfrm>
                            <a:off x="304802" y="2514600"/>
                            <a:ext cx="1323975" cy="685800"/>
                            <a:chOff x="3329" y="1538"/>
                            <a:chExt cx="764" cy="232"/>
                          </a:xfrm>
                        </p:grpSpPr>
                        <p:grpSp>
                          <p:nvGrpSpPr>
                            <p:cNvPr id="103" name="Group 3"/>
                            <p:cNvGrpSpPr>
                              <a:grpSpLocks/>
                            </p:cNvGrpSpPr>
                            <p:nvPr/>
                          </p:nvGrpSpPr>
                          <p:grpSpPr bwMode="auto">
                            <a:xfrm flipH="1">
                              <a:off x="3329" y="1538"/>
                              <a:ext cx="596" cy="232"/>
                              <a:chOff x="3971" y="1538"/>
                              <a:chExt cx="596" cy="232"/>
                            </a:xfrm>
                          </p:grpSpPr>
                          <p:grpSp>
                            <p:nvGrpSpPr>
                              <p:cNvPr id="159" name="Group 4"/>
                              <p:cNvGrpSpPr>
                                <a:grpSpLocks/>
                              </p:cNvGrpSpPr>
                              <p:nvPr/>
                            </p:nvGrpSpPr>
                            <p:grpSpPr bwMode="auto">
                              <a:xfrm>
                                <a:off x="3971" y="1538"/>
                                <a:ext cx="596" cy="165"/>
                                <a:chOff x="3971" y="1538"/>
                                <a:chExt cx="596" cy="165"/>
                              </a:xfrm>
                            </p:grpSpPr>
                            <p:sp>
                              <p:nvSpPr>
                                <p:cNvPr id="186" name="Rectangle 5"/>
                                <p:cNvSpPr>
                                  <a:spLocks noChangeArrowheads="1"/>
                                </p:cNvSpPr>
                                <p:nvPr/>
                              </p:nvSpPr>
                              <p:spPr bwMode="auto">
                                <a:xfrm>
                                  <a:off x="3971" y="1538"/>
                                  <a:ext cx="596" cy="165"/>
                                </a:xfrm>
                                <a:prstGeom prst="rect">
                                  <a:avLst/>
                                </a:prstGeom>
                                <a:solidFill>
                                  <a:srgbClr val="FF0000"/>
                                </a:solidFill>
                                <a:ln w="1588">
                                  <a:solidFill>
                                    <a:srgbClr val="000000"/>
                                  </a:solidFill>
                                  <a:miter lim="800000"/>
                                  <a:headEnd/>
                                  <a:tailEnd/>
                                </a:ln>
                              </p:spPr>
                              <p:txBody>
                                <a:bodyPr/>
                                <a:lstStyle/>
                                <a:p>
                                  <a:endParaRPr lang="en-US">
                                    <a:solidFill>
                                      <a:srgbClr val="FF0000"/>
                                    </a:solidFill>
                                  </a:endParaRPr>
                                </a:p>
                              </p:txBody>
                            </p:sp>
                            <p:sp>
                              <p:nvSpPr>
                                <p:cNvPr id="187" name="Rectangle 6"/>
                                <p:cNvSpPr>
                                  <a:spLocks noChangeArrowheads="1"/>
                                </p:cNvSpPr>
                                <p:nvPr/>
                              </p:nvSpPr>
                              <p:spPr bwMode="auto">
                                <a:xfrm>
                                  <a:off x="3971" y="1544"/>
                                  <a:ext cx="596" cy="153"/>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grpSp>
                            <p:nvGrpSpPr>
                              <p:cNvPr id="160" name="Group 7"/>
                              <p:cNvGrpSpPr>
                                <a:grpSpLocks/>
                              </p:cNvGrpSpPr>
                              <p:nvPr/>
                            </p:nvGrpSpPr>
                            <p:grpSpPr bwMode="auto">
                              <a:xfrm>
                                <a:off x="4137" y="1703"/>
                                <a:ext cx="398" cy="67"/>
                                <a:chOff x="4137" y="1703"/>
                                <a:chExt cx="398" cy="67"/>
                              </a:xfrm>
                            </p:grpSpPr>
                            <p:grpSp>
                              <p:nvGrpSpPr>
                                <p:cNvPr id="161" name="Group 8"/>
                                <p:cNvGrpSpPr>
                                  <a:grpSpLocks/>
                                </p:cNvGrpSpPr>
                                <p:nvPr/>
                              </p:nvGrpSpPr>
                              <p:grpSpPr bwMode="auto">
                                <a:xfrm>
                                  <a:off x="4137" y="1703"/>
                                  <a:ext cx="398" cy="58"/>
                                  <a:chOff x="4137" y="1703"/>
                                  <a:chExt cx="398" cy="58"/>
                                </a:xfrm>
                              </p:grpSpPr>
                              <p:grpSp>
                                <p:nvGrpSpPr>
                                  <p:cNvPr id="170" name="Group 9"/>
                                  <p:cNvGrpSpPr>
                                    <a:grpSpLocks/>
                                  </p:cNvGrpSpPr>
                                  <p:nvPr/>
                                </p:nvGrpSpPr>
                                <p:grpSpPr bwMode="auto">
                                  <a:xfrm>
                                    <a:off x="4137" y="1703"/>
                                    <a:ext cx="48" cy="45"/>
                                    <a:chOff x="4137" y="1703"/>
                                    <a:chExt cx="48" cy="45"/>
                                  </a:xfrm>
                                </p:grpSpPr>
                                <p:sp>
                                  <p:nvSpPr>
                                    <p:cNvPr id="183" name="Freeform 10"/>
                                    <p:cNvSpPr>
                                      <a:spLocks/>
                                    </p:cNvSpPr>
                                    <p:nvPr/>
                                  </p:nvSpPr>
                                  <p:spPr bwMode="auto">
                                    <a:xfrm>
                                      <a:off x="4137" y="1703"/>
                                      <a:ext cx="48" cy="6"/>
                                    </a:xfrm>
                                    <a:custGeom>
                                      <a:avLst/>
                                      <a:gdLst>
                                        <a:gd name="T0" fmla="*/ 0 w 288"/>
                                        <a:gd name="T1" fmla="*/ 0 h 38"/>
                                        <a:gd name="T2" fmla="*/ 48 w 288"/>
                                        <a:gd name="T3" fmla="*/ 0 h 38"/>
                                        <a:gd name="T4" fmla="*/ 42 w 288"/>
                                        <a:gd name="T5" fmla="*/ 6 h 38"/>
                                        <a:gd name="T6" fmla="*/ 6 w 288"/>
                                        <a:gd name="T7" fmla="*/ 6 h 38"/>
                                        <a:gd name="T8" fmla="*/ 0 w 288"/>
                                        <a:gd name="T9" fmla="*/ 0 h 38"/>
                                        <a:gd name="T10" fmla="*/ 0 60000 65536"/>
                                        <a:gd name="T11" fmla="*/ 0 60000 65536"/>
                                        <a:gd name="T12" fmla="*/ 0 60000 65536"/>
                                        <a:gd name="T13" fmla="*/ 0 60000 65536"/>
                                        <a:gd name="T14" fmla="*/ 0 60000 65536"/>
                                        <a:gd name="T15" fmla="*/ 0 w 288"/>
                                        <a:gd name="T16" fmla="*/ 0 h 38"/>
                                        <a:gd name="T17" fmla="*/ 288 w 288"/>
                                        <a:gd name="T18" fmla="*/ 38 h 38"/>
                                      </a:gdLst>
                                      <a:ahLst/>
                                      <a:cxnLst>
                                        <a:cxn ang="T10">
                                          <a:pos x="T0" y="T1"/>
                                        </a:cxn>
                                        <a:cxn ang="T11">
                                          <a:pos x="T2" y="T3"/>
                                        </a:cxn>
                                        <a:cxn ang="T12">
                                          <a:pos x="T4" y="T5"/>
                                        </a:cxn>
                                        <a:cxn ang="T13">
                                          <a:pos x="T6" y="T7"/>
                                        </a:cxn>
                                        <a:cxn ang="T14">
                                          <a:pos x="T8" y="T9"/>
                                        </a:cxn>
                                      </a:cxnLst>
                                      <a:rect l="T15" t="T16" r="T17" b="T18"/>
                                      <a:pathLst>
                                        <a:path w="288" h="38">
                                          <a:moveTo>
                                            <a:pt x="0" y="2"/>
                                          </a:moveTo>
                                          <a:lnTo>
                                            <a:pt x="288" y="0"/>
                                          </a:lnTo>
                                          <a:lnTo>
                                            <a:pt x="251" y="37"/>
                                          </a:lnTo>
                                          <a:lnTo>
                                            <a:pt x="34" y="38"/>
                                          </a:lnTo>
                                          <a:lnTo>
                                            <a:pt x="0" y="2"/>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184" name="Freeform 11"/>
                                    <p:cNvSpPr>
                                      <a:spLocks/>
                                    </p:cNvSpPr>
                                    <p:nvPr/>
                                  </p:nvSpPr>
                                  <p:spPr bwMode="auto">
                                    <a:xfrm>
                                      <a:off x="4149" y="1709"/>
                                      <a:ext cx="24" cy="3"/>
                                    </a:xfrm>
                                    <a:custGeom>
                                      <a:avLst/>
                                      <a:gdLst>
                                        <a:gd name="T0" fmla="*/ 0 w 144"/>
                                        <a:gd name="T1" fmla="*/ 0 h 18"/>
                                        <a:gd name="T2" fmla="*/ 24 w 144"/>
                                        <a:gd name="T3" fmla="*/ 0 h 18"/>
                                        <a:gd name="T4" fmla="*/ 21 w 144"/>
                                        <a:gd name="T5" fmla="*/ 3 h 18"/>
                                        <a:gd name="T6" fmla="*/ 3 w 144"/>
                                        <a:gd name="T7" fmla="*/ 3 h 18"/>
                                        <a:gd name="T8" fmla="*/ 0 w 144"/>
                                        <a:gd name="T9" fmla="*/ 0 h 18"/>
                                        <a:gd name="T10" fmla="*/ 0 60000 65536"/>
                                        <a:gd name="T11" fmla="*/ 0 60000 65536"/>
                                        <a:gd name="T12" fmla="*/ 0 60000 65536"/>
                                        <a:gd name="T13" fmla="*/ 0 60000 65536"/>
                                        <a:gd name="T14" fmla="*/ 0 60000 65536"/>
                                        <a:gd name="T15" fmla="*/ 0 w 144"/>
                                        <a:gd name="T16" fmla="*/ 0 h 18"/>
                                        <a:gd name="T17" fmla="*/ 144 w 144"/>
                                        <a:gd name="T18" fmla="*/ 18 h 18"/>
                                      </a:gdLst>
                                      <a:ahLst/>
                                      <a:cxnLst>
                                        <a:cxn ang="T10">
                                          <a:pos x="T0" y="T1"/>
                                        </a:cxn>
                                        <a:cxn ang="T11">
                                          <a:pos x="T2" y="T3"/>
                                        </a:cxn>
                                        <a:cxn ang="T12">
                                          <a:pos x="T4" y="T5"/>
                                        </a:cxn>
                                        <a:cxn ang="T13">
                                          <a:pos x="T6" y="T7"/>
                                        </a:cxn>
                                        <a:cxn ang="T14">
                                          <a:pos x="T8" y="T9"/>
                                        </a:cxn>
                                      </a:cxnLst>
                                      <a:rect l="T15" t="T16" r="T17" b="T18"/>
                                      <a:pathLst>
                                        <a:path w="144" h="18">
                                          <a:moveTo>
                                            <a:pt x="0" y="1"/>
                                          </a:moveTo>
                                          <a:lnTo>
                                            <a:pt x="144" y="0"/>
                                          </a:lnTo>
                                          <a:lnTo>
                                            <a:pt x="126" y="17"/>
                                          </a:lnTo>
                                          <a:lnTo>
                                            <a:pt x="17" y="18"/>
                                          </a:lnTo>
                                          <a:lnTo>
                                            <a:pt x="0" y="1"/>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sp>
                                  <p:nvSpPr>
                                    <p:cNvPr id="185" name="Rectangle 12"/>
                                    <p:cNvSpPr>
                                      <a:spLocks noChangeArrowheads="1"/>
                                    </p:cNvSpPr>
                                    <p:nvPr/>
                                  </p:nvSpPr>
                                  <p:spPr bwMode="auto">
                                    <a:xfrm>
                                      <a:off x="4158" y="1712"/>
                                      <a:ext cx="6" cy="36"/>
                                    </a:xfrm>
                                    <a:prstGeom prst="rect">
                                      <a:avLst/>
                                    </a:prstGeom>
                                    <a:solidFill>
                                      <a:srgbClr val="606060"/>
                                    </a:solidFill>
                                    <a:ln w="1588">
                                      <a:solidFill>
                                        <a:srgbClr val="404040"/>
                                      </a:solidFill>
                                      <a:miter lim="800000"/>
                                      <a:headEnd/>
                                      <a:tailEnd/>
                                    </a:ln>
                                  </p:spPr>
                                  <p:txBody>
                                    <a:bodyPr/>
                                    <a:lstStyle/>
                                    <a:p>
                                      <a:endParaRPr lang="en-US">
                                        <a:solidFill>
                                          <a:srgbClr val="FF0000"/>
                                        </a:solidFill>
                                      </a:endParaRPr>
                                    </a:p>
                                  </p:txBody>
                                </p:sp>
                              </p:grpSp>
                              <p:grpSp>
                                <p:nvGrpSpPr>
                                  <p:cNvPr id="171" name="Group 13"/>
                                  <p:cNvGrpSpPr>
                                    <a:grpSpLocks/>
                                  </p:cNvGrpSpPr>
                                  <p:nvPr/>
                                </p:nvGrpSpPr>
                                <p:grpSpPr bwMode="auto">
                                  <a:xfrm>
                                    <a:off x="4378" y="1703"/>
                                    <a:ext cx="76" cy="58"/>
                                    <a:chOff x="4378" y="1703"/>
                                    <a:chExt cx="76" cy="58"/>
                                  </a:xfrm>
                                </p:grpSpPr>
                                <p:sp>
                                  <p:nvSpPr>
                                    <p:cNvPr id="178" name="Freeform 14"/>
                                    <p:cNvSpPr>
                                      <a:spLocks/>
                                    </p:cNvSpPr>
                                    <p:nvPr/>
                                  </p:nvSpPr>
                                  <p:spPr bwMode="auto">
                                    <a:xfrm>
                                      <a:off x="4378" y="1703"/>
                                      <a:ext cx="75" cy="12"/>
                                    </a:xfrm>
                                    <a:custGeom>
                                      <a:avLst/>
                                      <a:gdLst>
                                        <a:gd name="T0" fmla="*/ 0 w 452"/>
                                        <a:gd name="T1" fmla="*/ 0 h 71"/>
                                        <a:gd name="T2" fmla="*/ 75 w 452"/>
                                        <a:gd name="T3" fmla="*/ 0 h 71"/>
                                        <a:gd name="T4" fmla="*/ 75 w 452"/>
                                        <a:gd name="T5" fmla="*/ 12 h 71"/>
                                        <a:gd name="T6" fmla="*/ 6 w 452"/>
                                        <a:gd name="T7" fmla="*/ 12 h 71"/>
                                        <a:gd name="T8" fmla="*/ 0 w 452"/>
                                        <a:gd name="T9" fmla="*/ 0 h 71"/>
                                        <a:gd name="T10" fmla="*/ 0 60000 65536"/>
                                        <a:gd name="T11" fmla="*/ 0 60000 65536"/>
                                        <a:gd name="T12" fmla="*/ 0 60000 65536"/>
                                        <a:gd name="T13" fmla="*/ 0 60000 65536"/>
                                        <a:gd name="T14" fmla="*/ 0 60000 65536"/>
                                        <a:gd name="T15" fmla="*/ 0 w 452"/>
                                        <a:gd name="T16" fmla="*/ 0 h 71"/>
                                        <a:gd name="T17" fmla="*/ 452 w 452"/>
                                        <a:gd name="T18" fmla="*/ 71 h 71"/>
                                      </a:gdLst>
                                      <a:ahLst/>
                                      <a:cxnLst>
                                        <a:cxn ang="T10">
                                          <a:pos x="T0" y="T1"/>
                                        </a:cxn>
                                        <a:cxn ang="T11">
                                          <a:pos x="T2" y="T3"/>
                                        </a:cxn>
                                        <a:cxn ang="T12">
                                          <a:pos x="T4" y="T5"/>
                                        </a:cxn>
                                        <a:cxn ang="T13">
                                          <a:pos x="T6" y="T7"/>
                                        </a:cxn>
                                        <a:cxn ang="T14">
                                          <a:pos x="T8" y="T9"/>
                                        </a:cxn>
                                      </a:cxnLst>
                                      <a:rect l="T15" t="T16" r="T17" b="T18"/>
                                      <a:pathLst>
                                        <a:path w="452" h="71">
                                          <a:moveTo>
                                            <a:pt x="0" y="0"/>
                                          </a:moveTo>
                                          <a:lnTo>
                                            <a:pt x="452" y="0"/>
                                          </a:lnTo>
                                          <a:lnTo>
                                            <a:pt x="452" y="71"/>
                                          </a:lnTo>
                                          <a:lnTo>
                                            <a:pt x="36"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179" name="Group 15"/>
                                    <p:cNvGrpSpPr>
                                      <a:grpSpLocks/>
                                    </p:cNvGrpSpPr>
                                    <p:nvPr/>
                                  </p:nvGrpSpPr>
                                  <p:grpSpPr bwMode="auto">
                                    <a:xfrm>
                                      <a:off x="4384" y="1703"/>
                                      <a:ext cx="64" cy="13"/>
                                      <a:chOff x="4384" y="1703"/>
                                      <a:chExt cx="64" cy="13"/>
                                    </a:xfrm>
                                  </p:grpSpPr>
                                  <p:sp>
                                    <p:nvSpPr>
                                      <p:cNvPr id="181" name="Freeform 16"/>
                                      <p:cNvSpPr>
                                        <a:spLocks/>
                                      </p:cNvSpPr>
                                      <p:nvPr/>
                                    </p:nvSpPr>
                                    <p:spPr bwMode="auto">
                                      <a:xfrm>
                                        <a:off x="4384" y="1706"/>
                                        <a:ext cx="57" cy="9"/>
                                      </a:xfrm>
                                      <a:custGeom>
                                        <a:avLst/>
                                        <a:gdLst>
                                          <a:gd name="T0" fmla="*/ 0 w 343"/>
                                          <a:gd name="T1" fmla="*/ 9 h 54"/>
                                          <a:gd name="T2" fmla="*/ 9 w 343"/>
                                          <a:gd name="T3" fmla="*/ 0 h 54"/>
                                          <a:gd name="T4" fmla="*/ 57 w 343"/>
                                          <a:gd name="T5" fmla="*/ 0 h 54"/>
                                          <a:gd name="T6" fmla="*/ 57 w 343"/>
                                          <a:gd name="T7" fmla="*/ 9 h 54"/>
                                          <a:gd name="T8" fmla="*/ 0 60000 65536"/>
                                          <a:gd name="T9" fmla="*/ 0 60000 65536"/>
                                          <a:gd name="T10" fmla="*/ 0 60000 65536"/>
                                          <a:gd name="T11" fmla="*/ 0 60000 65536"/>
                                          <a:gd name="T12" fmla="*/ 0 w 343"/>
                                          <a:gd name="T13" fmla="*/ 0 h 54"/>
                                          <a:gd name="T14" fmla="*/ 343 w 343"/>
                                          <a:gd name="T15" fmla="*/ 54 h 54"/>
                                        </a:gdLst>
                                        <a:ahLst/>
                                        <a:cxnLst>
                                          <a:cxn ang="T8">
                                            <a:pos x="T0" y="T1"/>
                                          </a:cxn>
                                          <a:cxn ang="T9">
                                            <a:pos x="T2" y="T3"/>
                                          </a:cxn>
                                          <a:cxn ang="T10">
                                            <a:pos x="T4" y="T5"/>
                                          </a:cxn>
                                          <a:cxn ang="T11">
                                            <a:pos x="T6" y="T7"/>
                                          </a:cxn>
                                        </a:cxnLst>
                                        <a:rect l="T12" t="T13" r="T14" b="T15"/>
                                        <a:pathLst>
                                          <a:path w="343" h="54">
                                            <a:moveTo>
                                              <a:pt x="0" y="54"/>
                                            </a:moveTo>
                                            <a:lnTo>
                                              <a:pt x="54" y="0"/>
                                            </a:lnTo>
                                            <a:lnTo>
                                              <a:pt x="343" y="0"/>
                                            </a:lnTo>
                                            <a:lnTo>
                                              <a:pt x="343" y="54"/>
                                            </a:lnTo>
                                          </a:path>
                                        </a:pathLst>
                                      </a:custGeom>
                                      <a:noFill/>
                                      <a:ln w="1588">
                                        <a:solidFill>
                                          <a:srgbClr val="404040"/>
                                        </a:solidFill>
                                        <a:round/>
                                        <a:headEnd/>
                                        <a:tailEnd/>
                                      </a:ln>
                                    </p:spPr>
                                    <p:txBody>
                                      <a:bodyPr/>
                                      <a:lstStyle/>
                                      <a:p>
                                        <a:endParaRPr lang="fr-FR">
                                          <a:solidFill>
                                            <a:srgbClr val="FF0000"/>
                                          </a:solidFill>
                                        </a:endParaRPr>
                                      </a:p>
                                    </p:txBody>
                                  </p:sp>
                                  <p:sp>
                                    <p:nvSpPr>
                                      <p:cNvPr id="182" name="Line 17"/>
                                      <p:cNvSpPr>
                                        <a:spLocks noChangeShapeType="1"/>
                                      </p:cNvSpPr>
                                      <p:nvPr/>
                                    </p:nvSpPr>
                                    <p:spPr bwMode="auto">
                                      <a:xfrm>
                                        <a:off x="4447"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180" name="Line 18"/>
                                    <p:cNvSpPr>
                                      <a:spLocks noChangeShapeType="1"/>
                                    </p:cNvSpPr>
                                    <p:nvPr/>
                                  </p:nvSpPr>
                                  <p:spPr bwMode="auto">
                                    <a:xfrm>
                                      <a:off x="4453"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nvGrpSpPr>
                                  <p:cNvPr id="172" name="Group 19"/>
                                  <p:cNvGrpSpPr>
                                    <a:grpSpLocks/>
                                  </p:cNvGrpSpPr>
                                  <p:nvPr/>
                                </p:nvGrpSpPr>
                                <p:grpSpPr bwMode="auto">
                                  <a:xfrm>
                                    <a:off x="4459" y="1703"/>
                                    <a:ext cx="76" cy="58"/>
                                    <a:chOff x="4459" y="1703"/>
                                    <a:chExt cx="76" cy="58"/>
                                  </a:xfrm>
                                </p:grpSpPr>
                                <p:sp>
                                  <p:nvSpPr>
                                    <p:cNvPr id="173" name="Freeform 20"/>
                                    <p:cNvSpPr>
                                      <a:spLocks/>
                                    </p:cNvSpPr>
                                    <p:nvPr/>
                                  </p:nvSpPr>
                                  <p:spPr bwMode="auto">
                                    <a:xfrm>
                                      <a:off x="4459" y="1703"/>
                                      <a:ext cx="75" cy="12"/>
                                    </a:xfrm>
                                    <a:custGeom>
                                      <a:avLst/>
                                      <a:gdLst>
                                        <a:gd name="T0" fmla="*/ 0 w 451"/>
                                        <a:gd name="T1" fmla="*/ 0 h 71"/>
                                        <a:gd name="T2" fmla="*/ 75 w 451"/>
                                        <a:gd name="T3" fmla="*/ 0 h 71"/>
                                        <a:gd name="T4" fmla="*/ 75 w 451"/>
                                        <a:gd name="T5" fmla="*/ 12 h 71"/>
                                        <a:gd name="T6" fmla="*/ 6 w 451"/>
                                        <a:gd name="T7" fmla="*/ 12 h 71"/>
                                        <a:gd name="T8" fmla="*/ 0 w 451"/>
                                        <a:gd name="T9" fmla="*/ 0 h 71"/>
                                        <a:gd name="T10" fmla="*/ 0 60000 65536"/>
                                        <a:gd name="T11" fmla="*/ 0 60000 65536"/>
                                        <a:gd name="T12" fmla="*/ 0 60000 65536"/>
                                        <a:gd name="T13" fmla="*/ 0 60000 65536"/>
                                        <a:gd name="T14" fmla="*/ 0 60000 65536"/>
                                        <a:gd name="T15" fmla="*/ 0 w 451"/>
                                        <a:gd name="T16" fmla="*/ 0 h 71"/>
                                        <a:gd name="T17" fmla="*/ 451 w 451"/>
                                        <a:gd name="T18" fmla="*/ 71 h 71"/>
                                      </a:gdLst>
                                      <a:ahLst/>
                                      <a:cxnLst>
                                        <a:cxn ang="T10">
                                          <a:pos x="T0" y="T1"/>
                                        </a:cxn>
                                        <a:cxn ang="T11">
                                          <a:pos x="T2" y="T3"/>
                                        </a:cxn>
                                        <a:cxn ang="T12">
                                          <a:pos x="T4" y="T5"/>
                                        </a:cxn>
                                        <a:cxn ang="T13">
                                          <a:pos x="T6" y="T7"/>
                                        </a:cxn>
                                        <a:cxn ang="T14">
                                          <a:pos x="T8" y="T9"/>
                                        </a:cxn>
                                      </a:cxnLst>
                                      <a:rect l="T15" t="T16" r="T17" b="T18"/>
                                      <a:pathLst>
                                        <a:path w="451" h="71">
                                          <a:moveTo>
                                            <a:pt x="0" y="0"/>
                                          </a:moveTo>
                                          <a:lnTo>
                                            <a:pt x="451" y="0"/>
                                          </a:lnTo>
                                          <a:lnTo>
                                            <a:pt x="451" y="71"/>
                                          </a:lnTo>
                                          <a:lnTo>
                                            <a:pt x="35" y="71"/>
                                          </a:lnTo>
                                          <a:lnTo>
                                            <a:pt x="0" y="0"/>
                                          </a:lnTo>
                                          <a:close/>
                                        </a:path>
                                      </a:pathLst>
                                    </a:custGeom>
                                    <a:solidFill>
                                      <a:srgbClr val="606060"/>
                                    </a:solidFill>
                                    <a:ln w="1588">
                                      <a:solidFill>
                                        <a:srgbClr val="404040"/>
                                      </a:solidFill>
                                      <a:round/>
                                      <a:headEnd/>
                                      <a:tailEnd/>
                                    </a:ln>
                                  </p:spPr>
                                  <p:txBody>
                                    <a:bodyPr/>
                                    <a:lstStyle/>
                                    <a:p>
                                      <a:endParaRPr lang="fr-FR">
                                        <a:solidFill>
                                          <a:srgbClr val="FF0000"/>
                                        </a:solidFill>
                                      </a:endParaRPr>
                                    </a:p>
                                  </p:txBody>
                                </p:sp>
                                <p:grpSp>
                                  <p:nvGrpSpPr>
                                    <p:cNvPr id="174" name="Group 21"/>
                                    <p:cNvGrpSpPr>
                                      <a:grpSpLocks/>
                                    </p:cNvGrpSpPr>
                                    <p:nvPr/>
                                  </p:nvGrpSpPr>
                                  <p:grpSpPr bwMode="auto">
                                    <a:xfrm>
                                      <a:off x="4465" y="1703"/>
                                      <a:ext cx="64" cy="13"/>
                                      <a:chOff x="4465" y="1703"/>
                                      <a:chExt cx="64" cy="13"/>
                                    </a:xfrm>
                                  </p:grpSpPr>
                                  <p:sp>
                                    <p:nvSpPr>
                                      <p:cNvPr id="176" name="Freeform 22"/>
                                      <p:cNvSpPr>
                                        <a:spLocks/>
                                      </p:cNvSpPr>
                                      <p:nvPr/>
                                    </p:nvSpPr>
                                    <p:spPr bwMode="auto">
                                      <a:xfrm>
                                        <a:off x="4465" y="1706"/>
                                        <a:ext cx="57" cy="9"/>
                                      </a:xfrm>
                                      <a:custGeom>
                                        <a:avLst/>
                                        <a:gdLst>
                                          <a:gd name="T0" fmla="*/ 0 w 344"/>
                                          <a:gd name="T1" fmla="*/ 9 h 54"/>
                                          <a:gd name="T2" fmla="*/ 9 w 344"/>
                                          <a:gd name="T3" fmla="*/ 0 h 54"/>
                                          <a:gd name="T4" fmla="*/ 57 w 344"/>
                                          <a:gd name="T5" fmla="*/ 0 h 54"/>
                                          <a:gd name="T6" fmla="*/ 57 w 344"/>
                                          <a:gd name="T7" fmla="*/ 9 h 54"/>
                                          <a:gd name="T8" fmla="*/ 0 60000 65536"/>
                                          <a:gd name="T9" fmla="*/ 0 60000 65536"/>
                                          <a:gd name="T10" fmla="*/ 0 60000 65536"/>
                                          <a:gd name="T11" fmla="*/ 0 60000 65536"/>
                                          <a:gd name="T12" fmla="*/ 0 w 344"/>
                                          <a:gd name="T13" fmla="*/ 0 h 54"/>
                                          <a:gd name="T14" fmla="*/ 344 w 344"/>
                                          <a:gd name="T15" fmla="*/ 54 h 54"/>
                                        </a:gdLst>
                                        <a:ahLst/>
                                        <a:cxnLst>
                                          <a:cxn ang="T8">
                                            <a:pos x="T0" y="T1"/>
                                          </a:cxn>
                                          <a:cxn ang="T9">
                                            <a:pos x="T2" y="T3"/>
                                          </a:cxn>
                                          <a:cxn ang="T10">
                                            <a:pos x="T4" y="T5"/>
                                          </a:cxn>
                                          <a:cxn ang="T11">
                                            <a:pos x="T6" y="T7"/>
                                          </a:cxn>
                                        </a:cxnLst>
                                        <a:rect l="T12" t="T13" r="T14" b="T15"/>
                                        <a:pathLst>
                                          <a:path w="344" h="54">
                                            <a:moveTo>
                                              <a:pt x="0" y="54"/>
                                            </a:moveTo>
                                            <a:lnTo>
                                              <a:pt x="56" y="0"/>
                                            </a:lnTo>
                                            <a:lnTo>
                                              <a:pt x="344" y="0"/>
                                            </a:lnTo>
                                            <a:lnTo>
                                              <a:pt x="344" y="54"/>
                                            </a:lnTo>
                                          </a:path>
                                        </a:pathLst>
                                      </a:custGeom>
                                      <a:noFill/>
                                      <a:ln w="1588">
                                        <a:solidFill>
                                          <a:srgbClr val="404040"/>
                                        </a:solidFill>
                                        <a:round/>
                                        <a:headEnd/>
                                        <a:tailEnd/>
                                      </a:ln>
                                    </p:spPr>
                                    <p:txBody>
                                      <a:bodyPr/>
                                      <a:lstStyle/>
                                      <a:p>
                                        <a:endParaRPr lang="fr-FR">
                                          <a:solidFill>
                                            <a:srgbClr val="FF0000"/>
                                          </a:solidFill>
                                        </a:endParaRPr>
                                      </a:p>
                                    </p:txBody>
                                  </p:sp>
                                  <p:sp>
                                    <p:nvSpPr>
                                      <p:cNvPr id="177" name="Line 23"/>
                                      <p:cNvSpPr>
                                        <a:spLocks noChangeShapeType="1"/>
                                      </p:cNvSpPr>
                                      <p:nvPr/>
                                    </p:nvSpPr>
                                    <p:spPr bwMode="auto">
                                      <a:xfrm>
                                        <a:off x="4528" y="1703"/>
                                        <a:ext cx="1" cy="13"/>
                                      </a:xfrm>
                                      <a:prstGeom prst="line">
                                        <a:avLst/>
                                      </a:prstGeom>
                                      <a:noFill/>
                                      <a:ln w="1588">
                                        <a:solidFill>
                                          <a:srgbClr val="404040"/>
                                        </a:solidFill>
                                        <a:round/>
                                        <a:headEnd/>
                                        <a:tailEnd/>
                                      </a:ln>
                                    </p:spPr>
                                    <p:txBody>
                                      <a:bodyPr/>
                                      <a:lstStyle/>
                                      <a:p>
                                        <a:endParaRPr lang="fr-FR">
                                          <a:solidFill>
                                            <a:srgbClr val="FF0000"/>
                                          </a:solidFill>
                                        </a:endParaRPr>
                                      </a:p>
                                    </p:txBody>
                                  </p:sp>
                                </p:grpSp>
                                <p:sp>
                                  <p:nvSpPr>
                                    <p:cNvPr id="175" name="Line 24"/>
                                    <p:cNvSpPr>
                                      <a:spLocks noChangeShapeType="1"/>
                                    </p:cNvSpPr>
                                    <p:nvPr/>
                                  </p:nvSpPr>
                                  <p:spPr bwMode="auto">
                                    <a:xfrm>
                                      <a:off x="4534" y="1715"/>
                                      <a:ext cx="1" cy="46"/>
                                    </a:xfrm>
                                    <a:prstGeom prst="line">
                                      <a:avLst/>
                                    </a:prstGeom>
                                    <a:noFill/>
                                    <a:ln w="1588">
                                      <a:solidFill>
                                        <a:srgbClr val="202020"/>
                                      </a:solidFill>
                                      <a:round/>
                                      <a:headEnd/>
                                      <a:tailEnd/>
                                    </a:ln>
                                  </p:spPr>
                                  <p:txBody>
                                    <a:bodyPr/>
                                    <a:lstStyle/>
                                    <a:p>
                                      <a:endParaRPr lang="fr-FR">
                                        <a:solidFill>
                                          <a:srgbClr val="FF0000"/>
                                        </a:solidFill>
                                      </a:endParaRPr>
                                    </a:p>
                                  </p:txBody>
                                </p:sp>
                              </p:grpSp>
                            </p:grpSp>
                            <p:grpSp>
                              <p:nvGrpSpPr>
                                <p:cNvPr id="162" name="Group 25"/>
                                <p:cNvGrpSpPr>
                                  <a:grpSpLocks/>
                                </p:cNvGrpSpPr>
                                <p:nvPr/>
                              </p:nvGrpSpPr>
                              <p:grpSpPr bwMode="auto">
                                <a:xfrm>
                                  <a:off x="4386" y="1708"/>
                                  <a:ext cx="62" cy="62"/>
                                  <a:chOff x="4386" y="1708"/>
                                  <a:chExt cx="62" cy="62"/>
                                </a:xfrm>
                              </p:grpSpPr>
                              <p:sp>
                                <p:nvSpPr>
                                  <p:cNvPr id="167" name="Oval 26"/>
                                  <p:cNvSpPr>
                                    <a:spLocks noChangeArrowheads="1"/>
                                  </p:cNvSpPr>
                                  <p:nvPr/>
                                </p:nvSpPr>
                                <p:spPr bwMode="auto">
                                  <a:xfrm>
                                    <a:off x="4386"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68" name="Oval 27"/>
                                  <p:cNvSpPr>
                                    <a:spLocks noChangeArrowheads="1"/>
                                  </p:cNvSpPr>
                                  <p:nvPr/>
                                </p:nvSpPr>
                                <p:spPr bwMode="auto">
                                  <a:xfrm>
                                    <a:off x="4395"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69" name="Oval 28"/>
                                  <p:cNvSpPr>
                                    <a:spLocks noChangeArrowheads="1"/>
                                  </p:cNvSpPr>
                                  <p:nvPr/>
                                </p:nvSpPr>
                                <p:spPr bwMode="auto">
                                  <a:xfrm>
                                    <a:off x="4407"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163" name="Group 29"/>
                                <p:cNvGrpSpPr>
                                  <a:grpSpLocks/>
                                </p:cNvGrpSpPr>
                                <p:nvPr/>
                              </p:nvGrpSpPr>
                              <p:grpSpPr bwMode="auto">
                                <a:xfrm>
                                  <a:off x="4467" y="1708"/>
                                  <a:ext cx="62" cy="62"/>
                                  <a:chOff x="4467" y="1708"/>
                                  <a:chExt cx="62" cy="62"/>
                                </a:xfrm>
                              </p:grpSpPr>
                              <p:sp>
                                <p:nvSpPr>
                                  <p:cNvPr id="164" name="Oval 30"/>
                                  <p:cNvSpPr>
                                    <a:spLocks noChangeArrowheads="1"/>
                                  </p:cNvSpPr>
                                  <p:nvPr/>
                                </p:nvSpPr>
                                <p:spPr bwMode="auto">
                                  <a:xfrm>
                                    <a:off x="4467"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65" name="Oval 31"/>
                                  <p:cNvSpPr>
                                    <a:spLocks noChangeArrowheads="1"/>
                                  </p:cNvSpPr>
                                  <p:nvPr/>
                                </p:nvSpPr>
                                <p:spPr bwMode="auto">
                                  <a:xfrm>
                                    <a:off x="4476"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66" name="Oval 32"/>
                                  <p:cNvSpPr>
                                    <a:spLocks noChangeArrowheads="1"/>
                                  </p:cNvSpPr>
                                  <p:nvPr/>
                                </p:nvSpPr>
                                <p:spPr bwMode="auto">
                                  <a:xfrm>
                                    <a:off x="4488"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nvGrpSpPr>
                            <p:cNvPr id="104" name="Group 33"/>
                            <p:cNvGrpSpPr>
                              <a:grpSpLocks/>
                            </p:cNvGrpSpPr>
                            <p:nvPr/>
                          </p:nvGrpSpPr>
                          <p:grpSpPr bwMode="auto">
                            <a:xfrm flipH="1">
                              <a:off x="3794" y="1598"/>
                              <a:ext cx="299" cy="172"/>
                              <a:chOff x="3794" y="1598"/>
                              <a:chExt cx="299" cy="172"/>
                            </a:xfrm>
                          </p:grpSpPr>
                          <p:grpSp>
                            <p:nvGrpSpPr>
                              <p:cNvPr id="105" name="Group 34"/>
                              <p:cNvGrpSpPr>
                                <a:grpSpLocks/>
                              </p:cNvGrpSpPr>
                              <p:nvPr/>
                            </p:nvGrpSpPr>
                            <p:grpSpPr bwMode="auto">
                              <a:xfrm>
                                <a:off x="3794" y="1598"/>
                                <a:ext cx="123" cy="135"/>
                                <a:chOff x="3794" y="1598"/>
                                <a:chExt cx="123" cy="135"/>
                              </a:xfrm>
                            </p:grpSpPr>
                            <p:sp>
                              <p:nvSpPr>
                                <p:cNvPr id="137" name="Rectangle 35"/>
                                <p:cNvSpPr>
                                  <a:spLocks noChangeArrowheads="1"/>
                                </p:cNvSpPr>
                                <p:nvPr/>
                              </p:nvSpPr>
                              <p:spPr bwMode="auto">
                                <a:xfrm>
                                  <a:off x="3911" y="1661"/>
                                  <a:ext cx="6" cy="18"/>
                                </a:xfrm>
                                <a:prstGeom prst="rect">
                                  <a:avLst/>
                                </a:prstGeom>
                                <a:solidFill>
                                  <a:srgbClr val="606060"/>
                                </a:solidFill>
                                <a:ln w="1588">
                                  <a:solidFill>
                                    <a:srgbClr val="000000"/>
                                  </a:solidFill>
                                  <a:miter lim="800000"/>
                                  <a:headEnd/>
                                  <a:tailEnd/>
                                </a:ln>
                              </p:spPr>
                              <p:txBody>
                                <a:bodyPr/>
                                <a:lstStyle/>
                                <a:p>
                                  <a:endParaRPr lang="en-US">
                                    <a:solidFill>
                                      <a:srgbClr val="FF0000"/>
                                    </a:solidFill>
                                  </a:endParaRPr>
                                </a:p>
                              </p:txBody>
                            </p:sp>
                            <p:sp>
                              <p:nvSpPr>
                                <p:cNvPr id="138" name="Freeform 36"/>
                                <p:cNvSpPr>
                                  <a:spLocks/>
                                </p:cNvSpPr>
                                <p:nvPr/>
                              </p:nvSpPr>
                              <p:spPr bwMode="auto">
                                <a:xfrm>
                                  <a:off x="3797" y="1598"/>
                                  <a:ext cx="114" cy="105"/>
                                </a:xfrm>
                                <a:custGeom>
                                  <a:avLst/>
                                  <a:gdLst>
                                    <a:gd name="T0" fmla="*/ 24 w 686"/>
                                    <a:gd name="T1" fmla="*/ 3 h 630"/>
                                    <a:gd name="T2" fmla="*/ 30 w 686"/>
                                    <a:gd name="T3" fmla="*/ 0 h 630"/>
                                    <a:gd name="T4" fmla="*/ 105 w 686"/>
                                    <a:gd name="T5" fmla="*/ 0 h 630"/>
                                    <a:gd name="T6" fmla="*/ 111 w 686"/>
                                    <a:gd name="T7" fmla="*/ 3 h 630"/>
                                    <a:gd name="T8" fmla="*/ 111 w 686"/>
                                    <a:gd name="T9" fmla="*/ 39 h 630"/>
                                    <a:gd name="T10" fmla="*/ 114 w 686"/>
                                    <a:gd name="T11" fmla="*/ 48 h 630"/>
                                    <a:gd name="T12" fmla="*/ 114 w 686"/>
                                    <a:gd name="T13" fmla="*/ 105 h 630"/>
                                    <a:gd name="T14" fmla="*/ 0 w 686"/>
                                    <a:gd name="T15" fmla="*/ 105 h 630"/>
                                    <a:gd name="T16" fmla="*/ 0 w 686"/>
                                    <a:gd name="T17" fmla="*/ 54 h 630"/>
                                    <a:gd name="T18" fmla="*/ 9 w 686"/>
                                    <a:gd name="T19" fmla="*/ 48 h 630"/>
                                    <a:gd name="T20" fmla="*/ 21 w 686"/>
                                    <a:gd name="T21" fmla="*/ 12 h 630"/>
                                    <a:gd name="T22" fmla="*/ 24 w 686"/>
                                    <a:gd name="T23" fmla="*/ 12 h 630"/>
                                    <a:gd name="T24" fmla="*/ 12 w 686"/>
                                    <a:gd name="T25" fmla="*/ 48 h 630"/>
                                    <a:gd name="T26" fmla="*/ 33 w 686"/>
                                    <a:gd name="T27" fmla="*/ 48 h 630"/>
                                    <a:gd name="T28" fmla="*/ 24 w 686"/>
                                    <a:gd name="T29" fmla="*/ 12 h 630"/>
                                    <a:gd name="T30" fmla="*/ 27 w 686"/>
                                    <a:gd name="T31" fmla="*/ 12 h 630"/>
                                    <a:gd name="T32" fmla="*/ 36 w 686"/>
                                    <a:gd name="T33" fmla="*/ 48 h 630"/>
                                    <a:gd name="T34" fmla="*/ 75 w 686"/>
                                    <a:gd name="T35" fmla="*/ 48 h 630"/>
                                    <a:gd name="T36" fmla="*/ 63 w 686"/>
                                    <a:gd name="T37" fmla="*/ 12 h 630"/>
                                    <a:gd name="T38" fmla="*/ 69 w 686"/>
                                    <a:gd name="T39" fmla="*/ 12 h 630"/>
                                    <a:gd name="T40" fmla="*/ 81 w 686"/>
                                    <a:gd name="T41" fmla="*/ 48 h 630"/>
                                    <a:gd name="T42" fmla="*/ 111 w 686"/>
                                    <a:gd name="T43" fmla="*/ 48 h 630"/>
                                    <a:gd name="T44" fmla="*/ 99 w 686"/>
                                    <a:gd name="T45" fmla="*/ 12 h 630"/>
                                    <a:gd name="T46" fmla="*/ 69 w 686"/>
                                    <a:gd name="T47" fmla="*/ 12 h 630"/>
                                    <a:gd name="T48" fmla="*/ 63 w 686"/>
                                    <a:gd name="T49" fmla="*/ 12 h 630"/>
                                    <a:gd name="T50" fmla="*/ 27 w 686"/>
                                    <a:gd name="T51" fmla="*/ 12 h 630"/>
                                    <a:gd name="T52" fmla="*/ 24 w 686"/>
                                    <a:gd name="T53" fmla="*/ 12 h 630"/>
                                    <a:gd name="T54" fmla="*/ 21 w 686"/>
                                    <a:gd name="T55" fmla="*/ 12 h 630"/>
                                    <a:gd name="T56" fmla="*/ 24 w 686"/>
                                    <a:gd name="T57" fmla="*/ 6 h 630"/>
                                    <a:gd name="T58" fmla="*/ 24 w 686"/>
                                    <a:gd name="T59" fmla="*/ 3 h 6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6"/>
                                    <a:gd name="T91" fmla="*/ 0 h 630"/>
                                    <a:gd name="T92" fmla="*/ 686 w 686"/>
                                    <a:gd name="T93" fmla="*/ 630 h 6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6" h="630">
                                      <a:moveTo>
                                        <a:pt x="145" y="19"/>
                                      </a:moveTo>
                                      <a:lnTo>
                                        <a:pt x="182" y="0"/>
                                      </a:lnTo>
                                      <a:lnTo>
                                        <a:pt x="632" y="0"/>
                                      </a:lnTo>
                                      <a:lnTo>
                                        <a:pt x="669" y="16"/>
                                      </a:lnTo>
                                      <a:lnTo>
                                        <a:pt x="669" y="236"/>
                                      </a:lnTo>
                                      <a:lnTo>
                                        <a:pt x="686" y="288"/>
                                      </a:lnTo>
                                      <a:lnTo>
                                        <a:pt x="686" y="630"/>
                                      </a:lnTo>
                                      <a:lnTo>
                                        <a:pt x="0" y="630"/>
                                      </a:lnTo>
                                      <a:lnTo>
                                        <a:pt x="0" y="325"/>
                                      </a:lnTo>
                                      <a:lnTo>
                                        <a:pt x="54" y="288"/>
                                      </a:lnTo>
                                      <a:lnTo>
                                        <a:pt x="128" y="72"/>
                                      </a:lnTo>
                                      <a:lnTo>
                                        <a:pt x="145" y="72"/>
                                      </a:lnTo>
                                      <a:lnTo>
                                        <a:pt x="72" y="288"/>
                                      </a:lnTo>
                                      <a:lnTo>
                                        <a:pt x="200" y="288"/>
                                      </a:lnTo>
                                      <a:lnTo>
                                        <a:pt x="145" y="72"/>
                                      </a:lnTo>
                                      <a:lnTo>
                                        <a:pt x="163" y="72"/>
                                      </a:lnTo>
                                      <a:lnTo>
                                        <a:pt x="217" y="288"/>
                                      </a:lnTo>
                                      <a:lnTo>
                                        <a:pt x="451" y="288"/>
                                      </a:lnTo>
                                      <a:lnTo>
                                        <a:pt x="379" y="72"/>
                                      </a:lnTo>
                                      <a:lnTo>
                                        <a:pt x="416" y="72"/>
                                      </a:lnTo>
                                      <a:lnTo>
                                        <a:pt x="488" y="288"/>
                                      </a:lnTo>
                                      <a:lnTo>
                                        <a:pt x="669" y="288"/>
                                      </a:lnTo>
                                      <a:lnTo>
                                        <a:pt x="596" y="72"/>
                                      </a:lnTo>
                                      <a:lnTo>
                                        <a:pt x="416" y="72"/>
                                      </a:lnTo>
                                      <a:lnTo>
                                        <a:pt x="379" y="72"/>
                                      </a:lnTo>
                                      <a:lnTo>
                                        <a:pt x="163" y="72"/>
                                      </a:lnTo>
                                      <a:lnTo>
                                        <a:pt x="145" y="72"/>
                                      </a:lnTo>
                                      <a:lnTo>
                                        <a:pt x="128" y="72"/>
                                      </a:lnTo>
                                      <a:lnTo>
                                        <a:pt x="145" y="35"/>
                                      </a:lnTo>
                                      <a:lnTo>
                                        <a:pt x="145" y="19"/>
                                      </a:lnTo>
                                      <a:close/>
                                    </a:path>
                                  </a:pathLst>
                                </a:custGeom>
                                <a:solidFill>
                                  <a:srgbClr val="FF0000"/>
                                </a:solidFill>
                                <a:ln w="1588">
                                  <a:solidFill>
                                    <a:srgbClr val="000000"/>
                                  </a:solidFill>
                                  <a:round/>
                                  <a:headEnd/>
                                  <a:tailEnd/>
                                </a:ln>
                              </p:spPr>
                              <p:txBody>
                                <a:bodyPr/>
                                <a:lstStyle/>
                                <a:p>
                                  <a:endParaRPr lang="fr-FR">
                                    <a:solidFill>
                                      <a:srgbClr val="FF0000"/>
                                    </a:solidFill>
                                  </a:endParaRPr>
                                </a:p>
                              </p:txBody>
                            </p:sp>
                            <p:sp>
                              <p:nvSpPr>
                                <p:cNvPr id="139" name="Line 37"/>
                                <p:cNvSpPr>
                                  <a:spLocks noChangeShapeType="1"/>
                                </p:cNvSpPr>
                                <p:nvPr/>
                              </p:nvSpPr>
                              <p:spPr bwMode="auto">
                                <a:xfrm>
                                  <a:off x="3830" y="1646"/>
                                  <a:ext cx="1" cy="55"/>
                                </a:xfrm>
                                <a:prstGeom prst="line">
                                  <a:avLst/>
                                </a:prstGeom>
                                <a:noFill/>
                                <a:ln w="1588">
                                  <a:solidFill>
                                    <a:srgbClr val="000000"/>
                                  </a:solidFill>
                                  <a:round/>
                                  <a:headEnd/>
                                  <a:tailEnd/>
                                </a:ln>
                              </p:spPr>
                              <p:txBody>
                                <a:bodyPr/>
                                <a:lstStyle/>
                                <a:p>
                                  <a:endParaRPr lang="fr-FR">
                                    <a:solidFill>
                                      <a:srgbClr val="FF0000"/>
                                    </a:solidFill>
                                  </a:endParaRPr>
                                </a:p>
                              </p:txBody>
                            </p:sp>
                            <p:sp>
                              <p:nvSpPr>
                                <p:cNvPr id="140" name="Freeform 38"/>
                                <p:cNvSpPr>
                                  <a:spLocks/>
                                </p:cNvSpPr>
                                <p:nvPr/>
                              </p:nvSpPr>
                              <p:spPr bwMode="auto">
                                <a:xfrm>
                                  <a:off x="3861" y="1604"/>
                                  <a:ext cx="14" cy="84"/>
                                </a:xfrm>
                                <a:custGeom>
                                  <a:avLst/>
                                  <a:gdLst>
                                    <a:gd name="T0" fmla="*/ 0 w 86"/>
                                    <a:gd name="T1" fmla="*/ 0 h 506"/>
                                    <a:gd name="T2" fmla="*/ 14 w 86"/>
                                    <a:gd name="T3" fmla="*/ 42 h 506"/>
                                    <a:gd name="T4" fmla="*/ 14 w 86"/>
                                    <a:gd name="T5" fmla="*/ 84 h 506"/>
                                    <a:gd name="T6" fmla="*/ 0 60000 65536"/>
                                    <a:gd name="T7" fmla="*/ 0 60000 65536"/>
                                    <a:gd name="T8" fmla="*/ 0 60000 65536"/>
                                    <a:gd name="T9" fmla="*/ 0 w 86"/>
                                    <a:gd name="T10" fmla="*/ 0 h 506"/>
                                    <a:gd name="T11" fmla="*/ 86 w 86"/>
                                    <a:gd name="T12" fmla="*/ 506 h 506"/>
                                  </a:gdLst>
                                  <a:ahLst/>
                                  <a:cxnLst>
                                    <a:cxn ang="T6">
                                      <a:pos x="T0" y="T1"/>
                                    </a:cxn>
                                    <a:cxn ang="T7">
                                      <a:pos x="T2" y="T3"/>
                                    </a:cxn>
                                    <a:cxn ang="T8">
                                      <a:pos x="T4" y="T5"/>
                                    </a:cxn>
                                  </a:cxnLst>
                                  <a:rect l="T9" t="T10" r="T11" b="T12"/>
                                  <a:pathLst>
                                    <a:path w="86" h="506">
                                      <a:moveTo>
                                        <a:pt x="0" y="0"/>
                                      </a:moveTo>
                                      <a:lnTo>
                                        <a:pt x="86" y="253"/>
                                      </a:lnTo>
                                      <a:lnTo>
                                        <a:pt x="86" y="506"/>
                                      </a:lnTo>
                                    </a:path>
                                  </a:pathLst>
                                </a:custGeom>
                                <a:noFill/>
                                <a:ln w="1588">
                                  <a:solidFill>
                                    <a:srgbClr val="000000"/>
                                  </a:solidFill>
                                  <a:round/>
                                  <a:headEnd/>
                                  <a:tailEnd/>
                                </a:ln>
                              </p:spPr>
                              <p:txBody>
                                <a:bodyPr/>
                                <a:lstStyle/>
                                <a:p>
                                  <a:endParaRPr lang="fr-FR">
                                    <a:solidFill>
                                      <a:srgbClr val="FF0000"/>
                                    </a:solidFill>
                                  </a:endParaRPr>
                                </a:p>
                              </p:txBody>
                            </p:sp>
                            <p:grpSp>
                              <p:nvGrpSpPr>
                                <p:cNvPr id="141" name="Group 39"/>
                                <p:cNvGrpSpPr>
                                  <a:grpSpLocks/>
                                </p:cNvGrpSpPr>
                                <p:nvPr/>
                              </p:nvGrpSpPr>
                              <p:grpSpPr bwMode="auto">
                                <a:xfrm>
                                  <a:off x="3794" y="1703"/>
                                  <a:ext cx="117" cy="30"/>
                                  <a:chOff x="3794" y="1703"/>
                                  <a:chExt cx="117" cy="30"/>
                                </a:xfrm>
                              </p:grpSpPr>
                              <p:sp>
                                <p:nvSpPr>
                                  <p:cNvPr id="155" name="Rectangle 40"/>
                                  <p:cNvSpPr>
                                    <a:spLocks noChangeArrowheads="1"/>
                                  </p:cNvSpPr>
                                  <p:nvPr/>
                                </p:nvSpPr>
                                <p:spPr bwMode="auto">
                                  <a:xfrm>
                                    <a:off x="3794" y="1703"/>
                                    <a:ext cx="117"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156" name="Group 41"/>
                                  <p:cNvGrpSpPr>
                                    <a:grpSpLocks/>
                                  </p:cNvGrpSpPr>
                                  <p:nvPr/>
                                </p:nvGrpSpPr>
                                <p:grpSpPr bwMode="auto">
                                  <a:xfrm>
                                    <a:off x="3800" y="1706"/>
                                    <a:ext cx="34" cy="4"/>
                                    <a:chOff x="3800" y="1706"/>
                                    <a:chExt cx="34" cy="4"/>
                                  </a:xfrm>
                                </p:grpSpPr>
                                <p:sp>
                                  <p:nvSpPr>
                                    <p:cNvPr id="157" name="Line 42"/>
                                    <p:cNvSpPr>
                                      <a:spLocks noChangeShapeType="1"/>
                                    </p:cNvSpPr>
                                    <p:nvPr/>
                                  </p:nvSpPr>
                                  <p:spPr bwMode="auto">
                                    <a:xfrm>
                                      <a:off x="3800" y="1706"/>
                                      <a:ext cx="34" cy="1"/>
                                    </a:xfrm>
                                    <a:prstGeom prst="line">
                                      <a:avLst/>
                                    </a:prstGeom>
                                    <a:noFill/>
                                    <a:ln w="1588">
                                      <a:solidFill>
                                        <a:srgbClr val="000000"/>
                                      </a:solidFill>
                                      <a:round/>
                                      <a:headEnd/>
                                      <a:tailEnd/>
                                    </a:ln>
                                  </p:spPr>
                                  <p:txBody>
                                    <a:bodyPr/>
                                    <a:lstStyle/>
                                    <a:p>
                                      <a:endParaRPr lang="fr-FR">
                                        <a:solidFill>
                                          <a:srgbClr val="FF0000"/>
                                        </a:solidFill>
                                      </a:endParaRPr>
                                    </a:p>
                                  </p:txBody>
                                </p:sp>
                                <p:sp>
                                  <p:nvSpPr>
                                    <p:cNvPr id="158" name="Line 43"/>
                                    <p:cNvSpPr>
                                      <a:spLocks noChangeShapeType="1"/>
                                    </p:cNvSpPr>
                                    <p:nvPr/>
                                  </p:nvSpPr>
                                  <p:spPr bwMode="auto">
                                    <a:xfrm>
                                      <a:off x="3803" y="1709"/>
                                      <a:ext cx="31" cy="1"/>
                                    </a:xfrm>
                                    <a:prstGeom prst="line">
                                      <a:avLst/>
                                    </a:prstGeom>
                                    <a:noFill/>
                                    <a:ln w="1588">
                                      <a:solidFill>
                                        <a:srgbClr val="000000"/>
                                      </a:solidFill>
                                      <a:round/>
                                      <a:headEnd/>
                                      <a:tailEnd/>
                                    </a:ln>
                                  </p:spPr>
                                  <p:txBody>
                                    <a:bodyPr/>
                                    <a:lstStyle/>
                                    <a:p>
                                      <a:endParaRPr lang="fr-FR">
                                        <a:solidFill>
                                          <a:srgbClr val="FF0000"/>
                                        </a:solidFill>
                                      </a:endParaRPr>
                                    </a:p>
                                  </p:txBody>
                                </p:sp>
                              </p:grpSp>
                            </p:grpSp>
                            <p:grpSp>
                              <p:nvGrpSpPr>
                                <p:cNvPr id="142" name="Group 44"/>
                                <p:cNvGrpSpPr>
                                  <a:grpSpLocks/>
                                </p:cNvGrpSpPr>
                                <p:nvPr/>
                              </p:nvGrpSpPr>
                              <p:grpSpPr bwMode="auto">
                                <a:xfrm>
                                  <a:off x="3797" y="1688"/>
                                  <a:ext cx="112" cy="4"/>
                                  <a:chOff x="3797" y="1688"/>
                                  <a:chExt cx="112" cy="4"/>
                                </a:xfrm>
                              </p:grpSpPr>
                              <p:sp>
                                <p:nvSpPr>
                                  <p:cNvPr id="153" name="Line 45"/>
                                  <p:cNvSpPr>
                                    <a:spLocks noChangeShapeType="1"/>
                                  </p:cNvSpPr>
                                  <p:nvPr/>
                                </p:nvSpPr>
                                <p:spPr bwMode="auto">
                                  <a:xfrm>
                                    <a:off x="3797" y="1691"/>
                                    <a:ext cx="34" cy="1"/>
                                  </a:xfrm>
                                  <a:prstGeom prst="line">
                                    <a:avLst/>
                                  </a:prstGeom>
                                  <a:noFill/>
                                  <a:ln w="1588">
                                    <a:solidFill>
                                      <a:srgbClr val="202020"/>
                                    </a:solidFill>
                                    <a:round/>
                                    <a:headEnd/>
                                    <a:tailEnd/>
                                  </a:ln>
                                </p:spPr>
                                <p:txBody>
                                  <a:bodyPr/>
                                  <a:lstStyle/>
                                  <a:p>
                                    <a:endParaRPr lang="fr-FR">
                                      <a:solidFill>
                                        <a:srgbClr val="FF0000"/>
                                      </a:solidFill>
                                    </a:endParaRPr>
                                  </a:p>
                                </p:txBody>
                              </p:sp>
                              <p:sp>
                                <p:nvSpPr>
                                  <p:cNvPr id="154" name="Line 46"/>
                                  <p:cNvSpPr>
                                    <a:spLocks noChangeShapeType="1"/>
                                  </p:cNvSpPr>
                                  <p:nvPr/>
                                </p:nvSpPr>
                                <p:spPr bwMode="auto">
                                  <a:xfrm>
                                    <a:off x="3797" y="1688"/>
                                    <a:ext cx="112" cy="1"/>
                                  </a:xfrm>
                                  <a:prstGeom prst="line">
                                    <a:avLst/>
                                  </a:prstGeom>
                                  <a:noFill/>
                                  <a:ln w="1588">
                                    <a:solidFill>
                                      <a:srgbClr val="202020"/>
                                    </a:solidFill>
                                    <a:round/>
                                    <a:headEnd/>
                                    <a:tailEnd/>
                                  </a:ln>
                                </p:spPr>
                                <p:txBody>
                                  <a:bodyPr/>
                                  <a:lstStyle/>
                                  <a:p>
                                    <a:endParaRPr lang="fr-FR">
                                      <a:solidFill>
                                        <a:srgbClr val="FF0000"/>
                                      </a:solidFill>
                                    </a:endParaRPr>
                                  </a:p>
                                </p:txBody>
                              </p:sp>
                            </p:grpSp>
                            <p:sp>
                              <p:nvSpPr>
                                <p:cNvPr id="143" name="Line 47"/>
                                <p:cNvSpPr>
                                  <a:spLocks noChangeShapeType="1"/>
                                </p:cNvSpPr>
                                <p:nvPr/>
                              </p:nvSpPr>
                              <p:spPr bwMode="auto">
                                <a:xfrm>
                                  <a:off x="3908" y="1646"/>
                                  <a:ext cx="1" cy="58"/>
                                </a:xfrm>
                                <a:prstGeom prst="line">
                                  <a:avLst/>
                                </a:prstGeom>
                                <a:noFill/>
                                <a:ln w="1588">
                                  <a:solidFill>
                                    <a:srgbClr val="000000"/>
                                  </a:solidFill>
                                  <a:round/>
                                  <a:headEnd/>
                                  <a:tailEnd/>
                                </a:ln>
                              </p:spPr>
                              <p:txBody>
                                <a:bodyPr/>
                                <a:lstStyle/>
                                <a:p>
                                  <a:endParaRPr lang="fr-FR">
                                    <a:solidFill>
                                      <a:srgbClr val="FF0000"/>
                                    </a:solidFill>
                                  </a:endParaRPr>
                                </a:p>
                              </p:txBody>
                            </p:sp>
                            <p:grpSp>
                              <p:nvGrpSpPr>
                                <p:cNvPr id="144" name="Group 48"/>
                                <p:cNvGrpSpPr>
                                  <a:grpSpLocks/>
                                </p:cNvGrpSpPr>
                                <p:nvPr/>
                              </p:nvGrpSpPr>
                              <p:grpSpPr bwMode="auto">
                                <a:xfrm>
                                  <a:off x="3832" y="1621"/>
                                  <a:ext cx="15" cy="43"/>
                                  <a:chOff x="3832" y="1621"/>
                                  <a:chExt cx="15" cy="43"/>
                                </a:xfrm>
                              </p:grpSpPr>
                              <p:sp>
                                <p:nvSpPr>
                                  <p:cNvPr id="147" name="AutoShape 49"/>
                                  <p:cNvSpPr>
                                    <a:spLocks noChangeArrowheads="1"/>
                                  </p:cNvSpPr>
                                  <p:nvPr/>
                                </p:nvSpPr>
                                <p:spPr bwMode="auto">
                                  <a:xfrm>
                                    <a:off x="3832" y="1621"/>
                                    <a:ext cx="11" cy="32"/>
                                  </a:xfrm>
                                  <a:prstGeom prst="roundRect">
                                    <a:avLst>
                                      <a:gd name="adj" fmla="val 48412"/>
                                    </a:avLst>
                                  </a:prstGeom>
                                  <a:solidFill>
                                    <a:srgbClr val="FFFFFF"/>
                                  </a:solidFill>
                                  <a:ln w="1588">
                                    <a:solidFill>
                                      <a:srgbClr val="000000"/>
                                    </a:solidFill>
                                    <a:round/>
                                    <a:headEnd/>
                                    <a:tailEnd/>
                                  </a:ln>
                                </p:spPr>
                                <p:txBody>
                                  <a:bodyPr/>
                                  <a:lstStyle/>
                                  <a:p>
                                    <a:endParaRPr lang="en-US">
                                      <a:solidFill>
                                        <a:srgbClr val="FF0000"/>
                                      </a:solidFill>
                                    </a:endParaRPr>
                                  </a:p>
                                </p:txBody>
                              </p:sp>
                              <p:sp>
                                <p:nvSpPr>
                                  <p:cNvPr id="148" name="AutoShape 50"/>
                                  <p:cNvSpPr>
                                    <a:spLocks noChangeArrowheads="1"/>
                                  </p:cNvSpPr>
                                  <p:nvPr/>
                                </p:nvSpPr>
                                <p:spPr bwMode="auto">
                                  <a:xfrm>
                                    <a:off x="3833" y="1658"/>
                                    <a:ext cx="6" cy="6"/>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sp>
                                <p:nvSpPr>
                                  <p:cNvPr id="149" name="AutoShape 51"/>
                                  <p:cNvSpPr>
                                    <a:spLocks noChangeArrowheads="1"/>
                                  </p:cNvSpPr>
                                  <p:nvPr/>
                                </p:nvSpPr>
                                <p:spPr bwMode="auto">
                                  <a:xfrm>
                                    <a:off x="3842" y="1656"/>
                                    <a:ext cx="5" cy="4"/>
                                  </a:xfrm>
                                  <a:prstGeom prst="roundRect">
                                    <a:avLst>
                                      <a:gd name="adj" fmla="val 50000"/>
                                    </a:avLst>
                                  </a:prstGeom>
                                  <a:solidFill>
                                    <a:srgbClr val="606060"/>
                                  </a:solidFill>
                                  <a:ln w="1588">
                                    <a:solidFill>
                                      <a:srgbClr val="000000"/>
                                    </a:solidFill>
                                    <a:round/>
                                    <a:headEnd/>
                                    <a:tailEnd/>
                                  </a:ln>
                                </p:spPr>
                                <p:txBody>
                                  <a:bodyPr/>
                                  <a:lstStyle/>
                                  <a:p>
                                    <a:endParaRPr lang="en-US">
                                      <a:solidFill>
                                        <a:srgbClr val="FF0000"/>
                                      </a:solidFill>
                                    </a:endParaRPr>
                                  </a:p>
                                </p:txBody>
                              </p:sp>
                              <p:grpSp>
                                <p:nvGrpSpPr>
                                  <p:cNvPr id="150" name="Group 52"/>
                                  <p:cNvGrpSpPr>
                                    <a:grpSpLocks/>
                                  </p:cNvGrpSpPr>
                                  <p:nvPr/>
                                </p:nvGrpSpPr>
                                <p:grpSpPr bwMode="auto">
                                  <a:xfrm>
                                    <a:off x="3836" y="1640"/>
                                    <a:ext cx="10" cy="21"/>
                                    <a:chOff x="3836" y="1640"/>
                                    <a:chExt cx="10" cy="21"/>
                                  </a:xfrm>
                                </p:grpSpPr>
                                <p:sp>
                                  <p:nvSpPr>
                                    <p:cNvPr id="151" name="Freeform 53"/>
                                    <p:cNvSpPr>
                                      <a:spLocks/>
                                    </p:cNvSpPr>
                                    <p:nvPr/>
                                  </p:nvSpPr>
                                  <p:spPr bwMode="auto">
                                    <a:xfrm>
                                      <a:off x="3836" y="1640"/>
                                      <a:ext cx="1" cy="21"/>
                                    </a:xfrm>
                                    <a:custGeom>
                                      <a:avLst/>
                                      <a:gdLst>
                                        <a:gd name="T0" fmla="*/ 0 w 1"/>
                                        <a:gd name="T1" fmla="*/ 0 h 128"/>
                                        <a:gd name="T2" fmla="*/ 0 w 1"/>
                                        <a:gd name="T3" fmla="*/ 21 h 128"/>
                                        <a:gd name="T4" fmla="*/ 0 w 1"/>
                                        <a:gd name="T5" fmla="*/ 18 h 128"/>
                                        <a:gd name="T6" fmla="*/ 0 60000 65536"/>
                                        <a:gd name="T7" fmla="*/ 0 60000 65536"/>
                                        <a:gd name="T8" fmla="*/ 0 60000 65536"/>
                                        <a:gd name="T9" fmla="*/ 0 w 1"/>
                                        <a:gd name="T10" fmla="*/ 0 h 128"/>
                                        <a:gd name="T11" fmla="*/ 1 w 1"/>
                                        <a:gd name="T12" fmla="*/ 128 h 128"/>
                                      </a:gdLst>
                                      <a:ahLst/>
                                      <a:cxnLst>
                                        <a:cxn ang="T6">
                                          <a:pos x="T0" y="T1"/>
                                        </a:cxn>
                                        <a:cxn ang="T7">
                                          <a:pos x="T2" y="T3"/>
                                        </a:cxn>
                                        <a:cxn ang="T8">
                                          <a:pos x="T4" y="T5"/>
                                        </a:cxn>
                                      </a:cxnLst>
                                      <a:rect l="T9" t="T10" r="T11" b="T12"/>
                                      <a:pathLst>
                                        <a:path w="1" h="128">
                                          <a:moveTo>
                                            <a:pt x="0" y="0"/>
                                          </a:moveTo>
                                          <a:lnTo>
                                            <a:pt x="0" y="128"/>
                                          </a:lnTo>
                                          <a:lnTo>
                                            <a:pt x="0" y="110"/>
                                          </a:lnTo>
                                        </a:path>
                                      </a:pathLst>
                                    </a:custGeom>
                                    <a:noFill/>
                                    <a:ln w="1588">
                                      <a:solidFill>
                                        <a:srgbClr val="000000"/>
                                      </a:solidFill>
                                      <a:round/>
                                      <a:headEnd/>
                                      <a:tailEnd/>
                                    </a:ln>
                                  </p:spPr>
                                  <p:txBody>
                                    <a:bodyPr/>
                                    <a:lstStyle/>
                                    <a:p>
                                      <a:endParaRPr lang="fr-FR">
                                        <a:solidFill>
                                          <a:srgbClr val="FF0000"/>
                                        </a:solidFill>
                                      </a:endParaRPr>
                                    </a:p>
                                  </p:txBody>
                                </p:sp>
                                <p:sp>
                                  <p:nvSpPr>
                                    <p:cNvPr id="152" name="Line 54"/>
                                    <p:cNvSpPr>
                                      <a:spLocks noChangeShapeType="1"/>
                                    </p:cNvSpPr>
                                    <p:nvPr/>
                                  </p:nvSpPr>
                                  <p:spPr bwMode="auto">
                                    <a:xfrm>
                                      <a:off x="3836" y="1652"/>
                                      <a:ext cx="10" cy="6"/>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145" name="Freeform 55"/>
                                <p:cNvSpPr>
                                  <a:spLocks/>
                                </p:cNvSpPr>
                                <p:nvPr/>
                              </p:nvSpPr>
                              <p:spPr bwMode="auto">
                                <a:xfrm>
                                  <a:off x="3860" y="1649"/>
                                  <a:ext cx="12" cy="3"/>
                                </a:xfrm>
                                <a:custGeom>
                                  <a:avLst/>
                                  <a:gdLst>
                                    <a:gd name="T0" fmla="*/ 0 w 72"/>
                                    <a:gd name="T1" fmla="*/ 0 h 21"/>
                                    <a:gd name="T2" fmla="*/ 12 w 72"/>
                                    <a:gd name="T3" fmla="*/ 0 h 21"/>
                                    <a:gd name="T4" fmla="*/ 12 w 72"/>
                                    <a:gd name="T5" fmla="*/ 1 h 21"/>
                                    <a:gd name="T6" fmla="*/ 12 w 72"/>
                                    <a:gd name="T7" fmla="*/ 3 h 21"/>
                                    <a:gd name="T8" fmla="*/ 9 w 72"/>
                                    <a:gd name="T9" fmla="*/ 3 h 21"/>
                                    <a:gd name="T10" fmla="*/ 9 w 72"/>
                                    <a:gd name="T11" fmla="*/ 1 h 21"/>
                                    <a:gd name="T12" fmla="*/ 0 w 72"/>
                                    <a:gd name="T13" fmla="*/ 1 h 21"/>
                                    <a:gd name="T14" fmla="*/ 0 w 72"/>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21"/>
                                    <a:gd name="T26" fmla="*/ 72 w 7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21">
                                      <a:moveTo>
                                        <a:pt x="0" y="0"/>
                                      </a:moveTo>
                                      <a:lnTo>
                                        <a:pt x="72" y="0"/>
                                      </a:lnTo>
                                      <a:lnTo>
                                        <a:pt x="72" y="9"/>
                                      </a:lnTo>
                                      <a:lnTo>
                                        <a:pt x="72" y="21"/>
                                      </a:lnTo>
                                      <a:lnTo>
                                        <a:pt x="55" y="21"/>
                                      </a:lnTo>
                                      <a:lnTo>
                                        <a:pt x="55" y="9"/>
                                      </a:lnTo>
                                      <a:lnTo>
                                        <a:pt x="0" y="9"/>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146" name="Freeform 56"/>
                                <p:cNvSpPr>
                                  <a:spLocks/>
                                </p:cNvSpPr>
                                <p:nvPr/>
                              </p:nvSpPr>
                              <p:spPr bwMode="auto">
                                <a:xfrm>
                                  <a:off x="3821" y="1601"/>
                                  <a:ext cx="87" cy="2"/>
                                </a:xfrm>
                                <a:custGeom>
                                  <a:avLst/>
                                  <a:gdLst>
                                    <a:gd name="T0" fmla="*/ 0 w 522"/>
                                    <a:gd name="T1" fmla="*/ 0 h 16"/>
                                    <a:gd name="T2" fmla="*/ 87 w 522"/>
                                    <a:gd name="T3" fmla="*/ 0 h 16"/>
                                    <a:gd name="T4" fmla="*/ 87 w 522"/>
                                    <a:gd name="T5" fmla="*/ 2 h 16"/>
                                    <a:gd name="T6" fmla="*/ 0 w 522"/>
                                    <a:gd name="T7" fmla="*/ 2 h 16"/>
                                    <a:gd name="T8" fmla="*/ 0 w 522"/>
                                    <a:gd name="T9" fmla="*/ 0 h 16"/>
                                    <a:gd name="T10" fmla="*/ 0 60000 65536"/>
                                    <a:gd name="T11" fmla="*/ 0 60000 65536"/>
                                    <a:gd name="T12" fmla="*/ 0 60000 65536"/>
                                    <a:gd name="T13" fmla="*/ 0 60000 65536"/>
                                    <a:gd name="T14" fmla="*/ 0 60000 65536"/>
                                    <a:gd name="T15" fmla="*/ 0 w 522"/>
                                    <a:gd name="T16" fmla="*/ 0 h 16"/>
                                    <a:gd name="T17" fmla="*/ 522 w 522"/>
                                    <a:gd name="T18" fmla="*/ 16 h 16"/>
                                  </a:gdLst>
                                  <a:ahLst/>
                                  <a:cxnLst>
                                    <a:cxn ang="T10">
                                      <a:pos x="T0" y="T1"/>
                                    </a:cxn>
                                    <a:cxn ang="T11">
                                      <a:pos x="T2" y="T3"/>
                                    </a:cxn>
                                    <a:cxn ang="T12">
                                      <a:pos x="T4" y="T5"/>
                                    </a:cxn>
                                    <a:cxn ang="T13">
                                      <a:pos x="T6" y="T7"/>
                                    </a:cxn>
                                    <a:cxn ang="T14">
                                      <a:pos x="T8" y="T9"/>
                                    </a:cxn>
                                  </a:cxnLst>
                                  <a:rect l="T15" t="T16" r="T17" b="T18"/>
                                  <a:pathLst>
                                    <a:path w="522" h="16">
                                      <a:moveTo>
                                        <a:pt x="0" y="0"/>
                                      </a:moveTo>
                                      <a:lnTo>
                                        <a:pt x="522" y="0"/>
                                      </a:lnTo>
                                      <a:lnTo>
                                        <a:pt x="522" y="16"/>
                                      </a:lnTo>
                                      <a:lnTo>
                                        <a:pt x="1" y="16"/>
                                      </a:lnTo>
                                      <a:lnTo>
                                        <a:pt x="0" y="0"/>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grpSp>
                          <p:grpSp>
                            <p:nvGrpSpPr>
                              <p:cNvPr id="106" name="Group 57"/>
                              <p:cNvGrpSpPr>
                                <a:grpSpLocks/>
                              </p:cNvGrpSpPr>
                              <p:nvPr/>
                            </p:nvGrpSpPr>
                            <p:grpSpPr bwMode="auto">
                              <a:xfrm>
                                <a:off x="3820" y="1691"/>
                                <a:ext cx="97" cy="42"/>
                                <a:chOff x="3820" y="1691"/>
                                <a:chExt cx="97" cy="42"/>
                              </a:xfrm>
                            </p:grpSpPr>
                            <p:sp>
                              <p:nvSpPr>
                                <p:cNvPr id="135" name="Freeform 58"/>
                                <p:cNvSpPr>
                                  <a:spLocks/>
                                </p:cNvSpPr>
                                <p:nvPr/>
                              </p:nvSpPr>
                              <p:spPr bwMode="auto">
                                <a:xfrm>
                                  <a:off x="3820" y="1691"/>
                                  <a:ext cx="97" cy="42"/>
                                </a:xfrm>
                                <a:custGeom>
                                  <a:avLst/>
                                  <a:gdLst>
                                    <a:gd name="T0" fmla="*/ 0 w 579"/>
                                    <a:gd name="T1" fmla="*/ 42 h 253"/>
                                    <a:gd name="T2" fmla="*/ 0 w 579"/>
                                    <a:gd name="T3" fmla="*/ 38 h 253"/>
                                    <a:gd name="T4" fmla="*/ 1 w 579"/>
                                    <a:gd name="T5" fmla="*/ 33 h 253"/>
                                    <a:gd name="T6" fmla="*/ 3 w 579"/>
                                    <a:gd name="T7" fmla="*/ 28 h 253"/>
                                    <a:gd name="T8" fmla="*/ 5 w 579"/>
                                    <a:gd name="T9" fmla="*/ 23 h 253"/>
                                    <a:gd name="T10" fmla="*/ 8 w 579"/>
                                    <a:gd name="T11" fmla="*/ 18 h 253"/>
                                    <a:gd name="T12" fmla="*/ 12 w 579"/>
                                    <a:gd name="T13" fmla="*/ 15 h 253"/>
                                    <a:gd name="T14" fmla="*/ 16 w 579"/>
                                    <a:gd name="T15" fmla="*/ 11 h 253"/>
                                    <a:gd name="T16" fmla="*/ 21 w 579"/>
                                    <a:gd name="T17" fmla="*/ 7 h 253"/>
                                    <a:gd name="T18" fmla="*/ 27 w 579"/>
                                    <a:gd name="T19" fmla="*/ 4 h 253"/>
                                    <a:gd name="T20" fmla="*/ 32 w 579"/>
                                    <a:gd name="T21" fmla="*/ 3 h 253"/>
                                    <a:gd name="T22" fmla="*/ 38 w 579"/>
                                    <a:gd name="T23" fmla="*/ 1 h 253"/>
                                    <a:gd name="T24" fmla="*/ 45 w 579"/>
                                    <a:gd name="T25" fmla="*/ 0 h 253"/>
                                    <a:gd name="T26" fmla="*/ 51 w 579"/>
                                    <a:gd name="T27" fmla="*/ 0 h 253"/>
                                    <a:gd name="T28" fmla="*/ 57 w 579"/>
                                    <a:gd name="T29" fmla="*/ 1 h 253"/>
                                    <a:gd name="T30" fmla="*/ 63 w 579"/>
                                    <a:gd name="T31" fmla="*/ 2 h 253"/>
                                    <a:gd name="T32" fmla="*/ 69 w 579"/>
                                    <a:gd name="T33" fmla="*/ 4 h 253"/>
                                    <a:gd name="T34" fmla="*/ 74 w 579"/>
                                    <a:gd name="T35" fmla="*/ 7 h 253"/>
                                    <a:gd name="T36" fmla="*/ 78 w 579"/>
                                    <a:gd name="T37" fmla="*/ 9 h 253"/>
                                    <a:gd name="T38" fmla="*/ 82 w 579"/>
                                    <a:gd name="T39" fmla="*/ 12 h 253"/>
                                    <a:gd name="T40" fmla="*/ 85 w 579"/>
                                    <a:gd name="T41" fmla="*/ 16 h 253"/>
                                    <a:gd name="T42" fmla="*/ 89 w 579"/>
                                    <a:gd name="T43" fmla="*/ 20 h 253"/>
                                    <a:gd name="T44" fmla="*/ 92 w 579"/>
                                    <a:gd name="T45" fmla="*/ 24 h 253"/>
                                    <a:gd name="T46" fmla="*/ 93 w 579"/>
                                    <a:gd name="T47" fmla="*/ 27 h 253"/>
                                    <a:gd name="T48" fmla="*/ 95 w 579"/>
                                    <a:gd name="T49" fmla="*/ 30 h 253"/>
                                    <a:gd name="T50" fmla="*/ 96 w 579"/>
                                    <a:gd name="T51" fmla="*/ 34 h 253"/>
                                    <a:gd name="T52" fmla="*/ 96 w 579"/>
                                    <a:gd name="T53" fmla="*/ 37 h 253"/>
                                    <a:gd name="T54" fmla="*/ 96 w 579"/>
                                    <a:gd name="T55" fmla="*/ 41 h 253"/>
                                    <a:gd name="T56" fmla="*/ 97 w 579"/>
                                    <a:gd name="T57" fmla="*/ 42 h 253"/>
                                    <a:gd name="T58" fmla="*/ 0 w 579"/>
                                    <a:gd name="T59" fmla="*/ 42 h 2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9"/>
                                    <a:gd name="T91" fmla="*/ 0 h 253"/>
                                    <a:gd name="T92" fmla="*/ 579 w 579"/>
                                    <a:gd name="T93" fmla="*/ 253 h 2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9" h="253">
                                      <a:moveTo>
                                        <a:pt x="0" y="253"/>
                                      </a:moveTo>
                                      <a:lnTo>
                                        <a:pt x="0" y="226"/>
                                      </a:lnTo>
                                      <a:lnTo>
                                        <a:pt x="6" y="198"/>
                                      </a:lnTo>
                                      <a:lnTo>
                                        <a:pt x="16" y="167"/>
                                      </a:lnTo>
                                      <a:lnTo>
                                        <a:pt x="30" y="138"/>
                                      </a:lnTo>
                                      <a:lnTo>
                                        <a:pt x="49" y="111"/>
                                      </a:lnTo>
                                      <a:lnTo>
                                        <a:pt x="69" y="89"/>
                                      </a:lnTo>
                                      <a:lnTo>
                                        <a:pt x="95" y="65"/>
                                      </a:lnTo>
                                      <a:lnTo>
                                        <a:pt x="128" y="42"/>
                                      </a:lnTo>
                                      <a:lnTo>
                                        <a:pt x="160" y="27"/>
                                      </a:lnTo>
                                      <a:lnTo>
                                        <a:pt x="191" y="16"/>
                                      </a:lnTo>
                                      <a:lnTo>
                                        <a:pt x="226" y="6"/>
                                      </a:lnTo>
                                      <a:lnTo>
                                        <a:pt x="266" y="0"/>
                                      </a:lnTo>
                                      <a:lnTo>
                                        <a:pt x="304" y="0"/>
                                      </a:lnTo>
                                      <a:lnTo>
                                        <a:pt x="342" y="4"/>
                                      </a:lnTo>
                                      <a:lnTo>
                                        <a:pt x="377" y="13"/>
                                      </a:lnTo>
                                      <a:lnTo>
                                        <a:pt x="413" y="25"/>
                                      </a:lnTo>
                                      <a:lnTo>
                                        <a:pt x="443" y="40"/>
                                      </a:lnTo>
                                      <a:lnTo>
                                        <a:pt x="466" y="56"/>
                                      </a:lnTo>
                                      <a:lnTo>
                                        <a:pt x="489" y="73"/>
                                      </a:lnTo>
                                      <a:lnTo>
                                        <a:pt x="510" y="94"/>
                                      </a:lnTo>
                                      <a:lnTo>
                                        <a:pt x="532" y="120"/>
                                      </a:lnTo>
                                      <a:lnTo>
                                        <a:pt x="549" y="145"/>
                                      </a:lnTo>
                                      <a:lnTo>
                                        <a:pt x="558" y="164"/>
                                      </a:lnTo>
                                      <a:lnTo>
                                        <a:pt x="566" y="182"/>
                                      </a:lnTo>
                                      <a:lnTo>
                                        <a:pt x="573" y="204"/>
                                      </a:lnTo>
                                      <a:lnTo>
                                        <a:pt x="574" y="224"/>
                                      </a:lnTo>
                                      <a:lnTo>
                                        <a:pt x="576" y="244"/>
                                      </a:lnTo>
                                      <a:lnTo>
                                        <a:pt x="579" y="253"/>
                                      </a:lnTo>
                                      <a:lnTo>
                                        <a:pt x="0" y="253"/>
                                      </a:lnTo>
                                      <a:close/>
                                    </a:path>
                                  </a:pathLst>
                                </a:custGeom>
                                <a:solidFill>
                                  <a:srgbClr val="FFFFFF"/>
                                </a:solidFill>
                                <a:ln w="1588">
                                  <a:solidFill>
                                    <a:srgbClr val="000000"/>
                                  </a:solidFill>
                                  <a:round/>
                                  <a:headEnd/>
                                  <a:tailEnd/>
                                </a:ln>
                              </p:spPr>
                              <p:txBody>
                                <a:bodyPr/>
                                <a:lstStyle/>
                                <a:p>
                                  <a:endParaRPr lang="fr-FR">
                                    <a:solidFill>
                                      <a:srgbClr val="FF0000"/>
                                    </a:solidFill>
                                  </a:endParaRPr>
                                </a:p>
                              </p:txBody>
                            </p:sp>
                            <p:sp>
                              <p:nvSpPr>
                                <p:cNvPr id="136" name="Freeform 59"/>
                                <p:cNvSpPr>
                                  <a:spLocks/>
                                </p:cNvSpPr>
                                <p:nvPr/>
                              </p:nvSpPr>
                              <p:spPr bwMode="auto">
                                <a:xfrm>
                                  <a:off x="3834" y="1703"/>
                                  <a:ext cx="69" cy="30"/>
                                </a:xfrm>
                                <a:custGeom>
                                  <a:avLst/>
                                  <a:gdLst>
                                    <a:gd name="T0" fmla="*/ 0 w 414"/>
                                    <a:gd name="T1" fmla="*/ 30 h 182"/>
                                    <a:gd name="T2" fmla="*/ 0 w 414"/>
                                    <a:gd name="T3" fmla="*/ 27 h 182"/>
                                    <a:gd name="T4" fmla="*/ 1 w 414"/>
                                    <a:gd name="T5" fmla="*/ 24 h 182"/>
                                    <a:gd name="T6" fmla="*/ 2 w 414"/>
                                    <a:gd name="T7" fmla="*/ 20 h 182"/>
                                    <a:gd name="T8" fmla="*/ 4 w 414"/>
                                    <a:gd name="T9" fmla="*/ 16 h 182"/>
                                    <a:gd name="T10" fmla="*/ 6 w 414"/>
                                    <a:gd name="T11" fmla="*/ 13 h 182"/>
                                    <a:gd name="T12" fmla="*/ 8 w 414"/>
                                    <a:gd name="T13" fmla="*/ 11 h 182"/>
                                    <a:gd name="T14" fmla="*/ 11 w 414"/>
                                    <a:gd name="T15" fmla="*/ 8 h 182"/>
                                    <a:gd name="T16" fmla="*/ 15 w 414"/>
                                    <a:gd name="T17" fmla="*/ 5 h 182"/>
                                    <a:gd name="T18" fmla="*/ 19 w 414"/>
                                    <a:gd name="T19" fmla="*/ 3 h 182"/>
                                    <a:gd name="T20" fmla="*/ 23 w 414"/>
                                    <a:gd name="T21" fmla="*/ 2 h 182"/>
                                    <a:gd name="T22" fmla="*/ 27 w 414"/>
                                    <a:gd name="T23" fmla="*/ 1 h 182"/>
                                    <a:gd name="T24" fmla="*/ 32 w 414"/>
                                    <a:gd name="T25" fmla="*/ 0 h 182"/>
                                    <a:gd name="T26" fmla="*/ 36 w 414"/>
                                    <a:gd name="T27" fmla="*/ 0 h 182"/>
                                    <a:gd name="T28" fmla="*/ 41 w 414"/>
                                    <a:gd name="T29" fmla="*/ 0 h 182"/>
                                    <a:gd name="T30" fmla="*/ 45 w 414"/>
                                    <a:gd name="T31" fmla="*/ 1 h 182"/>
                                    <a:gd name="T32" fmla="*/ 49 w 414"/>
                                    <a:gd name="T33" fmla="*/ 3 h 182"/>
                                    <a:gd name="T34" fmla="*/ 53 w 414"/>
                                    <a:gd name="T35" fmla="*/ 5 h 182"/>
                                    <a:gd name="T36" fmla="*/ 56 w 414"/>
                                    <a:gd name="T37" fmla="*/ 7 h 182"/>
                                    <a:gd name="T38" fmla="*/ 59 w 414"/>
                                    <a:gd name="T39" fmla="*/ 9 h 182"/>
                                    <a:gd name="T40" fmla="*/ 61 w 414"/>
                                    <a:gd name="T41" fmla="*/ 11 h 182"/>
                                    <a:gd name="T42" fmla="*/ 63 w 414"/>
                                    <a:gd name="T43" fmla="*/ 14 h 182"/>
                                    <a:gd name="T44" fmla="*/ 66 w 414"/>
                                    <a:gd name="T45" fmla="*/ 17 h 182"/>
                                    <a:gd name="T46" fmla="*/ 67 w 414"/>
                                    <a:gd name="T47" fmla="*/ 19 h 182"/>
                                    <a:gd name="T48" fmla="*/ 67 w 414"/>
                                    <a:gd name="T49" fmla="*/ 22 h 182"/>
                                    <a:gd name="T50" fmla="*/ 68 w 414"/>
                                    <a:gd name="T51" fmla="*/ 24 h 182"/>
                                    <a:gd name="T52" fmla="*/ 69 w 414"/>
                                    <a:gd name="T53" fmla="*/ 27 h 182"/>
                                    <a:gd name="T54" fmla="*/ 69 w 414"/>
                                    <a:gd name="T55" fmla="*/ 29 h 182"/>
                                    <a:gd name="T56" fmla="*/ 69 w 414"/>
                                    <a:gd name="T57" fmla="*/ 30 h 182"/>
                                    <a:gd name="T58" fmla="*/ 0 w 414"/>
                                    <a:gd name="T59" fmla="*/ 30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4"/>
                                    <a:gd name="T91" fmla="*/ 0 h 182"/>
                                    <a:gd name="T92" fmla="*/ 414 w 414"/>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4" h="182">
                                      <a:moveTo>
                                        <a:pt x="0" y="182"/>
                                      </a:moveTo>
                                      <a:lnTo>
                                        <a:pt x="0" y="162"/>
                                      </a:lnTo>
                                      <a:lnTo>
                                        <a:pt x="4" y="143"/>
                                      </a:lnTo>
                                      <a:lnTo>
                                        <a:pt x="12" y="120"/>
                                      </a:lnTo>
                                      <a:lnTo>
                                        <a:pt x="22" y="99"/>
                                      </a:lnTo>
                                      <a:lnTo>
                                        <a:pt x="36" y="78"/>
                                      </a:lnTo>
                                      <a:lnTo>
                                        <a:pt x="50" y="64"/>
                                      </a:lnTo>
                                      <a:lnTo>
                                        <a:pt x="68" y="47"/>
                                      </a:lnTo>
                                      <a:lnTo>
                                        <a:pt x="92" y="30"/>
                                      </a:lnTo>
                                      <a:lnTo>
                                        <a:pt x="115" y="19"/>
                                      </a:lnTo>
                                      <a:lnTo>
                                        <a:pt x="136" y="11"/>
                                      </a:lnTo>
                                      <a:lnTo>
                                        <a:pt x="161" y="4"/>
                                      </a:lnTo>
                                      <a:lnTo>
                                        <a:pt x="190" y="0"/>
                                      </a:lnTo>
                                      <a:lnTo>
                                        <a:pt x="217" y="0"/>
                                      </a:lnTo>
                                      <a:lnTo>
                                        <a:pt x="244" y="3"/>
                                      </a:lnTo>
                                      <a:lnTo>
                                        <a:pt x="270" y="9"/>
                                      </a:lnTo>
                                      <a:lnTo>
                                        <a:pt x="295" y="18"/>
                                      </a:lnTo>
                                      <a:lnTo>
                                        <a:pt x="317" y="28"/>
                                      </a:lnTo>
                                      <a:lnTo>
                                        <a:pt x="333" y="40"/>
                                      </a:lnTo>
                                      <a:lnTo>
                                        <a:pt x="352" y="54"/>
                                      </a:lnTo>
                                      <a:lnTo>
                                        <a:pt x="366" y="67"/>
                                      </a:lnTo>
                                      <a:lnTo>
                                        <a:pt x="380" y="84"/>
                                      </a:lnTo>
                                      <a:lnTo>
                                        <a:pt x="393" y="104"/>
                                      </a:lnTo>
                                      <a:lnTo>
                                        <a:pt x="399" y="118"/>
                                      </a:lnTo>
                                      <a:lnTo>
                                        <a:pt x="404" y="131"/>
                                      </a:lnTo>
                                      <a:lnTo>
                                        <a:pt x="409" y="147"/>
                                      </a:lnTo>
                                      <a:lnTo>
                                        <a:pt x="411" y="161"/>
                                      </a:lnTo>
                                      <a:lnTo>
                                        <a:pt x="411" y="176"/>
                                      </a:lnTo>
                                      <a:lnTo>
                                        <a:pt x="414" y="182"/>
                                      </a:lnTo>
                                      <a:lnTo>
                                        <a:pt x="0" y="182"/>
                                      </a:lnTo>
                                      <a:close/>
                                    </a:path>
                                  </a:pathLst>
                                </a:custGeom>
                                <a:solidFill>
                                  <a:srgbClr val="808080"/>
                                </a:solidFill>
                                <a:ln w="1588">
                                  <a:solidFill>
                                    <a:srgbClr val="000000"/>
                                  </a:solidFill>
                                  <a:round/>
                                  <a:headEnd/>
                                  <a:tailEnd/>
                                </a:ln>
                              </p:spPr>
                              <p:txBody>
                                <a:bodyPr/>
                                <a:lstStyle/>
                                <a:p>
                                  <a:endParaRPr lang="fr-FR">
                                    <a:solidFill>
                                      <a:srgbClr val="FF0000"/>
                                    </a:solidFill>
                                  </a:endParaRPr>
                                </a:p>
                              </p:txBody>
                            </p:sp>
                          </p:grpSp>
                          <p:grpSp>
                            <p:nvGrpSpPr>
                              <p:cNvPr id="107" name="Group 60"/>
                              <p:cNvGrpSpPr>
                                <a:grpSpLocks/>
                              </p:cNvGrpSpPr>
                              <p:nvPr/>
                            </p:nvGrpSpPr>
                            <p:grpSpPr bwMode="auto">
                              <a:xfrm>
                                <a:off x="3917" y="1622"/>
                                <a:ext cx="55" cy="75"/>
                                <a:chOff x="3917" y="1622"/>
                                <a:chExt cx="55" cy="75"/>
                              </a:xfrm>
                            </p:grpSpPr>
                            <p:sp>
                              <p:nvSpPr>
                                <p:cNvPr id="132" name="Freeform 61"/>
                                <p:cNvSpPr>
                                  <a:spLocks/>
                                </p:cNvSpPr>
                                <p:nvPr/>
                              </p:nvSpPr>
                              <p:spPr bwMode="auto">
                                <a:xfrm>
                                  <a:off x="3917" y="1637"/>
                                  <a:ext cx="54" cy="51"/>
                                </a:xfrm>
                                <a:custGeom>
                                  <a:avLst/>
                                  <a:gdLst>
                                    <a:gd name="T0" fmla="*/ 0 w 326"/>
                                    <a:gd name="T1" fmla="*/ 27 h 306"/>
                                    <a:gd name="T2" fmla="*/ 2 w 326"/>
                                    <a:gd name="T3" fmla="*/ 30 h 306"/>
                                    <a:gd name="T4" fmla="*/ 5 w 326"/>
                                    <a:gd name="T5" fmla="*/ 34 h 306"/>
                                    <a:gd name="T6" fmla="*/ 7 w 326"/>
                                    <a:gd name="T7" fmla="*/ 36 h 306"/>
                                    <a:gd name="T8" fmla="*/ 10 w 326"/>
                                    <a:gd name="T9" fmla="*/ 39 h 306"/>
                                    <a:gd name="T10" fmla="*/ 12 w 326"/>
                                    <a:gd name="T11" fmla="*/ 41 h 306"/>
                                    <a:gd name="T12" fmla="*/ 14 w 326"/>
                                    <a:gd name="T13" fmla="*/ 44 h 306"/>
                                    <a:gd name="T14" fmla="*/ 16 w 326"/>
                                    <a:gd name="T15" fmla="*/ 46 h 306"/>
                                    <a:gd name="T16" fmla="*/ 18 w 326"/>
                                    <a:gd name="T17" fmla="*/ 47 h 306"/>
                                    <a:gd name="T18" fmla="*/ 19 w 326"/>
                                    <a:gd name="T19" fmla="*/ 49 h 306"/>
                                    <a:gd name="T20" fmla="*/ 21 w 326"/>
                                    <a:gd name="T21" fmla="*/ 50 h 306"/>
                                    <a:gd name="T22" fmla="*/ 23 w 326"/>
                                    <a:gd name="T23" fmla="*/ 51 h 306"/>
                                    <a:gd name="T24" fmla="*/ 25 w 326"/>
                                    <a:gd name="T25" fmla="*/ 51 h 306"/>
                                    <a:gd name="T26" fmla="*/ 28 w 326"/>
                                    <a:gd name="T27" fmla="*/ 51 h 306"/>
                                    <a:gd name="T28" fmla="*/ 30 w 326"/>
                                    <a:gd name="T29" fmla="*/ 50 h 306"/>
                                    <a:gd name="T30" fmla="*/ 32 w 326"/>
                                    <a:gd name="T31" fmla="*/ 49 h 306"/>
                                    <a:gd name="T32" fmla="*/ 33 w 326"/>
                                    <a:gd name="T33" fmla="*/ 48 h 306"/>
                                    <a:gd name="T34" fmla="*/ 35 w 326"/>
                                    <a:gd name="T35" fmla="*/ 47 h 306"/>
                                    <a:gd name="T36" fmla="*/ 37 w 326"/>
                                    <a:gd name="T37" fmla="*/ 44 h 306"/>
                                    <a:gd name="T38" fmla="*/ 39 w 326"/>
                                    <a:gd name="T39" fmla="*/ 42 h 306"/>
                                    <a:gd name="T40" fmla="*/ 41 w 326"/>
                                    <a:gd name="T41" fmla="*/ 39 h 306"/>
                                    <a:gd name="T42" fmla="*/ 42 w 326"/>
                                    <a:gd name="T43" fmla="*/ 36 h 306"/>
                                    <a:gd name="T44" fmla="*/ 44 w 326"/>
                                    <a:gd name="T45" fmla="*/ 33 h 306"/>
                                    <a:gd name="T46" fmla="*/ 45 w 326"/>
                                    <a:gd name="T47" fmla="*/ 30 h 306"/>
                                    <a:gd name="T48" fmla="*/ 46 w 326"/>
                                    <a:gd name="T49" fmla="*/ 26 h 306"/>
                                    <a:gd name="T50" fmla="*/ 46 w 326"/>
                                    <a:gd name="T51" fmla="*/ 22 h 306"/>
                                    <a:gd name="T52" fmla="*/ 47 w 326"/>
                                    <a:gd name="T53" fmla="*/ 19 h 306"/>
                                    <a:gd name="T54" fmla="*/ 47 w 326"/>
                                    <a:gd name="T55" fmla="*/ 15 h 306"/>
                                    <a:gd name="T56" fmla="*/ 48 w 326"/>
                                    <a:gd name="T57" fmla="*/ 13 h 306"/>
                                    <a:gd name="T58" fmla="*/ 49 w 326"/>
                                    <a:gd name="T59" fmla="*/ 11 h 306"/>
                                    <a:gd name="T60" fmla="*/ 50 w 326"/>
                                    <a:gd name="T61" fmla="*/ 9 h 306"/>
                                    <a:gd name="T62" fmla="*/ 51 w 326"/>
                                    <a:gd name="T63" fmla="*/ 5 h 306"/>
                                    <a:gd name="T64" fmla="*/ 53 w 326"/>
                                    <a:gd name="T65" fmla="*/ 2 h 306"/>
                                    <a:gd name="T66" fmla="*/ 54 w 326"/>
                                    <a:gd name="T67" fmla="*/ 0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306"/>
                                    <a:gd name="T104" fmla="*/ 326 w 326"/>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306">
                                      <a:moveTo>
                                        <a:pt x="0" y="162"/>
                                      </a:moveTo>
                                      <a:lnTo>
                                        <a:pt x="15" y="180"/>
                                      </a:lnTo>
                                      <a:lnTo>
                                        <a:pt x="33" y="203"/>
                                      </a:lnTo>
                                      <a:lnTo>
                                        <a:pt x="44" y="216"/>
                                      </a:lnTo>
                                      <a:lnTo>
                                        <a:pt x="58" y="232"/>
                                      </a:lnTo>
                                      <a:lnTo>
                                        <a:pt x="71" y="247"/>
                                      </a:lnTo>
                                      <a:lnTo>
                                        <a:pt x="84" y="261"/>
                                      </a:lnTo>
                                      <a:lnTo>
                                        <a:pt x="94" y="273"/>
                                      </a:lnTo>
                                      <a:lnTo>
                                        <a:pt x="107" y="284"/>
                                      </a:lnTo>
                                      <a:lnTo>
                                        <a:pt x="117" y="292"/>
                                      </a:lnTo>
                                      <a:lnTo>
                                        <a:pt x="126" y="300"/>
                                      </a:lnTo>
                                      <a:lnTo>
                                        <a:pt x="139" y="303"/>
                                      </a:lnTo>
                                      <a:lnTo>
                                        <a:pt x="151" y="306"/>
                                      </a:lnTo>
                                      <a:lnTo>
                                        <a:pt x="168" y="303"/>
                                      </a:lnTo>
                                      <a:lnTo>
                                        <a:pt x="182" y="300"/>
                                      </a:lnTo>
                                      <a:lnTo>
                                        <a:pt x="192" y="293"/>
                                      </a:lnTo>
                                      <a:lnTo>
                                        <a:pt x="201" y="289"/>
                                      </a:lnTo>
                                      <a:lnTo>
                                        <a:pt x="211" y="281"/>
                                      </a:lnTo>
                                      <a:lnTo>
                                        <a:pt x="225" y="265"/>
                                      </a:lnTo>
                                      <a:lnTo>
                                        <a:pt x="235" y="251"/>
                                      </a:lnTo>
                                      <a:lnTo>
                                        <a:pt x="248" y="235"/>
                                      </a:lnTo>
                                      <a:lnTo>
                                        <a:pt x="256" y="217"/>
                                      </a:lnTo>
                                      <a:lnTo>
                                        <a:pt x="266" y="200"/>
                                      </a:lnTo>
                                      <a:lnTo>
                                        <a:pt x="273" y="179"/>
                                      </a:lnTo>
                                      <a:lnTo>
                                        <a:pt x="278" y="157"/>
                                      </a:lnTo>
                                      <a:lnTo>
                                        <a:pt x="280" y="134"/>
                                      </a:lnTo>
                                      <a:lnTo>
                                        <a:pt x="281" y="113"/>
                                      </a:lnTo>
                                      <a:lnTo>
                                        <a:pt x="285" y="92"/>
                                      </a:lnTo>
                                      <a:lnTo>
                                        <a:pt x="289" y="75"/>
                                      </a:lnTo>
                                      <a:lnTo>
                                        <a:pt x="293" y="64"/>
                                      </a:lnTo>
                                      <a:lnTo>
                                        <a:pt x="300" y="53"/>
                                      </a:lnTo>
                                      <a:lnTo>
                                        <a:pt x="307" y="32"/>
                                      </a:lnTo>
                                      <a:lnTo>
                                        <a:pt x="317" y="13"/>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133" name="Freeform 62"/>
                                <p:cNvSpPr>
                                  <a:spLocks/>
                                </p:cNvSpPr>
                                <p:nvPr/>
                              </p:nvSpPr>
                              <p:spPr bwMode="auto">
                                <a:xfrm>
                                  <a:off x="3917" y="1622"/>
                                  <a:ext cx="54" cy="75"/>
                                </a:xfrm>
                                <a:custGeom>
                                  <a:avLst/>
                                  <a:gdLst>
                                    <a:gd name="T0" fmla="*/ 0 w 326"/>
                                    <a:gd name="T1" fmla="*/ 51 h 451"/>
                                    <a:gd name="T2" fmla="*/ 1 w 326"/>
                                    <a:gd name="T3" fmla="*/ 52 h 451"/>
                                    <a:gd name="T4" fmla="*/ 3 w 326"/>
                                    <a:gd name="T5" fmla="*/ 53 h 451"/>
                                    <a:gd name="T6" fmla="*/ 4 w 326"/>
                                    <a:gd name="T7" fmla="*/ 55 h 451"/>
                                    <a:gd name="T8" fmla="*/ 6 w 326"/>
                                    <a:gd name="T9" fmla="*/ 57 h 451"/>
                                    <a:gd name="T10" fmla="*/ 7 w 326"/>
                                    <a:gd name="T11" fmla="*/ 59 h 451"/>
                                    <a:gd name="T12" fmla="*/ 8 w 326"/>
                                    <a:gd name="T13" fmla="*/ 60 h 451"/>
                                    <a:gd name="T14" fmla="*/ 9 w 326"/>
                                    <a:gd name="T15" fmla="*/ 64 h 451"/>
                                    <a:gd name="T16" fmla="*/ 12 w 326"/>
                                    <a:gd name="T17" fmla="*/ 67 h 451"/>
                                    <a:gd name="T18" fmla="*/ 14 w 326"/>
                                    <a:gd name="T19" fmla="*/ 69 h 451"/>
                                    <a:gd name="T20" fmla="*/ 16 w 326"/>
                                    <a:gd name="T21" fmla="*/ 71 h 451"/>
                                    <a:gd name="T22" fmla="*/ 18 w 326"/>
                                    <a:gd name="T23" fmla="*/ 72 h 451"/>
                                    <a:gd name="T24" fmla="*/ 19 w 326"/>
                                    <a:gd name="T25" fmla="*/ 73 h 451"/>
                                    <a:gd name="T26" fmla="*/ 20 w 326"/>
                                    <a:gd name="T27" fmla="*/ 73 h 451"/>
                                    <a:gd name="T28" fmla="*/ 23 w 326"/>
                                    <a:gd name="T29" fmla="*/ 74 h 451"/>
                                    <a:gd name="T30" fmla="*/ 25 w 326"/>
                                    <a:gd name="T31" fmla="*/ 75 h 451"/>
                                    <a:gd name="T32" fmla="*/ 27 w 326"/>
                                    <a:gd name="T33" fmla="*/ 75 h 451"/>
                                    <a:gd name="T34" fmla="*/ 29 w 326"/>
                                    <a:gd name="T35" fmla="*/ 75 h 451"/>
                                    <a:gd name="T36" fmla="*/ 31 w 326"/>
                                    <a:gd name="T37" fmla="*/ 74 h 451"/>
                                    <a:gd name="T38" fmla="*/ 33 w 326"/>
                                    <a:gd name="T39" fmla="*/ 73 h 451"/>
                                    <a:gd name="T40" fmla="*/ 36 w 326"/>
                                    <a:gd name="T41" fmla="*/ 73 h 451"/>
                                    <a:gd name="T42" fmla="*/ 38 w 326"/>
                                    <a:gd name="T43" fmla="*/ 72 h 451"/>
                                    <a:gd name="T44" fmla="*/ 39 w 326"/>
                                    <a:gd name="T45" fmla="*/ 70 h 451"/>
                                    <a:gd name="T46" fmla="*/ 40 w 326"/>
                                    <a:gd name="T47" fmla="*/ 69 h 451"/>
                                    <a:gd name="T48" fmla="*/ 41 w 326"/>
                                    <a:gd name="T49" fmla="*/ 68 h 451"/>
                                    <a:gd name="T50" fmla="*/ 42 w 326"/>
                                    <a:gd name="T51" fmla="*/ 67 h 451"/>
                                    <a:gd name="T52" fmla="*/ 43 w 326"/>
                                    <a:gd name="T53" fmla="*/ 65 h 451"/>
                                    <a:gd name="T54" fmla="*/ 44 w 326"/>
                                    <a:gd name="T55" fmla="*/ 63 h 451"/>
                                    <a:gd name="T56" fmla="*/ 46 w 326"/>
                                    <a:gd name="T57" fmla="*/ 61 h 451"/>
                                    <a:gd name="T58" fmla="*/ 46 w 326"/>
                                    <a:gd name="T59" fmla="*/ 58 h 451"/>
                                    <a:gd name="T60" fmla="*/ 47 w 326"/>
                                    <a:gd name="T61" fmla="*/ 56 h 451"/>
                                    <a:gd name="T62" fmla="*/ 48 w 326"/>
                                    <a:gd name="T63" fmla="*/ 53 h 451"/>
                                    <a:gd name="T64" fmla="*/ 48 w 326"/>
                                    <a:gd name="T65" fmla="*/ 50 h 451"/>
                                    <a:gd name="T66" fmla="*/ 49 w 326"/>
                                    <a:gd name="T67" fmla="*/ 47 h 451"/>
                                    <a:gd name="T68" fmla="*/ 50 w 326"/>
                                    <a:gd name="T69" fmla="*/ 44 h 451"/>
                                    <a:gd name="T70" fmla="*/ 51 w 326"/>
                                    <a:gd name="T71" fmla="*/ 42 h 451"/>
                                    <a:gd name="T72" fmla="*/ 51 w 326"/>
                                    <a:gd name="T73" fmla="*/ 39 h 451"/>
                                    <a:gd name="T74" fmla="*/ 51 w 326"/>
                                    <a:gd name="T75" fmla="*/ 37 h 451"/>
                                    <a:gd name="T76" fmla="*/ 51 w 326"/>
                                    <a:gd name="T77" fmla="*/ 34 h 451"/>
                                    <a:gd name="T78" fmla="*/ 51 w 326"/>
                                    <a:gd name="T79" fmla="*/ 30 h 451"/>
                                    <a:gd name="T80" fmla="*/ 51 w 326"/>
                                    <a:gd name="T81" fmla="*/ 15 h 451"/>
                                    <a:gd name="T82" fmla="*/ 51 w 326"/>
                                    <a:gd name="T83" fmla="*/ 8 h 451"/>
                                    <a:gd name="T84" fmla="*/ 51 w 326"/>
                                    <a:gd name="T85" fmla="*/ 6 h 451"/>
                                    <a:gd name="T86" fmla="*/ 51 w 326"/>
                                    <a:gd name="T87" fmla="*/ 4 h 451"/>
                                    <a:gd name="T88" fmla="*/ 51 w 326"/>
                                    <a:gd name="T89" fmla="*/ 2 h 451"/>
                                    <a:gd name="T90" fmla="*/ 52 w 326"/>
                                    <a:gd name="T91" fmla="*/ 1 h 451"/>
                                    <a:gd name="T92" fmla="*/ 54 w 326"/>
                                    <a:gd name="T93" fmla="*/ 0 h 4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6"/>
                                    <a:gd name="T142" fmla="*/ 0 h 451"/>
                                    <a:gd name="T143" fmla="*/ 326 w 326"/>
                                    <a:gd name="T144" fmla="*/ 451 h 4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6" h="451">
                                      <a:moveTo>
                                        <a:pt x="0" y="306"/>
                                      </a:moveTo>
                                      <a:lnTo>
                                        <a:pt x="8" y="313"/>
                                      </a:lnTo>
                                      <a:lnTo>
                                        <a:pt x="16" y="320"/>
                                      </a:lnTo>
                                      <a:lnTo>
                                        <a:pt x="24" y="331"/>
                                      </a:lnTo>
                                      <a:lnTo>
                                        <a:pt x="34" y="341"/>
                                      </a:lnTo>
                                      <a:lnTo>
                                        <a:pt x="41" y="352"/>
                                      </a:lnTo>
                                      <a:lnTo>
                                        <a:pt x="46" y="363"/>
                                      </a:lnTo>
                                      <a:lnTo>
                                        <a:pt x="57" y="382"/>
                                      </a:lnTo>
                                      <a:lnTo>
                                        <a:pt x="73" y="404"/>
                                      </a:lnTo>
                                      <a:lnTo>
                                        <a:pt x="85" y="416"/>
                                      </a:lnTo>
                                      <a:lnTo>
                                        <a:pt x="98" y="426"/>
                                      </a:lnTo>
                                      <a:lnTo>
                                        <a:pt x="109" y="432"/>
                                      </a:lnTo>
                                      <a:lnTo>
                                        <a:pt x="115" y="436"/>
                                      </a:lnTo>
                                      <a:lnTo>
                                        <a:pt x="123" y="439"/>
                                      </a:lnTo>
                                      <a:lnTo>
                                        <a:pt x="139" y="445"/>
                                      </a:lnTo>
                                      <a:lnTo>
                                        <a:pt x="152" y="449"/>
                                      </a:lnTo>
                                      <a:lnTo>
                                        <a:pt x="163" y="451"/>
                                      </a:lnTo>
                                      <a:lnTo>
                                        <a:pt x="176" y="449"/>
                                      </a:lnTo>
                                      <a:lnTo>
                                        <a:pt x="190" y="446"/>
                                      </a:lnTo>
                                      <a:lnTo>
                                        <a:pt x="201" y="441"/>
                                      </a:lnTo>
                                      <a:lnTo>
                                        <a:pt x="215" y="436"/>
                                      </a:lnTo>
                                      <a:lnTo>
                                        <a:pt x="228" y="430"/>
                                      </a:lnTo>
                                      <a:lnTo>
                                        <a:pt x="236" y="422"/>
                                      </a:lnTo>
                                      <a:lnTo>
                                        <a:pt x="242" y="417"/>
                                      </a:lnTo>
                                      <a:lnTo>
                                        <a:pt x="248" y="411"/>
                                      </a:lnTo>
                                      <a:lnTo>
                                        <a:pt x="255" y="402"/>
                                      </a:lnTo>
                                      <a:lnTo>
                                        <a:pt x="262" y="393"/>
                                      </a:lnTo>
                                      <a:lnTo>
                                        <a:pt x="268" y="380"/>
                                      </a:lnTo>
                                      <a:lnTo>
                                        <a:pt x="275" y="365"/>
                                      </a:lnTo>
                                      <a:lnTo>
                                        <a:pt x="280" y="351"/>
                                      </a:lnTo>
                                      <a:lnTo>
                                        <a:pt x="285" y="334"/>
                                      </a:lnTo>
                                      <a:lnTo>
                                        <a:pt x="288" y="319"/>
                                      </a:lnTo>
                                      <a:lnTo>
                                        <a:pt x="291" y="301"/>
                                      </a:lnTo>
                                      <a:lnTo>
                                        <a:pt x="295" y="283"/>
                                      </a:lnTo>
                                      <a:lnTo>
                                        <a:pt x="301" y="267"/>
                                      </a:lnTo>
                                      <a:lnTo>
                                        <a:pt x="305" y="252"/>
                                      </a:lnTo>
                                      <a:lnTo>
                                        <a:pt x="308" y="237"/>
                                      </a:lnTo>
                                      <a:lnTo>
                                        <a:pt x="309" y="222"/>
                                      </a:lnTo>
                                      <a:lnTo>
                                        <a:pt x="309" y="205"/>
                                      </a:lnTo>
                                      <a:lnTo>
                                        <a:pt x="308" y="181"/>
                                      </a:lnTo>
                                      <a:lnTo>
                                        <a:pt x="308" y="90"/>
                                      </a:lnTo>
                                      <a:lnTo>
                                        <a:pt x="307" y="48"/>
                                      </a:lnTo>
                                      <a:lnTo>
                                        <a:pt x="307" y="36"/>
                                      </a:lnTo>
                                      <a:lnTo>
                                        <a:pt x="307" y="27"/>
                                      </a:lnTo>
                                      <a:lnTo>
                                        <a:pt x="309" y="15"/>
                                      </a:lnTo>
                                      <a:lnTo>
                                        <a:pt x="315" y="6"/>
                                      </a:lnTo>
                                      <a:lnTo>
                                        <a:pt x="326" y="0"/>
                                      </a:lnTo>
                                    </a:path>
                                  </a:pathLst>
                                </a:custGeom>
                                <a:noFill/>
                                <a:ln w="1588">
                                  <a:solidFill>
                                    <a:srgbClr val="000000"/>
                                  </a:solidFill>
                                  <a:round/>
                                  <a:headEnd/>
                                  <a:tailEnd/>
                                </a:ln>
                              </p:spPr>
                              <p:txBody>
                                <a:bodyPr/>
                                <a:lstStyle/>
                                <a:p>
                                  <a:endParaRPr lang="fr-FR">
                                    <a:solidFill>
                                      <a:srgbClr val="FF0000"/>
                                    </a:solidFill>
                                  </a:endParaRPr>
                                </a:p>
                              </p:txBody>
                            </p:sp>
                            <p:sp>
                              <p:nvSpPr>
                                <p:cNvPr id="134" name="Arc 63"/>
                                <p:cNvSpPr>
                                  <a:spLocks/>
                                </p:cNvSpPr>
                                <p:nvPr/>
                              </p:nvSpPr>
                              <p:spPr bwMode="auto">
                                <a:xfrm>
                                  <a:off x="3962" y="1630"/>
                                  <a:ext cx="10" cy="62"/>
                                </a:xfrm>
                                <a:custGeom>
                                  <a:avLst/>
                                  <a:gdLst>
                                    <a:gd name="T0" fmla="*/ 0 w 21600"/>
                                    <a:gd name="T1" fmla="*/ 0 h 42962"/>
                                    <a:gd name="T2" fmla="*/ 0 w 21600"/>
                                    <a:gd name="T3" fmla="*/ 0 h 42962"/>
                                    <a:gd name="T4" fmla="*/ 0 w 21600"/>
                                    <a:gd name="T5" fmla="*/ 0 h 42962"/>
                                    <a:gd name="T6" fmla="*/ 0 60000 65536"/>
                                    <a:gd name="T7" fmla="*/ 0 60000 65536"/>
                                    <a:gd name="T8" fmla="*/ 0 60000 65536"/>
                                    <a:gd name="T9" fmla="*/ 0 w 21600"/>
                                    <a:gd name="T10" fmla="*/ 0 h 42962"/>
                                    <a:gd name="T11" fmla="*/ 21600 w 21600"/>
                                    <a:gd name="T12" fmla="*/ 42962 h 42962"/>
                                  </a:gdLst>
                                  <a:ahLst/>
                                  <a:cxnLst>
                                    <a:cxn ang="T6">
                                      <a:pos x="T0" y="T1"/>
                                    </a:cxn>
                                    <a:cxn ang="T7">
                                      <a:pos x="T2" y="T3"/>
                                    </a:cxn>
                                    <a:cxn ang="T8">
                                      <a:pos x="T4" y="T5"/>
                                    </a:cxn>
                                  </a:cxnLst>
                                  <a:rect l="T9" t="T10" r="T11" b="T12"/>
                                  <a:pathLst>
                                    <a:path w="21600" h="42962" fill="none" extrusionOk="0">
                                      <a:moveTo>
                                        <a:pt x="19338" y="42962"/>
                                      </a:moveTo>
                                      <a:cubicBezTo>
                                        <a:pt x="8345" y="41805"/>
                                        <a:pt x="0" y="32535"/>
                                        <a:pt x="0" y="21481"/>
                                      </a:cubicBezTo>
                                      <a:cubicBezTo>
                                        <a:pt x="-1" y="10426"/>
                                        <a:pt x="8345" y="1156"/>
                                        <a:pt x="19338" y="-1"/>
                                      </a:cubicBezTo>
                                    </a:path>
                                    <a:path w="21600" h="42962" stroke="0" extrusionOk="0">
                                      <a:moveTo>
                                        <a:pt x="19338" y="42962"/>
                                      </a:moveTo>
                                      <a:cubicBezTo>
                                        <a:pt x="8345" y="41805"/>
                                        <a:pt x="0" y="32535"/>
                                        <a:pt x="0" y="21481"/>
                                      </a:cubicBezTo>
                                      <a:cubicBezTo>
                                        <a:pt x="-1" y="10426"/>
                                        <a:pt x="8345" y="1156"/>
                                        <a:pt x="19338" y="-1"/>
                                      </a:cubicBezTo>
                                      <a:lnTo>
                                        <a:pt x="21600" y="21481"/>
                                      </a:lnTo>
                                      <a:lnTo>
                                        <a:pt x="19338" y="42962"/>
                                      </a:lnTo>
                                      <a:close/>
                                    </a:path>
                                  </a:pathLst>
                                </a:custGeom>
                                <a:noFill/>
                                <a:ln w="1588">
                                  <a:solidFill>
                                    <a:srgbClr val="000000"/>
                                  </a:solidFill>
                                  <a:round/>
                                  <a:headEnd/>
                                  <a:tailEnd/>
                                </a:ln>
                              </p:spPr>
                              <p:txBody>
                                <a:bodyPr/>
                                <a:lstStyle/>
                                <a:p>
                                  <a:endParaRPr lang="fr-FR">
                                    <a:solidFill>
                                      <a:srgbClr val="FF0000"/>
                                    </a:solidFill>
                                  </a:endParaRPr>
                                </a:p>
                              </p:txBody>
                            </p:sp>
                          </p:grpSp>
                          <p:grpSp>
                            <p:nvGrpSpPr>
                              <p:cNvPr id="108" name="Group 64"/>
                              <p:cNvGrpSpPr>
                                <a:grpSpLocks/>
                              </p:cNvGrpSpPr>
                              <p:nvPr/>
                            </p:nvGrpSpPr>
                            <p:grpSpPr bwMode="auto">
                              <a:xfrm>
                                <a:off x="3912" y="1703"/>
                                <a:ext cx="181" cy="55"/>
                                <a:chOff x="3912" y="1703"/>
                                <a:chExt cx="181" cy="55"/>
                              </a:xfrm>
                            </p:grpSpPr>
                            <p:sp>
                              <p:nvSpPr>
                                <p:cNvPr id="122" name="Line 65"/>
                                <p:cNvSpPr>
                                  <a:spLocks noChangeShapeType="1"/>
                                </p:cNvSpPr>
                                <p:nvPr/>
                              </p:nvSpPr>
                              <p:spPr bwMode="auto">
                                <a:xfrm>
                                  <a:off x="4092" y="1723"/>
                                  <a:ext cx="1" cy="35"/>
                                </a:xfrm>
                                <a:prstGeom prst="line">
                                  <a:avLst/>
                                </a:prstGeom>
                                <a:noFill/>
                                <a:ln w="1588">
                                  <a:solidFill>
                                    <a:srgbClr val="202020"/>
                                  </a:solidFill>
                                  <a:round/>
                                  <a:headEnd/>
                                  <a:tailEnd/>
                                </a:ln>
                              </p:spPr>
                              <p:txBody>
                                <a:bodyPr/>
                                <a:lstStyle/>
                                <a:p>
                                  <a:endParaRPr lang="fr-FR">
                                    <a:solidFill>
                                      <a:srgbClr val="FF0000"/>
                                    </a:solidFill>
                                  </a:endParaRPr>
                                </a:p>
                              </p:txBody>
                            </p:sp>
                            <p:sp>
                              <p:nvSpPr>
                                <p:cNvPr id="123" name="Rectangle 66"/>
                                <p:cNvSpPr>
                                  <a:spLocks noChangeArrowheads="1"/>
                                </p:cNvSpPr>
                                <p:nvPr/>
                              </p:nvSpPr>
                              <p:spPr bwMode="auto">
                                <a:xfrm>
                                  <a:off x="3912" y="1710"/>
                                  <a:ext cx="179" cy="22"/>
                                </a:xfrm>
                                <a:prstGeom prst="rect">
                                  <a:avLst/>
                                </a:prstGeom>
                                <a:solidFill>
                                  <a:srgbClr val="A00000"/>
                                </a:solidFill>
                                <a:ln w="4763">
                                  <a:solidFill>
                                    <a:srgbClr val="000000"/>
                                  </a:solidFill>
                                  <a:miter lim="800000"/>
                                  <a:headEnd/>
                                  <a:tailEnd/>
                                </a:ln>
                              </p:spPr>
                              <p:txBody>
                                <a:bodyPr/>
                                <a:lstStyle/>
                                <a:p>
                                  <a:endParaRPr lang="en-US">
                                    <a:solidFill>
                                      <a:srgbClr val="FF0000"/>
                                    </a:solidFill>
                                  </a:endParaRPr>
                                </a:p>
                              </p:txBody>
                            </p:sp>
                            <p:grpSp>
                              <p:nvGrpSpPr>
                                <p:cNvPr id="124" name="Group 67"/>
                                <p:cNvGrpSpPr>
                                  <a:grpSpLocks/>
                                </p:cNvGrpSpPr>
                                <p:nvPr/>
                              </p:nvGrpSpPr>
                              <p:grpSpPr bwMode="auto">
                                <a:xfrm>
                                  <a:off x="3918" y="1709"/>
                                  <a:ext cx="39" cy="31"/>
                                  <a:chOff x="3918" y="1709"/>
                                  <a:chExt cx="39" cy="31"/>
                                </a:xfrm>
                              </p:grpSpPr>
                              <p:sp>
                                <p:nvSpPr>
                                  <p:cNvPr id="126" name="Rectangle 68"/>
                                  <p:cNvSpPr>
                                    <a:spLocks noChangeArrowheads="1"/>
                                  </p:cNvSpPr>
                                  <p:nvPr/>
                                </p:nvSpPr>
                                <p:spPr bwMode="auto">
                                  <a:xfrm>
                                    <a:off x="3918" y="1709"/>
                                    <a:ext cx="39" cy="30"/>
                                  </a:xfrm>
                                  <a:prstGeom prst="rect">
                                    <a:avLst/>
                                  </a:prstGeom>
                                  <a:solidFill>
                                    <a:srgbClr val="FFFFFF"/>
                                  </a:solidFill>
                                  <a:ln w="1588">
                                    <a:solidFill>
                                      <a:srgbClr val="000000"/>
                                    </a:solidFill>
                                    <a:miter lim="800000"/>
                                    <a:headEnd/>
                                    <a:tailEnd/>
                                  </a:ln>
                                </p:spPr>
                                <p:txBody>
                                  <a:bodyPr/>
                                  <a:lstStyle/>
                                  <a:p>
                                    <a:endParaRPr lang="en-US">
                                      <a:solidFill>
                                        <a:srgbClr val="FF0000"/>
                                      </a:solidFill>
                                    </a:endParaRPr>
                                  </a:p>
                                </p:txBody>
                              </p:sp>
                              <p:grpSp>
                                <p:nvGrpSpPr>
                                  <p:cNvPr id="127" name="Group 69"/>
                                  <p:cNvGrpSpPr>
                                    <a:grpSpLocks/>
                                  </p:cNvGrpSpPr>
                                  <p:nvPr/>
                                </p:nvGrpSpPr>
                                <p:grpSpPr bwMode="auto">
                                  <a:xfrm>
                                    <a:off x="3924" y="1709"/>
                                    <a:ext cx="28" cy="31"/>
                                    <a:chOff x="3924" y="1709"/>
                                    <a:chExt cx="28" cy="31"/>
                                  </a:xfrm>
                                </p:grpSpPr>
                                <p:sp>
                                  <p:nvSpPr>
                                    <p:cNvPr id="128" name="Line 70"/>
                                    <p:cNvSpPr>
                                      <a:spLocks noChangeShapeType="1"/>
                                    </p:cNvSpPr>
                                    <p:nvPr/>
                                  </p:nvSpPr>
                                  <p:spPr bwMode="auto">
                                    <a:xfrm>
                                      <a:off x="3924"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129" name="Line 71"/>
                                    <p:cNvSpPr>
                                      <a:spLocks noChangeShapeType="1"/>
                                    </p:cNvSpPr>
                                    <p:nvPr/>
                                  </p:nvSpPr>
                                  <p:spPr bwMode="auto">
                                    <a:xfrm>
                                      <a:off x="3927"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130" name="Line 72"/>
                                    <p:cNvSpPr>
                                      <a:spLocks noChangeShapeType="1"/>
                                    </p:cNvSpPr>
                                    <p:nvPr/>
                                  </p:nvSpPr>
                                  <p:spPr bwMode="auto">
                                    <a:xfrm>
                                      <a:off x="3948" y="1709"/>
                                      <a:ext cx="1" cy="31"/>
                                    </a:xfrm>
                                    <a:prstGeom prst="line">
                                      <a:avLst/>
                                    </a:prstGeom>
                                    <a:noFill/>
                                    <a:ln w="1588">
                                      <a:solidFill>
                                        <a:srgbClr val="000000"/>
                                      </a:solidFill>
                                      <a:round/>
                                      <a:headEnd/>
                                      <a:tailEnd/>
                                    </a:ln>
                                  </p:spPr>
                                  <p:txBody>
                                    <a:bodyPr/>
                                    <a:lstStyle/>
                                    <a:p>
                                      <a:endParaRPr lang="fr-FR">
                                        <a:solidFill>
                                          <a:srgbClr val="FF0000"/>
                                        </a:solidFill>
                                      </a:endParaRPr>
                                    </a:p>
                                  </p:txBody>
                                </p:sp>
                                <p:sp>
                                  <p:nvSpPr>
                                    <p:cNvPr id="131" name="Line 73"/>
                                    <p:cNvSpPr>
                                      <a:spLocks noChangeShapeType="1"/>
                                    </p:cNvSpPr>
                                    <p:nvPr/>
                                  </p:nvSpPr>
                                  <p:spPr bwMode="auto">
                                    <a:xfrm>
                                      <a:off x="3951" y="1709"/>
                                      <a:ext cx="1" cy="31"/>
                                    </a:xfrm>
                                    <a:prstGeom prst="line">
                                      <a:avLst/>
                                    </a:prstGeom>
                                    <a:noFill/>
                                    <a:ln w="1588">
                                      <a:solidFill>
                                        <a:srgbClr val="000000"/>
                                      </a:solidFill>
                                      <a:round/>
                                      <a:headEnd/>
                                      <a:tailEnd/>
                                    </a:ln>
                                  </p:spPr>
                                  <p:txBody>
                                    <a:bodyPr/>
                                    <a:lstStyle/>
                                    <a:p>
                                      <a:endParaRPr lang="fr-FR">
                                        <a:solidFill>
                                          <a:srgbClr val="FF0000"/>
                                        </a:solidFill>
                                      </a:endParaRPr>
                                    </a:p>
                                  </p:txBody>
                                </p:sp>
                              </p:grpSp>
                            </p:grpSp>
                            <p:sp>
                              <p:nvSpPr>
                                <p:cNvPr id="125" name="Freeform 74"/>
                                <p:cNvSpPr>
                                  <a:spLocks/>
                                </p:cNvSpPr>
                                <p:nvPr/>
                              </p:nvSpPr>
                              <p:spPr bwMode="auto">
                                <a:xfrm>
                                  <a:off x="3995" y="1703"/>
                                  <a:ext cx="48" cy="6"/>
                                </a:xfrm>
                                <a:custGeom>
                                  <a:avLst/>
                                  <a:gdLst>
                                    <a:gd name="T0" fmla="*/ 0 w 289"/>
                                    <a:gd name="T1" fmla="*/ 0 h 37"/>
                                    <a:gd name="T2" fmla="*/ 48 w 289"/>
                                    <a:gd name="T3" fmla="*/ 0 h 37"/>
                                    <a:gd name="T4" fmla="*/ 48 w 289"/>
                                    <a:gd name="T5" fmla="*/ 3 h 37"/>
                                    <a:gd name="T6" fmla="*/ 36 w 289"/>
                                    <a:gd name="T7" fmla="*/ 3 h 37"/>
                                    <a:gd name="T8" fmla="*/ 36 w 289"/>
                                    <a:gd name="T9" fmla="*/ 6 h 37"/>
                                    <a:gd name="T10" fmla="*/ 12 w 289"/>
                                    <a:gd name="T11" fmla="*/ 6 h 37"/>
                                    <a:gd name="T12" fmla="*/ 12 w 289"/>
                                    <a:gd name="T13" fmla="*/ 3 h 37"/>
                                    <a:gd name="T14" fmla="*/ 0 w 289"/>
                                    <a:gd name="T15" fmla="*/ 4 h 37"/>
                                    <a:gd name="T16" fmla="*/ 0 w 28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7"/>
                                    <a:gd name="T29" fmla="*/ 289 w 28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7">
                                      <a:moveTo>
                                        <a:pt x="0" y="0"/>
                                      </a:moveTo>
                                      <a:lnTo>
                                        <a:pt x="289" y="0"/>
                                      </a:lnTo>
                                      <a:lnTo>
                                        <a:pt x="289" y="19"/>
                                      </a:lnTo>
                                      <a:lnTo>
                                        <a:pt x="218" y="19"/>
                                      </a:lnTo>
                                      <a:lnTo>
                                        <a:pt x="218" y="37"/>
                                      </a:lnTo>
                                      <a:lnTo>
                                        <a:pt x="73" y="37"/>
                                      </a:lnTo>
                                      <a:lnTo>
                                        <a:pt x="73" y="19"/>
                                      </a:lnTo>
                                      <a:lnTo>
                                        <a:pt x="0" y="22"/>
                                      </a:lnTo>
                                      <a:lnTo>
                                        <a:pt x="0" y="0"/>
                                      </a:lnTo>
                                      <a:close/>
                                    </a:path>
                                  </a:pathLst>
                                </a:custGeom>
                                <a:solidFill>
                                  <a:srgbClr val="404040"/>
                                </a:solidFill>
                                <a:ln w="1588">
                                  <a:solidFill>
                                    <a:srgbClr val="000000"/>
                                  </a:solidFill>
                                  <a:round/>
                                  <a:headEnd/>
                                  <a:tailEnd/>
                                </a:ln>
                              </p:spPr>
                              <p:txBody>
                                <a:bodyPr/>
                                <a:lstStyle/>
                                <a:p>
                                  <a:endParaRPr lang="fr-FR">
                                    <a:solidFill>
                                      <a:srgbClr val="FF0000"/>
                                    </a:solidFill>
                                  </a:endParaRPr>
                                </a:p>
                              </p:txBody>
                            </p:sp>
                          </p:grpSp>
                          <p:grpSp>
                            <p:nvGrpSpPr>
                              <p:cNvPr id="109" name="Group 75"/>
                              <p:cNvGrpSpPr>
                                <a:grpSpLocks/>
                              </p:cNvGrpSpPr>
                              <p:nvPr/>
                            </p:nvGrpSpPr>
                            <p:grpSpPr bwMode="auto">
                              <a:xfrm>
                                <a:off x="3838" y="1708"/>
                                <a:ext cx="243" cy="62"/>
                                <a:chOff x="3838" y="1708"/>
                                <a:chExt cx="243" cy="62"/>
                              </a:xfrm>
                            </p:grpSpPr>
                            <p:grpSp>
                              <p:nvGrpSpPr>
                                <p:cNvPr id="110" name="Group 76"/>
                                <p:cNvGrpSpPr>
                                  <a:grpSpLocks/>
                                </p:cNvGrpSpPr>
                                <p:nvPr/>
                              </p:nvGrpSpPr>
                              <p:grpSpPr bwMode="auto">
                                <a:xfrm>
                                  <a:off x="3958" y="1708"/>
                                  <a:ext cx="62" cy="62"/>
                                  <a:chOff x="3958" y="1708"/>
                                  <a:chExt cx="62" cy="62"/>
                                </a:xfrm>
                              </p:grpSpPr>
                              <p:sp>
                                <p:nvSpPr>
                                  <p:cNvPr id="119" name="Oval 77"/>
                                  <p:cNvSpPr>
                                    <a:spLocks noChangeArrowheads="1"/>
                                  </p:cNvSpPr>
                                  <p:nvPr/>
                                </p:nvSpPr>
                                <p:spPr bwMode="auto">
                                  <a:xfrm>
                                    <a:off x="395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20" name="Oval 78"/>
                                  <p:cNvSpPr>
                                    <a:spLocks noChangeArrowheads="1"/>
                                  </p:cNvSpPr>
                                  <p:nvPr/>
                                </p:nvSpPr>
                                <p:spPr bwMode="auto">
                                  <a:xfrm>
                                    <a:off x="396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21" name="Oval 79"/>
                                  <p:cNvSpPr>
                                    <a:spLocks noChangeArrowheads="1"/>
                                  </p:cNvSpPr>
                                  <p:nvPr/>
                                </p:nvSpPr>
                                <p:spPr bwMode="auto">
                                  <a:xfrm>
                                    <a:off x="3980" y="1729"/>
                                    <a:ext cx="19"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111" name="Group 80"/>
                                <p:cNvGrpSpPr>
                                  <a:grpSpLocks/>
                                </p:cNvGrpSpPr>
                                <p:nvPr/>
                              </p:nvGrpSpPr>
                              <p:grpSpPr bwMode="auto">
                                <a:xfrm>
                                  <a:off x="4019" y="1708"/>
                                  <a:ext cx="62" cy="62"/>
                                  <a:chOff x="4019" y="1708"/>
                                  <a:chExt cx="62" cy="62"/>
                                </a:xfrm>
                              </p:grpSpPr>
                              <p:sp>
                                <p:nvSpPr>
                                  <p:cNvPr id="116" name="Oval 81"/>
                                  <p:cNvSpPr>
                                    <a:spLocks noChangeArrowheads="1"/>
                                  </p:cNvSpPr>
                                  <p:nvPr/>
                                </p:nvSpPr>
                                <p:spPr bwMode="auto">
                                  <a:xfrm>
                                    <a:off x="4019"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17" name="Oval 82"/>
                                  <p:cNvSpPr>
                                    <a:spLocks noChangeArrowheads="1"/>
                                  </p:cNvSpPr>
                                  <p:nvPr/>
                                </p:nvSpPr>
                                <p:spPr bwMode="auto">
                                  <a:xfrm>
                                    <a:off x="4028"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18" name="Oval 83"/>
                                  <p:cNvSpPr>
                                    <a:spLocks noChangeArrowheads="1"/>
                                  </p:cNvSpPr>
                                  <p:nvPr/>
                                </p:nvSpPr>
                                <p:spPr bwMode="auto">
                                  <a:xfrm>
                                    <a:off x="4040"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nvGrpSpPr>
                                <p:cNvPr id="112" name="Group 84"/>
                                <p:cNvGrpSpPr>
                                  <a:grpSpLocks/>
                                </p:cNvGrpSpPr>
                                <p:nvPr/>
                              </p:nvGrpSpPr>
                              <p:grpSpPr bwMode="auto">
                                <a:xfrm>
                                  <a:off x="3838" y="1708"/>
                                  <a:ext cx="62" cy="62"/>
                                  <a:chOff x="3838" y="1708"/>
                                  <a:chExt cx="62" cy="62"/>
                                </a:xfrm>
                              </p:grpSpPr>
                              <p:sp>
                                <p:nvSpPr>
                                  <p:cNvPr id="113" name="Oval 85"/>
                                  <p:cNvSpPr>
                                    <a:spLocks noChangeArrowheads="1"/>
                                  </p:cNvSpPr>
                                  <p:nvPr/>
                                </p:nvSpPr>
                                <p:spPr bwMode="auto">
                                  <a:xfrm>
                                    <a:off x="3838" y="1708"/>
                                    <a:ext cx="62" cy="62"/>
                                  </a:xfrm>
                                  <a:prstGeom prst="ellipse">
                                    <a:avLst/>
                                  </a:prstGeom>
                                  <a:solidFill>
                                    <a:srgbClr val="202020"/>
                                  </a:solidFill>
                                  <a:ln w="1588">
                                    <a:solidFill>
                                      <a:srgbClr val="000000"/>
                                    </a:solidFill>
                                    <a:round/>
                                    <a:headEnd/>
                                    <a:tailEnd/>
                                  </a:ln>
                                </p:spPr>
                                <p:txBody>
                                  <a:bodyPr/>
                                  <a:lstStyle/>
                                  <a:p>
                                    <a:endParaRPr lang="en-US">
                                      <a:solidFill>
                                        <a:srgbClr val="FF0000"/>
                                      </a:solidFill>
                                    </a:endParaRPr>
                                  </a:p>
                                </p:txBody>
                              </p:sp>
                              <p:sp>
                                <p:nvSpPr>
                                  <p:cNvPr id="114" name="Oval 86"/>
                                  <p:cNvSpPr>
                                    <a:spLocks noChangeArrowheads="1"/>
                                  </p:cNvSpPr>
                                  <p:nvPr/>
                                </p:nvSpPr>
                                <p:spPr bwMode="auto">
                                  <a:xfrm>
                                    <a:off x="3847" y="1717"/>
                                    <a:ext cx="44" cy="44"/>
                                  </a:xfrm>
                                  <a:prstGeom prst="ellipse">
                                    <a:avLst/>
                                  </a:prstGeom>
                                  <a:solidFill>
                                    <a:srgbClr val="A0A0A0"/>
                                  </a:solidFill>
                                  <a:ln w="1588">
                                    <a:solidFill>
                                      <a:srgbClr val="000000"/>
                                    </a:solidFill>
                                    <a:round/>
                                    <a:headEnd/>
                                    <a:tailEnd/>
                                  </a:ln>
                                </p:spPr>
                                <p:txBody>
                                  <a:bodyPr/>
                                  <a:lstStyle/>
                                  <a:p>
                                    <a:endParaRPr lang="en-US">
                                      <a:solidFill>
                                        <a:srgbClr val="FF0000"/>
                                      </a:solidFill>
                                    </a:endParaRPr>
                                  </a:p>
                                </p:txBody>
                              </p:sp>
                              <p:sp>
                                <p:nvSpPr>
                                  <p:cNvPr id="115" name="Oval 87"/>
                                  <p:cNvSpPr>
                                    <a:spLocks noChangeArrowheads="1"/>
                                  </p:cNvSpPr>
                                  <p:nvPr/>
                                </p:nvSpPr>
                                <p:spPr bwMode="auto">
                                  <a:xfrm>
                                    <a:off x="3859" y="1729"/>
                                    <a:ext cx="20" cy="20"/>
                                  </a:xfrm>
                                  <a:prstGeom prst="ellipse">
                                    <a:avLst/>
                                  </a:prstGeom>
                                  <a:solidFill>
                                    <a:srgbClr val="606060"/>
                                  </a:solidFill>
                                  <a:ln w="1588">
                                    <a:solidFill>
                                      <a:srgbClr val="000000"/>
                                    </a:solidFill>
                                    <a:round/>
                                    <a:headEnd/>
                                    <a:tailEnd/>
                                  </a:ln>
                                </p:spPr>
                                <p:txBody>
                                  <a:bodyPr/>
                                  <a:lstStyle/>
                                  <a:p>
                                    <a:endParaRPr lang="en-US">
                                      <a:solidFill>
                                        <a:srgbClr val="FF0000"/>
                                      </a:solidFill>
                                    </a:endParaRPr>
                                  </a:p>
                                </p:txBody>
                              </p:sp>
                            </p:grpSp>
                          </p:grpSp>
                        </p:grpSp>
                      </p:grpSp>
                      <p:sp>
                        <p:nvSpPr>
                          <p:cNvPr id="102" name="Text Box 90"/>
                          <p:cNvSpPr txBox="1">
                            <a:spLocks noChangeArrowheads="1"/>
                          </p:cNvSpPr>
                          <p:nvPr/>
                        </p:nvSpPr>
                        <p:spPr bwMode="auto">
                          <a:xfrm>
                            <a:off x="553047" y="3274620"/>
                            <a:ext cx="910234"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EG" sz="2400" b="1" u="none" dirty="0" smtClean="0">
                                <a:solidFill>
                                  <a:srgbClr val="008000"/>
                                </a:solidFill>
                                <a:latin typeface="Arial Narrow" pitchFamily="34" charset="0"/>
                                <a:cs typeface="Arial" charset="0"/>
                              </a:rPr>
                              <a:t>النقل</a:t>
                            </a:r>
                            <a:endParaRPr lang="en-US" sz="1800" b="1" u="none" dirty="0">
                              <a:solidFill>
                                <a:srgbClr val="008000"/>
                              </a:solidFill>
                              <a:latin typeface="Arial Narrow" pitchFamily="34" charset="0"/>
                            </a:endParaRPr>
                          </a:p>
                        </p:txBody>
                      </p:sp>
                    </p:grpSp>
                    <p:grpSp>
                      <p:nvGrpSpPr>
                        <p:cNvPr id="191" name="Groupe 190"/>
                        <p:cNvGrpSpPr/>
                        <p:nvPr/>
                      </p:nvGrpSpPr>
                      <p:grpSpPr>
                        <a:xfrm>
                          <a:off x="7848600" y="2362200"/>
                          <a:ext cx="1295400" cy="1163082"/>
                          <a:chOff x="6809096" y="1066800"/>
                          <a:chExt cx="1295400" cy="1163082"/>
                        </a:xfrm>
                      </p:grpSpPr>
                      <p:graphicFrame>
                        <p:nvGraphicFramePr>
                          <p:cNvPr id="188" name="Object 91"/>
                          <p:cNvGraphicFramePr>
                            <a:graphicFrameLocks noChangeAspect="1"/>
                          </p:cNvGraphicFramePr>
                          <p:nvPr/>
                        </p:nvGraphicFramePr>
                        <p:xfrm>
                          <a:off x="6962775" y="1066800"/>
                          <a:ext cx="1114425" cy="766763"/>
                        </p:xfrm>
                        <a:graphic>
                          <a:graphicData uri="http://schemas.openxmlformats.org/presentationml/2006/ole">
                            <p:oleObj spid="_x0000_s1029" name="Clip" r:id="rId6" imgW="1171346" imgH="762610" progId="">
                              <p:embed/>
                            </p:oleObj>
                          </a:graphicData>
                        </a:graphic>
                      </p:graphicFrame>
                      <p:sp>
                        <p:nvSpPr>
                          <p:cNvPr id="189" name="Text Box 274"/>
                          <p:cNvSpPr txBox="1">
                            <a:spLocks noChangeArrowheads="1"/>
                          </p:cNvSpPr>
                          <p:nvPr/>
                        </p:nvSpPr>
                        <p:spPr bwMode="auto">
                          <a:xfrm>
                            <a:off x="6809096" y="1860550"/>
                            <a:ext cx="1295400"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DZ" sz="2400" b="1" u="none" dirty="0" smtClean="0">
                                <a:solidFill>
                                  <a:srgbClr val="008000"/>
                                </a:solidFill>
                                <a:latin typeface="Arial Narrow" pitchFamily="34" charset="0"/>
                                <a:cs typeface="Arial" charset="0"/>
                              </a:rPr>
                              <a:t>التوزيع</a:t>
                            </a:r>
                            <a:endParaRPr lang="en-US" sz="1400" b="1" u="none" dirty="0">
                              <a:solidFill>
                                <a:srgbClr val="008000"/>
                              </a:solidFill>
                              <a:latin typeface="Arial Narrow" pitchFamily="34" charset="0"/>
                              <a:cs typeface="Arial" charset="0"/>
                            </a:endParaRPr>
                          </a:p>
                        </p:txBody>
                      </p:sp>
                    </p:grpSp>
                  </p:grpSp>
                  <p:sp>
                    <p:nvSpPr>
                      <p:cNvPr id="192" name="Flèche droite 191"/>
                      <p:cNvSpPr/>
                      <p:nvPr/>
                    </p:nvSpPr>
                    <p:spPr>
                      <a:xfrm>
                        <a:off x="1235120" y="28194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3" name="Flèche droite 192"/>
                      <p:cNvSpPr/>
                      <p:nvPr/>
                    </p:nvSpPr>
                    <p:spPr>
                      <a:xfrm>
                        <a:off x="7696200" y="27432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4" name="Flèche droite 193"/>
                      <p:cNvSpPr/>
                      <p:nvPr/>
                    </p:nvSpPr>
                    <p:spPr>
                      <a:xfrm>
                        <a:off x="6096000" y="27432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5" name="Flèche droite 194"/>
                      <p:cNvSpPr/>
                      <p:nvPr/>
                    </p:nvSpPr>
                    <p:spPr>
                      <a:xfrm>
                        <a:off x="4454856" y="2778456"/>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6" name="Flèche droite 195"/>
                      <p:cNvSpPr/>
                      <p:nvPr/>
                    </p:nvSpPr>
                    <p:spPr>
                      <a:xfrm>
                        <a:off x="2895600" y="2743200"/>
                        <a:ext cx="22860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sp>
                  <p:nvSpPr>
                    <p:cNvPr id="200" name="Text Box 141"/>
                    <p:cNvSpPr txBox="1">
                      <a:spLocks noChangeArrowheads="1"/>
                    </p:cNvSpPr>
                    <p:nvPr/>
                  </p:nvSpPr>
                  <p:spPr bwMode="auto">
                    <a:xfrm>
                      <a:off x="11112" y="4495800"/>
                      <a:ext cx="3341688" cy="1588127"/>
                    </a:xfrm>
                    <a:prstGeom prst="rect">
                      <a:avLst/>
                    </a:prstGeom>
                    <a:noFill/>
                    <a:ln w="9525">
                      <a:noFill/>
                      <a:miter lim="800000"/>
                      <a:headEnd/>
                      <a:tailEnd/>
                    </a:ln>
                  </p:spPr>
                  <p:txBody>
                    <a:bodyPr wrap="square" lIns="0" tIns="0" rIns="0" bIns="0" anchor="ctr">
                      <a:spAutoFit/>
                    </a:bodyPr>
                    <a:lstStyle/>
                    <a:p>
                      <a:pPr algn="r" rtl="1">
                        <a:lnSpc>
                          <a:spcPct val="70000"/>
                        </a:lnSpc>
                        <a:spcBef>
                          <a:spcPct val="50000"/>
                        </a:spcBef>
                      </a:pPr>
                      <a:r>
                        <a:rPr lang="ar-DZ" sz="2400" b="1" dirty="0" smtClean="0">
                          <a:latin typeface="Arial Narrow" pitchFamily="34" charset="0"/>
                          <a:cs typeface="Arial" charset="0"/>
                        </a:rPr>
                        <a:t>تحديد الاحتياجات، إصدار الطلبيات </a:t>
                      </a:r>
                    </a:p>
                    <a:p>
                      <a:pPr algn="r" rtl="1">
                        <a:lnSpc>
                          <a:spcPct val="70000"/>
                        </a:lnSpc>
                        <a:spcBef>
                          <a:spcPct val="50000"/>
                        </a:spcBef>
                      </a:pPr>
                      <a:r>
                        <a:rPr lang="ar-EG" sz="2400" b="1" dirty="0" smtClean="0">
                          <a:latin typeface="Arial Narrow" pitchFamily="34" charset="0"/>
                          <a:cs typeface="Arial" charset="0"/>
                        </a:rPr>
                        <a:t>النقل</a:t>
                      </a:r>
                      <a:r>
                        <a:rPr lang="ar-DZ" sz="2400" b="1" dirty="0" smtClean="0">
                          <a:latin typeface="Arial Narrow" pitchFamily="34" charset="0"/>
                          <a:cs typeface="Arial" charset="0"/>
                        </a:rPr>
                        <a:t>، الاستلام، الفحص، </a:t>
                      </a:r>
                      <a:r>
                        <a:rPr lang="ar-EG" sz="2400" b="1" dirty="0" smtClean="0">
                          <a:latin typeface="Arial Narrow" pitchFamily="34" charset="0"/>
                          <a:cs typeface="Arial" charset="0"/>
                        </a:rPr>
                        <a:t>التخزين</a:t>
                      </a:r>
                      <a:endParaRPr lang="ar-DZ" sz="2400" b="1" dirty="0" smtClean="0">
                        <a:latin typeface="Arial Narrow" pitchFamily="34" charset="0"/>
                        <a:cs typeface="Arial" charset="0"/>
                      </a:endParaRPr>
                    </a:p>
                    <a:p>
                      <a:pPr algn="r" rtl="1">
                        <a:lnSpc>
                          <a:spcPct val="70000"/>
                        </a:lnSpc>
                        <a:spcBef>
                          <a:spcPct val="50000"/>
                        </a:spcBef>
                      </a:pPr>
                      <a:r>
                        <a:rPr lang="ar-DZ" sz="2400" b="1" u="none" dirty="0" smtClean="0">
                          <a:latin typeface="Arial Narrow" pitchFamily="34" charset="0"/>
                          <a:cs typeface="Arial" charset="0"/>
                        </a:rPr>
                        <a:t>تسيير المخزون</a:t>
                      </a:r>
                      <a:r>
                        <a:rPr lang="ar-DZ" sz="2400" b="1" dirty="0" smtClean="0">
                          <a:latin typeface="Arial Narrow" pitchFamily="34" charset="0"/>
                          <a:cs typeface="Arial" charset="0"/>
                        </a:rPr>
                        <a:t>، </a:t>
                      </a:r>
                      <a:r>
                        <a:rPr lang="ar-EG" sz="2400" b="1" u="none" dirty="0" smtClean="0">
                          <a:latin typeface="Arial Narrow" pitchFamily="34" charset="0"/>
                          <a:cs typeface="Arial" charset="0"/>
                        </a:rPr>
                        <a:t>تداول </a:t>
                      </a:r>
                      <a:r>
                        <a:rPr lang="ar-EG" sz="2400" b="1" u="none" dirty="0">
                          <a:latin typeface="Arial Narrow" pitchFamily="34" charset="0"/>
                          <a:cs typeface="Arial" charset="0"/>
                        </a:rPr>
                        <a:t>المواد</a:t>
                      </a:r>
                      <a:endParaRPr lang="en-US" sz="2400" b="1" u="none" dirty="0">
                        <a:latin typeface="Arial Narrow" pitchFamily="34" charset="0"/>
                        <a:cs typeface="Arial" charset="0"/>
                      </a:endParaRPr>
                    </a:p>
                    <a:p>
                      <a:pPr algn="r">
                        <a:lnSpc>
                          <a:spcPct val="70000"/>
                        </a:lnSpc>
                        <a:spcBef>
                          <a:spcPct val="50000"/>
                        </a:spcBef>
                      </a:pPr>
                      <a:r>
                        <a:rPr lang="ar-DZ" sz="2400" b="1" u="none" dirty="0" smtClean="0">
                          <a:latin typeface="Arial Narrow" pitchFamily="34" charset="0"/>
                          <a:cs typeface="Arial" charset="0"/>
                        </a:rPr>
                        <a:t>إدارة قاعدة </a:t>
                      </a:r>
                      <a:r>
                        <a:rPr lang="ar-DZ" sz="2400" b="1" dirty="0" smtClean="0">
                          <a:latin typeface="Arial Narrow" pitchFamily="34" charset="0"/>
                          <a:cs typeface="Arial" charset="0"/>
                        </a:rPr>
                        <a:t>البيانات</a:t>
                      </a:r>
                      <a:endParaRPr lang="en-US" sz="2400" b="1" u="none" dirty="0">
                        <a:latin typeface="Arial Narrow" pitchFamily="34" charset="0"/>
                        <a:cs typeface="Arial" charset="0"/>
                      </a:endParaRPr>
                    </a:p>
                  </p:txBody>
                </p:sp>
                <p:sp>
                  <p:nvSpPr>
                    <p:cNvPr id="201" name="Text Box 142"/>
                    <p:cNvSpPr txBox="1">
                      <a:spLocks noChangeArrowheads="1"/>
                    </p:cNvSpPr>
                    <p:nvPr/>
                  </p:nvSpPr>
                  <p:spPr bwMode="auto">
                    <a:xfrm>
                      <a:off x="5638800" y="4495800"/>
                      <a:ext cx="3429000" cy="1588127"/>
                    </a:xfrm>
                    <a:prstGeom prst="rect">
                      <a:avLst/>
                    </a:prstGeom>
                    <a:noFill/>
                    <a:ln w="9525">
                      <a:noFill/>
                      <a:miter lim="800000"/>
                      <a:headEnd/>
                      <a:tailEnd/>
                    </a:ln>
                  </p:spPr>
                  <p:txBody>
                    <a:bodyPr wrap="square" lIns="0" tIns="0" rIns="0" bIns="0" anchor="ctr">
                      <a:spAutoFit/>
                    </a:bodyPr>
                    <a:lstStyle/>
                    <a:p>
                      <a:pPr algn="r" rtl="1">
                        <a:lnSpc>
                          <a:spcPct val="70000"/>
                        </a:lnSpc>
                        <a:spcBef>
                          <a:spcPct val="50000"/>
                        </a:spcBef>
                      </a:pPr>
                      <a:r>
                        <a:rPr lang="ar-DZ" sz="2400" b="1" dirty="0" smtClean="0">
                          <a:latin typeface="Arial Narrow" pitchFamily="34" charset="0"/>
                          <a:cs typeface="Arial" charset="0"/>
                        </a:rPr>
                        <a:t>التنبؤ بالطلب</a:t>
                      </a:r>
                    </a:p>
                    <a:p>
                      <a:pPr algn="r" rtl="1">
                        <a:lnSpc>
                          <a:spcPct val="70000"/>
                        </a:lnSpc>
                        <a:spcBef>
                          <a:spcPct val="50000"/>
                        </a:spcBef>
                      </a:pPr>
                      <a:r>
                        <a:rPr lang="ar-EG" sz="2400" b="1" dirty="0" smtClean="0">
                          <a:latin typeface="Arial Narrow" pitchFamily="34" charset="0"/>
                          <a:cs typeface="Arial" charset="0"/>
                        </a:rPr>
                        <a:t>التغليف</a:t>
                      </a:r>
                      <a:r>
                        <a:rPr lang="ar-DZ" sz="2400" b="1" dirty="0" smtClean="0">
                          <a:latin typeface="Arial Narrow" pitchFamily="34" charset="0"/>
                          <a:cs typeface="Arial" charset="0"/>
                        </a:rPr>
                        <a:t>،</a:t>
                      </a:r>
                      <a:r>
                        <a:rPr lang="ar-EG" sz="2400" b="1" dirty="0" smtClean="0">
                          <a:latin typeface="Arial Narrow" pitchFamily="34" charset="0"/>
                          <a:cs typeface="Arial" charset="0"/>
                        </a:rPr>
                        <a:t> التخزين</a:t>
                      </a:r>
                      <a:r>
                        <a:rPr lang="ar-DZ" sz="2400" b="1" dirty="0" smtClean="0">
                          <a:latin typeface="Arial Narrow" pitchFamily="34" charset="0"/>
                          <a:cs typeface="Arial" charset="0"/>
                        </a:rPr>
                        <a:t>، تسيير المخزون</a:t>
                      </a:r>
                    </a:p>
                    <a:p>
                      <a:pPr algn="r" rtl="1">
                        <a:lnSpc>
                          <a:spcPct val="70000"/>
                        </a:lnSpc>
                        <a:spcBef>
                          <a:spcPct val="50000"/>
                        </a:spcBef>
                      </a:pPr>
                      <a:r>
                        <a:rPr lang="ar-DZ" sz="2400" b="1" dirty="0" smtClean="0">
                          <a:latin typeface="Arial Narrow" pitchFamily="34" charset="0"/>
                          <a:cs typeface="Arial" charset="0"/>
                        </a:rPr>
                        <a:t> </a:t>
                      </a:r>
                      <a:r>
                        <a:rPr lang="ar-EG" sz="2400" b="1" u="none" dirty="0" smtClean="0">
                          <a:latin typeface="Arial Narrow" pitchFamily="34" charset="0"/>
                          <a:cs typeface="Arial" charset="0"/>
                        </a:rPr>
                        <a:t>تشغيل الطلب</a:t>
                      </a:r>
                      <a:r>
                        <a:rPr lang="ar-DZ" sz="2400" b="1" u="none" dirty="0" smtClean="0">
                          <a:latin typeface="Arial Narrow" pitchFamily="34" charset="0"/>
                          <a:cs typeface="Arial" charset="0"/>
                        </a:rPr>
                        <a:t>ي</a:t>
                      </a:r>
                      <a:r>
                        <a:rPr lang="ar-EG" sz="2400" b="1" u="none" dirty="0" err="1" smtClean="0">
                          <a:latin typeface="Arial Narrow" pitchFamily="34" charset="0"/>
                          <a:cs typeface="Arial" charset="0"/>
                        </a:rPr>
                        <a:t>ات</a:t>
                      </a:r>
                      <a:r>
                        <a:rPr lang="ar-DZ" sz="2400" b="1" u="none" dirty="0" smtClean="0">
                          <a:latin typeface="Arial Narrow" pitchFamily="34" charset="0"/>
                          <a:cs typeface="Arial" charset="0"/>
                        </a:rPr>
                        <a:t>، النقل، التسليم</a:t>
                      </a:r>
                      <a:r>
                        <a:rPr lang="ar-EG" sz="2400" b="1" u="none" dirty="0" smtClean="0">
                          <a:latin typeface="Arial Narrow" pitchFamily="34" charset="0"/>
                          <a:cs typeface="Arial" charset="0"/>
                        </a:rPr>
                        <a:t> </a:t>
                      </a:r>
                      <a:endParaRPr lang="en-US" sz="2400" b="1" u="none" dirty="0">
                        <a:latin typeface="Arial Narrow" pitchFamily="34" charset="0"/>
                        <a:cs typeface="Arial" charset="0"/>
                      </a:endParaRPr>
                    </a:p>
                    <a:p>
                      <a:pPr algn="r" rtl="1">
                        <a:lnSpc>
                          <a:spcPct val="70000"/>
                        </a:lnSpc>
                        <a:spcBef>
                          <a:spcPct val="50000"/>
                        </a:spcBef>
                      </a:pPr>
                      <a:r>
                        <a:rPr lang="ar-EG" sz="2400" b="1" u="none" dirty="0">
                          <a:latin typeface="Arial Narrow" pitchFamily="34" charset="0"/>
                          <a:cs typeface="Arial" charset="0"/>
                        </a:rPr>
                        <a:t> </a:t>
                      </a:r>
                      <a:r>
                        <a:rPr lang="ar-DZ" sz="2400" b="1" u="none" dirty="0" smtClean="0">
                          <a:latin typeface="Arial Narrow" pitchFamily="34" charset="0"/>
                          <a:cs typeface="Arial" charset="0"/>
                        </a:rPr>
                        <a:t>إدارة قاعدة </a:t>
                      </a:r>
                      <a:r>
                        <a:rPr lang="ar-EG" sz="2400" b="1" u="none" dirty="0" smtClean="0">
                          <a:latin typeface="Arial Narrow" pitchFamily="34" charset="0"/>
                          <a:cs typeface="Arial" charset="0"/>
                        </a:rPr>
                        <a:t>المعلومات</a:t>
                      </a:r>
                      <a:endParaRPr lang="en-US" sz="2400" b="1" u="none" dirty="0">
                        <a:latin typeface="Arial Narrow" pitchFamily="34" charset="0"/>
                        <a:cs typeface="Arial" charset="0"/>
                      </a:endParaRPr>
                    </a:p>
                  </p:txBody>
                </p:sp>
                <p:sp>
                  <p:nvSpPr>
                    <p:cNvPr id="202" name="Rectangle 201"/>
                    <p:cNvSpPr/>
                    <p:nvPr/>
                  </p:nvSpPr>
                  <p:spPr>
                    <a:xfrm>
                      <a:off x="3498162" y="4347865"/>
                      <a:ext cx="1790875" cy="1569660"/>
                    </a:xfrm>
                    <a:prstGeom prst="rect">
                      <a:avLst/>
                    </a:prstGeom>
                  </p:spPr>
                  <p:txBody>
                    <a:bodyPr wrap="none">
                      <a:spAutoFit/>
                    </a:bodyPr>
                    <a:lstStyle/>
                    <a:p>
                      <a:pPr algn="r" rtl="1"/>
                      <a:r>
                        <a:rPr lang="ar-EG" sz="2400" b="1" dirty="0" smtClean="0">
                          <a:latin typeface="Arial Narrow" pitchFamily="34" charset="0"/>
                          <a:cs typeface="Arial" charset="0"/>
                        </a:rPr>
                        <a:t>تخطيط الإنتاج</a:t>
                      </a:r>
                      <a:endParaRPr lang="ar-DZ" sz="2400" b="1" dirty="0" smtClean="0">
                        <a:latin typeface="Arial Narrow" pitchFamily="34" charset="0"/>
                        <a:cs typeface="Arial" charset="0"/>
                      </a:endParaRPr>
                    </a:p>
                    <a:p>
                      <a:pPr algn="r" rtl="1"/>
                      <a:r>
                        <a:rPr lang="ar-DZ" sz="2400" b="1" dirty="0" smtClean="0">
                          <a:latin typeface="Arial Narrow" pitchFamily="34" charset="0"/>
                          <a:cs typeface="Arial" charset="0"/>
                        </a:rPr>
                        <a:t>مناولة </a:t>
                      </a:r>
                      <a:r>
                        <a:rPr lang="ar-EG" sz="2400" b="1" dirty="0" smtClean="0">
                          <a:latin typeface="Arial Narrow" pitchFamily="34" charset="0"/>
                          <a:cs typeface="Arial" charset="0"/>
                        </a:rPr>
                        <a:t>المواد</a:t>
                      </a:r>
                      <a:endParaRPr lang="ar-DZ" sz="2400" b="1" dirty="0" smtClean="0">
                        <a:latin typeface="Arial Narrow" pitchFamily="34" charset="0"/>
                        <a:cs typeface="Arial" charset="0"/>
                      </a:endParaRPr>
                    </a:p>
                    <a:p>
                      <a:pPr algn="r" rtl="1"/>
                      <a:r>
                        <a:rPr lang="ar-DZ" sz="2400" b="1" dirty="0" smtClean="0">
                          <a:latin typeface="Arial Narrow" pitchFamily="34" charset="0"/>
                          <a:cs typeface="Arial" charset="0"/>
                        </a:rPr>
                        <a:t>تخزين القطع</a:t>
                      </a:r>
                    </a:p>
                    <a:p>
                      <a:pPr algn="r" rtl="1"/>
                      <a:r>
                        <a:rPr lang="ar-DZ" sz="2400" b="1" dirty="0" smtClean="0">
                          <a:solidFill>
                            <a:srgbClr val="FF0000"/>
                          </a:solidFill>
                          <a:latin typeface="Arial Narrow" pitchFamily="34" charset="0"/>
                          <a:cs typeface="Arial" charset="0"/>
                        </a:rPr>
                        <a:t>المناولة الداخلية</a:t>
                      </a:r>
                      <a:endParaRPr lang="fr-FR" sz="2400" dirty="0">
                        <a:solidFill>
                          <a:srgbClr val="FF0000"/>
                        </a:solidFill>
                      </a:endParaRPr>
                    </a:p>
                  </p:txBody>
                </p:sp>
              </p:grpSp>
              <p:sp>
                <p:nvSpPr>
                  <p:cNvPr id="204" name="ZoneTexte 203"/>
                  <p:cNvSpPr txBox="1"/>
                  <p:nvPr/>
                </p:nvSpPr>
                <p:spPr>
                  <a:xfrm>
                    <a:off x="2286000" y="1676400"/>
                    <a:ext cx="4114800" cy="523220"/>
                  </a:xfrm>
                  <a:prstGeom prst="rect">
                    <a:avLst/>
                  </a:prstGeom>
                  <a:solidFill>
                    <a:srgbClr val="FFFF00"/>
                  </a:solidFill>
                </p:spPr>
                <p:txBody>
                  <a:bodyPr wrap="square" rtlCol="0">
                    <a:spAutoFit/>
                  </a:bodyPr>
                  <a:lstStyle/>
                  <a:p>
                    <a:pPr algn="r" rtl="1"/>
                    <a:r>
                      <a:rPr lang="ar-DZ" sz="2800" b="1" dirty="0" smtClean="0">
                        <a:solidFill>
                          <a:srgbClr val="FF0000"/>
                        </a:solidFill>
                        <a:latin typeface="Arial Narrow" pitchFamily="34" charset="0"/>
                        <a:cs typeface="Arial" charset="0"/>
                      </a:rPr>
                      <a:t>تنسيق وتكامل بين وظائف الإمداد</a:t>
                    </a:r>
                  </a:p>
                </p:txBody>
              </p:sp>
              <p:cxnSp>
                <p:nvCxnSpPr>
                  <p:cNvPr id="206" name="Connecteur droit avec flèche 205"/>
                  <p:cNvCxnSpPr/>
                  <p:nvPr/>
                </p:nvCxnSpPr>
                <p:spPr>
                  <a:xfrm>
                    <a:off x="4114800" y="2209800"/>
                    <a:ext cx="3505200" cy="9906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8" name="Connecteur droit avec flèche 207"/>
                  <p:cNvCxnSpPr/>
                  <p:nvPr/>
                </p:nvCxnSpPr>
                <p:spPr>
                  <a:xfrm rot="10800000" flipV="1">
                    <a:off x="1066800" y="2209800"/>
                    <a:ext cx="3048000" cy="10668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0" name="Connecteur droit avec flèche 209"/>
                  <p:cNvCxnSpPr/>
                  <p:nvPr/>
                </p:nvCxnSpPr>
                <p:spPr>
                  <a:xfrm rot="5400000">
                    <a:off x="3658394" y="2743200"/>
                    <a:ext cx="914400" cy="1588"/>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17" name="Rectangle 216"/>
                <p:cNvSpPr/>
                <p:nvPr/>
              </p:nvSpPr>
              <p:spPr>
                <a:xfrm>
                  <a:off x="919176" y="2057400"/>
                  <a:ext cx="1443024" cy="461665"/>
                </a:xfrm>
                <a:prstGeom prst="rect">
                  <a:avLst/>
                </a:prstGeom>
              </p:spPr>
              <p:txBody>
                <a:bodyPr wrap="none">
                  <a:spAutoFit/>
                </a:bodyPr>
                <a:lstStyle/>
                <a:p>
                  <a:r>
                    <a:rPr lang="ar-DZ" sz="2400" b="1" dirty="0" smtClean="0">
                      <a:solidFill>
                        <a:srgbClr val="FF0000"/>
                      </a:solidFill>
                      <a:latin typeface="Arial Narrow" pitchFamily="34" charset="0"/>
                      <a:cs typeface="Arial" charset="0"/>
                    </a:rPr>
                    <a:t>تدفقات مادية</a:t>
                  </a:r>
                  <a:endParaRPr lang="fr-FR" sz="2400" dirty="0"/>
                </a:p>
              </p:txBody>
            </p:sp>
          </p:grpSp>
          <p:sp>
            <p:nvSpPr>
              <p:cNvPr id="220" name="Flèche courbée vers le haut 219"/>
              <p:cNvSpPr/>
              <p:nvPr/>
            </p:nvSpPr>
            <p:spPr>
              <a:xfrm>
                <a:off x="10668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1" name="Flèche courbée vers le haut 220"/>
              <p:cNvSpPr/>
              <p:nvPr/>
            </p:nvSpPr>
            <p:spPr>
              <a:xfrm>
                <a:off x="28194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2" name="Flèche courbée vers le haut 221"/>
              <p:cNvSpPr/>
              <p:nvPr/>
            </p:nvSpPr>
            <p:spPr>
              <a:xfrm>
                <a:off x="42672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3" name="Flèche courbée vers le haut 222"/>
              <p:cNvSpPr/>
              <p:nvPr/>
            </p:nvSpPr>
            <p:spPr>
              <a:xfrm>
                <a:off x="58674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4" name="Flèche courbée vers le haut 223"/>
              <p:cNvSpPr/>
              <p:nvPr/>
            </p:nvSpPr>
            <p:spPr>
              <a:xfrm>
                <a:off x="74676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228" name="Connecteur droit avec flèche 227"/>
              <p:cNvCxnSpPr/>
              <p:nvPr/>
            </p:nvCxnSpPr>
            <p:spPr>
              <a:xfrm rot="10800000">
                <a:off x="2" y="2057400"/>
                <a:ext cx="609599" cy="1"/>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1" name="Flèche courbée vers le haut 230"/>
              <p:cNvSpPr/>
              <p:nvPr/>
            </p:nvSpPr>
            <p:spPr>
              <a:xfrm>
                <a:off x="76200" y="1600200"/>
                <a:ext cx="609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2" name="Rectangle 231"/>
              <p:cNvSpPr/>
              <p:nvPr/>
            </p:nvSpPr>
            <p:spPr>
              <a:xfrm>
                <a:off x="585752" y="1828800"/>
                <a:ext cx="1776448" cy="461665"/>
              </a:xfrm>
              <a:prstGeom prst="rect">
                <a:avLst/>
              </a:prstGeom>
            </p:spPr>
            <p:txBody>
              <a:bodyPr wrap="none">
                <a:spAutoFit/>
              </a:bodyPr>
              <a:lstStyle/>
              <a:p>
                <a:r>
                  <a:rPr lang="ar-DZ" sz="2400" b="1" dirty="0" smtClean="0">
                    <a:solidFill>
                      <a:srgbClr val="FF0000"/>
                    </a:solidFill>
                    <a:latin typeface="Arial Narrow" pitchFamily="34" charset="0"/>
                    <a:cs typeface="Arial" charset="0"/>
                  </a:rPr>
                  <a:t>تدفقات معلومات</a:t>
                </a:r>
                <a:endParaRPr lang="fr-FR" sz="2400" dirty="0"/>
              </a:p>
            </p:txBody>
          </p:sp>
        </p:gr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0" y="1752600"/>
            <a:ext cx="5648325" cy="5029200"/>
            <a:chOff x="1066800" y="1752600"/>
            <a:chExt cx="5648325" cy="5029200"/>
          </a:xfrm>
        </p:grpSpPr>
        <p:pic>
          <p:nvPicPr>
            <p:cNvPr id="123906" name="Picture 2" descr="E:\Desktop\gestion intégrée erp de planification des ressources d'entreprise.jpg"/>
            <p:cNvPicPr>
              <a:picLocks noChangeAspect="1" noChangeArrowheads="1"/>
            </p:cNvPicPr>
            <p:nvPr/>
          </p:nvPicPr>
          <p:blipFill>
            <a:blip r:embed="rId2"/>
            <a:srcRect/>
            <a:stretch>
              <a:fillRect/>
            </a:stretch>
          </p:blipFill>
          <p:spPr bwMode="auto">
            <a:xfrm>
              <a:off x="1066800" y="1752600"/>
              <a:ext cx="5648325" cy="5029200"/>
            </a:xfrm>
            <a:prstGeom prst="rect">
              <a:avLst/>
            </a:prstGeom>
            <a:noFill/>
          </p:spPr>
        </p:pic>
        <p:sp>
          <p:nvSpPr>
            <p:cNvPr id="5" name="ZoneTexte 4"/>
            <p:cNvSpPr txBox="1"/>
            <p:nvPr/>
          </p:nvSpPr>
          <p:spPr>
            <a:xfrm>
              <a:off x="3352800" y="1754872"/>
              <a:ext cx="9906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المالية</a:t>
              </a:r>
              <a:endParaRPr lang="fr-FR" sz="2800" b="1" dirty="0">
                <a:latin typeface="Arial" pitchFamily="34" charset="0"/>
                <a:cs typeface="Arial" pitchFamily="34" charset="0"/>
              </a:endParaRPr>
            </a:p>
          </p:txBody>
        </p:sp>
        <p:sp>
          <p:nvSpPr>
            <p:cNvPr id="6" name="ZoneTexte 5"/>
            <p:cNvSpPr txBox="1"/>
            <p:nvPr/>
          </p:nvSpPr>
          <p:spPr>
            <a:xfrm>
              <a:off x="5029200" y="4267200"/>
              <a:ext cx="11430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المبيعات</a:t>
              </a:r>
              <a:endParaRPr lang="fr-FR" sz="2800" b="1" dirty="0">
                <a:latin typeface="Arial" pitchFamily="34" charset="0"/>
                <a:cs typeface="Arial" pitchFamily="34" charset="0"/>
              </a:endParaRPr>
            </a:p>
          </p:txBody>
        </p:sp>
        <p:sp>
          <p:nvSpPr>
            <p:cNvPr id="7" name="ZoneTexte 6"/>
            <p:cNvSpPr txBox="1"/>
            <p:nvPr/>
          </p:nvSpPr>
          <p:spPr>
            <a:xfrm>
              <a:off x="1219200" y="4343400"/>
              <a:ext cx="16764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موارد بشرية</a:t>
              </a:r>
              <a:endParaRPr lang="fr-FR" sz="2800" b="1" dirty="0">
                <a:latin typeface="Arial" pitchFamily="34" charset="0"/>
                <a:cs typeface="Arial" pitchFamily="34" charset="0"/>
              </a:endParaRPr>
            </a:p>
          </p:txBody>
        </p:sp>
        <p:sp>
          <p:nvSpPr>
            <p:cNvPr id="8" name="ZoneTexte 7"/>
            <p:cNvSpPr txBox="1"/>
            <p:nvPr/>
          </p:nvSpPr>
          <p:spPr>
            <a:xfrm>
              <a:off x="1524000" y="2383808"/>
              <a:ext cx="11430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المخازن</a:t>
              </a:r>
              <a:endParaRPr lang="fr-FR" sz="2800" b="1" dirty="0">
                <a:latin typeface="Arial" pitchFamily="34" charset="0"/>
                <a:cs typeface="Arial" pitchFamily="34" charset="0"/>
              </a:endParaRPr>
            </a:p>
          </p:txBody>
        </p:sp>
        <p:sp>
          <p:nvSpPr>
            <p:cNvPr id="9" name="ZoneTexte 8"/>
            <p:cNvSpPr txBox="1"/>
            <p:nvPr/>
          </p:nvSpPr>
          <p:spPr>
            <a:xfrm>
              <a:off x="5029200" y="2590800"/>
              <a:ext cx="9906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النقل</a:t>
              </a:r>
              <a:endParaRPr lang="fr-FR" sz="2800" b="1" dirty="0">
                <a:latin typeface="Arial" pitchFamily="34" charset="0"/>
                <a:cs typeface="Arial" pitchFamily="34" charset="0"/>
              </a:endParaRPr>
            </a:p>
          </p:txBody>
        </p:sp>
        <p:sp>
          <p:nvSpPr>
            <p:cNvPr id="10" name="ZoneTexte 9"/>
            <p:cNvSpPr txBox="1"/>
            <p:nvPr/>
          </p:nvSpPr>
          <p:spPr>
            <a:xfrm>
              <a:off x="3429000" y="5222544"/>
              <a:ext cx="990600" cy="461665"/>
            </a:xfrm>
            <a:prstGeom prst="rect">
              <a:avLst/>
            </a:prstGeom>
            <a:solidFill>
              <a:srgbClr val="FFCC99"/>
            </a:solidFill>
          </p:spPr>
          <p:txBody>
            <a:bodyPr wrap="square" rtlCol="0">
              <a:spAutoFit/>
            </a:bodyPr>
            <a:lstStyle/>
            <a:p>
              <a:pPr algn="r" rtl="1"/>
              <a:r>
                <a:rPr lang="ar-DZ" sz="2400" b="1" dirty="0" smtClean="0">
                  <a:latin typeface="Arial" pitchFamily="34" charset="0"/>
                  <a:cs typeface="Arial" pitchFamily="34" charset="0"/>
                </a:rPr>
                <a:t>التصنيع</a:t>
              </a:r>
              <a:endParaRPr lang="fr-FR" sz="2400" b="1" dirty="0">
                <a:latin typeface="Arial" pitchFamily="34" charset="0"/>
                <a:cs typeface="Arial" pitchFamily="34" charset="0"/>
              </a:endParaRPr>
            </a:p>
          </p:txBody>
        </p:sp>
        <p:sp>
          <p:nvSpPr>
            <p:cNvPr id="11" name="ZoneTexte 10"/>
            <p:cNvSpPr txBox="1"/>
            <p:nvPr/>
          </p:nvSpPr>
          <p:spPr>
            <a:xfrm>
              <a:off x="3124200" y="3962400"/>
              <a:ext cx="1447800" cy="523220"/>
            </a:xfrm>
            <a:prstGeom prst="rect">
              <a:avLst/>
            </a:prstGeom>
            <a:solidFill>
              <a:srgbClr val="FFCC99"/>
            </a:solidFill>
          </p:spPr>
          <p:txBody>
            <a:bodyPr wrap="square" rtlCol="0">
              <a:spAutoFit/>
            </a:bodyPr>
            <a:lstStyle/>
            <a:p>
              <a:pPr algn="r" rtl="1"/>
              <a:r>
                <a:rPr lang="ar-DZ" sz="2800" b="1" dirty="0" smtClean="0">
                  <a:latin typeface="Arial" pitchFamily="34" charset="0"/>
                  <a:cs typeface="Arial" pitchFamily="34" charset="0"/>
                </a:rPr>
                <a:t>نظام </a:t>
              </a:r>
              <a:r>
                <a:rPr lang="fr-FR" sz="2400" b="1" dirty="0" smtClean="0">
                  <a:latin typeface="Times New Roman" pitchFamily="18" charset="0"/>
                  <a:cs typeface="Times New Roman" pitchFamily="18" charset="0"/>
                </a:rPr>
                <a:t>ERP</a:t>
              </a:r>
              <a:endParaRPr lang="fr-FR" sz="3200" b="1" dirty="0">
                <a:latin typeface="Times New Roman" pitchFamily="18" charset="0"/>
                <a:cs typeface="Times New Roman" pitchFamily="18" charset="0"/>
              </a:endParaRPr>
            </a:p>
          </p:txBody>
        </p:sp>
      </p:grpSp>
      <p:sp>
        <p:nvSpPr>
          <p:cNvPr id="14" name="Rectangle 13"/>
          <p:cNvSpPr/>
          <p:nvPr/>
        </p:nvSpPr>
        <p:spPr>
          <a:xfrm>
            <a:off x="1143000" y="304800"/>
            <a:ext cx="6093206" cy="1384995"/>
          </a:xfrm>
          <a:prstGeom prst="rect">
            <a:avLst/>
          </a:prstGeom>
        </p:spPr>
        <p:txBody>
          <a:bodyPr wrap="none">
            <a:spAutoFit/>
          </a:bodyPr>
          <a:lstStyle/>
          <a:p>
            <a:pPr algn="ctr" rtl="1"/>
            <a:r>
              <a:rPr lang="ar-DZ" sz="2800" b="1" dirty="0" smtClean="0">
                <a:solidFill>
                  <a:srgbClr val="FF0000"/>
                </a:solidFill>
                <a:latin typeface="Arial" pitchFamily="34" charset="0"/>
                <a:cs typeface="Arial" pitchFamily="34" charset="0"/>
              </a:rPr>
              <a:t>نظام تخطيط موارد المؤسسة</a:t>
            </a:r>
            <a:endParaRPr lang="fr-FR" sz="2800" b="1" dirty="0" smtClean="0">
              <a:solidFill>
                <a:srgbClr val="FF0000"/>
              </a:solidFill>
              <a:latin typeface="Arial" pitchFamily="34" charset="0"/>
              <a:cs typeface="Arial" pitchFamily="34" charset="0"/>
            </a:endParaRPr>
          </a:p>
          <a:p>
            <a:pPr algn="ctr"/>
            <a:r>
              <a:rPr lang="ar-DZ" sz="2800"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Planning Ressources Entreprises ERP</a:t>
            </a:r>
            <a:endParaRPr lang="ar-DZ" sz="2800" b="1" dirty="0" smtClean="0">
              <a:solidFill>
                <a:srgbClr val="FF0000"/>
              </a:solidFill>
              <a:latin typeface="Times New Roman" pitchFamily="18" charset="0"/>
              <a:cs typeface="Times New Roman" pitchFamily="18" charset="0"/>
            </a:endParaRPr>
          </a:p>
          <a:p>
            <a:pPr algn="ctr"/>
            <a:r>
              <a:rPr lang="fr-FR" sz="2800" b="1" dirty="0" err="1" smtClean="0">
                <a:solidFill>
                  <a:srgbClr val="FF0000"/>
                </a:solidFill>
                <a:latin typeface="Times New Roman" pitchFamily="18" charset="0"/>
                <a:cs typeface="Times New Roman" pitchFamily="18" charset="0"/>
              </a:rPr>
              <a:t>Progecielle</a:t>
            </a:r>
            <a:r>
              <a:rPr lang="fr-FR" sz="2800" b="1" dirty="0" smtClean="0">
                <a:solidFill>
                  <a:srgbClr val="FF0000"/>
                </a:solidFill>
                <a:latin typeface="Times New Roman" pitchFamily="18" charset="0"/>
                <a:cs typeface="Times New Roman" pitchFamily="18" charset="0"/>
              </a:rPr>
              <a:t> de gestion intégré</a:t>
            </a:r>
            <a:endParaRPr lang="fr-FR" sz="2800" dirty="0">
              <a:solidFill>
                <a:srgbClr val="FF0000"/>
              </a:solidFill>
              <a:latin typeface="Times New Roman" pitchFamily="18" charset="0"/>
              <a:cs typeface="Times New Roman" pitchFamily="18" charset="0"/>
            </a:endParaRPr>
          </a:p>
        </p:txBody>
      </p:sp>
      <p:sp>
        <p:nvSpPr>
          <p:cNvPr id="15" name="Rectangle 14"/>
          <p:cNvSpPr/>
          <p:nvPr/>
        </p:nvSpPr>
        <p:spPr>
          <a:xfrm>
            <a:off x="5334000" y="1981200"/>
            <a:ext cx="3657600" cy="3108543"/>
          </a:xfrm>
          <a:prstGeom prst="rect">
            <a:avLst/>
          </a:prstGeom>
        </p:spPr>
        <p:txBody>
          <a:bodyPr wrap="square">
            <a:spAutoFit/>
          </a:bodyPr>
          <a:lstStyle/>
          <a:p>
            <a:pPr algn="just" rtl="1"/>
            <a:r>
              <a:rPr lang="ar-DZ" sz="2800" b="1" dirty="0" smtClean="0">
                <a:latin typeface="Arial" pitchFamily="34" charset="0"/>
                <a:cs typeface="Arial" pitchFamily="34" charset="0"/>
              </a:rPr>
              <a:t>نظام تتكامل فيه البرمجيات </a:t>
            </a:r>
            <a:r>
              <a:rPr lang="fr-FR" sz="2800" b="1" dirty="0" smtClean="0">
                <a:latin typeface="Times New Roman" pitchFamily="18" charset="0"/>
                <a:cs typeface="Times New Roman" pitchFamily="18" charset="0"/>
              </a:rPr>
              <a:t>logicielle</a:t>
            </a:r>
            <a:r>
              <a:rPr lang="ar-DZ" sz="2800" b="1" dirty="0" smtClean="0">
                <a:latin typeface="Arial" pitchFamily="34" charset="0"/>
                <a:cs typeface="Arial" pitchFamily="34" charset="0"/>
              </a:rPr>
              <a:t> الخاصة بالوظائف المختلفة للمؤسسة( محاسبة، مالية، موارد بشرية، تصنيع، مبيعات، مخازن...) في قاعدة بيانات موحدة، بهدف التنسيق والتكامل تلك الوظائف.</a:t>
            </a:r>
            <a:endParaRPr lang="fr-FR"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33601"/>
            <a:ext cx="8686800" cy="1066800"/>
          </a:xfrm>
        </p:spPr>
        <p:txBody>
          <a:bodyPr>
            <a:normAutofit/>
          </a:bodyPr>
          <a:lstStyle/>
          <a:p>
            <a:pPr marL="1588" indent="-1588" algn="just" rtl="1">
              <a:buNone/>
            </a:pPr>
            <a:r>
              <a:rPr lang="ar-SA" sz="2800" b="1" dirty="0" smtClean="0">
                <a:solidFill>
                  <a:schemeClr val="tx1"/>
                </a:solidFill>
                <a:latin typeface="Times New Roman" pitchFamily="18" charset="0"/>
                <a:cs typeface="Times New Roman" pitchFamily="18" charset="0"/>
              </a:rPr>
              <a:t>تعاون قوي </a:t>
            </a:r>
            <a:r>
              <a:rPr lang="ar-DZ" sz="2800" b="1" dirty="0" smtClean="0">
                <a:solidFill>
                  <a:schemeClr val="tx1"/>
                </a:solidFill>
                <a:latin typeface="Times New Roman" pitchFamily="18" charset="0"/>
                <a:cs typeface="Times New Roman" pitchFamily="18" charset="0"/>
              </a:rPr>
              <a:t>مبني على الثقة </a:t>
            </a:r>
            <a:r>
              <a:rPr lang="ar-SA" sz="2800" b="1" dirty="0" smtClean="0">
                <a:solidFill>
                  <a:schemeClr val="tx1"/>
                </a:solidFill>
                <a:latin typeface="Times New Roman" pitchFamily="18" charset="0"/>
                <a:cs typeface="Times New Roman" pitchFamily="18" charset="0"/>
              </a:rPr>
              <a:t>بين </a:t>
            </a:r>
            <a:r>
              <a:rPr lang="ar-DZ" sz="2800" b="1" dirty="0" smtClean="0">
                <a:solidFill>
                  <a:schemeClr val="tx1"/>
                </a:solidFill>
                <a:latin typeface="Times New Roman" pitchFamily="18" charset="0"/>
                <a:cs typeface="Times New Roman" pitchFamily="18" charset="0"/>
              </a:rPr>
              <a:t>المؤسسة، </a:t>
            </a:r>
            <a:r>
              <a:rPr lang="ar-SA" sz="2800" b="1" dirty="0" smtClean="0">
                <a:solidFill>
                  <a:schemeClr val="tx1"/>
                </a:solidFill>
                <a:latin typeface="Times New Roman" pitchFamily="18" charset="0"/>
                <a:cs typeface="Times New Roman" pitchFamily="18" charset="0"/>
              </a:rPr>
              <a:t>الموردين وموردي الموردين</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الموزعين</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تجارة الجملة والتجزئة (</a:t>
            </a:r>
            <a:r>
              <a:rPr lang="ar-SA" sz="2800" b="1" dirty="0" smtClean="0">
                <a:solidFill>
                  <a:schemeClr val="tx1"/>
                </a:solidFill>
                <a:latin typeface="Times New Roman" pitchFamily="18" charset="0"/>
                <a:cs typeface="Times New Roman" pitchFamily="18" charset="0"/>
              </a:rPr>
              <a:t>سلاسل التوريد</a:t>
            </a:r>
            <a:r>
              <a:rPr lang="ar-DZ" sz="2800" b="1" dirty="0" smtClean="0">
                <a:solidFill>
                  <a:schemeClr val="tx1"/>
                </a:solidFill>
                <a:latin typeface="Times New Roman" pitchFamily="18" charset="0"/>
                <a:cs typeface="Times New Roman" pitchFamily="18" charset="0"/>
              </a:rPr>
              <a:t>).</a:t>
            </a:r>
          </a:p>
          <a:p>
            <a:pPr algn="just" rtl="1">
              <a:buNone/>
            </a:pPr>
            <a:endParaRPr lang="fr-FR" sz="2800" dirty="0"/>
          </a:p>
        </p:txBody>
      </p:sp>
      <p:sp>
        <p:nvSpPr>
          <p:cNvPr id="4" name="Rectangle 3"/>
          <p:cNvSpPr/>
          <p:nvPr/>
        </p:nvSpPr>
        <p:spPr>
          <a:xfrm>
            <a:off x="457788" y="1295400"/>
            <a:ext cx="8263801" cy="584775"/>
          </a:xfrm>
          <a:prstGeom prst="rect">
            <a:avLst/>
          </a:prstGeom>
        </p:spPr>
        <p:txBody>
          <a:bodyPr wrap="none">
            <a:spAutoFit/>
          </a:bodyPr>
          <a:lstStyle/>
          <a:p>
            <a:pPr algn="r" rtl="1"/>
            <a:r>
              <a:rPr lang="ar-SA" sz="3200" b="1" dirty="0" smtClean="0">
                <a:solidFill>
                  <a:srgbClr val="FF0000"/>
                </a:solidFill>
                <a:latin typeface="Times New Roman" pitchFamily="18" charset="0"/>
                <a:cs typeface="Times New Roman" pitchFamily="18" charset="0"/>
              </a:rPr>
              <a:t>ج. مرحلة الإمداد المشترك(1995- الآن)</a:t>
            </a: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Logistique</a:t>
            </a:r>
            <a:r>
              <a:rPr lang="fr-FR"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coopérée</a:t>
            </a:r>
            <a:endParaRPr lang="fr-FR" sz="3200" dirty="0">
              <a:solidFill>
                <a:srgbClr val="FF0000"/>
              </a:solidFill>
              <a:latin typeface="Times New Roman" pitchFamily="18" charset="0"/>
              <a:cs typeface="Times New Roman" pitchFamily="18" charset="0"/>
            </a:endParaRPr>
          </a:p>
        </p:txBody>
      </p:sp>
      <p:sp>
        <p:nvSpPr>
          <p:cNvPr id="6" name="Espace réservé du contenu 2"/>
          <p:cNvSpPr txBox="1">
            <a:spLocks/>
          </p:cNvSpPr>
          <p:nvPr/>
        </p:nvSpPr>
        <p:spPr>
          <a:xfrm>
            <a:off x="228600" y="3352800"/>
            <a:ext cx="8686800" cy="1066800"/>
          </a:xfrm>
          <a:prstGeom prst="rect">
            <a:avLst/>
          </a:prstGeom>
        </p:spPr>
        <p:txBody>
          <a:bodyPr vert="horz">
            <a:norm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جميع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أجزاء سلاسل الإمداد يربطها تعاون قوي جدا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لحد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التحالف بينها</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Rectangle 6"/>
          <p:cNvSpPr/>
          <p:nvPr/>
        </p:nvSpPr>
        <p:spPr>
          <a:xfrm>
            <a:off x="381000" y="4648200"/>
            <a:ext cx="8437437" cy="954107"/>
          </a:xfrm>
          <a:prstGeom prst="rect">
            <a:avLst/>
          </a:prstGeom>
        </p:spPr>
        <p:txBody>
          <a:bodyPr wrap="square">
            <a:spAutoFit/>
          </a:bodyPr>
          <a:lstStyle/>
          <a:p>
            <a:pPr algn="just" rtl="1"/>
            <a:r>
              <a:rPr lang="ar-SA" sz="2800" b="1" dirty="0" smtClean="0">
                <a:latin typeface="Times New Roman" pitchFamily="18" charset="0"/>
                <a:cs typeface="Times New Roman" pitchFamily="18" charset="0"/>
              </a:rPr>
              <a:t>الاستعانة</a:t>
            </a:r>
            <a:r>
              <a:rPr lang="ar-DZ" sz="2800" b="1" dirty="0" smtClean="0">
                <a:latin typeface="Times New Roman" pitchFamily="18" charset="0"/>
                <a:cs typeface="Times New Roman" pitchFamily="18" charset="0"/>
              </a:rPr>
              <a:t> بتكنولوجيا المعلومات والاتصالات لتحقيق الربط والتعاون بين أطراف سلاسل التوريد</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a:t>
            </a:r>
            <a:endParaRPr lang="fr-FR"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ZoneTexte 197"/>
          <p:cNvSpPr txBox="1"/>
          <p:nvPr/>
        </p:nvSpPr>
        <p:spPr>
          <a:xfrm>
            <a:off x="3962400" y="381000"/>
            <a:ext cx="4800600" cy="523220"/>
          </a:xfrm>
          <a:prstGeom prst="rect">
            <a:avLst/>
          </a:prstGeom>
          <a:solidFill>
            <a:schemeClr val="bg1"/>
          </a:solidFill>
        </p:spPr>
        <p:txBody>
          <a:bodyPr wrap="square" rtlCol="0">
            <a:spAutoFit/>
          </a:bodyPr>
          <a:lstStyle/>
          <a:p>
            <a:pPr algn="r" rtl="1"/>
            <a:r>
              <a:rPr lang="ar-DZ" sz="2800" b="1" dirty="0" smtClean="0">
                <a:latin typeface="Arial" pitchFamily="34" charset="0"/>
                <a:cs typeface="Arial" pitchFamily="34" charset="0"/>
              </a:rPr>
              <a:t>فترة الإمداد التعاوني(1975- 1995)</a:t>
            </a:r>
            <a:endParaRPr lang="fr-FR" sz="2800" b="1" dirty="0">
              <a:latin typeface="Arial" pitchFamily="34" charset="0"/>
              <a:cs typeface="Arial" pitchFamily="34" charset="0"/>
            </a:endParaRPr>
          </a:p>
        </p:txBody>
      </p:sp>
      <p:grpSp>
        <p:nvGrpSpPr>
          <p:cNvPr id="2" name="Groupe 233"/>
          <p:cNvGrpSpPr/>
          <p:nvPr/>
        </p:nvGrpSpPr>
        <p:grpSpPr>
          <a:xfrm>
            <a:off x="0" y="990600"/>
            <a:ext cx="9067800" cy="5424202"/>
            <a:chOff x="0" y="990600"/>
            <a:chExt cx="9067800" cy="5424202"/>
          </a:xfrm>
        </p:grpSpPr>
        <p:sp>
          <p:nvSpPr>
            <p:cNvPr id="215" name="Rectangle 214"/>
            <p:cNvSpPr/>
            <p:nvPr/>
          </p:nvSpPr>
          <p:spPr>
            <a:xfrm>
              <a:off x="7781756" y="1828800"/>
              <a:ext cx="1133644" cy="400302"/>
            </a:xfrm>
            <a:prstGeom prst="rect">
              <a:avLst/>
            </a:prstGeom>
          </p:spPr>
          <p:txBody>
            <a:bodyPr wrap="none">
              <a:spAutoFit/>
            </a:bodyPr>
            <a:lstStyle/>
            <a:p>
              <a:pPr algn="r" rtl="1">
                <a:lnSpc>
                  <a:spcPct val="70000"/>
                </a:lnSpc>
                <a:spcBef>
                  <a:spcPct val="50000"/>
                </a:spcBef>
              </a:pPr>
              <a:r>
                <a:rPr lang="ar-DZ" sz="2800" b="1" dirty="0" smtClean="0">
                  <a:solidFill>
                    <a:srgbClr val="FF0000"/>
                  </a:solidFill>
                  <a:latin typeface="Arial Narrow" pitchFamily="34" charset="0"/>
                  <a:cs typeface="Arial" charset="0"/>
                </a:rPr>
                <a:t>الطلبيات</a:t>
              </a:r>
            </a:p>
          </p:txBody>
        </p:sp>
        <p:grpSp>
          <p:nvGrpSpPr>
            <p:cNvPr id="3" name="Groupe 232"/>
            <p:cNvGrpSpPr/>
            <p:nvPr/>
          </p:nvGrpSpPr>
          <p:grpSpPr>
            <a:xfrm>
              <a:off x="0" y="990600"/>
              <a:ext cx="9067800" cy="5424202"/>
              <a:chOff x="0" y="990600"/>
              <a:chExt cx="9067800" cy="5424202"/>
            </a:xfrm>
          </p:grpSpPr>
          <p:grpSp>
            <p:nvGrpSpPr>
              <p:cNvPr id="4" name="Groupe 217"/>
              <p:cNvGrpSpPr/>
              <p:nvPr/>
            </p:nvGrpSpPr>
            <p:grpSpPr>
              <a:xfrm>
                <a:off x="11112" y="990600"/>
                <a:ext cx="9056688" cy="5424202"/>
                <a:chOff x="11112" y="1524000"/>
                <a:chExt cx="9056688" cy="5424202"/>
              </a:xfrm>
            </p:grpSpPr>
            <p:grpSp>
              <p:nvGrpSpPr>
                <p:cNvPr id="5" name="Groupe 213"/>
                <p:cNvGrpSpPr/>
                <p:nvPr/>
              </p:nvGrpSpPr>
              <p:grpSpPr>
                <a:xfrm>
                  <a:off x="11112" y="1524000"/>
                  <a:ext cx="9056688" cy="5424202"/>
                  <a:chOff x="11112" y="1524000"/>
                  <a:chExt cx="9056688" cy="5424202"/>
                </a:xfrm>
              </p:grpSpPr>
              <p:grpSp>
                <p:nvGrpSpPr>
                  <p:cNvPr id="6" name="Groupe 202"/>
                  <p:cNvGrpSpPr/>
                  <p:nvPr/>
                </p:nvGrpSpPr>
                <p:grpSpPr>
                  <a:xfrm>
                    <a:off x="11112" y="3103643"/>
                    <a:ext cx="9056688" cy="3844559"/>
                    <a:chOff x="11112" y="2239368"/>
                    <a:chExt cx="9056688" cy="3844559"/>
                  </a:xfrm>
                </p:grpSpPr>
                <p:grpSp>
                  <p:nvGrpSpPr>
                    <p:cNvPr id="8" name="Groupe 196"/>
                    <p:cNvGrpSpPr/>
                    <p:nvPr/>
                  </p:nvGrpSpPr>
                  <p:grpSpPr>
                    <a:xfrm>
                      <a:off x="2667000" y="2239368"/>
                      <a:ext cx="3933825" cy="1328384"/>
                      <a:chOff x="2667000" y="2239368"/>
                      <a:chExt cx="3933825" cy="1328384"/>
                    </a:xfrm>
                  </p:grpSpPr>
                  <p:grpSp>
                    <p:nvGrpSpPr>
                      <p:cNvPr id="250" name="Groupe 189"/>
                      <p:cNvGrpSpPr/>
                      <p:nvPr/>
                    </p:nvGrpSpPr>
                    <p:grpSpPr>
                      <a:xfrm>
                        <a:off x="2667000" y="2321256"/>
                        <a:ext cx="1295400" cy="1203055"/>
                        <a:chOff x="2971801" y="2362200"/>
                        <a:chExt cx="1295400" cy="1203055"/>
                      </a:xfrm>
                    </p:grpSpPr>
                    <p:graphicFrame>
                      <p:nvGraphicFramePr>
                        <p:cNvPr id="95" name="Object 94"/>
                        <p:cNvGraphicFramePr>
                          <a:graphicFrameLocks noChangeAspect="1"/>
                        </p:cNvGraphicFramePr>
                        <p:nvPr/>
                      </p:nvGraphicFramePr>
                      <p:xfrm>
                        <a:off x="2971801" y="2362200"/>
                        <a:ext cx="1219200" cy="787400"/>
                      </p:xfrm>
                      <a:graphic>
                        <a:graphicData uri="http://schemas.openxmlformats.org/presentationml/2006/ole">
                          <p:oleObj spid="_x0000_s63491" name="Clip" r:id="rId3" imgW="5905500" imgH="3697288" progId="">
                            <p:embed/>
                          </p:oleObj>
                        </a:graphicData>
                      </a:graphic>
                    </p:graphicFrame>
                    <p:sp>
                      <p:nvSpPr>
                        <p:cNvPr id="96" name="Text Box 270"/>
                        <p:cNvSpPr txBox="1">
                          <a:spLocks noChangeArrowheads="1"/>
                        </p:cNvSpPr>
                        <p:nvPr/>
                      </p:nvSpPr>
                      <p:spPr bwMode="auto">
                        <a:xfrm>
                          <a:off x="3048001" y="3195923"/>
                          <a:ext cx="1219200"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DZ" sz="2400" b="1" dirty="0" smtClean="0">
                              <a:solidFill>
                                <a:srgbClr val="008000"/>
                              </a:solidFill>
                              <a:latin typeface="Arial Narrow" pitchFamily="34" charset="0"/>
                              <a:cs typeface="Arial" charset="0"/>
                            </a:rPr>
                            <a:t>المصنع</a:t>
                          </a:r>
                          <a:endParaRPr lang="en-US" sz="2400" b="1" u="none" dirty="0">
                            <a:solidFill>
                              <a:srgbClr val="008000"/>
                            </a:solidFill>
                            <a:latin typeface="Arial Narrow" pitchFamily="34" charset="0"/>
                            <a:cs typeface="Arial" charset="0"/>
                          </a:endParaRPr>
                        </a:p>
                      </p:txBody>
                    </p:sp>
                  </p:grpSp>
                  <p:sp>
                    <p:nvSpPr>
                      <p:cNvPr id="102" name="Text Box 90"/>
                      <p:cNvSpPr txBox="1">
                        <a:spLocks noChangeArrowheads="1"/>
                      </p:cNvSpPr>
                      <p:nvPr/>
                    </p:nvSpPr>
                    <p:spPr bwMode="auto">
                      <a:xfrm>
                        <a:off x="4038600" y="3198420"/>
                        <a:ext cx="1371600"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DZ" sz="2400" b="1" u="none" dirty="0" smtClean="0">
                            <a:solidFill>
                              <a:srgbClr val="008000"/>
                            </a:solidFill>
                            <a:latin typeface="Arial Narrow" pitchFamily="34" charset="0"/>
                            <a:cs typeface="Arial" charset="0"/>
                          </a:rPr>
                          <a:t>الموزع</a:t>
                        </a:r>
                        <a:endParaRPr lang="en-US" sz="1800" b="1" u="none" dirty="0">
                          <a:solidFill>
                            <a:srgbClr val="008000"/>
                          </a:solidFill>
                          <a:latin typeface="Arial Narrow" pitchFamily="34" charset="0"/>
                        </a:endParaRPr>
                      </a:p>
                    </p:txBody>
                  </p:sp>
                  <p:grpSp>
                    <p:nvGrpSpPr>
                      <p:cNvPr id="108" name="Groupe 190"/>
                      <p:cNvGrpSpPr/>
                      <p:nvPr/>
                    </p:nvGrpSpPr>
                    <p:grpSpPr>
                      <a:xfrm>
                        <a:off x="5486400" y="2239368"/>
                        <a:ext cx="1114425" cy="1285914"/>
                        <a:chOff x="4446896" y="943968"/>
                        <a:chExt cx="1114425" cy="1285914"/>
                      </a:xfrm>
                    </p:grpSpPr>
                    <p:graphicFrame>
                      <p:nvGraphicFramePr>
                        <p:cNvPr id="188" name="Object 91"/>
                        <p:cNvGraphicFramePr>
                          <a:graphicFrameLocks noChangeAspect="1"/>
                        </p:cNvGraphicFramePr>
                        <p:nvPr/>
                      </p:nvGraphicFramePr>
                      <p:xfrm>
                        <a:off x="4446896" y="943968"/>
                        <a:ext cx="1114425" cy="766763"/>
                      </p:xfrm>
                      <a:graphic>
                        <a:graphicData uri="http://schemas.openxmlformats.org/presentationml/2006/ole">
                          <p:oleObj spid="_x0000_s63493" name="Clip" r:id="rId4" imgW="1171346" imgH="762610" progId="">
                            <p:embed/>
                          </p:oleObj>
                        </a:graphicData>
                      </a:graphic>
                    </p:graphicFrame>
                    <p:sp>
                      <p:nvSpPr>
                        <p:cNvPr id="189" name="Text Box 274"/>
                        <p:cNvSpPr txBox="1">
                          <a:spLocks noChangeArrowheads="1"/>
                        </p:cNvSpPr>
                        <p:nvPr/>
                      </p:nvSpPr>
                      <p:spPr bwMode="auto">
                        <a:xfrm>
                          <a:off x="4523096" y="1860550"/>
                          <a:ext cx="828675" cy="369332"/>
                        </a:xfrm>
                        <a:prstGeom prst="rect">
                          <a:avLst/>
                        </a:prstGeom>
                        <a:noFill/>
                        <a:ln w="9525">
                          <a:noFill/>
                          <a:miter lim="800000"/>
                          <a:headEnd/>
                          <a:tailEnd/>
                        </a:ln>
                      </p:spPr>
                      <p:txBody>
                        <a:bodyPr lIns="0" tIns="0" rIns="0" bIns="0" anchor="ctr">
                          <a:spAutoFit/>
                        </a:bodyPr>
                        <a:lstStyle/>
                        <a:p>
                          <a:pPr algn="ctr" rtl="1">
                            <a:spcBef>
                              <a:spcPct val="50000"/>
                            </a:spcBef>
                          </a:pPr>
                          <a:r>
                            <a:rPr lang="ar-DZ" sz="2400" b="1" u="none" dirty="0" smtClean="0">
                              <a:solidFill>
                                <a:srgbClr val="008000"/>
                              </a:solidFill>
                              <a:latin typeface="Arial Narrow" pitchFamily="34" charset="0"/>
                              <a:cs typeface="Arial" charset="0"/>
                            </a:rPr>
                            <a:t>الجملة</a:t>
                          </a:r>
                          <a:endParaRPr lang="en-US" sz="1400" b="1" u="none" dirty="0">
                            <a:solidFill>
                              <a:srgbClr val="008000"/>
                            </a:solidFill>
                            <a:latin typeface="Arial Narrow" pitchFamily="34" charset="0"/>
                            <a:cs typeface="Arial" charset="0"/>
                          </a:endParaRPr>
                        </a:p>
                      </p:txBody>
                    </p:sp>
                  </p:grpSp>
                </p:grpSp>
                <p:sp>
                  <p:nvSpPr>
                    <p:cNvPr id="200" name="Text Box 141"/>
                    <p:cNvSpPr txBox="1">
                      <a:spLocks noChangeArrowheads="1"/>
                    </p:cNvSpPr>
                    <p:nvPr/>
                  </p:nvSpPr>
                  <p:spPr bwMode="auto">
                    <a:xfrm>
                      <a:off x="11112" y="4495800"/>
                      <a:ext cx="3341688" cy="1588127"/>
                    </a:xfrm>
                    <a:prstGeom prst="rect">
                      <a:avLst/>
                    </a:prstGeom>
                    <a:noFill/>
                    <a:ln w="9525">
                      <a:noFill/>
                      <a:miter lim="800000"/>
                      <a:headEnd/>
                      <a:tailEnd/>
                    </a:ln>
                  </p:spPr>
                  <p:txBody>
                    <a:bodyPr wrap="square" lIns="0" tIns="0" rIns="0" bIns="0" anchor="ctr">
                      <a:spAutoFit/>
                    </a:bodyPr>
                    <a:lstStyle/>
                    <a:p>
                      <a:pPr algn="r" rtl="1">
                        <a:lnSpc>
                          <a:spcPct val="70000"/>
                        </a:lnSpc>
                        <a:spcBef>
                          <a:spcPct val="50000"/>
                        </a:spcBef>
                      </a:pPr>
                      <a:r>
                        <a:rPr lang="ar-DZ" sz="2400" b="1" dirty="0" smtClean="0">
                          <a:latin typeface="Arial Narrow" pitchFamily="34" charset="0"/>
                          <a:cs typeface="Arial" charset="0"/>
                        </a:rPr>
                        <a:t>تحديد الاحتياجات، إصدار الطلبيات </a:t>
                      </a:r>
                    </a:p>
                    <a:p>
                      <a:pPr algn="r" rtl="1">
                        <a:lnSpc>
                          <a:spcPct val="70000"/>
                        </a:lnSpc>
                        <a:spcBef>
                          <a:spcPct val="50000"/>
                        </a:spcBef>
                      </a:pPr>
                      <a:r>
                        <a:rPr lang="ar-EG" sz="2400" b="1" dirty="0" smtClean="0">
                          <a:latin typeface="Arial Narrow" pitchFamily="34" charset="0"/>
                          <a:cs typeface="Arial" charset="0"/>
                        </a:rPr>
                        <a:t>النقل</a:t>
                      </a:r>
                      <a:r>
                        <a:rPr lang="ar-DZ" sz="2400" b="1" dirty="0" smtClean="0">
                          <a:latin typeface="Arial Narrow" pitchFamily="34" charset="0"/>
                          <a:cs typeface="Arial" charset="0"/>
                        </a:rPr>
                        <a:t>، الاستلام، الفحص، </a:t>
                      </a:r>
                      <a:r>
                        <a:rPr lang="ar-EG" sz="2400" b="1" dirty="0" smtClean="0">
                          <a:latin typeface="Arial Narrow" pitchFamily="34" charset="0"/>
                          <a:cs typeface="Arial" charset="0"/>
                        </a:rPr>
                        <a:t>التخزين</a:t>
                      </a:r>
                      <a:endParaRPr lang="ar-DZ" sz="2400" b="1" dirty="0" smtClean="0">
                        <a:latin typeface="Arial Narrow" pitchFamily="34" charset="0"/>
                        <a:cs typeface="Arial" charset="0"/>
                      </a:endParaRPr>
                    </a:p>
                    <a:p>
                      <a:pPr algn="r" rtl="1">
                        <a:lnSpc>
                          <a:spcPct val="70000"/>
                        </a:lnSpc>
                        <a:spcBef>
                          <a:spcPct val="50000"/>
                        </a:spcBef>
                      </a:pPr>
                      <a:r>
                        <a:rPr lang="ar-DZ" sz="2400" b="1" u="none" dirty="0" smtClean="0">
                          <a:latin typeface="Arial Narrow" pitchFamily="34" charset="0"/>
                          <a:cs typeface="Arial" charset="0"/>
                        </a:rPr>
                        <a:t>تسيير المخزون</a:t>
                      </a:r>
                      <a:r>
                        <a:rPr lang="ar-DZ" sz="2400" b="1" dirty="0" smtClean="0">
                          <a:latin typeface="Arial Narrow" pitchFamily="34" charset="0"/>
                          <a:cs typeface="Arial" charset="0"/>
                        </a:rPr>
                        <a:t>، </a:t>
                      </a:r>
                      <a:r>
                        <a:rPr lang="ar-EG" sz="2400" b="1" u="none" dirty="0" smtClean="0">
                          <a:latin typeface="Arial Narrow" pitchFamily="34" charset="0"/>
                          <a:cs typeface="Arial" charset="0"/>
                        </a:rPr>
                        <a:t>تداول </a:t>
                      </a:r>
                      <a:r>
                        <a:rPr lang="ar-EG" sz="2400" b="1" u="none" dirty="0">
                          <a:latin typeface="Arial Narrow" pitchFamily="34" charset="0"/>
                          <a:cs typeface="Arial" charset="0"/>
                        </a:rPr>
                        <a:t>المواد</a:t>
                      </a:r>
                      <a:endParaRPr lang="en-US" sz="2400" b="1" u="none" dirty="0">
                        <a:latin typeface="Arial Narrow" pitchFamily="34" charset="0"/>
                        <a:cs typeface="Arial" charset="0"/>
                      </a:endParaRPr>
                    </a:p>
                    <a:p>
                      <a:pPr algn="r">
                        <a:lnSpc>
                          <a:spcPct val="70000"/>
                        </a:lnSpc>
                        <a:spcBef>
                          <a:spcPct val="50000"/>
                        </a:spcBef>
                      </a:pPr>
                      <a:r>
                        <a:rPr lang="ar-DZ" sz="2400" b="1" u="none" dirty="0" smtClean="0">
                          <a:latin typeface="Arial Narrow" pitchFamily="34" charset="0"/>
                          <a:cs typeface="Arial" charset="0"/>
                        </a:rPr>
                        <a:t>إدارة قاعدة </a:t>
                      </a:r>
                      <a:r>
                        <a:rPr lang="ar-DZ" sz="2400" b="1" dirty="0" smtClean="0">
                          <a:latin typeface="Arial Narrow" pitchFamily="34" charset="0"/>
                          <a:cs typeface="Arial" charset="0"/>
                        </a:rPr>
                        <a:t>البيانات</a:t>
                      </a:r>
                      <a:endParaRPr lang="en-US" sz="2400" b="1" u="none" dirty="0">
                        <a:latin typeface="Arial Narrow" pitchFamily="34" charset="0"/>
                        <a:cs typeface="Arial" charset="0"/>
                      </a:endParaRPr>
                    </a:p>
                  </p:txBody>
                </p:sp>
                <p:sp>
                  <p:nvSpPr>
                    <p:cNvPr id="201" name="Text Box 142"/>
                    <p:cNvSpPr txBox="1">
                      <a:spLocks noChangeArrowheads="1"/>
                    </p:cNvSpPr>
                    <p:nvPr/>
                  </p:nvSpPr>
                  <p:spPr bwMode="auto">
                    <a:xfrm>
                      <a:off x="5638800" y="4495800"/>
                      <a:ext cx="3429000" cy="1588127"/>
                    </a:xfrm>
                    <a:prstGeom prst="rect">
                      <a:avLst/>
                    </a:prstGeom>
                    <a:noFill/>
                    <a:ln w="9525">
                      <a:noFill/>
                      <a:miter lim="800000"/>
                      <a:headEnd/>
                      <a:tailEnd/>
                    </a:ln>
                  </p:spPr>
                  <p:txBody>
                    <a:bodyPr wrap="square" lIns="0" tIns="0" rIns="0" bIns="0" anchor="ctr">
                      <a:spAutoFit/>
                    </a:bodyPr>
                    <a:lstStyle/>
                    <a:p>
                      <a:pPr algn="r" rtl="1">
                        <a:lnSpc>
                          <a:spcPct val="70000"/>
                        </a:lnSpc>
                        <a:spcBef>
                          <a:spcPct val="50000"/>
                        </a:spcBef>
                      </a:pPr>
                      <a:r>
                        <a:rPr lang="ar-DZ" sz="2400" b="1" dirty="0" smtClean="0">
                          <a:latin typeface="Arial Narrow" pitchFamily="34" charset="0"/>
                          <a:cs typeface="Arial" charset="0"/>
                        </a:rPr>
                        <a:t>التنبؤ بالطلب</a:t>
                      </a:r>
                    </a:p>
                    <a:p>
                      <a:pPr algn="r" rtl="1">
                        <a:lnSpc>
                          <a:spcPct val="70000"/>
                        </a:lnSpc>
                        <a:spcBef>
                          <a:spcPct val="50000"/>
                        </a:spcBef>
                      </a:pPr>
                      <a:r>
                        <a:rPr lang="ar-EG" sz="2400" b="1" dirty="0" smtClean="0">
                          <a:latin typeface="Arial Narrow" pitchFamily="34" charset="0"/>
                          <a:cs typeface="Arial" charset="0"/>
                        </a:rPr>
                        <a:t>التغليف</a:t>
                      </a:r>
                      <a:r>
                        <a:rPr lang="ar-DZ" sz="2400" b="1" dirty="0" smtClean="0">
                          <a:latin typeface="Arial Narrow" pitchFamily="34" charset="0"/>
                          <a:cs typeface="Arial" charset="0"/>
                        </a:rPr>
                        <a:t>،</a:t>
                      </a:r>
                      <a:r>
                        <a:rPr lang="ar-EG" sz="2400" b="1" dirty="0" smtClean="0">
                          <a:latin typeface="Arial Narrow" pitchFamily="34" charset="0"/>
                          <a:cs typeface="Arial" charset="0"/>
                        </a:rPr>
                        <a:t> التخزين</a:t>
                      </a:r>
                      <a:r>
                        <a:rPr lang="ar-DZ" sz="2400" b="1" dirty="0" smtClean="0">
                          <a:latin typeface="Arial Narrow" pitchFamily="34" charset="0"/>
                          <a:cs typeface="Arial" charset="0"/>
                        </a:rPr>
                        <a:t>، تسيير المخزون</a:t>
                      </a:r>
                    </a:p>
                    <a:p>
                      <a:pPr algn="r" rtl="1">
                        <a:lnSpc>
                          <a:spcPct val="70000"/>
                        </a:lnSpc>
                        <a:spcBef>
                          <a:spcPct val="50000"/>
                        </a:spcBef>
                      </a:pPr>
                      <a:r>
                        <a:rPr lang="ar-DZ" sz="2400" b="1" dirty="0" smtClean="0">
                          <a:latin typeface="Arial Narrow" pitchFamily="34" charset="0"/>
                          <a:cs typeface="Arial" charset="0"/>
                        </a:rPr>
                        <a:t> </a:t>
                      </a:r>
                      <a:r>
                        <a:rPr lang="ar-EG" sz="2400" b="1" u="none" dirty="0" smtClean="0">
                          <a:latin typeface="Arial Narrow" pitchFamily="34" charset="0"/>
                          <a:cs typeface="Arial" charset="0"/>
                        </a:rPr>
                        <a:t>تشغيل الطلب</a:t>
                      </a:r>
                      <a:r>
                        <a:rPr lang="ar-DZ" sz="2400" b="1" u="none" dirty="0" smtClean="0">
                          <a:latin typeface="Arial Narrow" pitchFamily="34" charset="0"/>
                          <a:cs typeface="Arial" charset="0"/>
                        </a:rPr>
                        <a:t>ي</a:t>
                      </a:r>
                      <a:r>
                        <a:rPr lang="ar-EG" sz="2400" b="1" u="none" dirty="0" err="1" smtClean="0">
                          <a:latin typeface="Arial Narrow" pitchFamily="34" charset="0"/>
                          <a:cs typeface="Arial" charset="0"/>
                        </a:rPr>
                        <a:t>ات</a:t>
                      </a:r>
                      <a:r>
                        <a:rPr lang="ar-DZ" sz="2400" b="1" u="none" dirty="0" smtClean="0">
                          <a:latin typeface="Arial Narrow" pitchFamily="34" charset="0"/>
                          <a:cs typeface="Arial" charset="0"/>
                        </a:rPr>
                        <a:t>، النقل، التسليم</a:t>
                      </a:r>
                      <a:r>
                        <a:rPr lang="ar-EG" sz="2400" b="1" u="none" dirty="0" smtClean="0">
                          <a:latin typeface="Arial Narrow" pitchFamily="34" charset="0"/>
                          <a:cs typeface="Arial" charset="0"/>
                        </a:rPr>
                        <a:t> </a:t>
                      </a:r>
                      <a:endParaRPr lang="en-US" sz="2400" b="1" u="none" dirty="0">
                        <a:latin typeface="Arial Narrow" pitchFamily="34" charset="0"/>
                        <a:cs typeface="Arial" charset="0"/>
                      </a:endParaRPr>
                    </a:p>
                    <a:p>
                      <a:pPr algn="r" rtl="1">
                        <a:lnSpc>
                          <a:spcPct val="70000"/>
                        </a:lnSpc>
                        <a:spcBef>
                          <a:spcPct val="50000"/>
                        </a:spcBef>
                      </a:pPr>
                      <a:r>
                        <a:rPr lang="ar-EG" sz="2400" b="1" u="none" dirty="0">
                          <a:latin typeface="Arial Narrow" pitchFamily="34" charset="0"/>
                          <a:cs typeface="Arial" charset="0"/>
                        </a:rPr>
                        <a:t> </a:t>
                      </a:r>
                      <a:r>
                        <a:rPr lang="ar-DZ" sz="2400" b="1" u="none" dirty="0" smtClean="0">
                          <a:latin typeface="Arial Narrow" pitchFamily="34" charset="0"/>
                          <a:cs typeface="Arial" charset="0"/>
                        </a:rPr>
                        <a:t>إدارة قاعدة </a:t>
                      </a:r>
                      <a:r>
                        <a:rPr lang="ar-EG" sz="2400" b="1" u="none" dirty="0" smtClean="0">
                          <a:latin typeface="Arial Narrow" pitchFamily="34" charset="0"/>
                          <a:cs typeface="Arial" charset="0"/>
                        </a:rPr>
                        <a:t>المعلومات</a:t>
                      </a:r>
                      <a:endParaRPr lang="en-US" sz="2400" b="1" u="none" dirty="0">
                        <a:latin typeface="Arial Narrow" pitchFamily="34" charset="0"/>
                        <a:cs typeface="Arial" charset="0"/>
                      </a:endParaRPr>
                    </a:p>
                  </p:txBody>
                </p:sp>
                <p:sp>
                  <p:nvSpPr>
                    <p:cNvPr id="202" name="Rectangle 201"/>
                    <p:cNvSpPr/>
                    <p:nvPr/>
                  </p:nvSpPr>
                  <p:spPr>
                    <a:xfrm>
                      <a:off x="3498162" y="4347865"/>
                      <a:ext cx="1790875" cy="1569660"/>
                    </a:xfrm>
                    <a:prstGeom prst="rect">
                      <a:avLst/>
                    </a:prstGeom>
                  </p:spPr>
                  <p:txBody>
                    <a:bodyPr wrap="none">
                      <a:spAutoFit/>
                    </a:bodyPr>
                    <a:lstStyle/>
                    <a:p>
                      <a:pPr algn="r" rtl="1"/>
                      <a:r>
                        <a:rPr lang="ar-EG" sz="2400" b="1" dirty="0" smtClean="0">
                          <a:latin typeface="Arial Narrow" pitchFamily="34" charset="0"/>
                          <a:cs typeface="Arial" charset="0"/>
                        </a:rPr>
                        <a:t>تخطيط الإنتاج</a:t>
                      </a:r>
                      <a:endParaRPr lang="ar-DZ" sz="2400" b="1" dirty="0" smtClean="0">
                        <a:latin typeface="Arial Narrow" pitchFamily="34" charset="0"/>
                        <a:cs typeface="Arial" charset="0"/>
                      </a:endParaRPr>
                    </a:p>
                    <a:p>
                      <a:pPr algn="r" rtl="1"/>
                      <a:r>
                        <a:rPr lang="ar-DZ" sz="2400" b="1" dirty="0" smtClean="0">
                          <a:latin typeface="Arial Narrow" pitchFamily="34" charset="0"/>
                          <a:cs typeface="Arial" charset="0"/>
                        </a:rPr>
                        <a:t>مناولة </a:t>
                      </a:r>
                      <a:r>
                        <a:rPr lang="ar-EG" sz="2400" b="1" dirty="0" smtClean="0">
                          <a:latin typeface="Arial Narrow" pitchFamily="34" charset="0"/>
                          <a:cs typeface="Arial" charset="0"/>
                        </a:rPr>
                        <a:t>المواد</a:t>
                      </a:r>
                      <a:endParaRPr lang="ar-DZ" sz="2400" b="1" dirty="0" smtClean="0">
                        <a:latin typeface="Arial Narrow" pitchFamily="34" charset="0"/>
                        <a:cs typeface="Arial" charset="0"/>
                      </a:endParaRPr>
                    </a:p>
                    <a:p>
                      <a:pPr algn="r" rtl="1"/>
                      <a:r>
                        <a:rPr lang="ar-DZ" sz="2400" b="1" dirty="0" smtClean="0">
                          <a:latin typeface="Arial Narrow" pitchFamily="34" charset="0"/>
                          <a:cs typeface="Arial" charset="0"/>
                        </a:rPr>
                        <a:t>تخزين القطع</a:t>
                      </a:r>
                    </a:p>
                    <a:p>
                      <a:pPr algn="r" rtl="1"/>
                      <a:r>
                        <a:rPr lang="ar-DZ" sz="2400" b="1" dirty="0" smtClean="0">
                          <a:solidFill>
                            <a:srgbClr val="FF0000"/>
                          </a:solidFill>
                          <a:latin typeface="Arial Narrow" pitchFamily="34" charset="0"/>
                          <a:cs typeface="Arial" charset="0"/>
                        </a:rPr>
                        <a:t>المناولة الداخلية</a:t>
                      </a:r>
                      <a:endParaRPr lang="fr-FR" sz="2400" dirty="0">
                        <a:solidFill>
                          <a:srgbClr val="FF0000"/>
                        </a:solidFill>
                      </a:endParaRPr>
                    </a:p>
                  </p:txBody>
                </p:sp>
              </p:grpSp>
              <p:sp>
                <p:nvSpPr>
                  <p:cNvPr id="204" name="ZoneTexte 203"/>
                  <p:cNvSpPr txBox="1"/>
                  <p:nvPr/>
                </p:nvSpPr>
                <p:spPr>
                  <a:xfrm>
                    <a:off x="2133600" y="1524000"/>
                    <a:ext cx="4267200" cy="523220"/>
                  </a:xfrm>
                  <a:prstGeom prst="rect">
                    <a:avLst/>
                  </a:prstGeom>
                  <a:solidFill>
                    <a:srgbClr val="FFFF00"/>
                  </a:solidFill>
                </p:spPr>
                <p:txBody>
                  <a:bodyPr wrap="square" rtlCol="0">
                    <a:spAutoFit/>
                  </a:bodyPr>
                  <a:lstStyle/>
                  <a:p>
                    <a:pPr algn="r" rtl="1"/>
                    <a:r>
                      <a:rPr lang="ar-DZ" sz="2800" b="1" dirty="0" smtClean="0">
                        <a:latin typeface="Arial" pitchFamily="34" charset="0"/>
                        <a:cs typeface="Arial" pitchFamily="34" charset="0"/>
                      </a:rPr>
                      <a:t>تنسيق وتكامل بين أطراف السلسلة</a:t>
                    </a:r>
                    <a:endParaRPr lang="fr-FR" sz="2800" b="1" dirty="0">
                      <a:latin typeface="Arial" pitchFamily="34" charset="0"/>
                      <a:cs typeface="Arial" pitchFamily="34" charset="0"/>
                    </a:endParaRPr>
                  </a:p>
                </p:txBody>
              </p:sp>
              <p:cxnSp>
                <p:nvCxnSpPr>
                  <p:cNvPr id="206" name="Connecteur droit avec flèche 205"/>
                  <p:cNvCxnSpPr/>
                  <p:nvPr/>
                </p:nvCxnSpPr>
                <p:spPr>
                  <a:xfrm rot="10800000">
                    <a:off x="3581400" y="2030104"/>
                    <a:ext cx="4953000" cy="8382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8" name="Connecteur droit avec flèche 207"/>
                  <p:cNvCxnSpPr/>
                  <p:nvPr/>
                </p:nvCxnSpPr>
                <p:spPr>
                  <a:xfrm rot="10800000" flipV="1">
                    <a:off x="2209800" y="2057400"/>
                    <a:ext cx="1371600" cy="9144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0" name="Connecteur droit avec flèche 209"/>
                  <p:cNvCxnSpPr/>
                  <p:nvPr/>
                </p:nvCxnSpPr>
                <p:spPr>
                  <a:xfrm>
                    <a:off x="3581400" y="2057400"/>
                    <a:ext cx="3657600" cy="9144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17" name="Rectangle 216"/>
                <p:cNvSpPr/>
                <p:nvPr/>
              </p:nvSpPr>
              <p:spPr>
                <a:xfrm>
                  <a:off x="609600" y="2057400"/>
                  <a:ext cx="1443024" cy="461665"/>
                </a:xfrm>
                <a:prstGeom prst="rect">
                  <a:avLst/>
                </a:prstGeom>
              </p:spPr>
              <p:txBody>
                <a:bodyPr wrap="none">
                  <a:spAutoFit/>
                </a:bodyPr>
                <a:lstStyle/>
                <a:p>
                  <a:r>
                    <a:rPr lang="ar-DZ" sz="2400" b="1" dirty="0" smtClean="0">
                      <a:solidFill>
                        <a:srgbClr val="FF0000"/>
                      </a:solidFill>
                      <a:latin typeface="Arial Narrow" pitchFamily="34" charset="0"/>
                      <a:cs typeface="Arial" charset="0"/>
                    </a:rPr>
                    <a:t>تدفقات مادية</a:t>
                  </a:r>
                  <a:endParaRPr lang="fr-FR" sz="2400" dirty="0"/>
                </a:p>
              </p:txBody>
            </p:sp>
          </p:grpSp>
          <p:sp>
            <p:nvSpPr>
              <p:cNvPr id="220" name="Flèche courbée vers le haut 219"/>
              <p:cNvSpPr/>
              <p:nvPr/>
            </p:nvSpPr>
            <p:spPr>
              <a:xfrm>
                <a:off x="10668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1" name="Flèche courbée vers le haut 220"/>
              <p:cNvSpPr/>
              <p:nvPr/>
            </p:nvSpPr>
            <p:spPr>
              <a:xfrm>
                <a:off x="25146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2" name="Flèche courbée vers le haut 221"/>
              <p:cNvSpPr/>
              <p:nvPr/>
            </p:nvSpPr>
            <p:spPr>
              <a:xfrm>
                <a:off x="41148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3" name="Flèche courbée vers le haut 222"/>
              <p:cNvSpPr/>
              <p:nvPr/>
            </p:nvSpPr>
            <p:spPr>
              <a:xfrm>
                <a:off x="58674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4" name="Flèche courbée vers le haut 223"/>
              <p:cNvSpPr/>
              <p:nvPr/>
            </p:nvSpPr>
            <p:spPr>
              <a:xfrm>
                <a:off x="7467600" y="4038600"/>
                <a:ext cx="990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228" name="Connecteur droit avec flèche 227"/>
              <p:cNvCxnSpPr/>
              <p:nvPr/>
            </p:nvCxnSpPr>
            <p:spPr>
              <a:xfrm rot="10800000">
                <a:off x="2" y="2133599"/>
                <a:ext cx="609599" cy="1"/>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1" name="Flèche courbée vers le haut 230"/>
              <p:cNvSpPr/>
              <p:nvPr/>
            </p:nvSpPr>
            <p:spPr>
              <a:xfrm>
                <a:off x="0" y="1524000"/>
                <a:ext cx="609600" cy="304800"/>
              </a:xfrm>
              <a:prstGeom prst="curvedUp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2" name="Rectangle 231"/>
              <p:cNvSpPr/>
              <p:nvPr/>
            </p:nvSpPr>
            <p:spPr>
              <a:xfrm>
                <a:off x="246792" y="1828800"/>
                <a:ext cx="1776448" cy="461665"/>
              </a:xfrm>
              <a:prstGeom prst="rect">
                <a:avLst/>
              </a:prstGeom>
            </p:spPr>
            <p:txBody>
              <a:bodyPr wrap="none">
                <a:spAutoFit/>
              </a:bodyPr>
              <a:lstStyle/>
              <a:p>
                <a:r>
                  <a:rPr lang="ar-DZ" sz="2400" b="1" dirty="0" smtClean="0">
                    <a:solidFill>
                      <a:srgbClr val="FF0000"/>
                    </a:solidFill>
                    <a:latin typeface="Arial Narrow" pitchFamily="34" charset="0"/>
                    <a:cs typeface="Arial" charset="0"/>
                  </a:rPr>
                  <a:t>تدفقات معلومات</a:t>
                </a:r>
                <a:endParaRPr lang="fr-FR" sz="2400" dirty="0"/>
              </a:p>
            </p:txBody>
          </p:sp>
        </p:grpSp>
      </p:grpSp>
      <p:graphicFrame>
        <p:nvGraphicFramePr>
          <p:cNvPr id="256" name="Object 92"/>
          <p:cNvGraphicFramePr>
            <a:graphicFrameLocks noChangeAspect="1"/>
          </p:cNvGraphicFramePr>
          <p:nvPr/>
        </p:nvGraphicFramePr>
        <p:xfrm>
          <a:off x="1" y="2819400"/>
          <a:ext cx="1219200" cy="592137"/>
        </p:xfrm>
        <a:graphic>
          <a:graphicData uri="http://schemas.openxmlformats.org/presentationml/2006/ole">
            <p:oleObj spid="_x0000_s63494" name="Clip" r:id="rId5" imgW="4610100" imgH="1852613" progId="">
              <p:embed/>
            </p:oleObj>
          </a:graphicData>
        </a:graphic>
      </p:graphicFrame>
      <p:sp>
        <p:nvSpPr>
          <p:cNvPr id="257" name="Text Box 273"/>
          <p:cNvSpPr txBox="1">
            <a:spLocks noChangeArrowheads="1"/>
          </p:cNvSpPr>
          <p:nvPr/>
        </p:nvSpPr>
        <p:spPr bwMode="auto">
          <a:xfrm>
            <a:off x="-152400" y="3494087"/>
            <a:ext cx="1371600" cy="369332"/>
          </a:xfrm>
          <a:prstGeom prst="rect">
            <a:avLst/>
          </a:prstGeom>
          <a:noFill/>
          <a:ln w="9525">
            <a:noFill/>
            <a:miter lim="800000"/>
            <a:headEnd/>
            <a:tailEnd/>
          </a:ln>
        </p:spPr>
        <p:txBody>
          <a:bodyPr wrap="square" lIns="0" tIns="0" rIns="0" bIns="0" anchor="ctr">
            <a:spAutoFit/>
          </a:bodyPr>
          <a:lstStyle/>
          <a:p>
            <a:pPr algn="r" rtl="1">
              <a:spcBef>
                <a:spcPct val="50000"/>
              </a:spcBef>
            </a:pPr>
            <a:r>
              <a:rPr lang="ar-DZ" sz="2400" b="1" u="none" dirty="0" smtClean="0">
                <a:solidFill>
                  <a:srgbClr val="0000FF"/>
                </a:solidFill>
                <a:latin typeface="Arial" pitchFamily="34" charset="0"/>
                <a:cs typeface="Arial" pitchFamily="34" charset="0"/>
              </a:rPr>
              <a:t>مورد المواد</a:t>
            </a:r>
            <a:endParaRPr lang="en-US" sz="2400" b="1" u="none" dirty="0">
              <a:solidFill>
                <a:srgbClr val="0000FF"/>
              </a:solidFill>
              <a:latin typeface="Arial" pitchFamily="34" charset="0"/>
              <a:cs typeface="Arial" pitchFamily="34" charset="0"/>
            </a:endParaRPr>
          </a:p>
        </p:txBody>
      </p:sp>
      <p:grpSp>
        <p:nvGrpSpPr>
          <p:cNvPr id="258" name="Group 7"/>
          <p:cNvGrpSpPr>
            <a:grpSpLocks/>
          </p:cNvGrpSpPr>
          <p:nvPr/>
        </p:nvGrpSpPr>
        <p:grpSpPr bwMode="auto">
          <a:xfrm>
            <a:off x="1143000" y="2514600"/>
            <a:ext cx="1295400" cy="973137"/>
            <a:chOff x="380" y="2976"/>
            <a:chExt cx="1252" cy="888"/>
          </a:xfrm>
        </p:grpSpPr>
        <p:sp>
          <p:nvSpPr>
            <p:cNvPr id="259" name="Freeform 8"/>
            <p:cNvSpPr>
              <a:spLocks/>
            </p:cNvSpPr>
            <p:nvPr/>
          </p:nvSpPr>
          <p:spPr bwMode="auto">
            <a:xfrm rot="1421514">
              <a:off x="380" y="3045"/>
              <a:ext cx="384" cy="48"/>
            </a:xfrm>
            <a:custGeom>
              <a:avLst/>
              <a:gdLst>
                <a:gd name="T0" fmla="*/ 1 w 941"/>
                <a:gd name="T1" fmla="*/ 40 h 192"/>
                <a:gd name="T2" fmla="*/ 11 w 941"/>
                <a:gd name="T3" fmla="*/ 34 h 192"/>
                <a:gd name="T4" fmla="*/ 27 w 941"/>
                <a:gd name="T5" fmla="*/ 31 h 192"/>
                <a:gd name="T6" fmla="*/ 41 w 941"/>
                <a:gd name="T7" fmla="*/ 32 h 192"/>
                <a:gd name="T8" fmla="*/ 50 w 941"/>
                <a:gd name="T9" fmla="*/ 29 h 192"/>
                <a:gd name="T10" fmla="*/ 63 w 941"/>
                <a:gd name="T11" fmla="*/ 22 h 192"/>
                <a:gd name="T12" fmla="*/ 80 w 941"/>
                <a:gd name="T13" fmla="*/ 19 h 192"/>
                <a:gd name="T14" fmla="*/ 94 w 941"/>
                <a:gd name="T15" fmla="*/ 20 h 192"/>
                <a:gd name="T16" fmla="*/ 99 w 941"/>
                <a:gd name="T17" fmla="*/ 18 h 192"/>
                <a:gd name="T18" fmla="*/ 105 w 941"/>
                <a:gd name="T19" fmla="*/ 11 h 192"/>
                <a:gd name="T20" fmla="*/ 116 w 941"/>
                <a:gd name="T21" fmla="*/ 5 h 192"/>
                <a:gd name="T22" fmla="*/ 130 w 941"/>
                <a:gd name="T23" fmla="*/ 2 h 192"/>
                <a:gd name="T24" fmla="*/ 145 w 941"/>
                <a:gd name="T25" fmla="*/ 1 h 192"/>
                <a:gd name="T26" fmla="*/ 160 w 941"/>
                <a:gd name="T27" fmla="*/ 1 h 192"/>
                <a:gd name="T28" fmla="*/ 172 w 941"/>
                <a:gd name="T29" fmla="*/ 3 h 192"/>
                <a:gd name="T30" fmla="*/ 180 w 941"/>
                <a:gd name="T31" fmla="*/ 8 h 192"/>
                <a:gd name="T32" fmla="*/ 188 w 941"/>
                <a:gd name="T33" fmla="*/ 8 h 192"/>
                <a:gd name="T34" fmla="*/ 204 w 941"/>
                <a:gd name="T35" fmla="*/ 5 h 192"/>
                <a:gd name="T36" fmla="*/ 222 w 941"/>
                <a:gd name="T37" fmla="*/ 6 h 192"/>
                <a:gd name="T38" fmla="*/ 236 w 941"/>
                <a:gd name="T39" fmla="*/ 11 h 192"/>
                <a:gd name="T40" fmla="*/ 245 w 941"/>
                <a:gd name="T41" fmla="*/ 12 h 192"/>
                <a:gd name="T42" fmla="*/ 256 w 941"/>
                <a:gd name="T43" fmla="*/ 8 h 192"/>
                <a:gd name="T44" fmla="*/ 270 w 941"/>
                <a:gd name="T45" fmla="*/ 5 h 192"/>
                <a:gd name="T46" fmla="*/ 284 w 941"/>
                <a:gd name="T47" fmla="*/ 5 h 192"/>
                <a:gd name="T48" fmla="*/ 298 w 941"/>
                <a:gd name="T49" fmla="*/ 6 h 192"/>
                <a:gd name="T50" fmla="*/ 310 w 941"/>
                <a:gd name="T51" fmla="*/ 9 h 192"/>
                <a:gd name="T52" fmla="*/ 320 w 941"/>
                <a:gd name="T53" fmla="*/ 14 h 192"/>
                <a:gd name="T54" fmla="*/ 326 w 941"/>
                <a:gd name="T55" fmla="*/ 21 h 192"/>
                <a:gd name="T56" fmla="*/ 333 w 941"/>
                <a:gd name="T57" fmla="*/ 25 h 192"/>
                <a:gd name="T58" fmla="*/ 351 w 941"/>
                <a:gd name="T59" fmla="*/ 28 h 192"/>
                <a:gd name="T60" fmla="*/ 368 w 941"/>
                <a:gd name="T61" fmla="*/ 33 h 192"/>
                <a:gd name="T62" fmla="*/ 380 w 941"/>
                <a:gd name="T63" fmla="*/ 41 h 192"/>
                <a:gd name="T64" fmla="*/ 298 w 941"/>
                <a:gd name="T65" fmla="*/ 45 h 192"/>
                <a:gd name="T66" fmla="*/ 291 w 941"/>
                <a:gd name="T67" fmla="*/ 38 h 192"/>
                <a:gd name="T68" fmla="*/ 276 w 941"/>
                <a:gd name="T69" fmla="*/ 35 h 192"/>
                <a:gd name="T70" fmla="*/ 257 w 941"/>
                <a:gd name="T71" fmla="*/ 35 h 192"/>
                <a:gd name="T72" fmla="*/ 244 w 941"/>
                <a:gd name="T73" fmla="*/ 42 h 192"/>
                <a:gd name="T74" fmla="*/ 233 w 941"/>
                <a:gd name="T75" fmla="*/ 35 h 192"/>
                <a:gd name="T76" fmla="*/ 218 w 941"/>
                <a:gd name="T77" fmla="*/ 31 h 192"/>
                <a:gd name="T78" fmla="*/ 204 w 941"/>
                <a:gd name="T79" fmla="*/ 30 h 192"/>
                <a:gd name="T80" fmla="*/ 194 w 941"/>
                <a:gd name="T81" fmla="*/ 33 h 192"/>
                <a:gd name="T82" fmla="*/ 178 w 941"/>
                <a:gd name="T83" fmla="*/ 27 h 192"/>
                <a:gd name="T84" fmla="*/ 160 w 941"/>
                <a:gd name="T85" fmla="*/ 27 h 192"/>
                <a:gd name="T86" fmla="*/ 144 w 941"/>
                <a:gd name="T87" fmla="*/ 32 h 192"/>
                <a:gd name="T88" fmla="*/ 138 w 941"/>
                <a:gd name="T89" fmla="*/ 42 h 192"/>
                <a:gd name="T90" fmla="*/ 132 w 941"/>
                <a:gd name="T91" fmla="*/ 42 h 192"/>
                <a:gd name="T92" fmla="*/ 126 w 941"/>
                <a:gd name="T93" fmla="*/ 42 h 192"/>
                <a:gd name="T94" fmla="*/ 121 w 941"/>
                <a:gd name="T95" fmla="*/ 43 h 192"/>
                <a:gd name="T96" fmla="*/ 118 w 941"/>
                <a:gd name="T97" fmla="*/ 46 h 192"/>
                <a:gd name="T98" fmla="*/ 107 w 941"/>
                <a:gd name="T99" fmla="*/ 43 h 192"/>
                <a:gd name="T100" fmla="*/ 96 w 941"/>
                <a:gd name="T101" fmla="*/ 43 h 192"/>
                <a:gd name="T102" fmla="*/ 86 w 941"/>
                <a:gd name="T103" fmla="*/ 45 h 192"/>
                <a:gd name="T104" fmla="*/ 80 w 941"/>
                <a:gd name="T105" fmla="*/ 48 h 192"/>
                <a:gd name="T106" fmla="*/ 69 w 941"/>
                <a:gd name="T107" fmla="*/ 44 h 192"/>
                <a:gd name="T108" fmla="*/ 55 w 941"/>
                <a:gd name="T109" fmla="*/ 43 h 192"/>
                <a:gd name="T110" fmla="*/ 43 w 941"/>
                <a:gd name="T111" fmla="*/ 43 h 192"/>
                <a:gd name="T112" fmla="*/ 33 w 941"/>
                <a:gd name="T113" fmla="*/ 46 h 192"/>
                <a:gd name="T114" fmla="*/ 25 w 941"/>
                <a:gd name="T115" fmla="*/ 44 h 192"/>
                <a:gd name="T116" fmla="*/ 16 w 941"/>
                <a:gd name="T117" fmla="*/ 43 h 192"/>
                <a:gd name="T118" fmla="*/ 7 w 941"/>
                <a:gd name="T119" fmla="*/ 43 h 192"/>
                <a:gd name="T120" fmla="*/ 0 w 941"/>
                <a:gd name="T121" fmla="*/ 45 h 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192"/>
                <a:gd name="T185" fmla="*/ 941 w 941"/>
                <a:gd name="T186" fmla="*/ 192 h 1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192">
                  <a:moveTo>
                    <a:pt x="0" y="178"/>
                  </a:moveTo>
                  <a:lnTo>
                    <a:pt x="3" y="159"/>
                  </a:lnTo>
                  <a:lnTo>
                    <a:pt x="12" y="145"/>
                  </a:lnTo>
                  <a:lnTo>
                    <a:pt x="27" y="135"/>
                  </a:lnTo>
                  <a:lnTo>
                    <a:pt x="46" y="127"/>
                  </a:lnTo>
                  <a:lnTo>
                    <a:pt x="65" y="123"/>
                  </a:lnTo>
                  <a:lnTo>
                    <a:pt x="84" y="123"/>
                  </a:lnTo>
                  <a:lnTo>
                    <a:pt x="100" y="126"/>
                  </a:lnTo>
                  <a:lnTo>
                    <a:pt x="112" y="133"/>
                  </a:lnTo>
                  <a:lnTo>
                    <a:pt x="122" y="114"/>
                  </a:lnTo>
                  <a:lnTo>
                    <a:pt x="136" y="98"/>
                  </a:lnTo>
                  <a:lnTo>
                    <a:pt x="154" y="86"/>
                  </a:lnTo>
                  <a:lnTo>
                    <a:pt x="175" y="78"/>
                  </a:lnTo>
                  <a:lnTo>
                    <a:pt x="195" y="75"/>
                  </a:lnTo>
                  <a:lnTo>
                    <a:pt x="214" y="75"/>
                  </a:lnTo>
                  <a:lnTo>
                    <a:pt x="230" y="80"/>
                  </a:lnTo>
                  <a:lnTo>
                    <a:pt x="241" y="91"/>
                  </a:lnTo>
                  <a:lnTo>
                    <a:pt x="243" y="73"/>
                  </a:lnTo>
                  <a:lnTo>
                    <a:pt x="248" y="57"/>
                  </a:lnTo>
                  <a:lnTo>
                    <a:pt x="258" y="43"/>
                  </a:lnTo>
                  <a:lnTo>
                    <a:pt x="270" y="31"/>
                  </a:lnTo>
                  <a:lnTo>
                    <a:pt x="284" y="21"/>
                  </a:lnTo>
                  <a:lnTo>
                    <a:pt x="301" y="13"/>
                  </a:lnTo>
                  <a:lnTo>
                    <a:pt x="319" y="7"/>
                  </a:lnTo>
                  <a:lnTo>
                    <a:pt x="337" y="3"/>
                  </a:lnTo>
                  <a:lnTo>
                    <a:pt x="355" y="2"/>
                  </a:lnTo>
                  <a:lnTo>
                    <a:pt x="374" y="0"/>
                  </a:lnTo>
                  <a:lnTo>
                    <a:pt x="391" y="3"/>
                  </a:lnTo>
                  <a:lnTo>
                    <a:pt x="407" y="7"/>
                  </a:lnTo>
                  <a:lnTo>
                    <a:pt x="421" y="12"/>
                  </a:lnTo>
                  <a:lnTo>
                    <a:pt x="433" y="20"/>
                  </a:lnTo>
                  <a:lnTo>
                    <a:pt x="442" y="30"/>
                  </a:lnTo>
                  <a:lnTo>
                    <a:pt x="446" y="40"/>
                  </a:lnTo>
                  <a:lnTo>
                    <a:pt x="461" y="30"/>
                  </a:lnTo>
                  <a:lnTo>
                    <a:pt x="480" y="22"/>
                  </a:lnTo>
                  <a:lnTo>
                    <a:pt x="501" y="18"/>
                  </a:lnTo>
                  <a:lnTo>
                    <a:pt x="523" y="18"/>
                  </a:lnTo>
                  <a:lnTo>
                    <a:pt x="544" y="22"/>
                  </a:lnTo>
                  <a:lnTo>
                    <a:pt x="563" y="30"/>
                  </a:lnTo>
                  <a:lnTo>
                    <a:pt x="579" y="43"/>
                  </a:lnTo>
                  <a:lnTo>
                    <a:pt x="590" y="61"/>
                  </a:lnTo>
                  <a:lnTo>
                    <a:pt x="601" y="49"/>
                  </a:lnTo>
                  <a:lnTo>
                    <a:pt x="614" y="39"/>
                  </a:lnTo>
                  <a:lnTo>
                    <a:pt x="628" y="31"/>
                  </a:lnTo>
                  <a:lnTo>
                    <a:pt x="644" y="25"/>
                  </a:lnTo>
                  <a:lnTo>
                    <a:pt x="661" y="21"/>
                  </a:lnTo>
                  <a:lnTo>
                    <a:pt x="678" y="19"/>
                  </a:lnTo>
                  <a:lnTo>
                    <a:pt x="695" y="19"/>
                  </a:lnTo>
                  <a:lnTo>
                    <a:pt x="712" y="21"/>
                  </a:lnTo>
                  <a:lnTo>
                    <a:pt x="730" y="24"/>
                  </a:lnTo>
                  <a:lnTo>
                    <a:pt x="745" y="30"/>
                  </a:lnTo>
                  <a:lnTo>
                    <a:pt x="760" y="37"/>
                  </a:lnTo>
                  <a:lnTo>
                    <a:pt x="773" y="46"/>
                  </a:lnTo>
                  <a:lnTo>
                    <a:pt x="784" y="57"/>
                  </a:lnTo>
                  <a:lnTo>
                    <a:pt x="791" y="69"/>
                  </a:lnTo>
                  <a:lnTo>
                    <a:pt x="798" y="83"/>
                  </a:lnTo>
                  <a:lnTo>
                    <a:pt x="800" y="99"/>
                  </a:lnTo>
                  <a:lnTo>
                    <a:pt x="817" y="100"/>
                  </a:lnTo>
                  <a:lnTo>
                    <a:pt x="838" y="104"/>
                  </a:lnTo>
                  <a:lnTo>
                    <a:pt x="860" y="111"/>
                  </a:lnTo>
                  <a:lnTo>
                    <a:pt x="881" y="120"/>
                  </a:lnTo>
                  <a:lnTo>
                    <a:pt x="901" y="132"/>
                  </a:lnTo>
                  <a:lnTo>
                    <a:pt x="919" y="148"/>
                  </a:lnTo>
                  <a:lnTo>
                    <a:pt x="932" y="164"/>
                  </a:lnTo>
                  <a:lnTo>
                    <a:pt x="941" y="182"/>
                  </a:lnTo>
                  <a:lnTo>
                    <a:pt x="731" y="178"/>
                  </a:lnTo>
                  <a:lnTo>
                    <a:pt x="725" y="164"/>
                  </a:lnTo>
                  <a:lnTo>
                    <a:pt x="714" y="152"/>
                  </a:lnTo>
                  <a:lnTo>
                    <a:pt x="696" y="142"/>
                  </a:lnTo>
                  <a:lnTo>
                    <a:pt x="676" y="138"/>
                  </a:lnTo>
                  <a:lnTo>
                    <a:pt x="653" y="137"/>
                  </a:lnTo>
                  <a:lnTo>
                    <a:pt x="631" y="141"/>
                  </a:lnTo>
                  <a:lnTo>
                    <a:pt x="613" y="152"/>
                  </a:lnTo>
                  <a:lnTo>
                    <a:pt x="598" y="169"/>
                  </a:lnTo>
                  <a:lnTo>
                    <a:pt x="587" y="154"/>
                  </a:lnTo>
                  <a:lnTo>
                    <a:pt x="572" y="141"/>
                  </a:lnTo>
                  <a:lnTo>
                    <a:pt x="554" y="131"/>
                  </a:lnTo>
                  <a:lnTo>
                    <a:pt x="535" y="125"/>
                  </a:lnTo>
                  <a:lnTo>
                    <a:pt x="517" y="122"/>
                  </a:lnTo>
                  <a:lnTo>
                    <a:pt x="499" y="120"/>
                  </a:lnTo>
                  <a:lnTo>
                    <a:pt x="485" y="125"/>
                  </a:lnTo>
                  <a:lnTo>
                    <a:pt x="475" y="131"/>
                  </a:lnTo>
                  <a:lnTo>
                    <a:pt x="458" y="115"/>
                  </a:lnTo>
                  <a:lnTo>
                    <a:pt x="437" y="106"/>
                  </a:lnTo>
                  <a:lnTo>
                    <a:pt x="414" y="103"/>
                  </a:lnTo>
                  <a:lnTo>
                    <a:pt x="391" y="106"/>
                  </a:lnTo>
                  <a:lnTo>
                    <a:pt x="369" y="115"/>
                  </a:lnTo>
                  <a:lnTo>
                    <a:pt x="353" y="128"/>
                  </a:lnTo>
                  <a:lnTo>
                    <a:pt x="341" y="146"/>
                  </a:lnTo>
                  <a:lnTo>
                    <a:pt x="338" y="168"/>
                  </a:lnTo>
                  <a:lnTo>
                    <a:pt x="332" y="166"/>
                  </a:lnTo>
                  <a:lnTo>
                    <a:pt x="324" y="166"/>
                  </a:lnTo>
                  <a:lnTo>
                    <a:pt x="316" y="166"/>
                  </a:lnTo>
                  <a:lnTo>
                    <a:pt x="309" y="168"/>
                  </a:lnTo>
                  <a:lnTo>
                    <a:pt x="302" y="170"/>
                  </a:lnTo>
                  <a:lnTo>
                    <a:pt x="297" y="173"/>
                  </a:lnTo>
                  <a:lnTo>
                    <a:pt x="292" y="178"/>
                  </a:lnTo>
                  <a:lnTo>
                    <a:pt x="289" y="182"/>
                  </a:lnTo>
                  <a:lnTo>
                    <a:pt x="277" y="176"/>
                  </a:lnTo>
                  <a:lnTo>
                    <a:pt x="263" y="172"/>
                  </a:lnTo>
                  <a:lnTo>
                    <a:pt x="249" y="171"/>
                  </a:lnTo>
                  <a:lnTo>
                    <a:pt x="236" y="172"/>
                  </a:lnTo>
                  <a:lnTo>
                    <a:pt x="223" y="176"/>
                  </a:lnTo>
                  <a:lnTo>
                    <a:pt x="211" y="180"/>
                  </a:lnTo>
                  <a:lnTo>
                    <a:pt x="203" y="185"/>
                  </a:lnTo>
                  <a:lnTo>
                    <a:pt x="196" y="192"/>
                  </a:lnTo>
                  <a:lnTo>
                    <a:pt x="183" y="183"/>
                  </a:lnTo>
                  <a:lnTo>
                    <a:pt x="168" y="177"/>
                  </a:lnTo>
                  <a:lnTo>
                    <a:pt x="152" y="172"/>
                  </a:lnTo>
                  <a:lnTo>
                    <a:pt x="136" y="170"/>
                  </a:lnTo>
                  <a:lnTo>
                    <a:pt x="119" y="170"/>
                  </a:lnTo>
                  <a:lnTo>
                    <a:pt x="105" y="172"/>
                  </a:lnTo>
                  <a:lnTo>
                    <a:pt x="92" y="177"/>
                  </a:lnTo>
                  <a:lnTo>
                    <a:pt x="82" y="182"/>
                  </a:lnTo>
                  <a:lnTo>
                    <a:pt x="72" y="178"/>
                  </a:lnTo>
                  <a:lnTo>
                    <a:pt x="61" y="175"/>
                  </a:lnTo>
                  <a:lnTo>
                    <a:pt x="50" y="172"/>
                  </a:lnTo>
                  <a:lnTo>
                    <a:pt x="39" y="170"/>
                  </a:lnTo>
                  <a:lnTo>
                    <a:pt x="29" y="170"/>
                  </a:lnTo>
                  <a:lnTo>
                    <a:pt x="18" y="171"/>
                  </a:lnTo>
                  <a:lnTo>
                    <a:pt x="9" y="175"/>
                  </a:lnTo>
                  <a:lnTo>
                    <a:pt x="0" y="178"/>
                  </a:lnTo>
                  <a:close/>
                </a:path>
              </a:pathLst>
            </a:custGeom>
            <a:solidFill>
              <a:schemeClr val="bg2"/>
            </a:solidFill>
            <a:ln w="9525">
              <a:noFill/>
              <a:round/>
              <a:headEnd/>
              <a:tailEnd/>
            </a:ln>
          </p:spPr>
          <p:txBody>
            <a:bodyPr/>
            <a:lstStyle/>
            <a:p>
              <a:endParaRPr lang="fr-FR"/>
            </a:p>
          </p:txBody>
        </p:sp>
        <p:sp>
          <p:nvSpPr>
            <p:cNvPr id="260" name="Freeform 9"/>
            <p:cNvSpPr>
              <a:spLocks/>
            </p:cNvSpPr>
            <p:nvPr/>
          </p:nvSpPr>
          <p:spPr bwMode="auto">
            <a:xfrm rot="1830378">
              <a:off x="384" y="2976"/>
              <a:ext cx="395" cy="87"/>
            </a:xfrm>
            <a:custGeom>
              <a:avLst/>
              <a:gdLst>
                <a:gd name="T0" fmla="*/ 1 w 941"/>
                <a:gd name="T1" fmla="*/ 72 h 192"/>
                <a:gd name="T2" fmla="*/ 11 w 941"/>
                <a:gd name="T3" fmla="*/ 61 h 192"/>
                <a:gd name="T4" fmla="*/ 27 w 941"/>
                <a:gd name="T5" fmla="*/ 56 h 192"/>
                <a:gd name="T6" fmla="*/ 42 w 941"/>
                <a:gd name="T7" fmla="*/ 57 h 192"/>
                <a:gd name="T8" fmla="*/ 51 w 941"/>
                <a:gd name="T9" fmla="*/ 52 h 192"/>
                <a:gd name="T10" fmla="*/ 65 w 941"/>
                <a:gd name="T11" fmla="*/ 39 h 192"/>
                <a:gd name="T12" fmla="*/ 82 w 941"/>
                <a:gd name="T13" fmla="*/ 34 h 192"/>
                <a:gd name="T14" fmla="*/ 97 w 941"/>
                <a:gd name="T15" fmla="*/ 36 h 192"/>
                <a:gd name="T16" fmla="*/ 102 w 941"/>
                <a:gd name="T17" fmla="*/ 33 h 192"/>
                <a:gd name="T18" fmla="*/ 108 w 941"/>
                <a:gd name="T19" fmla="*/ 19 h 192"/>
                <a:gd name="T20" fmla="*/ 119 w 941"/>
                <a:gd name="T21" fmla="*/ 10 h 192"/>
                <a:gd name="T22" fmla="*/ 134 w 941"/>
                <a:gd name="T23" fmla="*/ 3 h 192"/>
                <a:gd name="T24" fmla="*/ 149 w 941"/>
                <a:gd name="T25" fmla="*/ 1 h 192"/>
                <a:gd name="T26" fmla="*/ 164 w 941"/>
                <a:gd name="T27" fmla="*/ 1 h 192"/>
                <a:gd name="T28" fmla="*/ 177 w 941"/>
                <a:gd name="T29" fmla="*/ 5 h 192"/>
                <a:gd name="T30" fmla="*/ 186 w 941"/>
                <a:gd name="T31" fmla="*/ 14 h 192"/>
                <a:gd name="T32" fmla="*/ 194 w 941"/>
                <a:gd name="T33" fmla="*/ 14 h 192"/>
                <a:gd name="T34" fmla="*/ 210 w 941"/>
                <a:gd name="T35" fmla="*/ 8 h 192"/>
                <a:gd name="T36" fmla="*/ 228 w 941"/>
                <a:gd name="T37" fmla="*/ 10 h 192"/>
                <a:gd name="T38" fmla="*/ 243 w 941"/>
                <a:gd name="T39" fmla="*/ 19 h 192"/>
                <a:gd name="T40" fmla="*/ 252 w 941"/>
                <a:gd name="T41" fmla="*/ 22 h 192"/>
                <a:gd name="T42" fmla="*/ 264 w 941"/>
                <a:gd name="T43" fmla="*/ 14 h 192"/>
                <a:gd name="T44" fmla="*/ 277 w 941"/>
                <a:gd name="T45" fmla="*/ 10 h 192"/>
                <a:gd name="T46" fmla="*/ 292 w 941"/>
                <a:gd name="T47" fmla="*/ 9 h 192"/>
                <a:gd name="T48" fmla="*/ 306 w 941"/>
                <a:gd name="T49" fmla="*/ 11 h 192"/>
                <a:gd name="T50" fmla="*/ 319 w 941"/>
                <a:gd name="T51" fmla="*/ 17 h 192"/>
                <a:gd name="T52" fmla="*/ 329 w 941"/>
                <a:gd name="T53" fmla="*/ 26 h 192"/>
                <a:gd name="T54" fmla="*/ 335 w 941"/>
                <a:gd name="T55" fmla="*/ 38 h 192"/>
                <a:gd name="T56" fmla="*/ 343 w 941"/>
                <a:gd name="T57" fmla="*/ 45 h 192"/>
                <a:gd name="T58" fmla="*/ 361 w 941"/>
                <a:gd name="T59" fmla="*/ 50 h 192"/>
                <a:gd name="T60" fmla="*/ 378 w 941"/>
                <a:gd name="T61" fmla="*/ 60 h 192"/>
                <a:gd name="T62" fmla="*/ 391 w 941"/>
                <a:gd name="T63" fmla="*/ 74 h 192"/>
                <a:gd name="T64" fmla="*/ 307 w 941"/>
                <a:gd name="T65" fmla="*/ 81 h 192"/>
                <a:gd name="T66" fmla="*/ 300 w 941"/>
                <a:gd name="T67" fmla="*/ 69 h 192"/>
                <a:gd name="T68" fmla="*/ 284 w 941"/>
                <a:gd name="T69" fmla="*/ 63 h 192"/>
                <a:gd name="T70" fmla="*/ 265 w 941"/>
                <a:gd name="T71" fmla="*/ 64 h 192"/>
                <a:gd name="T72" fmla="*/ 251 w 941"/>
                <a:gd name="T73" fmla="*/ 77 h 192"/>
                <a:gd name="T74" fmla="*/ 240 w 941"/>
                <a:gd name="T75" fmla="*/ 64 h 192"/>
                <a:gd name="T76" fmla="*/ 225 w 941"/>
                <a:gd name="T77" fmla="*/ 57 h 192"/>
                <a:gd name="T78" fmla="*/ 209 w 941"/>
                <a:gd name="T79" fmla="*/ 54 h 192"/>
                <a:gd name="T80" fmla="*/ 199 w 941"/>
                <a:gd name="T81" fmla="*/ 59 h 192"/>
                <a:gd name="T82" fmla="*/ 183 w 941"/>
                <a:gd name="T83" fmla="*/ 48 h 192"/>
                <a:gd name="T84" fmla="*/ 164 w 941"/>
                <a:gd name="T85" fmla="*/ 48 h 192"/>
                <a:gd name="T86" fmla="*/ 148 w 941"/>
                <a:gd name="T87" fmla="*/ 58 h 192"/>
                <a:gd name="T88" fmla="*/ 142 w 941"/>
                <a:gd name="T89" fmla="*/ 76 h 192"/>
                <a:gd name="T90" fmla="*/ 136 w 941"/>
                <a:gd name="T91" fmla="*/ 75 h 192"/>
                <a:gd name="T92" fmla="*/ 130 w 941"/>
                <a:gd name="T93" fmla="*/ 76 h 192"/>
                <a:gd name="T94" fmla="*/ 125 w 941"/>
                <a:gd name="T95" fmla="*/ 78 h 192"/>
                <a:gd name="T96" fmla="*/ 121 w 941"/>
                <a:gd name="T97" fmla="*/ 82 h 192"/>
                <a:gd name="T98" fmla="*/ 110 w 941"/>
                <a:gd name="T99" fmla="*/ 78 h 192"/>
                <a:gd name="T100" fmla="*/ 99 w 941"/>
                <a:gd name="T101" fmla="*/ 78 h 192"/>
                <a:gd name="T102" fmla="*/ 89 w 941"/>
                <a:gd name="T103" fmla="*/ 82 h 192"/>
                <a:gd name="T104" fmla="*/ 82 w 941"/>
                <a:gd name="T105" fmla="*/ 87 h 192"/>
                <a:gd name="T106" fmla="*/ 71 w 941"/>
                <a:gd name="T107" fmla="*/ 80 h 192"/>
                <a:gd name="T108" fmla="*/ 57 w 941"/>
                <a:gd name="T109" fmla="*/ 77 h 192"/>
                <a:gd name="T110" fmla="*/ 44 w 941"/>
                <a:gd name="T111" fmla="*/ 78 h 192"/>
                <a:gd name="T112" fmla="*/ 34 w 941"/>
                <a:gd name="T113" fmla="*/ 82 h 192"/>
                <a:gd name="T114" fmla="*/ 26 w 941"/>
                <a:gd name="T115" fmla="*/ 79 h 192"/>
                <a:gd name="T116" fmla="*/ 16 w 941"/>
                <a:gd name="T117" fmla="*/ 77 h 192"/>
                <a:gd name="T118" fmla="*/ 8 w 941"/>
                <a:gd name="T119" fmla="*/ 77 h 192"/>
                <a:gd name="T120" fmla="*/ 0 w 941"/>
                <a:gd name="T121" fmla="*/ 81 h 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192"/>
                <a:gd name="T185" fmla="*/ 941 w 941"/>
                <a:gd name="T186" fmla="*/ 192 h 1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192">
                  <a:moveTo>
                    <a:pt x="0" y="178"/>
                  </a:moveTo>
                  <a:lnTo>
                    <a:pt x="3" y="159"/>
                  </a:lnTo>
                  <a:lnTo>
                    <a:pt x="12" y="145"/>
                  </a:lnTo>
                  <a:lnTo>
                    <a:pt x="27" y="135"/>
                  </a:lnTo>
                  <a:lnTo>
                    <a:pt x="46" y="127"/>
                  </a:lnTo>
                  <a:lnTo>
                    <a:pt x="65" y="123"/>
                  </a:lnTo>
                  <a:lnTo>
                    <a:pt x="84" y="123"/>
                  </a:lnTo>
                  <a:lnTo>
                    <a:pt x="100" y="126"/>
                  </a:lnTo>
                  <a:lnTo>
                    <a:pt x="112" y="133"/>
                  </a:lnTo>
                  <a:lnTo>
                    <a:pt x="122" y="114"/>
                  </a:lnTo>
                  <a:lnTo>
                    <a:pt x="136" y="98"/>
                  </a:lnTo>
                  <a:lnTo>
                    <a:pt x="154" y="86"/>
                  </a:lnTo>
                  <a:lnTo>
                    <a:pt x="175" y="78"/>
                  </a:lnTo>
                  <a:lnTo>
                    <a:pt x="195" y="75"/>
                  </a:lnTo>
                  <a:lnTo>
                    <a:pt x="214" y="75"/>
                  </a:lnTo>
                  <a:lnTo>
                    <a:pt x="230" y="80"/>
                  </a:lnTo>
                  <a:lnTo>
                    <a:pt x="241" y="91"/>
                  </a:lnTo>
                  <a:lnTo>
                    <a:pt x="243" y="73"/>
                  </a:lnTo>
                  <a:lnTo>
                    <a:pt x="248" y="57"/>
                  </a:lnTo>
                  <a:lnTo>
                    <a:pt x="258" y="43"/>
                  </a:lnTo>
                  <a:lnTo>
                    <a:pt x="270" y="31"/>
                  </a:lnTo>
                  <a:lnTo>
                    <a:pt x="284" y="21"/>
                  </a:lnTo>
                  <a:lnTo>
                    <a:pt x="301" y="13"/>
                  </a:lnTo>
                  <a:lnTo>
                    <a:pt x="319" y="7"/>
                  </a:lnTo>
                  <a:lnTo>
                    <a:pt x="337" y="3"/>
                  </a:lnTo>
                  <a:lnTo>
                    <a:pt x="355" y="2"/>
                  </a:lnTo>
                  <a:lnTo>
                    <a:pt x="374" y="0"/>
                  </a:lnTo>
                  <a:lnTo>
                    <a:pt x="391" y="3"/>
                  </a:lnTo>
                  <a:lnTo>
                    <a:pt x="407" y="7"/>
                  </a:lnTo>
                  <a:lnTo>
                    <a:pt x="421" y="12"/>
                  </a:lnTo>
                  <a:lnTo>
                    <a:pt x="433" y="20"/>
                  </a:lnTo>
                  <a:lnTo>
                    <a:pt x="442" y="30"/>
                  </a:lnTo>
                  <a:lnTo>
                    <a:pt x="446" y="40"/>
                  </a:lnTo>
                  <a:lnTo>
                    <a:pt x="461" y="30"/>
                  </a:lnTo>
                  <a:lnTo>
                    <a:pt x="480" y="22"/>
                  </a:lnTo>
                  <a:lnTo>
                    <a:pt x="501" y="18"/>
                  </a:lnTo>
                  <a:lnTo>
                    <a:pt x="523" y="18"/>
                  </a:lnTo>
                  <a:lnTo>
                    <a:pt x="544" y="22"/>
                  </a:lnTo>
                  <a:lnTo>
                    <a:pt x="563" y="30"/>
                  </a:lnTo>
                  <a:lnTo>
                    <a:pt x="579" y="43"/>
                  </a:lnTo>
                  <a:lnTo>
                    <a:pt x="590" y="61"/>
                  </a:lnTo>
                  <a:lnTo>
                    <a:pt x="601" y="49"/>
                  </a:lnTo>
                  <a:lnTo>
                    <a:pt x="614" y="39"/>
                  </a:lnTo>
                  <a:lnTo>
                    <a:pt x="628" y="31"/>
                  </a:lnTo>
                  <a:lnTo>
                    <a:pt x="644" y="25"/>
                  </a:lnTo>
                  <a:lnTo>
                    <a:pt x="661" y="21"/>
                  </a:lnTo>
                  <a:lnTo>
                    <a:pt x="678" y="19"/>
                  </a:lnTo>
                  <a:lnTo>
                    <a:pt x="695" y="19"/>
                  </a:lnTo>
                  <a:lnTo>
                    <a:pt x="712" y="21"/>
                  </a:lnTo>
                  <a:lnTo>
                    <a:pt x="730" y="24"/>
                  </a:lnTo>
                  <a:lnTo>
                    <a:pt x="745" y="30"/>
                  </a:lnTo>
                  <a:lnTo>
                    <a:pt x="760" y="37"/>
                  </a:lnTo>
                  <a:lnTo>
                    <a:pt x="773" y="46"/>
                  </a:lnTo>
                  <a:lnTo>
                    <a:pt x="784" y="57"/>
                  </a:lnTo>
                  <a:lnTo>
                    <a:pt x="791" y="69"/>
                  </a:lnTo>
                  <a:lnTo>
                    <a:pt x="798" y="83"/>
                  </a:lnTo>
                  <a:lnTo>
                    <a:pt x="800" y="99"/>
                  </a:lnTo>
                  <a:lnTo>
                    <a:pt x="817" y="100"/>
                  </a:lnTo>
                  <a:lnTo>
                    <a:pt x="838" y="104"/>
                  </a:lnTo>
                  <a:lnTo>
                    <a:pt x="860" y="111"/>
                  </a:lnTo>
                  <a:lnTo>
                    <a:pt x="881" y="120"/>
                  </a:lnTo>
                  <a:lnTo>
                    <a:pt x="901" y="132"/>
                  </a:lnTo>
                  <a:lnTo>
                    <a:pt x="919" y="148"/>
                  </a:lnTo>
                  <a:lnTo>
                    <a:pt x="932" y="164"/>
                  </a:lnTo>
                  <a:lnTo>
                    <a:pt x="941" y="182"/>
                  </a:lnTo>
                  <a:lnTo>
                    <a:pt x="731" y="178"/>
                  </a:lnTo>
                  <a:lnTo>
                    <a:pt x="725" y="164"/>
                  </a:lnTo>
                  <a:lnTo>
                    <a:pt x="714" y="152"/>
                  </a:lnTo>
                  <a:lnTo>
                    <a:pt x="696" y="142"/>
                  </a:lnTo>
                  <a:lnTo>
                    <a:pt x="676" y="138"/>
                  </a:lnTo>
                  <a:lnTo>
                    <a:pt x="653" y="137"/>
                  </a:lnTo>
                  <a:lnTo>
                    <a:pt x="631" y="141"/>
                  </a:lnTo>
                  <a:lnTo>
                    <a:pt x="613" y="152"/>
                  </a:lnTo>
                  <a:lnTo>
                    <a:pt x="598" y="169"/>
                  </a:lnTo>
                  <a:lnTo>
                    <a:pt x="587" y="154"/>
                  </a:lnTo>
                  <a:lnTo>
                    <a:pt x="572" y="141"/>
                  </a:lnTo>
                  <a:lnTo>
                    <a:pt x="554" y="131"/>
                  </a:lnTo>
                  <a:lnTo>
                    <a:pt x="535" y="125"/>
                  </a:lnTo>
                  <a:lnTo>
                    <a:pt x="517" y="122"/>
                  </a:lnTo>
                  <a:lnTo>
                    <a:pt x="499" y="120"/>
                  </a:lnTo>
                  <a:lnTo>
                    <a:pt x="485" y="125"/>
                  </a:lnTo>
                  <a:lnTo>
                    <a:pt x="475" y="131"/>
                  </a:lnTo>
                  <a:lnTo>
                    <a:pt x="458" y="115"/>
                  </a:lnTo>
                  <a:lnTo>
                    <a:pt x="437" y="106"/>
                  </a:lnTo>
                  <a:lnTo>
                    <a:pt x="414" y="103"/>
                  </a:lnTo>
                  <a:lnTo>
                    <a:pt x="391" y="106"/>
                  </a:lnTo>
                  <a:lnTo>
                    <a:pt x="369" y="115"/>
                  </a:lnTo>
                  <a:lnTo>
                    <a:pt x="353" y="128"/>
                  </a:lnTo>
                  <a:lnTo>
                    <a:pt x="341" y="146"/>
                  </a:lnTo>
                  <a:lnTo>
                    <a:pt x="338" y="168"/>
                  </a:lnTo>
                  <a:lnTo>
                    <a:pt x="332" y="166"/>
                  </a:lnTo>
                  <a:lnTo>
                    <a:pt x="324" y="166"/>
                  </a:lnTo>
                  <a:lnTo>
                    <a:pt x="316" y="166"/>
                  </a:lnTo>
                  <a:lnTo>
                    <a:pt x="309" y="168"/>
                  </a:lnTo>
                  <a:lnTo>
                    <a:pt x="302" y="170"/>
                  </a:lnTo>
                  <a:lnTo>
                    <a:pt x="297" y="173"/>
                  </a:lnTo>
                  <a:lnTo>
                    <a:pt x="292" y="178"/>
                  </a:lnTo>
                  <a:lnTo>
                    <a:pt x="289" y="182"/>
                  </a:lnTo>
                  <a:lnTo>
                    <a:pt x="277" y="176"/>
                  </a:lnTo>
                  <a:lnTo>
                    <a:pt x="263" y="172"/>
                  </a:lnTo>
                  <a:lnTo>
                    <a:pt x="249" y="171"/>
                  </a:lnTo>
                  <a:lnTo>
                    <a:pt x="236" y="172"/>
                  </a:lnTo>
                  <a:lnTo>
                    <a:pt x="223" y="176"/>
                  </a:lnTo>
                  <a:lnTo>
                    <a:pt x="211" y="180"/>
                  </a:lnTo>
                  <a:lnTo>
                    <a:pt x="203" y="185"/>
                  </a:lnTo>
                  <a:lnTo>
                    <a:pt x="196" y="192"/>
                  </a:lnTo>
                  <a:lnTo>
                    <a:pt x="183" y="183"/>
                  </a:lnTo>
                  <a:lnTo>
                    <a:pt x="168" y="177"/>
                  </a:lnTo>
                  <a:lnTo>
                    <a:pt x="152" y="172"/>
                  </a:lnTo>
                  <a:lnTo>
                    <a:pt x="136" y="170"/>
                  </a:lnTo>
                  <a:lnTo>
                    <a:pt x="119" y="170"/>
                  </a:lnTo>
                  <a:lnTo>
                    <a:pt x="105" y="172"/>
                  </a:lnTo>
                  <a:lnTo>
                    <a:pt x="92" y="177"/>
                  </a:lnTo>
                  <a:lnTo>
                    <a:pt x="82" y="182"/>
                  </a:lnTo>
                  <a:lnTo>
                    <a:pt x="72" y="178"/>
                  </a:lnTo>
                  <a:lnTo>
                    <a:pt x="61" y="175"/>
                  </a:lnTo>
                  <a:lnTo>
                    <a:pt x="50" y="172"/>
                  </a:lnTo>
                  <a:lnTo>
                    <a:pt x="39" y="170"/>
                  </a:lnTo>
                  <a:lnTo>
                    <a:pt x="29" y="170"/>
                  </a:lnTo>
                  <a:lnTo>
                    <a:pt x="18" y="171"/>
                  </a:lnTo>
                  <a:lnTo>
                    <a:pt x="9" y="175"/>
                  </a:lnTo>
                  <a:lnTo>
                    <a:pt x="0" y="178"/>
                  </a:lnTo>
                  <a:close/>
                </a:path>
              </a:pathLst>
            </a:custGeom>
            <a:solidFill>
              <a:schemeClr val="bg2"/>
            </a:solidFill>
            <a:ln w="9525">
              <a:noFill/>
              <a:round/>
              <a:headEnd/>
              <a:tailEnd/>
            </a:ln>
          </p:spPr>
          <p:txBody>
            <a:bodyPr/>
            <a:lstStyle/>
            <a:p>
              <a:endParaRPr lang="fr-FR"/>
            </a:p>
          </p:txBody>
        </p:sp>
        <p:sp>
          <p:nvSpPr>
            <p:cNvPr id="261" name="Freeform 10"/>
            <p:cNvSpPr>
              <a:spLocks/>
            </p:cNvSpPr>
            <p:nvPr/>
          </p:nvSpPr>
          <p:spPr bwMode="auto">
            <a:xfrm rot="1819485">
              <a:off x="480" y="2976"/>
              <a:ext cx="395" cy="88"/>
            </a:xfrm>
            <a:custGeom>
              <a:avLst/>
              <a:gdLst>
                <a:gd name="T0" fmla="*/ 1 w 941"/>
                <a:gd name="T1" fmla="*/ 73 h 192"/>
                <a:gd name="T2" fmla="*/ 11 w 941"/>
                <a:gd name="T3" fmla="*/ 62 h 192"/>
                <a:gd name="T4" fmla="*/ 27 w 941"/>
                <a:gd name="T5" fmla="*/ 56 h 192"/>
                <a:gd name="T6" fmla="*/ 42 w 941"/>
                <a:gd name="T7" fmla="*/ 58 h 192"/>
                <a:gd name="T8" fmla="*/ 51 w 941"/>
                <a:gd name="T9" fmla="*/ 52 h 192"/>
                <a:gd name="T10" fmla="*/ 65 w 941"/>
                <a:gd name="T11" fmla="*/ 39 h 192"/>
                <a:gd name="T12" fmla="*/ 82 w 941"/>
                <a:gd name="T13" fmla="*/ 34 h 192"/>
                <a:gd name="T14" fmla="*/ 97 w 941"/>
                <a:gd name="T15" fmla="*/ 37 h 192"/>
                <a:gd name="T16" fmla="*/ 102 w 941"/>
                <a:gd name="T17" fmla="*/ 33 h 192"/>
                <a:gd name="T18" fmla="*/ 108 w 941"/>
                <a:gd name="T19" fmla="*/ 20 h 192"/>
                <a:gd name="T20" fmla="*/ 119 w 941"/>
                <a:gd name="T21" fmla="*/ 10 h 192"/>
                <a:gd name="T22" fmla="*/ 134 w 941"/>
                <a:gd name="T23" fmla="*/ 3 h 192"/>
                <a:gd name="T24" fmla="*/ 149 w 941"/>
                <a:gd name="T25" fmla="*/ 1 h 192"/>
                <a:gd name="T26" fmla="*/ 164 w 941"/>
                <a:gd name="T27" fmla="*/ 1 h 192"/>
                <a:gd name="T28" fmla="*/ 177 w 941"/>
                <a:gd name="T29" fmla="*/ 6 h 192"/>
                <a:gd name="T30" fmla="*/ 186 w 941"/>
                <a:gd name="T31" fmla="*/ 14 h 192"/>
                <a:gd name="T32" fmla="*/ 194 w 941"/>
                <a:gd name="T33" fmla="*/ 14 h 192"/>
                <a:gd name="T34" fmla="*/ 210 w 941"/>
                <a:gd name="T35" fmla="*/ 8 h 192"/>
                <a:gd name="T36" fmla="*/ 228 w 941"/>
                <a:gd name="T37" fmla="*/ 10 h 192"/>
                <a:gd name="T38" fmla="*/ 243 w 941"/>
                <a:gd name="T39" fmla="*/ 20 h 192"/>
                <a:gd name="T40" fmla="*/ 252 w 941"/>
                <a:gd name="T41" fmla="*/ 22 h 192"/>
                <a:gd name="T42" fmla="*/ 264 w 941"/>
                <a:gd name="T43" fmla="*/ 14 h 192"/>
                <a:gd name="T44" fmla="*/ 277 w 941"/>
                <a:gd name="T45" fmla="*/ 10 h 192"/>
                <a:gd name="T46" fmla="*/ 292 w 941"/>
                <a:gd name="T47" fmla="*/ 9 h 192"/>
                <a:gd name="T48" fmla="*/ 306 w 941"/>
                <a:gd name="T49" fmla="*/ 11 h 192"/>
                <a:gd name="T50" fmla="*/ 319 w 941"/>
                <a:gd name="T51" fmla="*/ 17 h 192"/>
                <a:gd name="T52" fmla="*/ 329 w 941"/>
                <a:gd name="T53" fmla="*/ 26 h 192"/>
                <a:gd name="T54" fmla="*/ 335 w 941"/>
                <a:gd name="T55" fmla="*/ 38 h 192"/>
                <a:gd name="T56" fmla="*/ 343 w 941"/>
                <a:gd name="T57" fmla="*/ 46 h 192"/>
                <a:gd name="T58" fmla="*/ 361 w 941"/>
                <a:gd name="T59" fmla="*/ 51 h 192"/>
                <a:gd name="T60" fmla="*/ 378 w 941"/>
                <a:gd name="T61" fmla="*/ 61 h 192"/>
                <a:gd name="T62" fmla="*/ 391 w 941"/>
                <a:gd name="T63" fmla="*/ 75 h 192"/>
                <a:gd name="T64" fmla="*/ 307 w 941"/>
                <a:gd name="T65" fmla="*/ 82 h 192"/>
                <a:gd name="T66" fmla="*/ 300 w 941"/>
                <a:gd name="T67" fmla="*/ 70 h 192"/>
                <a:gd name="T68" fmla="*/ 284 w 941"/>
                <a:gd name="T69" fmla="*/ 63 h 192"/>
                <a:gd name="T70" fmla="*/ 265 w 941"/>
                <a:gd name="T71" fmla="*/ 65 h 192"/>
                <a:gd name="T72" fmla="*/ 251 w 941"/>
                <a:gd name="T73" fmla="*/ 77 h 192"/>
                <a:gd name="T74" fmla="*/ 240 w 941"/>
                <a:gd name="T75" fmla="*/ 65 h 192"/>
                <a:gd name="T76" fmla="*/ 225 w 941"/>
                <a:gd name="T77" fmla="*/ 57 h 192"/>
                <a:gd name="T78" fmla="*/ 209 w 941"/>
                <a:gd name="T79" fmla="*/ 55 h 192"/>
                <a:gd name="T80" fmla="*/ 199 w 941"/>
                <a:gd name="T81" fmla="*/ 60 h 192"/>
                <a:gd name="T82" fmla="*/ 183 w 941"/>
                <a:gd name="T83" fmla="*/ 49 h 192"/>
                <a:gd name="T84" fmla="*/ 164 w 941"/>
                <a:gd name="T85" fmla="*/ 49 h 192"/>
                <a:gd name="T86" fmla="*/ 148 w 941"/>
                <a:gd name="T87" fmla="*/ 59 h 192"/>
                <a:gd name="T88" fmla="*/ 142 w 941"/>
                <a:gd name="T89" fmla="*/ 77 h 192"/>
                <a:gd name="T90" fmla="*/ 136 w 941"/>
                <a:gd name="T91" fmla="*/ 76 h 192"/>
                <a:gd name="T92" fmla="*/ 130 w 941"/>
                <a:gd name="T93" fmla="*/ 77 h 192"/>
                <a:gd name="T94" fmla="*/ 125 w 941"/>
                <a:gd name="T95" fmla="*/ 79 h 192"/>
                <a:gd name="T96" fmla="*/ 121 w 941"/>
                <a:gd name="T97" fmla="*/ 83 h 192"/>
                <a:gd name="T98" fmla="*/ 110 w 941"/>
                <a:gd name="T99" fmla="*/ 79 h 192"/>
                <a:gd name="T100" fmla="*/ 99 w 941"/>
                <a:gd name="T101" fmla="*/ 79 h 192"/>
                <a:gd name="T102" fmla="*/ 89 w 941"/>
                <a:gd name="T103" fmla="*/ 83 h 192"/>
                <a:gd name="T104" fmla="*/ 82 w 941"/>
                <a:gd name="T105" fmla="*/ 88 h 192"/>
                <a:gd name="T106" fmla="*/ 71 w 941"/>
                <a:gd name="T107" fmla="*/ 81 h 192"/>
                <a:gd name="T108" fmla="*/ 57 w 941"/>
                <a:gd name="T109" fmla="*/ 78 h 192"/>
                <a:gd name="T110" fmla="*/ 44 w 941"/>
                <a:gd name="T111" fmla="*/ 79 h 192"/>
                <a:gd name="T112" fmla="*/ 34 w 941"/>
                <a:gd name="T113" fmla="*/ 83 h 192"/>
                <a:gd name="T114" fmla="*/ 26 w 941"/>
                <a:gd name="T115" fmla="*/ 80 h 192"/>
                <a:gd name="T116" fmla="*/ 16 w 941"/>
                <a:gd name="T117" fmla="*/ 78 h 192"/>
                <a:gd name="T118" fmla="*/ 8 w 941"/>
                <a:gd name="T119" fmla="*/ 78 h 192"/>
                <a:gd name="T120" fmla="*/ 0 w 941"/>
                <a:gd name="T121" fmla="*/ 82 h 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192"/>
                <a:gd name="T185" fmla="*/ 941 w 941"/>
                <a:gd name="T186" fmla="*/ 192 h 1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192">
                  <a:moveTo>
                    <a:pt x="0" y="178"/>
                  </a:moveTo>
                  <a:lnTo>
                    <a:pt x="3" y="159"/>
                  </a:lnTo>
                  <a:lnTo>
                    <a:pt x="12" y="145"/>
                  </a:lnTo>
                  <a:lnTo>
                    <a:pt x="27" y="135"/>
                  </a:lnTo>
                  <a:lnTo>
                    <a:pt x="46" y="127"/>
                  </a:lnTo>
                  <a:lnTo>
                    <a:pt x="65" y="123"/>
                  </a:lnTo>
                  <a:lnTo>
                    <a:pt x="84" y="123"/>
                  </a:lnTo>
                  <a:lnTo>
                    <a:pt x="100" y="126"/>
                  </a:lnTo>
                  <a:lnTo>
                    <a:pt x="112" y="133"/>
                  </a:lnTo>
                  <a:lnTo>
                    <a:pt x="122" y="114"/>
                  </a:lnTo>
                  <a:lnTo>
                    <a:pt x="136" y="98"/>
                  </a:lnTo>
                  <a:lnTo>
                    <a:pt x="154" y="86"/>
                  </a:lnTo>
                  <a:lnTo>
                    <a:pt x="175" y="78"/>
                  </a:lnTo>
                  <a:lnTo>
                    <a:pt x="195" y="75"/>
                  </a:lnTo>
                  <a:lnTo>
                    <a:pt x="214" y="75"/>
                  </a:lnTo>
                  <a:lnTo>
                    <a:pt x="230" y="80"/>
                  </a:lnTo>
                  <a:lnTo>
                    <a:pt x="241" y="91"/>
                  </a:lnTo>
                  <a:lnTo>
                    <a:pt x="243" y="73"/>
                  </a:lnTo>
                  <a:lnTo>
                    <a:pt x="248" y="57"/>
                  </a:lnTo>
                  <a:lnTo>
                    <a:pt x="258" y="43"/>
                  </a:lnTo>
                  <a:lnTo>
                    <a:pt x="270" y="31"/>
                  </a:lnTo>
                  <a:lnTo>
                    <a:pt x="284" y="21"/>
                  </a:lnTo>
                  <a:lnTo>
                    <a:pt x="301" y="13"/>
                  </a:lnTo>
                  <a:lnTo>
                    <a:pt x="319" y="7"/>
                  </a:lnTo>
                  <a:lnTo>
                    <a:pt x="337" y="3"/>
                  </a:lnTo>
                  <a:lnTo>
                    <a:pt x="355" y="2"/>
                  </a:lnTo>
                  <a:lnTo>
                    <a:pt x="374" y="0"/>
                  </a:lnTo>
                  <a:lnTo>
                    <a:pt x="391" y="3"/>
                  </a:lnTo>
                  <a:lnTo>
                    <a:pt x="407" y="7"/>
                  </a:lnTo>
                  <a:lnTo>
                    <a:pt x="421" y="12"/>
                  </a:lnTo>
                  <a:lnTo>
                    <a:pt x="433" y="20"/>
                  </a:lnTo>
                  <a:lnTo>
                    <a:pt x="442" y="30"/>
                  </a:lnTo>
                  <a:lnTo>
                    <a:pt x="446" y="40"/>
                  </a:lnTo>
                  <a:lnTo>
                    <a:pt x="461" y="30"/>
                  </a:lnTo>
                  <a:lnTo>
                    <a:pt x="480" y="22"/>
                  </a:lnTo>
                  <a:lnTo>
                    <a:pt x="501" y="18"/>
                  </a:lnTo>
                  <a:lnTo>
                    <a:pt x="523" y="18"/>
                  </a:lnTo>
                  <a:lnTo>
                    <a:pt x="544" y="22"/>
                  </a:lnTo>
                  <a:lnTo>
                    <a:pt x="563" y="30"/>
                  </a:lnTo>
                  <a:lnTo>
                    <a:pt x="579" y="43"/>
                  </a:lnTo>
                  <a:lnTo>
                    <a:pt x="590" y="61"/>
                  </a:lnTo>
                  <a:lnTo>
                    <a:pt x="601" y="49"/>
                  </a:lnTo>
                  <a:lnTo>
                    <a:pt x="614" y="39"/>
                  </a:lnTo>
                  <a:lnTo>
                    <a:pt x="628" y="31"/>
                  </a:lnTo>
                  <a:lnTo>
                    <a:pt x="644" y="25"/>
                  </a:lnTo>
                  <a:lnTo>
                    <a:pt x="661" y="21"/>
                  </a:lnTo>
                  <a:lnTo>
                    <a:pt x="678" y="19"/>
                  </a:lnTo>
                  <a:lnTo>
                    <a:pt x="695" y="19"/>
                  </a:lnTo>
                  <a:lnTo>
                    <a:pt x="712" y="21"/>
                  </a:lnTo>
                  <a:lnTo>
                    <a:pt x="730" y="24"/>
                  </a:lnTo>
                  <a:lnTo>
                    <a:pt x="745" y="30"/>
                  </a:lnTo>
                  <a:lnTo>
                    <a:pt x="760" y="37"/>
                  </a:lnTo>
                  <a:lnTo>
                    <a:pt x="773" y="46"/>
                  </a:lnTo>
                  <a:lnTo>
                    <a:pt x="784" y="57"/>
                  </a:lnTo>
                  <a:lnTo>
                    <a:pt x="791" y="69"/>
                  </a:lnTo>
                  <a:lnTo>
                    <a:pt x="798" y="83"/>
                  </a:lnTo>
                  <a:lnTo>
                    <a:pt x="800" y="99"/>
                  </a:lnTo>
                  <a:lnTo>
                    <a:pt x="817" y="100"/>
                  </a:lnTo>
                  <a:lnTo>
                    <a:pt x="838" y="104"/>
                  </a:lnTo>
                  <a:lnTo>
                    <a:pt x="860" y="111"/>
                  </a:lnTo>
                  <a:lnTo>
                    <a:pt x="881" y="120"/>
                  </a:lnTo>
                  <a:lnTo>
                    <a:pt x="901" y="132"/>
                  </a:lnTo>
                  <a:lnTo>
                    <a:pt x="919" y="148"/>
                  </a:lnTo>
                  <a:lnTo>
                    <a:pt x="932" y="164"/>
                  </a:lnTo>
                  <a:lnTo>
                    <a:pt x="941" y="182"/>
                  </a:lnTo>
                  <a:lnTo>
                    <a:pt x="731" y="178"/>
                  </a:lnTo>
                  <a:lnTo>
                    <a:pt x="725" y="164"/>
                  </a:lnTo>
                  <a:lnTo>
                    <a:pt x="714" y="152"/>
                  </a:lnTo>
                  <a:lnTo>
                    <a:pt x="696" y="142"/>
                  </a:lnTo>
                  <a:lnTo>
                    <a:pt x="676" y="138"/>
                  </a:lnTo>
                  <a:lnTo>
                    <a:pt x="653" y="137"/>
                  </a:lnTo>
                  <a:lnTo>
                    <a:pt x="631" y="141"/>
                  </a:lnTo>
                  <a:lnTo>
                    <a:pt x="613" y="152"/>
                  </a:lnTo>
                  <a:lnTo>
                    <a:pt x="598" y="169"/>
                  </a:lnTo>
                  <a:lnTo>
                    <a:pt x="587" y="154"/>
                  </a:lnTo>
                  <a:lnTo>
                    <a:pt x="572" y="141"/>
                  </a:lnTo>
                  <a:lnTo>
                    <a:pt x="554" y="131"/>
                  </a:lnTo>
                  <a:lnTo>
                    <a:pt x="535" y="125"/>
                  </a:lnTo>
                  <a:lnTo>
                    <a:pt x="517" y="122"/>
                  </a:lnTo>
                  <a:lnTo>
                    <a:pt x="499" y="120"/>
                  </a:lnTo>
                  <a:lnTo>
                    <a:pt x="485" y="125"/>
                  </a:lnTo>
                  <a:lnTo>
                    <a:pt x="475" y="131"/>
                  </a:lnTo>
                  <a:lnTo>
                    <a:pt x="458" y="115"/>
                  </a:lnTo>
                  <a:lnTo>
                    <a:pt x="437" y="106"/>
                  </a:lnTo>
                  <a:lnTo>
                    <a:pt x="414" y="103"/>
                  </a:lnTo>
                  <a:lnTo>
                    <a:pt x="391" y="106"/>
                  </a:lnTo>
                  <a:lnTo>
                    <a:pt x="369" y="115"/>
                  </a:lnTo>
                  <a:lnTo>
                    <a:pt x="353" y="128"/>
                  </a:lnTo>
                  <a:lnTo>
                    <a:pt x="341" y="146"/>
                  </a:lnTo>
                  <a:lnTo>
                    <a:pt x="338" y="168"/>
                  </a:lnTo>
                  <a:lnTo>
                    <a:pt x="332" y="166"/>
                  </a:lnTo>
                  <a:lnTo>
                    <a:pt x="324" y="166"/>
                  </a:lnTo>
                  <a:lnTo>
                    <a:pt x="316" y="166"/>
                  </a:lnTo>
                  <a:lnTo>
                    <a:pt x="309" y="168"/>
                  </a:lnTo>
                  <a:lnTo>
                    <a:pt x="302" y="170"/>
                  </a:lnTo>
                  <a:lnTo>
                    <a:pt x="297" y="173"/>
                  </a:lnTo>
                  <a:lnTo>
                    <a:pt x="292" y="178"/>
                  </a:lnTo>
                  <a:lnTo>
                    <a:pt x="289" y="182"/>
                  </a:lnTo>
                  <a:lnTo>
                    <a:pt x="277" y="176"/>
                  </a:lnTo>
                  <a:lnTo>
                    <a:pt x="263" y="172"/>
                  </a:lnTo>
                  <a:lnTo>
                    <a:pt x="249" y="171"/>
                  </a:lnTo>
                  <a:lnTo>
                    <a:pt x="236" y="172"/>
                  </a:lnTo>
                  <a:lnTo>
                    <a:pt x="223" y="176"/>
                  </a:lnTo>
                  <a:lnTo>
                    <a:pt x="211" y="180"/>
                  </a:lnTo>
                  <a:lnTo>
                    <a:pt x="203" y="185"/>
                  </a:lnTo>
                  <a:lnTo>
                    <a:pt x="196" y="192"/>
                  </a:lnTo>
                  <a:lnTo>
                    <a:pt x="183" y="183"/>
                  </a:lnTo>
                  <a:lnTo>
                    <a:pt x="168" y="177"/>
                  </a:lnTo>
                  <a:lnTo>
                    <a:pt x="152" y="172"/>
                  </a:lnTo>
                  <a:lnTo>
                    <a:pt x="136" y="170"/>
                  </a:lnTo>
                  <a:lnTo>
                    <a:pt x="119" y="170"/>
                  </a:lnTo>
                  <a:lnTo>
                    <a:pt x="105" y="172"/>
                  </a:lnTo>
                  <a:lnTo>
                    <a:pt x="92" y="177"/>
                  </a:lnTo>
                  <a:lnTo>
                    <a:pt x="82" y="182"/>
                  </a:lnTo>
                  <a:lnTo>
                    <a:pt x="72" y="178"/>
                  </a:lnTo>
                  <a:lnTo>
                    <a:pt x="61" y="175"/>
                  </a:lnTo>
                  <a:lnTo>
                    <a:pt x="50" y="172"/>
                  </a:lnTo>
                  <a:lnTo>
                    <a:pt x="39" y="170"/>
                  </a:lnTo>
                  <a:lnTo>
                    <a:pt x="29" y="170"/>
                  </a:lnTo>
                  <a:lnTo>
                    <a:pt x="18" y="171"/>
                  </a:lnTo>
                  <a:lnTo>
                    <a:pt x="9" y="175"/>
                  </a:lnTo>
                  <a:lnTo>
                    <a:pt x="0" y="178"/>
                  </a:lnTo>
                  <a:close/>
                </a:path>
              </a:pathLst>
            </a:custGeom>
            <a:solidFill>
              <a:schemeClr val="bg2"/>
            </a:solidFill>
            <a:ln w="9525">
              <a:noFill/>
              <a:round/>
              <a:headEnd/>
              <a:tailEnd/>
            </a:ln>
          </p:spPr>
          <p:txBody>
            <a:bodyPr/>
            <a:lstStyle/>
            <a:p>
              <a:endParaRPr lang="fr-FR"/>
            </a:p>
          </p:txBody>
        </p:sp>
        <p:sp>
          <p:nvSpPr>
            <p:cNvPr id="262" name="Freeform 11"/>
            <p:cNvSpPr>
              <a:spLocks/>
            </p:cNvSpPr>
            <p:nvPr/>
          </p:nvSpPr>
          <p:spPr bwMode="auto">
            <a:xfrm>
              <a:off x="720" y="3168"/>
              <a:ext cx="55" cy="586"/>
            </a:xfrm>
            <a:custGeom>
              <a:avLst/>
              <a:gdLst>
                <a:gd name="T0" fmla="*/ 14 w 164"/>
                <a:gd name="T1" fmla="*/ 0 h 1758"/>
                <a:gd name="T2" fmla="*/ 14 w 164"/>
                <a:gd name="T3" fmla="*/ 93 h 1758"/>
                <a:gd name="T4" fmla="*/ 10 w 164"/>
                <a:gd name="T5" fmla="*/ 93 h 1758"/>
                <a:gd name="T6" fmla="*/ 10 w 164"/>
                <a:gd name="T7" fmla="*/ 186 h 1758"/>
                <a:gd name="T8" fmla="*/ 6 w 164"/>
                <a:gd name="T9" fmla="*/ 186 h 1758"/>
                <a:gd name="T10" fmla="*/ 6 w 164"/>
                <a:gd name="T11" fmla="*/ 273 h 1758"/>
                <a:gd name="T12" fmla="*/ 3 w 164"/>
                <a:gd name="T13" fmla="*/ 273 h 1758"/>
                <a:gd name="T14" fmla="*/ 3 w 164"/>
                <a:gd name="T15" fmla="*/ 391 h 1758"/>
                <a:gd name="T16" fmla="*/ 0 w 164"/>
                <a:gd name="T17" fmla="*/ 391 h 1758"/>
                <a:gd name="T18" fmla="*/ 0 w 164"/>
                <a:gd name="T19" fmla="*/ 586 h 1758"/>
                <a:gd name="T20" fmla="*/ 30 w 164"/>
                <a:gd name="T21" fmla="*/ 586 h 1758"/>
                <a:gd name="T22" fmla="*/ 55 w 164"/>
                <a:gd name="T23" fmla="*/ 389 h 1758"/>
                <a:gd name="T24" fmla="*/ 55 w 164"/>
                <a:gd name="T25" fmla="*/ 273 h 1758"/>
                <a:gd name="T26" fmla="*/ 52 w 164"/>
                <a:gd name="T27" fmla="*/ 273 h 1758"/>
                <a:gd name="T28" fmla="*/ 52 w 164"/>
                <a:gd name="T29" fmla="*/ 186 h 1758"/>
                <a:gd name="T30" fmla="*/ 49 w 164"/>
                <a:gd name="T31" fmla="*/ 186 h 1758"/>
                <a:gd name="T32" fmla="*/ 49 w 164"/>
                <a:gd name="T33" fmla="*/ 93 h 1758"/>
                <a:gd name="T34" fmla="*/ 44 w 164"/>
                <a:gd name="T35" fmla="*/ 93 h 1758"/>
                <a:gd name="T36" fmla="*/ 44 w 164"/>
                <a:gd name="T37" fmla="*/ 0 h 1758"/>
                <a:gd name="T38" fmla="*/ 14 w 164"/>
                <a:gd name="T39" fmla="*/ 0 h 17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4"/>
                <a:gd name="T61" fmla="*/ 0 h 1758"/>
                <a:gd name="T62" fmla="*/ 164 w 164"/>
                <a:gd name="T63" fmla="*/ 1758 h 17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4" h="1758">
                  <a:moveTo>
                    <a:pt x="43" y="0"/>
                  </a:moveTo>
                  <a:lnTo>
                    <a:pt x="43" y="279"/>
                  </a:lnTo>
                  <a:lnTo>
                    <a:pt x="30" y="279"/>
                  </a:lnTo>
                  <a:lnTo>
                    <a:pt x="30" y="558"/>
                  </a:lnTo>
                  <a:lnTo>
                    <a:pt x="17" y="558"/>
                  </a:lnTo>
                  <a:lnTo>
                    <a:pt x="17" y="820"/>
                  </a:lnTo>
                  <a:lnTo>
                    <a:pt x="9" y="820"/>
                  </a:lnTo>
                  <a:lnTo>
                    <a:pt x="9" y="1172"/>
                  </a:lnTo>
                  <a:lnTo>
                    <a:pt x="0" y="1172"/>
                  </a:lnTo>
                  <a:lnTo>
                    <a:pt x="0" y="1758"/>
                  </a:lnTo>
                  <a:lnTo>
                    <a:pt x="89" y="1758"/>
                  </a:lnTo>
                  <a:lnTo>
                    <a:pt x="164" y="1168"/>
                  </a:lnTo>
                  <a:lnTo>
                    <a:pt x="164" y="819"/>
                  </a:lnTo>
                  <a:lnTo>
                    <a:pt x="156" y="819"/>
                  </a:lnTo>
                  <a:lnTo>
                    <a:pt x="156" y="558"/>
                  </a:lnTo>
                  <a:lnTo>
                    <a:pt x="145" y="558"/>
                  </a:lnTo>
                  <a:lnTo>
                    <a:pt x="145" y="279"/>
                  </a:lnTo>
                  <a:lnTo>
                    <a:pt x="132" y="279"/>
                  </a:lnTo>
                  <a:lnTo>
                    <a:pt x="132" y="0"/>
                  </a:lnTo>
                  <a:lnTo>
                    <a:pt x="43" y="0"/>
                  </a:lnTo>
                  <a:close/>
                </a:path>
              </a:pathLst>
            </a:custGeom>
            <a:solidFill>
              <a:srgbClr val="808080"/>
            </a:solidFill>
            <a:ln w="6350">
              <a:solidFill>
                <a:srgbClr val="000000"/>
              </a:solidFill>
              <a:round/>
              <a:headEnd/>
              <a:tailEnd/>
            </a:ln>
          </p:spPr>
          <p:txBody>
            <a:bodyPr/>
            <a:lstStyle/>
            <a:p>
              <a:endParaRPr lang="fr-FR"/>
            </a:p>
          </p:txBody>
        </p:sp>
        <p:sp>
          <p:nvSpPr>
            <p:cNvPr id="263" name="Freeform 12"/>
            <p:cNvSpPr>
              <a:spLocks/>
            </p:cNvSpPr>
            <p:nvPr/>
          </p:nvSpPr>
          <p:spPr bwMode="auto">
            <a:xfrm>
              <a:off x="807" y="3168"/>
              <a:ext cx="57" cy="586"/>
            </a:xfrm>
            <a:custGeom>
              <a:avLst/>
              <a:gdLst>
                <a:gd name="T0" fmla="*/ 14 w 172"/>
                <a:gd name="T1" fmla="*/ 0 h 1758"/>
                <a:gd name="T2" fmla="*/ 14 w 172"/>
                <a:gd name="T3" fmla="*/ 93 h 1758"/>
                <a:gd name="T4" fmla="*/ 10 w 172"/>
                <a:gd name="T5" fmla="*/ 93 h 1758"/>
                <a:gd name="T6" fmla="*/ 10 w 172"/>
                <a:gd name="T7" fmla="*/ 186 h 1758"/>
                <a:gd name="T8" fmla="*/ 6 w 172"/>
                <a:gd name="T9" fmla="*/ 186 h 1758"/>
                <a:gd name="T10" fmla="*/ 6 w 172"/>
                <a:gd name="T11" fmla="*/ 273 h 1758"/>
                <a:gd name="T12" fmla="*/ 3 w 172"/>
                <a:gd name="T13" fmla="*/ 273 h 1758"/>
                <a:gd name="T14" fmla="*/ 3 w 172"/>
                <a:gd name="T15" fmla="*/ 391 h 1758"/>
                <a:gd name="T16" fmla="*/ 0 w 172"/>
                <a:gd name="T17" fmla="*/ 391 h 1758"/>
                <a:gd name="T18" fmla="*/ 0 w 172"/>
                <a:gd name="T19" fmla="*/ 586 h 1758"/>
                <a:gd name="T20" fmla="*/ 57 w 172"/>
                <a:gd name="T21" fmla="*/ 586 h 1758"/>
                <a:gd name="T22" fmla="*/ 57 w 172"/>
                <a:gd name="T23" fmla="*/ 390 h 1758"/>
                <a:gd name="T24" fmla="*/ 54 w 172"/>
                <a:gd name="T25" fmla="*/ 390 h 1758"/>
                <a:gd name="T26" fmla="*/ 54 w 172"/>
                <a:gd name="T27" fmla="*/ 273 h 1758"/>
                <a:gd name="T28" fmla="*/ 51 w 172"/>
                <a:gd name="T29" fmla="*/ 273 h 1758"/>
                <a:gd name="T30" fmla="*/ 51 w 172"/>
                <a:gd name="T31" fmla="*/ 186 h 1758"/>
                <a:gd name="T32" fmla="*/ 47 w 172"/>
                <a:gd name="T33" fmla="*/ 186 h 1758"/>
                <a:gd name="T34" fmla="*/ 47 w 172"/>
                <a:gd name="T35" fmla="*/ 93 h 1758"/>
                <a:gd name="T36" fmla="*/ 43 w 172"/>
                <a:gd name="T37" fmla="*/ 93 h 1758"/>
                <a:gd name="T38" fmla="*/ 43 w 172"/>
                <a:gd name="T39" fmla="*/ 0 h 1758"/>
                <a:gd name="T40" fmla="*/ 14 w 172"/>
                <a:gd name="T41" fmla="*/ 0 h 17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758"/>
                <a:gd name="T65" fmla="*/ 172 w 172"/>
                <a:gd name="T66" fmla="*/ 1758 h 17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758">
                  <a:moveTo>
                    <a:pt x="42" y="0"/>
                  </a:moveTo>
                  <a:lnTo>
                    <a:pt x="42" y="279"/>
                  </a:lnTo>
                  <a:lnTo>
                    <a:pt x="29" y="279"/>
                  </a:lnTo>
                  <a:lnTo>
                    <a:pt x="29" y="558"/>
                  </a:lnTo>
                  <a:lnTo>
                    <a:pt x="17" y="558"/>
                  </a:lnTo>
                  <a:lnTo>
                    <a:pt x="17" y="820"/>
                  </a:lnTo>
                  <a:lnTo>
                    <a:pt x="8" y="820"/>
                  </a:lnTo>
                  <a:lnTo>
                    <a:pt x="8" y="1172"/>
                  </a:lnTo>
                  <a:lnTo>
                    <a:pt x="0" y="1172"/>
                  </a:lnTo>
                  <a:lnTo>
                    <a:pt x="0" y="1758"/>
                  </a:lnTo>
                  <a:lnTo>
                    <a:pt x="172" y="1758"/>
                  </a:lnTo>
                  <a:lnTo>
                    <a:pt x="172" y="1171"/>
                  </a:lnTo>
                  <a:lnTo>
                    <a:pt x="164" y="1171"/>
                  </a:lnTo>
                  <a:lnTo>
                    <a:pt x="162" y="819"/>
                  </a:lnTo>
                  <a:lnTo>
                    <a:pt x="154" y="819"/>
                  </a:lnTo>
                  <a:lnTo>
                    <a:pt x="154" y="558"/>
                  </a:lnTo>
                  <a:lnTo>
                    <a:pt x="142" y="558"/>
                  </a:lnTo>
                  <a:lnTo>
                    <a:pt x="142" y="279"/>
                  </a:lnTo>
                  <a:lnTo>
                    <a:pt x="130" y="279"/>
                  </a:lnTo>
                  <a:lnTo>
                    <a:pt x="130" y="0"/>
                  </a:lnTo>
                  <a:lnTo>
                    <a:pt x="42" y="0"/>
                  </a:lnTo>
                  <a:close/>
                </a:path>
              </a:pathLst>
            </a:custGeom>
            <a:solidFill>
              <a:srgbClr val="808080"/>
            </a:solidFill>
            <a:ln w="6350">
              <a:solidFill>
                <a:srgbClr val="000000"/>
              </a:solidFill>
              <a:round/>
              <a:headEnd/>
              <a:tailEnd/>
            </a:ln>
          </p:spPr>
          <p:txBody>
            <a:bodyPr/>
            <a:lstStyle/>
            <a:p>
              <a:endParaRPr lang="fr-FR"/>
            </a:p>
          </p:txBody>
        </p:sp>
        <p:sp>
          <p:nvSpPr>
            <p:cNvPr id="264" name="Rectangle 13"/>
            <p:cNvSpPr>
              <a:spLocks noChangeArrowheads="1"/>
            </p:cNvSpPr>
            <p:nvPr/>
          </p:nvSpPr>
          <p:spPr bwMode="auto">
            <a:xfrm>
              <a:off x="1348" y="3382"/>
              <a:ext cx="236" cy="122"/>
            </a:xfrm>
            <a:prstGeom prst="rect">
              <a:avLst/>
            </a:prstGeom>
            <a:solidFill>
              <a:srgbClr val="808080"/>
            </a:solidFill>
            <a:ln w="6350">
              <a:solidFill>
                <a:srgbClr val="000000"/>
              </a:solidFill>
              <a:miter lim="800000"/>
              <a:headEnd/>
              <a:tailEnd/>
            </a:ln>
          </p:spPr>
          <p:txBody>
            <a:bodyPr/>
            <a:lstStyle/>
            <a:p>
              <a:endParaRPr lang="en-US"/>
            </a:p>
          </p:txBody>
        </p:sp>
        <p:sp>
          <p:nvSpPr>
            <p:cNvPr id="265" name="Rectangle 14"/>
            <p:cNvSpPr>
              <a:spLocks noChangeArrowheads="1"/>
            </p:cNvSpPr>
            <p:nvPr/>
          </p:nvSpPr>
          <p:spPr bwMode="auto">
            <a:xfrm>
              <a:off x="1376" y="3401"/>
              <a:ext cx="47" cy="81"/>
            </a:xfrm>
            <a:prstGeom prst="rect">
              <a:avLst/>
            </a:prstGeom>
            <a:solidFill>
              <a:srgbClr val="C0C0C0"/>
            </a:solidFill>
            <a:ln w="6350">
              <a:solidFill>
                <a:srgbClr val="000000"/>
              </a:solidFill>
              <a:miter lim="800000"/>
              <a:headEnd/>
              <a:tailEnd/>
            </a:ln>
          </p:spPr>
          <p:txBody>
            <a:bodyPr/>
            <a:lstStyle/>
            <a:p>
              <a:endParaRPr lang="en-US"/>
            </a:p>
          </p:txBody>
        </p:sp>
        <p:sp>
          <p:nvSpPr>
            <p:cNvPr id="266" name="Rectangle 15"/>
            <p:cNvSpPr>
              <a:spLocks noChangeArrowheads="1"/>
            </p:cNvSpPr>
            <p:nvPr/>
          </p:nvSpPr>
          <p:spPr bwMode="auto">
            <a:xfrm>
              <a:off x="1520" y="3401"/>
              <a:ext cx="47" cy="81"/>
            </a:xfrm>
            <a:prstGeom prst="rect">
              <a:avLst/>
            </a:prstGeom>
            <a:solidFill>
              <a:srgbClr val="C0C0C0"/>
            </a:solidFill>
            <a:ln w="6350">
              <a:solidFill>
                <a:srgbClr val="000000"/>
              </a:solidFill>
              <a:miter lim="800000"/>
              <a:headEnd/>
              <a:tailEnd/>
            </a:ln>
          </p:spPr>
          <p:txBody>
            <a:bodyPr/>
            <a:lstStyle/>
            <a:p>
              <a:endParaRPr lang="en-US"/>
            </a:p>
          </p:txBody>
        </p:sp>
        <p:sp>
          <p:nvSpPr>
            <p:cNvPr id="267" name="Rectangle 16"/>
            <p:cNvSpPr>
              <a:spLocks noChangeArrowheads="1"/>
            </p:cNvSpPr>
            <p:nvPr/>
          </p:nvSpPr>
          <p:spPr bwMode="auto">
            <a:xfrm>
              <a:off x="1448" y="3401"/>
              <a:ext cx="47" cy="81"/>
            </a:xfrm>
            <a:prstGeom prst="rect">
              <a:avLst/>
            </a:prstGeom>
            <a:solidFill>
              <a:srgbClr val="C0C0C0"/>
            </a:solidFill>
            <a:ln w="6350">
              <a:solidFill>
                <a:srgbClr val="000000"/>
              </a:solidFill>
              <a:miter lim="800000"/>
              <a:headEnd/>
              <a:tailEnd/>
            </a:ln>
          </p:spPr>
          <p:txBody>
            <a:bodyPr/>
            <a:lstStyle/>
            <a:p>
              <a:endParaRPr lang="en-US"/>
            </a:p>
          </p:txBody>
        </p:sp>
        <p:sp>
          <p:nvSpPr>
            <p:cNvPr id="268" name="Rectangle 17"/>
            <p:cNvSpPr>
              <a:spLocks noChangeArrowheads="1"/>
            </p:cNvSpPr>
            <p:nvPr/>
          </p:nvSpPr>
          <p:spPr bwMode="auto">
            <a:xfrm>
              <a:off x="1113" y="3382"/>
              <a:ext cx="235" cy="122"/>
            </a:xfrm>
            <a:prstGeom prst="rect">
              <a:avLst/>
            </a:prstGeom>
            <a:solidFill>
              <a:srgbClr val="808080"/>
            </a:solidFill>
            <a:ln w="6350">
              <a:solidFill>
                <a:srgbClr val="000000"/>
              </a:solidFill>
              <a:miter lim="800000"/>
              <a:headEnd/>
              <a:tailEnd/>
            </a:ln>
          </p:spPr>
          <p:txBody>
            <a:bodyPr/>
            <a:lstStyle/>
            <a:p>
              <a:endParaRPr lang="en-US"/>
            </a:p>
          </p:txBody>
        </p:sp>
        <p:sp>
          <p:nvSpPr>
            <p:cNvPr id="269" name="Rectangle 18"/>
            <p:cNvSpPr>
              <a:spLocks noChangeArrowheads="1"/>
            </p:cNvSpPr>
            <p:nvPr/>
          </p:nvSpPr>
          <p:spPr bwMode="auto">
            <a:xfrm>
              <a:off x="1273" y="3401"/>
              <a:ext cx="56" cy="81"/>
            </a:xfrm>
            <a:prstGeom prst="rect">
              <a:avLst/>
            </a:prstGeom>
            <a:solidFill>
              <a:srgbClr val="C0C0C0"/>
            </a:solidFill>
            <a:ln w="6350">
              <a:solidFill>
                <a:srgbClr val="000000"/>
              </a:solidFill>
              <a:miter lim="800000"/>
              <a:headEnd/>
              <a:tailEnd/>
            </a:ln>
          </p:spPr>
          <p:txBody>
            <a:bodyPr/>
            <a:lstStyle/>
            <a:p>
              <a:endParaRPr lang="en-US"/>
            </a:p>
          </p:txBody>
        </p:sp>
        <p:sp>
          <p:nvSpPr>
            <p:cNvPr id="270" name="Rectangle 19"/>
            <p:cNvSpPr>
              <a:spLocks noChangeArrowheads="1"/>
            </p:cNvSpPr>
            <p:nvPr/>
          </p:nvSpPr>
          <p:spPr bwMode="auto">
            <a:xfrm>
              <a:off x="1129" y="3401"/>
              <a:ext cx="56" cy="81"/>
            </a:xfrm>
            <a:prstGeom prst="rect">
              <a:avLst/>
            </a:prstGeom>
            <a:solidFill>
              <a:srgbClr val="C0C0C0"/>
            </a:solidFill>
            <a:ln w="6350">
              <a:solidFill>
                <a:srgbClr val="000000"/>
              </a:solidFill>
              <a:miter lim="800000"/>
              <a:headEnd/>
              <a:tailEnd/>
            </a:ln>
          </p:spPr>
          <p:txBody>
            <a:bodyPr/>
            <a:lstStyle/>
            <a:p>
              <a:endParaRPr lang="en-US"/>
            </a:p>
          </p:txBody>
        </p:sp>
        <p:sp>
          <p:nvSpPr>
            <p:cNvPr id="271" name="Rectangle 20"/>
            <p:cNvSpPr>
              <a:spLocks noChangeArrowheads="1"/>
            </p:cNvSpPr>
            <p:nvPr/>
          </p:nvSpPr>
          <p:spPr bwMode="auto">
            <a:xfrm>
              <a:off x="1202" y="3401"/>
              <a:ext cx="55" cy="81"/>
            </a:xfrm>
            <a:prstGeom prst="rect">
              <a:avLst/>
            </a:prstGeom>
            <a:solidFill>
              <a:srgbClr val="C0C0C0"/>
            </a:solidFill>
            <a:ln w="6350">
              <a:solidFill>
                <a:srgbClr val="000000"/>
              </a:solidFill>
              <a:miter lim="800000"/>
              <a:headEnd/>
              <a:tailEnd/>
            </a:ln>
          </p:spPr>
          <p:txBody>
            <a:bodyPr/>
            <a:lstStyle/>
            <a:p>
              <a:endParaRPr lang="en-US"/>
            </a:p>
          </p:txBody>
        </p:sp>
        <p:sp>
          <p:nvSpPr>
            <p:cNvPr id="272" name="Rectangle 21"/>
            <p:cNvSpPr>
              <a:spLocks noChangeArrowheads="1"/>
            </p:cNvSpPr>
            <p:nvPr/>
          </p:nvSpPr>
          <p:spPr bwMode="auto">
            <a:xfrm>
              <a:off x="672" y="3506"/>
              <a:ext cx="957" cy="358"/>
            </a:xfrm>
            <a:prstGeom prst="rect">
              <a:avLst/>
            </a:prstGeom>
            <a:solidFill>
              <a:srgbClr val="C0C0C0"/>
            </a:solidFill>
            <a:ln w="6350">
              <a:solidFill>
                <a:srgbClr val="000000"/>
              </a:solidFill>
              <a:miter lim="800000"/>
              <a:headEnd/>
              <a:tailEnd/>
            </a:ln>
          </p:spPr>
          <p:txBody>
            <a:bodyPr/>
            <a:lstStyle/>
            <a:p>
              <a:endParaRPr lang="en-US"/>
            </a:p>
          </p:txBody>
        </p:sp>
        <p:sp>
          <p:nvSpPr>
            <p:cNvPr id="273" name="Rectangle 22"/>
            <p:cNvSpPr>
              <a:spLocks noChangeArrowheads="1"/>
            </p:cNvSpPr>
            <p:nvPr/>
          </p:nvSpPr>
          <p:spPr bwMode="auto">
            <a:xfrm>
              <a:off x="672" y="3487"/>
              <a:ext cx="960" cy="65"/>
            </a:xfrm>
            <a:prstGeom prst="rect">
              <a:avLst/>
            </a:prstGeom>
            <a:solidFill>
              <a:srgbClr val="C0C0C0"/>
            </a:solidFill>
            <a:ln w="6350">
              <a:solidFill>
                <a:srgbClr val="000000"/>
              </a:solidFill>
              <a:miter lim="800000"/>
              <a:headEnd/>
              <a:tailEnd/>
            </a:ln>
          </p:spPr>
          <p:txBody>
            <a:bodyPr/>
            <a:lstStyle/>
            <a:p>
              <a:endParaRPr lang="en-US"/>
            </a:p>
          </p:txBody>
        </p:sp>
        <p:sp>
          <p:nvSpPr>
            <p:cNvPr id="274" name="Rectangle 23"/>
            <p:cNvSpPr>
              <a:spLocks noChangeArrowheads="1"/>
            </p:cNvSpPr>
            <p:nvPr/>
          </p:nvSpPr>
          <p:spPr bwMode="auto">
            <a:xfrm>
              <a:off x="672" y="3681"/>
              <a:ext cx="957" cy="12"/>
            </a:xfrm>
            <a:prstGeom prst="rect">
              <a:avLst/>
            </a:prstGeom>
            <a:solidFill>
              <a:srgbClr val="808080"/>
            </a:solidFill>
            <a:ln w="6350">
              <a:solidFill>
                <a:srgbClr val="000000"/>
              </a:solidFill>
              <a:miter lim="800000"/>
              <a:headEnd/>
              <a:tailEnd/>
            </a:ln>
          </p:spPr>
          <p:txBody>
            <a:bodyPr/>
            <a:lstStyle/>
            <a:p>
              <a:endParaRPr lang="en-US"/>
            </a:p>
          </p:txBody>
        </p:sp>
        <p:sp>
          <p:nvSpPr>
            <p:cNvPr id="275" name="Rectangle 24"/>
            <p:cNvSpPr>
              <a:spLocks noChangeArrowheads="1"/>
            </p:cNvSpPr>
            <p:nvPr/>
          </p:nvSpPr>
          <p:spPr bwMode="auto">
            <a:xfrm>
              <a:off x="827" y="3715"/>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276" name="Rectangle 25"/>
            <p:cNvSpPr>
              <a:spLocks noChangeArrowheads="1"/>
            </p:cNvSpPr>
            <p:nvPr/>
          </p:nvSpPr>
          <p:spPr bwMode="auto">
            <a:xfrm>
              <a:off x="822" y="3822"/>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277" name="Line 26"/>
            <p:cNvSpPr>
              <a:spLocks noChangeShapeType="1"/>
            </p:cNvSpPr>
            <p:nvPr/>
          </p:nvSpPr>
          <p:spPr bwMode="auto">
            <a:xfrm>
              <a:off x="879" y="3714"/>
              <a:ext cx="1" cy="103"/>
            </a:xfrm>
            <a:prstGeom prst="line">
              <a:avLst/>
            </a:prstGeom>
            <a:noFill/>
            <a:ln w="6350">
              <a:solidFill>
                <a:srgbClr val="000000"/>
              </a:solidFill>
              <a:round/>
              <a:headEnd/>
              <a:tailEnd/>
            </a:ln>
          </p:spPr>
          <p:txBody>
            <a:bodyPr/>
            <a:lstStyle/>
            <a:p>
              <a:endParaRPr lang="fr-FR"/>
            </a:p>
          </p:txBody>
        </p:sp>
        <p:sp>
          <p:nvSpPr>
            <p:cNvPr id="278" name="Line 27"/>
            <p:cNvSpPr>
              <a:spLocks noChangeShapeType="1"/>
            </p:cNvSpPr>
            <p:nvPr/>
          </p:nvSpPr>
          <p:spPr bwMode="auto">
            <a:xfrm>
              <a:off x="827" y="3767"/>
              <a:ext cx="105" cy="1"/>
            </a:xfrm>
            <a:prstGeom prst="line">
              <a:avLst/>
            </a:prstGeom>
            <a:noFill/>
            <a:ln w="6350">
              <a:solidFill>
                <a:srgbClr val="000000"/>
              </a:solidFill>
              <a:round/>
              <a:headEnd/>
              <a:tailEnd/>
            </a:ln>
          </p:spPr>
          <p:txBody>
            <a:bodyPr/>
            <a:lstStyle/>
            <a:p>
              <a:endParaRPr lang="fr-FR"/>
            </a:p>
          </p:txBody>
        </p:sp>
        <p:sp>
          <p:nvSpPr>
            <p:cNvPr id="279" name="Rectangle 28"/>
            <p:cNvSpPr>
              <a:spLocks noChangeArrowheads="1"/>
            </p:cNvSpPr>
            <p:nvPr/>
          </p:nvSpPr>
          <p:spPr bwMode="auto">
            <a:xfrm>
              <a:off x="960" y="3715"/>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280" name="Rectangle 29"/>
            <p:cNvSpPr>
              <a:spLocks noChangeArrowheads="1"/>
            </p:cNvSpPr>
            <p:nvPr/>
          </p:nvSpPr>
          <p:spPr bwMode="auto">
            <a:xfrm>
              <a:off x="955" y="3822"/>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281" name="Line 30"/>
            <p:cNvSpPr>
              <a:spLocks noChangeShapeType="1"/>
            </p:cNvSpPr>
            <p:nvPr/>
          </p:nvSpPr>
          <p:spPr bwMode="auto">
            <a:xfrm>
              <a:off x="1012" y="3714"/>
              <a:ext cx="1" cy="103"/>
            </a:xfrm>
            <a:prstGeom prst="line">
              <a:avLst/>
            </a:prstGeom>
            <a:noFill/>
            <a:ln w="6350">
              <a:solidFill>
                <a:srgbClr val="000000"/>
              </a:solidFill>
              <a:round/>
              <a:headEnd/>
              <a:tailEnd/>
            </a:ln>
          </p:spPr>
          <p:txBody>
            <a:bodyPr/>
            <a:lstStyle/>
            <a:p>
              <a:endParaRPr lang="fr-FR"/>
            </a:p>
          </p:txBody>
        </p:sp>
        <p:sp>
          <p:nvSpPr>
            <p:cNvPr id="282" name="Line 31"/>
            <p:cNvSpPr>
              <a:spLocks noChangeShapeType="1"/>
            </p:cNvSpPr>
            <p:nvPr/>
          </p:nvSpPr>
          <p:spPr bwMode="auto">
            <a:xfrm>
              <a:off x="960" y="3767"/>
              <a:ext cx="105" cy="1"/>
            </a:xfrm>
            <a:prstGeom prst="line">
              <a:avLst/>
            </a:prstGeom>
            <a:noFill/>
            <a:ln w="6350">
              <a:solidFill>
                <a:srgbClr val="000000"/>
              </a:solidFill>
              <a:round/>
              <a:headEnd/>
              <a:tailEnd/>
            </a:ln>
          </p:spPr>
          <p:txBody>
            <a:bodyPr/>
            <a:lstStyle/>
            <a:p>
              <a:endParaRPr lang="fr-FR"/>
            </a:p>
          </p:txBody>
        </p:sp>
        <p:sp>
          <p:nvSpPr>
            <p:cNvPr id="283" name="Rectangle 32"/>
            <p:cNvSpPr>
              <a:spLocks noChangeArrowheads="1"/>
            </p:cNvSpPr>
            <p:nvPr/>
          </p:nvSpPr>
          <p:spPr bwMode="auto">
            <a:xfrm>
              <a:off x="1487" y="3715"/>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284" name="Rectangle 33"/>
            <p:cNvSpPr>
              <a:spLocks noChangeArrowheads="1"/>
            </p:cNvSpPr>
            <p:nvPr/>
          </p:nvSpPr>
          <p:spPr bwMode="auto">
            <a:xfrm>
              <a:off x="1481" y="3822"/>
              <a:ext cx="117" cy="7"/>
            </a:xfrm>
            <a:prstGeom prst="rect">
              <a:avLst/>
            </a:prstGeom>
            <a:solidFill>
              <a:srgbClr val="808080"/>
            </a:solidFill>
            <a:ln w="6350">
              <a:solidFill>
                <a:srgbClr val="000000"/>
              </a:solidFill>
              <a:miter lim="800000"/>
              <a:headEnd/>
              <a:tailEnd/>
            </a:ln>
          </p:spPr>
          <p:txBody>
            <a:bodyPr/>
            <a:lstStyle/>
            <a:p>
              <a:endParaRPr lang="en-US"/>
            </a:p>
          </p:txBody>
        </p:sp>
        <p:sp>
          <p:nvSpPr>
            <p:cNvPr id="285" name="Line 34"/>
            <p:cNvSpPr>
              <a:spLocks noChangeShapeType="1"/>
            </p:cNvSpPr>
            <p:nvPr/>
          </p:nvSpPr>
          <p:spPr bwMode="auto">
            <a:xfrm>
              <a:off x="1539" y="3714"/>
              <a:ext cx="1" cy="103"/>
            </a:xfrm>
            <a:prstGeom prst="line">
              <a:avLst/>
            </a:prstGeom>
            <a:noFill/>
            <a:ln w="6350">
              <a:solidFill>
                <a:srgbClr val="000000"/>
              </a:solidFill>
              <a:round/>
              <a:headEnd/>
              <a:tailEnd/>
            </a:ln>
          </p:spPr>
          <p:txBody>
            <a:bodyPr/>
            <a:lstStyle/>
            <a:p>
              <a:endParaRPr lang="fr-FR"/>
            </a:p>
          </p:txBody>
        </p:sp>
        <p:sp>
          <p:nvSpPr>
            <p:cNvPr id="286" name="Line 35"/>
            <p:cNvSpPr>
              <a:spLocks noChangeShapeType="1"/>
            </p:cNvSpPr>
            <p:nvPr/>
          </p:nvSpPr>
          <p:spPr bwMode="auto">
            <a:xfrm>
              <a:off x="1486" y="3767"/>
              <a:ext cx="106" cy="1"/>
            </a:xfrm>
            <a:prstGeom prst="line">
              <a:avLst/>
            </a:prstGeom>
            <a:noFill/>
            <a:ln w="6350">
              <a:solidFill>
                <a:srgbClr val="000000"/>
              </a:solidFill>
              <a:round/>
              <a:headEnd/>
              <a:tailEnd/>
            </a:ln>
          </p:spPr>
          <p:txBody>
            <a:bodyPr/>
            <a:lstStyle/>
            <a:p>
              <a:endParaRPr lang="fr-FR"/>
            </a:p>
          </p:txBody>
        </p:sp>
        <p:sp>
          <p:nvSpPr>
            <p:cNvPr id="287" name="Rectangle 36"/>
            <p:cNvSpPr>
              <a:spLocks noChangeArrowheads="1"/>
            </p:cNvSpPr>
            <p:nvPr/>
          </p:nvSpPr>
          <p:spPr bwMode="auto">
            <a:xfrm>
              <a:off x="695" y="3715"/>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288" name="Rectangle 37"/>
            <p:cNvSpPr>
              <a:spLocks noChangeArrowheads="1"/>
            </p:cNvSpPr>
            <p:nvPr/>
          </p:nvSpPr>
          <p:spPr bwMode="auto">
            <a:xfrm>
              <a:off x="689" y="3822"/>
              <a:ext cx="117" cy="7"/>
            </a:xfrm>
            <a:prstGeom prst="rect">
              <a:avLst/>
            </a:prstGeom>
            <a:solidFill>
              <a:srgbClr val="808080"/>
            </a:solidFill>
            <a:ln w="6350">
              <a:solidFill>
                <a:srgbClr val="000000"/>
              </a:solidFill>
              <a:miter lim="800000"/>
              <a:headEnd/>
              <a:tailEnd/>
            </a:ln>
          </p:spPr>
          <p:txBody>
            <a:bodyPr/>
            <a:lstStyle/>
            <a:p>
              <a:endParaRPr lang="en-US"/>
            </a:p>
          </p:txBody>
        </p:sp>
        <p:sp>
          <p:nvSpPr>
            <p:cNvPr id="289" name="Line 38"/>
            <p:cNvSpPr>
              <a:spLocks noChangeShapeType="1"/>
            </p:cNvSpPr>
            <p:nvPr/>
          </p:nvSpPr>
          <p:spPr bwMode="auto">
            <a:xfrm>
              <a:off x="747" y="3714"/>
              <a:ext cx="1" cy="103"/>
            </a:xfrm>
            <a:prstGeom prst="line">
              <a:avLst/>
            </a:prstGeom>
            <a:noFill/>
            <a:ln w="6350">
              <a:solidFill>
                <a:srgbClr val="000000"/>
              </a:solidFill>
              <a:round/>
              <a:headEnd/>
              <a:tailEnd/>
            </a:ln>
          </p:spPr>
          <p:txBody>
            <a:bodyPr/>
            <a:lstStyle/>
            <a:p>
              <a:endParaRPr lang="fr-FR"/>
            </a:p>
          </p:txBody>
        </p:sp>
        <p:sp>
          <p:nvSpPr>
            <p:cNvPr id="290" name="Line 39"/>
            <p:cNvSpPr>
              <a:spLocks noChangeShapeType="1"/>
            </p:cNvSpPr>
            <p:nvPr/>
          </p:nvSpPr>
          <p:spPr bwMode="auto">
            <a:xfrm>
              <a:off x="694" y="3767"/>
              <a:ext cx="105" cy="1"/>
            </a:xfrm>
            <a:prstGeom prst="line">
              <a:avLst/>
            </a:prstGeom>
            <a:noFill/>
            <a:ln w="6350">
              <a:solidFill>
                <a:srgbClr val="000000"/>
              </a:solidFill>
              <a:round/>
              <a:headEnd/>
              <a:tailEnd/>
            </a:ln>
          </p:spPr>
          <p:txBody>
            <a:bodyPr/>
            <a:lstStyle/>
            <a:p>
              <a:endParaRPr lang="fr-FR"/>
            </a:p>
          </p:txBody>
        </p:sp>
        <p:sp>
          <p:nvSpPr>
            <p:cNvPr id="291" name="Rectangle 40"/>
            <p:cNvSpPr>
              <a:spLocks noChangeArrowheads="1"/>
            </p:cNvSpPr>
            <p:nvPr/>
          </p:nvSpPr>
          <p:spPr bwMode="auto">
            <a:xfrm>
              <a:off x="1094" y="3540"/>
              <a:ext cx="106" cy="105"/>
            </a:xfrm>
            <a:prstGeom prst="rect">
              <a:avLst/>
            </a:prstGeom>
            <a:solidFill>
              <a:srgbClr val="808080"/>
            </a:solidFill>
            <a:ln w="6350">
              <a:solidFill>
                <a:srgbClr val="000000"/>
              </a:solidFill>
              <a:miter lim="800000"/>
              <a:headEnd/>
              <a:tailEnd/>
            </a:ln>
          </p:spPr>
          <p:txBody>
            <a:bodyPr/>
            <a:lstStyle/>
            <a:p>
              <a:endParaRPr lang="en-US"/>
            </a:p>
          </p:txBody>
        </p:sp>
        <p:sp>
          <p:nvSpPr>
            <p:cNvPr id="292" name="Rectangle 41"/>
            <p:cNvSpPr>
              <a:spLocks noChangeArrowheads="1"/>
            </p:cNvSpPr>
            <p:nvPr/>
          </p:nvSpPr>
          <p:spPr bwMode="auto">
            <a:xfrm>
              <a:off x="1089" y="3647"/>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293" name="Line 42"/>
            <p:cNvSpPr>
              <a:spLocks noChangeShapeType="1"/>
            </p:cNvSpPr>
            <p:nvPr/>
          </p:nvSpPr>
          <p:spPr bwMode="auto">
            <a:xfrm>
              <a:off x="1146" y="3539"/>
              <a:ext cx="1" cy="103"/>
            </a:xfrm>
            <a:prstGeom prst="line">
              <a:avLst/>
            </a:prstGeom>
            <a:noFill/>
            <a:ln w="6350">
              <a:solidFill>
                <a:srgbClr val="000000"/>
              </a:solidFill>
              <a:round/>
              <a:headEnd/>
              <a:tailEnd/>
            </a:ln>
          </p:spPr>
          <p:txBody>
            <a:bodyPr/>
            <a:lstStyle/>
            <a:p>
              <a:endParaRPr lang="fr-FR"/>
            </a:p>
          </p:txBody>
        </p:sp>
        <p:sp>
          <p:nvSpPr>
            <p:cNvPr id="294" name="Line 43"/>
            <p:cNvSpPr>
              <a:spLocks noChangeShapeType="1"/>
            </p:cNvSpPr>
            <p:nvPr/>
          </p:nvSpPr>
          <p:spPr bwMode="auto">
            <a:xfrm>
              <a:off x="1094" y="3592"/>
              <a:ext cx="105" cy="1"/>
            </a:xfrm>
            <a:prstGeom prst="line">
              <a:avLst/>
            </a:prstGeom>
            <a:noFill/>
            <a:ln w="6350">
              <a:solidFill>
                <a:srgbClr val="000000"/>
              </a:solidFill>
              <a:round/>
              <a:headEnd/>
              <a:tailEnd/>
            </a:ln>
          </p:spPr>
          <p:txBody>
            <a:bodyPr/>
            <a:lstStyle/>
            <a:p>
              <a:endParaRPr lang="fr-FR"/>
            </a:p>
          </p:txBody>
        </p:sp>
        <p:sp>
          <p:nvSpPr>
            <p:cNvPr id="295" name="Rectangle 44"/>
            <p:cNvSpPr>
              <a:spLocks noChangeArrowheads="1"/>
            </p:cNvSpPr>
            <p:nvPr/>
          </p:nvSpPr>
          <p:spPr bwMode="auto">
            <a:xfrm>
              <a:off x="1223" y="3715"/>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296" name="Rectangle 45"/>
            <p:cNvSpPr>
              <a:spLocks noChangeArrowheads="1"/>
            </p:cNvSpPr>
            <p:nvPr/>
          </p:nvSpPr>
          <p:spPr bwMode="auto">
            <a:xfrm>
              <a:off x="1218" y="3822"/>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297" name="Line 46"/>
            <p:cNvSpPr>
              <a:spLocks noChangeShapeType="1"/>
            </p:cNvSpPr>
            <p:nvPr/>
          </p:nvSpPr>
          <p:spPr bwMode="auto">
            <a:xfrm>
              <a:off x="1275" y="3714"/>
              <a:ext cx="1" cy="103"/>
            </a:xfrm>
            <a:prstGeom prst="line">
              <a:avLst/>
            </a:prstGeom>
            <a:noFill/>
            <a:ln w="6350">
              <a:solidFill>
                <a:srgbClr val="000000"/>
              </a:solidFill>
              <a:round/>
              <a:headEnd/>
              <a:tailEnd/>
            </a:ln>
          </p:spPr>
          <p:txBody>
            <a:bodyPr/>
            <a:lstStyle/>
            <a:p>
              <a:endParaRPr lang="fr-FR"/>
            </a:p>
          </p:txBody>
        </p:sp>
        <p:sp>
          <p:nvSpPr>
            <p:cNvPr id="298" name="Line 47"/>
            <p:cNvSpPr>
              <a:spLocks noChangeShapeType="1"/>
            </p:cNvSpPr>
            <p:nvPr/>
          </p:nvSpPr>
          <p:spPr bwMode="auto">
            <a:xfrm>
              <a:off x="1222" y="3767"/>
              <a:ext cx="106" cy="1"/>
            </a:xfrm>
            <a:prstGeom prst="line">
              <a:avLst/>
            </a:prstGeom>
            <a:noFill/>
            <a:ln w="6350">
              <a:solidFill>
                <a:srgbClr val="000000"/>
              </a:solidFill>
              <a:round/>
              <a:headEnd/>
              <a:tailEnd/>
            </a:ln>
          </p:spPr>
          <p:txBody>
            <a:bodyPr/>
            <a:lstStyle/>
            <a:p>
              <a:endParaRPr lang="fr-FR"/>
            </a:p>
          </p:txBody>
        </p:sp>
        <p:sp>
          <p:nvSpPr>
            <p:cNvPr id="299" name="Rectangle 48"/>
            <p:cNvSpPr>
              <a:spLocks noChangeArrowheads="1"/>
            </p:cNvSpPr>
            <p:nvPr/>
          </p:nvSpPr>
          <p:spPr bwMode="auto">
            <a:xfrm>
              <a:off x="1355" y="3715"/>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300" name="Rectangle 49"/>
            <p:cNvSpPr>
              <a:spLocks noChangeArrowheads="1"/>
            </p:cNvSpPr>
            <p:nvPr/>
          </p:nvSpPr>
          <p:spPr bwMode="auto">
            <a:xfrm>
              <a:off x="1349" y="3822"/>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301" name="Line 50"/>
            <p:cNvSpPr>
              <a:spLocks noChangeShapeType="1"/>
            </p:cNvSpPr>
            <p:nvPr/>
          </p:nvSpPr>
          <p:spPr bwMode="auto">
            <a:xfrm>
              <a:off x="1407" y="3714"/>
              <a:ext cx="1" cy="103"/>
            </a:xfrm>
            <a:prstGeom prst="line">
              <a:avLst/>
            </a:prstGeom>
            <a:noFill/>
            <a:ln w="6350">
              <a:solidFill>
                <a:srgbClr val="000000"/>
              </a:solidFill>
              <a:round/>
              <a:headEnd/>
              <a:tailEnd/>
            </a:ln>
          </p:spPr>
          <p:txBody>
            <a:bodyPr/>
            <a:lstStyle/>
            <a:p>
              <a:endParaRPr lang="fr-FR"/>
            </a:p>
          </p:txBody>
        </p:sp>
        <p:sp>
          <p:nvSpPr>
            <p:cNvPr id="302" name="Line 51"/>
            <p:cNvSpPr>
              <a:spLocks noChangeShapeType="1"/>
            </p:cNvSpPr>
            <p:nvPr/>
          </p:nvSpPr>
          <p:spPr bwMode="auto">
            <a:xfrm>
              <a:off x="1354" y="3767"/>
              <a:ext cx="106" cy="1"/>
            </a:xfrm>
            <a:prstGeom prst="line">
              <a:avLst/>
            </a:prstGeom>
            <a:noFill/>
            <a:ln w="6350">
              <a:solidFill>
                <a:srgbClr val="000000"/>
              </a:solidFill>
              <a:round/>
              <a:headEnd/>
              <a:tailEnd/>
            </a:ln>
          </p:spPr>
          <p:txBody>
            <a:bodyPr/>
            <a:lstStyle/>
            <a:p>
              <a:endParaRPr lang="fr-FR"/>
            </a:p>
          </p:txBody>
        </p:sp>
        <p:sp>
          <p:nvSpPr>
            <p:cNvPr id="303" name="Rectangle 52"/>
            <p:cNvSpPr>
              <a:spLocks noChangeArrowheads="1"/>
            </p:cNvSpPr>
            <p:nvPr/>
          </p:nvSpPr>
          <p:spPr bwMode="auto">
            <a:xfrm>
              <a:off x="829" y="3540"/>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304" name="Rectangle 53"/>
            <p:cNvSpPr>
              <a:spLocks noChangeArrowheads="1"/>
            </p:cNvSpPr>
            <p:nvPr/>
          </p:nvSpPr>
          <p:spPr bwMode="auto">
            <a:xfrm>
              <a:off x="823" y="3647"/>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305" name="Line 54"/>
            <p:cNvSpPr>
              <a:spLocks noChangeShapeType="1"/>
            </p:cNvSpPr>
            <p:nvPr/>
          </p:nvSpPr>
          <p:spPr bwMode="auto">
            <a:xfrm>
              <a:off x="881" y="3539"/>
              <a:ext cx="1" cy="103"/>
            </a:xfrm>
            <a:prstGeom prst="line">
              <a:avLst/>
            </a:prstGeom>
            <a:noFill/>
            <a:ln w="6350">
              <a:solidFill>
                <a:srgbClr val="000000"/>
              </a:solidFill>
              <a:round/>
              <a:headEnd/>
              <a:tailEnd/>
            </a:ln>
          </p:spPr>
          <p:txBody>
            <a:bodyPr/>
            <a:lstStyle/>
            <a:p>
              <a:endParaRPr lang="fr-FR"/>
            </a:p>
          </p:txBody>
        </p:sp>
        <p:sp>
          <p:nvSpPr>
            <p:cNvPr id="306" name="Line 55"/>
            <p:cNvSpPr>
              <a:spLocks noChangeShapeType="1"/>
            </p:cNvSpPr>
            <p:nvPr/>
          </p:nvSpPr>
          <p:spPr bwMode="auto">
            <a:xfrm>
              <a:off x="828" y="3592"/>
              <a:ext cx="105" cy="1"/>
            </a:xfrm>
            <a:prstGeom prst="line">
              <a:avLst/>
            </a:prstGeom>
            <a:noFill/>
            <a:ln w="6350">
              <a:solidFill>
                <a:srgbClr val="000000"/>
              </a:solidFill>
              <a:round/>
              <a:headEnd/>
              <a:tailEnd/>
            </a:ln>
          </p:spPr>
          <p:txBody>
            <a:bodyPr/>
            <a:lstStyle/>
            <a:p>
              <a:endParaRPr lang="fr-FR"/>
            </a:p>
          </p:txBody>
        </p:sp>
        <p:sp>
          <p:nvSpPr>
            <p:cNvPr id="307" name="Rectangle 56"/>
            <p:cNvSpPr>
              <a:spLocks noChangeArrowheads="1"/>
            </p:cNvSpPr>
            <p:nvPr/>
          </p:nvSpPr>
          <p:spPr bwMode="auto">
            <a:xfrm>
              <a:off x="962" y="3540"/>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308" name="Rectangle 57"/>
            <p:cNvSpPr>
              <a:spLocks noChangeArrowheads="1"/>
            </p:cNvSpPr>
            <p:nvPr/>
          </p:nvSpPr>
          <p:spPr bwMode="auto">
            <a:xfrm>
              <a:off x="956" y="3647"/>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309" name="Line 58"/>
            <p:cNvSpPr>
              <a:spLocks noChangeShapeType="1"/>
            </p:cNvSpPr>
            <p:nvPr/>
          </p:nvSpPr>
          <p:spPr bwMode="auto">
            <a:xfrm>
              <a:off x="1014" y="3539"/>
              <a:ext cx="1" cy="103"/>
            </a:xfrm>
            <a:prstGeom prst="line">
              <a:avLst/>
            </a:prstGeom>
            <a:noFill/>
            <a:ln w="6350">
              <a:solidFill>
                <a:srgbClr val="000000"/>
              </a:solidFill>
              <a:round/>
              <a:headEnd/>
              <a:tailEnd/>
            </a:ln>
          </p:spPr>
          <p:txBody>
            <a:bodyPr/>
            <a:lstStyle/>
            <a:p>
              <a:endParaRPr lang="fr-FR"/>
            </a:p>
          </p:txBody>
        </p:sp>
        <p:sp>
          <p:nvSpPr>
            <p:cNvPr id="310" name="Line 59"/>
            <p:cNvSpPr>
              <a:spLocks noChangeShapeType="1"/>
            </p:cNvSpPr>
            <p:nvPr/>
          </p:nvSpPr>
          <p:spPr bwMode="auto">
            <a:xfrm>
              <a:off x="961" y="3592"/>
              <a:ext cx="105" cy="1"/>
            </a:xfrm>
            <a:prstGeom prst="line">
              <a:avLst/>
            </a:prstGeom>
            <a:noFill/>
            <a:ln w="6350">
              <a:solidFill>
                <a:srgbClr val="000000"/>
              </a:solidFill>
              <a:round/>
              <a:headEnd/>
              <a:tailEnd/>
            </a:ln>
          </p:spPr>
          <p:txBody>
            <a:bodyPr/>
            <a:lstStyle/>
            <a:p>
              <a:endParaRPr lang="fr-FR"/>
            </a:p>
          </p:txBody>
        </p:sp>
        <p:sp>
          <p:nvSpPr>
            <p:cNvPr id="311" name="Rectangle 60"/>
            <p:cNvSpPr>
              <a:spLocks noChangeArrowheads="1"/>
            </p:cNvSpPr>
            <p:nvPr/>
          </p:nvSpPr>
          <p:spPr bwMode="auto">
            <a:xfrm>
              <a:off x="1488" y="3540"/>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312" name="Rectangle 61"/>
            <p:cNvSpPr>
              <a:spLocks noChangeArrowheads="1"/>
            </p:cNvSpPr>
            <p:nvPr/>
          </p:nvSpPr>
          <p:spPr bwMode="auto">
            <a:xfrm>
              <a:off x="1482" y="3647"/>
              <a:ext cx="117" cy="7"/>
            </a:xfrm>
            <a:prstGeom prst="rect">
              <a:avLst/>
            </a:prstGeom>
            <a:solidFill>
              <a:srgbClr val="808080"/>
            </a:solidFill>
            <a:ln w="6350">
              <a:solidFill>
                <a:srgbClr val="000000"/>
              </a:solidFill>
              <a:miter lim="800000"/>
              <a:headEnd/>
              <a:tailEnd/>
            </a:ln>
          </p:spPr>
          <p:txBody>
            <a:bodyPr/>
            <a:lstStyle/>
            <a:p>
              <a:endParaRPr lang="en-US"/>
            </a:p>
          </p:txBody>
        </p:sp>
        <p:sp>
          <p:nvSpPr>
            <p:cNvPr id="313" name="Line 62"/>
            <p:cNvSpPr>
              <a:spLocks noChangeShapeType="1"/>
            </p:cNvSpPr>
            <p:nvPr/>
          </p:nvSpPr>
          <p:spPr bwMode="auto">
            <a:xfrm>
              <a:off x="1540" y="3539"/>
              <a:ext cx="1" cy="103"/>
            </a:xfrm>
            <a:prstGeom prst="line">
              <a:avLst/>
            </a:prstGeom>
            <a:noFill/>
            <a:ln w="6350">
              <a:solidFill>
                <a:srgbClr val="000000"/>
              </a:solidFill>
              <a:round/>
              <a:headEnd/>
              <a:tailEnd/>
            </a:ln>
          </p:spPr>
          <p:txBody>
            <a:bodyPr/>
            <a:lstStyle/>
            <a:p>
              <a:endParaRPr lang="fr-FR"/>
            </a:p>
          </p:txBody>
        </p:sp>
        <p:sp>
          <p:nvSpPr>
            <p:cNvPr id="314" name="Line 63"/>
            <p:cNvSpPr>
              <a:spLocks noChangeShapeType="1"/>
            </p:cNvSpPr>
            <p:nvPr/>
          </p:nvSpPr>
          <p:spPr bwMode="auto">
            <a:xfrm>
              <a:off x="1488" y="3592"/>
              <a:ext cx="105" cy="1"/>
            </a:xfrm>
            <a:prstGeom prst="line">
              <a:avLst/>
            </a:prstGeom>
            <a:noFill/>
            <a:ln w="6350">
              <a:solidFill>
                <a:srgbClr val="000000"/>
              </a:solidFill>
              <a:round/>
              <a:headEnd/>
              <a:tailEnd/>
            </a:ln>
          </p:spPr>
          <p:txBody>
            <a:bodyPr/>
            <a:lstStyle/>
            <a:p>
              <a:endParaRPr lang="fr-FR"/>
            </a:p>
          </p:txBody>
        </p:sp>
        <p:sp>
          <p:nvSpPr>
            <p:cNvPr id="315" name="Rectangle 64"/>
            <p:cNvSpPr>
              <a:spLocks noChangeArrowheads="1"/>
            </p:cNvSpPr>
            <p:nvPr/>
          </p:nvSpPr>
          <p:spPr bwMode="auto">
            <a:xfrm>
              <a:off x="696" y="3540"/>
              <a:ext cx="106" cy="105"/>
            </a:xfrm>
            <a:prstGeom prst="rect">
              <a:avLst/>
            </a:prstGeom>
            <a:solidFill>
              <a:srgbClr val="808080"/>
            </a:solidFill>
            <a:ln w="6350">
              <a:solidFill>
                <a:srgbClr val="000000"/>
              </a:solidFill>
              <a:miter lim="800000"/>
              <a:headEnd/>
              <a:tailEnd/>
            </a:ln>
          </p:spPr>
          <p:txBody>
            <a:bodyPr/>
            <a:lstStyle/>
            <a:p>
              <a:endParaRPr lang="en-US"/>
            </a:p>
          </p:txBody>
        </p:sp>
        <p:sp>
          <p:nvSpPr>
            <p:cNvPr id="316" name="Rectangle 65"/>
            <p:cNvSpPr>
              <a:spLocks noChangeArrowheads="1"/>
            </p:cNvSpPr>
            <p:nvPr/>
          </p:nvSpPr>
          <p:spPr bwMode="auto">
            <a:xfrm>
              <a:off x="690" y="3647"/>
              <a:ext cx="117" cy="7"/>
            </a:xfrm>
            <a:prstGeom prst="rect">
              <a:avLst/>
            </a:prstGeom>
            <a:solidFill>
              <a:srgbClr val="808080"/>
            </a:solidFill>
            <a:ln w="6350">
              <a:solidFill>
                <a:srgbClr val="000000"/>
              </a:solidFill>
              <a:miter lim="800000"/>
              <a:headEnd/>
              <a:tailEnd/>
            </a:ln>
          </p:spPr>
          <p:txBody>
            <a:bodyPr/>
            <a:lstStyle/>
            <a:p>
              <a:endParaRPr lang="en-US"/>
            </a:p>
          </p:txBody>
        </p:sp>
        <p:sp>
          <p:nvSpPr>
            <p:cNvPr id="317" name="Line 66"/>
            <p:cNvSpPr>
              <a:spLocks noChangeShapeType="1"/>
            </p:cNvSpPr>
            <p:nvPr/>
          </p:nvSpPr>
          <p:spPr bwMode="auto">
            <a:xfrm>
              <a:off x="748" y="3539"/>
              <a:ext cx="1" cy="103"/>
            </a:xfrm>
            <a:prstGeom prst="line">
              <a:avLst/>
            </a:prstGeom>
            <a:noFill/>
            <a:ln w="6350">
              <a:solidFill>
                <a:srgbClr val="000000"/>
              </a:solidFill>
              <a:round/>
              <a:headEnd/>
              <a:tailEnd/>
            </a:ln>
          </p:spPr>
          <p:txBody>
            <a:bodyPr/>
            <a:lstStyle/>
            <a:p>
              <a:endParaRPr lang="fr-FR"/>
            </a:p>
          </p:txBody>
        </p:sp>
        <p:sp>
          <p:nvSpPr>
            <p:cNvPr id="318" name="Line 67"/>
            <p:cNvSpPr>
              <a:spLocks noChangeShapeType="1"/>
            </p:cNvSpPr>
            <p:nvPr/>
          </p:nvSpPr>
          <p:spPr bwMode="auto">
            <a:xfrm>
              <a:off x="695" y="3592"/>
              <a:ext cx="107" cy="1"/>
            </a:xfrm>
            <a:prstGeom prst="line">
              <a:avLst/>
            </a:prstGeom>
            <a:noFill/>
            <a:ln w="6350">
              <a:solidFill>
                <a:srgbClr val="000000"/>
              </a:solidFill>
              <a:round/>
              <a:headEnd/>
              <a:tailEnd/>
            </a:ln>
          </p:spPr>
          <p:txBody>
            <a:bodyPr/>
            <a:lstStyle/>
            <a:p>
              <a:endParaRPr lang="fr-FR"/>
            </a:p>
          </p:txBody>
        </p:sp>
        <p:sp>
          <p:nvSpPr>
            <p:cNvPr id="319" name="Rectangle 68"/>
            <p:cNvSpPr>
              <a:spLocks noChangeArrowheads="1"/>
            </p:cNvSpPr>
            <p:nvPr/>
          </p:nvSpPr>
          <p:spPr bwMode="auto">
            <a:xfrm>
              <a:off x="1224" y="3540"/>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320" name="Rectangle 69"/>
            <p:cNvSpPr>
              <a:spLocks noChangeArrowheads="1"/>
            </p:cNvSpPr>
            <p:nvPr/>
          </p:nvSpPr>
          <p:spPr bwMode="auto">
            <a:xfrm>
              <a:off x="1219" y="3647"/>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321" name="Line 70"/>
            <p:cNvSpPr>
              <a:spLocks noChangeShapeType="1"/>
            </p:cNvSpPr>
            <p:nvPr/>
          </p:nvSpPr>
          <p:spPr bwMode="auto">
            <a:xfrm>
              <a:off x="1277" y="3539"/>
              <a:ext cx="1" cy="103"/>
            </a:xfrm>
            <a:prstGeom prst="line">
              <a:avLst/>
            </a:prstGeom>
            <a:noFill/>
            <a:ln w="6350">
              <a:solidFill>
                <a:srgbClr val="000000"/>
              </a:solidFill>
              <a:round/>
              <a:headEnd/>
              <a:tailEnd/>
            </a:ln>
          </p:spPr>
          <p:txBody>
            <a:bodyPr/>
            <a:lstStyle/>
            <a:p>
              <a:endParaRPr lang="fr-FR"/>
            </a:p>
          </p:txBody>
        </p:sp>
        <p:sp>
          <p:nvSpPr>
            <p:cNvPr id="322" name="Line 71"/>
            <p:cNvSpPr>
              <a:spLocks noChangeShapeType="1"/>
            </p:cNvSpPr>
            <p:nvPr/>
          </p:nvSpPr>
          <p:spPr bwMode="auto">
            <a:xfrm>
              <a:off x="1224" y="3592"/>
              <a:ext cx="105" cy="1"/>
            </a:xfrm>
            <a:prstGeom prst="line">
              <a:avLst/>
            </a:prstGeom>
            <a:noFill/>
            <a:ln w="6350">
              <a:solidFill>
                <a:srgbClr val="000000"/>
              </a:solidFill>
              <a:round/>
              <a:headEnd/>
              <a:tailEnd/>
            </a:ln>
          </p:spPr>
          <p:txBody>
            <a:bodyPr/>
            <a:lstStyle/>
            <a:p>
              <a:endParaRPr lang="fr-FR"/>
            </a:p>
          </p:txBody>
        </p:sp>
        <p:sp>
          <p:nvSpPr>
            <p:cNvPr id="323" name="Rectangle 72"/>
            <p:cNvSpPr>
              <a:spLocks noChangeArrowheads="1"/>
            </p:cNvSpPr>
            <p:nvPr/>
          </p:nvSpPr>
          <p:spPr bwMode="auto">
            <a:xfrm>
              <a:off x="1356" y="3540"/>
              <a:ext cx="105" cy="105"/>
            </a:xfrm>
            <a:prstGeom prst="rect">
              <a:avLst/>
            </a:prstGeom>
            <a:solidFill>
              <a:srgbClr val="808080"/>
            </a:solidFill>
            <a:ln w="6350">
              <a:solidFill>
                <a:srgbClr val="000000"/>
              </a:solidFill>
              <a:miter lim="800000"/>
              <a:headEnd/>
              <a:tailEnd/>
            </a:ln>
          </p:spPr>
          <p:txBody>
            <a:bodyPr/>
            <a:lstStyle/>
            <a:p>
              <a:endParaRPr lang="en-US"/>
            </a:p>
          </p:txBody>
        </p:sp>
        <p:sp>
          <p:nvSpPr>
            <p:cNvPr id="324" name="Rectangle 73"/>
            <p:cNvSpPr>
              <a:spLocks noChangeArrowheads="1"/>
            </p:cNvSpPr>
            <p:nvPr/>
          </p:nvSpPr>
          <p:spPr bwMode="auto">
            <a:xfrm>
              <a:off x="1351" y="3647"/>
              <a:ext cx="116" cy="7"/>
            </a:xfrm>
            <a:prstGeom prst="rect">
              <a:avLst/>
            </a:prstGeom>
            <a:solidFill>
              <a:srgbClr val="808080"/>
            </a:solidFill>
            <a:ln w="6350">
              <a:solidFill>
                <a:srgbClr val="000000"/>
              </a:solidFill>
              <a:miter lim="800000"/>
              <a:headEnd/>
              <a:tailEnd/>
            </a:ln>
          </p:spPr>
          <p:txBody>
            <a:bodyPr/>
            <a:lstStyle/>
            <a:p>
              <a:endParaRPr lang="en-US"/>
            </a:p>
          </p:txBody>
        </p:sp>
        <p:sp>
          <p:nvSpPr>
            <p:cNvPr id="325" name="Line 74"/>
            <p:cNvSpPr>
              <a:spLocks noChangeShapeType="1"/>
            </p:cNvSpPr>
            <p:nvPr/>
          </p:nvSpPr>
          <p:spPr bwMode="auto">
            <a:xfrm>
              <a:off x="1409" y="3539"/>
              <a:ext cx="1" cy="103"/>
            </a:xfrm>
            <a:prstGeom prst="line">
              <a:avLst/>
            </a:prstGeom>
            <a:noFill/>
            <a:ln w="6350">
              <a:solidFill>
                <a:srgbClr val="000000"/>
              </a:solidFill>
              <a:round/>
              <a:headEnd/>
              <a:tailEnd/>
            </a:ln>
          </p:spPr>
          <p:txBody>
            <a:bodyPr/>
            <a:lstStyle/>
            <a:p>
              <a:endParaRPr lang="fr-FR"/>
            </a:p>
          </p:txBody>
        </p:sp>
        <p:sp>
          <p:nvSpPr>
            <p:cNvPr id="326" name="Line 75"/>
            <p:cNvSpPr>
              <a:spLocks noChangeShapeType="1"/>
            </p:cNvSpPr>
            <p:nvPr/>
          </p:nvSpPr>
          <p:spPr bwMode="auto">
            <a:xfrm>
              <a:off x="1356" y="3592"/>
              <a:ext cx="105" cy="1"/>
            </a:xfrm>
            <a:prstGeom prst="line">
              <a:avLst/>
            </a:prstGeom>
            <a:noFill/>
            <a:ln w="6350">
              <a:solidFill>
                <a:srgbClr val="000000"/>
              </a:solidFill>
              <a:round/>
              <a:headEnd/>
              <a:tailEnd/>
            </a:ln>
          </p:spPr>
          <p:txBody>
            <a:bodyPr/>
            <a:lstStyle/>
            <a:p>
              <a:endParaRPr lang="fr-FR"/>
            </a:p>
          </p:txBody>
        </p:sp>
        <p:sp>
          <p:nvSpPr>
            <p:cNvPr id="327" name="Rectangle 76"/>
            <p:cNvSpPr>
              <a:spLocks noChangeArrowheads="1"/>
            </p:cNvSpPr>
            <p:nvPr/>
          </p:nvSpPr>
          <p:spPr bwMode="auto">
            <a:xfrm>
              <a:off x="1091" y="3704"/>
              <a:ext cx="109" cy="159"/>
            </a:xfrm>
            <a:prstGeom prst="rect">
              <a:avLst/>
            </a:prstGeom>
            <a:solidFill>
              <a:srgbClr val="808080"/>
            </a:solidFill>
            <a:ln w="6350">
              <a:solidFill>
                <a:srgbClr val="000000"/>
              </a:solidFill>
              <a:miter lim="800000"/>
              <a:headEnd/>
              <a:tailEnd/>
            </a:ln>
          </p:spPr>
          <p:txBody>
            <a:bodyPr/>
            <a:lstStyle/>
            <a:p>
              <a:endParaRPr lang="en-US"/>
            </a:p>
          </p:txBody>
        </p:sp>
        <p:sp>
          <p:nvSpPr>
            <p:cNvPr id="328" name="Rectangle 77"/>
            <p:cNvSpPr>
              <a:spLocks noChangeArrowheads="1"/>
            </p:cNvSpPr>
            <p:nvPr/>
          </p:nvSpPr>
          <p:spPr bwMode="auto">
            <a:xfrm>
              <a:off x="1102" y="3720"/>
              <a:ext cx="84" cy="133"/>
            </a:xfrm>
            <a:prstGeom prst="rect">
              <a:avLst/>
            </a:prstGeom>
            <a:solidFill>
              <a:srgbClr val="808080"/>
            </a:solidFill>
            <a:ln w="6350">
              <a:solidFill>
                <a:srgbClr val="000000"/>
              </a:solidFill>
              <a:miter lim="800000"/>
              <a:headEnd/>
              <a:tailEnd/>
            </a:ln>
          </p:spPr>
          <p:txBody>
            <a:bodyPr/>
            <a:lstStyle/>
            <a:p>
              <a:endParaRPr lang="en-US"/>
            </a:p>
          </p:txBody>
        </p:sp>
        <p:sp>
          <p:nvSpPr>
            <p:cNvPr id="329" name="Oval 78"/>
            <p:cNvSpPr>
              <a:spLocks noChangeArrowheads="1"/>
            </p:cNvSpPr>
            <p:nvPr/>
          </p:nvSpPr>
          <p:spPr bwMode="auto">
            <a:xfrm>
              <a:off x="1171" y="3787"/>
              <a:ext cx="5" cy="4"/>
            </a:xfrm>
            <a:prstGeom prst="ellipse">
              <a:avLst/>
            </a:prstGeom>
            <a:solidFill>
              <a:srgbClr val="C0C0C0"/>
            </a:solidFill>
            <a:ln w="6350">
              <a:solidFill>
                <a:srgbClr val="000000"/>
              </a:solidFill>
              <a:round/>
              <a:headEnd/>
              <a:tailEnd/>
            </a:ln>
          </p:spPr>
          <p:txBody>
            <a:bodyPr/>
            <a:lstStyle/>
            <a:p>
              <a:endParaRPr lang="en-US"/>
            </a:p>
          </p:txBody>
        </p:sp>
      </p:grpSp>
      <p:grpSp>
        <p:nvGrpSpPr>
          <p:cNvPr id="330" name="Group 2"/>
          <p:cNvGrpSpPr>
            <a:grpSpLocks/>
          </p:cNvGrpSpPr>
          <p:nvPr/>
        </p:nvGrpSpPr>
        <p:grpSpPr bwMode="auto">
          <a:xfrm>
            <a:off x="4114800" y="2667000"/>
            <a:ext cx="1143000" cy="760413"/>
            <a:chOff x="3329" y="1538"/>
            <a:chExt cx="764" cy="232"/>
          </a:xfrm>
        </p:grpSpPr>
        <p:grpSp>
          <p:nvGrpSpPr>
            <p:cNvPr id="331" name="Group 3"/>
            <p:cNvGrpSpPr>
              <a:grpSpLocks/>
            </p:cNvGrpSpPr>
            <p:nvPr/>
          </p:nvGrpSpPr>
          <p:grpSpPr bwMode="auto">
            <a:xfrm flipH="1">
              <a:off x="3329" y="1538"/>
              <a:ext cx="596" cy="232"/>
              <a:chOff x="3971" y="1538"/>
              <a:chExt cx="596" cy="232"/>
            </a:xfrm>
          </p:grpSpPr>
          <p:grpSp>
            <p:nvGrpSpPr>
              <p:cNvPr id="387" name="Group 4"/>
              <p:cNvGrpSpPr>
                <a:grpSpLocks/>
              </p:cNvGrpSpPr>
              <p:nvPr/>
            </p:nvGrpSpPr>
            <p:grpSpPr bwMode="auto">
              <a:xfrm>
                <a:off x="3971" y="1538"/>
                <a:ext cx="596" cy="165"/>
                <a:chOff x="3971" y="1538"/>
                <a:chExt cx="596" cy="165"/>
              </a:xfrm>
            </p:grpSpPr>
            <p:sp>
              <p:nvSpPr>
                <p:cNvPr id="414" name="Rectangle 5"/>
                <p:cNvSpPr>
                  <a:spLocks noChangeArrowheads="1"/>
                </p:cNvSpPr>
                <p:nvPr/>
              </p:nvSpPr>
              <p:spPr bwMode="auto">
                <a:xfrm>
                  <a:off x="3971" y="1538"/>
                  <a:ext cx="596" cy="165"/>
                </a:xfrm>
                <a:prstGeom prst="rect">
                  <a:avLst/>
                </a:prstGeom>
                <a:solidFill>
                  <a:srgbClr val="FF0000"/>
                </a:solidFill>
                <a:ln w="1588">
                  <a:solidFill>
                    <a:srgbClr val="000000"/>
                  </a:solidFill>
                  <a:miter lim="800000"/>
                  <a:headEnd/>
                  <a:tailEnd/>
                </a:ln>
              </p:spPr>
              <p:txBody>
                <a:bodyPr/>
                <a:lstStyle/>
                <a:p>
                  <a:endParaRPr lang="en-US"/>
                </a:p>
              </p:txBody>
            </p:sp>
            <p:sp>
              <p:nvSpPr>
                <p:cNvPr id="415" name="Rectangle 6"/>
                <p:cNvSpPr>
                  <a:spLocks noChangeArrowheads="1"/>
                </p:cNvSpPr>
                <p:nvPr/>
              </p:nvSpPr>
              <p:spPr bwMode="auto">
                <a:xfrm>
                  <a:off x="3971" y="1544"/>
                  <a:ext cx="596" cy="153"/>
                </a:xfrm>
                <a:prstGeom prst="rect">
                  <a:avLst/>
                </a:prstGeom>
                <a:solidFill>
                  <a:srgbClr val="FFFFFF"/>
                </a:solidFill>
                <a:ln w="1588">
                  <a:solidFill>
                    <a:srgbClr val="000000"/>
                  </a:solidFill>
                  <a:miter lim="800000"/>
                  <a:headEnd/>
                  <a:tailEnd/>
                </a:ln>
              </p:spPr>
              <p:txBody>
                <a:bodyPr/>
                <a:lstStyle/>
                <a:p>
                  <a:endParaRPr lang="en-US"/>
                </a:p>
              </p:txBody>
            </p:sp>
          </p:grpSp>
          <p:grpSp>
            <p:nvGrpSpPr>
              <p:cNvPr id="388" name="Group 7"/>
              <p:cNvGrpSpPr>
                <a:grpSpLocks/>
              </p:cNvGrpSpPr>
              <p:nvPr/>
            </p:nvGrpSpPr>
            <p:grpSpPr bwMode="auto">
              <a:xfrm>
                <a:off x="4137" y="1703"/>
                <a:ext cx="398" cy="67"/>
                <a:chOff x="4137" y="1703"/>
                <a:chExt cx="398" cy="67"/>
              </a:xfrm>
            </p:grpSpPr>
            <p:grpSp>
              <p:nvGrpSpPr>
                <p:cNvPr id="389" name="Group 8"/>
                <p:cNvGrpSpPr>
                  <a:grpSpLocks/>
                </p:cNvGrpSpPr>
                <p:nvPr/>
              </p:nvGrpSpPr>
              <p:grpSpPr bwMode="auto">
                <a:xfrm>
                  <a:off x="4137" y="1703"/>
                  <a:ext cx="398" cy="58"/>
                  <a:chOff x="4137" y="1703"/>
                  <a:chExt cx="398" cy="58"/>
                </a:xfrm>
              </p:grpSpPr>
              <p:grpSp>
                <p:nvGrpSpPr>
                  <p:cNvPr id="398" name="Group 9"/>
                  <p:cNvGrpSpPr>
                    <a:grpSpLocks/>
                  </p:cNvGrpSpPr>
                  <p:nvPr/>
                </p:nvGrpSpPr>
                <p:grpSpPr bwMode="auto">
                  <a:xfrm>
                    <a:off x="4137" y="1703"/>
                    <a:ext cx="48" cy="45"/>
                    <a:chOff x="4137" y="1703"/>
                    <a:chExt cx="48" cy="45"/>
                  </a:xfrm>
                </p:grpSpPr>
                <p:sp>
                  <p:nvSpPr>
                    <p:cNvPr id="411" name="Freeform 10"/>
                    <p:cNvSpPr>
                      <a:spLocks/>
                    </p:cNvSpPr>
                    <p:nvPr/>
                  </p:nvSpPr>
                  <p:spPr bwMode="auto">
                    <a:xfrm>
                      <a:off x="4137" y="1703"/>
                      <a:ext cx="48" cy="6"/>
                    </a:xfrm>
                    <a:custGeom>
                      <a:avLst/>
                      <a:gdLst>
                        <a:gd name="T0" fmla="*/ 0 w 288"/>
                        <a:gd name="T1" fmla="*/ 0 h 38"/>
                        <a:gd name="T2" fmla="*/ 48 w 288"/>
                        <a:gd name="T3" fmla="*/ 0 h 38"/>
                        <a:gd name="T4" fmla="*/ 42 w 288"/>
                        <a:gd name="T5" fmla="*/ 6 h 38"/>
                        <a:gd name="T6" fmla="*/ 6 w 288"/>
                        <a:gd name="T7" fmla="*/ 6 h 38"/>
                        <a:gd name="T8" fmla="*/ 0 w 288"/>
                        <a:gd name="T9" fmla="*/ 0 h 38"/>
                        <a:gd name="T10" fmla="*/ 0 60000 65536"/>
                        <a:gd name="T11" fmla="*/ 0 60000 65536"/>
                        <a:gd name="T12" fmla="*/ 0 60000 65536"/>
                        <a:gd name="T13" fmla="*/ 0 60000 65536"/>
                        <a:gd name="T14" fmla="*/ 0 60000 65536"/>
                        <a:gd name="T15" fmla="*/ 0 w 288"/>
                        <a:gd name="T16" fmla="*/ 0 h 38"/>
                        <a:gd name="T17" fmla="*/ 288 w 288"/>
                        <a:gd name="T18" fmla="*/ 38 h 38"/>
                      </a:gdLst>
                      <a:ahLst/>
                      <a:cxnLst>
                        <a:cxn ang="T10">
                          <a:pos x="T0" y="T1"/>
                        </a:cxn>
                        <a:cxn ang="T11">
                          <a:pos x="T2" y="T3"/>
                        </a:cxn>
                        <a:cxn ang="T12">
                          <a:pos x="T4" y="T5"/>
                        </a:cxn>
                        <a:cxn ang="T13">
                          <a:pos x="T6" y="T7"/>
                        </a:cxn>
                        <a:cxn ang="T14">
                          <a:pos x="T8" y="T9"/>
                        </a:cxn>
                      </a:cxnLst>
                      <a:rect l="T15" t="T16" r="T17" b="T18"/>
                      <a:pathLst>
                        <a:path w="288" h="38">
                          <a:moveTo>
                            <a:pt x="0" y="2"/>
                          </a:moveTo>
                          <a:lnTo>
                            <a:pt x="288" y="0"/>
                          </a:lnTo>
                          <a:lnTo>
                            <a:pt x="251" y="37"/>
                          </a:lnTo>
                          <a:lnTo>
                            <a:pt x="34" y="38"/>
                          </a:lnTo>
                          <a:lnTo>
                            <a:pt x="0" y="2"/>
                          </a:lnTo>
                          <a:close/>
                        </a:path>
                      </a:pathLst>
                    </a:custGeom>
                    <a:solidFill>
                      <a:srgbClr val="606060"/>
                    </a:solidFill>
                    <a:ln w="1588">
                      <a:solidFill>
                        <a:srgbClr val="404040"/>
                      </a:solidFill>
                      <a:round/>
                      <a:headEnd/>
                      <a:tailEnd/>
                    </a:ln>
                  </p:spPr>
                  <p:txBody>
                    <a:bodyPr/>
                    <a:lstStyle/>
                    <a:p>
                      <a:endParaRPr lang="fr-FR"/>
                    </a:p>
                  </p:txBody>
                </p:sp>
                <p:sp>
                  <p:nvSpPr>
                    <p:cNvPr id="412" name="Freeform 11"/>
                    <p:cNvSpPr>
                      <a:spLocks/>
                    </p:cNvSpPr>
                    <p:nvPr/>
                  </p:nvSpPr>
                  <p:spPr bwMode="auto">
                    <a:xfrm>
                      <a:off x="4149" y="1709"/>
                      <a:ext cx="24" cy="3"/>
                    </a:xfrm>
                    <a:custGeom>
                      <a:avLst/>
                      <a:gdLst>
                        <a:gd name="T0" fmla="*/ 0 w 144"/>
                        <a:gd name="T1" fmla="*/ 0 h 18"/>
                        <a:gd name="T2" fmla="*/ 24 w 144"/>
                        <a:gd name="T3" fmla="*/ 0 h 18"/>
                        <a:gd name="T4" fmla="*/ 21 w 144"/>
                        <a:gd name="T5" fmla="*/ 3 h 18"/>
                        <a:gd name="T6" fmla="*/ 3 w 144"/>
                        <a:gd name="T7" fmla="*/ 3 h 18"/>
                        <a:gd name="T8" fmla="*/ 0 w 144"/>
                        <a:gd name="T9" fmla="*/ 0 h 18"/>
                        <a:gd name="T10" fmla="*/ 0 60000 65536"/>
                        <a:gd name="T11" fmla="*/ 0 60000 65536"/>
                        <a:gd name="T12" fmla="*/ 0 60000 65536"/>
                        <a:gd name="T13" fmla="*/ 0 60000 65536"/>
                        <a:gd name="T14" fmla="*/ 0 60000 65536"/>
                        <a:gd name="T15" fmla="*/ 0 w 144"/>
                        <a:gd name="T16" fmla="*/ 0 h 18"/>
                        <a:gd name="T17" fmla="*/ 144 w 144"/>
                        <a:gd name="T18" fmla="*/ 18 h 18"/>
                      </a:gdLst>
                      <a:ahLst/>
                      <a:cxnLst>
                        <a:cxn ang="T10">
                          <a:pos x="T0" y="T1"/>
                        </a:cxn>
                        <a:cxn ang="T11">
                          <a:pos x="T2" y="T3"/>
                        </a:cxn>
                        <a:cxn ang="T12">
                          <a:pos x="T4" y="T5"/>
                        </a:cxn>
                        <a:cxn ang="T13">
                          <a:pos x="T6" y="T7"/>
                        </a:cxn>
                        <a:cxn ang="T14">
                          <a:pos x="T8" y="T9"/>
                        </a:cxn>
                      </a:cxnLst>
                      <a:rect l="T15" t="T16" r="T17" b="T18"/>
                      <a:pathLst>
                        <a:path w="144" h="18">
                          <a:moveTo>
                            <a:pt x="0" y="1"/>
                          </a:moveTo>
                          <a:lnTo>
                            <a:pt x="144" y="0"/>
                          </a:lnTo>
                          <a:lnTo>
                            <a:pt x="126" y="17"/>
                          </a:lnTo>
                          <a:lnTo>
                            <a:pt x="17" y="18"/>
                          </a:lnTo>
                          <a:lnTo>
                            <a:pt x="0" y="1"/>
                          </a:lnTo>
                          <a:close/>
                        </a:path>
                      </a:pathLst>
                    </a:custGeom>
                    <a:solidFill>
                      <a:srgbClr val="606060"/>
                    </a:solidFill>
                    <a:ln w="1588">
                      <a:solidFill>
                        <a:srgbClr val="404040"/>
                      </a:solidFill>
                      <a:round/>
                      <a:headEnd/>
                      <a:tailEnd/>
                    </a:ln>
                  </p:spPr>
                  <p:txBody>
                    <a:bodyPr/>
                    <a:lstStyle/>
                    <a:p>
                      <a:endParaRPr lang="fr-FR"/>
                    </a:p>
                  </p:txBody>
                </p:sp>
                <p:sp>
                  <p:nvSpPr>
                    <p:cNvPr id="413" name="Rectangle 12"/>
                    <p:cNvSpPr>
                      <a:spLocks noChangeArrowheads="1"/>
                    </p:cNvSpPr>
                    <p:nvPr/>
                  </p:nvSpPr>
                  <p:spPr bwMode="auto">
                    <a:xfrm>
                      <a:off x="4158" y="1712"/>
                      <a:ext cx="6" cy="36"/>
                    </a:xfrm>
                    <a:prstGeom prst="rect">
                      <a:avLst/>
                    </a:prstGeom>
                    <a:solidFill>
                      <a:srgbClr val="606060"/>
                    </a:solidFill>
                    <a:ln w="1588">
                      <a:solidFill>
                        <a:srgbClr val="404040"/>
                      </a:solidFill>
                      <a:miter lim="800000"/>
                      <a:headEnd/>
                      <a:tailEnd/>
                    </a:ln>
                  </p:spPr>
                  <p:txBody>
                    <a:bodyPr/>
                    <a:lstStyle/>
                    <a:p>
                      <a:endParaRPr lang="en-US"/>
                    </a:p>
                  </p:txBody>
                </p:sp>
              </p:grpSp>
              <p:grpSp>
                <p:nvGrpSpPr>
                  <p:cNvPr id="399" name="Group 13"/>
                  <p:cNvGrpSpPr>
                    <a:grpSpLocks/>
                  </p:cNvGrpSpPr>
                  <p:nvPr/>
                </p:nvGrpSpPr>
                <p:grpSpPr bwMode="auto">
                  <a:xfrm>
                    <a:off x="4378" y="1703"/>
                    <a:ext cx="76" cy="58"/>
                    <a:chOff x="4378" y="1703"/>
                    <a:chExt cx="76" cy="58"/>
                  </a:xfrm>
                </p:grpSpPr>
                <p:sp>
                  <p:nvSpPr>
                    <p:cNvPr id="406" name="Freeform 14"/>
                    <p:cNvSpPr>
                      <a:spLocks/>
                    </p:cNvSpPr>
                    <p:nvPr/>
                  </p:nvSpPr>
                  <p:spPr bwMode="auto">
                    <a:xfrm>
                      <a:off x="4378" y="1703"/>
                      <a:ext cx="75" cy="12"/>
                    </a:xfrm>
                    <a:custGeom>
                      <a:avLst/>
                      <a:gdLst>
                        <a:gd name="T0" fmla="*/ 0 w 452"/>
                        <a:gd name="T1" fmla="*/ 0 h 71"/>
                        <a:gd name="T2" fmla="*/ 75 w 452"/>
                        <a:gd name="T3" fmla="*/ 0 h 71"/>
                        <a:gd name="T4" fmla="*/ 75 w 452"/>
                        <a:gd name="T5" fmla="*/ 12 h 71"/>
                        <a:gd name="T6" fmla="*/ 6 w 452"/>
                        <a:gd name="T7" fmla="*/ 12 h 71"/>
                        <a:gd name="T8" fmla="*/ 0 w 452"/>
                        <a:gd name="T9" fmla="*/ 0 h 71"/>
                        <a:gd name="T10" fmla="*/ 0 60000 65536"/>
                        <a:gd name="T11" fmla="*/ 0 60000 65536"/>
                        <a:gd name="T12" fmla="*/ 0 60000 65536"/>
                        <a:gd name="T13" fmla="*/ 0 60000 65536"/>
                        <a:gd name="T14" fmla="*/ 0 60000 65536"/>
                        <a:gd name="T15" fmla="*/ 0 w 452"/>
                        <a:gd name="T16" fmla="*/ 0 h 71"/>
                        <a:gd name="T17" fmla="*/ 452 w 452"/>
                        <a:gd name="T18" fmla="*/ 71 h 71"/>
                      </a:gdLst>
                      <a:ahLst/>
                      <a:cxnLst>
                        <a:cxn ang="T10">
                          <a:pos x="T0" y="T1"/>
                        </a:cxn>
                        <a:cxn ang="T11">
                          <a:pos x="T2" y="T3"/>
                        </a:cxn>
                        <a:cxn ang="T12">
                          <a:pos x="T4" y="T5"/>
                        </a:cxn>
                        <a:cxn ang="T13">
                          <a:pos x="T6" y="T7"/>
                        </a:cxn>
                        <a:cxn ang="T14">
                          <a:pos x="T8" y="T9"/>
                        </a:cxn>
                      </a:cxnLst>
                      <a:rect l="T15" t="T16" r="T17" b="T18"/>
                      <a:pathLst>
                        <a:path w="452" h="71">
                          <a:moveTo>
                            <a:pt x="0" y="0"/>
                          </a:moveTo>
                          <a:lnTo>
                            <a:pt x="452" y="0"/>
                          </a:lnTo>
                          <a:lnTo>
                            <a:pt x="452" y="71"/>
                          </a:lnTo>
                          <a:lnTo>
                            <a:pt x="36" y="71"/>
                          </a:lnTo>
                          <a:lnTo>
                            <a:pt x="0" y="0"/>
                          </a:lnTo>
                          <a:close/>
                        </a:path>
                      </a:pathLst>
                    </a:custGeom>
                    <a:solidFill>
                      <a:srgbClr val="606060"/>
                    </a:solidFill>
                    <a:ln w="1588">
                      <a:solidFill>
                        <a:srgbClr val="404040"/>
                      </a:solidFill>
                      <a:round/>
                      <a:headEnd/>
                      <a:tailEnd/>
                    </a:ln>
                  </p:spPr>
                  <p:txBody>
                    <a:bodyPr/>
                    <a:lstStyle/>
                    <a:p>
                      <a:endParaRPr lang="fr-FR"/>
                    </a:p>
                  </p:txBody>
                </p:sp>
                <p:grpSp>
                  <p:nvGrpSpPr>
                    <p:cNvPr id="407" name="Group 15"/>
                    <p:cNvGrpSpPr>
                      <a:grpSpLocks/>
                    </p:cNvGrpSpPr>
                    <p:nvPr/>
                  </p:nvGrpSpPr>
                  <p:grpSpPr bwMode="auto">
                    <a:xfrm>
                      <a:off x="4384" y="1703"/>
                      <a:ext cx="64" cy="13"/>
                      <a:chOff x="4384" y="1703"/>
                      <a:chExt cx="64" cy="13"/>
                    </a:xfrm>
                  </p:grpSpPr>
                  <p:sp>
                    <p:nvSpPr>
                      <p:cNvPr id="409" name="Freeform 16"/>
                      <p:cNvSpPr>
                        <a:spLocks/>
                      </p:cNvSpPr>
                      <p:nvPr/>
                    </p:nvSpPr>
                    <p:spPr bwMode="auto">
                      <a:xfrm>
                        <a:off x="4384" y="1706"/>
                        <a:ext cx="57" cy="9"/>
                      </a:xfrm>
                      <a:custGeom>
                        <a:avLst/>
                        <a:gdLst>
                          <a:gd name="T0" fmla="*/ 0 w 343"/>
                          <a:gd name="T1" fmla="*/ 9 h 54"/>
                          <a:gd name="T2" fmla="*/ 9 w 343"/>
                          <a:gd name="T3" fmla="*/ 0 h 54"/>
                          <a:gd name="T4" fmla="*/ 57 w 343"/>
                          <a:gd name="T5" fmla="*/ 0 h 54"/>
                          <a:gd name="T6" fmla="*/ 57 w 343"/>
                          <a:gd name="T7" fmla="*/ 9 h 54"/>
                          <a:gd name="T8" fmla="*/ 0 60000 65536"/>
                          <a:gd name="T9" fmla="*/ 0 60000 65536"/>
                          <a:gd name="T10" fmla="*/ 0 60000 65536"/>
                          <a:gd name="T11" fmla="*/ 0 60000 65536"/>
                          <a:gd name="T12" fmla="*/ 0 w 343"/>
                          <a:gd name="T13" fmla="*/ 0 h 54"/>
                          <a:gd name="T14" fmla="*/ 343 w 343"/>
                          <a:gd name="T15" fmla="*/ 54 h 54"/>
                        </a:gdLst>
                        <a:ahLst/>
                        <a:cxnLst>
                          <a:cxn ang="T8">
                            <a:pos x="T0" y="T1"/>
                          </a:cxn>
                          <a:cxn ang="T9">
                            <a:pos x="T2" y="T3"/>
                          </a:cxn>
                          <a:cxn ang="T10">
                            <a:pos x="T4" y="T5"/>
                          </a:cxn>
                          <a:cxn ang="T11">
                            <a:pos x="T6" y="T7"/>
                          </a:cxn>
                        </a:cxnLst>
                        <a:rect l="T12" t="T13" r="T14" b="T15"/>
                        <a:pathLst>
                          <a:path w="343" h="54">
                            <a:moveTo>
                              <a:pt x="0" y="54"/>
                            </a:moveTo>
                            <a:lnTo>
                              <a:pt x="54" y="0"/>
                            </a:lnTo>
                            <a:lnTo>
                              <a:pt x="343" y="0"/>
                            </a:lnTo>
                            <a:lnTo>
                              <a:pt x="343" y="54"/>
                            </a:lnTo>
                          </a:path>
                        </a:pathLst>
                      </a:custGeom>
                      <a:noFill/>
                      <a:ln w="1588">
                        <a:solidFill>
                          <a:srgbClr val="404040"/>
                        </a:solidFill>
                        <a:round/>
                        <a:headEnd/>
                        <a:tailEnd/>
                      </a:ln>
                    </p:spPr>
                    <p:txBody>
                      <a:bodyPr/>
                      <a:lstStyle/>
                      <a:p>
                        <a:endParaRPr lang="fr-FR"/>
                      </a:p>
                    </p:txBody>
                  </p:sp>
                  <p:sp>
                    <p:nvSpPr>
                      <p:cNvPr id="410" name="Line 17"/>
                      <p:cNvSpPr>
                        <a:spLocks noChangeShapeType="1"/>
                      </p:cNvSpPr>
                      <p:nvPr/>
                    </p:nvSpPr>
                    <p:spPr bwMode="auto">
                      <a:xfrm>
                        <a:off x="4447" y="1703"/>
                        <a:ext cx="1" cy="13"/>
                      </a:xfrm>
                      <a:prstGeom prst="line">
                        <a:avLst/>
                      </a:prstGeom>
                      <a:noFill/>
                      <a:ln w="1588">
                        <a:solidFill>
                          <a:srgbClr val="404040"/>
                        </a:solidFill>
                        <a:round/>
                        <a:headEnd/>
                        <a:tailEnd/>
                      </a:ln>
                    </p:spPr>
                    <p:txBody>
                      <a:bodyPr/>
                      <a:lstStyle/>
                      <a:p>
                        <a:endParaRPr lang="fr-FR"/>
                      </a:p>
                    </p:txBody>
                  </p:sp>
                </p:grpSp>
                <p:sp>
                  <p:nvSpPr>
                    <p:cNvPr id="408" name="Line 18"/>
                    <p:cNvSpPr>
                      <a:spLocks noChangeShapeType="1"/>
                    </p:cNvSpPr>
                    <p:nvPr/>
                  </p:nvSpPr>
                  <p:spPr bwMode="auto">
                    <a:xfrm>
                      <a:off x="4453" y="1715"/>
                      <a:ext cx="1" cy="46"/>
                    </a:xfrm>
                    <a:prstGeom prst="line">
                      <a:avLst/>
                    </a:prstGeom>
                    <a:noFill/>
                    <a:ln w="1588">
                      <a:solidFill>
                        <a:srgbClr val="202020"/>
                      </a:solidFill>
                      <a:round/>
                      <a:headEnd/>
                      <a:tailEnd/>
                    </a:ln>
                  </p:spPr>
                  <p:txBody>
                    <a:bodyPr/>
                    <a:lstStyle/>
                    <a:p>
                      <a:endParaRPr lang="fr-FR"/>
                    </a:p>
                  </p:txBody>
                </p:sp>
              </p:grpSp>
              <p:grpSp>
                <p:nvGrpSpPr>
                  <p:cNvPr id="400" name="Group 19"/>
                  <p:cNvGrpSpPr>
                    <a:grpSpLocks/>
                  </p:cNvGrpSpPr>
                  <p:nvPr/>
                </p:nvGrpSpPr>
                <p:grpSpPr bwMode="auto">
                  <a:xfrm>
                    <a:off x="4459" y="1703"/>
                    <a:ext cx="76" cy="58"/>
                    <a:chOff x="4459" y="1703"/>
                    <a:chExt cx="76" cy="58"/>
                  </a:xfrm>
                </p:grpSpPr>
                <p:sp>
                  <p:nvSpPr>
                    <p:cNvPr id="401" name="Freeform 20"/>
                    <p:cNvSpPr>
                      <a:spLocks/>
                    </p:cNvSpPr>
                    <p:nvPr/>
                  </p:nvSpPr>
                  <p:spPr bwMode="auto">
                    <a:xfrm>
                      <a:off x="4459" y="1703"/>
                      <a:ext cx="75" cy="12"/>
                    </a:xfrm>
                    <a:custGeom>
                      <a:avLst/>
                      <a:gdLst>
                        <a:gd name="T0" fmla="*/ 0 w 451"/>
                        <a:gd name="T1" fmla="*/ 0 h 71"/>
                        <a:gd name="T2" fmla="*/ 75 w 451"/>
                        <a:gd name="T3" fmla="*/ 0 h 71"/>
                        <a:gd name="T4" fmla="*/ 75 w 451"/>
                        <a:gd name="T5" fmla="*/ 12 h 71"/>
                        <a:gd name="T6" fmla="*/ 6 w 451"/>
                        <a:gd name="T7" fmla="*/ 12 h 71"/>
                        <a:gd name="T8" fmla="*/ 0 w 451"/>
                        <a:gd name="T9" fmla="*/ 0 h 71"/>
                        <a:gd name="T10" fmla="*/ 0 60000 65536"/>
                        <a:gd name="T11" fmla="*/ 0 60000 65536"/>
                        <a:gd name="T12" fmla="*/ 0 60000 65536"/>
                        <a:gd name="T13" fmla="*/ 0 60000 65536"/>
                        <a:gd name="T14" fmla="*/ 0 60000 65536"/>
                        <a:gd name="T15" fmla="*/ 0 w 451"/>
                        <a:gd name="T16" fmla="*/ 0 h 71"/>
                        <a:gd name="T17" fmla="*/ 451 w 451"/>
                        <a:gd name="T18" fmla="*/ 71 h 71"/>
                      </a:gdLst>
                      <a:ahLst/>
                      <a:cxnLst>
                        <a:cxn ang="T10">
                          <a:pos x="T0" y="T1"/>
                        </a:cxn>
                        <a:cxn ang="T11">
                          <a:pos x="T2" y="T3"/>
                        </a:cxn>
                        <a:cxn ang="T12">
                          <a:pos x="T4" y="T5"/>
                        </a:cxn>
                        <a:cxn ang="T13">
                          <a:pos x="T6" y="T7"/>
                        </a:cxn>
                        <a:cxn ang="T14">
                          <a:pos x="T8" y="T9"/>
                        </a:cxn>
                      </a:cxnLst>
                      <a:rect l="T15" t="T16" r="T17" b="T18"/>
                      <a:pathLst>
                        <a:path w="451" h="71">
                          <a:moveTo>
                            <a:pt x="0" y="0"/>
                          </a:moveTo>
                          <a:lnTo>
                            <a:pt x="451" y="0"/>
                          </a:lnTo>
                          <a:lnTo>
                            <a:pt x="451" y="71"/>
                          </a:lnTo>
                          <a:lnTo>
                            <a:pt x="35" y="71"/>
                          </a:lnTo>
                          <a:lnTo>
                            <a:pt x="0" y="0"/>
                          </a:lnTo>
                          <a:close/>
                        </a:path>
                      </a:pathLst>
                    </a:custGeom>
                    <a:solidFill>
                      <a:srgbClr val="606060"/>
                    </a:solidFill>
                    <a:ln w="1588">
                      <a:solidFill>
                        <a:srgbClr val="404040"/>
                      </a:solidFill>
                      <a:round/>
                      <a:headEnd/>
                      <a:tailEnd/>
                    </a:ln>
                  </p:spPr>
                  <p:txBody>
                    <a:bodyPr/>
                    <a:lstStyle/>
                    <a:p>
                      <a:endParaRPr lang="fr-FR"/>
                    </a:p>
                  </p:txBody>
                </p:sp>
                <p:grpSp>
                  <p:nvGrpSpPr>
                    <p:cNvPr id="402" name="Group 21"/>
                    <p:cNvGrpSpPr>
                      <a:grpSpLocks/>
                    </p:cNvGrpSpPr>
                    <p:nvPr/>
                  </p:nvGrpSpPr>
                  <p:grpSpPr bwMode="auto">
                    <a:xfrm>
                      <a:off x="4465" y="1703"/>
                      <a:ext cx="64" cy="13"/>
                      <a:chOff x="4465" y="1703"/>
                      <a:chExt cx="64" cy="13"/>
                    </a:xfrm>
                  </p:grpSpPr>
                  <p:sp>
                    <p:nvSpPr>
                      <p:cNvPr id="404" name="Freeform 22"/>
                      <p:cNvSpPr>
                        <a:spLocks/>
                      </p:cNvSpPr>
                      <p:nvPr/>
                    </p:nvSpPr>
                    <p:spPr bwMode="auto">
                      <a:xfrm>
                        <a:off x="4465" y="1706"/>
                        <a:ext cx="57" cy="9"/>
                      </a:xfrm>
                      <a:custGeom>
                        <a:avLst/>
                        <a:gdLst>
                          <a:gd name="T0" fmla="*/ 0 w 344"/>
                          <a:gd name="T1" fmla="*/ 9 h 54"/>
                          <a:gd name="T2" fmla="*/ 9 w 344"/>
                          <a:gd name="T3" fmla="*/ 0 h 54"/>
                          <a:gd name="T4" fmla="*/ 57 w 344"/>
                          <a:gd name="T5" fmla="*/ 0 h 54"/>
                          <a:gd name="T6" fmla="*/ 57 w 344"/>
                          <a:gd name="T7" fmla="*/ 9 h 54"/>
                          <a:gd name="T8" fmla="*/ 0 60000 65536"/>
                          <a:gd name="T9" fmla="*/ 0 60000 65536"/>
                          <a:gd name="T10" fmla="*/ 0 60000 65536"/>
                          <a:gd name="T11" fmla="*/ 0 60000 65536"/>
                          <a:gd name="T12" fmla="*/ 0 w 344"/>
                          <a:gd name="T13" fmla="*/ 0 h 54"/>
                          <a:gd name="T14" fmla="*/ 344 w 344"/>
                          <a:gd name="T15" fmla="*/ 54 h 54"/>
                        </a:gdLst>
                        <a:ahLst/>
                        <a:cxnLst>
                          <a:cxn ang="T8">
                            <a:pos x="T0" y="T1"/>
                          </a:cxn>
                          <a:cxn ang="T9">
                            <a:pos x="T2" y="T3"/>
                          </a:cxn>
                          <a:cxn ang="T10">
                            <a:pos x="T4" y="T5"/>
                          </a:cxn>
                          <a:cxn ang="T11">
                            <a:pos x="T6" y="T7"/>
                          </a:cxn>
                        </a:cxnLst>
                        <a:rect l="T12" t="T13" r="T14" b="T15"/>
                        <a:pathLst>
                          <a:path w="344" h="54">
                            <a:moveTo>
                              <a:pt x="0" y="54"/>
                            </a:moveTo>
                            <a:lnTo>
                              <a:pt x="56" y="0"/>
                            </a:lnTo>
                            <a:lnTo>
                              <a:pt x="344" y="0"/>
                            </a:lnTo>
                            <a:lnTo>
                              <a:pt x="344" y="54"/>
                            </a:lnTo>
                          </a:path>
                        </a:pathLst>
                      </a:custGeom>
                      <a:noFill/>
                      <a:ln w="1588">
                        <a:solidFill>
                          <a:srgbClr val="404040"/>
                        </a:solidFill>
                        <a:round/>
                        <a:headEnd/>
                        <a:tailEnd/>
                      </a:ln>
                    </p:spPr>
                    <p:txBody>
                      <a:bodyPr/>
                      <a:lstStyle/>
                      <a:p>
                        <a:endParaRPr lang="fr-FR"/>
                      </a:p>
                    </p:txBody>
                  </p:sp>
                  <p:sp>
                    <p:nvSpPr>
                      <p:cNvPr id="405" name="Line 23"/>
                      <p:cNvSpPr>
                        <a:spLocks noChangeShapeType="1"/>
                      </p:cNvSpPr>
                      <p:nvPr/>
                    </p:nvSpPr>
                    <p:spPr bwMode="auto">
                      <a:xfrm>
                        <a:off x="4528" y="1703"/>
                        <a:ext cx="1" cy="13"/>
                      </a:xfrm>
                      <a:prstGeom prst="line">
                        <a:avLst/>
                      </a:prstGeom>
                      <a:noFill/>
                      <a:ln w="1588">
                        <a:solidFill>
                          <a:srgbClr val="404040"/>
                        </a:solidFill>
                        <a:round/>
                        <a:headEnd/>
                        <a:tailEnd/>
                      </a:ln>
                    </p:spPr>
                    <p:txBody>
                      <a:bodyPr/>
                      <a:lstStyle/>
                      <a:p>
                        <a:endParaRPr lang="fr-FR"/>
                      </a:p>
                    </p:txBody>
                  </p:sp>
                </p:grpSp>
                <p:sp>
                  <p:nvSpPr>
                    <p:cNvPr id="403" name="Line 24"/>
                    <p:cNvSpPr>
                      <a:spLocks noChangeShapeType="1"/>
                    </p:cNvSpPr>
                    <p:nvPr/>
                  </p:nvSpPr>
                  <p:spPr bwMode="auto">
                    <a:xfrm>
                      <a:off x="4534" y="1715"/>
                      <a:ext cx="1" cy="46"/>
                    </a:xfrm>
                    <a:prstGeom prst="line">
                      <a:avLst/>
                    </a:prstGeom>
                    <a:noFill/>
                    <a:ln w="1588">
                      <a:solidFill>
                        <a:srgbClr val="202020"/>
                      </a:solidFill>
                      <a:round/>
                      <a:headEnd/>
                      <a:tailEnd/>
                    </a:ln>
                  </p:spPr>
                  <p:txBody>
                    <a:bodyPr/>
                    <a:lstStyle/>
                    <a:p>
                      <a:endParaRPr lang="fr-FR"/>
                    </a:p>
                  </p:txBody>
                </p:sp>
              </p:grpSp>
            </p:grpSp>
            <p:grpSp>
              <p:nvGrpSpPr>
                <p:cNvPr id="390" name="Group 25"/>
                <p:cNvGrpSpPr>
                  <a:grpSpLocks/>
                </p:cNvGrpSpPr>
                <p:nvPr/>
              </p:nvGrpSpPr>
              <p:grpSpPr bwMode="auto">
                <a:xfrm>
                  <a:off x="4386" y="1708"/>
                  <a:ext cx="62" cy="62"/>
                  <a:chOff x="4386" y="1708"/>
                  <a:chExt cx="62" cy="62"/>
                </a:xfrm>
              </p:grpSpPr>
              <p:sp>
                <p:nvSpPr>
                  <p:cNvPr id="395" name="Oval 26"/>
                  <p:cNvSpPr>
                    <a:spLocks noChangeArrowheads="1"/>
                  </p:cNvSpPr>
                  <p:nvPr/>
                </p:nvSpPr>
                <p:spPr bwMode="auto">
                  <a:xfrm>
                    <a:off x="4386" y="1708"/>
                    <a:ext cx="62" cy="62"/>
                  </a:xfrm>
                  <a:prstGeom prst="ellipse">
                    <a:avLst/>
                  </a:prstGeom>
                  <a:solidFill>
                    <a:srgbClr val="202020"/>
                  </a:solidFill>
                  <a:ln w="1588">
                    <a:solidFill>
                      <a:srgbClr val="000000"/>
                    </a:solidFill>
                    <a:round/>
                    <a:headEnd/>
                    <a:tailEnd/>
                  </a:ln>
                </p:spPr>
                <p:txBody>
                  <a:bodyPr/>
                  <a:lstStyle/>
                  <a:p>
                    <a:endParaRPr lang="en-US"/>
                  </a:p>
                </p:txBody>
              </p:sp>
              <p:sp>
                <p:nvSpPr>
                  <p:cNvPr id="396" name="Oval 27"/>
                  <p:cNvSpPr>
                    <a:spLocks noChangeArrowheads="1"/>
                  </p:cNvSpPr>
                  <p:nvPr/>
                </p:nvSpPr>
                <p:spPr bwMode="auto">
                  <a:xfrm>
                    <a:off x="4395" y="1717"/>
                    <a:ext cx="44" cy="44"/>
                  </a:xfrm>
                  <a:prstGeom prst="ellipse">
                    <a:avLst/>
                  </a:prstGeom>
                  <a:solidFill>
                    <a:srgbClr val="A0A0A0"/>
                  </a:solidFill>
                  <a:ln w="1588">
                    <a:solidFill>
                      <a:srgbClr val="000000"/>
                    </a:solidFill>
                    <a:round/>
                    <a:headEnd/>
                    <a:tailEnd/>
                  </a:ln>
                </p:spPr>
                <p:txBody>
                  <a:bodyPr/>
                  <a:lstStyle/>
                  <a:p>
                    <a:endParaRPr lang="en-US"/>
                  </a:p>
                </p:txBody>
              </p:sp>
              <p:sp>
                <p:nvSpPr>
                  <p:cNvPr id="397" name="Oval 28"/>
                  <p:cNvSpPr>
                    <a:spLocks noChangeArrowheads="1"/>
                  </p:cNvSpPr>
                  <p:nvPr/>
                </p:nvSpPr>
                <p:spPr bwMode="auto">
                  <a:xfrm>
                    <a:off x="4407" y="1729"/>
                    <a:ext cx="20" cy="20"/>
                  </a:xfrm>
                  <a:prstGeom prst="ellipse">
                    <a:avLst/>
                  </a:prstGeom>
                  <a:solidFill>
                    <a:srgbClr val="606060"/>
                  </a:solidFill>
                  <a:ln w="1588">
                    <a:solidFill>
                      <a:srgbClr val="000000"/>
                    </a:solidFill>
                    <a:round/>
                    <a:headEnd/>
                    <a:tailEnd/>
                  </a:ln>
                </p:spPr>
                <p:txBody>
                  <a:bodyPr/>
                  <a:lstStyle/>
                  <a:p>
                    <a:endParaRPr lang="en-US"/>
                  </a:p>
                </p:txBody>
              </p:sp>
            </p:grpSp>
            <p:grpSp>
              <p:nvGrpSpPr>
                <p:cNvPr id="391" name="Group 29"/>
                <p:cNvGrpSpPr>
                  <a:grpSpLocks/>
                </p:cNvGrpSpPr>
                <p:nvPr/>
              </p:nvGrpSpPr>
              <p:grpSpPr bwMode="auto">
                <a:xfrm>
                  <a:off x="4467" y="1708"/>
                  <a:ext cx="62" cy="62"/>
                  <a:chOff x="4467" y="1708"/>
                  <a:chExt cx="62" cy="62"/>
                </a:xfrm>
              </p:grpSpPr>
              <p:sp>
                <p:nvSpPr>
                  <p:cNvPr id="392" name="Oval 30"/>
                  <p:cNvSpPr>
                    <a:spLocks noChangeArrowheads="1"/>
                  </p:cNvSpPr>
                  <p:nvPr/>
                </p:nvSpPr>
                <p:spPr bwMode="auto">
                  <a:xfrm>
                    <a:off x="4467" y="1708"/>
                    <a:ext cx="62" cy="62"/>
                  </a:xfrm>
                  <a:prstGeom prst="ellipse">
                    <a:avLst/>
                  </a:prstGeom>
                  <a:solidFill>
                    <a:srgbClr val="202020"/>
                  </a:solidFill>
                  <a:ln w="1588">
                    <a:solidFill>
                      <a:srgbClr val="000000"/>
                    </a:solidFill>
                    <a:round/>
                    <a:headEnd/>
                    <a:tailEnd/>
                  </a:ln>
                </p:spPr>
                <p:txBody>
                  <a:bodyPr/>
                  <a:lstStyle/>
                  <a:p>
                    <a:endParaRPr lang="en-US"/>
                  </a:p>
                </p:txBody>
              </p:sp>
              <p:sp>
                <p:nvSpPr>
                  <p:cNvPr id="393" name="Oval 31"/>
                  <p:cNvSpPr>
                    <a:spLocks noChangeArrowheads="1"/>
                  </p:cNvSpPr>
                  <p:nvPr/>
                </p:nvSpPr>
                <p:spPr bwMode="auto">
                  <a:xfrm>
                    <a:off x="4476" y="1717"/>
                    <a:ext cx="44" cy="44"/>
                  </a:xfrm>
                  <a:prstGeom prst="ellipse">
                    <a:avLst/>
                  </a:prstGeom>
                  <a:solidFill>
                    <a:srgbClr val="A0A0A0"/>
                  </a:solidFill>
                  <a:ln w="1588">
                    <a:solidFill>
                      <a:srgbClr val="000000"/>
                    </a:solidFill>
                    <a:round/>
                    <a:headEnd/>
                    <a:tailEnd/>
                  </a:ln>
                </p:spPr>
                <p:txBody>
                  <a:bodyPr/>
                  <a:lstStyle/>
                  <a:p>
                    <a:endParaRPr lang="en-US"/>
                  </a:p>
                </p:txBody>
              </p:sp>
              <p:sp>
                <p:nvSpPr>
                  <p:cNvPr id="394" name="Oval 32"/>
                  <p:cNvSpPr>
                    <a:spLocks noChangeArrowheads="1"/>
                  </p:cNvSpPr>
                  <p:nvPr/>
                </p:nvSpPr>
                <p:spPr bwMode="auto">
                  <a:xfrm>
                    <a:off x="4488" y="1729"/>
                    <a:ext cx="20" cy="20"/>
                  </a:xfrm>
                  <a:prstGeom prst="ellipse">
                    <a:avLst/>
                  </a:prstGeom>
                  <a:solidFill>
                    <a:srgbClr val="606060"/>
                  </a:solidFill>
                  <a:ln w="1588">
                    <a:solidFill>
                      <a:srgbClr val="000000"/>
                    </a:solidFill>
                    <a:round/>
                    <a:headEnd/>
                    <a:tailEnd/>
                  </a:ln>
                </p:spPr>
                <p:txBody>
                  <a:bodyPr/>
                  <a:lstStyle/>
                  <a:p>
                    <a:endParaRPr lang="en-US"/>
                  </a:p>
                </p:txBody>
              </p:sp>
            </p:grpSp>
          </p:grpSp>
        </p:grpSp>
        <p:grpSp>
          <p:nvGrpSpPr>
            <p:cNvPr id="332" name="Group 33"/>
            <p:cNvGrpSpPr>
              <a:grpSpLocks/>
            </p:cNvGrpSpPr>
            <p:nvPr/>
          </p:nvGrpSpPr>
          <p:grpSpPr bwMode="auto">
            <a:xfrm flipH="1">
              <a:off x="3794" y="1598"/>
              <a:ext cx="299" cy="172"/>
              <a:chOff x="3794" y="1598"/>
              <a:chExt cx="299" cy="172"/>
            </a:xfrm>
          </p:grpSpPr>
          <p:grpSp>
            <p:nvGrpSpPr>
              <p:cNvPr id="333" name="Group 34"/>
              <p:cNvGrpSpPr>
                <a:grpSpLocks/>
              </p:cNvGrpSpPr>
              <p:nvPr/>
            </p:nvGrpSpPr>
            <p:grpSpPr bwMode="auto">
              <a:xfrm>
                <a:off x="3794" y="1598"/>
                <a:ext cx="123" cy="135"/>
                <a:chOff x="3794" y="1598"/>
                <a:chExt cx="123" cy="135"/>
              </a:xfrm>
            </p:grpSpPr>
            <p:sp>
              <p:nvSpPr>
                <p:cNvPr id="365" name="Rectangle 35"/>
                <p:cNvSpPr>
                  <a:spLocks noChangeArrowheads="1"/>
                </p:cNvSpPr>
                <p:nvPr/>
              </p:nvSpPr>
              <p:spPr bwMode="auto">
                <a:xfrm>
                  <a:off x="3911" y="1661"/>
                  <a:ext cx="6" cy="18"/>
                </a:xfrm>
                <a:prstGeom prst="rect">
                  <a:avLst/>
                </a:prstGeom>
                <a:solidFill>
                  <a:srgbClr val="606060"/>
                </a:solidFill>
                <a:ln w="1588">
                  <a:solidFill>
                    <a:srgbClr val="000000"/>
                  </a:solidFill>
                  <a:miter lim="800000"/>
                  <a:headEnd/>
                  <a:tailEnd/>
                </a:ln>
              </p:spPr>
              <p:txBody>
                <a:bodyPr/>
                <a:lstStyle/>
                <a:p>
                  <a:endParaRPr lang="en-US"/>
                </a:p>
              </p:txBody>
            </p:sp>
            <p:sp>
              <p:nvSpPr>
                <p:cNvPr id="366" name="Freeform 36"/>
                <p:cNvSpPr>
                  <a:spLocks/>
                </p:cNvSpPr>
                <p:nvPr/>
              </p:nvSpPr>
              <p:spPr bwMode="auto">
                <a:xfrm>
                  <a:off x="3797" y="1598"/>
                  <a:ext cx="114" cy="105"/>
                </a:xfrm>
                <a:custGeom>
                  <a:avLst/>
                  <a:gdLst>
                    <a:gd name="T0" fmla="*/ 24 w 686"/>
                    <a:gd name="T1" fmla="*/ 3 h 630"/>
                    <a:gd name="T2" fmla="*/ 30 w 686"/>
                    <a:gd name="T3" fmla="*/ 0 h 630"/>
                    <a:gd name="T4" fmla="*/ 105 w 686"/>
                    <a:gd name="T5" fmla="*/ 0 h 630"/>
                    <a:gd name="T6" fmla="*/ 111 w 686"/>
                    <a:gd name="T7" fmla="*/ 3 h 630"/>
                    <a:gd name="T8" fmla="*/ 111 w 686"/>
                    <a:gd name="T9" fmla="*/ 39 h 630"/>
                    <a:gd name="T10" fmla="*/ 114 w 686"/>
                    <a:gd name="T11" fmla="*/ 48 h 630"/>
                    <a:gd name="T12" fmla="*/ 114 w 686"/>
                    <a:gd name="T13" fmla="*/ 105 h 630"/>
                    <a:gd name="T14" fmla="*/ 0 w 686"/>
                    <a:gd name="T15" fmla="*/ 105 h 630"/>
                    <a:gd name="T16" fmla="*/ 0 w 686"/>
                    <a:gd name="T17" fmla="*/ 54 h 630"/>
                    <a:gd name="T18" fmla="*/ 9 w 686"/>
                    <a:gd name="T19" fmla="*/ 48 h 630"/>
                    <a:gd name="T20" fmla="*/ 21 w 686"/>
                    <a:gd name="T21" fmla="*/ 12 h 630"/>
                    <a:gd name="T22" fmla="*/ 24 w 686"/>
                    <a:gd name="T23" fmla="*/ 12 h 630"/>
                    <a:gd name="T24" fmla="*/ 12 w 686"/>
                    <a:gd name="T25" fmla="*/ 48 h 630"/>
                    <a:gd name="T26" fmla="*/ 33 w 686"/>
                    <a:gd name="T27" fmla="*/ 48 h 630"/>
                    <a:gd name="T28" fmla="*/ 24 w 686"/>
                    <a:gd name="T29" fmla="*/ 12 h 630"/>
                    <a:gd name="T30" fmla="*/ 27 w 686"/>
                    <a:gd name="T31" fmla="*/ 12 h 630"/>
                    <a:gd name="T32" fmla="*/ 36 w 686"/>
                    <a:gd name="T33" fmla="*/ 48 h 630"/>
                    <a:gd name="T34" fmla="*/ 75 w 686"/>
                    <a:gd name="T35" fmla="*/ 48 h 630"/>
                    <a:gd name="T36" fmla="*/ 63 w 686"/>
                    <a:gd name="T37" fmla="*/ 12 h 630"/>
                    <a:gd name="T38" fmla="*/ 69 w 686"/>
                    <a:gd name="T39" fmla="*/ 12 h 630"/>
                    <a:gd name="T40" fmla="*/ 81 w 686"/>
                    <a:gd name="T41" fmla="*/ 48 h 630"/>
                    <a:gd name="T42" fmla="*/ 111 w 686"/>
                    <a:gd name="T43" fmla="*/ 48 h 630"/>
                    <a:gd name="T44" fmla="*/ 99 w 686"/>
                    <a:gd name="T45" fmla="*/ 12 h 630"/>
                    <a:gd name="T46" fmla="*/ 69 w 686"/>
                    <a:gd name="T47" fmla="*/ 12 h 630"/>
                    <a:gd name="T48" fmla="*/ 63 w 686"/>
                    <a:gd name="T49" fmla="*/ 12 h 630"/>
                    <a:gd name="T50" fmla="*/ 27 w 686"/>
                    <a:gd name="T51" fmla="*/ 12 h 630"/>
                    <a:gd name="T52" fmla="*/ 24 w 686"/>
                    <a:gd name="T53" fmla="*/ 12 h 630"/>
                    <a:gd name="T54" fmla="*/ 21 w 686"/>
                    <a:gd name="T55" fmla="*/ 12 h 630"/>
                    <a:gd name="T56" fmla="*/ 24 w 686"/>
                    <a:gd name="T57" fmla="*/ 6 h 630"/>
                    <a:gd name="T58" fmla="*/ 24 w 686"/>
                    <a:gd name="T59" fmla="*/ 3 h 6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6"/>
                    <a:gd name="T91" fmla="*/ 0 h 630"/>
                    <a:gd name="T92" fmla="*/ 686 w 686"/>
                    <a:gd name="T93" fmla="*/ 630 h 6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6" h="630">
                      <a:moveTo>
                        <a:pt x="145" y="19"/>
                      </a:moveTo>
                      <a:lnTo>
                        <a:pt x="182" y="0"/>
                      </a:lnTo>
                      <a:lnTo>
                        <a:pt x="632" y="0"/>
                      </a:lnTo>
                      <a:lnTo>
                        <a:pt x="669" y="16"/>
                      </a:lnTo>
                      <a:lnTo>
                        <a:pt x="669" y="236"/>
                      </a:lnTo>
                      <a:lnTo>
                        <a:pt x="686" y="288"/>
                      </a:lnTo>
                      <a:lnTo>
                        <a:pt x="686" y="630"/>
                      </a:lnTo>
                      <a:lnTo>
                        <a:pt x="0" y="630"/>
                      </a:lnTo>
                      <a:lnTo>
                        <a:pt x="0" y="325"/>
                      </a:lnTo>
                      <a:lnTo>
                        <a:pt x="54" y="288"/>
                      </a:lnTo>
                      <a:lnTo>
                        <a:pt x="128" y="72"/>
                      </a:lnTo>
                      <a:lnTo>
                        <a:pt x="145" y="72"/>
                      </a:lnTo>
                      <a:lnTo>
                        <a:pt x="72" y="288"/>
                      </a:lnTo>
                      <a:lnTo>
                        <a:pt x="200" y="288"/>
                      </a:lnTo>
                      <a:lnTo>
                        <a:pt x="145" y="72"/>
                      </a:lnTo>
                      <a:lnTo>
                        <a:pt x="163" y="72"/>
                      </a:lnTo>
                      <a:lnTo>
                        <a:pt x="217" y="288"/>
                      </a:lnTo>
                      <a:lnTo>
                        <a:pt x="451" y="288"/>
                      </a:lnTo>
                      <a:lnTo>
                        <a:pt x="379" y="72"/>
                      </a:lnTo>
                      <a:lnTo>
                        <a:pt x="416" y="72"/>
                      </a:lnTo>
                      <a:lnTo>
                        <a:pt x="488" y="288"/>
                      </a:lnTo>
                      <a:lnTo>
                        <a:pt x="669" y="288"/>
                      </a:lnTo>
                      <a:lnTo>
                        <a:pt x="596" y="72"/>
                      </a:lnTo>
                      <a:lnTo>
                        <a:pt x="416" y="72"/>
                      </a:lnTo>
                      <a:lnTo>
                        <a:pt x="379" y="72"/>
                      </a:lnTo>
                      <a:lnTo>
                        <a:pt x="163" y="72"/>
                      </a:lnTo>
                      <a:lnTo>
                        <a:pt x="145" y="72"/>
                      </a:lnTo>
                      <a:lnTo>
                        <a:pt x="128" y="72"/>
                      </a:lnTo>
                      <a:lnTo>
                        <a:pt x="145" y="35"/>
                      </a:lnTo>
                      <a:lnTo>
                        <a:pt x="145" y="19"/>
                      </a:lnTo>
                      <a:close/>
                    </a:path>
                  </a:pathLst>
                </a:custGeom>
                <a:solidFill>
                  <a:srgbClr val="FF0000"/>
                </a:solidFill>
                <a:ln w="1588">
                  <a:solidFill>
                    <a:srgbClr val="000000"/>
                  </a:solidFill>
                  <a:round/>
                  <a:headEnd/>
                  <a:tailEnd/>
                </a:ln>
              </p:spPr>
              <p:txBody>
                <a:bodyPr/>
                <a:lstStyle/>
                <a:p>
                  <a:endParaRPr lang="fr-FR"/>
                </a:p>
              </p:txBody>
            </p:sp>
            <p:sp>
              <p:nvSpPr>
                <p:cNvPr id="367" name="Line 37"/>
                <p:cNvSpPr>
                  <a:spLocks noChangeShapeType="1"/>
                </p:cNvSpPr>
                <p:nvPr/>
              </p:nvSpPr>
              <p:spPr bwMode="auto">
                <a:xfrm>
                  <a:off x="3830" y="1646"/>
                  <a:ext cx="1" cy="55"/>
                </a:xfrm>
                <a:prstGeom prst="line">
                  <a:avLst/>
                </a:prstGeom>
                <a:noFill/>
                <a:ln w="1588">
                  <a:solidFill>
                    <a:srgbClr val="000000"/>
                  </a:solidFill>
                  <a:round/>
                  <a:headEnd/>
                  <a:tailEnd/>
                </a:ln>
              </p:spPr>
              <p:txBody>
                <a:bodyPr/>
                <a:lstStyle/>
                <a:p>
                  <a:endParaRPr lang="fr-FR"/>
                </a:p>
              </p:txBody>
            </p:sp>
            <p:sp>
              <p:nvSpPr>
                <p:cNvPr id="368" name="Freeform 38"/>
                <p:cNvSpPr>
                  <a:spLocks/>
                </p:cNvSpPr>
                <p:nvPr/>
              </p:nvSpPr>
              <p:spPr bwMode="auto">
                <a:xfrm>
                  <a:off x="3861" y="1604"/>
                  <a:ext cx="14" cy="84"/>
                </a:xfrm>
                <a:custGeom>
                  <a:avLst/>
                  <a:gdLst>
                    <a:gd name="T0" fmla="*/ 0 w 86"/>
                    <a:gd name="T1" fmla="*/ 0 h 506"/>
                    <a:gd name="T2" fmla="*/ 14 w 86"/>
                    <a:gd name="T3" fmla="*/ 42 h 506"/>
                    <a:gd name="T4" fmla="*/ 14 w 86"/>
                    <a:gd name="T5" fmla="*/ 84 h 506"/>
                    <a:gd name="T6" fmla="*/ 0 60000 65536"/>
                    <a:gd name="T7" fmla="*/ 0 60000 65536"/>
                    <a:gd name="T8" fmla="*/ 0 60000 65536"/>
                    <a:gd name="T9" fmla="*/ 0 w 86"/>
                    <a:gd name="T10" fmla="*/ 0 h 506"/>
                    <a:gd name="T11" fmla="*/ 86 w 86"/>
                    <a:gd name="T12" fmla="*/ 506 h 506"/>
                  </a:gdLst>
                  <a:ahLst/>
                  <a:cxnLst>
                    <a:cxn ang="T6">
                      <a:pos x="T0" y="T1"/>
                    </a:cxn>
                    <a:cxn ang="T7">
                      <a:pos x="T2" y="T3"/>
                    </a:cxn>
                    <a:cxn ang="T8">
                      <a:pos x="T4" y="T5"/>
                    </a:cxn>
                  </a:cxnLst>
                  <a:rect l="T9" t="T10" r="T11" b="T12"/>
                  <a:pathLst>
                    <a:path w="86" h="506">
                      <a:moveTo>
                        <a:pt x="0" y="0"/>
                      </a:moveTo>
                      <a:lnTo>
                        <a:pt x="86" y="253"/>
                      </a:lnTo>
                      <a:lnTo>
                        <a:pt x="86" y="506"/>
                      </a:lnTo>
                    </a:path>
                  </a:pathLst>
                </a:custGeom>
                <a:noFill/>
                <a:ln w="1588">
                  <a:solidFill>
                    <a:srgbClr val="000000"/>
                  </a:solidFill>
                  <a:round/>
                  <a:headEnd/>
                  <a:tailEnd/>
                </a:ln>
              </p:spPr>
              <p:txBody>
                <a:bodyPr/>
                <a:lstStyle/>
                <a:p>
                  <a:endParaRPr lang="fr-FR"/>
                </a:p>
              </p:txBody>
            </p:sp>
            <p:grpSp>
              <p:nvGrpSpPr>
                <p:cNvPr id="369" name="Group 39"/>
                <p:cNvGrpSpPr>
                  <a:grpSpLocks/>
                </p:cNvGrpSpPr>
                <p:nvPr/>
              </p:nvGrpSpPr>
              <p:grpSpPr bwMode="auto">
                <a:xfrm>
                  <a:off x="3794" y="1703"/>
                  <a:ext cx="117" cy="30"/>
                  <a:chOff x="3794" y="1703"/>
                  <a:chExt cx="117" cy="30"/>
                </a:xfrm>
              </p:grpSpPr>
              <p:sp>
                <p:nvSpPr>
                  <p:cNvPr id="383" name="Rectangle 40"/>
                  <p:cNvSpPr>
                    <a:spLocks noChangeArrowheads="1"/>
                  </p:cNvSpPr>
                  <p:nvPr/>
                </p:nvSpPr>
                <p:spPr bwMode="auto">
                  <a:xfrm>
                    <a:off x="3794" y="1703"/>
                    <a:ext cx="117" cy="30"/>
                  </a:xfrm>
                  <a:prstGeom prst="rect">
                    <a:avLst/>
                  </a:prstGeom>
                  <a:solidFill>
                    <a:srgbClr val="FFFFFF"/>
                  </a:solidFill>
                  <a:ln w="1588">
                    <a:solidFill>
                      <a:srgbClr val="000000"/>
                    </a:solidFill>
                    <a:miter lim="800000"/>
                    <a:headEnd/>
                    <a:tailEnd/>
                  </a:ln>
                </p:spPr>
                <p:txBody>
                  <a:bodyPr/>
                  <a:lstStyle/>
                  <a:p>
                    <a:endParaRPr lang="en-US"/>
                  </a:p>
                </p:txBody>
              </p:sp>
              <p:grpSp>
                <p:nvGrpSpPr>
                  <p:cNvPr id="384" name="Group 41"/>
                  <p:cNvGrpSpPr>
                    <a:grpSpLocks/>
                  </p:cNvGrpSpPr>
                  <p:nvPr/>
                </p:nvGrpSpPr>
                <p:grpSpPr bwMode="auto">
                  <a:xfrm>
                    <a:off x="3800" y="1706"/>
                    <a:ext cx="34" cy="4"/>
                    <a:chOff x="3800" y="1706"/>
                    <a:chExt cx="34" cy="4"/>
                  </a:xfrm>
                </p:grpSpPr>
                <p:sp>
                  <p:nvSpPr>
                    <p:cNvPr id="385" name="Line 42"/>
                    <p:cNvSpPr>
                      <a:spLocks noChangeShapeType="1"/>
                    </p:cNvSpPr>
                    <p:nvPr/>
                  </p:nvSpPr>
                  <p:spPr bwMode="auto">
                    <a:xfrm>
                      <a:off x="3800" y="1706"/>
                      <a:ext cx="34" cy="1"/>
                    </a:xfrm>
                    <a:prstGeom prst="line">
                      <a:avLst/>
                    </a:prstGeom>
                    <a:noFill/>
                    <a:ln w="1588">
                      <a:solidFill>
                        <a:srgbClr val="000000"/>
                      </a:solidFill>
                      <a:round/>
                      <a:headEnd/>
                      <a:tailEnd/>
                    </a:ln>
                  </p:spPr>
                  <p:txBody>
                    <a:bodyPr/>
                    <a:lstStyle/>
                    <a:p>
                      <a:endParaRPr lang="fr-FR"/>
                    </a:p>
                  </p:txBody>
                </p:sp>
                <p:sp>
                  <p:nvSpPr>
                    <p:cNvPr id="386" name="Line 43"/>
                    <p:cNvSpPr>
                      <a:spLocks noChangeShapeType="1"/>
                    </p:cNvSpPr>
                    <p:nvPr/>
                  </p:nvSpPr>
                  <p:spPr bwMode="auto">
                    <a:xfrm>
                      <a:off x="3803" y="1709"/>
                      <a:ext cx="31" cy="1"/>
                    </a:xfrm>
                    <a:prstGeom prst="line">
                      <a:avLst/>
                    </a:prstGeom>
                    <a:noFill/>
                    <a:ln w="1588">
                      <a:solidFill>
                        <a:srgbClr val="000000"/>
                      </a:solidFill>
                      <a:round/>
                      <a:headEnd/>
                      <a:tailEnd/>
                    </a:ln>
                  </p:spPr>
                  <p:txBody>
                    <a:bodyPr/>
                    <a:lstStyle/>
                    <a:p>
                      <a:endParaRPr lang="fr-FR"/>
                    </a:p>
                  </p:txBody>
                </p:sp>
              </p:grpSp>
            </p:grpSp>
            <p:grpSp>
              <p:nvGrpSpPr>
                <p:cNvPr id="370" name="Group 44"/>
                <p:cNvGrpSpPr>
                  <a:grpSpLocks/>
                </p:cNvGrpSpPr>
                <p:nvPr/>
              </p:nvGrpSpPr>
              <p:grpSpPr bwMode="auto">
                <a:xfrm>
                  <a:off x="3797" y="1688"/>
                  <a:ext cx="112" cy="4"/>
                  <a:chOff x="3797" y="1688"/>
                  <a:chExt cx="112" cy="4"/>
                </a:xfrm>
              </p:grpSpPr>
              <p:sp>
                <p:nvSpPr>
                  <p:cNvPr id="381" name="Line 45"/>
                  <p:cNvSpPr>
                    <a:spLocks noChangeShapeType="1"/>
                  </p:cNvSpPr>
                  <p:nvPr/>
                </p:nvSpPr>
                <p:spPr bwMode="auto">
                  <a:xfrm>
                    <a:off x="3797" y="1691"/>
                    <a:ext cx="34" cy="1"/>
                  </a:xfrm>
                  <a:prstGeom prst="line">
                    <a:avLst/>
                  </a:prstGeom>
                  <a:noFill/>
                  <a:ln w="1588">
                    <a:solidFill>
                      <a:srgbClr val="202020"/>
                    </a:solidFill>
                    <a:round/>
                    <a:headEnd/>
                    <a:tailEnd/>
                  </a:ln>
                </p:spPr>
                <p:txBody>
                  <a:bodyPr/>
                  <a:lstStyle/>
                  <a:p>
                    <a:endParaRPr lang="fr-FR"/>
                  </a:p>
                </p:txBody>
              </p:sp>
              <p:sp>
                <p:nvSpPr>
                  <p:cNvPr id="382" name="Line 46"/>
                  <p:cNvSpPr>
                    <a:spLocks noChangeShapeType="1"/>
                  </p:cNvSpPr>
                  <p:nvPr/>
                </p:nvSpPr>
                <p:spPr bwMode="auto">
                  <a:xfrm>
                    <a:off x="3797" y="1688"/>
                    <a:ext cx="112" cy="1"/>
                  </a:xfrm>
                  <a:prstGeom prst="line">
                    <a:avLst/>
                  </a:prstGeom>
                  <a:noFill/>
                  <a:ln w="1588">
                    <a:solidFill>
                      <a:srgbClr val="202020"/>
                    </a:solidFill>
                    <a:round/>
                    <a:headEnd/>
                    <a:tailEnd/>
                  </a:ln>
                </p:spPr>
                <p:txBody>
                  <a:bodyPr/>
                  <a:lstStyle/>
                  <a:p>
                    <a:endParaRPr lang="fr-FR"/>
                  </a:p>
                </p:txBody>
              </p:sp>
            </p:grpSp>
            <p:sp>
              <p:nvSpPr>
                <p:cNvPr id="371" name="Line 47"/>
                <p:cNvSpPr>
                  <a:spLocks noChangeShapeType="1"/>
                </p:cNvSpPr>
                <p:nvPr/>
              </p:nvSpPr>
              <p:spPr bwMode="auto">
                <a:xfrm>
                  <a:off x="3908" y="1646"/>
                  <a:ext cx="1" cy="58"/>
                </a:xfrm>
                <a:prstGeom prst="line">
                  <a:avLst/>
                </a:prstGeom>
                <a:noFill/>
                <a:ln w="1588">
                  <a:solidFill>
                    <a:srgbClr val="000000"/>
                  </a:solidFill>
                  <a:round/>
                  <a:headEnd/>
                  <a:tailEnd/>
                </a:ln>
              </p:spPr>
              <p:txBody>
                <a:bodyPr/>
                <a:lstStyle/>
                <a:p>
                  <a:endParaRPr lang="fr-FR"/>
                </a:p>
              </p:txBody>
            </p:sp>
            <p:grpSp>
              <p:nvGrpSpPr>
                <p:cNvPr id="372" name="Group 48"/>
                <p:cNvGrpSpPr>
                  <a:grpSpLocks/>
                </p:cNvGrpSpPr>
                <p:nvPr/>
              </p:nvGrpSpPr>
              <p:grpSpPr bwMode="auto">
                <a:xfrm>
                  <a:off x="3832" y="1621"/>
                  <a:ext cx="15" cy="43"/>
                  <a:chOff x="3832" y="1621"/>
                  <a:chExt cx="15" cy="43"/>
                </a:xfrm>
              </p:grpSpPr>
              <p:sp>
                <p:nvSpPr>
                  <p:cNvPr id="375" name="AutoShape 49"/>
                  <p:cNvSpPr>
                    <a:spLocks noChangeArrowheads="1"/>
                  </p:cNvSpPr>
                  <p:nvPr/>
                </p:nvSpPr>
                <p:spPr bwMode="auto">
                  <a:xfrm>
                    <a:off x="3832" y="1621"/>
                    <a:ext cx="11" cy="32"/>
                  </a:xfrm>
                  <a:prstGeom prst="roundRect">
                    <a:avLst>
                      <a:gd name="adj" fmla="val 48412"/>
                    </a:avLst>
                  </a:prstGeom>
                  <a:solidFill>
                    <a:srgbClr val="FFFFFF"/>
                  </a:solidFill>
                  <a:ln w="1588">
                    <a:solidFill>
                      <a:srgbClr val="000000"/>
                    </a:solidFill>
                    <a:round/>
                    <a:headEnd/>
                    <a:tailEnd/>
                  </a:ln>
                </p:spPr>
                <p:txBody>
                  <a:bodyPr/>
                  <a:lstStyle/>
                  <a:p>
                    <a:endParaRPr lang="en-US"/>
                  </a:p>
                </p:txBody>
              </p:sp>
              <p:sp>
                <p:nvSpPr>
                  <p:cNvPr id="376" name="AutoShape 50"/>
                  <p:cNvSpPr>
                    <a:spLocks noChangeArrowheads="1"/>
                  </p:cNvSpPr>
                  <p:nvPr/>
                </p:nvSpPr>
                <p:spPr bwMode="auto">
                  <a:xfrm>
                    <a:off x="3833" y="1658"/>
                    <a:ext cx="6" cy="6"/>
                  </a:xfrm>
                  <a:prstGeom prst="roundRect">
                    <a:avLst>
                      <a:gd name="adj" fmla="val 50000"/>
                    </a:avLst>
                  </a:prstGeom>
                  <a:solidFill>
                    <a:srgbClr val="606060"/>
                  </a:solidFill>
                  <a:ln w="1588">
                    <a:solidFill>
                      <a:srgbClr val="000000"/>
                    </a:solidFill>
                    <a:round/>
                    <a:headEnd/>
                    <a:tailEnd/>
                  </a:ln>
                </p:spPr>
                <p:txBody>
                  <a:bodyPr/>
                  <a:lstStyle/>
                  <a:p>
                    <a:endParaRPr lang="en-US"/>
                  </a:p>
                </p:txBody>
              </p:sp>
              <p:sp>
                <p:nvSpPr>
                  <p:cNvPr id="377" name="AutoShape 51"/>
                  <p:cNvSpPr>
                    <a:spLocks noChangeArrowheads="1"/>
                  </p:cNvSpPr>
                  <p:nvPr/>
                </p:nvSpPr>
                <p:spPr bwMode="auto">
                  <a:xfrm>
                    <a:off x="3842" y="1656"/>
                    <a:ext cx="5" cy="4"/>
                  </a:xfrm>
                  <a:prstGeom prst="roundRect">
                    <a:avLst>
                      <a:gd name="adj" fmla="val 50000"/>
                    </a:avLst>
                  </a:prstGeom>
                  <a:solidFill>
                    <a:srgbClr val="606060"/>
                  </a:solidFill>
                  <a:ln w="1588">
                    <a:solidFill>
                      <a:srgbClr val="000000"/>
                    </a:solidFill>
                    <a:round/>
                    <a:headEnd/>
                    <a:tailEnd/>
                  </a:ln>
                </p:spPr>
                <p:txBody>
                  <a:bodyPr/>
                  <a:lstStyle/>
                  <a:p>
                    <a:endParaRPr lang="en-US"/>
                  </a:p>
                </p:txBody>
              </p:sp>
              <p:grpSp>
                <p:nvGrpSpPr>
                  <p:cNvPr id="378" name="Group 52"/>
                  <p:cNvGrpSpPr>
                    <a:grpSpLocks/>
                  </p:cNvGrpSpPr>
                  <p:nvPr/>
                </p:nvGrpSpPr>
                <p:grpSpPr bwMode="auto">
                  <a:xfrm>
                    <a:off x="3836" y="1640"/>
                    <a:ext cx="10" cy="21"/>
                    <a:chOff x="3836" y="1640"/>
                    <a:chExt cx="10" cy="21"/>
                  </a:xfrm>
                </p:grpSpPr>
                <p:sp>
                  <p:nvSpPr>
                    <p:cNvPr id="379" name="Freeform 53"/>
                    <p:cNvSpPr>
                      <a:spLocks/>
                    </p:cNvSpPr>
                    <p:nvPr/>
                  </p:nvSpPr>
                  <p:spPr bwMode="auto">
                    <a:xfrm>
                      <a:off x="3836" y="1640"/>
                      <a:ext cx="1" cy="21"/>
                    </a:xfrm>
                    <a:custGeom>
                      <a:avLst/>
                      <a:gdLst>
                        <a:gd name="T0" fmla="*/ 0 w 1"/>
                        <a:gd name="T1" fmla="*/ 0 h 128"/>
                        <a:gd name="T2" fmla="*/ 0 w 1"/>
                        <a:gd name="T3" fmla="*/ 21 h 128"/>
                        <a:gd name="T4" fmla="*/ 0 w 1"/>
                        <a:gd name="T5" fmla="*/ 18 h 128"/>
                        <a:gd name="T6" fmla="*/ 0 60000 65536"/>
                        <a:gd name="T7" fmla="*/ 0 60000 65536"/>
                        <a:gd name="T8" fmla="*/ 0 60000 65536"/>
                        <a:gd name="T9" fmla="*/ 0 w 1"/>
                        <a:gd name="T10" fmla="*/ 0 h 128"/>
                        <a:gd name="T11" fmla="*/ 1 w 1"/>
                        <a:gd name="T12" fmla="*/ 128 h 128"/>
                      </a:gdLst>
                      <a:ahLst/>
                      <a:cxnLst>
                        <a:cxn ang="T6">
                          <a:pos x="T0" y="T1"/>
                        </a:cxn>
                        <a:cxn ang="T7">
                          <a:pos x="T2" y="T3"/>
                        </a:cxn>
                        <a:cxn ang="T8">
                          <a:pos x="T4" y="T5"/>
                        </a:cxn>
                      </a:cxnLst>
                      <a:rect l="T9" t="T10" r="T11" b="T12"/>
                      <a:pathLst>
                        <a:path w="1" h="128">
                          <a:moveTo>
                            <a:pt x="0" y="0"/>
                          </a:moveTo>
                          <a:lnTo>
                            <a:pt x="0" y="128"/>
                          </a:lnTo>
                          <a:lnTo>
                            <a:pt x="0" y="110"/>
                          </a:lnTo>
                        </a:path>
                      </a:pathLst>
                    </a:custGeom>
                    <a:noFill/>
                    <a:ln w="1588">
                      <a:solidFill>
                        <a:srgbClr val="000000"/>
                      </a:solidFill>
                      <a:round/>
                      <a:headEnd/>
                      <a:tailEnd/>
                    </a:ln>
                  </p:spPr>
                  <p:txBody>
                    <a:bodyPr/>
                    <a:lstStyle/>
                    <a:p>
                      <a:endParaRPr lang="fr-FR"/>
                    </a:p>
                  </p:txBody>
                </p:sp>
                <p:sp>
                  <p:nvSpPr>
                    <p:cNvPr id="380" name="Line 54"/>
                    <p:cNvSpPr>
                      <a:spLocks noChangeShapeType="1"/>
                    </p:cNvSpPr>
                    <p:nvPr/>
                  </p:nvSpPr>
                  <p:spPr bwMode="auto">
                    <a:xfrm>
                      <a:off x="3836" y="1652"/>
                      <a:ext cx="10" cy="6"/>
                    </a:xfrm>
                    <a:prstGeom prst="line">
                      <a:avLst/>
                    </a:prstGeom>
                    <a:noFill/>
                    <a:ln w="1588">
                      <a:solidFill>
                        <a:srgbClr val="000000"/>
                      </a:solidFill>
                      <a:round/>
                      <a:headEnd/>
                      <a:tailEnd/>
                    </a:ln>
                  </p:spPr>
                  <p:txBody>
                    <a:bodyPr/>
                    <a:lstStyle/>
                    <a:p>
                      <a:endParaRPr lang="fr-FR"/>
                    </a:p>
                  </p:txBody>
                </p:sp>
              </p:grpSp>
            </p:grpSp>
            <p:sp>
              <p:nvSpPr>
                <p:cNvPr id="373" name="Freeform 55"/>
                <p:cNvSpPr>
                  <a:spLocks/>
                </p:cNvSpPr>
                <p:nvPr/>
              </p:nvSpPr>
              <p:spPr bwMode="auto">
                <a:xfrm>
                  <a:off x="3860" y="1649"/>
                  <a:ext cx="12" cy="3"/>
                </a:xfrm>
                <a:custGeom>
                  <a:avLst/>
                  <a:gdLst>
                    <a:gd name="T0" fmla="*/ 0 w 72"/>
                    <a:gd name="T1" fmla="*/ 0 h 21"/>
                    <a:gd name="T2" fmla="*/ 12 w 72"/>
                    <a:gd name="T3" fmla="*/ 0 h 21"/>
                    <a:gd name="T4" fmla="*/ 12 w 72"/>
                    <a:gd name="T5" fmla="*/ 1 h 21"/>
                    <a:gd name="T6" fmla="*/ 12 w 72"/>
                    <a:gd name="T7" fmla="*/ 3 h 21"/>
                    <a:gd name="T8" fmla="*/ 9 w 72"/>
                    <a:gd name="T9" fmla="*/ 3 h 21"/>
                    <a:gd name="T10" fmla="*/ 9 w 72"/>
                    <a:gd name="T11" fmla="*/ 1 h 21"/>
                    <a:gd name="T12" fmla="*/ 0 w 72"/>
                    <a:gd name="T13" fmla="*/ 1 h 21"/>
                    <a:gd name="T14" fmla="*/ 0 w 72"/>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21"/>
                    <a:gd name="T26" fmla="*/ 72 w 7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21">
                      <a:moveTo>
                        <a:pt x="0" y="0"/>
                      </a:moveTo>
                      <a:lnTo>
                        <a:pt x="72" y="0"/>
                      </a:lnTo>
                      <a:lnTo>
                        <a:pt x="72" y="9"/>
                      </a:lnTo>
                      <a:lnTo>
                        <a:pt x="72" y="21"/>
                      </a:lnTo>
                      <a:lnTo>
                        <a:pt x="55" y="21"/>
                      </a:lnTo>
                      <a:lnTo>
                        <a:pt x="55" y="9"/>
                      </a:lnTo>
                      <a:lnTo>
                        <a:pt x="0" y="9"/>
                      </a:lnTo>
                      <a:lnTo>
                        <a:pt x="0" y="0"/>
                      </a:lnTo>
                      <a:close/>
                    </a:path>
                  </a:pathLst>
                </a:custGeom>
                <a:solidFill>
                  <a:srgbClr val="FFFFFF"/>
                </a:solidFill>
                <a:ln w="1588">
                  <a:solidFill>
                    <a:srgbClr val="000000"/>
                  </a:solidFill>
                  <a:round/>
                  <a:headEnd/>
                  <a:tailEnd/>
                </a:ln>
              </p:spPr>
              <p:txBody>
                <a:bodyPr/>
                <a:lstStyle/>
                <a:p>
                  <a:endParaRPr lang="fr-FR"/>
                </a:p>
              </p:txBody>
            </p:sp>
            <p:sp>
              <p:nvSpPr>
                <p:cNvPr id="374" name="Freeform 56"/>
                <p:cNvSpPr>
                  <a:spLocks/>
                </p:cNvSpPr>
                <p:nvPr/>
              </p:nvSpPr>
              <p:spPr bwMode="auto">
                <a:xfrm>
                  <a:off x="3821" y="1601"/>
                  <a:ext cx="87" cy="2"/>
                </a:xfrm>
                <a:custGeom>
                  <a:avLst/>
                  <a:gdLst>
                    <a:gd name="T0" fmla="*/ 0 w 522"/>
                    <a:gd name="T1" fmla="*/ 0 h 16"/>
                    <a:gd name="T2" fmla="*/ 87 w 522"/>
                    <a:gd name="T3" fmla="*/ 0 h 16"/>
                    <a:gd name="T4" fmla="*/ 87 w 522"/>
                    <a:gd name="T5" fmla="*/ 2 h 16"/>
                    <a:gd name="T6" fmla="*/ 0 w 522"/>
                    <a:gd name="T7" fmla="*/ 2 h 16"/>
                    <a:gd name="T8" fmla="*/ 0 w 522"/>
                    <a:gd name="T9" fmla="*/ 0 h 16"/>
                    <a:gd name="T10" fmla="*/ 0 60000 65536"/>
                    <a:gd name="T11" fmla="*/ 0 60000 65536"/>
                    <a:gd name="T12" fmla="*/ 0 60000 65536"/>
                    <a:gd name="T13" fmla="*/ 0 60000 65536"/>
                    <a:gd name="T14" fmla="*/ 0 60000 65536"/>
                    <a:gd name="T15" fmla="*/ 0 w 522"/>
                    <a:gd name="T16" fmla="*/ 0 h 16"/>
                    <a:gd name="T17" fmla="*/ 522 w 522"/>
                    <a:gd name="T18" fmla="*/ 16 h 16"/>
                  </a:gdLst>
                  <a:ahLst/>
                  <a:cxnLst>
                    <a:cxn ang="T10">
                      <a:pos x="T0" y="T1"/>
                    </a:cxn>
                    <a:cxn ang="T11">
                      <a:pos x="T2" y="T3"/>
                    </a:cxn>
                    <a:cxn ang="T12">
                      <a:pos x="T4" y="T5"/>
                    </a:cxn>
                    <a:cxn ang="T13">
                      <a:pos x="T6" y="T7"/>
                    </a:cxn>
                    <a:cxn ang="T14">
                      <a:pos x="T8" y="T9"/>
                    </a:cxn>
                  </a:cxnLst>
                  <a:rect l="T15" t="T16" r="T17" b="T18"/>
                  <a:pathLst>
                    <a:path w="522" h="16">
                      <a:moveTo>
                        <a:pt x="0" y="0"/>
                      </a:moveTo>
                      <a:lnTo>
                        <a:pt x="522" y="0"/>
                      </a:lnTo>
                      <a:lnTo>
                        <a:pt x="522" y="16"/>
                      </a:lnTo>
                      <a:lnTo>
                        <a:pt x="1" y="16"/>
                      </a:lnTo>
                      <a:lnTo>
                        <a:pt x="0" y="0"/>
                      </a:lnTo>
                      <a:close/>
                    </a:path>
                  </a:pathLst>
                </a:custGeom>
                <a:solidFill>
                  <a:srgbClr val="FFFFFF"/>
                </a:solidFill>
                <a:ln w="1588">
                  <a:solidFill>
                    <a:srgbClr val="000000"/>
                  </a:solidFill>
                  <a:round/>
                  <a:headEnd/>
                  <a:tailEnd/>
                </a:ln>
              </p:spPr>
              <p:txBody>
                <a:bodyPr/>
                <a:lstStyle/>
                <a:p>
                  <a:endParaRPr lang="fr-FR"/>
                </a:p>
              </p:txBody>
            </p:sp>
          </p:grpSp>
          <p:grpSp>
            <p:nvGrpSpPr>
              <p:cNvPr id="334" name="Group 57"/>
              <p:cNvGrpSpPr>
                <a:grpSpLocks/>
              </p:cNvGrpSpPr>
              <p:nvPr/>
            </p:nvGrpSpPr>
            <p:grpSpPr bwMode="auto">
              <a:xfrm>
                <a:off x="3820" y="1691"/>
                <a:ext cx="97" cy="42"/>
                <a:chOff x="3820" y="1691"/>
                <a:chExt cx="97" cy="42"/>
              </a:xfrm>
            </p:grpSpPr>
            <p:sp>
              <p:nvSpPr>
                <p:cNvPr id="363" name="Freeform 58"/>
                <p:cNvSpPr>
                  <a:spLocks/>
                </p:cNvSpPr>
                <p:nvPr/>
              </p:nvSpPr>
              <p:spPr bwMode="auto">
                <a:xfrm>
                  <a:off x="3820" y="1691"/>
                  <a:ext cx="97" cy="42"/>
                </a:xfrm>
                <a:custGeom>
                  <a:avLst/>
                  <a:gdLst>
                    <a:gd name="T0" fmla="*/ 0 w 579"/>
                    <a:gd name="T1" fmla="*/ 42 h 253"/>
                    <a:gd name="T2" fmla="*/ 0 w 579"/>
                    <a:gd name="T3" fmla="*/ 38 h 253"/>
                    <a:gd name="T4" fmla="*/ 1 w 579"/>
                    <a:gd name="T5" fmla="*/ 33 h 253"/>
                    <a:gd name="T6" fmla="*/ 3 w 579"/>
                    <a:gd name="T7" fmla="*/ 28 h 253"/>
                    <a:gd name="T8" fmla="*/ 5 w 579"/>
                    <a:gd name="T9" fmla="*/ 23 h 253"/>
                    <a:gd name="T10" fmla="*/ 8 w 579"/>
                    <a:gd name="T11" fmla="*/ 18 h 253"/>
                    <a:gd name="T12" fmla="*/ 12 w 579"/>
                    <a:gd name="T13" fmla="*/ 15 h 253"/>
                    <a:gd name="T14" fmla="*/ 16 w 579"/>
                    <a:gd name="T15" fmla="*/ 11 h 253"/>
                    <a:gd name="T16" fmla="*/ 21 w 579"/>
                    <a:gd name="T17" fmla="*/ 7 h 253"/>
                    <a:gd name="T18" fmla="*/ 27 w 579"/>
                    <a:gd name="T19" fmla="*/ 4 h 253"/>
                    <a:gd name="T20" fmla="*/ 32 w 579"/>
                    <a:gd name="T21" fmla="*/ 3 h 253"/>
                    <a:gd name="T22" fmla="*/ 38 w 579"/>
                    <a:gd name="T23" fmla="*/ 1 h 253"/>
                    <a:gd name="T24" fmla="*/ 45 w 579"/>
                    <a:gd name="T25" fmla="*/ 0 h 253"/>
                    <a:gd name="T26" fmla="*/ 51 w 579"/>
                    <a:gd name="T27" fmla="*/ 0 h 253"/>
                    <a:gd name="T28" fmla="*/ 57 w 579"/>
                    <a:gd name="T29" fmla="*/ 1 h 253"/>
                    <a:gd name="T30" fmla="*/ 63 w 579"/>
                    <a:gd name="T31" fmla="*/ 2 h 253"/>
                    <a:gd name="T32" fmla="*/ 69 w 579"/>
                    <a:gd name="T33" fmla="*/ 4 h 253"/>
                    <a:gd name="T34" fmla="*/ 74 w 579"/>
                    <a:gd name="T35" fmla="*/ 7 h 253"/>
                    <a:gd name="T36" fmla="*/ 78 w 579"/>
                    <a:gd name="T37" fmla="*/ 9 h 253"/>
                    <a:gd name="T38" fmla="*/ 82 w 579"/>
                    <a:gd name="T39" fmla="*/ 12 h 253"/>
                    <a:gd name="T40" fmla="*/ 85 w 579"/>
                    <a:gd name="T41" fmla="*/ 16 h 253"/>
                    <a:gd name="T42" fmla="*/ 89 w 579"/>
                    <a:gd name="T43" fmla="*/ 20 h 253"/>
                    <a:gd name="T44" fmla="*/ 92 w 579"/>
                    <a:gd name="T45" fmla="*/ 24 h 253"/>
                    <a:gd name="T46" fmla="*/ 93 w 579"/>
                    <a:gd name="T47" fmla="*/ 27 h 253"/>
                    <a:gd name="T48" fmla="*/ 95 w 579"/>
                    <a:gd name="T49" fmla="*/ 30 h 253"/>
                    <a:gd name="T50" fmla="*/ 96 w 579"/>
                    <a:gd name="T51" fmla="*/ 34 h 253"/>
                    <a:gd name="T52" fmla="*/ 96 w 579"/>
                    <a:gd name="T53" fmla="*/ 37 h 253"/>
                    <a:gd name="T54" fmla="*/ 96 w 579"/>
                    <a:gd name="T55" fmla="*/ 41 h 253"/>
                    <a:gd name="T56" fmla="*/ 97 w 579"/>
                    <a:gd name="T57" fmla="*/ 42 h 253"/>
                    <a:gd name="T58" fmla="*/ 0 w 579"/>
                    <a:gd name="T59" fmla="*/ 42 h 2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9"/>
                    <a:gd name="T91" fmla="*/ 0 h 253"/>
                    <a:gd name="T92" fmla="*/ 579 w 579"/>
                    <a:gd name="T93" fmla="*/ 253 h 2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9" h="253">
                      <a:moveTo>
                        <a:pt x="0" y="253"/>
                      </a:moveTo>
                      <a:lnTo>
                        <a:pt x="0" y="226"/>
                      </a:lnTo>
                      <a:lnTo>
                        <a:pt x="6" y="198"/>
                      </a:lnTo>
                      <a:lnTo>
                        <a:pt x="16" y="167"/>
                      </a:lnTo>
                      <a:lnTo>
                        <a:pt x="30" y="138"/>
                      </a:lnTo>
                      <a:lnTo>
                        <a:pt x="49" y="111"/>
                      </a:lnTo>
                      <a:lnTo>
                        <a:pt x="69" y="89"/>
                      </a:lnTo>
                      <a:lnTo>
                        <a:pt x="95" y="65"/>
                      </a:lnTo>
                      <a:lnTo>
                        <a:pt x="128" y="42"/>
                      </a:lnTo>
                      <a:lnTo>
                        <a:pt x="160" y="27"/>
                      </a:lnTo>
                      <a:lnTo>
                        <a:pt x="191" y="16"/>
                      </a:lnTo>
                      <a:lnTo>
                        <a:pt x="226" y="6"/>
                      </a:lnTo>
                      <a:lnTo>
                        <a:pt x="266" y="0"/>
                      </a:lnTo>
                      <a:lnTo>
                        <a:pt x="304" y="0"/>
                      </a:lnTo>
                      <a:lnTo>
                        <a:pt x="342" y="4"/>
                      </a:lnTo>
                      <a:lnTo>
                        <a:pt x="377" y="13"/>
                      </a:lnTo>
                      <a:lnTo>
                        <a:pt x="413" y="25"/>
                      </a:lnTo>
                      <a:lnTo>
                        <a:pt x="443" y="40"/>
                      </a:lnTo>
                      <a:lnTo>
                        <a:pt x="466" y="56"/>
                      </a:lnTo>
                      <a:lnTo>
                        <a:pt x="489" y="73"/>
                      </a:lnTo>
                      <a:lnTo>
                        <a:pt x="510" y="94"/>
                      </a:lnTo>
                      <a:lnTo>
                        <a:pt x="532" y="120"/>
                      </a:lnTo>
                      <a:lnTo>
                        <a:pt x="549" y="145"/>
                      </a:lnTo>
                      <a:lnTo>
                        <a:pt x="558" y="164"/>
                      </a:lnTo>
                      <a:lnTo>
                        <a:pt x="566" y="182"/>
                      </a:lnTo>
                      <a:lnTo>
                        <a:pt x="573" y="204"/>
                      </a:lnTo>
                      <a:lnTo>
                        <a:pt x="574" y="224"/>
                      </a:lnTo>
                      <a:lnTo>
                        <a:pt x="576" y="244"/>
                      </a:lnTo>
                      <a:lnTo>
                        <a:pt x="579" y="253"/>
                      </a:lnTo>
                      <a:lnTo>
                        <a:pt x="0" y="253"/>
                      </a:lnTo>
                      <a:close/>
                    </a:path>
                  </a:pathLst>
                </a:custGeom>
                <a:solidFill>
                  <a:srgbClr val="FFFFFF"/>
                </a:solidFill>
                <a:ln w="1588">
                  <a:solidFill>
                    <a:srgbClr val="000000"/>
                  </a:solidFill>
                  <a:round/>
                  <a:headEnd/>
                  <a:tailEnd/>
                </a:ln>
              </p:spPr>
              <p:txBody>
                <a:bodyPr/>
                <a:lstStyle/>
                <a:p>
                  <a:endParaRPr lang="fr-FR"/>
                </a:p>
              </p:txBody>
            </p:sp>
            <p:sp>
              <p:nvSpPr>
                <p:cNvPr id="364" name="Freeform 59"/>
                <p:cNvSpPr>
                  <a:spLocks/>
                </p:cNvSpPr>
                <p:nvPr/>
              </p:nvSpPr>
              <p:spPr bwMode="auto">
                <a:xfrm>
                  <a:off x="3834" y="1703"/>
                  <a:ext cx="69" cy="30"/>
                </a:xfrm>
                <a:custGeom>
                  <a:avLst/>
                  <a:gdLst>
                    <a:gd name="T0" fmla="*/ 0 w 414"/>
                    <a:gd name="T1" fmla="*/ 30 h 182"/>
                    <a:gd name="T2" fmla="*/ 0 w 414"/>
                    <a:gd name="T3" fmla="*/ 27 h 182"/>
                    <a:gd name="T4" fmla="*/ 1 w 414"/>
                    <a:gd name="T5" fmla="*/ 24 h 182"/>
                    <a:gd name="T6" fmla="*/ 2 w 414"/>
                    <a:gd name="T7" fmla="*/ 20 h 182"/>
                    <a:gd name="T8" fmla="*/ 4 w 414"/>
                    <a:gd name="T9" fmla="*/ 16 h 182"/>
                    <a:gd name="T10" fmla="*/ 6 w 414"/>
                    <a:gd name="T11" fmla="*/ 13 h 182"/>
                    <a:gd name="T12" fmla="*/ 8 w 414"/>
                    <a:gd name="T13" fmla="*/ 11 h 182"/>
                    <a:gd name="T14" fmla="*/ 11 w 414"/>
                    <a:gd name="T15" fmla="*/ 8 h 182"/>
                    <a:gd name="T16" fmla="*/ 15 w 414"/>
                    <a:gd name="T17" fmla="*/ 5 h 182"/>
                    <a:gd name="T18" fmla="*/ 19 w 414"/>
                    <a:gd name="T19" fmla="*/ 3 h 182"/>
                    <a:gd name="T20" fmla="*/ 23 w 414"/>
                    <a:gd name="T21" fmla="*/ 2 h 182"/>
                    <a:gd name="T22" fmla="*/ 27 w 414"/>
                    <a:gd name="T23" fmla="*/ 1 h 182"/>
                    <a:gd name="T24" fmla="*/ 32 w 414"/>
                    <a:gd name="T25" fmla="*/ 0 h 182"/>
                    <a:gd name="T26" fmla="*/ 36 w 414"/>
                    <a:gd name="T27" fmla="*/ 0 h 182"/>
                    <a:gd name="T28" fmla="*/ 41 w 414"/>
                    <a:gd name="T29" fmla="*/ 0 h 182"/>
                    <a:gd name="T30" fmla="*/ 45 w 414"/>
                    <a:gd name="T31" fmla="*/ 1 h 182"/>
                    <a:gd name="T32" fmla="*/ 49 w 414"/>
                    <a:gd name="T33" fmla="*/ 3 h 182"/>
                    <a:gd name="T34" fmla="*/ 53 w 414"/>
                    <a:gd name="T35" fmla="*/ 5 h 182"/>
                    <a:gd name="T36" fmla="*/ 56 w 414"/>
                    <a:gd name="T37" fmla="*/ 7 h 182"/>
                    <a:gd name="T38" fmla="*/ 59 w 414"/>
                    <a:gd name="T39" fmla="*/ 9 h 182"/>
                    <a:gd name="T40" fmla="*/ 61 w 414"/>
                    <a:gd name="T41" fmla="*/ 11 h 182"/>
                    <a:gd name="T42" fmla="*/ 63 w 414"/>
                    <a:gd name="T43" fmla="*/ 14 h 182"/>
                    <a:gd name="T44" fmla="*/ 66 w 414"/>
                    <a:gd name="T45" fmla="*/ 17 h 182"/>
                    <a:gd name="T46" fmla="*/ 67 w 414"/>
                    <a:gd name="T47" fmla="*/ 19 h 182"/>
                    <a:gd name="T48" fmla="*/ 67 w 414"/>
                    <a:gd name="T49" fmla="*/ 22 h 182"/>
                    <a:gd name="T50" fmla="*/ 68 w 414"/>
                    <a:gd name="T51" fmla="*/ 24 h 182"/>
                    <a:gd name="T52" fmla="*/ 69 w 414"/>
                    <a:gd name="T53" fmla="*/ 27 h 182"/>
                    <a:gd name="T54" fmla="*/ 69 w 414"/>
                    <a:gd name="T55" fmla="*/ 29 h 182"/>
                    <a:gd name="T56" fmla="*/ 69 w 414"/>
                    <a:gd name="T57" fmla="*/ 30 h 182"/>
                    <a:gd name="T58" fmla="*/ 0 w 414"/>
                    <a:gd name="T59" fmla="*/ 30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4"/>
                    <a:gd name="T91" fmla="*/ 0 h 182"/>
                    <a:gd name="T92" fmla="*/ 414 w 414"/>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4" h="182">
                      <a:moveTo>
                        <a:pt x="0" y="182"/>
                      </a:moveTo>
                      <a:lnTo>
                        <a:pt x="0" y="162"/>
                      </a:lnTo>
                      <a:lnTo>
                        <a:pt x="4" y="143"/>
                      </a:lnTo>
                      <a:lnTo>
                        <a:pt x="12" y="120"/>
                      </a:lnTo>
                      <a:lnTo>
                        <a:pt x="22" y="99"/>
                      </a:lnTo>
                      <a:lnTo>
                        <a:pt x="36" y="78"/>
                      </a:lnTo>
                      <a:lnTo>
                        <a:pt x="50" y="64"/>
                      </a:lnTo>
                      <a:lnTo>
                        <a:pt x="68" y="47"/>
                      </a:lnTo>
                      <a:lnTo>
                        <a:pt x="92" y="30"/>
                      </a:lnTo>
                      <a:lnTo>
                        <a:pt x="115" y="19"/>
                      </a:lnTo>
                      <a:lnTo>
                        <a:pt x="136" y="11"/>
                      </a:lnTo>
                      <a:lnTo>
                        <a:pt x="161" y="4"/>
                      </a:lnTo>
                      <a:lnTo>
                        <a:pt x="190" y="0"/>
                      </a:lnTo>
                      <a:lnTo>
                        <a:pt x="217" y="0"/>
                      </a:lnTo>
                      <a:lnTo>
                        <a:pt x="244" y="3"/>
                      </a:lnTo>
                      <a:lnTo>
                        <a:pt x="270" y="9"/>
                      </a:lnTo>
                      <a:lnTo>
                        <a:pt x="295" y="18"/>
                      </a:lnTo>
                      <a:lnTo>
                        <a:pt x="317" y="28"/>
                      </a:lnTo>
                      <a:lnTo>
                        <a:pt x="333" y="40"/>
                      </a:lnTo>
                      <a:lnTo>
                        <a:pt x="352" y="54"/>
                      </a:lnTo>
                      <a:lnTo>
                        <a:pt x="366" y="67"/>
                      </a:lnTo>
                      <a:lnTo>
                        <a:pt x="380" y="84"/>
                      </a:lnTo>
                      <a:lnTo>
                        <a:pt x="393" y="104"/>
                      </a:lnTo>
                      <a:lnTo>
                        <a:pt x="399" y="118"/>
                      </a:lnTo>
                      <a:lnTo>
                        <a:pt x="404" y="131"/>
                      </a:lnTo>
                      <a:lnTo>
                        <a:pt x="409" y="147"/>
                      </a:lnTo>
                      <a:lnTo>
                        <a:pt x="411" y="161"/>
                      </a:lnTo>
                      <a:lnTo>
                        <a:pt x="411" y="176"/>
                      </a:lnTo>
                      <a:lnTo>
                        <a:pt x="414" y="182"/>
                      </a:lnTo>
                      <a:lnTo>
                        <a:pt x="0" y="182"/>
                      </a:lnTo>
                      <a:close/>
                    </a:path>
                  </a:pathLst>
                </a:custGeom>
                <a:solidFill>
                  <a:srgbClr val="808080"/>
                </a:solidFill>
                <a:ln w="1588">
                  <a:solidFill>
                    <a:srgbClr val="000000"/>
                  </a:solidFill>
                  <a:round/>
                  <a:headEnd/>
                  <a:tailEnd/>
                </a:ln>
              </p:spPr>
              <p:txBody>
                <a:bodyPr/>
                <a:lstStyle/>
                <a:p>
                  <a:endParaRPr lang="fr-FR"/>
                </a:p>
              </p:txBody>
            </p:sp>
          </p:grpSp>
          <p:grpSp>
            <p:nvGrpSpPr>
              <p:cNvPr id="335" name="Group 60"/>
              <p:cNvGrpSpPr>
                <a:grpSpLocks/>
              </p:cNvGrpSpPr>
              <p:nvPr/>
            </p:nvGrpSpPr>
            <p:grpSpPr bwMode="auto">
              <a:xfrm>
                <a:off x="3917" y="1622"/>
                <a:ext cx="55" cy="75"/>
                <a:chOff x="3917" y="1622"/>
                <a:chExt cx="55" cy="75"/>
              </a:xfrm>
            </p:grpSpPr>
            <p:sp>
              <p:nvSpPr>
                <p:cNvPr id="360" name="Freeform 61"/>
                <p:cNvSpPr>
                  <a:spLocks/>
                </p:cNvSpPr>
                <p:nvPr/>
              </p:nvSpPr>
              <p:spPr bwMode="auto">
                <a:xfrm>
                  <a:off x="3917" y="1637"/>
                  <a:ext cx="54" cy="51"/>
                </a:xfrm>
                <a:custGeom>
                  <a:avLst/>
                  <a:gdLst>
                    <a:gd name="T0" fmla="*/ 0 w 326"/>
                    <a:gd name="T1" fmla="*/ 27 h 306"/>
                    <a:gd name="T2" fmla="*/ 2 w 326"/>
                    <a:gd name="T3" fmla="*/ 30 h 306"/>
                    <a:gd name="T4" fmla="*/ 5 w 326"/>
                    <a:gd name="T5" fmla="*/ 34 h 306"/>
                    <a:gd name="T6" fmla="*/ 7 w 326"/>
                    <a:gd name="T7" fmla="*/ 36 h 306"/>
                    <a:gd name="T8" fmla="*/ 10 w 326"/>
                    <a:gd name="T9" fmla="*/ 39 h 306"/>
                    <a:gd name="T10" fmla="*/ 12 w 326"/>
                    <a:gd name="T11" fmla="*/ 41 h 306"/>
                    <a:gd name="T12" fmla="*/ 14 w 326"/>
                    <a:gd name="T13" fmla="*/ 44 h 306"/>
                    <a:gd name="T14" fmla="*/ 16 w 326"/>
                    <a:gd name="T15" fmla="*/ 46 h 306"/>
                    <a:gd name="T16" fmla="*/ 18 w 326"/>
                    <a:gd name="T17" fmla="*/ 47 h 306"/>
                    <a:gd name="T18" fmla="*/ 19 w 326"/>
                    <a:gd name="T19" fmla="*/ 49 h 306"/>
                    <a:gd name="T20" fmla="*/ 21 w 326"/>
                    <a:gd name="T21" fmla="*/ 50 h 306"/>
                    <a:gd name="T22" fmla="*/ 23 w 326"/>
                    <a:gd name="T23" fmla="*/ 51 h 306"/>
                    <a:gd name="T24" fmla="*/ 25 w 326"/>
                    <a:gd name="T25" fmla="*/ 51 h 306"/>
                    <a:gd name="T26" fmla="*/ 28 w 326"/>
                    <a:gd name="T27" fmla="*/ 51 h 306"/>
                    <a:gd name="T28" fmla="*/ 30 w 326"/>
                    <a:gd name="T29" fmla="*/ 50 h 306"/>
                    <a:gd name="T30" fmla="*/ 32 w 326"/>
                    <a:gd name="T31" fmla="*/ 49 h 306"/>
                    <a:gd name="T32" fmla="*/ 33 w 326"/>
                    <a:gd name="T33" fmla="*/ 48 h 306"/>
                    <a:gd name="T34" fmla="*/ 35 w 326"/>
                    <a:gd name="T35" fmla="*/ 47 h 306"/>
                    <a:gd name="T36" fmla="*/ 37 w 326"/>
                    <a:gd name="T37" fmla="*/ 44 h 306"/>
                    <a:gd name="T38" fmla="*/ 39 w 326"/>
                    <a:gd name="T39" fmla="*/ 42 h 306"/>
                    <a:gd name="T40" fmla="*/ 41 w 326"/>
                    <a:gd name="T41" fmla="*/ 39 h 306"/>
                    <a:gd name="T42" fmla="*/ 42 w 326"/>
                    <a:gd name="T43" fmla="*/ 36 h 306"/>
                    <a:gd name="T44" fmla="*/ 44 w 326"/>
                    <a:gd name="T45" fmla="*/ 33 h 306"/>
                    <a:gd name="T46" fmla="*/ 45 w 326"/>
                    <a:gd name="T47" fmla="*/ 30 h 306"/>
                    <a:gd name="T48" fmla="*/ 46 w 326"/>
                    <a:gd name="T49" fmla="*/ 26 h 306"/>
                    <a:gd name="T50" fmla="*/ 46 w 326"/>
                    <a:gd name="T51" fmla="*/ 22 h 306"/>
                    <a:gd name="T52" fmla="*/ 47 w 326"/>
                    <a:gd name="T53" fmla="*/ 19 h 306"/>
                    <a:gd name="T54" fmla="*/ 47 w 326"/>
                    <a:gd name="T55" fmla="*/ 15 h 306"/>
                    <a:gd name="T56" fmla="*/ 48 w 326"/>
                    <a:gd name="T57" fmla="*/ 13 h 306"/>
                    <a:gd name="T58" fmla="*/ 49 w 326"/>
                    <a:gd name="T59" fmla="*/ 11 h 306"/>
                    <a:gd name="T60" fmla="*/ 50 w 326"/>
                    <a:gd name="T61" fmla="*/ 9 h 306"/>
                    <a:gd name="T62" fmla="*/ 51 w 326"/>
                    <a:gd name="T63" fmla="*/ 5 h 306"/>
                    <a:gd name="T64" fmla="*/ 53 w 326"/>
                    <a:gd name="T65" fmla="*/ 2 h 306"/>
                    <a:gd name="T66" fmla="*/ 54 w 326"/>
                    <a:gd name="T67" fmla="*/ 0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6"/>
                    <a:gd name="T103" fmla="*/ 0 h 306"/>
                    <a:gd name="T104" fmla="*/ 326 w 326"/>
                    <a:gd name="T105" fmla="*/ 306 h 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6" h="306">
                      <a:moveTo>
                        <a:pt x="0" y="162"/>
                      </a:moveTo>
                      <a:lnTo>
                        <a:pt x="15" y="180"/>
                      </a:lnTo>
                      <a:lnTo>
                        <a:pt x="33" y="203"/>
                      </a:lnTo>
                      <a:lnTo>
                        <a:pt x="44" y="216"/>
                      </a:lnTo>
                      <a:lnTo>
                        <a:pt x="58" y="232"/>
                      </a:lnTo>
                      <a:lnTo>
                        <a:pt x="71" y="247"/>
                      </a:lnTo>
                      <a:lnTo>
                        <a:pt x="84" y="261"/>
                      </a:lnTo>
                      <a:lnTo>
                        <a:pt x="94" y="273"/>
                      </a:lnTo>
                      <a:lnTo>
                        <a:pt x="107" y="284"/>
                      </a:lnTo>
                      <a:lnTo>
                        <a:pt x="117" y="292"/>
                      </a:lnTo>
                      <a:lnTo>
                        <a:pt x="126" y="300"/>
                      </a:lnTo>
                      <a:lnTo>
                        <a:pt x="139" y="303"/>
                      </a:lnTo>
                      <a:lnTo>
                        <a:pt x="151" y="306"/>
                      </a:lnTo>
                      <a:lnTo>
                        <a:pt x="168" y="303"/>
                      </a:lnTo>
                      <a:lnTo>
                        <a:pt x="182" y="300"/>
                      </a:lnTo>
                      <a:lnTo>
                        <a:pt x="192" y="293"/>
                      </a:lnTo>
                      <a:lnTo>
                        <a:pt x="201" y="289"/>
                      </a:lnTo>
                      <a:lnTo>
                        <a:pt x="211" y="281"/>
                      </a:lnTo>
                      <a:lnTo>
                        <a:pt x="225" y="265"/>
                      </a:lnTo>
                      <a:lnTo>
                        <a:pt x="235" y="251"/>
                      </a:lnTo>
                      <a:lnTo>
                        <a:pt x="248" y="235"/>
                      </a:lnTo>
                      <a:lnTo>
                        <a:pt x="256" y="217"/>
                      </a:lnTo>
                      <a:lnTo>
                        <a:pt x="266" y="200"/>
                      </a:lnTo>
                      <a:lnTo>
                        <a:pt x="273" y="179"/>
                      </a:lnTo>
                      <a:lnTo>
                        <a:pt x="278" y="157"/>
                      </a:lnTo>
                      <a:lnTo>
                        <a:pt x="280" y="134"/>
                      </a:lnTo>
                      <a:lnTo>
                        <a:pt x="281" y="113"/>
                      </a:lnTo>
                      <a:lnTo>
                        <a:pt x="285" y="92"/>
                      </a:lnTo>
                      <a:lnTo>
                        <a:pt x="289" y="75"/>
                      </a:lnTo>
                      <a:lnTo>
                        <a:pt x="293" y="64"/>
                      </a:lnTo>
                      <a:lnTo>
                        <a:pt x="300" y="53"/>
                      </a:lnTo>
                      <a:lnTo>
                        <a:pt x="307" y="32"/>
                      </a:lnTo>
                      <a:lnTo>
                        <a:pt x="317" y="13"/>
                      </a:lnTo>
                      <a:lnTo>
                        <a:pt x="326" y="0"/>
                      </a:lnTo>
                    </a:path>
                  </a:pathLst>
                </a:custGeom>
                <a:noFill/>
                <a:ln w="1588">
                  <a:solidFill>
                    <a:srgbClr val="000000"/>
                  </a:solidFill>
                  <a:round/>
                  <a:headEnd/>
                  <a:tailEnd/>
                </a:ln>
              </p:spPr>
              <p:txBody>
                <a:bodyPr/>
                <a:lstStyle/>
                <a:p>
                  <a:endParaRPr lang="fr-FR"/>
                </a:p>
              </p:txBody>
            </p:sp>
            <p:sp>
              <p:nvSpPr>
                <p:cNvPr id="361" name="Freeform 62"/>
                <p:cNvSpPr>
                  <a:spLocks/>
                </p:cNvSpPr>
                <p:nvPr/>
              </p:nvSpPr>
              <p:spPr bwMode="auto">
                <a:xfrm>
                  <a:off x="3917" y="1622"/>
                  <a:ext cx="54" cy="75"/>
                </a:xfrm>
                <a:custGeom>
                  <a:avLst/>
                  <a:gdLst>
                    <a:gd name="T0" fmla="*/ 0 w 326"/>
                    <a:gd name="T1" fmla="*/ 51 h 451"/>
                    <a:gd name="T2" fmla="*/ 1 w 326"/>
                    <a:gd name="T3" fmla="*/ 52 h 451"/>
                    <a:gd name="T4" fmla="*/ 3 w 326"/>
                    <a:gd name="T5" fmla="*/ 53 h 451"/>
                    <a:gd name="T6" fmla="*/ 4 w 326"/>
                    <a:gd name="T7" fmla="*/ 55 h 451"/>
                    <a:gd name="T8" fmla="*/ 6 w 326"/>
                    <a:gd name="T9" fmla="*/ 57 h 451"/>
                    <a:gd name="T10" fmla="*/ 7 w 326"/>
                    <a:gd name="T11" fmla="*/ 59 h 451"/>
                    <a:gd name="T12" fmla="*/ 8 w 326"/>
                    <a:gd name="T13" fmla="*/ 60 h 451"/>
                    <a:gd name="T14" fmla="*/ 9 w 326"/>
                    <a:gd name="T15" fmla="*/ 64 h 451"/>
                    <a:gd name="T16" fmla="*/ 12 w 326"/>
                    <a:gd name="T17" fmla="*/ 67 h 451"/>
                    <a:gd name="T18" fmla="*/ 14 w 326"/>
                    <a:gd name="T19" fmla="*/ 69 h 451"/>
                    <a:gd name="T20" fmla="*/ 16 w 326"/>
                    <a:gd name="T21" fmla="*/ 71 h 451"/>
                    <a:gd name="T22" fmla="*/ 18 w 326"/>
                    <a:gd name="T23" fmla="*/ 72 h 451"/>
                    <a:gd name="T24" fmla="*/ 19 w 326"/>
                    <a:gd name="T25" fmla="*/ 73 h 451"/>
                    <a:gd name="T26" fmla="*/ 20 w 326"/>
                    <a:gd name="T27" fmla="*/ 73 h 451"/>
                    <a:gd name="T28" fmla="*/ 23 w 326"/>
                    <a:gd name="T29" fmla="*/ 74 h 451"/>
                    <a:gd name="T30" fmla="*/ 25 w 326"/>
                    <a:gd name="T31" fmla="*/ 75 h 451"/>
                    <a:gd name="T32" fmla="*/ 27 w 326"/>
                    <a:gd name="T33" fmla="*/ 75 h 451"/>
                    <a:gd name="T34" fmla="*/ 29 w 326"/>
                    <a:gd name="T35" fmla="*/ 75 h 451"/>
                    <a:gd name="T36" fmla="*/ 31 w 326"/>
                    <a:gd name="T37" fmla="*/ 74 h 451"/>
                    <a:gd name="T38" fmla="*/ 33 w 326"/>
                    <a:gd name="T39" fmla="*/ 73 h 451"/>
                    <a:gd name="T40" fmla="*/ 36 w 326"/>
                    <a:gd name="T41" fmla="*/ 73 h 451"/>
                    <a:gd name="T42" fmla="*/ 38 w 326"/>
                    <a:gd name="T43" fmla="*/ 72 h 451"/>
                    <a:gd name="T44" fmla="*/ 39 w 326"/>
                    <a:gd name="T45" fmla="*/ 70 h 451"/>
                    <a:gd name="T46" fmla="*/ 40 w 326"/>
                    <a:gd name="T47" fmla="*/ 69 h 451"/>
                    <a:gd name="T48" fmla="*/ 41 w 326"/>
                    <a:gd name="T49" fmla="*/ 68 h 451"/>
                    <a:gd name="T50" fmla="*/ 42 w 326"/>
                    <a:gd name="T51" fmla="*/ 67 h 451"/>
                    <a:gd name="T52" fmla="*/ 43 w 326"/>
                    <a:gd name="T53" fmla="*/ 65 h 451"/>
                    <a:gd name="T54" fmla="*/ 44 w 326"/>
                    <a:gd name="T55" fmla="*/ 63 h 451"/>
                    <a:gd name="T56" fmla="*/ 46 w 326"/>
                    <a:gd name="T57" fmla="*/ 61 h 451"/>
                    <a:gd name="T58" fmla="*/ 46 w 326"/>
                    <a:gd name="T59" fmla="*/ 58 h 451"/>
                    <a:gd name="T60" fmla="*/ 47 w 326"/>
                    <a:gd name="T61" fmla="*/ 56 h 451"/>
                    <a:gd name="T62" fmla="*/ 48 w 326"/>
                    <a:gd name="T63" fmla="*/ 53 h 451"/>
                    <a:gd name="T64" fmla="*/ 48 w 326"/>
                    <a:gd name="T65" fmla="*/ 50 h 451"/>
                    <a:gd name="T66" fmla="*/ 49 w 326"/>
                    <a:gd name="T67" fmla="*/ 47 h 451"/>
                    <a:gd name="T68" fmla="*/ 50 w 326"/>
                    <a:gd name="T69" fmla="*/ 44 h 451"/>
                    <a:gd name="T70" fmla="*/ 51 w 326"/>
                    <a:gd name="T71" fmla="*/ 42 h 451"/>
                    <a:gd name="T72" fmla="*/ 51 w 326"/>
                    <a:gd name="T73" fmla="*/ 39 h 451"/>
                    <a:gd name="T74" fmla="*/ 51 w 326"/>
                    <a:gd name="T75" fmla="*/ 37 h 451"/>
                    <a:gd name="T76" fmla="*/ 51 w 326"/>
                    <a:gd name="T77" fmla="*/ 34 h 451"/>
                    <a:gd name="T78" fmla="*/ 51 w 326"/>
                    <a:gd name="T79" fmla="*/ 30 h 451"/>
                    <a:gd name="T80" fmla="*/ 51 w 326"/>
                    <a:gd name="T81" fmla="*/ 15 h 451"/>
                    <a:gd name="T82" fmla="*/ 51 w 326"/>
                    <a:gd name="T83" fmla="*/ 8 h 451"/>
                    <a:gd name="T84" fmla="*/ 51 w 326"/>
                    <a:gd name="T85" fmla="*/ 6 h 451"/>
                    <a:gd name="T86" fmla="*/ 51 w 326"/>
                    <a:gd name="T87" fmla="*/ 4 h 451"/>
                    <a:gd name="T88" fmla="*/ 51 w 326"/>
                    <a:gd name="T89" fmla="*/ 2 h 451"/>
                    <a:gd name="T90" fmla="*/ 52 w 326"/>
                    <a:gd name="T91" fmla="*/ 1 h 451"/>
                    <a:gd name="T92" fmla="*/ 54 w 326"/>
                    <a:gd name="T93" fmla="*/ 0 h 4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6"/>
                    <a:gd name="T142" fmla="*/ 0 h 451"/>
                    <a:gd name="T143" fmla="*/ 326 w 326"/>
                    <a:gd name="T144" fmla="*/ 451 h 4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6" h="451">
                      <a:moveTo>
                        <a:pt x="0" y="306"/>
                      </a:moveTo>
                      <a:lnTo>
                        <a:pt x="8" y="313"/>
                      </a:lnTo>
                      <a:lnTo>
                        <a:pt x="16" y="320"/>
                      </a:lnTo>
                      <a:lnTo>
                        <a:pt x="24" y="331"/>
                      </a:lnTo>
                      <a:lnTo>
                        <a:pt x="34" y="341"/>
                      </a:lnTo>
                      <a:lnTo>
                        <a:pt x="41" y="352"/>
                      </a:lnTo>
                      <a:lnTo>
                        <a:pt x="46" y="363"/>
                      </a:lnTo>
                      <a:lnTo>
                        <a:pt x="57" y="382"/>
                      </a:lnTo>
                      <a:lnTo>
                        <a:pt x="73" y="404"/>
                      </a:lnTo>
                      <a:lnTo>
                        <a:pt x="85" y="416"/>
                      </a:lnTo>
                      <a:lnTo>
                        <a:pt x="98" y="426"/>
                      </a:lnTo>
                      <a:lnTo>
                        <a:pt x="109" y="432"/>
                      </a:lnTo>
                      <a:lnTo>
                        <a:pt x="115" y="436"/>
                      </a:lnTo>
                      <a:lnTo>
                        <a:pt x="123" y="439"/>
                      </a:lnTo>
                      <a:lnTo>
                        <a:pt x="139" y="445"/>
                      </a:lnTo>
                      <a:lnTo>
                        <a:pt x="152" y="449"/>
                      </a:lnTo>
                      <a:lnTo>
                        <a:pt x="163" y="451"/>
                      </a:lnTo>
                      <a:lnTo>
                        <a:pt x="176" y="449"/>
                      </a:lnTo>
                      <a:lnTo>
                        <a:pt x="190" y="446"/>
                      </a:lnTo>
                      <a:lnTo>
                        <a:pt x="201" y="441"/>
                      </a:lnTo>
                      <a:lnTo>
                        <a:pt x="215" y="436"/>
                      </a:lnTo>
                      <a:lnTo>
                        <a:pt x="228" y="430"/>
                      </a:lnTo>
                      <a:lnTo>
                        <a:pt x="236" y="422"/>
                      </a:lnTo>
                      <a:lnTo>
                        <a:pt x="242" y="417"/>
                      </a:lnTo>
                      <a:lnTo>
                        <a:pt x="248" y="411"/>
                      </a:lnTo>
                      <a:lnTo>
                        <a:pt x="255" y="402"/>
                      </a:lnTo>
                      <a:lnTo>
                        <a:pt x="262" y="393"/>
                      </a:lnTo>
                      <a:lnTo>
                        <a:pt x="268" y="380"/>
                      </a:lnTo>
                      <a:lnTo>
                        <a:pt x="275" y="365"/>
                      </a:lnTo>
                      <a:lnTo>
                        <a:pt x="280" y="351"/>
                      </a:lnTo>
                      <a:lnTo>
                        <a:pt x="285" y="334"/>
                      </a:lnTo>
                      <a:lnTo>
                        <a:pt x="288" y="319"/>
                      </a:lnTo>
                      <a:lnTo>
                        <a:pt x="291" y="301"/>
                      </a:lnTo>
                      <a:lnTo>
                        <a:pt x="295" y="283"/>
                      </a:lnTo>
                      <a:lnTo>
                        <a:pt x="301" y="267"/>
                      </a:lnTo>
                      <a:lnTo>
                        <a:pt x="305" y="252"/>
                      </a:lnTo>
                      <a:lnTo>
                        <a:pt x="308" y="237"/>
                      </a:lnTo>
                      <a:lnTo>
                        <a:pt x="309" y="222"/>
                      </a:lnTo>
                      <a:lnTo>
                        <a:pt x="309" y="205"/>
                      </a:lnTo>
                      <a:lnTo>
                        <a:pt x="308" y="181"/>
                      </a:lnTo>
                      <a:lnTo>
                        <a:pt x="308" y="90"/>
                      </a:lnTo>
                      <a:lnTo>
                        <a:pt x="307" y="48"/>
                      </a:lnTo>
                      <a:lnTo>
                        <a:pt x="307" y="36"/>
                      </a:lnTo>
                      <a:lnTo>
                        <a:pt x="307" y="27"/>
                      </a:lnTo>
                      <a:lnTo>
                        <a:pt x="309" y="15"/>
                      </a:lnTo>
                      <a:lnTo>
                        <a:pt x="315" y="6"/>
                      </a:lnTo>
                      <a:lnTo>
                        <a:pt x="326" y="0"/>
                      </a:lnTo>
                    </a:path>
                  </a:pathLst>
                </a:custGeom>
                <a:noFill/>
                <a:ln w="1588">
                  <a:solidFill>
                    <a:srgbClr val="000000"/>
                  </a:solidFill>
                  <a:round/>
                  <a:headEnd/>
                  <a:tailEnd/>
                </a:ln>
              </p:spPr>
              <p:txBody>
                <a:bodyPr/>
                <a:lstStyle/>
                <a:p>
                  <a:endParaRPr lang="fr-FR"/>
                </a:p>
              </p:txBody>
            </p:sp>
            <p:sp>
              <p:nvSpPr>
                <p:cNvPr id="362" name="Arc 63"/>
                <p:cNvSpPr>
                  <a:spLocks/>
                </p:cNvSpPr>
                <p:nvPr/>
              </p:nvSpPr>
              <p:spPr bwMode="auto">
                <a:xfrm>
                  <a:off x="3962" y="1630"/>
                  <a:ext cx="10" cy="62"/>
                </a:xfrm>
                <a:custGeom>
                  <a:avLst/>
                  <a:gdLst>
                    <a:gd name="T0" fmla="*/ 0 w 21600"/>
                    <a:gd name="T1" fmla="*/ 0 h 42962"/>
                    <a:gd name="T2" fmla="*/ 0 w 21600"/>
                    <a:gd name="T3" fmla="*/ 0 h 42962"/>
                    <a:gd name="T4" fmla="*/ 0 w 21600"/>
                    <a:gd name="T5" fmla="*/ 0 h 42962"/>
                    <a:gd name="T6" fmla="*/ 0 60000 65536"/>
                    <a:gd name="T7" fmla="*/ 0 60000 65536"/>
                    <a:gd name="T8" fmla="*/ 0 60000 65536"/>
                    <a:gd name="T9" fmla="*/ 0 w 21600"/>
                    <a:gd name="T10" fmla="*/ 0 h 42962"/>
                    <a:gd name="T11" fmla="*/ 21600 w 21600"/>
                    <a:gd name="T12" fmla="*/ 42962 h 42962"/>
                  </a:gdLst>
                  <a:ahLst/>
                  <a:cxnLst>
                    <a:cxn ang="T6">
                      <a:pos x="T0" y="T1"/>
                    </a:cxn>
                    <a:cxn ang="T7">
                      <a:pos x="T2" y="T3"/>
                    </a:cxn>
                    <a:cxn ang="T8">
                      <a:pos x="T4" y="T5"/>
                    </a:cxn>
                  </a:cxnLst>
                  <a:rect l="T9" t="T10" r="T11" b="T12"/>
                  <a:pathLst>
                    <a:path w="21600" h="42962" fill="none" extrusionOk="0">
                      <a:moveTo>
                        <a:pt x="19338" y="42962"/>
                      </a:moveTo>
                      <a:cubicBezTo>
                        <a:pt x="8345" y="41805"/>
                        <a:pt x="0" y="32535"/>
                        <a:pt x="0" y="21481"/>
                      </a:cubicBezTo>
                      <a:cubicBezTo>
                        <a:pt x="-1" y="10426"/>
                        <a:pt x="8345" y="1156"/>
                        <a:pt x="19338" y="-1"/>
                      </a:cubicBezTo>
                    </a:path>
                    <a:path w="21600" h="42962" stroke="0" extrusionOk="0">
                      <a:moveTo>
                        <a:pt x="19338" y="42962"/>
                      </a:moveTo>
                      <a:cubicBezTo>
                        <a:pt x="8345" y="41805"/>
                        <a:pt x="0" y="32535"/>
                        <a:pt x="0" y="21481"/>
                      </a:cubicBezTo>
                      <a:cubicBezTo>
                        <a:pt x="-1" y="10426"/>
                        <a:pt x="8345" y="1156"/>
                        <a:pt x="19338" y="-1"/>
                      </a:cubicBezTo>
                      <a:lnTo>
                        <a:pt x="21600" y="21481"/>
                      </a:lnTo>
                      <a:lnTo>
                        <a:pt x="19338" y="42962"/>
                      </a:lnTo>
                      <a:close/>
                    </a:path>
                  </a:pathLst>
                </a:custGeom>
                <a:noFill/>
                <a:ln w="1588">
                  <a:solidFill>
                    <a:srgbClr val="000000"/>
                  </a:solidFill>
                  <a:round/>
                  <a:headEnd/>
                  <a:tailEnd/>
                </a:ln>
              </p:spPr>
              <p:txBody>
                <a:bodyPr/>
                <a:lstStyle/>
                <a:p>
                  <a:endParaRPr lang="fr-FR"/>
                </a:p>
              </p:txBody>
            </p:sp>
          </p:grpSp>
          <p:grpSp>
            <p:nvGrpSpPr>
              <p:cNvPr id="336" name="Group 64"/>
              <p:cNvGrpSpPr>
                <a:grpSpLocks/>
              </p:cNvGrpSpPr>
              <p:nvPr/>
            </p:nvGrpSpPr>
            <p:grpSpPr bwMode="auto">
              <a:xfrm>
                <a:off x="3912" y="1703"/>
                <a:ext cx="181" cy="55"/>
                <a:chOff x="3912" y="1703"/>
                <a:chExt cx="181" cy="55"/>
              </a:xfrm>
            </p:grpSpPr>
            <p:sp>
              <p:nvSpPr>
                <p:cNvPr id="350" name="Line 65"/>
                <p:cNvSpPr>
                  <a:spLocks noChangeShapeType="1"/>
                </p:cNvSpPr>
                <p:nvPr/>
              </p:nvSpPr>
              <p:spPr bwMode="auto">
                <a:xfrm>
                  <a:off x="4092" y="1723"/>
                  <a:ext cx="1" cy="35"/>
                </a:xfrm>
                <a:prstGeom prst="line">
                  <a:avLst/>
                </a:prstGeom>
                <a:noFill/>
                <a:ln w="1588">
                  <a:solidFill>
                    <a:srgbClr val="202020"/>
                  </a:solidFill>
                  <a:round/>
                  <a:headEnd/>
                  <a:tailEnd/>
                </a:ln>
              </p:spPr>
              <p:txBody>
                <a:bodyPr/>
                <a:lstStyle/>
                <a:p>
                  <a:endParaRPr lang="fr-FR"/>
                </a:p>
              </p:txBody>
            </p:sp>
            <p:sp>
              <p:nvSpPr>
                <p:cNvPr id="351" name="Rectangle 66"/>
                <p:cNvSpPr>
                  <a:spLocks noChangeArrowheads="1"/>
                </p:cNvSpPr>
                <p:nvPr/>
              </p:nvSpPr>
              <p:spPr bwMode="auto">
                <a:xfrm>
                  <a:off x="3912" y="1710"/>
                  <a:ext cx="179" cy="22"/>
                </a:xfrm>
                <a:prstGeom prst="rect">
                  <a:avLst/>
                </a:prstGeom>
                <a:solidFill>
                  <a:srgbClr val="A00000"/>
                </a:solidFill>
                <a:ln w="4763">
                  <a:solidFill>
                    <a:srgbClr val="000000"/>
                  </a:solidFill>
                  <a:miter lim="800000"/>
                  <a:headEnd/>
                  <a:tailEnd/>
                </a:ln>
              </p:spPr>
              <p:txBody>
                <a:bodyPr/>
                <a:lstStyle/>
                <a:p>
                  <a:endParaRPr lang="en-US"/>
                </a:p>
              </p:txBody>
            </p:sp>
            <p:grpSp>
              <p:nvGrpSpPr>
                <p:cNvPr id="352" name="Group 67"/>
                <p:cNvGrpSpPr>
                  <a:grpSpLocks/>
                </p:cNvGrpSpPr>
                <p:nvPr/>
              </p:nvGrpSpPr>
              <p:grpSpPr bwMode="auto">
                <a:xfrm>
                  <a:off x="3918" y="1709"/>
                  <a:ext cx="39" cy="31"/>
                  <a:chOff x="3918" y="1709"/>
                  <a:chExt cx="39" cy="31"/>
                </a:xfrm>
              </p:grpSpPr>
              <p:sp>
                <p:nvSpPr>
                  <p:cNvPr id="354" name="Rectangle 68"/>
                  <p:cNvSpPr>
                    <a:spLocks noChangeArrowheads="1"/>
                  </p:cNvSpPr>
                  <p:nvPr/>
                </p:nvSpPr>
                <p:spPr bwMode="auto">
                  <a:xfrm>
                    <a:off x="3918" y="1709"/>
                    <a:ext cx="39" cy="30"/>
                  </a:xfrm>
                  <a:prstGeom prst="rect">
                    <a:avLst/>
                  </a:prstGeom>
                  <a:solidFill>
                    <a:srgbClr val="FFFFFF"/>
                  </a:solidFill>
                  <a:ln w="1588">
                    <a:solidFill>
                      <a:srgbClr val="000000"/>
                    </a:solidFill>
                    <a:miter lim="800000"/>
                    <a:headEnd/>
                    <a:tailEnd/>
                  </a:ln>
                </p:spPr>
                <p:txBody>
                  <a:bodyPr/>
                  <a:lstStyle/>
                  <a:p>
                    <a:endParaRPr lang="en-US"/>
                  </a:p>
                </p:txBody>
              </p:sp>
              <p:grpSp>
                <p:nvGrpSpPr>
                  <p:cNvPr id="355" name="Group 69"/>
                  <p:cNvGrpSpPr>
                    <a:grpSpLocks/>
                  </p:cNvGrpSpPr>
                  <p:nvPr/>
                </p:nvGrpSpPr>
                <p:grpSpPr bwMode="auto">
                  <a:xfrm>
                    <a:off x="3924" y="1709"/>
                    <a:ext cx="28" cy="31"/>
                    <a:chOff x="3924" y="1709"/>
                    <a:chExt cx="28" cy="31"/>
                  </a:xfrm>
                </p:grpSpPr>
                <p:sp>
                  <p:nvSpPr>
                    <p:cNvPr id="356" name="Line 70"/>
                    <p:cNvSpPr>
                      <a:spLocks noChangeShapeType="1"/>
                    </p:cNvSpPr>
                    <p:nvPr/>
                  </p:nvSpPr>
                  <p:spPr bwMode="auto">
                    <a:xfrm>
                      <a:off x="3924" y="1709"/>
                      <a:ext cx="1" cy="31"/>
                    </a:xfrm>
                    <a:prstGeom prst="line">
                      <a:avLst/>
                    </a:prstGeom>
                    <a:noFill/>
                    <a:ln w="1588">
                      <a:solidFill>
                        <a:srgbClr val="000000"/>
                      </a:solidFill>
                      <a:round/>
                      <a:headEnd/>
                      <a:tailEnd/>
                    </a:ln>
                  </p:spPr>
                  <p:txBody>
                    <a:bodyPr/>
                    <a:lstStyle/>
                    <a:p>
                      <a:endParaRPr lang="fr-FR"/>
                    </a:p>
                  </p:txBody>
                </p:sp>
                <p:sp>
                  <p:nvSpPr>
                    <p:cNvPr id="357" name="Line 71"/>
                    <p:cNvSpPr>
                      <a:spLocks noChangeShapeType="1"/>
                    </p:cNvSpPr>
                    <p:nvPr/>
                  </p:nvSpPr>
                  <p:spPr bwMode="auto">
                    <a:xfrm>
                      <a:off x="3927" y="1709"/>
                      <a:ext cx="1" cy="31"/>
                    </a:xfrm>
                    <a:prstGeom prst="line">
                      <a:avLst/>
                    </a:prstGeom>
                    <a:noFill/>
                    <a:ln w="1588">
                      <a:solidFill>
                        <a:srgbClr val="000000"/>
                      </a:solidFill>
                      <a:round/>
                      <a:headEnd/>
                      <a:tailEnd/>
                    </a:ln>
                  </p:spPr>
                  <p:txBody>
                    <a:bodyPr/>
                    <a:lstStyle/>
                    <a:p>
                      <a:endParaRPr lang="fr-FR"/>
                    </a:p>
                  </p:txBody>
                </p:sp>
                <p:sp>
                  <p:nvSpPr>
                    <p:cNvPr id="358" name="Line 72"/>
                    <p:cNvSpPr>
                      <a:spLocks noChangeShapeType="1"/>
                    </p:cNvSpPr>
                    <p:nvPr/>
                  </p:nvSpPr>
                  <p:spPr bwMode="auto">
                    <a:xfrm>
                      <a:off x="3948" y="1709"/>
                      <a:ext cx="1" cy="31"/>
                    </a:xfrm>
                    <a:prstGeom prst="line">
                      <a:avLst/>
                    </a:prstGeom>
                    <a:noFill/>
                    <a:ln w="1588">
                      <a:solidFill>
                        <a:srgbClr val="000000"/>
                      </a:solidFill>
                      <a:round/>
                      <a:headEnd/>
                      <a:tailEnd/>
                    </a:ln>
                  </p:spPr>
                  <p:txBody>
                    <a:bodyPr/>
                    <a:lstStyle/>
                    <a:p>
                      <a:endParaRPr lang="fr-FR"/>
                    </a:p>
                  </p:txBody>
                </p:sp>
                <p:sp>
                  <p:nvSpPr>
                    <p:cNvPr id="359" name="Line 73"/>
                    <p:cNvSpPr>
                      <a:spLocks noChangeShapeType="1"/>
                    </p:cNvSpPr>
                    <p:nvPr/>
                  </p:nvSpPr>
                  <p:spPr bwMode="auto">
                    <a:xfrm>
                      <a:off x="3951" y="1709"/>
                      <a:ext cx="1" cy="31"/>
                    </a:xfrm>
                    <a:prstGeom prst="line">
                      <a:avLst/>
                    </a:prstGeom>
                    <a:noFill/>
                    <a:ln w="1588">
                      <a:solidFill>
                        <a:srgbClr val="000000"/>
                      </a:solidFill>
                      <a:round/>
                      <a:headEnd/>
                      <a:tailEnd/>
                    </a:ln>
                  </p:spPr>
                  <p:txBody>
                    <a:bodyPr/>
                    <a:lstStyle/>
                    <a:p>
                      <a:endParaRPr lang="fr-FR"/>
                    </a:p>
                  </p:txBody>
                </p:sp>
              </p:grpSp>
            </p:grpSp>
            <p:sp>
              <p:nvSpPr>
                <p:cNvPr id="353" name="Freeform 74"/>
                <p:cNvSpPr>
                  <a:spLocks/>
                </p:cNvSpPr>
                <p:nvPr/>
              </p:nvSpPr>
              <p:spPr bwMode="auto">
                <a:xfrm>
                  <a:off x="3995" y="1703"/>
                  <a:ext cx="48" cy="6"/>
                </a:xfrm>
                <a:custGeom>
                  <a:avLst/>
                  <a:gdLst>
                    <a:gd name="T0" fmla="*/ 0 w 289"/>
                    <a:gd name="T1" fmla="*/ 0 h 37"/>
                    <a:gd name="T2" fmla="*/ 48 w 289"/>
                    <a:gd name="T3" fmla="*/ 0 h 37"/>
                    <a:gd name="T4" fmla="*/ 48 w 289"/>
                    <a:gd name="T5" fmla="*/ 3 h 37"/>
                    <a:gd name="T6" fmla="*/ 36 w 289"/>
                    <a:gd name="T7" fmla="*/ 3 h 37"/>
                    <a:gd name="T8" fmla="*/ 36 w 289"/>
                    <a:gd name="T9" fmla="*/ 6 h 37"/>
                    <a:gd name="T10" fmla="*/ 12 w 289"/>
                    <a:gd name="T11" fmla="*/ 6 h 37"/>
                    <a:gd name="T12" fmla="*/ 12 w 289"/>
                    <a:gd name="T13" fmla="*/ 3 h 37"/>
                    <a:gd name="T14" fmla="*/ 0 w 289"/>
                    <a:gd name="T15" fmla="*/ 4 h 37"/>
                    <a:gd name="T16" fmla="*/ 0 w 28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37"/>
                    <a:gd name="T29" fmla="*/ 289 w 28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37">
                      <a:moveTo>
                        <a:pt x="0" y="0"/>
                      </a:moveTo>
                      <a:lnTo>
                        <a:pt x="289" y="0"/>
                      </a:lnTo>
                      <a:lnTo>
                        <a:pt x="289" y="19"/>
                      </a:lnTo>
                      <a:lnTo>
                        <a:pt x="218" y="19"/>
                      </a:lnTo>
                      <a:lnTo>
                        <a:pt x="218" y="37"/>
                      </a:lnTo>
                      <a:lnTo>
                        <a:pt x="73" y="37"/>
                      </a:lnTo>
                      <a:lnTo>
                        <a:pt x="73" y="19"/>
                      </a:lnTo>
                      <a:lnTo>
                        <a:pt x="0" y="22"/>
                      </a:lnTo>
                      <a:lnTo>
                        <a:pt x="0" y="0"/>
                      </a:lnTo>
                      <a:close/>
                    </a:path>
                  </a:pathLst>
                </a:custGeom>
                <a:solidFill>
                  <a:srgbClr val="404040"/>
                </a:solidFill>
                <a:ln w="1588">
                  <a:solidFill>
                    <a:srgbClr val="000000"/>
                  </a:solidFill>
                  <a:round/>
                  <a:headEnd/>
                  <a:tailEnd/>
                </a:ln>
              </p:spPr>
              <p:txBody>
                <a:bodyPr/>
                <a:lstStyle/>
                <a:p>
                  <a:endParaRPr lang="fr-FR"/>
                </a:p>
              </p:txBody>
            </p:sp>
          </p:grpSp>
          <p:grpSp>
            <p:nvGrpSpPr>
              <p:cNvPr id="337" name="Group 75"/>
              <p:cNvGrpSpPr>
                <a:grpSpLocks/>
              </p:cNvGrpSpPr>
              <p:nvPr/>
            </p:nvGrpSpPr>
            <p:grpSpPr bwMode="auto">
              <a:xfrm>
                <a:off x="3838" y="1708"/>
                <a:ext cx="243" cy="62"/>
                <a:chOff x="3838" y="1708"/>
                <a:chExt cx="243" cy="62"/>
              </a:xfrm>
            </p:grpSpPr>
            <p:grpSp>
              <p:nvGrpSpPr>
                <p:cNvPr id="338" name="Group 76"/>
                <p:cNvGrpSpPr>
                  <a:grpSpLocks/>
                </p:cNvGrpSpPr>
                <p:nvPr/>
              </p:nvGrpSpPr>
              <p:grpSpPr bwMode="auto">
                <a:xfrm>
                  <a:off x="3958" y="1708"/>
                  <a:ext cx="62" cy="62"/>
                  <a:chOff x="3958" y="1708"/>
                  <a:chExt cx="62" cy="62"/>
                </a:xfrm>
              </p:grpSpPr>
              <p:sp>
                <p:nvSpPr>
                  <p:cNvPr id="347" name="Oval 77"/>
                  <p:cNvSpPr>
                    <a:spLocks noChangeArrowheads="1"/>
                  </p:cNvSpPr>
                  <p:nvPr/>
                </p:nvSpPr>
                <p:spPr bwMode="auto">
                  <a:xfrm>
                    <a:off x="3958" y="1708"/>
                    <a:ext cx="62" cy="62"/>
                  </a:xfrm>
                  <a:prstGeom prst="ellipse">
                    <a:avLst/>
                  </a:prstGeom>
                  <a:solidFill>
                    <a:srgbClr val="202020"/>
                  </a:solidFill>
                  <a:ln w="1588">
                    <a:solidFill>
                      <a:srgbClr val="000000"/>
                    </a:solidFill>
                    <a:round/>
                    <a:headEnd/>
                    <a:tailEnd/>
                  </a:ln>
                </p:spPr>
                <p:txBody>
                  <a:bodyPr/>
                  <a:lstStyle/>
                  <a:p>
                    <a:endParaRPr lang="en-US"/>
                  </a:p>
                </p:txBody>
              </p:sp>
              <p:sp>
                <p:nvSpPr>
                  <p:cNvPr id="348" name="Oval 78"/>
                  <p:cNvSpPr>
                    <a:spLocks noChangeArrowheads="1"/>
                  </p:cNvSpPr>
                  <p:nvPr/>
                </p:nvSpPr>
                <p:spPr bwMode="auto">
                  <a:xfrm>
                    <a:off x="3967" y="1717"/>
                    <a:ext cx="44" cy="44"/>
                  </a:xfrm>
                  <a:prstGeom prst="ellipse">
                    <a:avLst/>
                  </a:prstGeom>
                  <a:solidFill>
                    <a:srgbClr val="A0A0A0"/>
                  </a:solidFill>
                  <a:ln w="1588">
                    <a:solidFill>
                      <a:srgbClr val="000000"/>
                    </a:solidFill>
                    <a:round/>
                    <a:headEnd/>
                    <a:tailEnd/>
                  </a:ln>
                </p:spPr>
                <p:txBody>
                  <a:bodyPr/>
                  <a:lstStyle/>
                  <a:p>
                    <a:endParaRPr lang="en-US"/>
                  </a:p>
                </p:txBody>
              </p:sp>
              <p:sp>
                <p:nvSpPr>
                  <p:cNvPr id="349" name="Oval 79"/>
                  <p:cNvSpPr>
                    <a:spLocks noChangeArrowheads="1"/>
                  </p:cNvSpPr>
                  <p:nvPr/>
                </p:nvSpPr>
                <p:spPr bwMode="auto">
                  <a:xfrm>
                    <a:off x="3980" y="1729"/>
                    <a:ext cx="19" cy="20"/>
                  </a:xfrm>
                  <a:prstGeom prst="ellipse">
                    <a:avLst/>
                  </a:prstGeom>
                  <a:solidFill>
                    <a:srgbClr val="606060"/>
                  </a:solidFill>
                  <a:ln w="1588">
                    <a:solidFill>
                      <a:srgbClr val="000000"/>
                    </a:solidFill>
                    <a:round/>
                    <a:headEnd/>
                    <a:tailEnd/>
                  </a:ln>
                </p:spPr>
                <p:txBody>
                  <a:bodyPr/>
                  <a:lstStyle/>
                  <a:p>
                    <a:endParaRPr lang="en-US"/>
                  </a:p>
                </p:txBody>
              </p:sp>
            </p:grpSp>
            <p:grpSp>
              <p:nvGrpSpPr>
                <p:cNvPr id="339" name="Group 80"/>
                <p:cNvGrpSpPr>
                  <a:grpSpLocks/>
                </p:cNvGrpSpPr>
                <p:nvPr/>
              </p:nvGrpSpPr>
              <p:grpSpPr bwMode="auto">
                <a:xfrm>
                  <a:off x="4019" y="1708"/>
                  <a:ext cx="62" cy="62"/>
                  <a:chOff x="4019" y="1708"/>
                  <a:chExt cx="62" cy="62"/>
                </a:xfrm>
              </p:grpSpPr>
              <p:sp>
                <p:nvSpPr>
                  <p:cNvPr id="344" name="Oval 81"/>
                  <p:cNvSpPr>
                    <a:spLocks noChangeArrowheads="1"/>
                  </p:cNvSpPr>
                  <p:nvPr/>
                </p:nvSpPr>
                <p:spPr bwMode="auto">
                  <a:xfrm>
                    <a:off x="4019" y="1708"/>
                    <a:ext cx="62" cy="62"/>
                  </a:xfrm>
                  <a:prstGeom prst="ellipse">
                    <a:avLst/>
                  </a:prstGeom>
                  <a:solidFill>
                    <a:srgbClr val="202020"/>
                  </a:solidFill>
                  <a:ln w="1588">
                    <a:solidFill>
                      <a:srgbClr val="000000"/>
                    </a:solidFill>
                    <a:round/>
                    <a:headEnd/>
                    <a:tailEnd/>
                  </a:ln>
                </p:spPr>
                <p:txBody>
                  <a:bodyPr/>
                  <a:lstStyle/>
                  <a:p>
                    <a:endParaRPr lang="en-US"/>
                  </a:p>
                </p:txBody>
              </p:sp>
              <p:sp>
                <p:nvSpPr>
                  <p:cNvPr id="345" name="Oval 82"/>
                  <p:cNvSpPr>
                    <a:spLocks noChangeArrowheads="1"/>
                  </p:cNvSpPr>
                  <p:nvPr/>
                </p:nvSpPr>
                <p:spPr bwMode="auto">
                  <a:xfrm>
                    <a:off x="4028" y="1717"/>
                    <a:ext cx="44" cy="44"/>
                  </a:xfrm>
                  <a:prstGeom prst="ellipse">
                    <a:avLst/>
                  </a:prstGeom>
                  <a:solidFill>
                    <a:srgbClr val="A0A0A0"/>
                  </a:solidFill>
                  <a:ln w="1588">
                    <a:solidFill>
                      <a:srgbClr val="000000"/>
                    </a:solidFill>
                    <a:round/>
                    <a:headEnd/>
                    <a:tailEnd/>
                  </a:ln>
                </p:spPr>
                <p:txBody>
                  <a:bodyPr/>
                  <a:lstStyle/>
                  <a:p>
                    <a:endParaRPr lang="en-US"/>
                  </a:p>
                </p:txBody>
              </p:sp>
              <p:sp>
                <p:nvSpPr>
                  <p:cNvPr id="346" name="Oval 83"/>
                  <p:cNvSpPr>
                    <a:spLocks noChangeArrowheads="1"/>
                  </p:cNvSpPr>
                  <p:nvPr/>
                </p:nvSpPr>
                <p:spPr bwMode="auto">
                  <a:xfrm>
                    <a:off x="4040" y="1729"/>
                    <a:ext cx="20" cy="20"/>
                  </a:xfrm>
                  <a:prstGeom prst="ellipse">
                    <a:avLst/>
                  </a:prstGeom>
                  <a:solidFill>
                    <a:srgbClr val="606060"/>
                  </a:solidFill>
                  <a:ln w="1588">
                    <a:solidFill>
                      <a:srgbClr val="000000"/>
                    </a:solidFill>
                    <a:round/>
                    <a:headEnd/>
                    <a:tailEnd/>
                  </a:ln>
                </p:spPr>
                <p:txBody>
                  <a:bodyPr/>
                  <a:lstStyle/>
                  <a:p>
                    <a:endParaRPr lang="en-US"/>
                  </a:p>
                </p:txBody>
              </p:sp>
            </p:grpSp>
            <p:grpSp>
              <p:nvGrpSpPr>
                <p:cNvPr id="340" name="Group 84"/>
                <p:cNvGrpSpPr>
                  <a:grpSpLocks/>
                </p:cNvGrpSpPr>
                <p:nvPr/>
              </p:nvGrpSpPr>
              <p:grpSpPr bwMode="auto">
                <a:xfrm>
                  <a:off x="3838" y="1708"/>
                  <a:ext cx="62" cy="62"/>
                  <a:chOff x="3838" y="1708"/>
                  <a:chExt cx="62" cy="62"/>
                </a:xfrm>
              </p:grpSpPr>
              <p:sp>
                <p:nvSpPr>
                  <p:cNvPr id="341" name="Oval 85"/>
                  <p:cNvSpPr>
                    <a:spLocks noChangeArrowheads="1"/>
                  </p:cNvSpPr>
                  <p:nvPr/>
                </p:nvSpPr>
                <p:spPr bwMode="auto">
                  <a:xfrm>
                    <a:off x="3838" y="1708"/>
                    <a:ext cx="62" cy="62"/>
                  </a:xfrm>
                  <a:prstGeom prst="ellipse">
                    <a:avLst/>
                  </a:prstGeom>
                  <a:solidFill>
                    <a:srgbClr val="202020"/>
                  </a:solidFill>
                  <a:ln w="1588">
                    <a:solidFill>
                      <a:srgbClr val="000000"/>
                    </a:solidFill>
                    <a:round/>
                    <a:headEnd/>
                    <a:tailEnd/>
                  </a:ln>
                </p:spPr>
                <p:txBody>
                  <a:bodyPr/>
                  <a:lstStyle/>
                  <a:p>
                    <a:endParaRPr lang="en-US"/>
                  </a:p>
                </p:txBody>
              </p:sp>
              <p:sp>
                <p:nvSpPr>
                  <p:cNvPr id="342" name="Oval 86"/>
                  <p:cNvSpPr>
                    <a:spLocks noChangeArrowheads="1"/>
                  </p:cNvSpPr>
                  <p:nvPr/>
                </p:nvSpPr>
                <p:spPr bwMode="auto">
                  <a:xfrm>
                    <a:off x="3847" y="1717"/>
                    <a:ext cx="44" cy="44"/>
                  </a:xfrm>
                  <a:prstGeom prst="ellipse">
                    <a:avLst/>
                  </a:prstGeom>
                  <a:solidFill>
                    <a:srgbClr val="A0A0A0"/>
                  </a:solidFill>
                  <a:ln w="1588">
                    <a:solidFill>
                      <a:srgbClr val="000000"/>
                    </a:solidFill>
                    <a:round/>
                    <a:headEnd/>
                    <a:tailEnd/>
                  </a:ln>
                </p:spPr>
                <p:txBody>
                  <a:bodyPr/>
                  <a:lstStyle/>
                  <a:p>
                    <a:endParaRPr lang="en-US"/>
                  </a:p>
                </p:txBody>
              </p:sp>
              <p:sp>
                <p:nvSpPr>
                  <p:cNvPr id="343" name="Oval 87"/>
                  <p:cNvSpPr>
                    <a:spLocks noChangeArrowheads="1"/>
                  </p:cNvSpPr>
                  <p:nvPr/>
                </p:nvSpPr>
                <p:spPr bwMode="auto">
                  <a:xfrm>
                    <a:off x="3859" y="1729"/>
                    <a:ext cx="20" cy="20"/>
                  </a:xfrm>
                  <a:prstGeom prst="ellipse">
                    <a:avLst/>
                  </a:prstGeom>
                  <a:solidFill>
                    <a:srgbClr val="606060"/>
                  </a:solidFill>
                  <a:ln w="1588">
                    <a:solidFill>
                      <a:srgbClr val="000000"/>
                    </a:solidFill>
                    <a:round/>
                    <a:headEnd/>
                    <a:tailEnd/>
                  </a:ln>
                </p:spPr>
                <p:txBody>
                  <a:bodyPr/>
                  <a:lstStyle/>
                  <a:p>
                    <a:endParaRPr lang="en-US"/>
                  </a:p>
                </p:txBody>
              </p:sp>
            </p:grpSp>
          </p:grpSp>
        </p:grpSp>
      </p:grpSp>
      <p:pic>
        <p:nvPicPr>
          <p:cNvPr id="63495" name="Picture 7" descr="C:\Users\SALAH\Desktop\icône-de-vecteur-magasin-d-ensemble-ligne-simple-noire-isolement-illustration-l-ment-concept-commerce-editable-course-sur-le-fond-144276331.jpg"/>
          <p:cNvPicPr>
            <a:picLocks noChangeAspect="1" noChangeArrowheads="1"/>
          </p:cNvPicPr>
          <p:nvPr/>
        </p:nvPicPr>
        <p:blipFill>
          <a:blip r:embed="rId6"/>
          <a:srcRect/>
          <a:stretch>
            <a:fillRect/>
          </a:stretch>
        </p:blipFill>
        <p:spPr bwMode="auto">
          <a:xfrm>
            <a:off x="6781800" y="2514600"/>
            <a:ext cx="1066800" cy="838200"/>
          </a:xfrm>
          <a:prstGeom prst="rect">
            <a:avLst/>
          </a:prstGeom>
          <a:noFill/>
        </p:spPr>
      </p:pic>
      <p:pic>
        <p:nvPicPr>
          <p:cNvPr id="63496" name="Picture 8" descr="C:\Users\SALAH\Desktop\consumer-icon-logo-isolated-sign-symbol-vector-illustration-high-quality-black-style-icons-199736705.jpg"/>
          <p:cNvPicPr>
            <a:picLocks noChangeAspect="1" noChangeArrowheads="1"/>
          </p:cNvPicPr>
          <p:nvPr/>
        </p:nvPicPr>
        <p:blipFill>
          <a:blip r:embed="rId7"/>
          <a:srcRect/>
          <a:stretch>
            <a:fillRect/>
          </a:stretch>
        </p:blipFill>
        <p:spPr bwMode="auto">
          <a:xfrm>
            <a:off x="8001000" y="2438400"/>
            <a:ext cx="1066800" cy="914400"/>
          </a:xfrm>
          <a:prstGeom prst="rect">
            <a:avLst/>
          </a:prstGeom>
          <a:noFill/>
        </p:spPr>
      </p:pic>
      <p:sp>
        <p:nvSpPr>
          <p:cNvPr id="416" name="Text Box 273"/>
          <p:cNvSpPr txBox="1">
            <a:spLocks noChangeArrowheads="1"/>
          </p:cNvSpPr>
          <p:nvPr/>
        </p:nvSpPr>
        <p:spPr bwMode="auto">
          <a:xfrm>
            <a:off x="1219200" y="3505200"/>
            <a:ext cx="1371600" cy="369332"/>
          </a:xfrm>
          <a:prstGeom prst="rect">
            <a:avLst/>
          </a:prstGeom>
          <a:noFill/>
          <a:ln w="9525">
            <a:noFill/>
            <a:miter lim="800000"/>
            <a:headEnd/>
            <a:tailEnd/>
          </a:ln>
        </p:spPr>
        <p:txBody>
          <a:bodyPr wrap="square" lIns="0" tIns="0" rIns="0" bIns="0" anchor="ctr">
            <a:spAutoFit/>
          </a:bodyPr>
          <a:lstStyle/>
          <a:p>
            <a:pPr algn="r" rtl="1">
              <a:spcBef>
                <a:spcPct val="50000"/>
              </a:spcBef>
            </a:pPr>
            <a:r>
              <a:rPr lang="ar-DZ" sz="2400" b="1" u="none" dirty="0" smtClean="0">
                <a:solidFill>
                  <a:srgbClr val="0000FF"/>
                </a:solidFill>
                <a:latin typeface="Arial" pitchFamily="34" charset="0"/>
                <a:cs typeface="Arial" pitchFamily="34" charset="0"/>
              </a:rPr>
              <a:t>مورد القطع</a:t>
            </a:r>
            <a:endParaRPr lang="en-US" sz="2400" b="1" u="none" dirty="0">
              <a:solidFill>
                <a:srgbClr val="0000FF"/>
              </a:solidFill>
              <a:latin typeface="Arial" pitchFamily="34" charset="0"/>
              <a:cs typeface="Arial" pitchFamily="34" charset="0"/>
            </a:endParaRPr>
          </a:p>
        </p:txBody>
      </p:sp>
      <p:sp>
        <p:nvSpPr>
          <p:cNvPr id="417" name="Text Box 274"/>
          <p:cNvSpPr txBox="1">
            <a:spLocks noChangeArrowheads="1"/>
          </p:cNvSpPr>
          <p:nvPr/>
        </p:nvSpPr>
        <p:spPr bwMode="auto">
          <a:xfrm>
            <a:off x="6934200" y="3505200"/>
            <a:ext cx="828675" cy="369332"/>
          </a:xfrm>
          <a:prstGeom prst="rect">
            <a:avLst/>
          </a:prstGeom>
          <a:noFill/>
          <a:ln w="9525">
            <a:noFill/>
            <a:miter lim="800000"/>
            <a:headEnd/>
            <a:tailEnd/>
          </a:ln>
        </p:spPr>
        <p:txBody>
          <a:bodyPr lIns="0" tIns="0" rIns="0" bIns="0" anchor="ctr">
            <a:spAutoFit/>
          </a:bodyPr>
          <a:lstStyle/>
          <a:p>
            <a:pPr algn="ctr" rtl="1">
              <a:spcBef>
                <a:spcPct val="50000"/>
              </a:spcBef>
            </a:pPr>
            <a:r>
              <a:rPr lang="ar-DZ" sz="2400" b="1" u="none" dirty="0" smtClean="0">
                <a:solidFill>
                  <a:srgbClr val="008000"/>
                </a:solidFill>
                <a:latin typeface="Arial Narrow" pitchFamily="34" charset="0"/>
                <a:cs typeface="Arial" charset="0"/>
              </a:rPr>
              <a:t>التجزئة</a:t>
            </a:r>
            <a:endParaRPr lang="en-US" sz="1400" b="1" u="none" dirty="0">
              <a:solidFill>
                <a:srgbClr val="008000"/>
              </a:solidFill>
              <a:latin typeface="Arial Narrow" pitchFamily="34" charset="0"/>
              <a:cs typeface="Arial" charset="0"/>
            </a:endParaRPr>
          </a:p>
        </p:txBody>
      </p:sp>
      <p:sp>
        <p:nvSpPr>
          <p:cNvPr id="418" name="Text Box 274"/>
          <p:cNvSpPr txBox="1">
            <a:spLocks noChangeArrowheads="1"/>
          </p:cNvSpPr>
          <p:nvPr/>
        </p:nvSpPr>
        <p:spPr bwMode="auto">
          <a:xfrm>
            <a:off x="8077200" y="3505200"/>
            <a:ext cx="914400" cy="369332"/>
          </a:xfrm>
          <a:prstGeom prst="rect">
            <a:avLst/>
          </a:prstGeom>
          <a:noFill/>
          <a:ln w="9525">
            <a:noFill/>
            <a:miter lim="800000"/>
            <a:headEnd/>
            <a:tailEnd/>
          </a:ln>
        </p:spPr>
        <p:txBody>
          <a:bodyPr wrap="square" lIns="0" tIns="0" rIns="0" bIns="0" anchor="ctr">
            <a:spAutoFit/>
          </a:bodyPr>
          <a:lstStyle/>
          <a:p>
            <a:pPr algn="ctr" rtl="1">
              <a:spcBef>
                <a:spcPct val="50000"/>
              </a:spcBef>
            </a:pPr>
            <a:r>
              <a:rPr lang="ar-DZ" sz="2400" b="1" u="none" dirty="0" smtClean="0">
                <a:solidFill>
                  <a:srgbClr val="008000"/>
                </a:solidFill>
                <a:latin typeface="Arial Narrow" pitchFamily="34" charset="0"/>
                <a:cs typeface="Arial" charset="0"/>
              </a:rPr>
              <a:t>المستهلك</a:t>
            </a:r>
            <a:endParaRPr lang="en-US" sz="1400" b="1" u="none" dirty="0">
              <a:solidFill>
                <a:srgbClr val="008000"/>
              </a:solidFill>
              <a:latin typeface="Arial Narrow" pitchFamily="34" charset="0"/>
              <a:cs typeface="Arial" charset="0"/>
            </a:endParaRPr>
          </a:p>
        </p:txBody>
      </p:sp>
      <p:cxnSp>
        <p:nvCxnSpPr>
          <p:cNvPr id="421" name="Connecteur droit avec flèche 420"/>
          <p:cNvCxnSpPr/>
          <p:nvPr/>
        </p:nvCxnSpPr>
        <p:spPr>
          <a:xfrm>
            <a:off x="3657600" y="1600200"/>
            <a:ext cx="2438400" cy="8382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5" name="Connecteur droit avec flèche 424"/>
          <p:cNvCxnSpPr/>
          <p:nvPr/>
        </p:nvCxnSpPr>
        <p:spPr>
          <a:xfrm rot="10800000" flipV="1">
            <a:off x="762000" y="1524000"/>
            <a:ext cx="2819400" cy="9906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8" name="Connecteur droit avec flèche 427"/>
          <p:cNvCxnSpPr/>
          <p:nvPr/>
        </p:nvCxnSpPr>
        <p:spPr>
          <a:xfrm rot="5400000">
            <a:off x="3124597" y="1981597"/>
            <a:ext cx="913606" cy="1588"/>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0" name="Connecteur droit avec flèche 429"/>
          <p:cNvCxnSpPr/>
          <p:nvPr/>
        </p:nvCxnSpPr>
        <p:spPr>
          <a:xfrm rot="16200000" flipH="1">
            <a:off x="3543300" y="1562100"/>
            <a:ext cx="838200" cy="7620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5" name="Connecteur droit avec flèche 434"/>
          <p:cNvCxnSpPr/>
          <p:nvPr/>
        </p:nvCxnSpPr>
        <p:spPr>
          <a:xfrm rot="10800000">
            <a:off x="609600" y="4495800"/>
            <a:ext cx="792480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828800"/>
            <a:ext cx="8686800" cy="1447800"/>
          </a:xfrm>
        </p:spPr>
        <p:txBody>
          <a:bodyPr>
            <a:noAutofit/>
          </a:bodyPr>
          <a:lstStyle/>
          <a:p>
            <a:pPr marL="55563" lvl="0"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من خلال إزالة القيود الجمركية ( </a:t>
            </a:r>
            <a:r>
              <a:rPr lang="ar-DZ" sz="2800" b="1" dirty="0" smtClean="0">
                <a:solidFill>
                  <a:schemeClr val="tx1"/>
                </a:solidFill>
                <a:latin typeface="Times New Roman" pitchFamily="18" charset="0"/>
                <a:cs typeface="Times New Roman" pitchFamily="18" charset="0"/>
              </a:rPr>
              <a:t>الحقوق </a:t>
            </a:r>
            <a:r>
              <a:rPr lang="ar-DZ" sz="2800" b="1" dirty="0" err="1" smtClean="0">
                <a:solidFill>
                  <a:schemeClr val="tx1"/>
                </a:solidFill>
                <a:latin typeface="Times New Roman" pitchFamily="18" charset="0"/>
                <a:cs typeface="Times New Roman" pitchFamily="18" charset="0"/>
              </a:rPr>
              <a:t>و</a:t>
            </a:r>
            <a:r>
              <a:rPr lang="ar-SA" sz="2800" b="1" dirty="0" smtClean="0">
                <a:solidFill>
                  <a:schemeClr val="tx1"/>
                </a:solidFill>
                <a:latin typeface="Times New Roman" pitchFamily="18" charset="0"/>
                <a:cs typeface="Times New Roman" pitchFamily="18" charset="0"/>
              </a:rPr>
              <a:t>الرسوم الجمركية)</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وغير الجمركية (قيود</a:t>
            </a:r>
            <a:r>
              <a:rPr lang="ar-DZ" sz="2800" b="1" dirty="0" smtClean="0">
                <a:solidFill>
                  <a:schemeClr val="tx1"/>
                </a:solidFill>
                <a:latin typeface="Times New Roman" pitchFamily="18" charset="0"/>
                <a:cs typeface="Times New Roman" pitchFamily="18" charset="0"/>
              </a:rPr>
              <a:t> نوعية </a:t>
            </a:r>
            <a:r>
              <a:rPr lang="ar-SA" sz="2800" b="1" dirty="0" smtClean="0">
                <a:solidFill>
                  <a:schemeClr val="tx1"/>
                </a:solidFill>
                <a:latin typeface="Times New Roman" pitchFamily="18" charset="0"/>
                <a:cs typeface="Times New Roman" pitchFamily="18" charset="0"/>
              </a:rPr>
              <a:t>وكمي</a:t>
            </a:r>
            <a:r>
              <a:rPr lang="ar-DZ" sz="2800" b="1" dirty="0" smtClean="0">
                <a:solidFill>
                  <a:schemeClr val="tx1"/>
                </a:solidFill>
                <a:latin typeface="Times New Roman" pitchFamily="18" charset="0"/>
                <a:cs typeface="Times New Roman" pitchFamily="18" charset="0"/>
              </a:rPr>
              <a:t>ة</a:t>
            </a:r>
            <a:r>
              <a:rPr lang="ar-SA" sz="2800" b="1" dirty="0" smtClean="0">
                <a:solidFill>
                  <a:schemeClr val="tx1"/>
                </a:solidFill>
                <a:latin typeface="Times New Roman" pitchFamily="18" charset="0"/>
                <a:cs typeface="Times New Roman" pitchFamily="18" charset="0"/>
              </a:rPr>
              <a:t>، انحياز للمنتجين المحليين،...)، وخاصة</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بعد إنشاء المنظمة العالمية للتجارة</a:t>
            </a:r>
            <a:r>
              <a:rPr lang="ar-DZ" sz="2800" b="1" dirty="0" smtClean="0">
                <a:solidFill>
                  <a:schemeClr val="tx1"/>
                </a:solidFill>
                <a:latin typeface="Times New Roman" pitchFamily="18" charset="0"/>
                <a:cs typeface="Times New Roman" pitchFamily="18" charset="0"/>
              </a:rPr>
              <a:t> </a:t>
            </a:r>
            <a:r>
              <a:rPr lang="fr-FR" sz="2800" b="1" dirty="0" smtClean="0">
                <a:solidFill>
                  <a:schemeClr val="tx1"/>
                </a:solidFill>
                <a:latin typeface="Times New Roman" pitchFamily="18" charset="0"/>
                <a:cs typeface="Times New Roman" pitchFamily="18" charset="0"/>
              </a:rPr>
              <a:t>OMC</a:t>
            </a:r>
            <a:r>
              <a:rPr lang="ar-DZ" sz="2800" b="1" dirty="0" smtClean="0">
                <a:solidFill>
                  <a:schemeClr val="tx1"/>
                </a:solidFill>
                <a:latin typeface="Times New Roman" pitchFamily="18" charset="0"/>
                <a:cs typeface="Times New Roman" pitchFamily="18" charset="0"/>
              </a:rPr>
              <a:t> سنة 1995.</a:t>
            </a:r>
            <a:endParaRPr lang="fr-FR" sz="2800" b="1" dirty="0">
              <a:solidFill>
                <a:schemeClr val="tx1"/>
              </a:solidFill>
              <a:latin typeface="Times New Roman" pitchFamily="18" charset="0"/>
              <a:cs typeface="Times New Roman" pitchFamily="18" charset="0"/>
            </a:endParaRPr>
          </a:p>
        </p:txBody>
      </p:sp>
      <p:sp>
        <p:nvSpPr>
          <p:cNvPr id="5" name="Rectangle 4"/>
          <p:cNvSpPr/>
          <p:nvPr/>
        </p:nvSpPr>
        <p:spPr>
          <a:xfrm>
            <a:off x="381000" y="3276600"/>
            <a:ext cx="84582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أدى إلى نمو التجارة العالمية </a:t>
            </a:r>
            <a:r>
              <a:rPr lang="ar-SA" sz="2800" b="1" dirty="0" err="1" smtClean="0">
                <a:latin typeface="Times New Roman" pitchFamily="18" charset="0"/>
                <a:cs typeface="Times New Roman" pitchFamily="18" charset="0"/>
              </a:rPr>
              <a:t>بـ</a:t>
            </a:r>
            <a:r>
              <a:rPr lang="ar-SA" sz="2800" b="1" dirty="0" smtClean="0">
                <a:latin typeface="Times New Roman" pitchFamily="18" charset="0"/>
                <a:cs typeface="Times New Roman" pitchFamily="18" charset="0"/>
              </a:rPr>
              <a:t> 7% بين 1995 و2000</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لترتفع </a:t>
            </a:r>
            <a:r>
              <a:rPr lang="ar-DZ" sz="2800" b="1" dirty="0" smtClean="0">
                <a:latin typeface="Times New Roman" pitchFamily="18" charset="0"/>
                <a:cs typeface="Times New Roman" pitchFamily="18" charset="0"/>
              </a:rPr>
              <a:t>إلى </a:t>
            </a:r>
            <a:r>
              <a:rPr lang="ar-SA" sz="2800" b="1" dirty="0" smtClean="0">
                <a:latin typeface="Times New Roman" pitchFamily="18" charset="0"/>
                <a:cs typeface="Times New Roman" pitchFamily="18" charset="0"/>
              </a:rPr>
              <a:t>9% بين 2000 </a:t>
            </a:r>
            <a:r>
              <a:rPr lang="ar-SA" sz="2800" b="1" dirty="0" err="1" smtClean="0">
                <a:latin typeface="Times New Roman" pitchFamily="18" charset="0"/>
                <a:cs typeface="Times New Roman" pitchFamily="18" charset="0"/>
              </a:rPr>
              <a:t>و</a:t>
            </a:r>
            <a:r>
              <a:rPr lang="fr-FR" sz="2800" b="1" dirty="0" smtClean="0">
                <a:latin typeface="Times New Roman" pitchFamily="18" charset="0"/>
                <a:cs typeface="Times New Roman" pitchFamily="18" charset="0"/>
              </a:rPr>
              <a:t>2008</a:t>
            </a:r>
            <a:r>
              <a:rPr lang="ar-DZ" sz="2800" b="1" dirty="0" smtClean="0">
                <a:latin typeface="Times New Roman" pitchFamily="18" charset="0"/>
                <a:cs typeface="Times New Roman" pitchFamily="18" charset="0"/>
              </a:rPr>
              <a:t>، مما زاد من خدمات الإمداد والنقل التي تتطلبها هذه المبادلات التجارية .</a:t>
            </a:r>
            <a:endParaRPr lang="fr-FR" sz="2800" dirty="0"/>
          </a:p>
        </p:txBody>
      </p:sp>
      <p:sp>
        <p:nvSpPr>
          <p:cNvPr id="6" name="Rectangle 5"/>
          <p:cNvSpPr/>
          <p:nvPr/>
        </p:nvSpPr>
        <p:spPr>
          <a:xfrm>
            <a:off x="381000" y="4724400"/>
            <a:ext cx="8382000" cy="954107"/>
          </a:xfrm>
          <a:prstGeom prst="rect">
            <a:avLst/>
          </a:prstGeom>
        </p:spPr>
        <p:txBody>
          <a:bodyPr wrap="square">
            <a:spAutoFit/>
          </a:bodyPr>
          <a:lstStyle/>
          <a:p>
            <a:pPr algn="just" rtl="1"/>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سـاعد ظهـور العولمـة وتحريـر التجـارة على تلاشي فكرة تقارب أماكن الإنتاج والاستهلاك، حيث ظهـر الإمداد الدولي لسـد هـذه الفجـوة. </a:t>
            </a:r>
            <a:endParaRPr lang="fr-FR" sz="2800" b="1" dirty="0">
              <a:latin typeface="Times New Roman" pitchFamily="18" charset="0"/>
              <a:cs typeface="Times New Roman" pitchFamily="18" charset="0"/>
            </a:endParaRPr>
          </a:p>
        </p:txBody>
      </p:sp>
      <p:sp>
        <p:nvSpPr>
          <p:cNvPr id="12" name="Rectangle 11"/>
          <p:cNvSpPr/>
          <p:nvPr/>
        </p:nvSpPr>
        <p:spPr>
          <a:xfrm>
            <a:off x="228600" y="5827693"/>
            <a:ext cx="8534400" cy="954107"/>
          </a:xfrm>
          <a:prstGeom prst="rect">
            <a:avLst/>
          </a:prstGeom>
        </p:spPr>
        <p:txBody>
          <a:bodyPr wrap="square">
            <a:spAutoFit/>
          </a:bodyPr>
          <a:lstStyle/>
          <a:p>
            <a:pPr algn="just" rtl="1"/>
            <a:r>
              <a:rPr lang="ar-DZ" sz="2800" b="1" dirty="0" smtClean="0">
                <a:latin typeface="Arial" pitchFamily="34" charset="0"/>
                <a:cs typeface="Arial" pitchFamily="34" charset="0"/>
              </a:rPr>
              <a:t>ظهور </a:t>
            </a:r>
            <a:r>
              <a:rPr lang="ar-SA" sz="2800" b="1" dirty="0" smtClean="0">
                <a:latin typeface="Arial" pitchFamily="34" charset="0"/>
                <a:cs typeface="Arial" pitchFamily="34" charset="0"/>
              </a:rPr>
              <a:t>مراكز تجارية </a:t>
            </a:r>
            <a:r>
              <a:rPr lang="ar-DZ" sz="2800" b="1" dirty="0" smtClean="0">
                <a:latin typeface="Arial" pitchFamily="34" charset="0"/>
                <a:cs typeface="Arial" pitchFamily="34" charset="0"/>
              </a:rPr>
              <a:t>جديدة </a:t>
            </a:r>
            <a:r>
              <a:rPr lang="ar-SA" sz="2800" b="1" dirty="0" smtClean="0">
                <a:latin typeface="Arial" pitchFamily="34" charset="0"/>
                <a:cs typeface="Arial" pitchFamily="34" charset="0"/>
              </a:rPr>
              <a:t>في العالم، بدأت تلعب دورا مختلفا عما كانت عليه المناطق التجارية القديمة، والتي بدأت تفقد نسبي</a:t>
            </a:r>
            <a:r>
              <a:rPr lang="ar-DZ" sz="2800" b="1" dirty="0" smtClean="0">
                <a:latin typeface="Arial" pitchFamily="34" charset="0"/>
                <a:cs typeface="Arial" pitchFamily="34" charset="0"/>
              </a:rPr>
              <a:t>ا</a:t>
            </a:r>
            <a:r>
              <a:rPr lang="ar-SA" sz="2800" b="1" dirty="0" smtClean="0">
                <a:latin typeface="Arial" pitchFamily="34" charset="0"/>
                <a:cs typeface="Arial" pitchFamily="34" charset="0"/>
              </a:rPr>
              <a:t> دورها القديم.</a:t>
            </a:r>
            <a:endParaRPr lang="fr-FR" sz="2800" b="1"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76200" y="1143000"/>
            <a:ext cx="9068002" cy="5334000"/>
            <a:chOff x="0" y="1800"/>
            <a:chExt cx="11216" cy="6810"/>
          </a:xfrm>
        </p:grpSpPr>
        <p:grpSp>
          <p:nvGrpSpPr>
            <p:cNvPr id="1027" name="Group 3"/>
            <p:cNvGrpSpPr>
              <a:grpSpLocks/>
            </p:cNvGrpSpPr>
            <p:nvPr/>
          </p:nvGrpSpPr>
          <p:grpSpPr bwMode="auto">
            <a:xfrm>
              <a:off x="0" y="4260"/>
              <a:ext cx="11070" cy="1995"/>
              <a:chOff x="0" y="4140"/>
              <a:chExt cx="11070" cy="1995"/>
            </a:xfrm>
          </p:grpSpPr>
          <p:sp>
            <p:nvSpPr>
              <p:cNvPr id="1028" name="Text Box 4"/>
              <p:cNvSpPr txBox="1">
                <a:spLocks noChangeArrowheads="1"/>
              </p:cNvSpPr>
              <p:nvPr/>
            </p:nvSpPr>
            <p:spPr bwMode="auto">
              <a:xfrm>
                <a:off x="6120" y="4860"/>
                <a:ext cx="4950" cy="570"/>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إمداد متكامل</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تنسيق إدارة المواد والتوزيع المادي</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020" y="4140"/>
                <a:ext cx="478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لوجستيات داخلة: إدارة مواد</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شراء، نقل، تخزين</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1020" y="4860"/>
                <a:ext cx="478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مناولة داخلية</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حركة مواد وقطع داخل المؤسسة</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1020" y="5565"/>
                <a:ext cx="478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لوجستيات خارجة: إدارة التوزيع المادي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flipH="1" flipV="1">
                <a:off x="5880" y="4470"/>
                <a:ext cx="240" cy="645"/>
              </a:xfrm>
              <a:prstGeom prst="straightConnector1">
                <a:avLst/>
              </a:prstGeom>
              <a:noFill/>
              <a:ln w="25400">
                <a:solidFill>
                  <a:srgbClr val="000000"/>
                </a:solidFill>
                <a:round/>
                <a:headEnd/>
                <a:tailEnd type="triangle" w="med" len="med"/>
              </a:ln>
            </p:spPr>
          </p:cxnSp>
          <p:cxnSp>
            <p:nvCxnSpPr>
              <p:cNvPr id="1033" name="AutoShape 9"/>
              <p:cNvCxnSpPr>
                <a:cxnSpLocks noChangeShapeType="1"/>
              </p:cNvCxnSpPr>
              <p:nvPr/>
            </p:nvCxnSpPr>
            <p:spPr bwMode="auto">
              <a:xfrm flipH="1">
                <a:off x="5880" y="5115"/>
                <a:ext cx="240" cy="720"/>
              </a:xfrm>
              <a:prstGeom prst="straightConnector1">
                <a:avLst/>
              </a:prstGeom>
              <a:noFill/>
              <a:ln w="25400">
                <a:solidFill>
                  <a:srgbClr val="000000"/>
                </a:solidFill>
                <a:round/>
                <a:headEnd/>
                <a:tailEnd type="triangle" w="med" len="med"/>
              </a:ln>
            </p:spPr>
          </p:cxnSp>
          <p:cxnSp>
            <p:nvCxnSpPr>
              <p:cNvPr id="1034" name="AutoShape 10"/>
              <p:cNvCxnSpPr>
                <a:cxnSpLocks noChangeShapeType="1"/>
              </p:cNvCxnSpPr>
              <p:nvPr/>
            </p:nvCxnSpPr>
            <p:spPr bwMode="auto">
              <a:xfrm flipH="1">
                <a:off x="5880" y="5115"/>
                <a:ext cx="240" cy="0"/>
              </a:xfrm>
              <a:prstGeom prst="straightConnector1">
                <a:avLst/>
              </a:prstGeom>
              <a:noFill/>
              <a:ln w="25400">
                <a:solidFill>
                  <a:srgbClr val="000000"/>
                </a:solidFill>
                <a:round/>
                <a:headEnd/>
                <a:tailEnd type="triangle" w="med" len="med"/>
              </a:ln>
            </p:spPr>
          </p:cxnSp>
          <p:sp>
            <p:nvSpPr>
              <p:cNvPr id="1035" name="Text Box 11"/>
              <p:cNvSpPr txBox="1">
                <a:spLocks noChangeArrowheads="1"/>
              </p:cNvSpPr>
              <p:nvPr/>
            </p:nvSpPr>
            <p:spPr bwMode="auto">
              <a:xfrm>
                <a:off x="0" y="4380"/>
                <a:ext cx="600" cy="1560"/>
              </a:xfrm>
              <a:prstGeom prst="rect">
                <a:avLst/>
              </a:prstGeom>
              <a:solidFill>
                <a:srgbClr val="FFFFFF"/>
              </a:solidFill>
              <a:ln w="25400">
                <a:solidFill>
                  <a:srgbClr val="FFFFFF"/>
                </a:solidFill>
                <a:miter lim="800000"/>
                <a:headEnd/>
                <a:tailEnd/>
              </a:ln>
            </p:spPr>
            <p:txBody>
              <a:bodyPr vert="vert270"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DZ"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تنسيق وتكامل</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p:cNvSpPr>
              <p:nvPr/>
            </p:nvSpPr>
            <p:spPr bwMode="auto">
              <a:xfrm>
                <a:off x="600" y="4470"/>
                <a:ext cx="420" cy="1365"/>
              </a:xfrm>
              <a:prstGeom prst="leftBrace">
                <a:avLst>
                  <a:gd name="adj1" fmla="val 27083"/>
                  <a:gd name="adj2" fmla="val 50000"/>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b="1"/>
              </a:p>
            </p:txBody>
          </p:sp>
        </p:grpSp>
        <p:grpSp>
          <p:nvGrpSpPr>
            <p:cNvPr id="1037" name="Group 13"/>
            <p:cNvGrpSpPr>
              <a:grpSpLocks/>
            </p:cNvGrpSpPr>
            <p:nvPr/>
          </p:nvGrpSpPr>
          <p:grpSpPr bwMode="auto">
            <a:xfrm>
              <a:off x="1170" y="1800"/>
              <a:ext cx="9900" cy="2100"/>
              <a:chOff x="1170" y="1800"/>
              <a:chExt cx="9900" cy="2100"/>
            </a:xfrm>
          </p:grpSpPr>
          <p:sp>
            <p:nvSpPr>
              <p:cNvPr id="1038" name="Text Box 14"/>
              <p:cNvSpPr txBox="1">
                <a:spLocks noChangeArrowheads="1"/>
              </p:cNvSpPr>
              <p:nvPr/>
            </p:nvSpPr>
            <p:spPr bwMode="auto">
              <a:xfrm>
                <a:off x="7605" y="2670"/>
                <a:ext cx="3465" cy="570"/>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إمداد منفصل: تشتت أنشطة الإمداد</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1170" y="3330"/>
                <a:ext cx="456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إدارة المواد: شراء، نقل، تخزين  مواد ولوازم</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1170" y="1800"/>
                <a:ext cx="456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إدار</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التوزيع المادي</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بيع، نقل وتخزين منتجات</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Text Box 17"/>
              <p:cNvSpPr txBox="1">
                <a:spLocks noChangeArrowheads="1"/>
              </p:cNvSpPr>
              <p:nvPr/>
            </p:nvSpPr>
            <p:spPr bwMode="auto">
              <a:xfrm>
                <a:off x="2700" y="2610"/>
                <a:ext cx="2490" cy="480"/>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b="1" i="0" u="none" strike="noStrike" cap="none" normalizeH="0" baseline="0" smtClean="0">
                    <a:ln>
                      <a:noFill/>
                    </a:ln>
                    <a:solidFill>
                      <a:schemeClr val="tx1"/>
                    </a:solidFill>
                    <a:effectLst/>
                    <a:latin typeface="Arial" pitchFamily="34" charset="0"/>
                    <a:ea typeface="Arial" pitchFamily="34" charset="0"/>
                    <a:cs typeface="Arial" pitchFamily="34" charset="0"/>
                  </a:rPr>
                  <a:t>غياب التنسيق والتكامل</a:t>
                </a:r>
                <a:endParaRPr kumimoji="0" lang="fr-FR" sz="2400" b="1" i="0" u="none" strike="noStrike" cap="none" normalizeH="0" baseline="0" smtClean="0">
                  <a:ln>
                    <a:noFill/>
                  </a:ln>
                  <a:solidFill>
                    <a:schemeClr val="tx1"/>
                  </a:solidFill>
                  <a:effectLst/>
                  <a:latin typeface="Arial" pitchFamily="34" charset="0"/>
                  <a:cs typeface="Arial" pitchFamily="34" charset="0"/>
                </a:endParaRPr>
              </a:p>
            </p:txBody>
          </p:sp>
          <p:cxnSp>
            <p:nvCxnSpPr>
              <p:cNvPr id="1042" name="AutoShape 18"/>
              <p:cNvCxnSpPr>
                <a:cxnSpLocks noChangeShapeType="1"/>
              </p:cNvCxnSpPr>
              <p:nvPr/>
            </p:nvCxnSpPr>
            <p:spPr bwMode="auto">
              <a:xfrm flipH="1" flipV="1">
                <a:off x="5730" y="2115"/>
                <a:ext cx="1875" cy="825"/>
              </a:xfrm>
              <a:prstGeom prst="straightConnector1">
                <a:avLst/>
              </a:prstGeom>
              <a:noFill/>
              <a:ln w="25400">
                <a:solidFill>
                  <a:srgbClr val="000000"/>
                </a:solidFill>
                <a:round/>
                <a:headEnd/>
                <a:tailEnd type="triangle" w="med" len="med"/>
              </a:ln>
            </p:spPr>
          </p:cxnSp>
          <p:cxnSp>
            <p:nvCxnSpPr>
              <p:cNvPr id="1043" name="AutoShape 19"/>
              <p:cNvCxnSpPr>
                <a:cxnSpLocks noChangeShapeType="1"/>
              </p:cNvCxnSpPr>
              <p:nvPr/>
            </p:nvCxnSpPr>
            <p:spPr bwMode="auto">
              <a:xfrm flipH="1">
                <a:off x="5730" y="2940"/>
                <a:ext cx="1875" cy="660"/>
              </a:xfrm>
              <a:prstGeom prst="straightConnector1">
                <a:avLst/>
              </a:prstGeom>
              <a:noFill/>
              <a:ln w="25400">
                <a:solidFill>
                  <a:srgbClr val="000000"/>
                </a:solidFill>
                <a:round/>
                <a:headEnd/>
                <a:tailEnd type="triangle" w="med" len="med"/>
              </a:ln>
            </p:spPr>
          </p:cxnSp>
          <p:cxnSp>
            <p:nvCxnSpPr>
              <p:cNvPr id="1044" name="AutoShape 20"/>
              <p:cNvCxnSpPr>
                <a:cxnSpLocks noChangeShapeType="1"/>
              </p:cNvCxnSpPr>
              <p:nvPr/>
            </p:nvCxnSpPr>
            <p:spPr bwMode="auto">
              <a:xfrm flipV="1">
                <a:off x="3825" y="2370"/>
                <a:ext cx="0" cy="240"/>
              </a:xfrm>
              <a:prstGeom prst="straightConnector1">
                <a:avLst/>
              </a:prstGeom>
              <a:noFill/>
              <a:ln w="25400">
                <a:solidFill>
                  <a:srgbClr val="000000"/>
                </a:solidFill>
                <a:round/>
                <a:headEnd/>
                <a:tailEnd type="triangle" w="med" len="med"/>
              </a:ln>
            </p:spPr>
          </p:cxnSp>
          <p:cxnSp>
            <p:nvCxnSpPr>
              <p:cNvPr id="1045" name="AutoShape 21"/>
              <p:cNvCxnSpPr>
                <a:cxnSpLocks noChangeShapeType="1"/>
              </p:cNvCxnSpPr>
              <p:nvPr/>
            </p:nvCxnSpPr>
            <p:spPr bwMode="auto">
              <a:xfrm>
                <a:off x="3945" y="3090"/>
                <a:ext cx="0" cy="240"/>
              </a:xfrm>
              <a:prstGeom prst="straightConnector1">
                <a:avLst/>
              </a:prstGeom>
              <a:noFill/>
              <a:ln w="25400">
                <a:solidFill>
                  <a:srgbClr val="000000"/>
                </a:solidFill>
                <a:round/>
                <a:headEnd/>
                <a:tailEnd type="triangle" w="med" len="med"/>
              </a:ln>
            </p:spPr>
          </p:cxnSp>
        </p:grpSp>
        <p:cxnSp>
          <p:nvCxnSpPr>
            <p:cNvPr id="1046" name="AutoShape 22"/>
            <p:cNvCxnSpPr>
              <a:cxnSpLocks noChangeShapeType="1"/>
            </p:cNvCxnSpPr>
            <p:nvPr/>
          </p:nvCxnSpPr>
          <p:spPr bwMode="auto">
            <a:xfrm>
              <a:off x="9480" y="3240"/>
              <a:ext cx="0" cy="1740"/>
            </a:xfrm>
            <a:prstGeom prst="straightConnector1">
              <a:avLst/>
            </a:prstGeom>
            <a:noFill/>
            <a:ln w="25400">
              <a:solidFill>
                <a:srgbClr val="000000"/>
              </a:solidFill>
              <a:round/>
              <a:headEnd/>
              <a:tailEnd type="triangle" w="med" len="med"/>
            </a:ln>
          </p:spPr>
        </p:cxnSp>
        <p:cxnSp>
          <p:nvCxnSpPr>
            <p:cNvPr id="1047" name="AutoShape 23"/>
            <p:cNvCxnSpPr>
              <a:cxnSpLocks noChangeShapeType="1"/>
            </p:cNvCxnSpPr>
            <p:nvPr/>
          </p:nvCxnSpPr>
          <p:spPr bwMode="auto">
            <a:xfrm>
              <a:off x="9526" y="5565"/>
              <a:ext cx="0" cy="1755"/>
            </a:xfrm>
            <a:prstGeom prst="straightConnector1">
              <a:avLst/>
            </a:prstGeom>
            <a:noFill/>
            <a:ln w="25400">
              <a:solidFill>
                <a:srgbClr val="000000"/>
              </a:solidFill>
              <a:round/>
              <a:headEnd/>
              <a:tailEnd type="triangle" w="med" len="med"/>
            </a:ln>
          </p:spPr>
        </p:cxnSp>
        <p:grpSp>
          <p:nvGrpSpPr>
            <p:cNvPr id="1048" name="Group 24"/>
            <p:cNvGrpSpPr>
              <a:grpSpLocks/>
            </p:cNvGrpSpPr>
            <p:nvPr/>
          </p:nvGrpSpPr>
          <p:grpSpPr bwMode="auto">
            <a:xfrm>
              <a:off x="1170" y="6570"/>
              <a:ext cx="10046" cy="2040"/>
              <a:chOff x="1170" y="6570"/>
              <a:chExt cx="10046" cy="2040"/>
            </a:xfrm>
          </p:grpSpPr>
          <p:sp>
            <p:nvSpPr>
              <p:cNvPr id="1049" name="Text Box 25"/>
              <p:cNvSpPr txBox="1">
                <a:spLocks noChangeArrowheads="1"/>
              </p:cNvSpPr>
              <p:nvPr/>
            </p:nvSpPr>
            <p:spPr bwMode="auto">
              <a:xfrm>
                <a:off x="6360" y="7320"/>
                <a:ext cx="4856" cy="570"/>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إمداد مشترك</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 </a:t>
                </a: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تعاون وتكامل أطراف سلسلة الإمداد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0" name="Text Box 26"/>
              <p:cNvSpPr txBox="1">
                <a:spLocks noChangeArrowheads="1"/>
              </p:cNvSpPr>
              <p:nvPr/>
            </p:nvSpPr>
            <p:spPr bwMode="auto">
              <a:xfrm>
                <a:off x="1530" y="7320"/>
                <a:ext cx="435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الاستعانة بتكنولوجيات المعلومات والاتصالات</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Text Box 27"/>
              <p:cNvSpPr txBox="1">
                <a:spLocks noChangeArrowheads="1"/>
              </p:cNvSpPr>
              <p:nvPr/>
            </p:nvSpPr>
            <p:spPr bwMode="auto">
              <a:xfrm>
                <a:off x="1950" y="6570"/>
                <a:ext cx="3855"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تعاون يصل لدرجة التحالف </a:t>
                </a:r>
                <a:r>
                  <a:rPr kumimoji="0" lang="ar-DZ" b="1"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والإندماج</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Text Box 28"/>
              <p:cNvSpPr txBox="1">
                <a:spLocks noChangeArrowheads="1"/>
              </p:cNvSpPr>
              <p:nvPr/>
            </p:nvSpPr>
            <p:spPr bwMode="auto">
              <a:xfrm>
                <a:off x="1170" y="8040"/>
                <a:ext cx="4710" cy="57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b="1"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سلاسل إمداد عالمية: الشركات متعددة الجنسيات</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53" name="AutoShape 29"/>
              <p:cNvCxnSpPr>
                <a:cxnSpLocks noChangeShapeType="1"/>
              </p:cNvCxnSpPr>
              <p:nvPr/>
            </p:nvCxnSpPr>
            <p:spPr bwMode="auto">
              <a:xfrm flipH="1" flipV="1">
                <a:off x="5805" y="6870"/>
                <a:ext cx="555" cy="765"/>
              </a:xfrm>
              <a:prstGeom prst="straightConnector1">
                <a:avLst/>
              </a:prstGeom>
              <a:noFill/>
              <a:ln w="25400">
                <a:solidFill>
                  <a:srgbClr val="000000"/>
                </a:solidFill>
                <a:round/>
                <a:headEnd/>
                <a:tailEnd type="triangle" w="med" len="med"/>
              </a:ln>
            </p:spPr>
          </p:cxnSp>
          <p:cxnSp>
            <p:nvCxnSpPr>
              <p:cNvPr id="1054" name="AutoShape 30"/>
              <p:cNvCxnSpPr>
                <a:cxnSpLocks noChangeShapeType="1"/>
              </p:cNvCxnSpPr>
              <p:nvPr/>
            </p:nvCxnSpPr>
            <p:spPr bwMode="auto">
              <a:xfrm flipH="1">
                <a:off x="5880" y="7635"/>
                <a:ext cx="480" cy="0"/>
              </a:xfrm>
              <a:prstGeom prst="straightConnector1">
                <a:avLst/>
              </a:prstGeom>
              <a:noFill/>
              <a:ln w="25400">
                <a:solidFill>
                  <a:srgbClr val="000000"/>
                </a:solidFill>
                <a:round/>
                <a:headEnd/>
                <a:tailEnd type="triangle" w="med" len="med"/>
              </a:ln>
            </p:spPr>
          </p:cxnSp>
          <p:cxnSp>
            <p:nvCxnSpPr>
              <p:cNvPr id="1055" name="AutoShape 31"/>
              <p:cNvCxnSpPr>
                <a:cxnSpLocks noChangeShapeType="1"/>
              </p:cNvCxnSpPr>
              <p:nvPr/>
            </p:nvCxnSpPr>
            <p:spPr bwMode="auto">
              <a:xfrm flipH="1">
                <a:off x="5880" y="7635"/>
                <a:ext cx="480" cy="720"/>
              </a:xfrm>
              <a:prstGeom prst="straightConnector1">
                <a:avLst/>
              </a:prstGeom>
              <a:noFill/>
              <a:ln w="25400">
                <a:solidFill>
                  <a:srgbClr val="000000"/>
                </a:solidFill>
                <a:round/>
                <a:headEnd/>
                <a:tailEnd type="triangle" w="med" len="med"/>
              </a:ln>
            </p:spPr>
          </p:cxn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p:cNvSpPr>
            <a:spLocks noGrp="1"/>
          </p:cNvSpPr>
          <p:nvPr>
            <p:ph type="title"/>
          </p:nvPr>
        </p:nvSpPr>
        <p:spPr>
          <a:xfrm>
            <a:off x="2133600" y="48904"/>
            <a:ext cx="4419600" cy="457200"/>
          </a:xfrm>
        </p:spPr>
        <p:txBody>
          <a:bodyPr>
            <a:noAutofit/>
          </a:bodyPr>
          <a:lstStyle/>
          <a:p>
            <a:pPr algn="r" rtl="1"/>
            <a:r>
              <a:rPr lang="ar-DZ" sz="3200" b="1" dirty="0" smtClean="0">
                <a:solidFill>
                  <a:srgbClr val="FF0000"/>
                </a:solidFill>
                <a:latin typeface="Times New Roman" pitchFamily="18" charset="0"/>
                <a:cs typeface="Times New Roman" pitchFamily="18" charset="0"/>
              </a:rPr>
              <a:t>تطور الإمداد في المؤسسات:</a:t>
            </a:r>
            <a:endParaRPr lang="fr-FR" sz="3200" b="1" dirty="0">
              <a:solidFill>
                <a:srgbClr val="FF0000"/>
              </a:solidFill>
              <a:latin typeface="Times New Roman" pitchFamily="18" charset="0"/>
              <a:cs typeface="Times New Roman" pitchFamily="18" charset="0"/>
            </a:endParaRPr>
          </a:p>
        </p:txBody>
      </p:sp>
      <p:grpSp>
        <p:nvGrpSpPr>
          <p:cNvPr id="2" name="Groupe 35"/>
          <p:cNvGrpSpPr/>
          <p:nvPr/>
        </p:nvGrpSpPr>
        <p:grpSpPr>
          <a:xfrm>
            <a:off x="40989" y="533156"/>
            <a:ext cx="9062021" cy="6205253"/>
            <a:chOff x="40989" y="533156"/>
            <a:chExt cx="9062021" cy="6205253"/>
          </a:xfrm>
        </p:grpSpPr>
        <p:grpSp>
          <p:nvGrpSpPr>
            <p:cNvPr id="3" name="Group 2"/>
            <p:cNvGrpSpPr>
              <a:grpSpLocks/>
            </p:cNvGrpSpPr>
            <p:nvPr/>
          </p:nvGrpSpPr>
          <p:grpSpPr bwMode="auto">
            <a:xfrm>
              <a:off x="40989" y="533156"/>
              <a:ext cx="9062021" cy="6205253"/>
              <a:chOff x="737" y="1119"/>
              <a:chExt cx="10391" cy="6205"/>
            </a:xfrm>
          </p:grpSpPr>
          <p:cxnSp>
            <p:nvCxnSpPr>
              <p:cNvPr id="1027" name="AutoShape 3"/>
              <p:cNvCxnSpPr>
                <a:cxnSpLocks noChangeShapeType="1"/>
              </p:cNvCxnSpPr>
              <p:nvPr/>
            </p:nvCxnSpPr>
            <p:spPr bwMode="auto">
              <a:xfrm flipH="1">
                <a:off x="1035" y="1653"/>
                <a:ext cx="9855" cy="0"/>
              </a:xfrm>
              <a:prstGeom prst="straightConnector1">
                <a:avLst/>
              </a:prstGeom>
              <a:noFill/>
              <a:ln w="38100">
                <a:solidFill>
                  <a:srgbClr val="000000"/>
                </a:solidFill>
                <a:round/>
                <a:headEnd/>
                <a:tailEnd type="triangle" w="med" len="med"/>
              </a:ln>
            </p:spPr>
          </p:cxnSp>
          <p:cxnSp>
            <p:nvCxnSpPr>
              <p:cNvPr id="1029" name="AutoShape 5"/>
              <p:cNvCxnSpPr>
                <a:cxnSpLocks noChangeShapeType="1"/>
              </p:cNvCxnSpPr>
              <p:nvPr/>
            </p:nvCxnSpPr>
            <p:spPr bwMode="auto">
              <a:xfrm rot="5400000">
                <a:off x="7477" y="1654"/>
                <a:ext cx="229" cy="3"/>
              </a:xfrm>
              <a:prstGeom prst="straightConnector1">
                <a:avLst/>
              </a:prstGeom>
              <a:noFill/>
              <a:ln w="31750">
                <a:solidFill>
                  <a:srgbClr val="000000"/>
                </a:solidFill>
                <a:round/>
                <a:headEnd/>
                <a:tailEnd/>
              </a:ln>
            </p:spPr>
          </p:cxnSp>
          <p:sp>
            <p:nvSpPr>
              <p:cNvPr id="1030" name="Text Box 6"/>
              <p:cNvSpPr txBox="1">
                <a:spLocks noChangeArrowheads="1"/>
              </p:cNvSpPr>
              <p:nvPr/>
            </p:nvSpPr>
            <p:spPr bwMode="auto">
              <a:xfrm>
                <a:off x="9952" y="1195"/>
                <a:ext cx="961" cy="38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1945</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7068" y="1119"/>
                <a:ext cx="969" cy="43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1975</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3900" y="1147"/>
                <a:ext cx="984" cy="3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1990</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7950" y="1835"/>
                <a:ext cx="2176" cy="4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الإمداد المنفصل</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4884" y="1820"/>
                <a:ext cx="2097" cy="4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الإمداد المتكامل</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946" y="1805"/>
                <a:ext cx="2977" cy="50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الإمداد المشترك(تعاوني)</a:t>
                </a:r>
                <a:endParaRPr kumimoji="0" lang="en-US" sz="2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p:txBody>
          </p:sp>
          <p:sp>
            <p:nvSpPr>
              <p:cNvPr id="1037" name="Text Box 13"/>
              <p:cNvSpPr txBox="1">
                <a:spLocks noChangeArrowheads="1"/>
              </p:cNvSpPr>
              <p:nvPr/>
            </p:nvSpPr>
            <p:spPr bwMode="auto">
              <a:xfrm>
                <a:off x="7903" y="2493"/>
                <a:ext cx="3225" cy="16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التنسـيق بـين أنشـطة النقـل، التخـزين، الرقابـة علـى قنـوات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التوزيـع</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المادي</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للوفـاء</a:t>
                </a:r>
                <a:r>
                  <a:rPr kumimoji="0" lang="fr-FR"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بطلبات العملاء وتحقيق مستوى خدمة مناسب لهم</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4200" y="3415"/>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تـرابط 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تكامـل</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مـا بـين أنشـطة التوزيع المادي وأنشطة إدارة المواد</a:t>
                </a: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7903" y="4194"/>
                <a:ext cx="3225" cy="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أنشطة الإمداد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مشتتة</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بين إدارة المواد والتوزيع والتصنيع.</a:t>
                </a: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737" y="4113"/>
                <a:ext cx="3330" cy="7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شراكة  وتعاون قوي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مع أطرف سلسلـة الإمداد يصل للتحالف</a:t>
                </a:r>
                <a:endParaRPr kumimoji="0" lang="fr-FR" sz="3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Text Box 17"/>
              <p:cNvSpPr txBox="1">
                <a:spLocks noChangeArrowheads="1"/>
              </p:cNvSpPr>
              <p:nvPr/>
            </p:nvSpPr>
            <p:spPr bwMode="auto">
              <a:xfrm>
                <a:off x="737" y="5778"/>
                <a:ext cx="3330" cy="7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اعتماد على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تكنولوجيا المعلومات والاتصالات </a:t>
                </a:r>
                <a:endParaRPr kumimoji="0" lang="fr-FR" sz="36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Text Box 18"/>
              <p:cNvSpPr txBox="1">
                <a:spLocks noChangeArrowheads="1"/>
              </p:cNvSpPr>
              <p:nvPr/>
            </p:nvSpPr>
            <p:spPr bwMode="auto">
              <a:xfrm>
                <a:off x="4200" y="4274"/>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خفض التكلفة الكلية بالتحليل الكلي لعناصر تكلفة الإمداد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أمثلية </a:t>
                </a:r>
                <a:r>
                  <a:rPr kumimoji="0" lang="ar-DZ"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عامة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7903" y="5081"/>
                <a:ext cx="3225" cy="7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تحسـينات منفصـلة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ولـيس تحسين</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ات</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شامل( </a:t>
                </a:r>
                <a:r>
                  <a:rPr kumimoji="0" lang="ar-SA" sz="2000" b="1" i="0" u="none" strike="noStrike" cap="none" normalizeH="0" baseline="0" dirty="0" smtClean="0">
                    <a:ln>
                      <a:noFill/>
                    </a:ln>
                    <a:effectLst/>
                    <a:latin typeface="Arial" pitchFamily="34" charset="0"/>
                    <a:ea typeface="Arial" pitchFamily="34" charset="0"/>
                    <a:cs typeface="Arial" pitchFamily="34" charset="0"/>
                  </a:rPr>
                  <a:t>أمثلية محلية</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4200" y="2491"/>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إتبـاع </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نظـام واحـد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لتخـزين وتحريـك مـواد ومنتجات(↓تكلفة </a:t>
                </a:r>
                <a:r>
                  <a:rPr kumimoji="0" lang="ar-SA"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و</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↑الكفاءة)</a:t>
                </a:r>
                <a:endParaRPr kumimoji="0" lang="fr-FR" sz="4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Text Box 21"/>
              <p:cNvSpPr txBox="1">
                <a:spLocks noChangeArrowheads="1"/>
              </p:cNvSpPr>
              <p:nvPr/>
            </p:nvSpPr>
            <p:spPr bwMode="auto">
              <a:xfrm>
                <a:off x="737" y="2484"/>
                <a:ext cx="3330" cy="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Simplified Arabic" charset="-78"/>
                    <a:ea typeface="Arial" pitchFamily="34" charset="0"/>
                    <a:cs typeface="Simplified Arabic" charset="-78"/>
                  </a:rPr>
                  <a:t>المنافسة</a:t>
                </a:r>
                <a:r>
                  <a:rPr kumimoji="0" lang="ar-SA" sz="2000" b="1" i="0" u="none" strike="noStrike" cap="none" normalizeH="0" baseline="0" dirty="0" smtClean="0">
                    <a:ln>
                      <a:noFill/>
                    </a:ln>
                    <a:solidFill>
                      <a:schemeClr val="tx1"/>
                    </a:solidFill>
                    <a:effectLst/>
                    <a:latin typeface="Simplified Arabic" charset="-78"/>
                    <a:ea typeface="Arial" pitchFamily="34" charset="0"/>
                    <a:cs typeface="Simplified Arabic" charset="-78"/>
                  </a:rPr>
                  <a:t> ليست بين المنتجين ولكن بين سلاسل الإمداد.</a:t>
                </a:r>
                <a:endParaRPr kumimoji="0" lang="ar-SA" sz="2000" b="1" i="0" u="none" strike="noStrike" cap="none" normalizeH="0" baseline="0" dirty="0" smtClean="0">
                  <a:ln>
                    <a:noFill/>
                  </a:ln>
                  <a:solidFill>
                    <a:schemeClr val="tx1"/>
                  </a:solidFill>
                  <a:effectLst/>
                  <a:latin typeface="Calibri" pitchFamily="34" charset="0"/>
                  <a:ea typeface="Arial" pitchFamily="34" charset="0"/>
                  <a:cs typeface="Simplified Arabic"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Text Box 22"/>
              <p:cNvSpPr txBox="1">
                <a:spLocks noChangeArrowheads="1"/>
              </p:cNvSpPr>
              <p:nvPr/>
            </p:nvSpPr>
            <p:spPr bwMode="auto">
              <a:xfrm>
                <a:off x="737" y="6544"/>
                <a:ext cx="333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ct val="0"/>
                  </a:spcAf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سلاسل </a:t>
                </a:r>
                <a:r>
                  <a:rPr lang="ar-SA" sz="2000" b="1" dirty="0" smtClean="0">
                    <a:solidFill>
                      <a:srgbClr val="FF0000"/>
                    </a:solidFill>
                    <a:latin typeface="Arial" pitchFamily="34" charset="0"/>
                    <a:ea typeface="Arial" pitchFamily="34" charset="0"/>
                    <a:cs typeface="Arial" pitchFamily="34" charset="0"/>
                  </a:rPr>
                  <a:t>إمداد عالمية</a:t>
                </a:r>
                <a:r>
                  <a:rPr lang="ar-DZ" sz="2000" b="1" dirty="0" smtClean="0">
                    <a:solidFill>
                      <a:srgbClr val="FF0000"/>
                    </a:solidFill>
                    <a:latin typeface="Arial" pitchFamily="34" charset="0"/>
                    <a:ea typeface="Arial" pitchFamily="34" charset="0"/>
                    <a:cs typeface="Arial" pitchFamily="34" charset="0"/>
                  </a:rPr>
                  <a:t> </a:t>
                </a:r>
                <a:r>
                  <a:rPr lang="ar-DZ" sz="2000" b="1" dirty="0" smtClean="0">
                    <a:latin typeface="Arial" pitchFamily="34" charset="0"/>
                    <a:ea typeface="Arial" pitchFamily="34" charset="0"/>
                    <a:cs typeface="Arial" pitchFamily="34" charset="0"/>
                  </a:rPr>
                  <a:t>في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الشركات متعددة الجنسيات.</a:t>
                </a:r>
                <a:endPar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7" name="Text Box 23"/>
              <p:cNvSpPr txBox="1">
                <a:spLocks noChangeArrowheads="1"/>
              </p:cNvSpPr>
              <p:nvPr/>
            </p:nvSpPr>
            <p:spPr bwMode="auto">
              <a:xfrm>
                <a:off x="737" y="4929"/>
                <a:ext cx="3330" cy="7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ct val="0"/>
                  </a:spcAf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تعاون</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لـ </a:t>
                </a:r>
                <a:r>
                  <a:rPr lang="ar-SA" sz="2000" b="1" dirty="0" smtClean="0">
                    <a:latin typeface="Arial" pitchFamily="34" charset="0"/>
                    <a:ea typeface="Arial" pitchFamily="34" charset="0"/>
                    <a:cs typeface="Arial" pitchFamily="34" charset="0"/>
                  </a:rPr>
                  <a:t>↓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تكلفة وتحس</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ي</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ن جودة 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سرعة استجابة لتغير</a:t>
                </a:r>
                <a:r>
                  <a:rPr kumimoji="0" lang="ar-DZ"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ات</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 السوق</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Text Box 24"/>
              <p:cNvSpPr txBox="1">
                <a:spLocks noChangeArrowheads="1"/>
              </p:cNvSpPr>
              <p:nvPr/>
            </p:nvSpPr>
            <p:spPr bwMode="auto">
              <a:xfrm>
                <a:off x="4200" y="5126"/>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الاتجاه نحو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 التخصـص</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في الأنشـطة </a:t>
                </a:r>
                <a:r>
                  <a:rPr kumimoji="0" lang="ar-SA"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الإمدادية</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و</a:t>
                </a: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التخطيط</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ط</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م</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Text Box 25"/>
              <p:cNvSpPr txBox="1">
                <a:spLocks noChangeArrowheads="1"/>
              </p:cNvSpPr>
              <p:nvPr/>
            </p:nvSpPr>
            <p:spPr bwMode="auto">
              <a:xfrm>
                <a:off x="4200" y="6015"/>
                <a:ext cx="3600" cy="7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smtClean="0">
                    <a:ln>
                      <a:noFill/>
                    </a:ln>
                    <a:solidFill>
                      <a:schemeClr val="tx1"/>
                    </a:solidFill>
                    <a:effectLst/>
                    <a:latin typeface="Arial" pitchFamily="34" charset="0"/>
                    <a:ea typeface="Arial" pitchFamily="34" charset="0"/>
                    <a:cs typeface="Arial" pitchFamily="34" charset="0"/>
                  </a:rPr>
                  <a:t>الاستعانة ب</a:t>
                </a:r>
                <a:r>
                  <a:rPr kumimoji="0" lang="ar-DZ" sz="2000" b="1" i="0" u="none" strike="noStrike" cap="none" normalizeH="0" baseline="0" smtClean="0">
                    <a:ln>
                      <a:noFill/>
                    </a:ln>
                    <a:solidFill>
                      <a:srgbClr val="FF0000"/>
                    </a:solidFill>
                    <a:effectLst/>
                    <a:latin typeface="Arial" pitchFamily="34" charset="0"/>
                    <a:ea typeface="Arial" pitchFamily="34" charset="0"/>
                    <a:cs typeface="Arial" pitchFamily="34" charset="0"/>
                  </a:rPr>
                  <a:t>الحوسبة والبرمجيات</a:t>
                </a:r>
                <a:endParaRPr kumimoji="0" lang="fr-FR" sz="2800" b="1" i="0" u="none" strike="noStrike" cap="none" normalizeH="0" baseline="0" smtClean="0">
                  <a:ln>
                    <a:noFill/>
                  </a:ln>
                  <a:solidFill>
                    <a:schemeClr val="tx1"/>
                  </a:solidFill>
                  <a:effectLst/>
                  <a:latin typeface="Arial" pitchFamily="34" charset="0"/>
                  <a:cs typeface="Arial" pitchFamily="34" charset="0"/>
                </a:endParaRPr>
              </a:p>
            </p:txBody>
          </p:sp>
          <p:sp>
            <p:nvSpPr>
              <p:cNvPr id="1050" name="Text Box 26"/>
              <p:cNvSpPr txBox="1">
                <a:spLocks noChangeArrowheads="1"/>
              </p:cNvSpPr>
              <p:nvPr/>
            </p:nvSpPr>
            <p:spPr bwMode="auto">
              <a:xfrm>
                <a:off x="737" y="3303"/>
                <a:ext cx="3330" cy="7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FF0000"/>
                    </a:solidFill>
                    <a:effectLst/>
                    <a:latin typeface="Arial" pitchFamily="34" charset="0"/>
                    <a:ea typeface="Arial" pitchFamily="34" charset="0"/>
                    <a:cs typeface="Arial" pitchFamily="34" charset="0"/>
                  </a:rPr>
                  <a:t>حلقة لا تعمل </a:t>
                </a: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بشكل صحيح← عدم توفر منتج في وقت مناسب</a:t>
                </a:r>
                <a:endPar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34" name="AutoShape 5"/>
            <p:cNvCxnSpPr>
              <a:cxnSpLocks noChangeShapeType="1"/>
            </p:cNvCxnSpPr>
            <p:nvPr/>
          </p:nvCxnSpPr>
          <p:spPr bwMode="auto">
            <a:xfrm rot="5400000">
              <a:off x="3163354" y="1068590"/>
              <a:ext cx="228780" cy="2289"/>
            </a:xfrm>
            <a:prstGeom prst="straightConnector1">
              <a:avLst/>
            </a:prstGeom>
            <a:noFill/>
            <a:ln w="31750">
              <a:solidFill>
                <a:srgbClr val="000000"/>
              </a:solidFill>
              <a:round/>
              <a:headEnd/>
              <a:tailEnd/>
            </a:ln>
          </p:spPr>
        </p:cxnSp>
        <p:cxnSp>
          <p:nvCxnSpPr>
            <p:cNvPr id="35" name="AutoShape 5"/>
            <p:cNvCxnSpPr>
              <a:cxnSpLocks noChangeShapeType="1"/>
            </p:cNvCxnSpPr>
            <p:nvPr/>
          </p:nvCxnSpPr>
          <p:spPr bwMode="auto">
            <a:xfrm rot="5400000">
              <a:off x="8421155" y="1062902"/>
              <a:ext cx="228780" cy="2289"/>
            </a:xfrm>
            <a:prstGeom prst="straightConnector1">
              <a:avLst/>
            </a:prstGeom>
            <a:noFill/>
            <a:ln w="31750">
              <a:solidFill>
                <a:srgbClr val="000000"/>
              </a:solidFill>
              <a:round/>
              <a:headEnd/>
              <a:tailEnd/>
            </a:ln>
          </p:spPr>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خيضــر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01:</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a:t>
            </a:r>
            <a:r>
              <a:rPr lang="fr-FR" sz="4400" b="1" dirty="0" smtClean="0">
                <a:solidFill>
                  <a:srgbClr val="C00000"/>
                </a:solidFill>
                <a:latin typeface="Adobe Arabic" pitchFamily="18" charset="-78"/>
                <a:cs typeface="Adobe Arabic" pitchFamily="18" charset="-78"/>
              </a:rPr>
              <a:t> </a:t>
            </a:r>
            <a:r>
              <a:rPr lang="ar-DZ" sz="4400" b="1" dirty="0" smtClean="0">
                <a:solidFill>
                  <a:srgbClr val="C00000"/>
                </a:solidFill>
                <a:latin typeface="Adobe Arabic" pitchFamily="18" charset="-78"/>
                <a:cs typeface="Adobe Arabic" pitchFamily="18" charset="-78"/>
              </a:rPr>
              <a:t>(ج 4)</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392363"/>
            <a:ext cx="8534400" cy="2179637"/>
          </a:xfrm>
        </p:spPr>
        <p:txBody>
          <a:bodyPr>
            <a:normAutofit lnSpcReduction="10000"/>
          </a:bodyPr>
          <a:lstStyle/>
          <a:p>
            <a:pPr marL="0" indent="0" algn="just" rtl="1">
              <a:buNone/>
            </a:pPr>
            <a:r>
              <a:rPr lang="ar-DZ" sz="2800" b="1" dirty="0" smtClean="0">
                <a:solidFill>
                  <a:schemeClr val="tx1"/>
                </a:solidFill>
                <a:latin typeface="Times New Roman" pitchFamily="18" charset="0"/>
                <a:cs typeface="Times New Roman" pitchFamily="18" charset="0"/>
              </a:rPr>
              <a:t> بعد أن كانت هناك دول متخصصة في إنتاج المواد الأولية، وأخرى في إنتاج السلع المصنعة، </a:t>
            </a:r>
            <a:r>
              <a:rPr lang="ar-SA" sz="2800" b="1" dirty="0" smtClean="0">
                <a:solidFill>
                  <a:schemeClr val="tx1"/>
                </a:solidFill>
                <a:latin typeface="Times New Roman" pitchFamily="18" charset="0"/>
                <a:cs typeface="Times New Roman" pitchFamily="18" charset="0"/>
              </a:rPr>
              <a:t>صار المنتج لا يصنع في دولة واحدة، بل صار كل جزء منه يصنع في بلد</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حيث التكلفة الأقل والمهارات الأوفر، ثم يجمع في دولة أخرى</a:t>
            </a:r>
            <a:r>
              <a:rPr lang="ar-DZ" sz="2800" b="1" dirty="0" smtClean="0">
                <a:solidFill>
                  <a:srgbClr val="FF0000"/>
                </a:solidFill>
                <a:latin typeface="Times New Roman" pitchFamily="18" charset="0"/>
                <a:cs typeface="Times New Roman" pitchFamily="18" charset="0"/>
              </a:rPr>
              <a:t>(عولمة الإنتاج عبر الاستثمار الأجنبي المباشر: تفكيك العملية الإنتاجية)</a:t>
            </a:r>
            <a:r>
              <a:rPr lang="ar-SA" sz="2800" b="1" dirty="0" smtClean="0">
                <a:solidFill>
                  <a:schemeClr val="tx1"/>
                </a:solidFill>
                <a:latin typeface="Times New Roman" pitchFamily="18" charset="0"/>
                <a:cs typeface="Times New Roman" pitchFamily="18" charset="0"/>
              </a:rPr>
              <a:t>، ليصدر بعد ذلك لباقي دول العالم</a:t>
            </a:r>
            <a:r>
              <a:rPr lang="ar-DZ" sz="2800" b="1" dirty="0" smtClean="0">
                <a:solidFill>
                  <a:schemeClr val="tx1"/>
                </a:solidFill>
                <a:latin typeface="Times New Roman" pitchFamily="18" charset="0"/>
                <a:cs typeface="Times New Roman" pitchFamily="18" charset="0"/>
              </a:rPr>
              <a:t>.</a:t>
            </a:r>
          </a:p>
          <a:p>
            <a:pPr algn="just" rtl="1">
              <a:buNone/>
            </a:pPr>
            <a:endParaRPr lang="fr-FR" sz="2400" b="1" dirty="0">
              <a:solidFill>
                <a:schemeClr val="tx1"/>
              </a:solidFill>
            </a:endParaRPr>
          </a:p>
        </p:txBody>
      </p:sp>
      <p:sp>
        <p:nvSpPr>
          <p:cNvPr id="4" name="Rectangle 3"/>
          <p:cNvSpPr/>
          <p:nvPr/>
        </p:nvSpPr>
        <p:spPr>
          <a:xfrm>
            <a:off x="304800" y="4787205"/>
            <a:ext cx="85344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وهكذا </a:t>
            </a:r>
            <a:r>
              <a:rPr lang="ar-DZ" sz="2800" b="1" dirty="0" smtClean="0">
                <a:latin typeface="Times New Roman" pitchFamily="18" charset="0"/>
                <a:cs typeface="Times New Roman" pitchFamily="18" charset="0"/>
              </a:rPr>
              <a:t>ظهرت </a:t>
            </a:r>
            <a:r>
              <a:rPr lang="ar-SA" sz="2800" b="1" dirty="0" smtClean="0">
                <a:solidFill>
                  <a:srgbClr val="FF0000"/>
                </a:solidFill>
                <a:latin typeface="Times New Roman" pitchFamily="18" charset="0"/>
                <a:cs typeface="Times New Roman" pitchFamily="18" charset="0"/>
              </a:rPr>
              <a:t>التجارة الدولية للقطع والمكونات</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ل</a:t>
            </a:r>
            <a:r>
              <a:rPr lang="ar-SA" sz="2800" b="1" dirty="0" smtClean="0">
                <a:latin typeface="Times New Roman" pitchFamily="18" charset="0"/>
                <a:cs typeface="Times New Roman" pitchFamily="18" charset="0"/>
              </a:rPr>
              <a:t>تشكل ثلث التجارة العالمية، وهي حصرية بين فروع الشركات متعددة الجنسيات في الدول المختلفة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كل ذلك زاد من حركة الأنشطة </a:t>
            </a:r>
            <a:r>
              <a:rPr lang="ar-DZ" sz="2800" b="1" dirty="0" smtClean="0">
                <a:latin typeface="Times New Roman" pitchFamily="18" charset="0"/>
                <a:cs typeface="Times New Roman" pitchFamily="18" charset="0"/>
              </a:rPr>
              <a:t>الإمداد والنقل </a:t>
            </a:r>
            <a:r>
              <a:rPr lang="ar-SA" sz="2800" b="1" dirty="0" smtClean="0">
                <a:latin typeface="Times New Roman" pitchFamily="18" charset="0"/>
                <a:cs typeface="Times New Roman" pitchFamily="18" charset="0"/>
              </a:rPr>
              <a:t>الدولية.</a:t>
            </a:r>
            <a:endParaRPr lang="fr-FR" sz="2800" b="1" dirty="0" smtClean="0">
              <a:latin typeface="Times New Roman" pitchFamily="18" charset="0"/>
              <a:cs typeface="Times New Roman" pitchFamily="18" charset="0"/>
            </a:endParaRPr>
          </a:p>
        </p:txBody>
      </p:sp>
      <p:sp>
        <p:nvSpPr>
          <p:cNvPr id="5" name="Rectangle 4"/>
          <p:cNvSpPr/>
          <p:nvPr/>
        </p:nvSpPr>
        <p:spPr>
          <a:xfrm>
            <a:off x="4648200" y="1548825"/>
            <a:ext cx="3956531"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تغير التقسيم الدولي للعمل</a:t>
            </a:r>
            <a:r>
              <a:rPr lang="ar-DZ" sz="3200" b="1" dirty="0" smtClean="0">
                <a:solidFill>
                  <a:srgbClr val="FF0000"/>
                </a:solidFill>
                <a:latin typeface="Times New Roman" pitchFamily="18" charset="0"/>
                <a:cs typeface="Times New Roman" pitchFamily="18" charset="0"/>
              </a:rPr>
              <a:t>:</a:t>
            </a:r>
          </a:p>
        </p:txBody>
      </p:sp>
      <p:sp>
        <p:nvSpPr>
          <p:cNvPr id="6" name="Rectangle 5"/>
          <p:cNvSpPr/>
          <p:nvPr/>
        </p:nvSpPr>
        <p:spPr>
          <a:xfrm>
            <a:off x="2895600" y="685800"/>
            <a:ext cx="6009979" cy="646331"/>
          </a:xfrm>
          <a:prstGeom prst="rect">
            <a:avLst/>
          </a:prstGeom>
        </p:spPr>
        <p:txBody>
          <a:bodyPr wrap="none">
            <a:spAutoFit/>
          </a:bodyPr>
          <a:lstStyle/>
          <a:p>
            <a:pPr lvl="0">
              <a:spcBef>
                <a:spcPct val="0"/>
              </a:spcBef>
              <a:defRPr/>
            </a:pPr>
            <a:r>
              <a:rPr lang="ar-DZ" sz="3600" b="1" dirty="0" smtClean="0">
                <a:solidFill>
                  <a:srgbClr val="FF0000"/>
                </a:solidFill>
                <a:latin typeface="Times New Roman" pitchFamily="18" charset="0"/>
                <a:cs typeface="Times New Roman" pitchFamily="18" charset="0"/>
              </a:rPr>
              <a:t>10. </a:t>
            </a:r>
            <a:r>
              <a:rPr lang="ar-SA" sz="3600" b="1" dirty="0" smtClean="0">
                <a:solidFill>
                  <a:srgbClr val="FF0000"/>
                </a:solidFill>
                <a:latin typeface="Times New Roman" pitchFamily="18" charset="0"/>
                <a:cs typeface="Times New Roman" pitchFamily="18" charset="0"/>
              </a:rPr>
              <a:t>عوامل تطور </a:t>
            </a:r>
            <a:r>
              <a:rPr lang="ar-DZ" sz="3600" b="1" dirty="0" smtClean="0">
                <a:solidFill>
                  <a:srgbClr val="FF0000"/>
                </a:solidFill>
                <a:latin typeface="Times New Roman" pitchFamily="18" charset="0"/>
                <a:cs typeface="Times New Roman" pitchFamily="18" charset="0"/>
              </a:rPr>
              <a:t>الإمداد والنقل الدولي</a:t>
            </a:r>
            <a:r>
              <a:rPr lang="ar-SA" sz="3600" b="1" dirty="0" smtClean="0">
                <a:solidFill>
                  <a:srgbClr val="FF0000"/>
                </a:solidFill>
                <a:latin typeface="Times New Roman" pitchFamily="18" charset="0"/>
                <a:cs typeface="Times New Roman" pitchFamily="18" charset="0"/>
              </a:rPr>
              <a:t>:</a:t>
            </a:r>
            <a:endParaRPr lang="fr-FR" sz="36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6201" y="228600"/>
            <a:ext cx="4887877" cy="523220"/>
          </a:xfrm>
          <a:prstGeom prst="rect">
            <a:avLst/>
          </a:prstGeom>
        </p:spPr>
        <p:txBody>
          <a:bodyPr wrap="none">
            <a:spAutoFit/>
          </a:bodyPr>
          <a:lstStyle/>
          <a:p>
            <a:pPr algn="r" rtl="1"/>
            <a:r>
              <a:rPr lang="ar-SA" sz="2800" b="1" dirty="0" smtClean="0">
                <a:solidFill>
                  <a:srgbClr val="FF0000"/>
                </a:solidFill>
                <a:latin typeface="Times New Roman" pitchFamily="18" charset="0"/>
                <a:cs typeface="Times New Roman" pitchFamily="18" charset="0"/>
              </a:rPr>
              <a:t>التقسيم الدولي</a:t>
            </a:r>
            <a:r>
              <a:rPr lang="ar-DZ" sz="2800" b="1" dirty="0" smtClean="0">
                <a:solidFill>
                  <a:srgbClr val="FF0000"/>
                </a:solidFill>
                <a:latin typeface="Times New Roman" pitchFamily="18" charset="0"/>
                <a:cs typeface="Times New Roman" pitchFamily="18" charset="0"/>
              </a:rPr>
              <a:t> القديم</a:t>
            </a:r>
            <a:r>
              <a:rPr lang="ar-SA" sz="2800" b="1" dirty="0" smtClean="0">
                <a:solidFill>
                  <a:srgbClr val="FF0000"/>
                </a:solidFill>
                <a:latin typeface="Times New Roman" pitchFamily="18" charset="0"/>
                <a:cs typeface="Times New Roman" pitchFamily="18" charset="0"/>
              </a:rPr>
              <a:t> للعمل</a:t>
            </a:r>
            <a:r>
              <a:rPr lang="ar-DZ" sz="2800" b="1" dirty="0" smtClean="0">
                <a:solidFill>
                  <a:srgbClr val="FF0000"/>
                </a:solidFill>
                <a:latin typeface="Times New Roman" pitchFamily="18" charset="0"/>
                <a:cs typeface="Times New Roman" pitchFamily="18" charset="0"/>
              </a:rPr>
              <a:t>(قبل 1990):</a:t>
            </a:r>
            <a:endParaRPr lang="fr-FR" sz="2800" dirty="0"/>
          </a:p>
        </p:txBody>
      </p:sp>
      <p:grpSp>
        <p:nvGrpSpPr>
          <p:cNvPr id="52" name="Groupe 51"/>
          <p:cNvGrpSpPr/>
          <p:nvPr/>
        </p:nvGrpSpPr>
        <p:grpSpPr>
          <a:xfrm>
            <a:off x="76200" y="685800"/>
            <a:ext cx="8839200" cy="1884640"/>
            <a:chOff x="76200" y="1381780"/>
            <a:chExt cx="8839200" cy="1884640"/>
          </a:xfrm>
        </p:grpSpPr>
        <p:sp>
          <p:nvSpPr>
            <p:cNvPr id="5" name="Ellipse 4"/>
            <p:cNvSpPr/>
            <p:nvPr/>
          </p:nvSpPr>
          <p:spPr>
            <a:xfrm>
              <a:off x="5562600" y="1676400"/>
              <a:ext cx="3352800" cy="1371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latin typeface="Arial" pitchFamily="34" charset="0"/>
                  <a:cs typeface="Arial" pitchFamily="34" charset="0"/>
                </a:rPr>
                <a:t>دول متخصصة في إنتاج المواد الأولية</a:t>
              </a:r>
              <a:endParaRPr lang="fr-FR" sz="2800" b="1" dirty="0">
                <a:solidFill>
                  <a:schemeClr val="tx1"/>
                </a:solidFill>
                <a:latin typeface="Arial" pitchFamily="34" charset="0"/>
                <a:cs typeface="Arial" pitchFamily="34" charset="0"/>
              </a:endParaRPr>
            </a:p>
          </p:txBody>
        </p:sp>
        <p:sp>
          <p:nvSpPr>
            <p:cNvPr id="6" name="Ellipse 5"/>
            <p:cNvSpPr/>
            <p:nvPr/>
          </p:nvSpPr>
          <p:spPr>
            <a:xfrm>
              <a:off x="76200" y="1676400"/>
              <a:ext cx="3581400" cy="1371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latin typeface="Arial" pitchFamily="34" charset="0"/>
                  <a:cs typeface="Arial" pitchFamily="34" charset="0"/>
                </a:rPr>
                <a:t>دول متخصصة في إنتاج السلع المصنعة</a:t>
              </a:r>
              <a:endParaRPr lang="fr-FR" sz="2800" b="1" dirty="0">
                <a:solidFill>
                  <a:schemeClr val="tx1"/>
                </a:solidFill>
                <a:latin typeface="Arial" pitchFamily="34" charset="0"/>
                <a:cs typeface="Arial" pitchFamily="34" charset="0"/>
              </a:endParaRPr>
            </a:p>
          </p:txBody>
        </p:sp>
        <p:cxnSp>
          <p:nvCxnSpPr>
            <p:cNvPr id="8" name="Connecteur droit avec flèche 7"/>
            <p:cNvCxnSpPr/>
            <p:nvPr/>
          </p:nvCxnSpPr>
          <p:spPr>
            <a:xfrm rot="10800000">
              <a:off x="3581400" y="1981200"/>
              <a:ext cx="19050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3733800" y="2590800"/>
              <a:ext cx="18288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581400" y="1381780"/>
              <a:ext cx="2209800" cy="523220"/>
            </a:xfrm>
            <a:prstGeom prst="rect">
              <a:avLst/>
            </a:prstGeom>
            <a:noFill/>
          </p:spPr>
          <p:txBody>
            <a:bodyPr wrap="square" rtlCol="0">
              <a:spAutoFit/>
            </a:bodyPr>
            <a:lstStyle/>
            <a:p>
              <a:pPr algn="r" rtl="1"/>
              <a:r>
                <a:rPr lang="ar-DZ" sz="2800" b="1" dirty="0" smtClean="0">
                  <a:solidFill>
                    <a:srgbClr val="008000"/>
                  </a:solidFill>
                  <a:latin typeface="Arial" pitchFamily="34" charset="0"/>
                  <a:cs typeface="Arial" pitchFamily="34" charset="0"/>
                </a:rPr>
                <a:t>نقل المواد الأولية</a:t>
              </a:r>
              <a:endParaRPr lang="fr-FR" sz="2800" b="1" dirty="0">
                <a:solidFill>
                  <a:srgbClr val="008000"/>
                </a:solidFill>
                <a:latin typeface="Arial" pitchFamily="34" charset="0"/>
                <a:cs typeface="Arial" pitchFamily="34" charset="0"/>
              </a:endParaRPr>
            </a:p>
          </p:txBody>
        </p:sp>
        <p:sp>
          <p:nvSpPr>
            <p:cNvPr id="12" name="ZoneTexte 11"/>
            <p:cNvSpPr txBox="1"/>
            <p:nvPr/>
          </p:nvSpPr>
          <p:spPr>
            <a:xfrm>
              <a:off x="3429000" y="2743200"/>
              <a:ext cx="2362200" cy="523220"/>
            </a:xfrm>
            <a:prstGeom prst="rect">
              <a:avLst/>
            </a:prstGeom>
            <a:noFill/>
          </p:spPr>
          <p:txBody>
            <a:bodyPr wrap="square" rtlCol="0">
              <a:spAutoFit/>
            </a:bodyPr>
            <a:lstStyle/>
            <a:p>
              <a:pPr algn="r" rtl="1"/>
              <a:r>
                <a:rPr lang="ar-DZ" sz="2800" b="1" dirty="0" smtClean="0">
                  <a:solidFill>
                    <a:srgbClr val="008000"/>
                  </a:solidFill>
                  <a:latin typeface="Arial" pitchFamily="34" charset="0"/>
                  <a:cs typeface="Arial" pitchFamily="34" charset="0"/>
                </a:rPr>
                <a:t>نقل السلع المصنعة</a:t>
              </a:r>
              <a:endParaRPr lang="fr-FR" sz="2800" b="1" dirty="0">
                <a:solidFill>
                  <a:srgbClr val="008000"/>
                </a:solidFill>
                <a:latin typeface="Arial" pitchFamily="34" charset="0"/>
                <a:cs typeface="Arial" pitchFamily="34" charset="0"/>
              </a:endParaRPr>
            </a:p>
          </p:txBody>
        </p:sp>
      </p:grpSp>
      <p:sp>
        <p:nvSpPr>
          <p:cNvPr id="13" name="Rectangle 12"/>
          <p:cNvSpPr/>
          <p:nvPr/>
        </p:nvSpPr>
        <p:spPr>
          <a:xfrm>
            <a:off x="4081888" y="2667000"/>
            <a:ext cx="4844596" cy="523220"/>
          </a:xfrm>
          <a:prstGeom prst="rect">
            <a:avLst/>
          </a:prstGeom>
        </p:spPr>
        <p:txBody>
          <a:bodyPr wrap="none">
            <a:spAutoFit/>
          </a:bodyPr>
          <a:lstStyle/>
          <a:p>
            <a:pPr algn="r" rtl="1"/>
            <a:r>
              <a:rPr lang="ar-SA" sz="2800" b="1" dirty="0" smtClean="0">
                <a:solidFill>
                  <a:srgbClr val="FF0000"/>
                </a:solidFill>
                <a:latin typeface="Times New Roman" pitchFamily="18" charset="0"/>
                <a:cs typeface="Times New Roman" pitchFamily="18" charset="0"/>
              </a:rPr>
              <a:t>التقسيم الدولي</a:t>
            </a:r>
            <a:r>
              <a:rPr lang="ar-DZ" sz="2800" b="1" dirty="0" smtClean="0">
                <a:solidFill>
                  <a:srgbClr val="FF0000"/>
                </a:solidFill>
                <a:latin typeface="Times New Roman" pitchFamily="18" charset="0"/>
                <a:cs typeface="Times New Roman" pitchFamily="18" charset="0"/>
              </a:rPr>
              <a:t> الجديد </a:t>
            </a:r>
            <a:r>
              <a:rPr lang="ar-SA" sz="2800" b="1" dirty="0" smtClean="0">
                <a:solidFill>
                  <a:srgbClr val="FF0000"/>
                </a:solidFill>
                <a:latin typeface="Times New Roman" pitchFamily="18" charset="0"/>
                <a:cs typeface="Times New Roman" pitchFamily="18" charset="0"/>
              </a:rPr>
              <a:t>للعمل</a:t>
            </a:r>
            <a:r>
              <a:rPr lang="ar-DZ" sz="2800" b="1" dirty="0" smtClean="0">
                <a:solidFill>
                  <a:srgbClr val="FF0000"/>
                </a:solidFill>
                <a:latin typeface="Times New Roman" pitchFamily="18" charset="0"/>
                <a:cs typeface="Times New Roman" pitchFamily="18" charset="0"/>
              </a:rPr>
              <a:t>(بعد 1990):</a:t>
            </a:r>
            <a:endParaRPr lang="fr-FR" sz="2800" dirty="0"/>
          </a:p>
        </p:txBody>
      </p:sp>
      <p:grpSp>
        <p:nvGrpSpPr>
          <p:cNvPr id="61" name="Groupe 60"/>
          <p:cNvGrpSpPr/>
          <p:nvPr/>
        </p:nvGrpSpPr>
        <p:grpSpPr>
          <a:xfrm>
            <a:off x="76200" y="3200400"/>
            <a:ext cx="8915400" cy="2362200"/>
            <a:chOff x="76200" y="3352800"/>
            <a:chExt cx="8915400" cy="2362200"/>
          </a:xfrm>
        </p:grpSpPr>
        <p:sp>
          <p:nvSpPr>
            <p:cNvPr id="50" name="ZoneTexte 49"/>
            <p:cNvSpPr txBox="1"/>
            <p:nvPr/>
          </p:nvSpPr>
          <p:spPr>
            <a:xfrm>
              <a:off x="1219200" y="3388056"/>
              <a:ext cx="1752600" cy="523220"/>
            </a:xfrm>
            <a:prstGeom prst="rect">
              <a:avLst/>
            </a:prstGeom>
            <a:noFill/>
          </p:spPr>
          <p:txBody>
            <a:bodyPr wrap="square" rtlCol="0">
              <a:spAutoFit/>
            </a:bodyPr>
            <a:lstStyle/>
            <a:p>
              <a:pPr algn="r" rtl="1"/>
              <a:r>
                <a:rPr lang="ar-DZ" sz="2800" b="1" dirty="0" smtClean="0">
                  <a:solidFill>
                    <a:srgbClr val="008000"/>
                  </a:solidFill>
                  <a:latin typeface="Arial" pitchFamily="34" charset="0"/>
                  <a:cs typeface="Arial" pitchFamily="34" charset="0"/>
                </a:rPr>
                <a:t>نقل المنتجات</a:t>
              </a:r>
              <a:endParaRPr lang="fr-FR" sz="2800" b="1" dirty="0">
                <a:solidFill>
                  <a:srgbClr val="008000"/>
                </a:solidFill>
                <a:latin typeface="Arial" pitchFamily="34" charset="0"/>
                <a:cs typeface="Arial" pitchFamily="34" charset="0"/>
              </a:endParaRPr>
            </a:p>
          </p:txBody>
        </p:sp>
        <p:grpSp>
          <p:nvGrpSpPr>
            <p:cNvPr id="60" name="Groupe 59"/>
            <p:cNvGrpSpPr/>
            <p:nvPr/>
          </p:nvGrpSpPr>
          <p:grpSpPr>
            <a:xfrm>
              <a:off x="76200" y="3352800"/>
              <a:ext cx="8915400" cy="2362200"/>
              <a:chOff x="76200" y="3886200"/>
              <a:chExt cx="8915400" cy="2362200"/>
            </a:xfrm>
          </p:grpSpPr>
          <p:sp>
            <p:nvSpPr>
              <p:cNvPr id="43" name="ZoneTexte 42"/>
              <p:cNvSpPr txBox="1"/>
              <p:nvPr/>
            </p:nvSpPr>
            <p:spPr>
              <a:xfrm>
                <a:off x="6172200" y="3972580"/>
                <a:ext cx="1524000" cy="523220"/>
              </a:xfrm>
              <a:prstGeom prst="rect">
                <a:avLst/>
              </a:prstGeom>
              <a:noFill/>
            </p:spPr>
            <p:txBody>
              <a:bodyPr wrap="square" rtlCol="0">
                <a:spAutoFit/>
              </a:bodyPr>
              <a:lstStyle/>
              <a:p>
                <a:pPr algn="r" rtl="1"/>
                <a:r>
                  <a:rPr lang="ar-DZ" sz="2800" b="1" dirty="0" smtClean="0">
                    <a:solidFill>
                      <a:srgbClr val="008000"/>
                    </a:solidFill>
                    <a:latin typeface="Arial" pitchFamily="34" charset="0"/>
                    <a:cs typeface="Arial" pitchFamily="34" charset="0"/>
                  </a:rPr>
                  <a:t>نقل المواد</a:t>
                </a:r>
                <a:endParaRPr lang="fr-FR" sz="2800" b="1" dirty="0">
                  <a:solidFill>
                    <a:srgbClr val="008000"/>
                  </a:solidFill>
                  <a:latin typeface="Arial" pitchFamily="34" charset="0"/>
                  <a:cs typeface="Arial" pitchFamily="34" charset="0"/>
                </a:endParaRPr>
              </a:p>
            </p:txBody>
          </p:sp>
          <p:sp>
            <p:nvSpPr>
              <p:cNvPr id="48" name="ZoneTexte 47"/>
              <p:cNvSpPr txBox="1"/>
              <p:nvPr/>
            </p:nvSpPr>
            <p:spPr>
              <a:xfrm>
                <a:off x="3546144" y="3886200"/>
                <a:ext cx="1752600" cy="523220"/>
              </a:xfrm>
              <a:prstGeom prst="rect">
                <a:avLst/>
              </a:prstGeom>
              <a:noFill/>
            </p:spPr>
            <p:txBody>
              <a:bodyPr wrap="square" rtlCol="0">
                <a:spAutoFit/>
              </a:bodyPr>
              <a:lstStyle/>
              <a:p>
                <a:pPr algn="r" rtl="1"/>
                <a:r>
                  <a:rPr lang="ar-DZ" sz="2800" b="1" dirty="0" smtClean="0">
                    <a:solidFill>
                      <a:srgbClr val="008000"/>
                    </a:solidFill>
                    <a:latin typeface="Arial" pitchFamily="34" charset="0"/>
                    <a:cs typeface="Arial" pitchFamily="34" charset="0"/>
                  </a:rPr>
                  <a:t>نقل المكونات</a:t>
                </a:r>
                <a:endParaRPr lang="fr-FR" sz="2800" b="1" dirty="0">
                  <a:solidFill>
                    <a:srgbClr val="008000"/>
                  </a:solidFill>
                  <a:latin typeface="Arial" pitchFamily="34" charset="0"/>
                  <a:cs typeface="Arial" pitchFamily="34" charset="0"/>
                </a:endParaRPr>
              </a:p>
            </p:txBody>
          </p:sp>
          <p:grpSp>
            <p:nvGrpSpPr>
              <p:cNvPr id="58" name="Groupe 57"/>
              <p:cNvGrpSpPr/>
              <p:nvPr/>
            </p:nvGrpSpPr>
            <p:grpSpPr>
              <a:xfrm>
                <a:off x="76200" y="4152900"/>
                <a:ext cx="8915400" cy="2095500"/>
                <a:chOff x="76200" y="4093192"/>
                <a:chExt cx="8915400" cy="2095500"/>
              </a:xfrm>
            </p:grpSpPr>
            <p:sp>
              <p:nvSpPr>
                <p:cNvPr id="38" name="Ellipse 37"/>
                <p:cNvSpPr/>
                <p:nvPr/>
              </p:nvSpPr>
              <p:spPr>
                <a:xfrm>
                  <a:off x="7239000" y="4093192"/>
                  <a:ext cx="1752600" cy="1752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DZ" sz="2400" b="1" dirty="0" smtClean="0">
                      <a:solidFill>
                        <a:schemeClr val="tx1"/>
                      </a:solidFill>
                      <a:latin typeface="Arial" pitchFamily="34" charset="0"/>
                      <a:cs typeface="Arial" pitchFamily="34" charset="0"/>
                    </a:rPr>
                    <a:t>دول متخصصة في المواد الأولية</a:t>
                  </a:r>
                  <a:endParaRPr lang="fr-FR" sz="2400" b="1" dirty="0">
                    <a:solidFill>
                      <a:schemeClr val="tx1"/>
                    </a:solidFill>
                    <a:latin typeface="Arial" pitchFamily="34" charset="0"/>
                    <a:cs typeface="Arial" pitchFamily="34" charset="0"/>
                  </a:endParaRPr>
                </a:p>
              </p:txBody>
            </p:sp>
            <p:sp>
              <p:nvSpPr>
                <p:cNvPr id="39" name="Ellipse 38"/>
                <p:cNvSpPr/>
                <p:nvPr/>
              </p:nvSpPr>
              <p:spPr>
                <a:xfrm>
                  <a:off x="4876800" y="4093192"/>
                  <a:ext cx="1752600" cy="1752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DZ" sz="2400" b="1" dirty="0" smtClean="0">
                      <a:solidFill>
                        <a:schemeClr val="tx1"/>
                      </a:solidFill>
                      <a:latin typeface="Arial" pitchFamily="34" charset="0"/>
                      <a:cs typeface="Arial" pitchFamily="34" charset="0"/>
                    </a:rPr>
                    <a:t>دول متخصصة في إنتاج المكونات</a:t>
                  </a:r>
                  <a:endParaRPr lang="fr-FR" sz="2400" b="1" dirty="0">
                    <a:solidFill>
                      <a:schemeClr val="tx1"/>
                    </a:solidFill>
                    <a:latin typeface="Arial" pitchFamily="34" charset="0"/>
                    <a:cs typeface="Arial" pitchFamily="34" charset="0"/>
                  </a:endParaRPr>
                </a:p>
              </p:txBody>
            </p:sp>
            <p:sp>
              <p:nvSpPr>
                <p:cNvPr id="40" name="Ellipse 39"/>
                <p:cNvSpPr/>
                <p:nvPr/>
              </p:nvSpPr>
              <p:spPr>
                <a:xfrm>
                  <a:off x="2438400" y="4169392"/>
                  <a:ext cx="1828800" cy="1752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DZ" sz="2400" b="1" dirty="0" smtClean="0">
                      <a:solidFill>
                        <a:schemeClr val="tx1"/>
                      </a:solidFill>
                      <a:latin typeface="Arial" pitchFamily="34" charset="0"/>
                      <a:cs typeface="Arial" pitchFamily="34" charset="0"/>
                    </a:rPr>
                    <a:t>دول متخصصة في التجميع (الصين)</a:t>
                  </a:r>
                  <a:endParaRPr lang="fr-FR" sz="2400" b="1" dirty="0">
                    <a:solidFill>
                      <a:schemeClr val="tx1"/>
                    </a:solidFill>
                    <a:latin typeface="Arial" pitchFamily="34" charset="0"/>
                    <a:cs typeface="Arial" pitchFamily="34" charset="0"/>
                  </a:endParaRPr>
                </a:p>
              </p:txBody>
            </p:sp>
            <p:sp>
              <p:nvSpPr>
                <p:cNvPr id="41" name="Ellipse 40"/>
                <p:cNvSpPr/>
                <p:nvPr/>
              </p:nvSpPr>
              <p:spPr>
                <a:xfrm>
                  <a:off x="76200" y="4169392"/>
                  <a:ext cx="1752600" cy="1752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DZ" sz="2400" b="1" dirty="0" smtClean="0">
                      <a:solidFill>
                        <a:schemeClr val="tx1"/>
                      </a:solidFill>
                      <a:latin typeface="Arial" pitchFamily="34" charset="0"/>
                      <a:cs typeface="Arial" pitchFamily="34" charset="0"/>
                    </a:rPr>
                    <a:t>دول صناعية (استهلاك)</a:t>
                  </a:r>
                  <a:endParaRPr lang="fr-FR" sz="2400" b="1" dirty="0">
                    <a:solidFill>
                      <a:schemeClr val="tx1"/>
                    </a:solidFill>
                    <a:latin typeface="Arial" pitchFamily="34" charset="0"/>
                    <a:cs typeface="Arial" pitchFamily="34" charset="0"/>
                  </a:endParaRPr>
                </a:p>
              </p:txBody>
            </p:sp>
            <p:cxnSp>
              <p:nvCxnSpPr>
                <p:cNvPr id="47" name="Connecteur droit avec flèche 46"/>
                <p:cNvCxnSpPr/>
                <p:nvPr/>
              </p:nvCxnSpPr>
              <p:spPr>
                <a:xfrm rot="10800000">
                  <a:off x="6629400" y="4931392"/>
                  <a:ext cx="609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10800000">
                  <a:off x="4267200" y="4929803"/>
                  <a:ext cx="6096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rot="10800000">
                  <a:off x="1905000" y="5006004"/>
                  <a:ext cx="53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Accolade fermante 56"/>
                <p:cNvSpPr/>
                <p:nvPr/>
              </p:nvSpPr>
              <p:spPr>
                <a:xfrm rot="5400000">
                  <a:off x="4362450" y="5217142"/>
                  <a:ext cx="571500" cy="1371600"/>
                </a:xfrm>
                <a:prstGeom prst="rightBrace">
                  <a:avLst/>
                </a:prstGeom>
                <a:ln w="635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grpSp>
      <p:sp>
        <p:nvSpPr>
          <p:cNvPr id="59" name="Rectangle 58"/>
          <p:cNvSpPr/>
          <p:nvPr/>
        </p:nvSpPr>
        <p:spPr>
          <a:xfrm>
            <a:off x="445671" y="5410200"/>
            <a:ext cx="8545929" cy="523220"/>
          </a:xfrm>
          <a:prstGeom prst="rect">
            <a:avLst/>
          </a:prstGeom>
        </p:spPr>
        <p:txBody>
          <a:bodyPr wrap="none">
            <a:spAutoFit/>
          </a:bodyPr>
          <a:lstStyle/>
          <a:p>
            <a:pPr algn="r" rtl="1"/>
            <a:r>
              <a:rPr lang="ar-DZ" sz="2800" b="1" dirty="0" smtClean="0">
                <a:latin typeface="Times New Roman" pitchFamily="18" charset="0"/>
                <a:cs typeface="Times New Roman" pitchFamily="18" charset="0"/>
              </a:rPr>
              <a:t>تجارة الأجزاء(ثلث التجارة العالمية) بين فروع الشركات متعددة الجنسيات</a:t>
            </a:r>
            <a:endParaRPr lang="fr-FR" sz="2800" dirty="0"/>
          </a:p>
        </p:txBody>
      </p:sp>
      <p:sp>
        <p:nvSpPr>
          <p:cNvPr id="62" name="Rectangle 61"/>
          <p:cNvSpPr/>
          <p:nvPr/>
        </p:nvSpPr>
        <p:spPr>
          <a:xfrm>
            <a:off x="2133600" y="6258580"/>
            <a:ext cx="5030544"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زيادة الطلب على النقل والخدمات </a:t>
            </a:r>
            <a:r>
              <a:rPr lang="ar-DZ" sz="2800" b="1" dirty="0" err="1" smtClean="0">
                <a:solidFill>
                  <a:srgbClr val="FF0000"/>
                </a:solidFill>
                <a:latin typeface="Times New Roman" pitchFamily="18" charset="0"/>
                <a:cs typeface="Times New Roman" pitchFamily="18" charset="0"/>
              </a:rPr>
              <a:t>اللوجسية</a:t>
            </a:r>
            <a:endParaRPr lang="fr-FR" sz="2800" dirty="0">
              <a:solidFill>
                <a:srgbClr val="FF0000"/>
              </a:solidFill>
            </a:endParaRPr>
          </a:p>
        </p:txBody>
      </p:sp>
      <p:sp>
        <p:nvSpPr>
          <p:cNvPr id="64" name="Flèche vers le bas 63"/>
          <p:cNvSpPr/>
          <p:nvPr/>
        </p:nvSpPr>
        <p:spPr>
          <a:xfrm>
            <a:off x="4572000" y="6068704"/>
            <a:ext cx="2286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AutoShape 4" descr="Les mots de la mondialisation - Vocabulaire (1ère partie) - blog histoire  geographie lycée eaubon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https://img.over-blog-kiwi.com/1/11/24/15/20161121/ob_0b9ee9_capture10-copie-1.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52400" y="685800"/>
            <a:ext cx="8229600" cy="6096000"/>
          </a:xfrm>
          <a:prstGeom prst="rect">
            <a:avLst/>
          </a:prstGeom>
          <a:noFill/>
          <a:ln>
            <a:noFill/>
          </a:ln>
        </p:spPr>
      </p:pic>
      <p:sp>
        <p:nvSpPr>
          <p:cNvPr id="9" name="Rectangle 8"/>
          <p:cNvSpPr/>
          <p:nvPr/>
        </p:nvSpPr>
        <p:spPr>
          <a:xfrm>
            <a:off x="2372796" y="76200"/>
            <a:ext cx="4132863"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منشأ مكونات هاتف نقال </a:t>
            </a:r>
            <a:r>
              <a:rPr lang="fr-FR" sz="2800" b="1" dirty="0" err="1" smtClean="0">
                <a:solidFill>
                  <a:srgbClr val="FF0000"/>
                </a:solidFill>
                <a:latin typeface="Times New Roman" pitchFamily="18" charset="0"/>
                <a:cs typeface="Times New Roman" pitchFamily="18" charset="0"/>
              </a:rPr>
              <a:t>IPhone</a:t>
            </a:r>
            <a:endParaRPr lang="fr-FR"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img.over-blog-kiwi.com/1/11/24/15/20161121/ob_171499_99022732-o.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6200" y="533400"/>
            <a:ext cx="8991600" cy="6172200"/>
          </a:xfrm>
          <a:prstGeom prst="rect">
            <a:avLst/>
          </a:prstGeom>
          <a:noFill/>
          <a:ln>
            <a:noFill/>
          </a:ln>
        </p:spPr>
      </p:pic>
      <p:sp>
        <p:nvSpPr>
          <p:cNvPr id="5" name="Rectangle 4"/>
          <p:cNvSpPr/>
          <p:nvPr/>
        </p:nvSpPr>
        <p:spPr>
          <a:xfrm>
            <a:off x="2279903" y="0"/>
            <a:ext cx="4044697"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تكلفة تصنيع هاتف نقال </a:t>
            </a:r>
            <a:r>
              <a:rPr lang="fr-FR" sz="2800" b="1" dirty="0" err="1" smtClean="0">
                <a:solidFill>
                  <a:srgbClr val="FF0000"/>
                </a:solidFill>
                <a:latin typeface="Times New Roman" pitchFamily="18" charset="0"/>
                <a:cs typeface="Times New Roman" pitchFamily="18" charset="0"/>
              </a:rPr>
              <a:t>IPhone</a:t>
            </a:r>
            <a:endParaRPr lang="fr-FR"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img.over-blog-kiwi.com/1/11/24/15/20161121/ob_6b66c7_this-animated-map-shows-how-apples-sto.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6200" y="1524000"/>
            <a:ext cx="8839200" cy="4648200"/>
          </a:xfrm>
          <a:prstGeom prst="rect">
            <a:avLst/>
          </a:prstGeom>
          <a:noFill/>
          <a:ln>
            <a:noFill/>
          </a:ln>
        </p:spPr>
      </p:pic>
      <p:sp>
        <p:nvSpPr>
          <p:cNvPr id="5" name="Rectangle 4"/>
          <p:cNvSpPr/>
          <p:nvPr/>
        </p:nvSpPr>
        <p:spPr>
          <a:xfrm>
            <a:off x="1605047" y="0"/>
            <a:ext cx="4719562" cy="523220"/>
          </a:xfrm>
          <a:prstGeom prst="rect">
            <a:avLst/>
          </a:prstGeom>
        </p:spPr>
        <p:txBody>
          <a:bodyPr wrap="none">
            <a:spAutoFit/>
          </a:bodyPr>
          <a:lstStyle/>
          <a:p>
            <a:pPr algn="r" rtl="1"/>
            <a:r>
              <a:rPr lang="ar-DZ" sz="2800" b="1" dirty="0" err="1" smtClean="0">
                <a:solidFill>
                  <a:srgbClr val="FF0000"/>
                </a:solidFill>
                <a:latin typeface="Times New Roman" pitchFamily="18" charset="0"/>
                <a:cs typeface="Times New Roman" pitchFamily="18" charset="0"/>
              </a:rPr>
              <a:t>تموقع</a:t>
            </a:r>
            <a:r>
              <a:rPr lang="ar-DZ" sz="2800" b="1" dirty="0" smtClean="0">
                <a:solidFill>
                  <a:srgbClr val="FF0000"/>
                </a:solidFill>
                <a:latin typeface="Times New Roman" pitchFamily="18" charset="0"/>
                <a:cs typeface="Times New Roman" pitchFamily="18" charset="0"/>
              </a:rPr>
              <a:t> محلات  بيع هاتف نقال </a:t>
            </a:r>
            <a:r>
              <a:rPr lang="fr-FR" sz="2800" b="1" dirty="0" err="1" smtClean="0">
                <a:solidFill>
                  <a:srgbClr val="FF0000"/>
                </a:solidFill>
                <a:latin typeface="Times New Roman" pitchFamily="18" charset="0"/>
                <a:cs typeface="Times New Roman" pitchFamily="18" charset="0"/>
              </a:rPr>
              <a:t>IPhone</a:t>
            </a:r>
            <a:endParaRPr lang="fr-FR"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743200"/>
            <a:ext cx="8839200" cy="2332038"/>
          </a:xfrm>
        </p:spPr>
        <p:txBody>
          <a:bodyPr>
            <a:noAutofit/>
          </a:bodyPr>
          <a:lstStyle/>
          <a:p>
            <a:pPr marL="1588" indent="-1588" algn="just" rtl="1">
              <a:buClr>
                <a:srgbClr val="FF0000"/>
              </a:buClr>
              <a:buFont typeface="Wingdings" pitchFamily="2" charset="2"/>
              <a:buChar char="v"/>
              <a:tabLst>
                <a:tab pos="6973888" algn="l"/>
              </a:tabLst>
            </a:pPr>
            <a:r>
              <a:rPr lang="fr-FR" sz="28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التبادل الالكتروني للبيانات </a:t>
            </a:r>
            <a:r>
              <a:rPr lang="fr-FR" sz="2200" b="1" dirty="0" smtClean="0">
                <a:solidFill>
                  <a:srgbClr val="FF0000"/>
                </a:solidFill>
                <a:latin typeface="Times New Roman" pitchFamily="18" charset="0"/>
                <a:cs typeface="Times New Roman" pitchFamily="18" charset="0"/>
              </a:rPr>
              <a:t>Échange de Données Informatisées (</a:t>
            </a:r>
            <a:r>
              <a:rPr lang="fr-FR" sz="2200" b="1" i="1" dirty="0" smtClean="0">
                <a:solidFill>
                  <a:srgbClr val="FF0000"/>
                </a:solidFill>
                <a:latin typeface="Times New Roman" pitchFamily="18" charset="0"/>
                <a:cs typeface="Times New Roman" pitchFamily="18" charset="0"/>
              </a:rPr>
              <a:t>EDI</a:t>
            </a:r>
            <a:r>
              <a:rPr lang="fr-FR" sz="2200" b="1" dirty="0" smtClean="0">
                <a:solidFill>
                  <a:srgbClr val="FF0000"/>
                </a:solidFill>
                <a:latin typeface="Times New Roman" pitchFamily="18" charset="0"/>
                <a:cs typeface="Times New Roman" pitchFamily="18" charset="0"/>
              </a:rPr>
              <a:t>)</a:t>
            </a:r>
            <a:r>
              <a:rPr lang="ar-DZ" sz="2200" b="1" dirty="0" smtClean="0">
                <a:solidFill>
                  <a:srgbClr val="FF0000"/>
                </a:solidFill>
                <a:latin typeface="Times New Roman" pitchFamily="18" charset="0"/>
                <a:cs typeface="Times New Roman" pitchFamily="18" charset="0"/>
              </a:rPr>
              <a:t>: </a:t>
            </a:r>
          </a:p>
          <a:p>
            <a:pPr marL="1588" indent="-1588" algn="just" rtl="1">
              <a:buNone/>
            </a:pPr>
            <a:r>
              <a:rPr lang="ar-DZ" sz="2800" b="1" dirty="0" smtClean="0">
                <a:solidFill>
                  <a:schemeClr val="tx1"/>
                </a:solidFill>
                <a:latin typeface="Times New Roman" pitchFamily="18" charset="0"/>
                <a:cs typeface="Times New Roman" pitchFamily="18" charset="0"/>
              </a:rPr>
              <a:t>     هو انتقال المستندات المتعلقة بالتجارة والنقل من حاسب لآخر  في شكل رسائل نمطية موحدة، من حيث شكلها والمعلومات التي تحتويها، مما يمكن للحاسب الآلي التعامل معها مباشرة دون تدخل العنصر البشري، وهو ما يسمح بالسرعة والدقة في العمليات المادية والإدارية للنقل والإمداد. </a:t>
            </a:r>
            <a:endParaRPr lang="fr-FR" sz="2800" b="1" dirty="0" smtClean="0">
              <a:solidFill>
                <a:schemeClr val="tx1"/>
              </a:solidFill>
              <a:latin typeface="Times New Roman" pitchFamily="18" charset="0"/>
              <a:cs typeface="Times New Roman" pitchFamily="18" charset="0"/>
            </a:endParaRPr>
          </a:p>
          <a:p>
            <a:pPr marL="1588" indent="-1588" algn="just">
              <a:buNone/>
            </a:pPr>
            <a:endParaRPr lang="fr-FR" sz="2800" b="1" dirty="0">
              <a:solidFill>
                <a:schemeClr val="tx1"/>
              </a:solidFill>
              <a:latin typeface="Times New Roman" pitchFamily="18" charset="0"/>
              <a:cs typeface="Times New Roman" pitchFamily="18" charset="0"/>
            </a:endParaRPr>
          </a:p>
        </p:txBody>
      </p:sp>
      <p:sp>
        <p:nvSpPr>
          <p:cNvPr id="5" name="Rectangle 4"/>
          <p:cNvSpPr/>
          <p:nvPr/>
        </p:nvSpPr>
        <p:spPr>
          <a:xfrm>
            <a:off x="2133600" y="457200"/>
            <a:ext cx="6644768" cy="584775"/>
          </a:xfrm>
          <a:prstGeom prst="rect">
            <a:avLst/>
          </a:prstGeom>
        </p:spPr>
        <p:txBody>
          <a:bodyPr wrap="none">
            <a:spAutoFit/>
          </a:bodyPr>
          <a:lstStyle/>
          <a:p>
            <a:pPr marL="1588" lvl="0" indent="-1588" algn="just" rtl="1">
              <a:buNone/>
            </a:pPr>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تطور تكنولوجيا المعلومات والاتصالات</a:t>
            </a:r>
            <a:r>
              <a:rPr lang="ar-DZ" sz="32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TIC</a:t>
            </a:r>
            <a:r>
              <a:rPr lang="ar-DZ" sz="3200" b="1" dirty="0" smtClean="0">
                <a:solidFill>
                  <a:srgbClr val="FF0000"/>
                </a:solidFill>
                <a:latin typeface="Times New Roman" pitchFamily="18" charset="0"/>
                <a:cs typeface="Times New Roman" pitchFamily="18" charset="0"/>
              </a:rPr>
              <a:t>:</a:t>
            </a:r>
          </a:p>
        </p:txBody>
      </p:sp>
      <p:sp>
        <p:nvSpPr>
          <p:cNvPr id="6" name="Rectangle 5"/>
          <p:cNvSpPr/>
          <p:nvPr/>
        </p:nvSpPr>
        <p:spPr>
          <a:xfrm>
            <a:off x="304801" y="1143000"/>
            <a:ext cx="8458200" cy="1384995"/>
          </a:xfrm>
          <a:prstGeom prst="rect">
            <a:avLst/>
          </a:prstGeom>
        </p:spPr>
        <p:txBody>
          <a:bodyPr wrap="square">
            <a:spAutoFit/>
          </a:bodyPr>
          <a:lstStyle/>
          <a:p>
            <a:pPr marL="1588" lvl="0" indent="-1588" algn="just" rtl="1">
              <a:buNone/>
            </a:pPr>
            <a:r>
              <a:rPr lang="ar-DZ" sz="2800" b="1" dirty="0" smtClean="0">
                <a:latin typeface="Times New Roman" pitchFamily="18" charset="0"/>
                <a:cs typeface="Times New Roman" pitchFamily="18" charset="0"/>
              </a:rPr>
              <a:t>    سـاعد علـى تحقيـق التكامـل بـين الأنشـطة الخاصـة بالإمداد، وتحقيق وفورات في تكاليف التوريد والتوزيع.  ولذا صارت </a:t>
            </a:r>
            <a:r>
              <a:rPr lang="fr-FR" sz="2400" b="1" dirty="0" smtClean="0">
                <a:solidFill>
                  <a:srgbClr val="FF0000"/>
                </a:solidFill>
                <a:latin typeface="Times New Roman" pitchFamily="18" charset="0"/>
                <a:cs typeface="Times New Roman" pitchFamily="18" charset="0"/>
              </a:rPr>
              <a:t>TIC</a:t>
            </a:r>
            <a:r>
              <a:rPr lang="ar-DZ" sz="24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ركيزة تبادل السلع والخدمات</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من أمثلتها</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a:t>
            </a:r>
            <a:endParaRPr lang="fr-FR" sz="2800" b="1" dirty="0" smtClean="0">
              <a:latin typeface="Times New Roman" pitchFamily="18" charset="0"/>
              <a:cs typeface="Times New Roman" pitchFamily="18" charset="0"/>
            </a:endParaRPr>
          </a:p>
        </p:txBody>
      </p:sp>
      <p:pic>
        <p:nvPicPr>
          <p:cNvPr id="126978" name="Picture 2" descr="C:\Users\SALAH\Desktop\images.jpg"/>
          <p:cNvPicPr>
            <a:picLocks noChangeAspect="1" noChangeArrowheads="1"/>
          </p:cNvPicPr>
          <p:nvPr/>
        </p:nvPicPr>
        <p:blipFill>
          <a:blip r:embed="rId3"/>
          <a:srcRect/>
          <a:stretch>
            <a:fillRect/>
          </a:stretch>
        </p:blipFill>
        <p:spPr bwMode="auto">
          <a:xfrm>
            <a:off x="3200400" y="5029201"/>
            <a:ext cx="3124200" cy="1752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3" descr="C:\Users\SALAH\Desktop\téléchargement.png"/>
          <p:cNvPicPr>
            <a:picLocks noChangeAspect="1" noChangeArrowheads="1"/>
          </p:cNvPicPr>
          <p:nvPr/>
        </p:nvPicPr>
        <p:blipFill>
          <a:blip r:embed="rId2"/>
          <a:srcRect/>
          <a:stretch>
            <a:fillRect/>
          </a:stretch>
        </p:blipFill>
        <p:spPr bwMode="auto">
          <a:xfrm>
            <a:off x="1295400" y="533400"/>
            <a:ext cx="7010400" cy="6172199"/>
          </a:xfrm>
          <a:prstGeom prst="rect">
            <a:avLst/>
          </a:prstGeom>
          <a:noFill/>
        </p:spPr>
      </p:pic>
      <p:sp>
        <p:nvSpPr>
          <p:cNvPr id="5" name="ZoneTexte 4"/>
          <p:cNvSpPr txBox="1"/>
          <p:nvPr/>
        </p:nvSpPr>
        <p:spPr>
          <a:xfrm>
            <a:off x="3086672" y="435592"/>
            <a:ext cx="1143000" cy="954107"/>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طلب الحجز</a:t>
            </a:r>
            <a:endParaRPr lang="fr-FR" sz="2800" b="1" dirty="0">
              <a:latin typeface="Arial" pitchFamily="34" charset="0"/>
              <a:cs typeface="Arial" pitchFamily="34" charset="0"/>
            </a:endParaRPr>
          </a:p>
        </p:txBody>
      </p:sp>
      <p:sp>
        <p:nvSpPr>
          <p:cNvPr id="6" name="ZoneTexte 5"/>
          <p:cNvSpPr txBox="1"/>
          <p:nvPr/>
        </p:nvSpPr>
        <p:spPr>
          <a:xfrm>
            <a:off x="4876800" y="383272"/>
            <a:ext cx="1295400" cy="954107"/>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تعليمات الشحن</a:t>
            </a:r>
          </a:p>
        </p:txBody>
      </p:sp>
      <p:sp>
        <p:nvSpPr>
          <p:cNvPr id="7" name="ZoneTexte 6"/>
          <p:cNvSpPr txBox="1"/>
          <p:nvPr/>
        </p:nvSpPr>
        <p:spPr>
          <a:xfrm>
            <a:off x="1676400" y="1088408"/>
            <a:ext cx="1143000" cy="954107"/>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الزبائن</a:t>
            </a:r>
          </a:p>
          <a:p>
            <a:pPr algn="ctr" rtl="1"/>
            <a:r>
              <a:rPr lang="ar-DZ" sz="2800" b="1" dirty="0" smtClean="0">
                <a:latin typeface="Arial" pitchFamily="34" charset="0"/>
                <a:cs typeface="Arial" pitchFamily="34" charset="0"/>
              </a:rPr>
              <a:t>الشاحن</a:t>
            </a:r>
            <a:endParaRPr lang="fr-FR" sz="2800" b="1" dirty="0">
              <a:latin typeface="Arial" pitchFamily="34" charset="0"/>
              <a:cs typeface="Arial" pitchFamily="34" charset="0"/>
            </a:endParaRPr>
          </a:p>
        </p:txBody>
      </p:sp>
      <p:sp>
        <p:nvSpPr>
          <p:cNvPr id="8" name="ZoneTexte 7"/>
          <p:cNvSpPr txBox="1"/>
          <p:nvPr/>
        </p:nvSpPr>
        <p:spPr>
          <a:xfrm>
            <a:off x="1649104" y="5021240"/>
            <a:ext cx="1143000" cy="523220"/>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الفاتورة</a:t>
            </a:r>
            <a:endParaRPr lang="fr-FR" sz="2800" b="1" dirty="0">
              <a:latin typeface="Arial" pitchFamily="34" charset="0"/>
              <a:cs typeface="Arial" pitchFamily="34" charset="0"/>
            </a:endParaRPr>
          </a:p>
        </p:txBody>
      </p:sp>
      <p:sp>
        <p:nvSpPr>
          <p:cNvPr id="9" name="ZoneTexte 8"/>
          <p:cNvSpPr txBox="1"/>
          <p:nvPr/>
        </p:nvSpPr>
        <p:spPr>
          <a:xfrm>
            <a:off x="3124200" y="5715000"/>
            <a:ext cx="1143000" cy="954107"/>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سند الشحن</a:t>
            </a:r>
            <a:endParaRPr lang="fr-FR" sz="2800" b="1" dirty="0">
              <a:latin typeface="Arial" pitchFamily="34" charset="0"/>
              <a:cs typeface="Arial" pitchFamily="34" charset="0"/>
            </a:endParaRPr>
          </a:p>
        </p:txBody>
      </p:sp>
      <p:sp>
        <p:nvSpPr>
          <p:cNvPr id="10" name="ZoneTexte 9"/>
          <p:cNvSpPr txBox="1"/>
          <p:nvPr/>
        </p:nvSpPr>
        <p:spPr>
          <a:xfrm>
            <a:off x="4953000" y="5707040"/>
            <a:ext cx="1143000" cy="954107"/>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تتبع البضاعة</a:t>
            </a:r>
            <a:endParaRPr lang="fr-FR" sz="2800" b="1" dirty="0">
              <a:latin typeface="Arial" pitchFamily="34" charset="0"/>
              <a:cs typeface="Arial" pitchFamily="34" charset="0"/>
            </a:endParaRPr>
          </a:p>
        </p:txBody>
      </p:sp>
      <p:sp>
        <p:nvSpPr>
          <p:cNvPr id="11" name="ZoneTexte 10"/>
          <p:cNvSpPr txBox="1"/>
          <p:nvPr/>
        </p:nvSpPr>
        <p:spPr>
          <a:xfrm>
            <a:off x="6531592" y="4876800"/>
            <a:ext cx="1469408" cy="954107"/>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تأكيد</a:t>
            </a:r>
          </a:p>
          <a:p>
            <a:pPr algn="ctr" rtl="1"/>
            <a:r>
              <a:rPr lang="ar-DZ" sz="2800" b="1" dirty="0" smtClean="0">
                <a:latin typeface="Arial" pitchFamily="34" charset="0"/>
                <a:cs typeface="Arial" pitchFamily="34" charset="0"/>
              </a:rPr>
              <a:t>الحجز</a:t>
            </a:r>
            <a:endParaRPr lang="fr-FR" sz="2800" b="1" dirty="0">
              <a:latin typeface="Arial" pitchFamily="34" charset="0"/>
              <a:cs typeface="Arial" pitchFamily="34" charset="0"/>
            </a:endParaRPr>
          </a:p>
        </p:txBody>
      </p:sp>
      <p:sp>
        <p:nvSpPr>
          <p:cNvPr id="12" name="ZoneTexte 11"/>
          <p:cNvSpPr txBox="1"/>
          <p:nvPr/>
        </p:nvSpPr>
        <p:spPr>
          <a:xfrm>
            <a:off x="6629400" y="1303360"/>
            <a:ext cx="1143000" cy="954107"/>
          </a:xfrm>
          <a:prstGeom prst="rect">
            <a:avLst/>
          </a:prstGeom>
          <a:solidFill>
            <a:srgbClr val="FFFF00"/>
          </a:solidFill>
        </p:spPr>
        <p:txBody>
          <a:bodyPr wrap="square" rtlCol="0">
            <a:spAutoFit/>
          </a:bodyPr>
          <a:lstStyle/>
          <a:p>
            <a:pPr algn="ctr" rtl="1"/>
            <a:r>
              <a:rPr lang="ar-DZ" sz="2800" b="1" dirty="0" smtClean="0">
                <a:latin typeface="Arial" pitchFamily="34" charset="0"/>
                <a:cs typeface="Arial" pitchFamily="34" charset="0"/>
              </a:rPr>
              <a:t>جدول المواعيد</a:t>
            </a:r>
            <a:endParaRPr lang="fr-FR" sz="2800"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ata:image/png;base64,iVBORw0KGgoAAAANSUhEUgAAAggAAAEeCAIAAABg+XovAAAgAElEQVR4nOydd1hUx9fHLyoqAgIWBOwl9oA9KjaIJWpiSTSaJpbYS6zRKKJRo9hee4xd+SmigIiAUpYmXRaQ3nvvbVm2n/ePs46XBQENipj5PDw8uzNz7529c+98p57DAIVCoVAoLJjmzgCFQqFQPi6oMFAoFAqlBlQYKBQKhVIDKgwUCoVCqQEVBgqFQqHUgAoDhUKhUGpAhYFCoVAoNaDCQKFQKJQaUGGgUCgUSg2oMFAoFAqlBlQYKBQKhVIDKgwUCoVCqQEVBgqFQqHU4NMRhtTU1MDAQHd3dy6Xm5ycLJFImjtHnzhZWVnBwcFisbi5M/KxIJPJwsLCUlJSmjsjciIiIm7fvm1mZpaRkdHceXlfpKSkWFtb//HHHy9evGjuvHxSfArCEBISsmzZsr59+7Zr145hGFVV1d69e3/55ZfXr1+vqqpq7tx9mqSkpIwZM0ZVVXXbtm1SqfSdzyMSiZowVx+MOuXw6tWrmpqaffr08fLy+vBZUoDP5+vr6zMMo6mpGR0d3dzZeV/89NNPDMMwDGNnZ9fcefmkaPHCcPv27U6dOjF10aNHj6ysrObO4KfJgwcP8CZ37tw5Ozv7bQ/n8/nu7u5btmy5du3a+8jee6KsrMze3n7VqlUODg61Y2fMmIH35LfffvvweVOgoqKiX79+DMN07949Nja2ubPzvvjmm28YhmnTps2TJ0+aOy+fFC1bGCwtLbGXgB2FyZMnr1+/fuPGjVOmTFFWVt63b19zZ/CTJTk5eeTIkVpaWmvXrhUIBG97+K1bt9q0acMwjJmZ2fvI3nti//79+LBZWFjUjv377787derUs2dPJyenD583BSorKwcOHPjJC8PChQupMLwPWrAwJCYm6unp4Ys6aNAgHx8fmUyGURKJxMnJ6R1aspTGw+fz33k8/eTJk1hwx48fb9pcvVdWrVqF2baxsakzQVpaWllZ2QfOVZ1QYaD8G1qwMGzatAnfUh0dnZiYmMYcUl5eHhgYeO3atVOnTrm6usbHxyskqKqqevDggY2NjUAgEIlEbm5up06dunjxopubW2lpKaYJCQm5devW8ePHnZycioqK2IdLJJLHjx9bWVmVlJQAgI+Pz7lz586ePfvs2bPc3FxMExkZee/evWPHjj169Kge6UpOTuZwOKdOnbp8+XJAQEBBQYFCgufPn9+7d+/+/fsFBQVlZWXOzs5//fXXxYsX/f392SPgFRUVYWFhNjY2x48fv379emBgIJ/PVzgVn88PDg62sLAwNze3t7evf0haLBa7uLjcv3//0aNHdnZ23t7eGF5dXf3w4cOHDx9WVFQAQGho6O3bt48fP25vb5+enk4OFwqF7u7uP/zwA5bd999/b2NjY2VlZWdnp5CxysrKFy9e3L5929zc3MHBoXYR5+XlWVpaWlpa+vr6AkB4ePg///zz119/WVtbFxYWSiQSGxubBw8eYE0dFhaGP9DOzi41NVXhVAKBICEh4cmTJ+fPnz927JiVlVVAQAC7J1ReXu7g4GBsbIzZ3rx5s62t7f37952dnQEgOzvbysrqwYMH9vb2tra2mZmZCudPT093d3f/v//7v3/++cfPz488DITU1NT//e9/HA4Hr+Xt7X3u3LkLFy54enpWVlYqJC4tLQ0KCrp//765ufm5c+ccHR1rV/3vIAxlZWVBQUE3btzAZzsuLk4hQVZW1t27d589ewYAfD7f19f34sWLZ8+e5XA45O14E4GBgXfv3rW0tAwMDFSIKikpsbGxsbS0tLOz4/F4JDwnJ8fb2/v8+fMXLlx4/vx5nVPotYWhoKAAnwoOh8Oe/RIIBE+ePLl3756joyNepayszNLS8tGjR1KplM/nOzs7nzx58vLlyx4eHnjPxWJxUFDQ1atXT5486ezsXI/kx8TEPHnyxNzc/M6dOyEhIbVfsRZHSxWG4uLiPn364Ft66NChxhzC4XAmTJjAnoRQV1ffvXt3cXExSZOeno5R69at+/7779mJv/jiCwsLC9JmRAwMDFxdXcnhAoGga9euDMMsWbJkzZo17JSDBw++devW77//3rZtWxLYv3//u3fvKuSTx+MdOXKkS5cu7MM///zzR48esZPNmjULo5YvX25oaEhSfvPNN0KhENO4ublNmjSJqcmUKVOeP39OzuPr62tkZMRO0LZt23Xr1tWu3ZDy8nKscRBDQ0MMz8nJadWqFVaa27ZtY5+wZ8+et27dwmT5+fn9+/dnatGuXTv2FT08PBRyrqKi8ttvv7GrVFdXV4zS19dft26dkpISSRwSElJVVYXDjOvXr9+1axf7VHp6elevXmX/qKCgIE1NTYUszZw5k6x1CQsLU1FRqZ3tAQMGAICNjQ070MrKipxZKpWeP3++Z8+e7ASDBg1SGIy6ceMGwzCqqqrnz5+fMmUKO/HkyZNDQkLYicmIFqH2k/y2wuDq6jp+/Hj2OdXU1Hbt2lVYWEjS2NnZMQzTpk2bU6dOzZkzh5147NixKM9v4vbt25hy+PDh2HQg/P333xhlZGREVovcuXPns88+Y1+iV69eFy9eVFhtWFsYPD09Mf24cePYSxsKCgrw3ezVq1daWhoAREVFYcqtW7d+/fXX7GsZGRn973//W7p0KTvwiy++8PHxUfhdmZmZa9asIQPaiLGxcf134+OnpQqDs7Mz1rCdOnWKiIhoML21tXWHDh2w2HR0dNjP3KxZs0jbMCMjg11xt27dWkdHh6mFjo4ODpEzDNOjR4/ExEQ8XCAQ9OjRQyFl7cO1tbXbt2+Pn1VVVf39/Uk+q6urcT6NHE4UonXr1ufPnycp586dyz5nx44dtbS0GIbBNiwAnDlzhlylbdu2urq66urq+JU08x89etSxY0cM1NTU1NXVJT9/1KhRtRu2AFBZWTljxgw1NTVMNnXqVAzPzc0ldxjp1q0bqUyVlJTc3NwAoLi42NjYmKRUVVXV1tbu0qXL4MGDyeXu3r1LEmhpaenq6pK7PWHCBFL9cTic2uXCMMyiRYsAoLS0lPw0ctvZOWTPBMTHx6urq7dt27Zbt27dunUjGtO3b1/s7sTExAwbNoy8/x07duzWrVvnzp2NjIzwaezatauysjLGPnjwgJx5y5Yt5Ir9+/dnPx5//fUXSXbr1i12Vtu1a8d+cvT19dmV/unTpxmG6dSpE+aBJFu7di2pN99KGK5fv04elc6dO+vo6LRu3Rq/GhkZkS7L48eP2Zls06YNO5N9+/Z9U2MC84OrpJSUlNgriPh8PmnWkPBDhw6R0/bp06d3797k69atW9mnrS0M3t7emHLixIlsYSgsLNTV1WUYpl+/flim0dHR7J+jrKzcrVs3phY6OjrkeRg8eDC7l5+SkmJgYECKTFdXV0NDA7927NiR3WRscbRUYfjnn3+wAD7//HOF8ZzaFBQUDBkyBNNv27YtJiYmNzf30aNHpOV7+fJlTJmRkUFefiMjI1dX1+jo6EuXLpEKbsCAAba2tjExMU5OTuTwEydO4OECgYC0DUeMGIEDIFZWVthUYRhGW1v71q1bUVFR3t7e48aNw8BNmzaRrJqbm2OggYGBk5NTTExMeHj42bNnsU5XV1cnbVh2G2fVqlVBQUEhISF2dnY4jhQUFETq7lWrVnl4eMTGxgYGBu7YsYN0sDIyMshP2L17N5fLjY2N9fT0nDlzJgauXr269lJUqVSampp66tQpTDNt2jQMz83NVVVVxcCxY8c+fvwYf+bs2bMxcPLkyVKpVCKRJCcnb926lfz2qKio8PDwmJgYfI2TkpLwHrZu3drMzCw0NDQ2Ntbd3X3q1Kl4CFnzwxaGfv36YbnY29vjoFNRURF5S0eOHGlraxsVFeXj40N094svviAVh1gstre39/DwiI6Ojo+Pd3d3J/2VI0eOYMnGxcV9++23GGhubh4dHf3y5UtsE1RUVERERJCBpocPH+JpXVxcsIbt0qXLzZs3s7KyEhMTjx07hrWwpqYmadOQBjXDMCtXrvTy8oqOjn7w4AF5nMgzBgCZmZmWlpZhYWGxsbExMTGXL19GeVBTUwsPD8c0jReG2NhYrBDbtm17+PDhsLCwmJgYNzc30r3+448/MKW9vT3J5JIlS9zd3fGGDxo0CAP37NlTz4XOnz+PyX788UcSSLp9EyZMqK6uBgAul4sPkqqq6rlz59LS0tLS0i5evIhdurZt27JXA9cjDIaGhgrC0L17d4ZhBgwYUFsY5syZ4+HhERUVdeLECdIK0dfXx3fQ1ta2V69eGEjW0Ukkkp9//pkc7uXlFRsbGxwcvGPHDgwcNmxYnU2rFkFLFQYye2lkZETmnN8EtrAYhvn666/Z4ZaWltjKGzlyJA47EmHo2rUr6QfAq1VxDMOwhyDIg75ixQoMIcLQrl070ioHgPXr12NKU1NTEkhes5kzZ2JDLzExEZtgmpqaCqMHpA21ceNGDCHCYGxsjG8UQSwWL1iwAGOXL1/+pttiamqKaUxMTNjhRUVFOEynpqZWe6AZcXJywmNrC0OXLl3YsxSRkZHY6dHV1c3JycHAs2fP4uHm5uYKZyaasWHDBnZ4VlYWtvg6d+6MQwFEGJSVlWuvHyXCoKWl9fLlSxIeHx+PN7lLly7syQ82EonkyZMnWH3PmzePhJNyrHPy+bvvvsNYFAahUEh6df/3f//HTrl8+XIM37FjB4YQYZgzZw47JRHgn3766U1ZFQqFGzZswGT379/H8EYKg0wmW7t2rUJmkKSkJNQbPT09rODIE2toaMge0rl58ybq35w5c+rZ1JKbm4ttfy0tLbJsgcw23bx5E/NDbo6CzOzevZvcCvLKN4kw9OrVi12Dk6E8a2trEnjgwAEMJF0WFxcX7EkMHTq0vLycnVXyJFy/fv1Nd+Mjp8ULg7GxcYPCsGTJEvbDRygoKOjbty/DMNra2liXEWHo06dPfn4+SUlePPYogbOzMwYuWLAAQ4gwaGhoREZGkpTHjh3DlCdPniSBUVFRKEvjxo3Dmt3W1haTjRo1yt/f39vb28vLy8vLKyAg4MyZM5jY2NgY3z0iDKdPn1b4vfn5+ZiNtm3bRkVF1XlPZDIZmVo4fvx4UFAQXsvb29vPz2/y5MkYRQamFCBZrS0MPXv2JAIAAEKh8IsvvmAYpmPHjgEBARh44sQJPPzw4cPs04pEorFjx2LU+fPnAwMDMVfPnz9//vw56WPhHAkRhoEDB9becUaEQUdHhy0AEokEf52qqipbvPPz80+dOjV//vyJEyfq6+sbGBjgDZ84cSKZs1m9ejVe8d69e7XvCRFjFIb8/HwcOOrYsSMqGeHJkyeYcs6cOZhzIgwKAhAQEIB1rpGREXtKk8vlbtq0afbs2aNGjRo5ciSZtiEdi0YKQ1VVFY7wtGrV6p9//gkICCA33NPTk4yTBAcHA0sY5s6dyz5JTEwM9mhHjx6Nyy7exJ49e/AMR48eBYCoqCjchDR06FCcvubz+Z9//jnDMMrKygpto4CAAGzLjxs3jlTETSIMw4cPZ8/w//jjjxju4uJCAi0tLTGQtKKIVCxevDg0NNTrFYGBgZs3b8YoBa1tQbRUYbh69Sreen19/fqfRYlEghVKmzZtcJibIJPJ8NFv06YNPgREGHr37s0eTFy3bl3tGuHZs2cYWFsYOnbsGBYWRlIeOXIEU7IbyJGRkXgtIgxE7epBX18fZ0SIMNReUx8TE4NTBZ999tmbbk5lZSXpHdfD7du36zy8HmHo0aOHQkscR4HYFfGbhIHMENYPNuWIMEydOrV2Q5UIQ7du3ZKSkthRuBOtffv2ZBTYzc2tzilxhmHGjx9PZkTfShgiIyNxNn748OEKC1pevnyJKQcPHowFRIRh6dKl7JSRkZFYlIaGhjhnK5VK9+7dW+dMOMMwx44dI+XbGGHIysoiA2714OjoCCxh+Oqrr9gnSU9Px/ktfX392svn2MTGxuKI0BdffCEQCMh7cerUKUyQnZ2NCWo/RZmZmfiA6ejokHVlTSIMRJYQMufMnoWqLQxEP+rh559/rudufMy0VGHgcDhYq2poaCi0LBSQSqUjR47Ep6f2dBBGKSkpPX36FN5SGJ4+fYqB7yYMERERRBiwrj948CAmU1dX79atW1cW2traurq6Ojo65FEjwnDnzh2FHxUSEoJR+vr6b1pHWFRUpK2tzTBM69atu3TponA5HR0dXV1dXV1dPz+/Og9/B2FQU1Mjq6GIMOAIPiEzMxNnjJWVld+UKz09vdDQUKgpDLVNYzUoDCoqKrg8NC4ujgzlz5gx49y5cxYWFvv378eZ6gkTJpCmOhEGS0vL2vdEQRjCwsLw6/DhwxXkOTIyEqMGDBiAs8pvEoaIiAgUhkmTJuFo55UrVzClmpra2rVrb9y4cfv2bfbkBx7YSGFISkrCETNlZeWuXbvWecN79eqF0zZvEoa0tDQUBgMDA/YqpjrBkaI2bdpYWFjg29enTx9ioSA9PR3nxnr06KGwqjgnJwejunbtmpycjIEfTBju3buHgUQYSHFramrq6Oiw71u3bt3wbW1Z23TYtFRhKCkpwVEghmE2b95cf2Iy1EtmBZGysrIBAwbgo4bTgM0lDNhjwDWLeMK8vLzUmqSlpSUnJ5MXrx5hyMzMxNFhTU3NN22VEIvF2Ftq166do6NjVlaWwrXww5tsGf1LYTh+/DgerrDzmcfj4YKxDh06eHh4ZGZm1s5VWloaDr80lTAQlTIxMSG/Nz4+Hiu7iRMnkimcX3/9FVPW2ZFSEIbMzEwcJ9HW1mYPSwJrxnXmzJl4xcYIA+oTjsupqKiwF8WeOXMGDyc1ERGGHj16vGmiCABKS0ux46iuru7r61v7hqekpKSnp+PtbRJh8PPzQynS1dXFHtXu3btJLLHkoaKioqBnoaGheCtGjx5N6nEiDGSS6fnz55jJyZMns5+KsrIyHNlrKmEg40V79+5VeFtxwjw5OVlhYW4LoqUKAwDs3LkTC0ZVVfXx48cKsR4eHmSMhaRcv349O83jx49xHHno0KHYpmteYfDx8WlwCIhQjzDweDysPhiGOXfu3JvOQPrCtWeAG+RfCsO5c+fw8F9//ZWdUiaTzZs3D6MuXbpUfx7+vTB4eHgAq7pn7xTx9vbG4ZoxY8aQEe2NGzfWc8cUhKGiomLMmDEMw7Rq1Urh+SRTVmSCvTHCIBQKKysrcQXRwIED2cNT5An/888/MYQIg66ubj3bP0UiEVmEpjADV5smEQapVMreA9GlSxe2bonFYrJB58qVK+wDSX/6u+++IyOHKAytW7cmdzg0NBSFZ9CgQeyZp4SEBNTpphIGsjBS4W58GrRgYUhNTSWj5Gpqaqamps+fP8eljUeOHNHS0tLQ0MB+QFhYGA5camho3L17VywWS6XSkJCQ4cOH4+FkpLt5hYHH45EJ4enTp4eEhIhEIrFYXFxcfPbsWYVx7XqEAVgLsbp06XLt2rXy8nKxWFxZWXn37t29e/fiyNXjx49xWYW6uvr58+crKyvFYrFIJPL399+3b1/9K+3+pTCQw/v27ZuQkCAWizMzM3EZGHkDtbS0rl69WlVVJRaLhUKht7e3qakpe2nyvxcGd3d3YFXTO3bswBqnoKCALCzp3bs3GdMg5WhoaJiXlycWi5OSksiOXAVhAJb+DR8+PDQ0FFfr3r17F6dqO3ToQDZMNUYYBAKBUCjE8RANDQ2cMJPJZAEBARjIsISWCIOysjJ7P2Ntrl+/Th6V27dvV1dX4w3ncDhmZmbs9TZNIgwAYGNjg30FhmFWrVqlEHv//n2M6tOnj4+Pj0QikUgkjo6OOPLZqlUr9jYIFAaGYcgWn4yMDFz71KZNm3PnzuEb5OvrO23aNEzZVMKQnp5ORiBXrVqVmpoqFovFYnFaWtrBgwfrv+cfPy1YGADgyZMnZLU+vmmdOnUiW3UYhtm7dy+mZG+Z0dfXnzhxItntNXLkSNI8z8jIwD5Ez5492cJAlvSxNyqTJZvz58/HEIFAgK+ompoaWxgOHz6MKcncIABERETgtcaOHUsGK/z9/ckmLDU1tYEDB+rr6+Pyyh49euTl5ZHDyfhYncMaPB6PvXNYT09PX1+f6Cjpdy9btoyk6d69u4GBQf/+/bGlzF5AVRuy15e9wQ0P1NPTUxAGXP/XoUMH8raQgRqGYTp37qyvr9+1a1fs3EilUlIp468eMWJEv379UET//vtvclo3NzdMM2XKlDqFAYu4a9euCsIwffp0hmHatWuHdau1tTWep3Xr1hMmTJg5cyaOZpCHytPTEw8kQ0B4u4YPH96lSxfSVp0/fz5GkaVrPB6P1Edqamrjx48fMWIEOQPbCCvZ4LZkyRJ2ViMiInApjqGhIc6BE0PTnTt3nj59+tSpU8n2EYY18CWTycgmla1bt9a2q0EQiUTsJnzPnj1HjBjRt29fFCR2s4NscJs1axb7DGlpaajB+vr6jRGG6upqnF1QUVGp7UdBKpUuXrwYL9S+ffuxY8eOHj2a7C344Ycf2ImJeYKZM2diU0YqlZIFr0pKSoMHDx4yZAh712rtDW5DhgxhCwNZxIhT7sjdu3cxcNmyZSTw5s2b5LRdunQZOnTo0KFDcRR31qxZLdowRssWBgBwcXHBh0wBFRWVpUuXEmtIAoHgxIkTCga6lZWVf/jhBzKRBSyTGNra2myT3StXrsRw9nvi4OCAgbNnzyZXwTX7CovtyMo29iIcsjRFX1+fvRHB1dWVLNlkM2bMGPb+AGLk+caNG3XemdTU1BUrVrBfCURLS4toSVFR0fbt29k1C6Kurl6/oZGHDx9iygkTJmAIMYlB9hkQ0NZC69at2VuT2BuzEbLYPy8vb8OGDQqxDMNoamqy93m5uLhg+Pjx42sLQ2FhIf72jh07srekAGuhOi5Fk0ql27dvV7hRxsbGJiYm+Hnx4sXYk5BKpVu3biWtXYQIA9nKRzYTAEBWVtbPP/9M6jVEQ0Pj8OHD7MqaNNu//fZbdlbJQzJmzBhMn5qayraAwjBMq1atfv31Vxy2Yl+dmG9RU1Orf4FGdnb26tWrFew6YFGyN9s/evQIw3G/NyE1NZWM3tS/KomAZjDmz59f576HwsLCDRs2KJSIiorKzp072TvAgdUnY1grAlJSUhTeICUlpSlTpmCTq0ePHvh8kiUA/fr1Y4/ckpl8tmG+O3fuYCBbmSQSyY0bN4htHoKysvLChQsbtB/1MdPihQEAysrKrKys1q9f//3338+ZM8fExMTMzKxOj04hISGXLl3avHnzypUrjxw54urqqrAHory8/NixY2ZmZji0QsKfPn1qamp68OBB9u6EpKSkP//808zMjAwdiMXic+fO7d+//8SJE+zWvY+Pj5mZ2f79+9mLfPLz8/FaN2/eVFiGX1JS8uDBg/3795uYmKxdu/bQoUP29vZs+2IAYGVltW/fvj///LN+iyBeXl6nTp3asGGDiYnJli1bLl68GB8fr/A2BgcHnzt3buPGjSYmJr///vuFCxdiYmLqd4EXGxt7+PDhffv2kYmcyspKc3NzMzOzc+fOKez3sbCw2Lt37/HjxxV6Ep6enrt27TIxMTExMdm2bZvCD/H39z9z5gzmfPfu3ZcuXVLIeWpqqpmZ2YEDBywsLGrvZeHz+SdPnjQzMztz5ozChM29e/f27t177Ngx9roXd3f33bt3Y04ePnwoFAoFAsHRo0dNTEzs7OzY57ezs9uyZQtm29TUlPyohw8fmpmZmZqa1h7Tf/r06YkTJ1atWrVhw4YLFy6we5NIeHj4vn37zMzMFCxiFRQUHD161NTU9Pbt22Q7RUVFxa1bt9avX798+fI///wTH6qIiIh169Zt2LCBdI8KCwt37ty5fPlyR0fHxjhE8vX1PX369Pr1601MTPbs2XP58uWkpCT2DY+Pjzc1NTUzM1NYlFVWVnby5ElTU1Mc+mvwQgCQk5OzZcsW9j6S2ri7u58+fXrNmjVr1649ffp0bet7ACASiU6cOGFiYnL79m32pQsLCy9cuLBu3brly5ebm5t7e3tXVlZevHhx3759ly5dwumZwsLCw4cPm5mZ/fPPP+yW2aNHj0xNTQ8dOsRuT0RGRh44cMDMzMze3l4hD2lpaTdv3sQnefPmzceOHfP29iaF1UL5FISBQqFQKE0IFQYKhUKh1IAKA4VCoVBqQIWBQqFQKDWgwkChUCiUGlBhoFAoFEoNqDBQKBQKpQZUGCgUCoVSAyoMlLegqKjoTV7PWiiPHz9GU3qfMHw+vx47ehRKbagwUBpLeHj4yJEjiZ2A0tLSCxcuGBoaGhoaTpo06eHDh7WNwwQHB8+ePRsTnDt3Do33sXF3d582bRomuH37NnufbWxs7NSpU6dMmTJp0iTDV6xYsaK2s7Z3Bg12Kng2bV4qKipWr15d246/VCq1s7PDWzF16lS210lEIBDcuXMHE8ycOZPtk6qqqmr69OkHDx5877mnfCpQYaA0ivz8fDTDh8ZqoqOjiW1awi+//MI2S3DhwgUFG0Hz5s1jW8vYv3+/whl+/fVXYrwhICCAqcWAAQMaY92hkaArb7Yxu+bF19cXLdGuWbOGHS4UConFbwLbJXJFRQUxJ0c4e/YsSYBOtm/duvXBfgulRUOFgdIo0Db1tWvX8KuDg0OnTp369+/v4eERGRl548YNNGVKTP0EBgaqqKi0bt3a3Nw8MjLSysoKrU5evHgREzg6OjIMo6KicuXKlcjIyKtXr6KhXHKGFy9eMAzToUOHhw8fxsXFxcXFRUdHJyUlNejiu/GgHc0tW7Y01QnfmczMzMWLFxMzdsTjPIK2VzU0NO7duxcZGXny5Ml27dopKSkRo4Tm5uZoHs7BwSEyMnL37t2tWrXS0NAgHr8FAoGBgYGGhoaCPUEKpU6oMFAaJioqSk1NrV+/fmx3CAkJCWzDtGjLmnhkW79+PcMwK1euJAnQa9vo0YRt4aoAACAASURBVKPRvhh6LyB20QFg69atDMN8/fXXOKCEwqCmpoae6N8HKAw7d+6USCQCgaD2SBcieEXtKLS1V2eUVCrFqPrNESKmpqb4Y9HSLVsYqqurJ06cyNT0ufTzzz8zDLNixQpgOSIk5r7hVXHs37+fhKDl+Zbrnp7yIaHCQGkYNBs+Z86cNyUoLCwcPHgw88p0dklJyeeff87U9I2Mzgy0tbUzMjLy8vL09PTatGmDrnIQtGw8ZMgQNN384sULNHCtoaGhra2tp6e3b98+ttsyBSQSib+/v0NdsC2os0FhMDY2NjAw0NbW7tat2+rVq9lGXjMzM7/77jttbW2M3bBhAzGaW1FRcfHixb59+2Lsxo0b2arp4OAwbtw4jBo9evSjR4/ql4dDhw7NnTs3Pj4erWezhSE0NFRVVVVFRSU8PJwEoiMmQ0NDmUzm5eWlpKTUtWvXzMxMkmDbtm0MwyxcuJBM2+D979q1q4IvZQqlNlQYKA0gFArRvUw9Qy6PHj1SUlJSV1dHg9KRkZFqamqtW7cmHsoAIDo6ukOHDioqKlFRUcHBwUpKSlpaWmy/vp6engzD6OrqJiQkAIC/vz+Oq6ipqRHnRd9///2bJp+Jv+jaXL16tc5DiEuWtm3bdujQAf3Zde7cmQzRoGd5VVVVVVVVjP3yyy/RkS+O3uBgV/v27TU1NfG3SKXSHTt2YBQeiJ937txZz03OyMjAGry2MDx48IBhmL59+7J96qFzoSFDhggEgqtXrzIMM3bsWLZhdnRUMHnyZLIiICMjo2vXrvXcDQqFQIWB0gAvX75E/1z//PNPnQnKyspGjRrFsJxbeXh4MAzTrl07tmeexMREnGbw9/fHCYYuXbqQQXAA8Pf3b9WqFfEqk5iY2L1793Xr1pWUlJSVle3du5dhGCUlJfZ6GzZCofDo0aPL6iIgIKDOQ1AYvvzyy+zs7LKystDQUPQpZGBggF2TkpISe3t7qVQqlUojIyPRm/yzZ88AwNjYmGGYX375RSQSlZWVeXp64sQ7+rbT19dPSEjAA11cXNAHH9vxS51IJJLRo0crCMOZM2cYhunXrx+734M3UE9Pr7Cw0MzMDIWB7Xr+2rVrDMMMHz6ceLYpLCwcMmRI7QkMCqU2VBgoDeDl5YX+udhD2Gxw1EJPT480/1+8eKGsrKzgbTg2NhYFxs/P7/nz59g2Z6+v9/b2ZgsDACQkJJARmLKyMvS4eeTIkab6aWSOgYS8fPkSZ4BJJZ6enr5+/fq5c+fOnTsX3Q7jWP/27dsZhhk6dKinpycZ4BKLxegmc+DAgfPmzcOj5s+fj4pY27+xAnUKA/qP7N+/P9vXLDpT09PTKy4uRuUYN24c27XUpUuXFIShoqICT852Tkmh1AkVBkoDeHt7ozBYWVnVjnVzc8NY9uLIuLg4LS2tVq1aOTs7k8Dg4GCGYTp16pSamhoWFqasrKyiosJ2OYmuUj/77LM6pwREItHkyZPZ89u1E9y/f/9kXbxpe1ftVUn5+fnoGRvXX504cQL9crNB/6z5+fm42pVhmD59+ty4cUMikZSWlmLnoE42b95c/62uUxjQ07LC3ACqxdixYyUSCa5ZGjRoENtRHU41z507l6zuLS8vx47d0qVLm3BlF+WThAoDpQF8fX1xiJ948SQUFBTgJPOECRPY4xglJSU4LcEezsZ6f8CAAQKBIDs7u2fPngzDODg4kAQ4Vj5p0qQ6dyqIxeIJEyYwNf1ms6msrOzdu3edNfLly5frPASFgb2PIT8/X1dXl2EYW1vblJSU9u3bt2nTZvv27cHBwSEhIejVmWRAKBRyOJwvv/wSr3L69Gkej9e9e3eGYfbv3x8WFhYcHIwHRkVFhYSEsL291kmdwhAaGopLgYOCgkjgX3/9xTDMggULAMDDw6NVq1YqKirEqScA4L6HjRs3khDSY1i3bl392aBQqDBQGiA1NRVbwadPn2aHS6VSExMThmG0tbWjo6PZUTKZbOnSpQzD/PjjjyRw7dq1DMMsX74cAEQi0bRp0xRqwPnz5zOsBawikYjL5ZKVoFFRUVpaWgzL2b0CIpHI0tLSvC7q7zFs376dhNjb2+Msenp6OjbVhw0bRtrXCxcurHMsCzd5jBs3TiAQzJs3j6npMh4AMjIy6syAAnUKQ2Vl5bBhwxiGOXr0KIZIpdJJkyYxDHPmzBkAyMnJwTGumzdvYoLi4uKBAwcqdPLIHMOhQ4cakxnKfxkqDJQGEAqFWFuxF8UDwL1797Cl/M0333h5eXFekZOTA68GwRmGOXDgAIfDOXLkSKtWrdq2bRsaGoqH4yB4mzZtzpw5w+Fwdu3ahQMmxBZTQEBAx44dv/rqKw6H4+bmNmXKFBwwKSwsbKqfhsIwevToZ8+ecTicK1euoPZgmxrXd6qqql65coXD4fz555/soaTAwMB169ZxOBwPDw9UwWnTprFvy4IFC/CG7Nu3r1evXrheq37qFAZ4tVxYXV392rVrHA5n9erVDMP079+fLJBds2YNwzC6urqWlpYcDufbb79lGGbixInsDRaZmZldu3ZVUlKytbVtqhtI+VShwkBpGLQpxG7+x8TEaGpq1jluQ/Y24/QsoX379ux5CKFQiLu0CJ07d7537x5J4O3t3alTJ3aC3r17syct/j04NKTA7NmzUXsqKytnzJjBjsK9GgYGBlVVVTiIT+jQoQN2ZYRC4a5duxRmJtTU1BwdHRvMj0Qiwa1qCiYxKioqcE6b0KNHDycnJ5KgoKDA0NCQnWDo0KHsoScACAoKYhimV69e+fn5TXP7KJ8uVBgoDRMXF9euXbt+/fqVlpZiiJeX18KFCxe/YhELT09PcqCTkxPGLl26lMvlKpxWKpVaWVlhguXLl9e21pCXl7dlyxY87caNG7Ev0oSYm5vv37/f29t76dKlixYtWrx4sbW1NXufBI/HO3DgAObQ0tKysLBw/fr1ixcvzszMLCoqOnHiBOZt+fLlCh2Cly9frlq1isTGx8c3xvafVCrdvXv34sWLb9++rRAlEomuX7+OOVm/fj17hRJSXV195swZTLBr167aOwEvXLjAMMyGDRve4gZR/qtQYaA0jFQqxeY/e66Y0oKQSCSGhoba2trsCWoK5U1QYaA0ipKSklGjRinsoqK0FK5fv84wzN27d5s7I5SWARUGSmNJSUmZNGlSg9t3KR8bfD5/1qxZCovKKJR6oMJAeQuKiorYFlUpLQIej8c2wEehNAgVBgqFQqHUgAoDhUKhUGpAhYFCoVAoNaDCQKFQKJQaUGGgUCgUSg2oMFAoFAqlBlQYKBQKhVIDKgwUCoVCqQEVBgqFQqHUgAoDhUKhUGrQWGFge/xgwzYmLBaLy8rKqqqqmiBfFAqFQmkmGhYGqVS6Y8eOY8eO1Y5yd3dft24dOj5MTEycNGmSsrJy9+7dHz9+3PQ5pVAoFMoHoQFhCAwMHDduHFPLrSMAZGRk6OnpTZ48GQDKy8vHjRs3fvz4hw8frlu3Tk1NrTGODCkUCoXyEVKfMIjF4gULFmzYsGHUqFEKwlBdXb1y5Uo1NbU5c+YAgL29fceOHdEHiEgkGjBgwMGDB99rvikUCoXynqhPGCQSSUZGBgAYGRnt3r2bHbVt27YtW7Zs2LABHaCbm5uPGDGCzDdMnz595cqV7y3PFAqFQnmPNGryecqUKXv27CFf//7774ULFwKAqampkZERAGzdunXs2LFCoRATfPvtt7/88kudp+Lz+RUVFRUVFTweTyqVCgQCkUgEAPhZIBBIpVIAEIlEHzgKVU0ikQgEAqFQiBMn9UQJhcI6o2Qy2b+JkkgkACAWi/9NFADUGYU/v54oWgq0FGgpfNql0EjeWhjs7e11dXWvXbv2/PnzhQsX6uvrJyQk7N69e/z48fgjAWD+/PmrVq2q81SXL19es2bNmjVrfvnll7Vr1zo6Ovr4+MhksqKiIgcHh8ePH2dmZgLAixcvrK2tfX19AaCgoACj0Bd8YGCgtbW1v78/AOTl5T158uTJkyd5eXkA4O/vb21tHRgYCAA5OTmPHz92cHAoKCgAAF9fX2tr6xcvXgBAZmYmRhUVFclkMh8fH2tr65CQEABIT0+3s7NzcnIqLS2VSqXe3t7W1tahoaEAkJqaamdn9/Tp0/LycrFY7OnpaWNjg/5PkpKSbG1tnZ2dKyoqRCKRu7u7jY1NZGQkACQkJNja2rq4uPB4PIFAwOFwbGxsoqOjASAuLs7W1tbV1ZXP5/P5fFdXV1tb27i4OACIjo62sbHhcDgCgYDH47m4uNja2iYkJABAZGSkjY2Nu7u7SCSqqKhwdna2tbXFQbzw8HAbGxtPT0+xWFxeXv706VM7O7vU1FQACA0Ntba29vb2lkqlpaWlTk5OdnZ26enpABASEmJtbU1LgZYCLYX/Qik0krcTBoFAYGRkpKysrKyszLxi48aNJ0+eHDx4MOkxjBgxwszMrM5TyV4RHR29du1a/MyOUkj2kUcp/K6PNuqjumlNHvVR3ep6oj6qm9bkUR/Vra4n6qO6aU0e1Zg70xjeThikUmlWVlZWVlZmZmZGRsaKFSvGjh1bUlLi4eHRvn37Z8+eAYCvr2/Hjh3xcz3Ex8dv2bLlrfJKoVAolA9Ao4TBwMBg8+bNtcNXr15tYGAAAAKB4KuvvtLQ0Pjyyy+7des2f/58HLOrh7i4OCoMFAqF8hHSKGE4fvy4jY1N7XBLS0tzc3P8XFpaum3btgULFvz+++8VFRUNnpMKA4VCoXycNJutJCoMFAqF8nFChYFCoVA+XaRS4HDA0hKSkhp/EBUGCoVC+UQRCsHEBNq3B4aB4cMhP7+Rx1FhoFAolE+Uf/4BhpH/DRwIBQWNPI4KA4VCoXyKlJXB8OHAMPDZZ2BvD9nZjT+0UcLg5ub26NEj/CyRSC5dujR//vz58+dbWFiQNDKZ7MSJE/PmzVu7dm1ubm6D56TCQKFQKE2PszOcPQu5uXDypLyvcOHC256jAWGoqqoyNzdv167drl27MKSystLY2NjIyGjy5MmtWrU6cuQIAMhksk2bNqmrq8+cObNv375jxowpKiqq/8xUGCgUCuVdqKgAduM7KQl8fAD3NgcGgrq6fOAIPwwaBI1oqStQnzBIpVITE5O+ffv27NmTbUY7KysLPyxdunTw4MEAEBgYqKqqir2K5ORkTU3NS5cu1X9hKgwUCoXy1iQmwtSpMGQIWFkBAISGQr9+0L49LFsGfD6sWvV6UoFhoHVreCe3aQ34Y7C0tKyoqDA2NmZbV0VkMtn333+/d+9eALh48eJnn31GrPdNnjx5/fr19V84IyNj27Zt75BjCoVC+QTJzoZTp8DRse5YkQhKSwEADhyQV/q9e0NhISxa9FoGjI1BTw8YBjQ0gGGgY8d3GERC3sXsNgB4eXn16dPnl19+KSwsBIAdO3Z88cUXxLrqN9988yaz25GRkR4eHh4eHnfu3Fm2bFlqaipaKKyurk5NTU1OTq6srASA/Pz8xMREjOLz+ampqSkpKTweDwDy8vISExNxGqOqqiolJSUlJQUdTefm5iYmJqJdQx6Pl5KSkpqayufzASAnJycxMTE/Px8AKisrk5OTU1NTq6urSRSaPKyoqMAogUAgk8mys7NJVHl5eXJyclpamlAoRJtRSUlJ+PPLysqSkpLS09NFIpFUKs3MzExKSsLBtNLSUhIlkUgwqri4GABKSkqSkpIyMjLEYrFYLM7IyEhKSiopKQGA4uLipKSkzMxMiUQiEonS09OTkpJKS0sBoKioCKOkUimJKisrA4DCwsKkpKSsrCypVCoUCtPS0pKTk8vLywGgoKAgMTExOztbJpMJBAK81bhBHaNoKdBSoKXQXKVQweNlpKWJ5s0DhoH27Svt7ZPS0vKxFHi81IKCan9/mD4dhgyRHjkimzDhtRLMnw/a2sAwsjZtZKyOQtmxY0m3b6dbW4sApDIZuxQayTsKQ2xs7G+//dazZ89NmzYBwPbt29n+GBYtWmRiYlLnqaysrMzMzMzMzDZu3Dhv3jwvLy8ulyuTyUpLSz09PTkcDt7EiIgIZ2dnNDxbXFzs6enp7u6OD2V4eLizszO6Di0qKkKZwd8cFhbm7OyMhmcLCgrc3d09PT3xyQsJCXF2do6IiMCC5HA4np6epaWlMpmMy+U6Ozuj+d+cnBwOh+Pl5VVeXi6VSl+8eOHs7BwTEwMAWVlZbm5u3t7elZWVEokkKCjIxcUFLQNnZGS4urr6+PjweDyRSBQQEODi4oKWgdPS0lxdXX19ffl8vlAo9Pf3d3FxQcvAKSkprq6ufn5+1dXV1dXVfn5+rq6uKSkpAJCUlOTi4uLv7y8UCvl8vq+vr6ura1paGgAkJCS4uLgEBASIRCIej+fj4+Pq6or+lOLi4lxcXIKCgiQSSWVlpbe3t5ubG477xcTEODs7v3jxQiqVlpeXe3l5cTgcfMqjo6OdnZ1pKdBSoKXwXkrBzS08IuJ1KXh5FQsEABASGens4RGRkgIAOQUFfpcvVykrY7We26+fq7NzVHIyAGSVlnpt3lyiqopRYoZhC4D8T1VV+vChdNo0+ddhw9IjI11DQ33Cwnh8vkIpNJJ3FAbkypUr3bp1y8jIOH78ONuD2+TJk3fs2FH/OfPy8hpMQ6FQKJ8aiYng5wc4vpKcDNiQf/z4dUXfqhUcPgzl5VBQAIcOQceOikrQvj38/DP06yf/in6X8/Jg9WqYNQuCgv59Hv+VMDx+/FhbWzspKenRo0caGhqo8Pn5+To6OtevX6//nHTymUKhfOI8eQILFsD27VBSIg+5ehW6dgWGAUNDmDwZOnWCkSPh7FnYskU+K4BLiRgGDAxAX1/+WUMDLl0CIyP51w4dICUFEhLg77/Bxgak0ibPeKOEYfz48Tt37sTPqampK1asuHPnjpWV1fDhw6dMmSKTyQoLC7t37z5z5kwrK6sFCxb06dMHBxzrgQoDhUL51MjJAS5X/jkiAjQ15VX5l19CYiJYWECbNorNf9IJYBiYNg2ePoVRo2pEjR0LHh4AAPfuyUO+/hoa8mvwL2mUMMybN+/w4cP4OT8/f8KECW3btm3btu2sWbMSExMx3MPDo3///m3bth08eDA6wKsfKgwUCuWTIisLxo0DDQ04fRoAYPfuGvV7r17QoQMwDGhpwc8/Q9++MGEC7NwJffu+TrN6NQBAbi4cOwY//QQmJnD2LBQXy89fXQ0HD8Kvv0JExPv+KY0ShqqqKoFAQL6KRKLy8vLy8nIFd3HV1dXl5eXslPVAhYFCobRg0tKAjItERkJ2Nly7Jq/fu3aF5GQwNASGgREjYNmy11V/x47w8CEAAI8HuFrH2hqUlOSxt241169RgNpKolAolLchLw9WroS+fWHoUDh9Gs6fh27dYNgwuWEihoF27WDpUujSBRgGzM1BJAIzMxgwAMaNg9o+j6VS+O030NCAGTOgES7OPgxUGCgUCqXRlJa+ngRu8E9V9fWwTz1TxFIpcLlQVvZhfkFjoMJAoVAojWbHDnmlP3Uq6OjUIQadO7/+vGED1Bxvbyk0VhikNeUONyjWTiYWi6WNWztFhYFCoch5/BguXYKMDPnXwEB4+bJZM/QGPD2hbVtgGPjiCygtBXt7ufGJ77+Hzz6TrzF9/BgGDIBWrWDu3MY7xvnYaJQw/Pnnn6dxnh2Ax+OtW7dOQ0NDQ0Nj69atZa+6P1lZWXPmzOnYseOgQYPc3d0bPCcVBgqFAgDw4AG0bg0MA2PGQHExcDigrg6dOsnXaH48VFXBxInypaVk4WVwMHA4IJVCWBiYmUFoKABAZiYEB0N1dTNm9l/SgDBERkbOmDGDYZh9+/ZhyOnTpzt06HD69OlTp0516NDhjz/+AAAejzd16tTPP//877//Xrp0qZaWFu6qrwcqDBQKBSQS+Pbb12MvmzbBL7+8Xq0PALm5sHEjmJs3/5gMsV73ygfBJ0x9wiCRSObPn//DDz8YGBjsx13XABERES9evMDPmzZtGj16NAA4OTmpqamhGPD5/D59+qCfhnqgwkChUKCoCAYNei0MGhpoFU6+6DMtDVavln+9fLk583ntmrxbM2JE4x1ktlwaEIbY2FgAMDY23r17d+0E8+fPX7t2LQAcP35cX19f8moznrGx8apVq+q/MLWVRKH815HJIDVVvulXVxdUVBQnck1MoEcPYhvug3YaysrglVVQuHUL0Ixdt27g7f3h8tB8vLutJE9Pz549e6Jy/Pbbb+PGjSNmtxcuXPgms9uPHj0yNzc3NzffsWPHwoUL/fz8Xr58KZPJysrKfH19vb290Q5tTEyMu7s72oYsLS319fV9/vw5mtmIiopyd3ePjIwEgOLiYh8fHx8fHzQbGRkZ6e7uHhUVBQCFhYXPnz/39fVFC73h4eHu7u5oGzI/P9/b29vX17esrEwmk718+dLd3R1tQ+bl5Xl7e/v5+VVUVEil0tDQUHd39/j4eADIycnx8vLy9/fn8XgSiSQkJMTDwwM3fmdlZXl6egYEBFRVVYnFYi6X6+HhkZycDAAZGRmenp6BgYHV1dVCoTA4ONjDwwONSqWnp3t6egYFBQkEAoFAEBQU5OnpmZ6eDgApKSkeHh7BwcFCobC6ujowMNDT0xPNRiYnJ3t4eHC5XLFYXFVVFRAQ4OnpiWYjExMTPTw8QkJCJBIJj8fz9/f38vJCs5Hx8fHu7u6hoaFSqbSiosLPz8/b2xvNRsbFxbm7u9NSoKXwwUqhSiqFnBzphg2weLF440ZgGEmrVmnTpws6dUINkNVpQ1RZWXT+vOjaNdizR8jhvK9S8PB4GRcntrQEfX2YNSv//v3qP/7ADWiVDBNz6JCshZdCI3lHYeDxeKNHjybjSzt37mT7Y1iwYMHKlSvrPFVwcPCTJ0+ePHly+fLln376KT4+Hl9CPp8fHx8fGxuLNtOzsrKio6MxisfjxcXFxcbGos30zMzM6OhofD8rKyvj4uLi4uLQZnpGRkZ0dHRmZiYAVFRUxMbGxsXFoc309PT06OhofGjKy8tjY2Pj4+PRMDpG4UNTVlaGUdXV1TKZLDU1lUSVlpbGxMQkJCQIBAKpVIpR+DwVFxfHxMQkJiYKhUKJRJKSkhIdHY1vdVFRUXR0dFJSklAoFIvFycnJ0dHRaK23sLAQo0QikUgkSkpKio6OxketoKAgOjo6OTlZLBYLhUKMQkO++fn50dHRKSkpEolEKBQmJibGxMTgU5iXlxcdHZ2amiqVSgUCQUJCQkxMDD6FOTk5GCWTyaqrq/FW48IBjKKlQEvhQ5RCTExSUpJQJIJvv5UyDDCM/H+XLoVXr4p69iQrPmXz57+WBHV1HMaRKClJGAYYRqytDXFx76sU/Pykurp46XKGEb0a46q+di2rsFDWwkuhkbyjMKxfv37s2LHojAIAjh49OmjQICIMo0ePNjU1rf+cWVlZ1IMbhfJfxMpKsTcwcCAUFsL48fKv3btDXh5s2CDfI3b3rvwz++/27feVvRMnFK81YgQ8f/6+LvdR8i7C4Ojo2KtXL+yJI8+ePWvfvr2XlxcAhISEaGho2Nvb139OOvlMofy34HLB0hLy8mDBAhwaem0jaMoUAJCbnmYYMDQEABCLwc9Pbqy0ogLOnIE9e+DKFbkpuoaanu9ISYl8MnzUKDh5EkxM4MSJlrsd4Z1plDCMHDnyt99+w88pKSndu3dXVVVdtmzZkiVLlixZ4u3tzefzp0yZoqOjs2TJkj59+kyfPp30Ht4EFQYK5T9EeDjgFMLo0dC9u3xi+csv5UqAVv3d3aFdO2AYOHv2jefh8eQV9xtmMd8doRCkUrhwQZ6lq1eb+PwtikYJw969ey0sLPCzg4PDvHnz5s6dO2nSJENDQ0NDw6dPnwJAXl7esmXLDA0NV61a1aAzBqDCQKH8pyC9AfLn7AweHtClC/TtC1FR8mSOjmBhAXVZVZAjFMKsWcAwMGMGNM6Qc6MICgJ9fZg5U+4WbeBAKC1tspO3QKitJAqF8j55+RKsrF6vOsU/XV3ARTLh4ZCU9HYnXLECGAY+//y1W7R/iVQqFxvyZ27eNGdusVBhoFAo74eKCti+vcbuBOK/bPbsd9+UsGePfPtbTk7T5DMqSr5NgT0T/t+GCgOFQmk6RCJITYW0NIiMhNmzazTD58+Hf/4BTU3Q0oInT979EqdPA8NA69YQE9M0eUYHO61agZERfP89+Pk1zWlbMlQYKBTKv8bXFzZuhF9+gblzQV1dXvszr1wWHzgAx49DXh4AQHDwv7WcSlwfczhNkndYuxYYBjp1gtzcpjlhy6dRwlBdXY0bMdgIhULcuEFIT0/39/fHLZoNQoWBQmnxlJbCixdgZ1fDCQH7b/nypl/r6eYGysr/ditDYiIcPQpBQSAQwBdfyJfMNrudvo+GhoUhKytr1qxZaEWVkJeXN2/ePLKGFQBcXV319PQYhlFWVj569GiDp6XCQKG0bEpKavgya9UKRo+G8eNh+3bYuRM2bZI7N25yIiLkOtSIeqZuBAKYMQMYBnr1guvXQU0NGAYOHmzSXLZsGhCGu3fvduvWjWGYg6y7ZmNjgxqw65X52czMzN69ey9btiwpKenSpUutW7d2c3Or/8xUGCiUls358zU6B2ZmUFb2IbwW5+VB797AMLBhwzueITj49d469Mzcti34+DRpLls29QmDSCRasWLF7du3DQ0NiT8GqVS6evXq69evGxsbb926FQPv3r3bpUsXtFICAAYGBnVaY2VDhYFCadmMHClfeLpmDVy7Vt/mg6ZFIoHPP5fPZr8bf/6pOOQ1eXKL9qvT5NQnDDKZDDcwT5s2jV3RC4VCAJgzZ86mTZsw5MCBA2PGjCHOPmfNmmViYlL/hdPS0oiuUCiUFkNWFlhawsGDcieXv//eDHmYMwcYBiZMeMfDFZZLMQzcv9+kDQWCnQAAIABJREFU+WvxvLvZ7VmzZm3evBk/b968eezYscJX5ssXLVq0bNmyOk+VnJzM5XK5XK6tre2KFStycnJwm7RQKMzJycnOzkb7gsXFxZmZmRglEAgwqrq6mkShkcvq6urs7GwSVVRUlJmZiR0XjMrJyREIBABQWFhIovh8PkZhhjGqpKQEAKqqqjBKJBLJZLKCgoLMzEw0ysjj8bKysnJzc9lRaJSxsrISo9DldX5+vkJUXl4eicrKykKrmRUVFRglkUgkEkleXl5WVhbaaywvL8/KysrPz5dKpWKxGKPQXmNZWVlmZiaJys3NVYgqKChARccoNOVYWlrKjsL7iTYQS0pKyK2mpUBLQbEUiouFADKAAh4vOy9P+OwZDBz4uj5t3Vr64kVBSUlmVtaHK4WcHP6KFcAw0n798kND8woKGlUKubk8Ph8sLGDWLFBXB4aBhQtFM2YUKill//hjVXn5R10KTfcuNJKmEYY9e/aMGzeO9Bjmzp27bt26Ok91586dXbt27dq1a9WqVV9//TWHwwkKCpLJZCUlJW5ubs7OzmhRNiwszMHBAV3FFRUVubq6Ojs7o0XZ0NBQBwcHLpcLAAUFBS4uLi4uLmhCmcvlOjg4hIaGAkBeXp6zs7OrqysW2IsXLxwcHMLCwgAgJyfH2dnZzc2tpKREJpMFBQU5ODjgYqqsrKxnz55xOJyysjKpVBoQEODg4ICW1jMyMp4+feru7l5RUSGRSPz9/R0dHdFpXVpampOTk6enJ4/HE4lEPj4+jo6O6KkiOTnZycnJy8urqqpKIBA8f/7c0dERzaknJSU5OTl5e3tXV1dXV1d7e3s7OTklJSUBQHx8vKOj4/PnzwUCQVVVlZeXl5OTE5pTj42NdXR09PHxEYlEPB7P09PTyckpLS0NAKKjox0dHf39/SUSSUVFhbu7+9OnT9EacGRkpIODQ0BAgFQqLSsr43A4z549w5Vm4eHhDg4OtBRoKbwuhYgIAMjKzn7m5saxti7btUu6dav/rVsu9++XkkWo+Ldxo4DP9w8M/KCl4OaWu2MHMIyoXTvf//s/74CARpWCh0f6jRtyA3z45+ZWXlIS+ODBMw4nKyfnoyuF9/MuNJKmEYYzZ8707NkT2z5SqXTw4MENLkzKycnZvn174zNKoVA+HHw+AIBAAF9/La9Gx4yBP/4AhgElJdizB2xt4eFDeGV4/0Pj5CTPlYPDWxz11Vfy3deDB8OePdCQoc//Mk0jDFwut127dpcuXQIACwsLdXX1oKCg+s9JJ58plI8Ue3swNoa//oIDB+rYmjBs2IdYelQ/kZFyO6wnTzb2kJAQuXGOH3987bOT8gYaJQwGBgZEAwgTJkwgbtpkMtmWLVsYhuncuXO7du1+b8R8FBUGCuVjJDVVbhYbXSYwDAwZAq88mgHDwKslJ81JdjZ89hkwDPz6a2MPMTWVd3eaar/0J02jhMHe3r52D8DJycnX15cdYmlpefr06QcPHjTmnFQYKJSPCJEIpFIAgIMHFbsIf/8NZmavv7q4NHdeAYRC+Q61SZMaNSLE48GECXKbrDhKRqkXaiuJQvnPw+HAmDEwaxbcuiXfO9aqlVwGevSAkhJISZHbPpo2rdnmFRRYvVpuY7WgoOHEMTHy7c3UnXDjoMJAofy3ycuTe6dh/506BZs2Qf/+YGcnT+btDefOQS2bac3GmTNyG6uNMYZqby//Xffuvf+cfQpQYaBQ/tvcvKmoClu2yM3JfcyjLk+fQuvWwDBw6VJ9yQoKICQEtm8HhoGOHSE4+EPlr2VDhYFC+W+Du4h79YKbN+HaNXB2bu4MNY7UVLkpvbVr35gmPR0mToTOnaFjR2AYGDkSeLwPmMUWDBUGCuU/TFiY3HnZG0wVfLxIJDB6NDAMGBm9cf755MkaPaEffviwWWzBNEoYzp49e/HiRfI1Ly/vu+++09PTGz9+PO7cA4CioqKlS5fq6emNGTOmwU0MQIWBQvkY+OYb+SLOZ8+aOytvz5o18unxOr1Gi0QwZUoNYbhy5YNnsaXSgDAkJycvWrSIYRjij4HH4xkZGQ0ZMuTQoUPTp0/v1atXVlaWVCqdPXt2//79Dx06NHv2bB0dnaSGHHxTYaBQmo3MTDh2DBYtkteYixe3SB81V6/KVc3Do47YpCS5AQwVFWjdGsaOhZKSD57Flkp9wiCRSBYsWPDVV18NGzbMzMwMA+3s7NTV1aOiogCgsLCwW7dud+7cCQgIUFVVDQkJAYDy8vIePXqYm5vXf2EqDBRK8+DsDIMGvW5H9+4NCQnNnad34vlz+fzzhQt1xFpYyGXj3DkICaFuO9+KBoQBLUMZGxsTs9uHDh0aNWoUSWNoaLh///6///5bX19fIpFgoJGR0a8N7UjMy8vbsWPHv8o7hUJpJNXVUF4OAODvL5+zVVICLS348kuIi2vuzL0rhYUwdCgwDHz33etAkQgEAgCAFSuAYUBLCzIymiuDLZe3tpW0bt26yZMny151POfMmfPbb7/98ccf48ePF72aAlqwYMEvv/xS56mePXt26dKlS5cumZmZLVq0iMvlojnAioqK4ODgwMBAND2YkJDg5+cXExMDAGVlZS9evAgKCkI7tPHx8X5+fnFxcQBQWloaFBQUFBSEdmjj4uL8/PzQXmNJSUlQUNCLFy/Q2GxMTIyfn19CQgIAFBUVBQYGBgcHo13f6OhoPz8/HPsqKCgIDAzkcrk8Hk8qlUZFRfn5+aFBzfz8/ICAAC6XW1VVJZFIIiMj/fz8UlNTASA3NzcgICA0NJTP54vF4vDwcD8/v/T0dADIzs729/cPDQ0VCAQikSg8PNzf3x9tbWZlZfn7+4eFhQmFQqFQGBYW5u/vj7Y2MzIy0Hu2SCQSCAShoaH+/v7Z2dkAkJ6e7ufnFx4eLhaL+Xx+aGhoQEBAbm4uAKSmpvr5+UVGRkokkqqqKi6XGxAQkJ+fDwDJycl+fn5RUVFSqZTH43G53MDAQDQAmZSU5OfnR0vh0ysF3+DglNhY8POD//0Pxo6FXr3g0iXcMMxjmNRNm6C4uCgnJzA8vIWWQnJ2drahITAMqKrCihWV9+/nPnsG06bBpEkV1taCwYOBYWDWrMrqam5ICH0XsBQayVsLw8aNG6dMmUKEYe7cuTt27DA1NZ0wYQIRhoULF65YsaLOU3l5eVlYWFhYWJw4cWLJkiURERGJiYkAwOPxwsPDw8LC8F6npqZyuVyMqqiowCi8oSkpKVwuF+9aeXn5y5cvX758iVbdk5KSuFxuSkoKFl5YWFh4eDje68TERC6Xi3etpKQEo9BKPkahtd7i4uKwsLCIiIiqqiqZTBYfH8/lcvHZLSwsDA0NjYyM5PP5Uqk0Li6Oy+VmZmZi4YWGhkZFRVVXV0skktjYWC6Xi491Xl5eSEhIVFSUQCAQi8UxMTEhISFoyDc3NzckJCQ6OlokEolEoujo6JCQEKxccnJyQkJCYmJixGKxQCCIiooKCQlBG79ZWVlcLjc2NlYikVRXV0dFRYWGhuJjnZmZyeVy4+LipFIpn8+PjIwMDQ1FC/IZGRlcLjc+Pl4mk1VVVUVERISFhaEt+LS0NHKraSm04FKoqHgZHv66FJKTgz09M8aPr2Fo+tUf/6efMvPzAaCksrLllkJ6Xl7esWPkR1UxTAGOLDEMr21bIW7evny5SiCg7wIphUby1sKwb9++ESNGkCgDA4Nz585duHBh6NChRBjGjRu3d+/e+s9JzW5TKO+X69dfi0GXLvJlqQwDHTpAVFRzZ66J4PPBxAT09F7b8GD/de4M8fHNncUWyVsLw4MHD1RVVdGJREhIiKampo+Pj6enp4qKCq5SjY6O1tLSsra2rv+cdPKZQmlK3Nzg5MnX9aBQCKNGAcNAnz5w6xYkJLxe1G9q2qwZbWqkUkhOhmvX5Fa1e/aE9u1fb1xoiautPgIaJQyjRo0i/pnLysqGDx8+cODAjRs3Dhw40NjYGHtko0eP7tev38aNG4cNGzZhwoTqhjxrU2GgUJoMa2t5tdi/P+DWIldXudHsVwvNAQBsbeF//4NXnhY/Ndzd4fRpiIuDX3+V29cLCGjuPLVUGiUMW7ZsuXr1KvmakJAwe/bsoUOHLlmyJPfVIrDU1NR58+YNHTr022+/xXGu+qHCQKE0DXFxrz0o4IavBQtgyBD50iMut7nz98GpqID796lZpH8DNYlBobRkpFL5PjVlZZg0SXGQff586sCS8g5QYaBQWjLENur330N5OVy7Bl99BePHw4QJsGIFNKLvTqHUhgoDhdJCuHIFvv0WDhyQu1y+cgWMjEBdHRgGdHRq7FOrqvqoLWZTPnqoMFAoLQFb29crMmfPhjNnoG3b10NG1641d/4onxTvIgz5+fkxMTEJNe2rSCSSmJiYmJgYYhijfqgwUCiNIjUVIiMBt/gq/KmpweLF0Dgv6xRK43lrYQgKCurbty/DMG3atDl8+DDKQHFxMRphZRhm4cKFJY2wYkiFgUJpmKNHQUNDvvAUndKgCSD8O326ufNH+TR5O2EoKioaOHDgwoULQ0JCbGxsNDU17e3tAWDbtm1du3b18vLy9PTU1NRszJZmKgwUSn1IpXD6dI3+gY4OpKWBRAJbt8Lw4bBvHzSud06hvC1vJwxBQUEaGhrBrxYIb9q0adWqVQKBQFdX98orJxhmZmZDhgwRoIHDN0OFgUJ5I3FxsHDha2sWM2aAsXENXzpVVc2XOcqnz9sJQ2xsrLq6uoWFBX6dOXPmzJkzY2JievTo4e3tjYHXrl3r06cP2saqh5SUFLKbmkKhAABUV0N+PvB4r2cUunQBW1uQSOh2BMqH5O2EQSKRLF++XOP/2TvPuKaSr4/HXVwVK4qKIBA60u1S7K5tXey4FqyLvaDYsGLv4p9V1+6CdXUVFJAqvRN66Ak19BICIT05z4vxiRE1TXfZMt8PL5I7nDs3d+69587Mmd/p23fmzJlTpkxRUVFxcXGJi4sbPHiw2DE8ffrUwMCg4jMa6NXV1UVFRUVFRcHBwS4uLk1NTUihkMfjNTU1NTY2oq5Ga2trQ0MDUijk8XiNjY2NjY1cLrdDEZfLlSxiMBgNDQ1IvFBchKT9JIs4HE5jY2NTUxMqamlpaWhoaGtrkyzi8/kikUiyiM1mNzQ0dChCaoioqLm5WSAQiEQiOp0uLmKxWOIioVCIitrb2wGgvb0dFQmFQqFQ2Nzc3KGITqcLhUKBQICKWCwWADCZTFQkEonERUiABBW1tLSIRCI+n9/U1CQuamtr61AkPtXiItwKndgKrUwms6gIZs0CS0uYMgUIBBGBwFu4EDIyWvn8BjqdwWLhVsD3wpe3gpwoPPnM4XD279//ww8/LFiwoF+/fteuXcvMzNTU1IyJiUH/4O3tbWxsjKTPP+bOnTvbt2/fvn27s7Pz7Nmzg4ODExISRCJRU1NTUFBQQEAAUlpPS0vz9fVNTEwEgIaGBlSE5DdSU1N9fX2RYF9dXV1gYGBgYCCqLjk52dfXF4101dTUBAQEBAUFIa3dxMREX19flGOuqqoKFTU1NYlEooSEBF9fX5S8uqKiwt/fPzg4uKWlRSgUxsXF+fr6IsXAsrIyf3//kJAQBoMhEAhiY2P9/PxycnIAoKSk5NWrV2FhYW1tbTweLyoqys/PD6m6UyiUV69ehYeHt7e3czicyMhIPz+//Px8ACgqKnr16tXbt29ZLBaLxXr79u2rV69QrFd+fr6fn19kZCSHw2lvbw8PD3/16hXS9c3NzfXz84uKiuLxeG1tbWFhYa9evUK6vjk5OX5+frGxsQKBgMFghISE+Pv7I/HerKwsX1/fuLg4oVDY0tISHBzs7++PnHdGRoavry9uhU5rhcpKACDl5ZFR+uX//+MNHtxUWIhbAd8LX7cV5ET5dQzHjx9XV1en0WgVFRX9+/f39/dH248cOWJtbS0UCqWbV1RU7Ny5U+naMZh/FXz+OzFU8Z+nZ2cfE+a/i5KO4eXLlwQC4caNGwDA5XLHjBkzZ84cAGhrazMwMJAnZyeefMZgAADS02H/fli58p086g8/gKMjuLuDLH1iDObPQxnH8PLly/79+x8+fFicx+2PP/7o2rWrnp7eoEGDTExMUJdNOtgxYDBAJgOR+L6X8M03kJuLUwhgOh1lHMPz589fvHjRYWNYWJi7u/uhQ4dQsjqZYMeA+a/D58NPP30wfLRwIXC5nX1YGAzWSsJgOovYWEA5iufPh2PHYM8eqKrq7GPCYACwY8Bg/mpqasDTE5KSYNcuIBCgd29ISensY8JgPgA7BgzmL4TPhxkzgEAATU1QVwcCAcaPx4vXMH83sGPAYL42VCq4usKJE9DUBAIBFBXBvXvg4wMZGXDzZkeF1IMHO/twMZiOYMeAwXwN6uvh7l14+RKqqsDO7t1Df9QocHQENbV3X7t1g+7dOzqGuLjOPnQMpiMKOwaRSOTv729qampvb5+eni7efv/+fTMzMzMzszt37sizH+wYMP8SmEwID4dx49496C0sPpE4AeVkFn82NX33wd4er1fA/A1R2DHcuHFjwIAB27dvd3Jy6t+/f2RkJAA8fPiwa9eu69atW7NmjYqKyoMHD2TuBzsGzD+bnBx4+RI8PGDChE+4AR0d2LgRvv8exo2Dn36C588hNBQ2bgRdXVi+HCgUOHwYfvgBTztj/p4o7Bhmz57t5OSEPuvp6bm7uwPAsGHDduzYgTY6OzuPGTNGpiQGdgyYPxcO511u5K9ORQWsXv1u6lj817cvzJ8PvXq9+7p7NwAAmw0Mxge2NNr7JAp4zhnzd0Vhx/Drr78aGBgEBARkZGRoampGRUVVV1draGiEh4eL/0FPTw8JRUmhurpannw+GIwC8Pnwxx+wejXMnw9Tp4K9PWzbBpWVX7OK1FQwMXnvD779Fmxs4MQJyMwEALh+HQYMgFmzoLHxa1aKwfy1KOwY+Hy+vb09Su25ceNGAIiJidHQ0BCrqz548EBPT6/yM3djVFSUj4+Pj4/P+fPnlyxZkp2dXVxcDABMJjMrKysjIwOlBS0tLSWRSKiotbUVFSE53JKSEhKJhOQVGQxGZmZmZmYm0rylUCgkEgnJK7a0tGRkZGRlZSFh2+LiYhKJhFZlNzc3oyKkQ4uKkIxHU1NTRkZGdnZ2e3u7SCQqLCwkkUhIebGhoSE9PT0nJ4fFYgmFwoKCAhKJhH5mfX19eno6mUxms9kCgSA/P59EItFoNACora1NS0sjk8kcDofP5+fl5aWlpaFkFTU1NWlpabm5uTwej8fj5ebmpqWlIb3G6urqtLS0vLw8Pp/P4XDIZHJaWlptbS0A0Gg0EomUn58vEAjYbDaZTE5PT6+vrweAyspKEolUUFAgFApZLFZOTk56ejry0BUVFSQSqbCwUCQStbe3Z2dnZ2RkNDU1AUBZWZn4VP/jWiGfQsnLy+OEh0NOjiAmBiZNgi5dOo7qjB/Pjooqys8nl5ZyeDyFW6GggCsSQUgI7NgBly6BuTkQCHwCId/EJNfDQ5Cayq6tJZeVpRcV1Tc2AkBlUhIpJqagtPS/0wr4XvgHtYKcKOwYPD09R48eff/+fTc3N1NTUxKJlJycPHjwYLFjePz4saGh4ecOIigo6Nq1a9euXTty5MiiRYtIJBISg21tbU1NTU1KSmpsbASAoqKi+Pj4vLw8dEJTUlKSk5NRCxUWFsbHxxcUFAAAnU5PTk5OTk6m0+kAUFBQEB8fX1hYiM51cnJySkoKary8vLz4+Hgk5NvY2JiUlJSamopaKDc3Nz4+HrVrfX19UlISiURiMplCoZBMJsfHx1OpVACoq6tLTEwkkUjt7e0CgSAnJyc+Ph61a01NTWJiYnp6OovF4vP5WVlZ8fHx5eXlAFBVVZWQkJCens7hcHg8XlZWVkJCAmpXGo2WkJCQkZHB5XK5XG5GRkZCQgI6bxUVFQkJCVlZWTwej8PhpKenJyQkIPnf8vLy+Pj4rKwsPp/PYrHS09MTExPRLVRaWhofH5+TkyMQCNrb20kkUmJiIpL/pVKp8fHxZDJZKBQymUwSiZSUlIRuIQqFEh8f/09qBRKJVFzcLhAIhMIsMjlz6lQOgQDq6oLevd95gv79YcQImDEDxo9HW1jffkvW1Ey/fJkDwAPIystToBXy8jhhYdCzp6Sz4W/cmE0iZZSW8gFYQmF6Rsb7VqitjU9N/fe3Ar4X/pmtICeKOYaGhgYtLa1Hjx6hr2vXrp06dWpOTs7gwYPfvn2LNl6+fNnMzAxl0pBCbW2tPCKsGMwniIuD2loAgLAw6Nbtg/7Bpk1QUAAsFvD50NICzs7vi3R14cULyM9XOBBo9uwPqtiyBWRNoWEw/2gUcwwVFRXdu3f39vZGX7dt2zZ8+PDa2lp9ff1Dhw6hjbNnz543b57MXeHJZ4wyCIWwYQOoqMDw4RAVBVOnvpv4nTwZxo6Fe/c6/j+bDX5+sHbt+5jRIUPAygq2boXSUuDxICEBxNkGJR0GiwV378KKFeDg8E7RaOlS+O038PMDPv8v+rEYTCehmGNgs9lTp07V0NDw8PDYvn07gUA4efIkABw6dOjbb789cuTIpk2bunbtimJYpYMdA0YZYmPfv7n36/fuw/79ACBDrdrLC1RVP3jxt7KC2bOhSxewsgISCS5ehGnTwM0NmpsBAJYu/eCfBw8GOcTkMZh/BwrPMdBoNEdHRy0tLR0dnePHj6Mho7a2th07dgwdOpRIJD58+FCe/WDHgFEGJDwn+WdtDXLOqqWmwsWLsHv3+8Vo4r+BA99/dnSEO3fefdbQABsbmDkT/j+lOQbzXwBLYmD+ITQ1QWYmCgoCY2P44QfQ0YFFiyAvT+Fdcbng7g4qKu9kKj5enoY2DhoEaWl/wi/BYP7uYMeA+duTkwNOTqCj837s6OJF4HKhuvqLkp0lJEBUFPj4vPcHv/wCU6a8/+rs/PV+AwbzTwI7Bszfm/R00NbuOHZUU/M1qzhxAnR0YM8eAICwMPjmGyAQQEUF4uO/Zi0YzD8H7Bgwf2NKS8HS8p0/mD8f9u+HM2egpOTrV4QmnBG//grTp8ONG1+/FgzmH4JijoHD4dAkqKqqqqqq4v5/llq0Uc5dYceAkUFYGAwb9s4rYPUUDOYvRDHHEBER0bVrVwKBQCAQunTp0qNHD0tLy8bGxra2tnXr1qHtq1evbmtrk7kr7Bgwn6W5Gfbvfx9dunQp1qbGYP5KFHMMzc3NERER4eHh4eHhr1+/1tDQcHV1BYBDhw716dPHz8/v5cuXPXv2FC92kwJ2DJhPw2KBo+P76KCDB7FXwGD+YpSfY3j16pWmpmZ5eTmXy9XU1PTy8kLb3d3dzc3NxeNLnwM7Bsyn2bfvnVews4Pg4M4+Ggzmv4iSjoHD4VhbW6PuQk5ODtLfRkW3bt0iEok1suJGqqqqsOw2piN37rwLCho1CmQpt2MwmD8JJR2Dj4+PqqoqmUwGgPDw8IEDB0b//9LQJ0+eGBgYVIj1Zz7E29t79+7du3fvXrt27Zw5c8LCwpKSkkQiUXNzc2hoaFBQEJLhzcjI8Pf3T0lJAYDGxsbQ0NDg4GCktZuWlubv75+amgoA9fX1ISEhISEhSBwxNTXV398/LS0NAGpra4ODg0NDQ5E4YkpKir+/f0ZGBgBUV1cHBQWFhoY2NzeLRKKkpCR/f/+srCwAoNFob968CQsLa2lpEQqFCQkJ/v7+OTk5AFBRUfHmzZvw8PDW1laBQBAfH+/v74+EGEtLSwMDAyMiIphMJo/Hi42N9ff3z8/PBwAqlRoQEBAZGdne3s7hcGJiYgICApDaIoVCCQgIiIqKYrPZbDY7KioqICAASSoWFhYGBATExMRwOJz29vbIyMiAgAAkqZifn+/v7x8bG8vj8ZhMZkRERGBgIJJUzM3N9ff3j4+PFwgEra2t4eHhb968QQ2Rk5Pj7++fkJAgFApbWlrCwsLevHmDIgWysrL8/f07pxUiI0Pj45vpdIFAUOjr2758OVIl4qioRB45EhoXh1sB3wu4Fb5uK8iJMo5BKBROmzZt8eLF6GtcXJympqZYdtvHx8fY2Bidso8pKSlJT09PT09/+fLl2rVra2pq0Gnicrk1NTXV1dVIY6O5uZlGo6EiDodTXV1dXV3NZrMBoKmpiUajIf10cRGHw+lQxGazJYsaGxtpNBqSyWWxWNXV1TU1NWi8CxUhmdz29vaqqqqamhoejycSiRoaGqQXIQVdJpNZVVVVW1vL5/OFQmF9fT2NRkOC7G1tbZJFdXV14qLW1taqqqq6ujqBQCAQCOrq6qqqqpDuLoPBoNFodXV1QqGQz+fX1tZWVVWhKX1UVF9fL1mEZNxbWlpoNFpDQ4NIJOLxeDU1NVVVVe3t7QBAp9OlF3VCKwBUp6TU7N7NnTlTZG/f+t13fDSCNGCA8MGD2ubmmtpa3Ar4XsCt8HVbQU6UcQwRERHfffedeOyooKCgf//+b968QV+PHz9uZWUlEOcv/AylpaVoJArzHyUt7f0aBfTXpQs4OkJGRmcfGQbzX0cZx7BkyRI7Ozvx9DKbzbaxsUGJoPl8vrm5+ZYtW2TuBE8+/6cpKABT0/crmX/4AVauhJcvcZ4DDObvgMKOgUwmd+nS5cSJE5IbfXx8unTpYmNjY2hoqK2tjRLgSQc7hv8cQiH4+8Mvv8Dhw6Cv/84r7NkD9fWdfWQYDOYDFHYM2dnZ+/btK/lIluCPP/5Yu3bt+vXr0eyHTLBj+G9RV9cxwwFKhfYlKngYDObPAWslYf4c6uogIAAuXIDQUEhJEadfBlVV0NWF4cPh2jWQtdgFg8F0CtgxYBSkogK8vOD06XcZzYTC9xMDubmwYQO4usLt22Bh8b5n0KPHuw/TpkFMDNTUYJeAwfydwY4BIws6Hd6+hV9/he3bYcoU0NB495QfORK2bwcTEzA0hJHqAcCmAAAgAElEQVQj4fx5GDHi0xlv0N+aNdDa2tk/BoPByAY7BsxHkEiwYwe4uEB2NoSHw+jRn8hxJvOvb184eRKiouD0aVi/Hnx88HQCBvNPQUnHIBKJQkNDJVdM1NbW+vj4+Pj4yBTDQGDH8DeCw4Fz52DTJsjOhtu3QU3t3cN96FDo3//9s15HB2xtwdkZvL3f514eORJWrABNzXdfZ88GPz84cgTi4jr7V2EwGCVRxjEwGIwFCxaYmJiIw1KLi4stLS27du2qoqJibm6Ow1X/YZw+/e6xPmjQp3MgHzkCERFAoQCL9d4qLAx8fd8pGmVmwo4dcOgQVFd31o/AYDBfC4Udg1AoXLRo0cCBA/Py8oRCIQAIBIJFixZZW1vX19fX1taamJgsXbpU5n6wY+hksrPh6lWIiIA3b2DgwA/cQJ8+8PDhuz5B165w6VJnHysGg/lLUdgx+Pj49OjRIz09Xbylrq5u4MCBz58/R18vXLhgZGSEFEukgB1DZ5KeDkOGvJscRvlwvv0Wpk6Fvn1BXR1++w0AQCiEt28hMbGzjxWDwfzVKOYYuFyuvb39iBEjDhw4sHv3biTyl5SUJCmid+/ePSKRKDPHJ41Gw7LbncaiRR90Eb79FnbtgrY2SEkBOYYBMRjMvxvFHEN5ebmamtqgQYNMTEw0NTXV1dVJJFJ8fLyk7Pbvv/9uaGj4Odnt5ORkPz8/Pz+/a9euLV++vLCwsKysDADa29sLCgry8vLQhDaNRiOTyeXl5QDAZDJREVJbrKysJJPJaP9tbW35+fn5+flIbbGiooJMJldWVgJAa2trXl5eQUEB6ruUl5eTyWTkrhgMBipCkoplZWVkMrmqqgoA6HR6Xl5eYWEhm80WiUSlpaVkMhnp7jY3N6MiDocjFApLSkrIZDKaaW9qasrNzS0qKuJwOAKBgEqlkslkpC/b2NiYm5tbXFzM5XL5fD6FQiGTyXV1dQDQ0NCAing8Ho/HKy4uzs3NbWhoAIC6ujoymUyhUPh8PpfLRUVI2bG2tpZMJlOpVIFAwOFwioqKcnNzkXxjTU0NmUwuKSkRCoUcDqewsDAvLw/JN9bR6cyEBHj9GkpKRMnJIjU1EYHAs7ODK1eqNm4knzpVVlQEAO0ABeXlefn5uBX+jFaorq4mk8mlpaUikYjNZqMipJRZVVVFJpPxvYBb4c9uBTlRzDGkp6d37drV09MTADgczqhRo5YvX56dna2lpSXuMdy5c8fU1BQ1z8f4+vqeO3fu3Llzu3fvnj9/fkJCQlZWlkgkYjAY8fHxMTExSMc8Ly8vIiIiOzsbnZq4uLiYmBh0NeTm5kZERKDOSlNTU2xsbGxsLKouJycnIiICaXI0NjbGxMTExcWhJs/Ozo6IiMjLywOA+vr6mJiY+Ph4BoMhEomysrIiIiIKCgoAoLa2Njo6OiEhobW1VSgUZmRkREREIMn46urq6OjoxMREJpMpEAjS09MjIyPRNDuNRouKikpKSmpvb+fz+SQSKTIyEknGV1RUREVFJScns9lsLpebmpoaGRmJJOPLy8ujoqJSUlI4HA6Hw0lJSYmKikJXXmlpaWRkZGpqKpfLZbPZycnJUVFR6MqjUqmRkZEkEonP57e3tyclJUVFRaHLq7i4ODIyMj09XSAQMNvbE7Ozo7Ozq5lMACg9c6a5SxcUaCTU1RURCKIuXThBQQBQUFkZkZyclZuLW+HrtwKTmZiYGB0dje7kwsLCiIiIjIwMoVDY2tqakJAQHR2NbteCgoKIiAh8L+BW+LNbQU4UcwwVFRXq6urh4eHoq6ur69ixY2tqatTV1Z88eYI27ty5c/To0TJ3VVtb6+bmplDtGMWgUODtW0hOhoCAdzMKkn9LlnT28WEwmL8pijkGPp8/ffr0uXPn1tfX5+XlDR06dNu2bQAwe/ZsKyurmpqarKysvn37Xrx4Ueau8OTzn8vDh+9ijVRUUFo06NIFDhyATZvA1ha2bwf5lptgMJj/IApHJaWnpxsZGXXp0oVAIIwfPx71zpKSkoYOHYo2zpkzB/WVpIMdw9cnPR0ePoTgYLh3D3r16thFcHd/929YpwiDwUhFmQVulZWVAQEBgYGBrRLSN2VlZQEBAW/evGFJroH6PNgxfAVEIigogJQUaGyEhw9hwICOCdEuX4aHD9+tV8BgMBj5wFpJ/zQaG9+tLs7NhUWL4LvvgECAYcNAXb2jVBFemIbBYJQCO4Z/DlVVsGEDGBoCkQiTJ4Oe3ie0Ky5dghcv4NkzKCjo7MPFYDD/VLBj+IdQUAA2Np/wBGvXwu7doKoK3buDh0dnHyUGg/k3gB3D3xImE6qqoKICMjLgyRPYtAl0dd95gunTwcUFjIzAxATE0V95eSBfRlUMBoORicKOgc1mMxiMlv9HIBCIi9AWOfeDHcMHBAbCsWPw7BmwWPDrr2BvD8OGgaFhx+AiJydAIlQ0Go43xWAwfxIKO4ajR4+qqal17dq1a9euqqqqiYmJAMBisXbt2oU27tixg81my9wPdgxQXg50OjCZsGTJ+6UGDg6AlihL/g0ZAtOnw9mzIMeJxWAwmC9EYcewceNGfX39Z8+ePX/+/I8//kCLwk+dOqWqqnr37t07d+5069bt1KlTMvfzn3MMTCY8eQJPnkB7O/D5cOYMGBrCiBEwefL76FKxJ9DQgA0b4OxZuHgRHj+G/PzOPnoMBvMfQhnHMHnyZMktra2tQ4cOPX/+PPrq5uZmaWnJ5/Ol7+e/5RjodJg+/d1Df/Jk+OGHjn0Ce3vw9QVbWyAQQF8fpz/DYDCdiMKOYceOHQQCwdjY2MLCwsfHBwByc3OHDBkSFRWF/uHmzZtEIlGmkl9NTc1/SHZ71apPBBQRiWBsDN9+C6amkJkJANDeDklJUF7e2YeLwWD+0yjsGHbt2jV//nxXV9dZs2YRCIS4uLjExMRBgwaJZbcfP36sr6//Odntp0+fHj169OjRo1u3bnV0dIyOjk5LSxOJRHQ6PSoq6u3bt8ij5OTkhISEoHRATU1NkZGRb9++RTKHWVlZISEhGRkZANDY2BgREREREYFGtDIyMkJCQrKysgCgvr7+7du3kZGRSOYwPT09JCQEKSDW1ta+ffs2KiqKTqeLRKK0tLSQkBCkgFhdXR0eHh4dHc1gMIRCYWpqakhICFJApNFo4eHhMTExbW1tAoEgJSUlJCQEKSBWVFSEhYXFxsYymUwej5eUkhISG1tEoQBAZVlZ88aNyBO0jxpVMGlSfa9eLG1t2LChJCws1MsrfsMGdnExWySKj48PjY4uaWoCAAqFEhoampiYyOVyWSxWXFxcaGgoUgMuKioKCQlJSkri8XhMJjM2NjYsLAyd7YKCgpCQkJSUFIFA0NbWFhMTEx4ejsQm8/LyQkJCUlNThUIhg8GIjo4ODw9Hcia5ubkhISH/wlZISgoJCSkqKgKAsrKy0NDQuLg4FovF5XITExNDQ0MpFAoAlJSUhIaGxsfHs9lsNpsdHx8fGhpaUlKCWwG3wr+yFeREYcdQ8//BMFwu18rKyt3dPS0tTTJRz4MHD4yMjGo+EzNDJpOjoqKioqJ8fHxWrlxZVlaGmoTNZpeVlZWUlCCx8rq6OgqFgnbCYrHKyspKS0uRWHltba1kUWlpaWlpKdLhqKmpoVAoqCHb29tLS0vLysoki5D4O5PJLCkpKSsrQ5Pk1dXVFAoFtXFbWxsq4nA4IpGoqqqKQqEgXfjW1taSkpLy8nIulysUCquqqqhUKmp+BoNBpVLLaTQegBCAVlFB3bGjiUiEadMYY8eyUf9AT4+Xn9/Y1tZOofBoNACgczjU6uqKtjY+AF8gqKiooFKpSGaqubmZSqVWVlYKBAIej4eKUMRXU1MTlUql0WhCoZDH45WXl1OpVCQZ39jYSKVSq6qqhEIhl8stLy8vKSlBsiUNDQ0UCqWqqkokEnE4HHSqkWR8fX09hUL597RCeTmPxxMKhTQajUqlopuwpaWFSqVWVFTweDyBQFBZWUmlUpE6P51OR0V8Pp/P5+NWwK3w724FOfmidQw//vijs7NzaWmpurp6cHAw2njq1Cl55hgqKip27tz5JbX/HSkvByYT7t+Hb775YNRISwtiYzv74DAYDEYuFHYMlZWV4rxFOjo6J0+eFAgEFhYWq1evRv8wYsSIn3/+WeZ+/m2Tz1wubNoEAwaAuTkMGgQEAvTvD+PHw7hxsHQpzpyMwWD+QSjsGLZt22ZgYDBt2jQ9PT1LS0uUZenGjRsEAmHKlCkjR44cOHAgmUyWuZ9/iWNobISaGkhNhaVLO84tX78OAgFeeYDBYP5xKOwYEhMTFy9e7Ojo6OLiIhl6dPfu3blz5y5cuDAlJUWe/fwbHMOVK6CpCb16Qdeu71eiqagAgQAzZwKD0dnHh8FgMMqAtZIURCgEDgfq6+HkyQ/6B127wrRpkJUF4eFw4wbU13f2gWIwGIySYMegCL/9BvPmwfffg6Hh+y7CmTNw4waEhICEbBQGg8H8c8GOQRZ0OuTmQkQELF78iRVqb9929vFhMBjMVwY7hs/D5cK1azBmDPTo8d4ZDBgAy5bBli1w6hROhoPBYP6VfJFjKC8vR4tQAKClpSUwMDAwMFC8RTqd5hgaG99r0pWXw4sXsHcvbNsGv/0GVVVQWgqPH8O6dTBjBowd+0H/oF8/WLgQMjI64ZgxGAzmL0R5x1BYWGhlZZWWlgYA5eXltra2BAKBQCCMHTv2c3oYkvy5jqG8HDw94cEDYLOBToc7d8DJCZycYPNmGDECBg+GZctg1y4wMPjg0W9qCkRix/EiQ0Nwd4cHDyA19c86WgwGg/k7oaRjYLFY48aNIxAISH/D2dnZyMiISqVSKBQdHZ01a9bI3MNXcAx1dRAXBwkJ0NQENBq8fg2xsUCnwx9/gJHRu8f6hAlgYfEJATvJv0GDQEfngy26ujBxIkyaBNu2YUk7DAbzX0NJx+Dm5jZ8+HB1dXUKhcJisQYOHPj48WNUdPbsWWNjY6QiIgUlHUNLC9DpwOfDw4dgZgbdukGPHmBp+c4TdOsG1tbvVxV0mCjW0QE1NRg3DmbPhn79QE0N7O3h7l3IzQUqFW7fhlmzYOlSePQISkqAxwNZqh4YDAbzr0QZx3D69GknJ6fw8PBBgwaVlJSQyWRJEb27d+/q6upWVVVJ30lFRcVWmbLbERHw4AH4+kJ6OsTEwLZtYGUF5ubw44/Qu7e0ToCmJnh5wc6dMGoU/PAD3LkDbW3A5wOFAiwWAEBJCZSUgFCoxM/HYDCYfzcKOwY/P7+ZM2cCQFlZmZqaGp1OT05OVldXF8tu//777wYGBp+bZsjJyUGytN5Pn7qPHAk//CD09gYAFp9fUl1dWV8vIJHA11eQlyfcvBm6d38fC6Sq2vHpr6ravmdPyYYNJSNHtv/4I1y6VLNyZbGZWe3q1VBYyAQoqagoTUlhtbUBQHVjY3FZWR2DAQBtbDa1urq0pobN5wNAdXV1cXFxPRIsbG+nlpSUlpaKtQyLi4uRzCESLCwrK0NahjQaTSxz2NLSQqFQxFqGlZWVFAoFyRzS6XRxEVKUpFAoSOawubmZQqFIKkpSKBQkNtnU1EShUMSKkuXl5RQKBc3qNzY2oiKxoiSFQkFik0g2EolNcrncsrIysdhkfX19cXGxWFGytLSUSqUizStUJFaUREVIbLKurk5chGQjxWKTtbW1xcXFSFGyvb29pKSkpKQEdRNramqKi4vRqngkGykWm0SnGilKtrW1UanU0tJSsaKk+FS3traiItwKuBVwK3zdVpATxRxDUlJS9+7dJ0yYsHfvXicnp27duu3bty8kJERHR0eyx2BiYoKO72OePn165MiRI0eO7Nq79x6BAAQC79tv4datZiYz4vXrxLlzud27A4HA+e47/sf9gB49YN48WLQIdHTAzAwePqxnsyOSkiJiYxtbWwEgIz8/+O3brMJC1MZvIyMjExKaWlsBIC0tLTg4ODs7GzVkeHh4ZGQkUj8nkUjBwcGS6udRUVFI/TwlJSU4OFisfh4WFhYdHY3Uz5OTkyXVz0NDQ8Xq54mJiZ/ToE9ISAgJCZFHgz4kJCQhIeFzGvSJiYliDfrQ0FBJDfrk5GSkQR8dHR0WFibWoA8ODk5JSUEa9FFRUZIa9MHBwSQSCWnQR0ZGhoeHo0s5Ozs7ODgYxRd8rEEfHBz8OQ364ODgT2rQ41bArYBboXNbQU4Ucww3btwYM2aMjY2NiYmJjo7ON998M3ny5NjY2CFDhjx//hz9z969e0eOHCkSiaTvqpHNPjBqFAwcCAQCfPMN2NiAhcUHeY8JBLC0hOBgePECdu2Cw4eBRAKhEEQioNGw5gQGg8H8SSgfrpqWltavX7/S0lIAmDJlyrhx45hMZmlp6cCBA0+ePCnTPL+gYOuBAxAaCgMGfOAMLCzA3R0mTQInJ5BDpRWDwWAwXxflHUNMTAyBQECp6SIjIwcMGNCjR49vv/124sSJ9XK8zhcUFGx3dQUASE2FTZvejRGdPQtocoLNBll9DgwGg8H8GSjvGBobG319fdFUDwCQyWRvb++HDx+Kt0jnHyCJgcFgMP9JsFYSBoPBYD4AOwYMBoPBfAB2DBgMBoP5AOwYMBgMBvMByjgGtDrx45UKaLucO8GOAYPBYP6eKOwYHj161L9//z59+owYMSL1/5WoeTzesWPH+vbt27dv3yNHjsjjHrBjwGAwmL8nCjuGmzdvurq6Xr9+3cHBQV1dHS1A9/T0/O67786fP3/u3DkVFRVPT0+Z+8GOAYPBYP6eKOwYxCNIqampKioqmZmZAoFAV1f3+PHjaPvWrVttbGwEAoH0/WDHgMFgMH9PlJx8rqqqOnr06LZt2/h8fmFh4ZAhQyIjI1HRzZs3iUQiUg2UQm1t7d69e5WrHYPBYDB/Hso4BgaDYW5urq2tHRAQAACRkZGDBg0Sq6s+evRIX1//c7Lbvr6+586dO3fu3O7dux0cHM4py+XLly9cuKCc7YULFy5fvqyc7cWLF5W2PXfu3OXLl9GAm3JVX7p0STnbS5cuXbx4UTnbc+fOeXp6Kmd4/vz5LzxdSrfyl1T9JVfIuS9uZaWrvnTpktJXyDncygryJa2s9Kk+9wXPgWfPnv25jkEgEKSlpe3YsaNnz545OTkkEmnIkCFix/Dw4UMjIyMkY/sxycnJfn5+fn5+165dmzNnjp+yzJ49+/jx48rZXrlyZcqUKcrZuru7z58/XzlbPz+/8ePH37p1Sznbffv2LViwQDnbNWvWrF+/Xjnbp0+f2tnZvXz5Ugnbq1evTpo0Sbl6/fz85syZ4+HhoZytl5eX0lUfOnTI0dFROVs/P78JEybcuHFDOdsvucBcXFxcXFyUs3327Jmtre3z58+VsL1x48aECROUq9fPz8/R0fHQoUPK2V6/fn3ixInK2Xp4eHzJI2jSpElXr15VwvDly5d2dnZPnz5Vrt7169evWbNGCcOEhIQ/1zEguFyuqanp6dOny8rK1NXVQ0ND0fazZ89aWFhwuVzp5jQabffu3UrXfvz48fT0dOVsy8vLlR7FiomJOX/+vHK2AODq6opyjChBZGTkxYsXlbP19vZ++vSpcrYAsHXrVuUMa2pq3NzclK735MmT4sg3RfmSCywhIeHMmTPK2QLAzp07kea+EnzJBfb48WNxhl0l2LJli3KGTU1NO3fuVLreM2fOKPTMkqSurm6XzESQnyE1NVUeHejP4ebmhpLzKIHSNxQAPH361NvbW2lzOVHYMYjTAFVWVg4cOPDGjRt8Pt/ExGTz5s1ou52d3YoVK2Tu5wsnnw8ePBgbG6ucbW5urisSdlWc4ODgEydOKGcLAJs3b/7cIJtMAgMDT506pZztjRs37t+/r5wtk8lcv369zGiCT1JcXLxt2zbl6gWAw4cPR0VFKWf7JRdYWFiYh4eHcrYAsGXLFpRJRgm+5AK7e/fu3bt3lbNls9kuLi4cDkcJ27KyMqWdCgB4eHiEhYUpZ0ulUpV+yEZFRR0+fFg5WwDYtm1bcXGxEoYCgWD9+vUo+5sS3L9//8aNG8rZyo9ijkEgEKxcudLOzm7JkiWWlpaGhoaVlZUA4OnpSSAQFi9ePG3atD59+sjzLp+Xl7d+/Xoljxpg9+7dSj8ycnJyNm7cqJxtQEDAoUOHlLMFgLVr1yr9yHj16tWRI0eUs/Xy8rp165Zytm1tbc7Ozso5hsLCQhcXF+XqBYC9e/eGh4crZ/slF1hQUJC7u7tytgCwbt06lH1MCb7kAvv1119//fVX5WzZbPaKFSuUcwwlJSXr1q1Trl4AcHd3DwoKUs62uLj4559/Vs42PDz8S+JfXFxcCgsLlTAUCATOzs4oY6gS3Lp1y8vLSzlb+VHMMYhEoufPn0+aNMne3n7hwoUoSw8ACASCy5cvOzg4TJo0KSIiQp5d1dTUfEm39+XLlwplqpOkurr6yZMnytnm5OT4+/srZwsADx8+VHqQISsrKzAwUDnbqKiouLg45Ww5HI63t7dQKFTCtq6u7tGjR8rVCwC+vr4oVaESfMkFlpub++rVK+VsAeDhw4cK5deV5EsusNjYWKW70Twez9vbW37lAkkaGxsfPnyoXL0A8OrVK5TGUgnq6+uVvsAKCgp8fX2VswWAR48eyYy9/CRCodDb21s5HwwAcXFxSr8Ty0+naSVhMBgM5u8JdgwYDAaD+QDsGJSkvr6+tra2s49CBrW1tXIm1MP8reBwOGVlZcoN3/1lMJlMNMWI+ffxL3EMRUVFDx48UGiEtKKiwt3d/cCBA/KEFnx8i+7YsUOe4KuPiY2NPXDggLu7+9mzZxkMhkK2LBbr/Pnz7u7uFy5ckCeqYevWrZaWlvfu3ftYCldRhELhxYsX3d3dg4OD5TRJTU1FZ/jEiRPR0dGK1njz5k13CeScu/oz4HK5Pj4+is4ny3+Bfdw6cXFxpqamSgxh19fXHz9+HJ2xtLQ0Rc1fvXqFbDMzM2X+c1RU1IABA3bv3v1V3INIJLp06ZL8FxiDwTh9+rS7u7uHh4cSgRWJiYmSV9fVq1c70Q1HRETIf1uJ+fXXX93d3b9kMkwK/zDHwGQyd+zYoaWlNXr06ODgYPEd9ezZM0tLSxaLJcW2ra1t2bJlWlpaO3fuTE1NHTlypLa2toaGhpGREZVKlV5vSEiIubm5lZXVsGHDhg4dqqWlpaqq2q1bNy0tLR0dHRKJJMW2paVl5cqVGRkZAHD37t1u3bppaGgQicQhQ4ZYWVlJf9wIBAKxA2hra3N0dOzVqxeRSBw8ePDEiRMbGhqkH/b27dv79u1LIBC0tbVv374tDhaQh+bm5p9++klLS8vZ2bmkpGT16tWDBg0iEok9e/Z88eKFdFuRSHTx4kVTU1P0MwkEgpqa2vTp0+WMyCosLHRwcNDU1CRKYG1tLf8elEMkEr148UJHR0dLS+vChQviKHUGg2FmZiZzTviTF9iQIUOMjIyk+4ampqYZM2aYmZlZWVnp6upqaWmpq6t36dJFQ0NDS0tLZozyuXPnLl26BADFxcVWVlbdu3dHZ2zQoEEyY5RbW1vFn728vHr27Cm2lRnpEBMTo6qqqqKioqqq6uLiouiKEzqdvnTpUi0trRUrVpSUlKxdu1b+CywlJWX06NFGRkZEIpFAIBAIBH19/d9//12eetls9tatW4cMGSJ5dZmbm5uZmX3JWh95qKiomDFjhpaWlpOTU3Z2tnj7pk2bli9fLtP85s2b2traY8eOTUtL27lzJzpdffr0uX379lc/1L/aMRQXF2/dutXV1XXDhg1rPyIpKUm6+YkTJ4hEooeHh5ubW69evaZPn46iVoKCghwcHNhsthTbnTt3GhkZeXh4TJ8+vXfv3qgleDzehAkT9u/fL71eBoOxY8cOAoFgbm5+9uxZDw+PMWPGWFpaenh4HDt2TPobU0NDg7W1NQoXsbe3X7p0KY/HA4Dm5uZRo0ZJj01saGiYN28eOi337t0bPHhwTk4OANTW1lpZWYmFCz/H5s2bDx48GBAQsGzZMgKBoKGhsWHDhpycHHk6EG5ubmZmZh4eHgsXLiQSiZMnT0ar2detWzdq1CjpnbPCwkIikYhCPng83tKlS2fNmjVv3jwNDQ15gqMWLFgwfPjwDj6ASqVOmzbNyclJysHz+fyzZ89u375969atH19dV69elV5venr60KFDN2/e7OHhYWNjY2JiglQEhEKhnZ1dSEiIdPNdu3Z97gKTHhYpEon8/Px69epFIBBQB2v16tUDBgxwc3OTJ8Z/w4YNaLHIpUuXDAwMxE7o4MGDo0ePlh4WeejQIXQV1dbWDh06VLysb+fOnePGjZMeORMcHDxt2rS0tLSjR4+qq6sTCARHR8fHjx/L2XHfs2fPsGHDPDw8Fi1aRCQSJ02aVFVVBfJdYPPnz3d2dkaff/vtN2tr63Xr1qmqqh48eFBmvb///nv37t07+B6hUHjs2DEikSg9AhVdYNu2bfvkBfbLL79It509e/akSZM8PDyWLVvWq1cvV1dX9C67b98+mQH0ERERgwcP3rVr19atW9XU1HR1dVFDX7x4cfjw4YqOPcjkr3YMDAZjyZIlBALB1NR05MiRIz7kzZs30s0nTpx44cIF9JlCoTg5OQ0YMODOnTsvX76cMmWKFMfAZrNtbW3RfZ6SkkIgEMQaHidPnpwxY4Y8B+/l5WVkZITeHPfv37969Wp5rBoaGuzs7FBA3rx5896+fSsuOnDgwNSpU6XY8vn8TZs2qaurZ2dn37hxY+7cueKi5cuXixcVfo5NmzaJ4/GpVOqZM2fMzc179+5tamr64sUL6X50xowZV65cAYCioqJ+/fr98ccfaHtQUJChoaH0gazXr1+bmpqKlz6cOnVq/vz5ALB161ZNTU2ZQyv29vbiVpbE19fX3NwcudVPIhQK7927RyAQeiZuduYAACAASURBVPXqNXbs2A5Xl8w12J6enra2tuhza2vr5cuXtbW1165dm5+fP3nyZOmOgc1m29nZoZfWjy+w6dOnS68aANLS0oYPH44W5RUUFAwbNkzOiMZt27ah1wsvLy/JFchkMllDQ0P62Q4KClJVVb1w4UJZWdmoUaPy8/PF201NTaW3cnBw8Pjx41Er19bWhoaG2traDhw4sE+fPkeOHJG5kHPmzJmXL18GgOLiYjU1NbGSj8wLjMVimZubi4dQKBSKqalpeXl5cHBw7969b968Kb1eLy+vkSNHfrLI0NBQ+pCOUCi8f/8+gUDo2bPnxxeY9OXfpaWlenp6aOQAACIjI21sbExNTePi4tzd3WXey4cPH3ZychIfp9gvFhYW6unp5eXlSTdXlE4YSuJyuU5OTvv27VPCdtasWbt27ZJ8m3jw4IGenp6Wlta4ceOkvGUwGIxhw4ahwHYmk+nn54ekKfh8/rp168RnXCbBwcGWlpaPHj3au3fvsmXL5DGh0+k6OjpjxoyZM2dOnz593N3d0WgmjUYzMjKSuW6TzWYvX758yJAhU6dONTMzi46OptPpCQkJWlpaL1++lG67cuXKj1f/Pnv27OjRo8OGDZM+LHP27FkikThnzhxDQ0NVVdXx48eXlZXR6fTFixd///330l/oMjMzhwwZcvfuXTqdXlhYaGhoKF7m5u7uLjPW/urVq0Qi0dvbmy5BQECAoaHhpk2bpNsCwO3btydOnKjEAP3du3ctLS0lX76ysrJmzZqlpaXVt29f6dMkra2tZmZmKKb+4wts8eLF8hxATU3NnDlzXFxcgoODLSws0Bu0TDZt2qShoTFnzhwTExNLS0ux5sq2bdsMDQ2bm5ulmz969Khv37729vaou0On0xsbG7///vtVq1ZJ71n6+/tbWVl1eFdNSUm5fv368OHDr1+/Lr3e8+fP6+rqii8we3t7OS8w9Oo9f/78hoYGOp3u6uo6dOjQ+vp6AHj69CkaVZNCXl6ekZHRhg0bampqxFdXSUnJ/PnzjY2N5ZkvuXv37oQJExSNPampqTEwMHj9+rV4MqO9vX3v3r2DBg1SV1eXuUp/y5Yt8+bNQ6clKipKPAn05s0bfX39rz7E2jlzDGghuxI/5vfff9fT0+uwsrqhoWHt2rW2trZS3rBEItEnn5JNTU3jxo2T3gfsQGZmpnjwXZ7/53A4bm5uc+bMmTlz5uLFi48dO4aOk8Ph3Lp1S/yOJp27d+/a2dmh4VQVFRUdHZ3jx4/LnC67f//+54ZNGQyG9MXMfD7fw8Nj5syZx44dy8/Pnzt37nfffaeioqKmpibPRNnNmzfV1dVVVFQIBIK9vb3k+6PMgSyhUHjkyBEzMzMVCdTU1JYuXSrnNXP48GEl1i5VVFRYW1t3GNMXiUS3b9/W19eX3mMQiUSrVq363AX2v//9T85j4HK5hw8fNjc319HR+ZwSZQeePn26YMGCmTNnzp0719nZWbwkMCwsTNzPk05OTs68efO6deuGrq7evXsvWLCAQqFIt8rKyjp+/Pgn+50cDkf6hB8A8Pn8Y8eOzZw508PDIz8/f/78+fJfYFlZWVZWVujC6N+/v6Jt7e/v7+Dg0LNnT/HV1bVr19GjR8uc2xBz9OhRma9lH+Pq6urg4NBhcI9EItna2sp843nx4sXo0aM/ft05ePDgjBkzlF4u9zn+YZPPAPC5eIn8/HwpgwwAUFtb+0knT6VSlRihW7NmjdKCS0qTnJwcERHh6+urtIDglxAUFPTy5UsymSzn/+fn58fExCi94rq1tTVGAsnJuj8PKpX6SWU0Go0mT4qRT9qWlpYqeoE9ffp0zpw5SustKkdxcXFiYmJMTIwSIWRfhaSkpJCQEDlXQdPp9KioqJiYGDndZwdEIlFgYODL/+f169fKrfpWiLa2trS0tI/f57hcrkwdBy6X+0kVgObmZoWCSuSkcxxDZmbmqVOnTp8+ffny5ZSUFEXN79y5c/LkyfPnz9++fVshDR8ej3f58uWTJ09euHBBCVWMt2/fnjx58syZM7/88ouijdHa2nrp0qVTp05dvHhR0eCHysrKU6dOnTt37t69e4mJiQrZAsDz589Pnjx59uzZK1euKCrVID7VSqizlZSUXLt27fr161evXpUZVvAxz58/vyYBmnWXk2vXrp2UQM5uGSInJ0fS9rffflPosH/55RdJc/klPVpbW8+dO3fy5MlTp05dunTpxIkTCol3BgcHnzp16tSpU6je169fy2/75MmTU6dOeXl5oVOtkA8uLy+X/L3/+9//pM9ddeDx48fI8OzZs1evXpX/tQMAnj59eu3atStXrqA9KGSLkc5f7RhEIpGnp6epqamGhoaamhqBQFBXV1+wYIGc90BpaemMGTN0dXU1NDTQuIqxsbGct25ycvLYsWN1dHSQbZcuXSwtLWWGmiD4fP6ePXuMjIw0NDRUVVUJBIKOjs7WrVvlXD6WmJg4ZswYFB1LIBC++eYba2trORUlfX19LSwshgwZMnjwYAKBgEZjs7Ky5LFta2tbuXKlvr6+hobGt99+i6L6jh8/LlMUHQAqKipmz55NJBLFp9rIyOjWrVtyLonw8vIaNmyYhoZG//79CQTCgAED5s6dK+fLHQpAGjx4sIYEVlZWjo6ONBpNum1SUpKNjc2gQYMkbW1sbNasWSNTtozL5e7cuVNTU1PS1tjYeMSIEfI8ZxMSEqysrD6u+ueff5a56OTly5cGBgZi2yFDhujo6NjY2Li7u8tsrNbW1uXLl2t8iJmZmb29vcylDBUVFTNnzuxwqi0tLWfNmlVeXi7dVigU/u9//0M3lBgUWCzPsoCysrLp06d/XPWcOXNkDvSnpqaOGDHi41O9atWqrx6f89/kr3YMBQUFRCLx+fPnANDe3r5o0aIZM2ZMnz5dV1dXnvU4W7ZsmTJlSnt7OwD4+flZWFg4Ozv37dt327Zt0h9YQqHwxx9/FMcR/fLLL9bW1j/99BMKyZBZb0hIiLa2NjrCmpqaCRMmLFy4cMyYMdbW1jJHvQUCwezZs8Xyk1euXLGxsVmyZEmPHj08PT2l27a2to4YMUKsGu/m5jZu3LiFCxf27t1bnvHQa9eumZqaotssMzNz+PDhy5cvNzAwmDlzpkyXtmvXrvHjx6M49zdv3qBTraam5uLiIrOXVlxcrKenh0J0WCyWk5PT999/P3PmTG1tbXk6iE5OTubm5h061/n5+ePHj1++fLmUhubxeGPGjJk0aRKaihQTHx9vaWl54MAB6fU+efKke/fuHRJdsVis3bt3GxoaSu8jcrnc0aNHT506tUOfLDY21tzcXLq8c319/dChQ9esWdNhpNjPz09bW/vevXvSD/vEiROSKRQRdXV1Tk5OdnZ20n3SqlWrTExMOozeFBUVTZ48edGiRdIf7unp6T179vw4pcH169c1NDRkCr2tWLHC1NS0Q2eusLBw4sSJS5YskVI1n893cHBwcHDoMDKclJRkbW0tUzA1PT19z549Bw8edHV13fYR0od0+Hy+p6fn/v379+7du3379g620tcTMBiMY8eOubu77969++N6Zd7OISEhe/bsOXDgwI4dOzrY7tu3T2nRxs/xVzuGly9fmpmZie/t48ePL1myBKl5E4lEmS8p9vb2165dQ58ZDIaFhQWJRIqLi+vTp4/0zCoMBsPExET8kp6bm2tmZlZbW/v06dOePXvKHFY6ffq0ZFzpihUrDhw4wGQyHRwc7OzsJFcJfQydTjcyMhLnxM7OzjY3N0eqkKqqqtJX5eTm5hKJRPEjydfXd9y4cQKB4OzZsz179pQ5fL9q1SpJ6emJEyf6+PhUVFTo6uo6OztLn5KZNGmSOC8Qi8WysrKKi4tLTU3t27fv0aNHpdfbIVz19OnTCxcuFAqF69at09bWlrmc0M7O7pMpifz8/KSHq7a3txsYGHwy6PnMmTPSI4MB4OLFi2PHjv1kkb6+vmSc8ccwmUwDAwNxuipJTpw4IT1ctbi4WEND45NLHVesWCEzwv3nn39eunTpx9tLS0u1tbWl+7PJkycfO3bs4+0hISEmJibSJ5BDQkJ0dHQ+WWRraytzvn3ixImfzJMTGBhoamoqZTaVw+EYGxt/csL50qVLkyZNkl4vjUYbN24cgUAwMTEZNmyY6YdIH/MUCoU3btwgEAjdu3e3tLTsYCs9KQWHwzl48CDqPZubm3ewlZkYKiMjY+jQoQQCwdLSssNhjx07VuksL5/jr3YMqampGhoajx8/ZjKZVCrV2Nh4w4YNACAQCHbu3CkzkZOzs/PkyZNra2uZTObly5f79OmD3jj8/f0PHTok5V2Sy+VOnDhx5cqVbW1tTCZz69atRCIRTe7duXNH5pv7s2fPNDQ0YmNjmUxmampq//79UQh2fX395s2bpT/pOBzO+PHj16xZw2QymUzmpk2b9PX1UYf31q1baK3A56irqzMxMTl27BiTyWxsbJwxY8b48ePRy9TJkydlzlWcPn3ayMgoLy+PyWS+fv26R48eKE13dnb2tm3bpHcafv75Z3t7++rqaiaTefXq1d69e6Pxq9DQ0P3798t8lxwyZMiDBw+YTGZJSYmpqenatWsBQCgUurm5dXi3/RhPT08DA4OnT58yJQgLCxs2bJj07A4ikcjV1dXKyio8PFzS9smTJ9ra2jKXEGdmZurp6bm5uTU3N4tty8vLFy1aZGpqKn0USyQSbd++3draOiIiQrLqhw8fDh069OzZs1Js2Wz2ggUL7O3tMzMzJW09PT0HDBggc0FvYGCgpqbmpUuXJG0zMzPt7OykL+4BgF9//ZVIJPr4+EjaRkZGWlhYyAxXbWhoGDt27IIFC8rKysS2zc3Nu3fvHjRokMxZpatXr+rp6T18+FCy6rdv35qbm69du1Z61Xv27LGwsAgJCZG0ffbsma6u7if9XAeampqmTJkic8Hj57hx44Zy8dAA4O7uvnDhQoWmYcQUFBSMHj0a3cJ/Np0w+ezp6ammpoZi48aOHSs5FCNzXJJCoYwePbpr167dunXr0aOHZKy0zLHvxMREY2Pjbt26devWrUOIm8x6BQKBq6trz5490WEvWrRIcihTZtXx8fGGhoao6gEDBkgOWMus+o8//tDS0urWrVvXrl21tbUl7zeZtgwGY8GCBajeb775xs3NTdJE+mGXlZXZ2dmhU929e3dJBybPNIOXl1f//v27devWpUuXUaNGSb4Oy3O29+7da2Ji0k2Cfv36zZ07V2Zvg06nr1u3jkgkStoOGjRozZo1MiP6AeD3338fOXJk7969Jc2tra3lSaTe3Ny8Zs0aXV3dDlWvW7dO5sBdSUnJvHnzhgwZImk7dOjQPXv2yBMtc+XKFSSGIbZVVVW1tbWV2acUiUQHDx40NTWVrLdv374//PCDPFloEhISJk6cOGDAALHtd999Z2RkJHMxAQAIhUJ3d/ePq3Z0dJS5BLK1tdXFxUVPT0/SduDAgatWrZJzUCUhIWHz5s1Kj8Ds27cPjYcrCovF2rx5s9JpM549e+bu7i69r/9V6JyopPT09KCgIDknfjvQ1tb25s2boKAgJZJ71NbWIlvlel5xcXFBQUHShxQ+R3V1NapaCcWx4uLioKCg4OBg6WNWnyM8PDwoKEiJcKb29vagoKCgoCDlQkUzMjKUbmUAaGxsDJJAoei1srIySVtF41UiIiLEtiEhIQrdh6WlpZJVK3SVkslkSVuFFvpwudzg4GCxrUK5XOh0umS9ioaQJScni23fvHmjUCqq5uZmyaqTk5Plt62oqJC0/WsCmv8jdI5jqKys9PHxefDgwb179+QMsJEkMDDQx8fHx8dHibxRz58/9/Hx8fb29vPzU9SWTCajw75z546irkUkEv3++++oakUFEdva2tDv/e2338RzFfITHx8vPmxFYzaCg4OR7YMHDxSVn6yqqhK3slgJQH7ErYxQKL/us2fPJG0V6vXn5eV5e3uLbRVNR4xaWUyHaXApoEx5YsOHDx/KXCMmSUJCgmS9CvlR1MpiFMqaV1dXd//+fbGtosu+goKCJKtWKFnmH3/8IWmrUHRvbm7uFQkUjSD/7bffJM1lLgYUw+FwUIgt4n//+59MKUxJYmJiJOtVQpNVTjrBMVy/ft3MzKx///49e/ZEym7Lly+Xs09XUVHh6OioqamJgiDRVIycqorp6enjx48XB1B+8803Y8aMkfPFSiAQHDp0yNDQsH///l27diUQCEQicefOnXJm9E5NTbW3tx88eDCqWkVFZezYsXJ2JwMDA21sbPr374+ie3v37j1t2jQ5b9329vb169fr6uqKT5epqemFCxfkWfxRXV29YMECLS0tsa2FhYWPj4889QLAzZs3USsjbbjBgwcvWbJEznugvLx8zpw56urq/SWwtLR0cnKSqUOQlpY2bty4/h8yfPjwzZs3y3zO8ng8d3f3oUOHStrq6enZ2trK0+9JTU0dM2aMmppah6q3bt0qc0w5MDBw2LBh/fr1Exuqq6uPHDny+PHjMoeS2tvb161bhy5sMSYmJtOmTZP5El1dXT1//vyBAwdK2lpYWCxYsECmIIdIJLpx44aBgYHkT9bU1Bw9evSdO3dkjjfSaLS5c+d+3MqLFi2S+YjPysqys7P7uJU3bNgg85bk8/mHDx/W1taWtCUSiePGjZMndW5GRoatre3Hrbxp0yYULSmFoKAgMzMzyVYeMGDAyJEjjxw5IrNXymKxXFxcPm7lKVOmKPHWJZO/2jEUFRWhGSeRSESn0+fNmzd16tQJEyYYGhrKs4Jpx44d48ePb2lpEYlEz549Mzc3X7RoUZ8+ffbs2SPdUCgUzps3b9myZXw+XyQSXb582dLScu7cuT179pRHDyM8PHzo0KEJCQkikai8vNzBwcHR0dHGxmbMmDEy7x8UKevs7IyqvnDhAgrJV1VVlZm6va2tbdSoUYcPHxaJRHw+f/v27WPGjJk1a1a/fv3kmYO6efOmsbExlUoViUQpKSk2NjaLFi3S1dWdN2+ezPtn7969tra2TU1NIpHo1atX5ubmixcvlicyGACoVKq+vr6Pj49IJELzHFOmTJk0aZK+vr48Qv/Lli0zNjZGKrBiMjMzx44du2rVKimGPB7Pzs7O1taWRqNJ2kZERAwbNkxmMNWzZ8+6devm7e0tactgMDZv3mxsbCw9ZI7H440bN87BwaG6ulrSPCwszMTERLoObkNDg66u7k8//dTW1iY2FAqFT5480dLSkumMz5w5M2DAgNDQUMl6KysrHR0dJ0yYIP1ptW7dOn19/fT0dEnbnJwcOzu7pUuXSu8jZmVl9e7d++DBg0KhUGzL5/MvXbqEIjWkH/bq1asNDAyysrIkq87Ozra1tV2xYoV0Dd2JEyeOHj26oqJC0jY6Otrc3FxmULKvr+9333139+5dSdu2trYdO3YYGhpKl8Hn8XgODg7jxo2rrKz8+AKTHpTc1NSkp6e3ePFiBoMh2crPnz/X1taWuYD0/PnzSCxEst6qqqr58+fb2dnJXKOjKH+1Y/D19ZUMVz1x4sTSpUu5XO6SJUsMDQ1ljr/b29uLYwkYDIalpSWJRHr79m2vXr0+GeAohsFgmJqaSoarmpub19TUeHt79+zZU+Y80pkzZ6ZMmSL+6uzsfPDgwZaWlrFjx06cOFH6Q5ZOpxsbG4vzzGRnZ1tYWNTV1d27d0+m9HxeXl6HcFVbW1sej+fh4dGnTx+Z0wYfh6s+ePCASqVqaWmtXbtW+kvK5MmTxSs8WCyWtbV1fHx8XFxcr169PhllKIm/v3+HcNVFixbxeLwVK1YQiUSZQ+e2trZKh6vq6+srHa564cKFLwlX1dfX/5Jw1U/GlcoTrrpu3Tqlw1UnTZrUWeGqEyZM+GScmDzhqkZGRp8cCpYnXPXKlStKq6uyWCwDA4NPvpOdO3du8uTJUmxLSko+J3a7du1a8Tqnz7Fhw4ZPSjHSaDRtbW2ZihqK8lc7huTkZA0NjRcvXnC53MrKSjMzs59//hkAuFzupk2bZAZRLFu2bPr06c3NzVwu99q1a3369EGTey9evNi3b5+UtwwOh+Pg4ODi4sLhcLhcrpubm46ODgpTuXbtmsw1bk+ePNHU1ExJSeFyudnZ2erq6ufPnweA6urqdevWSR9hRIrfGzdu5HK5XC7X1dWVSCSiMBUvLy/p/qympsbIyOjs2bNcLpfBYPz44492dnboPe7QoUNIy1MKx48fHzZsGJVK5XK5ISEhqqqq6HZKS0vbsGGD9FCZ1atXT548ubGxkcvl3r59u1evXqjHGhAQsGvXLunvkiQSSUND49mzZ1wut6qqytLScuXKlQDA5/O3bNkic/ju/PnzJiYmfn5+XAliYmLQAmYphiKRaMuWLaNGjYqLi5O09fX11dfXlxnImJaWRiQSDx8+zGQyxbY1NTXOzs7GxsbSZ5VEItGmTZvGjBmTkJAgWfWLFy/09PSku1IWi/Xjjz9OnTo1Pz9f0vbmzZsDBw6U2cp+fn5aWlrXr1+XtM3Pz58yZcrEiROlP9y9vLwMDQ2fP38uaZuQkDBy5Mjly5dLb+W6urpRo0YtX768pqZGbMtkMo8cOTJo0KD4+Hjph+3p6WlkZIQeBWLi4+OHDx/u7Ows5V4GAFdX1xEjRkRHR0vavn792tDQUPprOwBkZWUZGBjs37+/tbVVbFtXV7d27VpDQ0OZby3btm0bOXJkbGysZNV+fn76+vrSu6RsNnvevHmTJ08mk8mStnfu3Bk8eLBM+QZ/f38tLa2rV69K2hYVFX3//fcylzEqQSdIYpw5c0ZNTa13794qKio2NjaST1WZY98FBQXW1tY9evTo3bt39+7dJdcfyLSNjo7W09Pr1atX7969+/btKzndJHMYl8/nb9y4Edl26dJFUuAM9Qf/r73zj2nqXOM4ybIsojXOCaVQpK1KC6WF8OMUFccYYAMFmfsDqchBsjgzHVkRqHYxbjEyHQRw0YVTwLHRSNSxLHPQgowyyGD8CsnmMkatoI4NCFXY7A8sLef+8eaeHFp4T9vcu3t37/n8VRoenpNzDu/z/vg+zwM37+np4XA4DAaDwWBs2bKFvEChdN3S0hIUFMRgMPz9/V1W6JS2T548kclk/v7+DAbjueeeO3nyJHGXwPIfYms0GuPi4sCtfuGFF8hKfIfDAbddWVkBK18Gg/H888+LxWLyjIbySdntdlAymkFiy5Yt+/fvpzycNJlMcrmcuNuAbdu25eXleXLC0dzcLBKJwJUDNm7cyOfzNRoNpe38/HxeXl5YWBjZdUBAwOHDhymFOhMTE6C3F9mWxWK9/fbbnmiiLl26FBERwVhNTEwMpVTB6XSC/kIut/rVV1/1RE/V29uLIEhgYCD5doWFhVGmjOA4vry8rFAo3F17coS2sLAAVp8uTzk3N9cToUFLS4tIJNq6dSv5sj0srvP48eP8/Hx3154coRmNRlDFnWwbFBT01ltveVIetbKyMiIiYvPmzWRzsVjsrT7CE/4zqqTu7m4Mw+rr631IEjGZTA0NDRiG+XAiPzk5qVarMQzzQbuJ4/iXX36JYVhTU5NXchHA/fv3MQzDMMyHcnJjY2MYhqnVaq/kIoDl5WWNRoNhmIdH9GQWFhYaGxsxDKNsoLQmer0ePGWv5CIEP//8s1qtBs8LwzCdTue57eDgINmWcvZKxmq1fvbZZ4Stt497YGCA7JoyZ5NMZ2cnYYhhmFcq29nZ2fr6esLcq8dtMBjI1+zJGSyZ1tZWwlatVnvYRgIwMTFBdu3VmzY8PEy2pUycJGOz2ZqbmwnbTz75xKtJ99DQENm1VyWEu7q6yE/ZK5Xt3Nwc+Sn/+3qR/v3KbtP83/L77793dnb6Vh7ZYDB4Je13obOz07fyzjiOT0xM+Ox6dHTU217KBBaLRavV+lZUbm5urqOjw+dEqt7eXh8mMYDZ2dmOjg7fnrLRaPRBz01w584dyiqN62EwGHx2PTY25lUCBxmr1arVaj2s5uk5dGCg+a9jeXm5qqoKQZDs7GyyFO/27dsikQg+s1taWiovL0cQBEVR8rlrdXU1/GwQ0NfXl5iYiCDI9evXiYUCqMpFKQOz2WynTp1CEOTo0aPkrerKykrKc+8nT54UFhYiCFJWVkaW5L755pugmgicmzdvSiSSffv2dXV1ERub4+PjO3fuhDd9dDgcH330EZC6kSNQR0dHZGQk5XBjNBplMhmCIJWVleTE8rS0tA8//BBu63A4ampqEASRyWSjo6PE9+3t7UKhEJ7LubS0dObMGQRB8vPzyXvRV65cSU5OhvvFcby/v3/v3r0IgjQ3NxOqLbPZLBaLKXv+LC0tKZVKBEEKCgrIEqba2lpK1wsLC0VFRQiCKBQK8jL65MmTnnT9am1tlUgke/fu1el0xH7svXv3du7c+S9P7vurA8PU1NSlS5dqa2svXrx4wQ3KtfONGzeqqqqqq6vdbZuamiAb33a7vb6+vrq6uqqqyt2WsrTh2NgYuOwPPvjAxbaiogIupgKniOu5hicELS4u1tTU1NTUgEr9LhBKp/X45ptvKisra2pqiDL9BLW1tfD/vdbW1vVuNWUbjIcPH168eHG9p0yZ0vjxxx8zmUwURQ8dOrRx48aCggIwVnZ1de3Zsweuv1QqlTweD0XRAwcObNiwoaysDPx+XV1ddnY23O/4+DiPx5PJZCiK7tq1SyKRgN0Ju93uSSpDaWnpjh07UBTNysry9/c/ffo0CC1Xr14lN+t2x+Fw5ObmisViFEVTUlICAgKIAiQlJSXFxcVwv11dXUFBQYcOHSosLGQymZmZmeD/6MGDB7GxsfBTmcbGxsDAQBRF5XL5pk2b5HI5mDL39vZKJBL4auPPP//cs2fPvn37UBSNj4/fsWMHUTjk4MGDlKoktVoNXOfl5W3atCk/Px/sQen1wHPAUQAABrBJREFU+sTERLj+8t133w0LC0NRNCcnZ8OGDQqFAvx+Y2OjTCaD+713796uXbsyMjJQFA0PD4+PjwczfafTmZSURBn+T58+zeVyiRestLQUzFTUajXctdPplMvlQIiRmpr60ksvEcITpVJJqT3T6/UsFis3N7ewsJDFYkmlUhAMpqenY2NjfSgDAeevDgzz8/Opqal+fn6BgYEhISHBq6FMm9RoNCDZisPhuNjKZDLIaAUqkhJ9MV1sQSE/CAaDgc/n+/n5sdlsF9vQ0FDyfMed5eXliooKPz8/UOzIxRz+QlgsluPHj4O8NnfXlBUZ+/r6Nm/evObtio6Ohm/937x5c71bnZ6e/gzaJMBkMu3fv9/Pzy8gIMD9KVNuf6elpRECj8HBwZSUlO3bt3/11Vd37txJTk6GBAaLxQI6coMf29vbRSKRUCgcGhpqbGx87bXX4H6vXLmSkJAAPj969EipVIaEhKhUqpmZmZSUFHhgMJvNUVFRxJ7v119/LRQKo6KiRkZGMAx7/fXXIbZTU1McDgdM2O12u0ajCQ0NfeWVV4xG45kzZyi7ARcXFxN/f3x8vKCggM1mX7169ZdffklMTIQHhqysLKJO9ejoqFQqDQ0NbW1t/fbbb5OSkuCBoaenh8fjgdTUxcXFy5cvBwcHHzly5Ndff83Ly6MMDBkZGSqVCnweGRlJT08PDQ394osvuru7X375ZUhgsNlsMTExTU1N4MfOzs7o6GiBQNDf3//pp58eOHAA7hfDsNjYWPB5enpapVIFBweXl5fPzMykpqbCA4PFYhGLxYQSQavVisXiiIiI77///tq1a/Dw/+jRIy6XC043HQ5HS0sLh8NJSkoyGAxnz56lbO1ZUlJC/P2JiYmioiI2m3358mWDwbB79+6/fWDAcfyPP/4AnYR9M9doNAkJCZTF1NakoqIiPT3dt8pZDx8+BGtPH2xxHD9//rxUKvWkjps7x44dKywshI/F6zEwMBAdHe3VuRzBrVu34uPjvapSQPD06dPMzMxz5875YCuVSlUqFXn9V1VVxWKxhEJhYmIiXOEeHR0NcpfAN1ar9dSpU0wmk8/nw0dn/J9DBnljvbu7WyKR8Pl8ygYDoDI5SI4D35jNZoVCAVyvqUAnAENGb28vYfvbb7/J5XImk8nlcsvKyuCXXVJS4jIa3rhxIzw8XCgU8ng8eMZWTk6OQqEg32owvguFwri4OPiuXV9fH5fLJW+a3b17NyMjY/v27Ww2W61Wwy87Ozu7tLSU7Lq2tha4RhAEcuBvt9tjY2Pr6uoIW5vNplQqmUymQCCgDAzXrl2LiYkh56L39PTs3r07PDw8KCgIrvB59uxZTExMQ0MD+QUD1WT5fD585jE9Pc3j8fR6PWE7MzNz5MgRJpPJ4/Heeecd+GWXl5e7rEg+//xzgUAQGRnJ4XD+9nkMgB9++MHzxu7uqFQqT9KV3VlZWTl+/LiHHdLdaW9vf+ONN3w7zXM4HMeOHfOhQz2O4yaT6fDhwz7ImQB1dXVKpdLbSkeAc+fOeVIpc01++uknuVwOH5jWpKmpiWiLRHD//v2srKyoqCi4Rui9994TCoUum3vDw8MJCQlSqRTuF2zXggwVArPZfP78+RdffJFyK+ns2bMikchFkzM4OBgXF5eZmQkxdDqdBQUFRAcqgtu3b3O53BMnTsD9fvfdd8HBwS5JmvPz8ydOnGAymfAho6WlJSQkxEU69eDBg4MHDwoEAvirvri4mJycXFRURB7cnU5nQ0MDi8WC15PHcVyj0bDZbJdD16mpqZycnMjISHhMunDhgkAgcMndA9VQ0tLS4FrqyclJPp/vIqi1WCwVFRVbt26l3Ep6//33IyIiXJJaQDWU9PR0iKHT6Tx69Kj7Ykir1fJ4PHg9eRzHBwYGgoODXWRIJpOpuLh427Zt/wsrBhoaOE6nU6vVrll+rr+/H674NpvNbW1t7sOKzWbzRDk6PDy8ZifBH3/8kbKL1NOnT9va2tzjltVqpXQ9Ozur0+ncg/f8/LwnqiS9Xr9mABgaGqJcH+t0ujU3Ffv7+yl1uutJcSYnJynPC1dWVnQ63ZrFryhdW63WtrY29+0mkJ0HDww4jo+MjKx5V+/evUvZy91isaz5gi0tLVGqoufm5sjnxgSPHz/2pOhhT0/Pmsv34eFhryrxeQIdGGhoaGhoVkEHBhoaGhqaVdCBgYaGhoZmFXRgoKGhoaFZBR0YaGhoaGhWQQcGGhoaGppV0IGBhoaGhmYVdGCgoaGhoVkFHRhoaGhoaFbxD81GowGUGMh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data:image/png;base64,iVBORw0KGgoAAAANSUhEUgAAAggAAAEeCAIAAABg+XovAAAgAElEQVR4nOydd1hUx9fHLyoqAgIWBOwl9oA9KjaIJWpiSTSaJpbYS6zRKKJRo9hee4xd+SmigIiAUpYmXRaQ3nvvbVm2n/ePs46XBQENipj5PDw8uzNz7529c+98p57DAIVCoVAoLJjmzgCFQqFQPi6oMFAoFAqlBlQYKBQKhVIDKgwUCoVCqQEVBgqFQqHUgAoDhUKhUGpAhYFCoVAoNaDCQKFQKJQaUGGgUCgUSg2oMFAoFAqlBlQYKBQKhVIDKgwUCoVCqQEVBgqFQqHU4NMRhtTU1MDAQHd3dy6Xm5ycLJFImjtHnzhZWVnBwcFisbi5M/KxIJPJwsLCUlJSmjsjciIiIm7fvm1mZpaRkdHceXlfpKSkWFtb//HHHy9evGjuvHxSfArCEBISsmzZsr59+7Zr145hGFVV1d69e3/55ZfXr1+vqqpq7tx9mqSkpIwZM0ZVVXXbtm1SqfSdzyMSiZowVx+MOuXw6tWrmpqaffr08fLy+vBZUoDP5+vr6zMMo6mpGR0d3dzZeV/89NNPDMMwDGNnZ9fcefmkaPHCcPv27U6dOjF10aNHj6ysrObO4KfJgwcP8CZ37tw5Ozv7bQ/n8/nu7u5btmy5du3a+8jee6KsrMze3n7VqlUODg61Y2fMmIH35LfffvvweVOgoqKiX79+DMN07949Nja2ubPzvvjmm28YhmnTps2TJ0+aOy+fFC1bGCwtLbGXgB2FyZMnr1+/fuPGjVOmTFFWVt63b19zZ/CTJTk5eeTIkVpaWmvXrhUIBG97+K1bt9q0acMwjJmZ2fvI3nti//79+LBZWFjUjv377787derUs2dPJyenD583BSorKwcOHPjJC8PChQupMLwPWrAwJCYm6unp4Ys6aNAgHx8fmUyGURKJxMnJ6R1aspTGw+fz33k8/eTJk1hwx48fb9pcvVdWrVqF2baxsakzQVpaWllZ2QfOVZ1QYaD8G1qwMGzatAnfUh0dnZiYmMYcUl5eHhgYeO3atVOnTrm6usbHxyskqKqqevDggY2NjUAgEIlEbm5up06dunjxopubW2lpKaYJCQm5devW8ePHnZycioqK2IdLJJLHjx9bWVmVlJQAgI+Pz7lz586ePfvs2bPc3FxMExkZee/evWPHjj169Kge6UpOTuZwOKdOnbp8+XJAQEBBQYFCgufPn9+7d+/+/fsFBQVlZWXOzs5//fXXxYsX/f392SPgFRUVYWFhNjY2x48fv379emBgIJ/PVzgVn88PDg62sLAwNze3t7evf0haLBa7uLjcv3//0aNHdnZ23t7eGF5dXf3w4cOHDx9WVFQAQGho6O3bt48fP25vb5+enk4OFwqF7u7uP/zwA5bd999/b2NjY2VlZWdnp5CxysrKFy9e3L5929zc3MHBoXYR5+XlWVpaWlpa+vr6AkB4ePg///zz119/WVtbFxYWSiQSGxubBw8eYE0dFhaGP9DOzi41NVXhVAKBICEh4cmTJ+fPnz927JiVlVVAQAC7J1ReXu7g4GBsbIzZ3rx5s62t7f37952dnQEgOzvbysrqwYMH9vb2tra2mZmZCudPT093d3f/v//7v3/++cfPz488DITU1NT//e9/HA4Hr+Xt7X3u3LkLFy54enpWVlYqJC4tLQ0KCrp//765ufm5c+ccHR1rV/3vIAxlZWVBQUE3btzAZzsuLk4hQVZW1t27d589ewYAfD7f19f34sWLZ8+e5XA45O14E4GBgXfv3rW0tAwMDFSIKikpsbGxsbS0tLOz4/F4JDwnJ8fb2/v8+fMXLlx4/vx5nVPotYWhoKAAnwoOh8Oe/RIIBE+ePLl3756joyNepayszNLS8tGjR1KplM/nOzs7nzx58vLlyx4eHnjPxWJxUFDQ1atXT5486ezsXI/kx8TEPHnyxNzc/M6dOyEhIbVfsRZHSxWG4uLiPn364Ft66NChxhzC4XAmTJjAnoRQV1ffvXt3cXExSZOeno5R69at+/7779mJv/jiCwsLC9JmRAwMDFxdXcnhAoGga9euDMMsWbJkzZo17JSDBw++devW77//3rZtWxLYv3//u3fvKuSTx+MdOXKkS5cu7MM///zzR48esZPNmjULo5YvX25oaEhSfvPNN0KhENO4ublNmjSJqcmUKVOeP39OzuPr62tkZMRO0LZt23Xr1tWu3ZDy8nKscRBDQ0MMz8nJadWqFVaa27ZtY5+wZ8+et27dwmT5+fn9+/dnatGuXTv2FT08PBRyrqKi8ttvv7GrVFdXV4zS19dft26dkpISSRwSElJVVYXDjOvXr9+1axf7VHp6elevXmX/qKCgIE1NTYUszZw5k6x1CQsLU1FRqZ3tAQMGAICNjQ070MrKipxZKpWeP3++Z8+e7ASDBg1SGIy6ceMGwzCqqqrnz5+fMmUKO/HkyZNDQkLYicmIFqH2k/y2wuDq6jp+/Hj2OdXU1Hbt2lVYWEjS2NnZMQzTpk2bU6dOzZkzh5147NixKM9v4vbt25hy+PDh2HQg/P333xhlZGREVovcuXPns88+Y1+iV69eFy9eVFhtWFsYPD09Mf24cePYSxsKCgrw3ezVq1daWhoAREVFYcqtW7d+/fXX7GsZGRn973//W7p0KTvwiy++8PHxUfhdmZmZa9asIQPaiLGxcf134+OnpQqDs7Mz1rCdOnWKiIhoML21tXWHDh2w2HR0dNjP3KxZs0jbMCMjg11xt27dWkdHh6mFjo4ODpEzDNOjR4/ExEQ8XCAQ9OjRQyFl7cO1tbXbt2+Pn1VVVf39/Uk+q6urcT6NHE4UonXr1ufPnycp586dyz5nx44dtbS0GIbBNiwAnDlzhlylbdu2urq66urq+JU08x89etSxY0cM1NTU1NXVJT9/1KhRtRu2AFBZWTljxgw1NTVMNnXqVAzPzc0ldxjp1q0bqUyVlJTc3NwAoLi42NjYmKRUVVXV1tbu0qXL4MGDyeXu3r1LEmhpaenq6pK7PWHCBFL9cTic2uXCMMyiRYsAoLS0lPw0ctvZOWTPBMTHx6urq7dt27Zbt27dunUjGtO3b1/s7sTExAwbNoy8/x07duzWrVvnzp2NjIzwaezatauysjLGPnjwgJx5y5Yt5Ir9+/dnPx5//fUXSXbr1i12Vtu1a8d+cvT19dmV/unTpxmG6dSpE+aBJFu7di2pN99KGK5fv04elc6dO+vo6LRu3Rq/GhkZkS7L48eP2Zls06YNO5N9+/Z9U2MC84OrpJSUlNgriPh8PmnWkPBDhw6R0/bp06d3797k69atW9mnrS0M3t7emHLixIlsYSgsLNTV1WUYpl+/flim0dHR7J+jrKzcrVs3phY6OjrkeRg8eDC7l5+SkmJgYECKTFdXV0NDA7927NiR3WRscbRUYfjnn3+wAD7//HOF8ZzaFBQUDBkyBNNv27YtJiYmNzf30aNHpOV7+fJlTJmRkUFefiMjI1dX1+jo6EuXLpEKbsCAAba2tjExMU5OTuTwEydO4OECgYC0DUeMGIEDIFZWVthUYRhGW1v71q1bUVFR3t7e48aNw8BNmzaRrJqbm2OggYGBk5NTTExMeHj42bNnsU5XV1cnbVh2G2fVqlVBQUEhISF2dnY4jhQUFETq7lWrVnl4eMTGxgYGBu7YsYN0sDIyMshP2L17N5fLjY2N9fT0nDlzJgauXr269lJUqVSampp66tQpTDNt2jQMz83NVVVVxcCxY8c+fvwYf+bs2bMxcPLkyVKpVCKRJCcnb926lfz2qKio8PDwmJgYfI2TkpLwHrZu3drMzCw0NDQ2Ntbd3X3q1Kl4CFnzwxaGfv36YbnY29vjoFNRURF5S0eOHGlraxsVFeXj40N094svviAVh1gstre39/DwiI6Ojo+Pd3d3J/2VI0eOYMnGxcV9++23GGhubh4dHf3y5UtsE1RUVERERJCBpocPH+JpXVxcsIbt0qXLzZs3s7KyEhMTjx07hrWwpqYmadOQBjXDMCtXrvTy8oqOjn7w4AF5nMgzBgCZmZmWlpZhYWGxsbExMTGXL19GeVBTUwsPD8c0jReG2NhYrBDbtm17+PDhsLCwmJgYNzc30r3+448/MKW9vT3J5JIlS9zd3fGGDxo0CAP37NlTz4XOnz+PyX788UcSSLp9EyZMqK6uBgAul4sPkqqq6rlz59LS0tLS0i5evIhdurZt27JXA9cjDIaGhgrC0L17d4ZhBgwYUFsY5syZ4+HhERUVdeLECdIK0dfXx3fQ1ta2V69eGEjW0Ukkkp9//pkc7uXlFRsbGxwcvGPHDgwcNmxYnU2rFkFLFQYye2lkZETmnN8EtrAYhvn666/Z4ZaWltjKGzlyJA47EmHo2rUr6QfAq1VxDMOwhyDIg75ixQoMIcLQrl070ioHgPXr12NKU1NTEkhes5kzZ2JDLzExEZtgmpqaCqMHpA21ceNGDCHCYGxsjG8UQSwWL1iwAGOXL1/+pttiamqKaUxMTNjhRUVFOEynpqZWe6AZcXJywmNrC0OXLl3YsxSRkZHY6dHV1c3JycHAs2fP4uHm5uYKZyaasWHDBnZ4VlYWtvg6d+6MQwFEGJSVlWuvHyXCoKWl9fLlSxIeHx+PN7lLly7syQ82EonkyZMnWH3PmzePhJNyrHPy+bvvvsNYFAahUEh6df/3f//HTrl8+XIM37FjB4YQYZgzZw47JRHgn3766U1ZFQqFGzZswGT379/H8EYKg0wmW7t2rUJmkKSkJNQbPT09rODIE2toaMge0rl58ybq35w5c+rZ1JKbm4ttfy0tLbJsgcw23bx5E/NDbo6CzOzevZvcCvLKN4kw9OrVi12Dk6E8a2trEnjgwAEMJF0WFxcX7EkMHTq0vLycnVXyJFy/fv1Nd+Mjp8ULg7GxcYPCsGTJEvbDRygoKOjbty/DMNra2liXEWHo06dPfn4+SUlePPYogbOzMwYuWLAAQ4gwaGhoREZGkpTHjh3DlCdPniSBUVFRKEvjxo3Dmt3W1haTjRo1yt/f39vb28vLy8vLKyAg4MyZM5jY2NgY3z0iDKdPn1b4vfn5+ZiNtm3bRkVF1XlPZDIZmVo4fvx4UFAQXsvb29vPz2/y5MkYRQamFCBZrS0MPXv2JAIAAEKh8IsvvmAYpmPHjgEBARh44sQJPPzw4cPs04pEorFjx2LU+fPnAwMDMVfPnz9//vw56WPhHAkRhoEDB9becUaEQUdHhy0AEokEf52qqipbvPPz80+dOjV//vyJEyfq6+sbGBjgDZ84cSKZs1m9ejVe8d69e7XvCRFjFIb8/HwcOOrYsSMqGeHJkyeYcs6cOZhzIgwKAhAQEIB1rpGREXtKk8vlbtq0afbs2aNGjRo5ciSZtiEdi0YKQ1VVFY7wtGrV6p9//gkICCA33NPTk4yTBAcHA0sY5s6dyz5JTEwM9mhHjx6Nyy7exJ49e/AMR48eBYCoqCjchDR06FCcvubz+Z9//jnDMMrKygpto4CAAGzLjxs3jlTETSIMw4cPZ8/w//jjjxju4uJCAi0tLTGQtKKIVCxevDg0NNTrFYGBgZs3b8YoBa1tQbRUYbh69Sreen19/fqfRYlEghVKmzZtcJibIJPJ8NFv06YNPgREGHr37s0eTFy3bl3tGuHZs2cYWFsYOnbsGBYWRlIeOXIEU7IbyJGRkXgtIgxE7epBX18fZ0SIMNReUx8TE4NTBZ999tmbbk5lZSXpHdfD7du36zy8HmHo0aOHQkscR4HYFfGbhIHMENYPNuWIMEydOrV2Q5UIQ7du3ZKSkthRuBOtffv2ZBTYzc2tzilxhmHGjx9PZkTfShgiIyNxNn748OEKC1pevnyJKQcPHowFRIRh6dKl7JSRkZFYlIaGhjhnK5VK9+7dW+dMOMMwx44dI+XbGGHIysoiA2714OjoCCxh+Oqrr9gnSU9Px/ktfX392svn2MTGxuKI0BdffCEQCMh7cerUKUyQnZ2NCWo/RZmZmfiA6ejokHVlTSIMRJYQMufMnoWqLQxEP+rh559/rudufMy0VGHgcDhYq2poaCi0LBSQSqUjR47Ep6f2dBBGKSkpPX36FN5SGJ4+fYqB7yYMERERRBiwrj948CAmU1dX79atW1cW2traurq6Ojo65FEjwnDnzh2FHxUSEoJR+vr6b1pHWFRUpK2tzTBM69atu3TponA5HR0dXV1dXV1dPz+/Og9/B2FQU1Mjq6GIMOAIPiEzMxNnjJWVld+UKz09vdDQUKgpDLVNYzUoDCoqKrg8NC4ujgzlz5gx49y5cxYWFvv378eZ6gkTJpCmOhEGS0vL2vdEQRjCwsLw6/DhwxXkOTIyEqMGDBiAs8pvEoaIiAgUhkmTJuFo55UrVzClmpra2rVrb9y4cfv2bfbkBx7YSGFISkrCETNlZeWuXbvWecN79eqF0zZvEoa0tDQUBgMDA/YqpjrBkaI2bdpYWFjg29enTx9ioSA9PR3nxnr06KGwqjgnJwejunbtmpycjIEfTBju3buHgUQYSHFramrq6Oiw71u3bt3wbW1Z23TYtFRhKCkpwVEghmE2b95cf2Iy1EtmBZGysrIBAwbgo4bTgM0lDNhjwDWLeMK8vLzUmqSlpSUnJ5MXrx5hyMzMxNFhTU3NN22VEIvF2Ftq166do6NjVlaWwrXww5tsGf1LYTh+/DgerrDzmcfj4YKxDh06eHh4ZGZm1s5VWloaDr80lTAQlTIxMSG/Nz4+Hiu7iRMnkimcX3/9FVPW2ZFSEIbMzEwcJ9HW1mYPSwJrxnXmzJl4xcYIA+oTjsupqKiwF8WeOXMGDyc1ERGGHj16vGmiCABKS0ux46iuru7r61v7hqekpKSnp+PtbRJh8PPzQynS1dXFHtXu3btJLLHkoaKioqBnoaGheCtGjx5N6nEiDGSS6fnz55jJyZMns5+KsrIyHNlrKmEg40V79+5VeFtxwjw5OVlhYW4LoqUKAwDs3LkTC0ZVVfXx48cKsR4eHmSMhaRcv349O83jx49xHHno0KHYpmteYfDx8WlwCIhQjzDweDysPhiGOXfu3JvOQPrCtWeAG+RfCsO5c+fw8F9//ZWdUiaTzZs3D6MuXbpUfx7+vTB4eHgAq7pn7xTx9vbG4ZoxY8aQEe2NGzfWc8cUhKGiomLMmDEMw7Rq1Urh+SRTVmSCvTHCIBQKKysrcQXRwIED2cNT5An/888/MYQIg66ubj3bP0UiEVmEpjADV5smEQapVMreA9GlSxe2bonFYrJB58qVK+wDSX/6u+++IyOHKAytW7cmdzg0NBSFZ9CgQeyZp4SEBNTpphIGsjBS4W58GrRgYUhNTSWj5Gpqaqamps+fP8eljUeOHNHS0tLQ0MB+QFhYGA5camho3L17VywWS6XSkJCQ4cOH4+FkpLt5hYHH45EJ4enTp4eEhIhEIrFYXFxcfPbsWYVx7XqEAVgLsbp06XLt2rXy8nKxWFxZWXn37t29e/fiyNXjx49xWYW6uvr58+crKyvFYrFIJPL399+3b1/9K+3+pTCQw/v27ZuQkCAWizMzM3EZGHkDtbS0rl69WlVVJRaLhUKht7e3qakpe2nyvxcGd3d3YFXTO3bswBqnoKCALCzp3bs3GdMg5WhoaJiXlycWi5OSksiOXAVhAJb+DR8+PDQ0FFfr3r17F6dqO3ToQDZMNUYYBAKBUCjE8RANDQ2cMJPJZAEBARjIsISWCIOysjJ7P2Ntrl+/Th6V27dvV1dX4w3ncDhmZmbs9TZNIgwAYGNjg30FhmFWrVqlEHv//n2M6tOnj4+Pj0QikUgkjo6OOPLZqlUr9jYIFAaGYcgWn4yMDFz71KZNm3PnzuEb5OvrO23aNEzZVMKQnp5ORiBXrVqVmpoqFovFYnFaWtrBgwfrv+cfPy1YGADgyZMnZLU+vmmdOnUiW3UYhtm7dy+mZG+Z0dfXnzhxItntNXLkSNI8z8jIwD5Ez5492cJAlvSxNyqTJZvz58/HEIFAgK+ompoaWxgOHz6MKcncIABERETgtcaOHUsGK/z9/ckmLDU1tYEDB+rr6+Pyyh49euTl5ZHDyfhYncMaPB6PvXNYT09PX1+f6Cjpdy9btoyk6d69u4GBQf/+/bGlzF5AVRuy15e9wQ0P1NPTUxAGXP/XoUMH8raQgRqGYTp37qyvr9+1a1fs3EilUlIp468eMWJEv379UET//vtvclo3NzdMM2XKlDqFAYu4a9euCsIwffp0hmHatWuHdau1tTWep3Xr1hMmTJg5cyaOZpCHytPTEw8kQ0B4u4YPH96lSxfSVp0/fz5GkaVrPB6P1Edqamrjx48fMWIEOQPbCCvZ4LZkyRJ2ViMiInApjqGhIc6BE0PTnTt3nj59+tSpU8n2EYY18CWTycgmla1bt9a2q0EQiUTsJnzPnj1HjBjRt29fFCR2s4NscJs1axb7DGlpaajB+vr6jRGG6upqnF1QUVGp7UdBKpUuXrwYL9S+ffuxY8eOHj2a7C344Ycf2ImJeYKZM2diU0YqlZIFr0pKSoMHDx4yZAh712rtDW5DhgxhCwNZxIhT7sjdu3cxcNmyZSTw5s2b5LRdunQZOnTo0KFDcRR31qxZLdowRssWBgBwcXHBh0wBFRWVpUuXEmtIAoHgxIkTCga6lZWVf/jhBzKRBSyTGNra2myT3StXrsRw9nvi4OCAgbNnzyZXwTX7CovtyMo29iIcsjRFX1+fvRHB1dWVLNlkM2bMGPb+AGLk+caNG3XemdTU1BUrVrBfCURLS4toSVFR0fbt29k1C6Kurl6/oZGHDx9iygkTJmAIMYlB9hkQ0NZC69at2VuT2BuzEbLYPy8vb8OGDQqxDMNoamqy93m5uLhg+Pjx42sLQ2FhIf72jh07srekAGuhOi5Fk0ql27dvV7hRxsbGJiYm+Hnx4sXYk5BKpVu3biWtXYQIA9nKRzYTAEBWVtbPP/9M6jVEQ0Pj8OHD7MqaNNu//fZbdlbJQzJmzBhMn5qayraAwjBMq1atfv31Vxy2Yl+dmG9RU1Orf4FGdnb26tWrFew6YFGyN9s/evQIw3G/NyE1NZWM3tS/KomAZjDmz59f576HwsLCDRs2KJSIiorKzp072TvAgdUnY1grAlJSUhTeICUlpSlTpmCTq0ePHvh8kiUA/fr1Y4/ckpl8tmG+O3fuYCBbmSQSyY0bN4htHoKysvLChQsbtB/1MdPihQEAysrKrKys1q9f//3338+ZM8fExMTMzKxOj04hISGXLl3avHnzypUrjxw54urqqrAHory8/NixY2ZmZji0QsKfPn1qamp68OBB9u6EpKSkP//808zMjAwdiMXic+fO7d+//8SJE+zWvY+Pj5mZ2f79+9mLfPLz8/FaN2/eVFiGX1JS8uDBg/3795uYmKxdu/bQoUP29vZs+2IAYGVltW/fvj///LN+iyBeXl6nTp3asGGDiYnJli1bLl68GB8fr/A2BgcHnzt3buPGjSYmJr///vuFCxdiYmLqd4EXGxt7+PDhffv2kYmcyspKc3NzMzOzc+fOKez3sbCw2Lt37/HjxxV6Ep6enrt27TIxMTExMdm2bZvCD/H39z9z5gzmfPfu3ZcuXVLIeWpqqpmZ2YEDBywsLGrvZeHz+SdPnjQzMztz5ozChM29e/f27t177Ngx9roXd3f33bt3Y04ePnwoFAoFAsHRo0dNTEzs7OzY57ezs9uyZQtm29TUlPyohw8fmpmZmZqa1h7Tf/r06YkTJ1atWrVhw4YLFy6we5NIeHj4vn37zMzMFCxiFRQUHD161NTU9Pbt22Q7RUVFxa1bt9avX798+fI///wTH6qIiIh169Zt2LCBdI8KCwt37ty5fPlyR0fHxjhE8vX1PX369Pr1601MTPbs2XP58uWkpCT2DY+Pjzc1NTUzM1NYlFVWVnby5ElTU1Mc+mvwQgCQk5OzZcsW9j6S2ri7u58+fXrNmjVr1649ffp0bet7ACASiU6cOGFiYnL79m32pQsLCy9cuLBu3brly5ebm5t7e3tXVlZevHhx3759ly5dwumZwsLCw4cPm5mZ/fPPP+yW2aNHj0xNTQ8dOsRuT0RGRh44cMDMzMze3l4hD2lpaTdv3sQnefPmzceOHfP29iaF1UL5FISBQqFQKE0IFQYKhUKh1IAKA4VCoVBqQIWBQqFQKDWgwkChUCiUGlBhoFAoFEoNqDBQKBQKpQZUGCgUCoVSAyoMlLegqKjoTV7PWiiPHz9GU3qfMHw+vx47ehRKbagwUBpLeHj4yJEjiZ2A0tLSCxcuGBoaGhoaTpo06eHDh7WNwwQHB8+ePRsTnDt3Do33sXF3d582bRomuH37NnufbWxs7NSpU6dMmTJp0iTDV6xYsaK2s7Z3Bg12Kng2bV4qKipWr15d246/VCq1s7PDWzF16lS210lEIBDcuXMHE8ycOZPtk6qqqmr69OkHDx5877mnfCpQYaA0ivz8fDTDh8ZqoqOjiW1awi+//MI2S3DhwgUFG0Hz5s1jW8vYv3+/whl+/fVXYrwhICCAqcWAAQMaY92hkaArb7Yxu+bF19cXLdGuWbOGHS4UConFbwLbJXJFRQUxJ0c4e/YsSYBOtm/duvXBfgulRUOFgdIo0Db1tWvX8KuDg0OnTp369+/v4eERGRl548YNNGVKTP0EBgaqqKi0bt3a3Nw8MjLSysoKrU5evHgREzg6OjIMo6KicuXKlcjIyKtXr6KhXHKGFy9eMAzToUOHhw8fxsXFxcXFRUdHJyUlNejiu/GgHc0tW7Y01QnfmczMzMWLFxMzdsTjPIK2VzU0NO7duxcZGXny5Ml27dopKSkRo4Tm5uZoHs7BwSEyMnL37t2tWrXS0NAgHr8FAoGBgYGGhoaCPUEKpU6oMFAaJioqSk1NrV+/fmx3CAkJCWzDtGjLmnhkW79+PcMwK1euJAnQa9vo0YRt4aoAACAASURBVKPRvhh6LyB20QFg69atDMN8/fXXOKCEwqCmpoae6N8HKAw7d+6USCQCgaD2SBcieEXtKLS1V2eUVCrFqPrNESKmpqb4Y9HSLVsYqqurJ06cyNT0ufTzzz8zDLNixQpgOSIk5r7hVXHs37+fhKDl+Zbrnp7yIaHCQGkYNBs+Z86cNyUoLCwcPHgw88p0dklJyeeff87U9I2Mzgy0tbUzMjLy8vL09PTatGmDrnIQtGw8ZMgQNN384sULNHCtoaGhra2tp6e3b98+ttsyBSQSib+/v0NdsC2os0FhMDY2NjAw0NbW7tat2+rVq9lGXjMzM7/77jttbW2M3bBhAzGaW1FRcfHixb59+2Lsxo0b2arp4OAwbtw4jBo9evSjR4/ql4dDhw7NnTs3Pj4erWezhSE0NFRVVVVFRSU8PJwEoiMmQ0NDmUzm5eWlpKTUtWvXzMxMkmDbtm0MwyxcuJBM2+D979q1q4IvZQqlNlQYKA0gFArRvUw9Qy6PHj1SUlJSV1dHg9KRkZFqamqtW7cmHsoAIDo6ukOHDioqKlFRUcHBwUpKSlpaWmy/vp6engzD6OrqJiQkAIC/vz+Oq6ipqRHnRd9///2bJp+Jv+jaXL16tc5DiEuWtm3bdujQAf3Zde7cmQzRoGd5VVVVVVVVjP3yyy/RkS+O3uBgV/v27TU1NfG3SKXSHTt2YBQeiJ937txZz03OyMjAGry2MDx48IBhmL59+7J96qFzoSFDhggEgqtXrzIMM3bsWLZhdnRUMHnyZLIiICMjo2vXrvXcDQqFQIWB0gAvX75E/1z//PNPnQnKyspGjRrFsJxbeXh4MAzTrl07tmeexMREnGbw9/fHCYYuXbqQQXAA8Pf3b9WqFfEqk5iY2L1793Xr1pWUlJSVle3du5dhGCUlJfZ6GzZCofDo0aPL6iIgIKDOQ1AYvvzyy+zs7LKystDQUPQpZGBggF2TkpISe3t7qVQqlUojIyPRm/yzZ88AwNjYmGGYX375RSQSlZWVeXp64sQ7+rbT19dPSEjAA11cXNAHH9vxS51IJJLRo0crCMOZM2cYhunXrx+734M3UE9Pr7Cw0MzMDIWB7Xr+2rVrDMMMHz6ceLYpLCwcMmRI7QkMCqU2VBgoDeDl5YX+udhD2Gxw1EJPT480/1+8eKGsrKzgbTg2NhYFxs/P7/nz59g2Z6+v9/b2ZgsDACQkJJARmLKyMvS4eeTIkab6aWSOgYS8fPkSZ4BJJZ6enr5+/fq5c+fOnTsX3Q7jWP/27dsZhhk6dKinpycZ4BKLxegmc+DAgfPmzcOj5s+fj4pY27+xAnUKA/qP7N+/P9vXLDpT09PTKy4uRuUYN24c27XUpUuXFIShoqICT852Tkmh1AkVBkoDeHt7ozBYWVnVjnVzc8NY9uLIuLg4LS2tVq1aOTs7k8Dg4GCGYTp16pSamhoWFqasrKyiosJ2OYmuUj/77LM6pwREItHkyZPZ89u1E9y/f/9kXbxpe1ftVUn5+fnoGRvXX504cQL9crNB/6z5+fm42pVhmD59+ty4cUMikZSWlmLnoE42b95c/62uUxjQ07LC3ACqxdixYyUSCa5ZGjRoENtRHU41z507l6zuLS8vx47d0qVLm3BlF+WThAoDpQF8fX1xiJ948SQUFBTgJPOECRPY4xglJSU4LcEezsZ6f8CAAQKBIDs7u2fPngzDODg4kAQ4Vj5p0qQ6dyqIxeIJEyYwNf1ms6msrOzdu3edNfLly5frPASFgb2PIT8/X1dXl2EYW1vblJSU9u3bt2nTZvv27cHBwSEhIejVmWRAKBRyOJwvv/wSr3L69Gkej9e9e3eGYfbv3x8WFhYcHIwHRkVFhYSEsL291kmdwhAaGopLgYOCgkjgX3/9xTDMggULAMDDw6NVq1YqKirEqScA4L6HjRs3khDSY1i3bl392aBQqDBQGiA1NRVbwadPn2aHS6VSExMThmG0tbWjo6PZUTKZbOnSpQzD/PjjjyRw7dq1DMMsX74cAEQi0bRp0xRqwPnz5zOsBawikYjL5ZKVoFFRUVpaWgzL2b0CIpHI0tLSvC7q7zFs376dhNjb2+Msenp6OjbVhw0bRtrXCxcurHMsCzd5jBs3TiAQzJs3j6npMh4AMjIy6syAAnUKQ2Vl5bBhwxiGOXr0KIZIpdJJkyYxDHPmzBkAyMnJwTGumzdvYoLi4uKBAwcqdPLIHMOhQ4cakxnKfxkqDJQGEAqFWFuxF8UDwL1797Cl/M0333h5eXFekZOTA68GwRmGOXDgAIfDOXLkSKtWrdq2bRsaGoqH4yB4mzZtzpw5w+Fwdu3ahQMmxBZTQEBAx44dv/rqKw6H4+bmNmXKFBwwKSwsbKqfhsIwevToZ8+ecTicK1euoPZgmxrXd6qqql65coXD4fz555/soaTAwMB169ZxOBwPDw9UwWnTprFvy4IFC/CG7Nu3r1evXrheq37qFAZ4tVxYXV392rVrHA5n9erVDMP079+fLJBds2YNwzC6urqWlpYcDufbb79lGGbixInsDRaZmZldu3ZVUlKytbVtqhtI+VShwkBpGLQpxG7+x8TEaGpq1jluQ/Y24/QsoX379ux5CKFQiLu0CJ07d7537x5J4O3t3alTJ3aC3r17syct/j04NKTA7NmzUXsqKytnzJjBjsK9GgYGBlVVVTiIT+jQoQN2ZYRC4a5duxRmJtTU1BwdHRvMj0Qiwa1qCiYxKioqcE6b0KNHDycnJ5KgoKDA0NCQnWDo0KHsoScACAoKYhimV69e+fn5TXP7KJ8uVBgoDRMXF9euXbt+/fqVlpZiiJeX18KFCxe/YhELT09PcqCTkxPGLl26lMvlKpxWKpVaWVlhguXLl9e21pCXl7dlyxY87caNG7Ev0oSYm5vv37/f29t76dKlixYtWrx4sbW1NXufBI/HO3DgAObQ0tKysLBw/fr1ixcvzszMLCoqOnHiBOZt+fLlCh2Cly9frlq1isTGx8c3xvafVCrdvXv34sWLb9++rRAlEomuX7+OOVm/fj17hRJSXV195swZTLBr167aOwEvXLjAMMyGDRve4gZR/qtQYaA0jFQqxeY/e66Y0oKQSCSGhoba2trsCWoK5U1QYaA0ipKSklGjRinsoqK0FK5fv84wzN27d5s7I5SWARUGSmNJSUmZNGlSg9t3KR8bfD5/1qxZCovKKJR6oMJAeQuKiorYFlUpLQIej8c2wEehNAgVBgqFQqHUgAoDhUKhUGpAhYFCoVAoNaDCQKFQKJQaUGGgUCgUSg2oMFAoFAqlBlQYKBQKhVIDKgwUCoVCqQEVBgqFQqHUgAoDhUKhUGrQWGFge/xgwzYmLBaLy8rKqqqqmiBfFAqFQmkmGhYGqVS6Y8eOY8eO1Y5yd3dft24dOj5MTEycNGmSsrJy9+7dHz9+3PQ5pVAoFMoHoQFhCAwMHDduHFPLrSMAZGRk6OnpTZ48GQDKy8vHjRs3fvz4hw8frlu3Tk1NrTGODCkUCoXyEVKfMIjF4gULFmzYsGHUqFEKwlBdXb1y5Uo1NbU5c+YAgL29fceOHdEHiEgkGjBgwMGDB99rvikUCoXynqhPGCQSSUZGBgAYGRnt3r2bHbVt27YtW7Zs2LABHaCbm5uPGDGCzDdMnz595cqV7y3PFAqFQnmPNGryecqUKXv27CFf//7774ULFwKAqampkZERAGzdunXs2LFCoRATfPvtt7/88kudp+Lz+RUVFRUVFTweTyqVCgQCkUgEAPhZIBBIpVIAEIlEHzgKVU0ikQgEAqFQiBMn9UQJhcI6o2Qy2b+JkkgkACAWi/9NFADUGYU/v54oWgq0FGgpfNql0EjeWhjs7e11dXWvXbv2/PnzhQsX6uvrJyQk7N69e/z48fgjAWD+/PmrVq2q81SXL19es2bNmjVrfvnll7Vr1zo6Ovr4+MhksqKiIgcHh8ePH2dmZgLAixcvrK2tfX19AaCgoACj0Bd8YGCgtbW1v78/AOTl5T158uTJkyd5eXkA4O/vb21tHRgYCAA5OTmPHz92cHAoKCgAAF9fX2tr6xcvXgBAZmYmRhUVFclkMh8fH2tr65CQEABIT0+3s7NzcnIqLS2VSqXe3t7W1tahoaEAkJqaamdn9/Tp0/LycrFY7OnpaWNjg/5PkpKSbG1tnZ2dKyoqRCKRu7u7jY1NZGQkACQkJNja2rq4uPB4PIFAwOFwbGxsoqOjASAuLs7W1tbV1ZXP5/P5fFdXV1tb27i4OACIjo62sbHhcDgCgYDH47m4uNja2iYkJABAZGSkjY2Nu7u7SCSqqKhwdna2tbXFQbzw8HAbGxtPT0+xWFxeXv706VM7O7vU1FQACA0Ntba29vb2lkqlpaWlTk5OdnZ26enpABASEmJtbU1LgZYCLYX/Qik0krcTBoFAYGRkpKysrKyszLxi48aNJ0+eHDx4MOkxjBgxwszMrM5TyV4RHR29du1a/MyOUkj2kUcp/K6PNuqjumlNHvVR3ep6oj6qm9bkUR/Vra4n6qO6aU0e1Zg70xjeThikUmlWVlZWVlZmZmZGRsaKFSvGjh1bUlLi4eHRvn37Z8+eAYCvr2/Hjh3xcz3Ex8dv2bLlrfJKoVAolA9Ao4TBwMBg8+bNtcNXr15tYGAAAAKB4KuvvtLQ0Pjyyy+7des2f/58HLOrh7i4OCoMFAqF8hHSKGE4fvy4jY1N7XBLS0tzc3P8XFpaum3btgULFvz+++8VFRUNnpMKA4VCoXycNJutJCoMFAqF8nFChYFCoVA+XaRS4HDA0hKSkhp/EBUGCoVC+UQRCsHEBNq3B4aB4cMhP7+Rx1FhoFAolE+Uf/4BhpH/DRwIBQWNPI4KA4VCoXyKlJXB8OHAMPDZZ2BvD9nZjT+0UcLg5ub26NEj/CyRSC5dujR//vz58+dbWFiQNDKZ7MSJE/PmzVu7dm1ubm6D56TCQKFQKE2PszOcPQu5uXDypLyvcOHC256jAWGoqqoyNzdv167drl27MKSystLY2NjIyGjy5MmtWrU6cuQIAMhksk2bNqmrq8+cObNv375jxowpKiqq/8xUGCgUCuVdqKgAduM7KQl8fAD3NgcGgrq6fOAIPwwaBI1oqStQnzBIpVITE5O+ffv27NmTbUY7KysLPyxdunTw4MEAEBgYqKqqir2K5ORkTU3NS5cu1X9hKgwUCoXy1iQmwtSpMGQIWFkBAISGQr9+0L49LFsGfD6sWvV6UoFhoHVreCe3aQ34Y7C0tKyoqDA2NmZbV0VkMtn333+/d+9eALh48eJnn31GrPdNnjx5/fr19V84IyNj27Zt75BjCoVC+QTJzoZTp8DRse5YkQhKSwEADhyQV/q9e0NhISxa9FoGjI1BTw8YBjQ0gGGgY8d3GERC3sXsNgB4eXn16dPnl19+KSwsBIAdO3Z88cUXxLrqN9988yaz25GRkR4eHh4eHnfu3Fm2bFlqaipaKKyurk5NTU1OTq6srASA/Pz8xMREjOLz+ampqSkpKTweDwDy8vISExNxGqOqqiolJSUlJQUdTefm5iYmJqJdQx6Pl5KSkpqayufzASAnJycxMTE/Px8AKisrk5OTU1NTq6urSRSaPKyoqMAogUAgk8mys7NJVHl5eXJyclpamlAoRJtRSUlJ+PPLysqSkpLS09NFIpFUKs3MzExKSsLBtNLSUhIlkUgwqri4GABKSkqSkpIyMjLEYrFYLM7IyEhKSiopKQGA4uLipKSkzMxMiUQiEonS09OTkpJKS0sBoKioCKOkUimJKisrA4DCwsKkpKSsrCypVCoUCtPS0pKTk8vLywGgoKAgMTExOztbJpMJBAK81bhBHaNoKdBSoKXQXKVQweNlpKWJ5s0DhoH27Svt7ZPS0vKxFHi81IKCan9/mD4dhgyRHjkimzDhtRLMnw/a2sAwsjZtZKyOQtmxY0m3b6dbW4sApDIZuxQayTsKQ2xs7G+//dazZ89NmzYBwPbt29n+GBYtWmRiYlLnqaysrMzMzMzMzDZu3Dhv3jwvLy8ulyuTyUpLSz09PTkcDt7EiIgIZ2dnNDxbXFzs6enp7u6OD2V4eLizszO6Di0qKkKZwd8cFhbm7OyMhmcLCgrc3d09PT3xyQsJCXF2do6IiMCC5HA4np6epaWlMpmMy+U6Ozuj+d+cnBwOh+Pl5VVeXi6VSl+8eOHs7BwTEwMAWVlZbm5u3t7elZWVEokkKCjIxcUFLQNnZGS4urr6+PjweDyRSBQQEODi4oKWgdPS0lxdXX19ffl8vlAo9Pf3d3FxQcvAKSkprq6ufn5+1dXV1dXVfn5+rq6uKSkpAJCUlOTi4uLv7y8UCvl8vq+vr6ura1paGgAkJCS4uLgEBASIRCIej+fj4+Pq6or+lOLi4lxcXIKCgiQSSWVlpbe3t5ubG477xcTEODs7v3jxQiqVlpeXe3l5cTgcfMqjo6OdnZ1pKdBSoKXwXkrBzS08IuJ1KXh5FQsEABASGens4RGRkgIAOQUFfpcvVykrY7We26+fq7NzVHIyAGSVlnpt3lyiqopRYoZhC4D8T1VV+vChdNo0+ddhw9IjI11DQ33Cwnh8vkIpNJJ3FAbkypUr3bp1y8jIOH78ONuD2+TJk3fs2FH/OfPy8hpMQ6FQKJ8aiYng5wc4vpKcDNiQf/z4dUXfqhUcPgzl5VBQAIcOQceOikrQvj38/DP06yf/in6X8/Jg9WqYNQuCgv59Hv+VMDx+/FhbWzspKenRo0caGhqo8Pn5+To6OtevX6//nHTymUKhfOI8eQILFsD27VBSIg+5ehW6dgWGAUNDmDwZOnWCkSPh7FnYskU+K4BLiRgGDAxAX1/+WUMDLl0CIyP51w4dICUFEhLg77/Bxgak0ibPeKOEYfz48Tt37sTPqampK1asuHPnjpWV1fDhw6dMmSKTyQoLC7t37z5z5kwrK6sFCxb06dMHBxzrgQoDhUL51MjJAS5X/jkiAjQ15VX5l19CYiJYWECbNorNf9IJYBiYNg2ePoVRo2pEjR0LHh4AAPfuyUO+/hoa8mvwL2mUMMybN+/w4cP4OT8/f8KECW3btm3btu2sWbMSExMx3MPDo3///m3bth08eDA6wKsfKgwUCuWTIisLxo0DDQ04fRoAYPfuGvV7r17QoQMwDGhpwc8/Q9++MGEC7NwJffu+TrN6NQBAbi4cOwY//QQmJnD2LBQXy89fXQ0HD8Kvv0JExPv+KY0ShqqqKoFAQL6KRKLy8vLy8nIFd3HV1dXl5eXslPVAhYFCobRg0tKAjItERkJ2Nly7Jq/fu3aF5GQwNASGgREjYNmy11V/x47w8CEAAI8HuFrH2hqUlOSxt241169RgNpKolAolLchLw9WroS+fWHoUDh9Gs6fh27dYNgwuWEihoF27WDpUujSBRgGzM1BJAIzMxgwAMaNg9o+j6VS+O030NCAGTOgES7OPgxUGCgUCqXRlJa+ngRu8E9V9fWwTz1TxFIpcLlQVvZhfkFjoMJAoVAojWbHDnmlP3Uq6OjUIQadO7/+vGED1Bxvbyk0VhikNeUONyjWTiYWi6WNWztFhYFCoch5/BguXYKMDPnXwEB4+bJZM/QGPD2hbVtgGPjiCygtBXt7ufGJ77+Hzz6TrzF9/BgGDIBWrWDu3MY7xvnYaJQw/Pnnn6dxnh2Ax+OtW7dOQ0NDQ0Nj69atZa+6P1lZWXPmzOnYseOgQYPc3d0bPCcVBgqFAgDw4AG0bg0MA2PGQHExcDigrg6dOsnXaH48VFXBxInypaVk4WVwMHA4IJVCWBiYmUFoKABAZiYEB0N1dTNm9l/SgDBERkbOmDGDYZh9+/ZhyOnTpzt06HD69OlTp0516NDhjz/+AAAejzd16tTPP//877//Xrp0qZaWFu6qrwcqDBQKBSQS+Pbb12MvmzbBL7+8Xq0PALm5sHEjmJs3/5gMsV73ygfBJ0x9wiCRSObPn//DDz8YGBjsx13XABERES9evMDPmzZtGj16NAA4OTmpqamhGPD5/D59+qCfhnqgwkChUKCoCAYNei0MGhpoFU6+6DMtDVavln+9fLk583ntmrxbM2JE4x1ktlwaEIbY2FgAMDY23r17d+0E8+fPX7t2LQAcP35cX19f8moznrGx8apVq+q/MLWVRKH815HJIDVVvulXVxdUVBQnck1MoEcPYhvug3YaysrglVVQuHUL0Ixdt27g7f3h8tB8vLutJE9Pz549e6Jy/Pbbb+PGjSNmtxcuXPgms9uPHj0yNzc3NzffsWPHwoUL/fz8Xr58KZPJysrKfH19vb290Q5tTEyMu7s72oYsLS319fV9/vw5mtmIiopyd3ePjIwEgOLiYh8fHx8fHzQbGRkZ6e7uHhUVBQCFhYXPnz/39fVFC73h4eHu7u5oGzI/P9/b29vX17esrEwmk718+dLd3R1tQ+bl5Xl7e/v5+VVUVEil0tDQUHd39/j4eADIycnx8vLy9/fn8XgSiSQkJMTDwwM3fmdlZXl6egYEBFRVVYnFYi6X6+HhkZycDAAZGRmenp6BgYHV1dVCoTA4ONjDwwONSqWnp3t6egYFBQkEAoFAEBQU5OnpmZ6eDgApKSkeHh7BwcFCobC6ujowMNDT0xPNRiYnJ3t4eHC5XLFYXFVVFRAQ4OnpiWYjExMTPTw8QkJCJBIJj8fz9/f38vJCs5Hx8fHu7u6hoaFSqbSiosLPz8/b2xvNRsbFxbm7u9NSoKXwwUqhSiqFnBzphg2weLF440ZgGEmrVmnTpws6dUINkNVpQ1RZWXT+vOjaNdizR8jhvK9S8PB4GRcntrQEfX2YNSv//v3qP/7ADWiVDBNz6JCshZdCI3lHYeDxeKNHjybjSzt37mT7Y1iwYMHKlSvrPFVwcPCTJ0+ePHly+fLln376KT4+Hl9CPp8fHx8fGxuLNtOzsrKio6MxisfjxcXFxcbGos30zMzM6OhofD8rKyvj4uLi4uLQZnpGRkZ0dHRmZiYAVFRUxMbGxsXFoc309PT06OhofGjKy8tjY2Pj4+PRMDpG4UNTVlaGUdXV1TKZLDU1lUSVlpbGxMQkJCQIBAKpVIpR+DwVFxfHxMQkJiYKhUKJRJKSkhIdHY1vdVFRUXR0dFJSklAoFIvFycnJ0dHRaK23sLAQo0QikUgkSkpKio6OxketoKAgOjo6OTlZLBYLhUKMQkO++fn50dHRKSkpEolEKBQmJibGxMTgU5iXlxcdHZ2amiqVSgUCQUJCQkxMDD6FOTk5GCWTyaqrq/FW48IBjKKlQEvhQ5RCTExSUpJQJIJvv5UyDDCM/H+XLoVXr4p69iQrPmXz57+WBHV1HMaRKClJGAYYRqytDXFx76sU/Pykurp46XKGEb0a46q+di2rsFDWwkuhkbyjMKxfv37s2LHojAIAjh49OmjQICIMo0ePNjU1rf+cWVlZ1IMbhfJfxMpKsTcwcCAUFsL48fKv3btDXh5s2CDfI3b3rvwz++/27feVvRMnFK81YgQ8f/6+LvdR8i7C4Ojo2KtXL+yJI8+ePWvfvr2XlxcAhISEaGho2Nvb139OOvlMofy34HLB0hLy8mDBAhwaem0jaMoUAJCbnmYYMDQEABCLwc9Pbqy0ogLOnIE9e+DKFbkpuoaanu9ISYl8MnzUKDh5EkxM4MSJlrsd4Z1plDCMHDnyt99+w88pKSndu3dXVVVdtmzZkiVLlixZ4u3tzefzp0yZoqOjs2TJkj59+kyfPp30Ht4EFQYK5T9EeDjgFMLo0dC9u3xi+csv5UqAVv3d3aFdO2AYOHv2jefh8eQV9xtmMd8doRCkUrhwQZ6lq1eb+PwtikYJw969ey0sLPCzg4PDvHnz5s6dO2nSJENDQ0NDw6dPnwJAXl7esmXLDA0NV61a1aAzBqDCQKH8pyC9AfLn7AweHtClC/TtC1FR8mSOjmBhAXVZVZAjFMKsWcAwMGMGNM6Qc6MICgJ9fZg5U+4WbeBAKC1tspO3QKitJAqF8j55+RKsrF6vOsU/XV3ARTLh4ZCU9HYnXLECGAY+//y1W7R/iVQqFxvyZ27eNGdusVBhoFAo74eKCti+vcbuBOK/bPbsd9+UsGePfPtbTk7T5DMqSr5NgT0T/t+GCgOFQmk6RCJITYW0NIiMhNmzazTD58+Hf/4BTU3Q0oInT979EqdPA8NA69YQE9M0eUYHO61agZERfP89+Pk1zWlbMlQYKBTKv8bXFzZuhF9+gblzQV1dXvszr1wWHzgAx49DXh4AQHDwv7WcSlwfczhNkndYuxYYBjp1gtzcpjlhy6dRwlBdXY0bMdgIhULcuEFIT0/39/fHLZoNQoWBQmnxlJbCixdgZ1fDCQH7b/nypl/r6eYGysr/ditDYiIcPQpBQSAQwBdfyJfMNrudvo+GhoUhKytr1qxZaEWVkJeXN2/ePLKGFQBcXV319PQYhlFWVj569GiDp6XCQKG0bEpKavgya9UKRo+G8eNh+3bYuRM2bZI7N25yIiLkOtSIeqZuBAKYMQMYBnr1guvXQU0NGAYOHmzSXLZsGhCGu3fvduvWjWGYg6y7ZmNjgxqw65X52czMzN69ey9btiwpKenSpUutW7d2c3Or/8xUGCiUls358zU6B2ZmUFb2IbwW5+VB797AMLBhwzueITj49d469Mzcti34+DRpLls29QmDSCRasWLF7du3DQ0NiT8GqVS6evXq69evGxsbb926FQPv3r3bpUsXtFICAAYGBnVaY2VDhYFCadmMHClfeLpmDVy7Vt/mg6ZFIoHPP5fPZr8bf/6pOOQ1eXKL9qvT5NQnDDKZDDcwT5s2jV3RC4VCAJgzZ86mTZsw5MCBA2PGjCHOPmfNmmViYlL/hdPS0oiuUCiUFkNWFlhawsGDcieXv//eDHmYMwcYBiZMeMfDFZZLMQzcv9+kDQWCnQAAIABJREFU+WvxvLvZ7VmzZm3evBk/b968eezYscJX5ssXLVq0bNmyOk+VnJzM5XK5XK6tre2KFStycnJwm7RQKMzJycnOzkb7gsXFxZmZmRglEAgwqrq6mkShkcvq6urs7GwSVVRUlJmZiR0XjMrJyREIBABQWFhIovh8PkZhhjGqpKQEAKqqqjBKJBLJZLKCgoLMzEw0ysjj8bKysnJzc9lRaJSxsrISo9DldX5+vkJUXl4eicrKykKrmRUVFRglkUgkEkleXl5WVhbaaywvL8/KysrPz5dKpWKxGKPQXmNZWVlmZiaJys3NVYgqKChARccoNOVYWlrKjsL7iTYQS0pKyK2mpUBLQbEUiouFADKAAh4vOy9P+OwZDBz4uj5t3Vr64kVBSUlmVtaHK4WcHP6KFcAw0n798kND8woKGlUKubk8Ph8sLGDWLFBXB4aBhQtFM2YUKill//hjVXn5R10KTfcuNJKmEYY9e/aMGzeO9Bjmzp27bt26Ok91586dXbt27dq1a9WqVV9//TWHwwkKCpLJZCUlJW5ubs7OzmhRNiwszMHBAV3FFRUVubq6Ojs7o0XZ0NBQBwcHLpcLAAUFBS4uLi4uLmhCmcvlOjg4hIaGAkBeXp6zs7OrqysW2IsXLxwcHMLCwgAgJyfH2dnZzc2tpKREJpMFBQU5ODjgYqqsrKxnz55xOJyysjKpVBoQEODg4ICW1jMyMp4+feru7l5RUSGRSPz9/R0dHdFpXVpampOTk6enJ4/HE4lEPj4+jo6O6KkiOTnZycnJy8urqqpKIBA8f/7c0dERzaknJSU5OTl5e3tXV1dXV1d7e3s7OTklJSUBQHx8vKOj4/PnzwUCQVVVlZeXl5OTE5pTj42NdXR09PHxEYlEPB7P09PTyckpLS0NAKKjox0dHf39/SUSSUVFhbu7+9OnT9EacGRkpIODQ0BAgFQqLSsr43A4z549w5Vm4eHhDg4OtBRoKbwuhYgIAMjKzn7m5saxti7btUu6dav/rVsu9++XkkWo+Ldxo4DP9w8M/KCl4OaWu2MHMIyoXTvf//s/74CARpWCh0f6jRtyA3z45+ZWXlIS+ODBMw4nKyfnoyuF9/MuNJKmEYYzZ8707NkT2z5SqXTw4MENLkzKycnZvn174zNKoVA+HHw+AIBAAF9/La9Gx4yBP/4AhgElJdizB2xt4eFDeGV4/0Pj5CTPlYPDWxz11Vfy3deDB8OePdCQoc//Mk0jDFwut127dpcuXQIACwsLdXX1oKCg+s9JJ58plI8Ue3swNoa//oIDB+rYmjBs2IdYelQ/kZFyO6wnTzb2kJAQuXGOH3987bOT8gYaJQwGBgZEAwgTJkwgbtpkMtmWLVsYhuncuXO7du1+b8R8FBUGCuVjJDVVbhYbXSYwDAwZAq88mgHDwKslJ81JdjZ89hkwDPz6a2MPMTWVd3eaar/0J02jhMHe3r52D8DJycnX15cdYmlpefr06QcPHjTmnFQYKJSPCJEIpFIAgIMHFbsIf/8NZmavv7q4NHdeAYRC+Q61SZMaNSLE48GECXKbrDhKRqkXaiuJQvnPw+HAmDEwaxbcuiXfO9aqlVwGevSAkhJISZHbPpo2rdnmFRRYvVpuY7WgoOHEMTHy7c3UnXDjoMJAofy3ycuTe6dh/506BZs2Qf/+YGcnT+btDefOQS2bac3GmTNyG6uNMYZqby//Xffuvf+cfQpQYaBQ/tvcvKmoClu2yM3JfcyjLk+fQuvWwDBw6VJ9yQoKICQEtm8HhoGOHSE4+EPlr2VDhYFC+W+Du4h79YKbN+HaNXB2bu4MNY7UVLkpvbVr35gmPR0mToTOnaFjR2AYGDkSeLwPmMUWDBUGCuU/TFiY3HnZG0wVfLxIJDB6NDAMGBm9cf755MkaPaEffviwWWzBNEoYzp49e/HiRfI1Ly/vu+++09PTGz9+PO7cA4CioqKlS5fq6emNGTOmwU0MQIWBQvkY+OYb+SLOZ8+aOytvz5o18unxOr1Gi0QwZUoNYbhy5YNnsaXSgDAkJycvWrSIYRjij4HH4xkZGQ0ZMuTQoUPTp0/v1atXVlaWVCqdPXt2//79Dx06NHv2bB0dnaSGHHxTYaBQmo3MTDh2DBYtkteYixe3SB81V6/KVc3Do47YpCS5AQwVFWjdGsaOhZKSD57Flkp9wiCRSBYsWPDVV18NGzbMzMwMA+3s7NTV1aOiogCgsLCwW7dud+7cCQgIUFVVDQkJAYDy8vIePXqYm5vXf2EqDBRK8+DsDIMGvW5H9+4NCQnNnad34vlz+fzzhQt1xFpYyGXj3DkICaFuO9+KBoQBLUMZGxsTs9uHDh0aNWoUSWNoaLh///6///5bX19fIpFgoJGR0a8N7UjMy8vbsWPHv8o7hUJpJNXVUF4OAODvL5+zVVICLS348kuIi2vuzL0rhYUwdCgwDHz33etAkQgEAgCAFSuAYUBLCzIymiuDLZe3tpW0bt26yZMny151POfMmfPbb7/98ccf48ePF72aAlqwYMEvv/xS56mePXt26dKlS5cumZmZLVq0iMvlojnAioqK4ODgwMBAND2YkJDg5+cXExMDAGVlZS9evAgKCkI7tPHx8X5+fnFxcQBQWloaFBQUFBSEdmjj4uL8/PzQXmNJSUlQUNCLFy/Q2GxMTIyfn19CQgIAFBUVBQYGBgcHo13f6OhoPz8/HPsqKCgIDAzkcrk8Hk8qlUZFRfn5+aFBzfz8/ICAAC6XW1VVJZFIIiMj/fz8UlNTASA3NzcgICA0NJTP54vF4vDwcD8/v/T0dADIzs729/cPDQ0VCAQikSg8PNzf3x9tbWZlZfn7+4eFhQmFQqFQGBYW5u/vj7Y2MzIy0Hu2SCQSCAShoaH+/v7Z2dkAkJ6e7ufnFx4eLhaL+Xx+aGhoQEBAbm4uAKSmpvr5+UVGRkokkqqqKi6XGxAQkJ+fDwDJycl+fn5RUVFSqZTH43G53MDAQDQAmZSU5OfnR0vh0ysF3+DglNhY8POD//0Pxo6FXr3g0iXcMMxjmNRNm6C4uCgnJzA8vIWWQnJ2drahITAMqKrCihWV9+/nPnsG06bBpEkV1taCwYOBYWDWrMrqam5ICH0XsBQayVsLw8aNG6dMmUKEYe7cuTt27DA1NZ0wYQIRhoULF65YsaLOU3l5eVlYWFhYWJw4cWLJkiURERGJiYkAwOPxwsPDw8LC8F6npqZyuVyMqqiowCi8oSkpKVwuF+9aeXn5y5cvX758iVbdk5KSuFxuSkoKFl5YWFh4eDje68TERC6Xi3etpKQEo9BKPkahtd7i4uKwsLCIiIiqqiqZTBYfH8/lcvHZLSwsDA0NjYyM5PP5Uqk0Li6Oy+VmZmZi4YWGhkZFRVVXV0skktjYWC6Xi491Xl5eSEhIVFSUQCAQi8UxMTEhISFoyDc3NzckJCQ6OlokEolEoujo6JCQEKxccnJyQkJCYmJixGKxQCCIiooKCQlBG79ZWVlcLjc2NlYikVRXV0dFRYWGhuJjnZmZyeVy4+LipFIpn8+PjIwMDQ1FC/IZGRlcLjc+Pl4mk1VVVUVERISFhaEt+LS0NHKraSm04FKoqHgZHv66FJKTgz09M8aPr2Fo+tUf/6efMvPzAaCksrLllkJ6Xl7esWPkR1UxTAGOLDEMr21bIW7evny5SiCg7wIphUby1sKwb9++ESNGkCgDA4Nz585duHBh6NChRBjGjRu3d+/e+s9JzW5TKO+X69dfi0GXLvJlqQwDHTpAVFRzZ66J4PPBxAT09F7b8GD/de4M8fHNncUWyVsLw4MHD1RVVdGJREhIiKampo+Pj6enp4qKCq5SjY6O1tLSsra2rv+cdPKZQmlK3Nzg5MnX9aBQCKNGAcNAnz5w6xYkJLxe1G9q2qwZbWqkUkhOhmvX5Fa1e/aE9u1fb1xoiautPgIaJQyjRo0i/pnLysqGDx8+cODAjRs3Dhw40NjYGHtko0eP7tev38aNG4cNGzZhwoTqhjxrU2GgUJoMa2t5tdi/P+DWIldXudHsVwvNAQBsbeF//4NXnhY/Ndzd4fRpiIuDX3+V29cLCGjuPLVUGiUMW7ZsuXr1KvmakJAwe/bsoUOHLlmyJPfVIrDU1NR58+YNHTr022+/xXGu+qHCQKE0DXFxrz0o4IavBQtgyBD50iMut7nz98GpqID796lZpH8DNYlBobRkpFL5PjVlZZg0SXGQff586sCS8g5QYaBQWjLENur330N5OVy7Bl99BePHw4QJsGIFNKLvTqHUhgoDhdJCuHIFvv0WDhyQu1y+cgWMjEBdHRgGdHRq7FOrqvqoLWZTPnqoMFAoLQFb29crMmfPhjNnoG3b10NG1641d/4onxTvIgz5+fkxMTEJNe2rSCSSmJiYmJgYYhijfqgwUCiNIjUVIiMBt/gq/KmpweLF0Dgv6xRK43lrYQgKCurbty/DMG3atDl8+DDKQHFxMRphZRhm4cKFJY2wYkiFgUJpmKNHQUNDvvAUndKgCSD8O326ufNH+TR5O2EoKioaOHDgwoULQ0JCbGxsNDU17e3tAWDbtm1du3b18vLy9PTU1NRszJZmKgwUSn1IpXD6dI3+gY4OpKWBRAJbt8Lw4bBvHzSud06hvC1vJwxBQUEaGhrBrxYIb9q0adWqVQKBQFdX98orJxhmZmZDhgwRoIHDN0OFgUJ5I3FxsHDha2sWM2aAsXENXzpVVc2XOcqnz9sJQ2xsrLq6uoWFBX6dOXPmzJkzY2JievTo4e3tjYHXrl3r06cP2saqh5SUFLKbmkKhAABUV0N+PvB4r2cUunQBW1uQSOh2BMqH5O2EQSKRLF++XOP/2TvPuKaSr4/HXVwVK4qKIBA60u1S7K5tXey4FqyLvaDYsGLv4p9V1+6CdXUVFJAqvRN66Ak19BICIT05z4vxiRE1TXfZMt8PL5I7nDs3d+69587Mmd/p23fmzJlTpkxRUVFxcXGJi4sbPHiw2DE8ffrUwMCg4jMa6NXV1UVFRUVFRcHBwS4uLk1NTUihkMfjNTU1NTY2oq5Ga2trQ0MDUijk8XiNjY2NjY1cLrdDEZfLlSxiMBgNDQ1IvFBchKT9JIs4HE5jY2NTUxMqamlpaWhoaGtrkyzi8/kikUiyiM1mNzQ0dChCaoioqLm5WSAQiEQiOp0uLmKxWOIioVCIitrb2wGgvb0dFQmFQqFQ2Nzc3KGITqcLhUKBQICKWCwWADCZTFQkEonERUiABBW1tLSIRCI+n9/U1CQuamtr61AkPtXiItwKndgKrUwms6gIZs0CS0uYMgUIBBGBwFu4EDIyWvn8BjqdwWLhVsD3wpe3gpwoPPnM4XD279//ww8/LFiwoF+/fteuXcvMzNTU1IyJiUH/4O3tbWxsjKTPP+bOnTvbt2/fvn27s7Pz7Nmzg4ODExISRCJRU1NTUFBQQEAAUlpPS0vz9fVNTEwEgIaGBlSE5DdSU1N9fX2RYF9dXV1gYGBgYCCqLjk52dfXF4101dTUBAQEBAUFIa3dxMREX19flGOuqqoKFTU1NYlEooSEBF9fX5S8uqKiwt/fPzg4uKWlRSgUxsXF+fr6IsXAsrIyf3//kJAQBoMhEAhiY2P9/PxycnIAoKSk5NWrV2FhYW1tbTweLyoqys/PD6m6UyiUV69ehYeHt7e3czicyMhIPz+//Px8ACgqKnr16tXbt29ZLBaLxXr79u2rV69QrFd+fr6fn19kZCSHw2lvbw8PD3/16hXS9c3NzfXz84uKiuLxeG1tbWFhYa9evUK6vjk5OX5+frGxsQKBgMFghISE+Pv7I/HerKwsX1/fuLg4oVDY0tISHBzs7++PnHdGRoavry9uhU5rhcpKACDl5ZFR+uX//+MNHtxUWIhbAd8LX7cV5ET5dQzHjx9XV1en0WgVFRX9+/f39/dH248cOWJtbS0UCqWbV1RU7Ny5U+naMZh/FXz+OzFU8Z+nZ2cfE+a/i5KO4eXLlwQC4caNGwDA5XLHjBkzZ84cAGhrazMwMJAnZyeefMZgAADS02H/fli58p086g8/gKMjuLuDLH1iDObPQxnH8PLly/79+x8+fFicx+2PP/7o2rWrnp7eoEGDTExMUJdNOtgxYDBAJgOR+L6X8M03kJuLUwhgOh1lHMPz589fvHjRYWNYWJi7u/uhQ4dQsjqZYMeA+a/D58NPP30wfLRwIXC5nX1YGAzWSsJgOovYWEA5iufPh2PHYM8eqKrq7GPCYACwY8Bg/mpqasDTE5KSYNcuIBCgd29ISensY8JgPgA7BgzmL4TPhxkzgEAATU1QVwcCAcaPx4vXMH83sGPAYL42VCq4usKJE9DUBAIBFBXBvXvg4wMZGXDzZkeF1IMHO/twMZiOYMeAwXwN6uvh7l14+RKqqsDO7t1Df9QocHQENbV3X7t1g+7dOzqGuLjOPnQMpiMKOwaRSOTv729qampvb5+eni7efv/+fTMzMzMzszt37sizH+wYMP8SmEwID4dx49496C0sPpE4AeVkFn82NX33wd4er1fA/A1R2DHcuHFjwIAB27dvd3Jy6t+/f2RkJAA8fPiwa9eu69atW7NmjYqKyoMHD2TuBzsGzD+bnBx4+RI8PGDChE+4AR0d2LgRvv8exo2Dn36C588hNBQ2bgRdXVi+HCgUOHwYfvgBTztj/p4o7Bhmz57t5OSEPuvp6bm7uwPAsGHDduzYgTY6OzuPGTNGpiQGdgyYPxcO511u5K9ORQWsXv1u6lj817cvzJ8PvXq9+7p7NwAAmw0Mxge2NNr7JAp4zhnzd0Vhx/Drr78aGBgEBARkZGRoampGRUVVV1draGiEh4eL/0FPTw8JRUmhurpannw+GIwC8Pnwxx+wejXMnw9Tp4K9PWzbBpWVX7OK1FQwMXnvD779Fmxs4MQJyMwEALh+HQYMgFmzoLHxa1aKwfy1KOwY+Hy+vb09Su25ceNGAIiJidHQ0BCrqz548EBPT6/yM3djVFSUj4+Pj4/P+fPnlyxZkp2dXVxcDABMJjMrKysjIwOlBS0tLSWRSKiotbUVFSE53JKSEhKJhOQVGQxGZmZmZmYm0rylUCgkEgnJK7a0tGRkZGRlZSFh2+LiYhKJhFZlNzc3oyKkQ4uKkIxHU1NTRkZGdnZ2e3u7SCQqLCwkkUhIebGhoSE9PT0nJ4fFYgmFwoKCAhKJhH5mfX19eno6mUxms9kCgSA/P59EItFoNACora1NS0sjk8kcDofP5+fl5aWlpaFkFTU1NWlpabm5uTwej8fj5ebmpqWlIb3G6urqtLS0vLw8Pp/P4XDIZHJaWlptbS0A0Gg0EomUn58vEAjYbDaZTE5PT6+vrweAyspKEolUUFAgFApZLFZOTk56ejry0BUVFSQSqbCwUCQStbe3Z2dnZ2RkNDU1AUBZWZn4VP/jWiGfQsnLy+OEh0NOjiAmBiZNgi5dOo7qjB/Pjooqys8nl5ZyeDyFW6GggCsSQUgI7NgBly6BuTkQCHwCId/EJNfDQ5Cayq6tJZeVpRcV1Tc2AkBlUhIpJqagtPS/0wr4XvgHtYKcKOwYPD09R48eff/+fTc3N1NTUxKJlJycPHjwYLFjePz4saGh4ecOIigo6Nq1a9euXTty5MiiRYtIJBISg21tbU1NTU1KSmpsbASAoqKi+Pj4vLw8dEJTUlKSk5NRCxUWFsbHxxcUFAAAnU5PTk5OTk6m0+kAUFBQEB8fX1hYiM51cnJySkoKary8vLz4+Hgk5NvY2JiUlJSamopaKDc3Nz4+HrVrfX19UlISiURiMplCoZBMJsfHx1OpVACoq6tLTEwkkUjt7e0CgSAnJyc+Ph61a01NTWJiYnp6OovF4vP5WVlZ8fHx5eXlAFBVVZWQkJCens7hcHg8XlZWVkJCAmpXGo2WkJCQkZHB5XK5XG5GRkZCQgI6bxUVFQkJCVlZWTwej8PhpKenJyQkIPnf8vLy+Pj4rKwsPp/PYrHS09MTExPRLVRaWhofH5+TkyMQCNrb20kkUmJiIpL/pVKp8fHxZDJZKBQymUwSiZSUlIRuIQqFEh8f/09qBRKJVFzcLhAIhMIsMjlz6lQOgQDq6oLevd95gv79YcQImDEDxo9HW1jffkvW1Ey/fJkDwAPIystToBXy8jhhYdCzp6Sz4W/cmE0iZZSW8gFYQmF6Rsb7VqitjU9N/fe3Ar4X/pmtICeKOYaGhgYtLa1Hjx6hr2vXrp06dWpOTs7gwYPfvn2LNl6+fNnMzAxl0pBCbW2tPCKsGMwniIuD2loAgLAw6Nbtg/7Bpk1QUAAsFvD50NICzs7vi3R14cULyM9XOBBo9uwPqtiyBWRNoWEw/2gUcwwVFRXdu3f39vZGX7dt2zZ8+PDa2lp9ff1Dhw6hjbNnz543b57MXeHJZ4wyCIWwYQOoqMDw4RAVBVOnvpv4nTwZxo6Fe/c6/j+bDX5+sHbt+5jRIUPAygq2boXSUuDxICEBxNkGJR0GiwV378KKFeDg8E7RaOlS+O038PMDPv8v+rEYTCehmGNgs9lTp07V0NDw8PDYvn07gUA4efIkABw6dOjbb789cuTIpk2bunbtimJYpYMdA0YZYmPfv7n36/fuw/79ACBDrdrLC1RVP3jxt7KC2bOhSxewsgISCS5ehGnTwM0NmpsBAJYu/eCfBw8GOcTkMZh/BwrPMdBoNEdHRy0tLR0dnePHj6Mho7a2th07dgwdOpRIJD58+FCe/WDHgFEGJDwn+WdtDXLOqqWmwsWLsHv3+8Vo4r+BA99/dnSEO3fefdbQABsbmDkT/j+lOQbzXwBLYmD+ITQ1QWYmCgoCY2P44QfQ0YFFiyAvT+Fdcbng7g4qKu9kKj5enoY2DhoEaWl/wi/BYP7uYMeA+duTkwNOTqCj837s6OJF4HKhuvqLkp0lJEBUFPj4vPcHv/wCU6a8/+rs/PV+AwbzTwI7Bszfm/R00NbuOHZUU/M1qzhxAnR0YM8eAICwMPjmGyAQQEUF4uO/Zi0YzD8H7Bgwf2NKS8HS8p0/mD8f9u+HM2egpOTrV4QmnBG//grTp8ONG1+/FgzmH4JijoHD4dAkqKqqqqqq4v5/llq0Uc5dYceAkUFYGAwb9s4rYPUUDOYvRDHHEBER0bVrVwKBQCAQunTp0qNHD0tLy8bGxra2tnXr1qHtq1evbmtrk7kr7Bgwn6W5Gfbvfx9dunQp1qbGYP5KFHMMzc3NERER4eHh4eHhr1+/1tDQcHV1BYBDhw716dPHz8/v5cuXPXv2FC92kwJ2DJhPw2KBo+P76KCDB7FXwGD+YpSfY3j16pWmpmZ5eTmXy9XU1PTy8kLb3d3dzc3NxeNLnwM7Bsyn2bfvnVews4Pg4M4+Ggzmv4iSjoHD4VhbW6PuQk5ODtLfRkW3bt0iEok1suJGqqqqsOw2piN37rwLCho1CmQpt2MwmD8JJR2Dj4+PqqoqmUwGgPDw8IEDB0b//9LQJ0+eGBgYVIj1Zz7E29t79+7du3fvXrt27Zw5c8LCwpKSkkQiUXNzc2hoaFBQEJLhzcjI8Pf3T0lJAYDGxsbQ0NDg4GCktZuWlubv75+amgoA9fX1ISEhISEhSBwxNTXV398/LS0NAGpra4ODg0NDQ5E4YkpKir+/f0ZGBgBUV1cHBQWFhoY2NzeLRKKkpCR/f/+srCwAoNFob968CQsLa2lpEQqFCQkJ/v7+OTk5AFBRUfHmzZvw8PDW1laBQBAfH+/v74+EGEtLSwMDAyMiIphMJo/Hi42N9ff3z8/PBwAqlRoQEBAZGdne3s7hcGJiYgICApDaIoVCCQgIiIqKYrPZbDY7KioqICAASSoWFhYGBATExMRwOJz29vbIyMiAgAAkqZifn+/v7x8bG8vj8ZhMZkRERGBgIJJUzM3N9ff3j4+PFwgEra2t4eHhb968QQ2Rk5Pj7++fkJAgFApbWlrCwsLevHmDIgWysrL8/f07pxUiI0Pj45vpdIFAUOjr2758OVIl4qioRB45EhoXh1sB3wu4Fb5uK8iJMo5BKBROmzZt8eLF6GtcXJympqZYdtvHx8fY2Bidso8pKSlJT09PT09/+fLl2rVra2pq0Gnicrk1NTXV1dVIY6O5uZlGo6EiDodTXV1dXV3NZrMBoKmpiUajIf10cRGHw+lQxGazJYsaGxtpNBqSyWWxWNXV1TU1NWi8CxUhmdz29vaqqqqamhoejycSiRoaGqQXIQVdJpNZVVVVW1vL5/OFQmF9fT2NRkOC7G1tbZJFdXV14qLW1taqqqq6ujqBQCAQCOrq6qqqqpDuLoPBoNFodXV1QqGQz+fX1tZWVVWhKX1UVF9fL1mEZNxbWlpoNFpDQ4NIJOLxeDU1NVVVVe3t7QBAp9OlF3VCKwBUp6TU7N7NnTlTZG/f+t13fDSCNGCA8MGD2ubmmtpa3Ar4XsCt8HVbQU6UcQwRERHfffedeOyooKCgf//+b968QV+PHz9uZWUlEOcv/AylpaVoJArzHyUt7f0aBfTXpQs4OkJGRmcfGQbzX0cZx7BkyRI7Ozvx9DKbzbaxsUGJoPl8vrm5+ZYtW2TuBE8+/6cpKABT0/crmX/4AVauhJcvcZ4DDObvgMKOgUwmd+nS5cSJE5IbfXx8unTpYmNjY2hoqK2tjRLgSQc7hv8cQiH4+8Mvv8Dhw6Cv/84r7NkD9fWdfWQYDOYDFHYM2dnZ+/btK/lIluCPP/5Yu3bt+vXr0eyHTLBj+G9RV9cxwwFKhfYlKngYDObPAWslYf4c6uogIAAuXIDQUEhJEadfBlVV0NWF4cPh2jWQtdgFg8F0CtgxYBSkogK8vOD06XcZzYTC9xMDubmwYQO4usLt22Bh8b5n0KPHuw/TpkFMDNTUYJeAwfydwY4BIws6Hd6+hV9/he3bYcoU0NB495QfORK2bwcTEzA0hJHqAcCmAAAgAElEQVQj4fx5GDHi0xlv0N+aNdDa2tk/BoPByAY7BsxHkEiwYwe4uEB2NoSHw+jRn8hxJvOvb184eRKiouD0aVi/Hnx88HQCBvNPQUnHIBKJQkNDJVdM1NbW+vj4+Pj4yBTDQGDH8DeCw4Fz52DTJsjOhtu3QU3t3cN96FDo3//9s15HB2xtwdkZvL3f514eORJWrABNzXdfZ88GPz84cgTi4jr7V2EwGCVRxjEwGIwFCxaYmJiIw1KLi4stLS27du2qoqJibm6Ow1X/YZw+/e6xPmjQp3MgHzkCERFAoQCL9d4qLAx8fd8pGmVmwo4dcOgQVFd31o/AYDBfC4Udg1AoXLRo0cCBA/Py8oRCIQAIBIJFixZZW1vX19fX1taamJgsXbpU5n6wY+hksrPh6lWIiIA3b2DgwA/cQJ8+8PDhuz5B165w6VJnHysGg/lLUdgx+Pj49OjRIz09Xbylrq5u4MCBz58/R18vXLhgZGSEFEukgB1DZ5KeDkOGvJscRvlwvv0Wpk6Fvn1BXR1++w0AQCiEt28hMbGzjxWDwfzVKOYYuFyuvb39iBEjDhw4sHv3biTyl5SUJCmid+/ePSKRKDPHJ41Gw7LbncaiRR90Eb79FnbtgrY2SEkBOYYBMRjMvxvFHEN5ebmamtqgQYNMTEw0NTXV1dVJJFJ8fLyk7Pbvv/9uaGj4Odnt5ORkPz8/Pz+/a9euLV++vLCwsKysDADa29sLCgry8vLQhDaNRiOTyeXl5QDAZDJREVJbrKysJJPJaP9tbW35+fn5+flIbbGiooJMJldWVgJAa2trXl5eQUEB6ruUl5eTyWTkrhgMBipCkoplZWVkMrmqqgoA6HR6Xl5eYWEhm80WiUSlpaVkMhnp7jY3N6MiDocjFApLSkrIZDKaaW9qasrNzS0qKuJwOAKBgEqlkslkpC/b2NiYm5tbXFzM5XL5fD6FQiGTyXV1dQDQ0NCAing8Ho/HKy4uzs3NbWhoAIC6ujoymUyhUPh8PpfLRUVI2bG2tpZMJlOpVIFAwOFwioqKcnNzkXxjTU0NmUwuKSkRCoUcDqewsDAvLw/JN9bR6cyEBHj9GkpKRMnJIjU1EYHAs7ODK1eqNm4knzpVVlQEAO0ABeXlefn5uBX+jFaorq4mk8mlpaUikYjNZqMipJRZVVVFJpPxvYBb4c9uBTlRzDGkp6d37drV09MTADgczqhRo5YvX56dna2lpSXuMdy5c8fU1BQ1z8f4+vqeO3fu3Llzu3fvnj9/fkJCQlZWlkgkYjAY8fHxMTExSMc8Ly8vIiIiOzsbnZq4uLiYmBh0NeTm5kZERKDOSlNTU2xsbGxsLKouJycnIiICaXI0NjbGxMTExcWhJs/Ozo6IiMjLywOA+vr6mJiY+Ph4BoMhEomysrIiIiIKCgoAoLa2Njo6OiEhobW1VSgUZmRkREREIMn46urq6OjoxMREJpMpEAjS09MjIyPRNDuNRouKikpKSmpvb+fz+SQSKTIyEknGV1RUREVFJScns9lsLpebmpoaGRmJJOPLy8ujoqJSUlI4HA6Hw0lJSYmKikJXXmlpaWRkZGpqKpfLZbPZycnJUVFR6MqjUqmRkZEkEonP57e3tyclJUVFRaHLq7i4ODIyMj09XSAQMNvbE7Ozo7Ozq5lMACg9c6a5SxcUaCTU1RURCKIuXThBQQBQUFkZkZyclZuLW+HrtwKTmZiYGB0dje7kwsLCiIiIjIwMoVDY2tqakJAQHR2NbteCgoKIiAh8L+BW+LNbQU4UcwwVFRXq6urh4eHoq6ur69ixY2tqatTV1Z88eYI27ty5c/To0TJ3VVtb6+bmplDtGMWgUODtW0hOhoCAdzMKkn9LlnT28WEwmL8pijkGPp8/ffr0uXPn1tfX5+XlDR06dNu2bQAwe/ZsKyurmpqarKysvn37Xrx4Ueau8OTzn8vDh+9ijVRUUFo06NIFDhyATZvA1ha2bwf5lptgMJj/IApHJaWnpxsZGXXp0oVAIIwfPx71zpKSkoYOHYo2zpkzB/WVpIMdw9cnPR0ePoTgYLh3D3r16thFcHd/929YpwiDwUhFmQVulZWVAQEBgYGBrRLSN2VlZQEBAW/evGFJroH6PNgxfAVEIigogJQUaGyEhw9hwICOCdEuX4aHD9+tV8BgMBj5wFpJ/zQaG9+tLs7NhUWL4LvvgECAYcNAXb2jVBFemIbBYJQCO4Z/DlVVsGEDGBoCkQiTJ4Oe3ie0Ky5dghcv4NkzKCjo7MPFYDD/VLBj+IdQUAA2Np/wBGvXwu7doKoK3buDh0dnHyUGg/k3gB3D3xImE6qqoKICMjLgyRPYtAl0dd95gunTwcUFjIzAxATE0V95eSBfRlUMBoORicKOgc1mMxiMlv9HIBCIi9AWOfeDHcMHBAbCsWPw7BmwWPDrr2BvD8OGgaFhx+AiJydAIlQ0Go43xWAwfxIKO4ajR4+qqal17dq1a9euqqqqiYmJAMBisXbt2oU27tixg81my9wPdgxQXg50OjCZsGTJ+6UGDg6AlihL/g0ZAtOnw9mzIMeJxWAwmC9EYcewceNGfX39Z8+ePX/+/I8//kCLwk+dOqWqqnr37t07d+5069bt1KlTMvfzn3MMTCY8eQJPnkB7O/D5cOYMGBrCiBEwefL76FKxJ9DQgA0b4OxZuHgRHj+G/PzOPnoMBvMfQhnHMHnyZMktra2tQ4cOPX/+PPrq5uZmaWnJ5/Ol7+e/5RjodJg+/d1Df/Jk+OGHjn0Ce3vw9QVbWyAQQF8fpz/DYDCdiMKOYceOHQQCwdjY2MLCwsfHBwByc3OHDBkSFRWF/uHmzZtEIlGmkl9NTc1/SHZ71apPBBQRiWBsDN9+C6amkJkJANDeDklJUF7e2YeLwWD+0yjsGHbt2jV//nxXV9dZs2YRCIS4uLjExMRBgwaJZbcfP36sr6//Odntp0+fHj169OjRo1u3bnV0dIyOjk5LSxOJRHQ6PSoq6u3bt8ij5OTkhISEoHRATU1NkZGRb9++RTKHWVlZISEhGRkZANDY2BgREREREYFGtDIyMkJCQrKysgCgvr7+7du3kZGRSOYwPT09JCQEKSDW1ta+ffs2KiqKTqeLRKK0tLSQkBCkgFhdXR0eHh4dHc1gMIRCYWpqakhICFJApNFo4eHhMTExbW1tAoEgJSUlJCQEKSBWVFSEhYXFxsYymUwej5eUkhISG1tEoQBAZVlZ88aNyBO0jxpVMGlSfa9eLG1t2LChJCws1MsrfsMGdnExWySKj48PjY4uaWoCAAqFEhoampiYyOVyWSxWXFxcaGgoUgMuKioKCQlJSkri8XhMJjM2NjYsLAyd7YKCgpCQkJSUFIFA0NbWFhMTEx4ejsQm8/LyQkJCUlNThUIhg8GIjo4ODw9Hcia5ubkhISH/wlZISgoJCSkqKgKAsrKy0NDQuLg4FovF5XITExNDQ0MpFAoAlJSUhIaGxsfHs9lsNpsdHx8fGhpaUlKCWwG3wr+yFeREYcdQ8//BMFwu18rKyt3dPS0tTTJRz4MHD4yMjGo+EzNDJpOjoqKioqJ8fHxWrlxZVlaGmoTNZpeVlZWUlCCx8rq6OgqFgnbCYrHKyspKS0uRWHltba1kUWlpaWlpKdLhqKmpoVAoqCHb29tLS0vLysoki5D4O5PJLCkpKSsrQ5Pk1dXVFAoFtXFbWxsq4nA4IpGoqqqKQqEgXfjW1taSkpLy8nIulysUCquqqqhUKmp+BoNBpVLLaTQegBCAVlFB3bGjiUiEadMYY8eyUf9AT4+Xn9/Y1tZOofBoNACgczjU6uqKtjY+AF8gqKiooFKpSGaqubmZSqVWVlYKBAIej4eKUMRXU1MTlUql0WhCoZDH45WXl1OpVCQZ39jYSKVSq6qqhEIhl8stLy8vKSlBsiUNDQ0UCqWqqkokEnE4HHSqkWR8fX09hUL597RCeTmPxxMKhTQajUqlopuwpaWFSqVWVFTweDyBQFBZWUmlUpE6P51OR0V8Pp/P5+NWwK3w724FOfmidQw//vijs7NzaWmpurp6cHAw2njq1Cl55hgqKip27tz5JbX/HSkvByYT7t+Hb775YNRISwtiYzv74DAYDEYuFHYMlZWV4rxFOjo6J0+eFAgEFhYWq1evRv8wYsSIn3/+WeZ+/m2Tz1wubNoEAwaAuTkMGgQEAvTvD+PHw7hxsHQpzpyMwWD+QSjsGLZt22ZgYDBt2jQ9PT1LS0uUZenGjRsEAmHKlCkjR44cOHAgmUyWuZ9/iWNobISaGkhNhaVLO84tX78OAgFeeYDBYP5xKOwYEhMTFy9e7Ojo6OLiIhl6dPfu3blz5y5cuDAlJUWe/fwbHMOVK6CpCb16Qdeu71eiqagAgQAzZwKD0dnHh8FgMMqAtZIURCgEDgfq6+HkyQ/6B127wrRpkJUF4eFw4wbU13f2gWIwGIySYMegCL/9BvPmwfffg6Hh+y7CmTNw4waEhICEbBQGg8H8c8GOQRZ0OuTmQkQELF78iRVqb9929vFhMBjMVwY7hs/D5cK1azBmDPTo8d4ZDBgAy5bBli1w6hROhoPBYP6VfJFjKC8vR4tQAKClpSUwMDAwMFC8RTqd5hgaG99r0pWXw4sXsHcvbNsGv/0GVVVQWgqPH8O6dTBjBowd+0H/oF8/WLgQMjI64ZgxGAzmL0R5x1BYWGhlZZWWlgYA5eXltra2BAKBQCCMHTv2c3oYkvy5jqG8HDw94cEDYLOBToc7d8DJCZycYPNmGDECBg+GZctg1y4wMPjg0W9qCkRix/EiQ0Nwd4cHDyA19c86WgwGg/k7oaRjYLFY48aNIxAISH/D2dnZyMiISqVSKBQdHZ01a9bI3MNXcAx1dRAXBwkJ0NQENBq8fg2xsUCnwx9/gJHRu8f6hAlgYfEJATvJv0GDQEfngy26ujBxIkyaBNu2YUk7DAbzX0NJx+Dm5jZ8+HB1dXUKhcJisQYOHPj48WNUdPbsWWNjY6QiIgUlHUNLC9DpwOfDw4dgZgbdukGPHmBp+c4TdOsG1tbvVxV0mCjW0QE1NRg3DmbPhn79QE0N7O3h7l3IzQUqFW7fhlmzYOlSePQISkqAxwNZqh4YDAbzr0QZx3D69GknJ6fw8PBBgwaVlJSQyWRJEb27d+/q6upWVVVJ30lFRcVWmbLbERHw4AH4+kJ6OsTEwLZtYGUF5ubw44/Qu7e0ToCmJnh5wc6dMGoU/PAD3LkDbW3A5wOFAiwWAEBJCZSUgFCoxM/HYDCYfzcKOwY/P7+ZM2cCQFlZmZqaGp1OT05OVldXF8tu//777wYGBp+bZsjJyUGytN5Pn7qPHAk//CD09gYAFp9fUl1dWV8vIJHA11eQlyfcvBm6d38fC6Sq2vHpr6ravmdPyYYNJSNHtv/4I1y6VLNyZbGZWe3q1VBYyAQoqagoTUlhtbUBQHVjY3FZWR2DAQBtbDa1urq0pobN5wNAdXV1cXFxPRIsbG+nlpSUlpaKtQyLi4uRzCESLCwrK0NahjQaTSxz2NLSQqFQxFqGlZWVFAoFyRzS6XRxEVKUpFAoSOawubmZQqFIKkpSKBQkNtnU1EShUMSKkuXl5RQKBc3qNzY2oiKxoiSFQkFik0g2EolNcrncsrIysdhkfX19cXGxWFGytLSUSqUizStUJFaUREVIbLKurk5chGQjxWKTtbW1xcXFSFGyvb29pKSkpKQEdRNramqKi4vRqngkGykWm0SnGilKtrW1UanU0tJSsaKk+FS3traiItwKuBVwK3zdVpATxRxDUlJS9+7dJ0yYsHfvXicnp27duu3bty8kJERHR0eyx2BiYoKO72OePn165MiRI0eO7Nq79x6BAAQC79tv4datZiYz4vXrxLlzud27A4HA+e47/sf9gB49YN48WLQIdHTAzAwePqxnsyOSkiJiYxtbWwEgIz8/+O3brMJC1MZvIyMjExKaWlsBIC0tLTg4ODs7GzVkeHh4ZGQkUj8nkUjBwcGS6udRUVFI/TwlJSU4OFisfh4WFhYdHY3Uz5OTkyXVz0NDQ8Xq54mJiZ/ToE9ISAgJCZFHgz4kJCQhIeFzGvSJiYliDfrQ0FBJDfrk5GSkQR8dHR0WFibWoA8ODk5JSUEa9FFRUZIa9MHBwSQSCWnQR0ZGhoeHo0s5Ozs7ODgYxRd8rEEfHBz8OQ364ODgT2rQ41bArYBboXNbQU4Ucww3btwYM2aMjY2NiYmJjo7ON998M3ny5NjY2CFDhjx//hz9z969e0eOHCkSiaTvqpHNPjBqFAwcCAQCfPMN2NiAhcUHeY8JBLC0hOBgePECdu2Cw4eBRAKhEEQioNGw5gQGg8H8SSgfrpqWltavX7/S0lIAmDJlyrhx45hMZmlp6cCBA0+ePCnTPL+gYOuBAxAaCgMGfOAMLCzA3R0mTQInJ5BDpRWDwWAwXxflHUNMTAyBQECp6SIjIwcMGNCjR49vv/124sSJ9XK8zhcUFGx3dQUASE2FTZvejRGdPQtocoLNBll9DgwGg8H8GSjvGBobG319fdFUDwCQyWRvb++HDx+Kt0jnHyCJgcFgMP9JsFYSBoPBYD4AOwYMBoPBfAB2DBgMBoP5AOwYMBgMBvMByjgGtDrx45UKaLucO8GOAYPBYP6eKOwYHj161L9//z59+owYMSL1/5WoeTzesWPH+vbt27dv3yNHjsjjHrBjwGAwmL8nCjuGmzdvurq6Xr9+3cHBQV1dHS1A9/T0/O67786fP3/u3DkVFRVPT0+Z+8GOAYPBYP6eKOwYxCNIqampKioqmZmZAoFAV1f3+PHjaPvWrVttbGwEAoH0/WDHgMFgMH9PlJx8rqqqOnr06LZt2/h8fmFh4ZAhQyIjI1HRzZs3iUQiUg2UQm1t7d69e5WrHYPBYDB/Hso4BgaDYW5urq2tHRAQAACRkZGDBg0Sq6s+evRIX1//c7Lbvr6+586dO3fu3O7dux0cHM4py+XLly9cuKCc7YULFy5fvqyc7cWLF5W2PXfu3OXLl9GAm3JVX7p0STnbS5cuXbx4UTnbc+fOeXp6Kmd4/vz5LzxdSrfyl1T9JVfIuS9uZaWrvnTpktJXyDncygryJa2s9Kk+9wXPgWfPnv25jkEgEKSlpe3YsaNnz545OTkkEmnIkCFix/Dw4UMjIyMkY/sxycnJfn5+fn5+165dmzNnjp+yzJ49+/jx48rZXrlyZcqUKcrZuru7z58/XzlbPz+/8ePH37p1Sznbffv2LViwQDnbNWvWrF+/Xjnbp0+f2tnZvXz5Ugnbq1evTpo0Sbl6/fz85syZ4+HhoZytl5eX0lUfOnTI0dFROVs/P78JEybcuHFDOdsvucBcXFxcXFyUs3327Jmtre3z58+VsL1x48aECROUq9fPz8/R0fHQoUPK2V6/fn3ixInK2Xp4eHzJI2jSpElXr15VwvDly5d2dnZPnz5Vrt7169evWbNGCcOEhIQ/1zEguFyuqanp6dOny8rK1NXVQ0ND0fazZ89aWFhwuVzp5jQabffu3UrXfvz48fT0dOVsy8vLlR7FiomJOX/+vHK2AODq6opyjChBZGTkxYsXlbP19vZ++vSpcrYAsHXrVuUMa2pq3NzclK735MmT4sg3RfmSCywhIeHMmTPK2QLAzp07kea+EnzJBfb48WNxhl0l2LJli3KGTU1NO3fuVLreM2fOKPTMkqSurm6XzESQnyE1NVUeHejP4ebmhpLzKIHSNxQAPH361NvbW2lzOVHYMYjTAFVWVg4cOPDGjRt8Pt/ExGTz5s1ou52d3YoVK2Tu5wsnnw8ePBgbG6ucbW5urisSdlWc4ODgEydOKGcLAJs3b/7cIJtMAgMDT506pZztjRs37t+/r5wtk8lcv369zGiCT1JcXLxt2zbl6gWAw4cPR0VFKWf7JRdYWFiYh4eHcrYAsGXLFpRJRgm+5AK7e/fu3bt3lbNls9kuLi4cDkcJ27KyMqWdCgB4eHiEhYUpZ0ulUpV+yEZFRR0+fFg5WwDYtm1bcXGxEoYCgWD9+vUo+5sS3L9//8aNG8rZyo9ijkEgEKxcudLOzm7JkiWWlpaGhoaVlZUA4OnpSSAQFi9ePG3atD59+sjzLp+Xl7d+/Xoljxpg9+7dSj8ycnJyNm7cqJxtQEDAoUOHlLMFgLVr1yr9yHj16tWRI0eUs/Xy8rp165Zytm1tbc7Ozso5hsLCQhcXF+XqBYC9e/eGh4crZ/slF1hQUJC7u7tytgCwbt06lH1MCb7kAvv1119//fVX5WzZbPaKFSuUcwwlJSXr1q1Trl4AcHd3DwoKUs62uLj4559/Vs42PDz8S+JfXFxcCgsLlTAUCATOzs4oY6gS3Lp1y8vLSzlb+VHMMYhEoufPn0+aNMne3n7hwoUoSw8ACASCy5cvOzg4TJo0KSIiQp5d1dTUfEm39+XLlwplqpOkurr6yZMnytnm5OT4+/srZwsADx8+VHqQISsrKzAwUDnbqKiouLg45Ww5HI63t7dQKFTCtq6u7tGjR8rVCwC+vr4oVaESfMkFlpub++rVK+VsAeDhw4cK5deV5EsusNjYWKW70Twez9vbW37lAkkaGxsfPnyoXL0A8OrVK5TGUgnq6+uVvsAKCgp8fX2VswWAR48eyYy9/CRCodDb21s5HwwAcXFxSr8Ty0+naSVhMBgM5u8JdgwYDAaD+QDsGJSkvr6+tra2s49CBrW1tXIm1MP8reBwOGVlZcoN3/1lMJlMNMWI+ffxL3EMRUVFDx48UGiEtKKiwt3d/cCBA/KEFnx8i+7YsUOe4KuPiY2NPXDggLu7+9mzZxkMhkK2LBbr/Pnz7u7uFy5ckCeqYevWrZaWlvfu3ftYCldRhELhxYsX3d3dg4OD5TRJTU1FZ/jEiRPR0dGK1njz5k13CeScu/oz4HK5Pj4+is4ny3+Bfdw6cXFxpqamSgxh19fXHz9+HJ2xtLQ0Rc1fvXqFbDMzM2X+c1RU1IABA3bv3v1V3INIJLp06ZL8FxiDwTh9+rS7u7uHh4cSgRWJiYmSV9fVq1c70Q1HRETIf1uJ+fXXX93d3b9kMkwK/zDHwGQyd+zYoaWlNXr06ODgYPEd9ezZM0tLSxaLJcW2ra1t2bJlWlpaO3fuTE1NHTlypLa2toaGhpGREZVKlV5vSEiIubm5lZXVsGHDhg4dqqWlpaqq2q1bNy0tLR0dHRKJJMW2paVl5cqVGRkZAHD37t1u3bppaGgQicQhQ4ZYWVlJf9wIBAKxA2hra3N0dOzVqxeRSBw8ePDEiRMbGhqkH/b27dv79u1LIBC0tbVv374tDhaQh+bm5p9++klLS8vZ2bmkpGT16tWDBg0iEok9e/Z88eKFdFuRSHTx4kVTU1P0MwkEgpqa2vTp0+WMyCosLHRwcNDU1CRKYG1tLf8elEMkEr148UJHR0dLS+vChQviKHUGg2FmZiZzTviTF9iQIUOMjIyk+4ampqYZM2aYmZlZWVnp6upqaWmpq6t36dJFQ0NDS0tLZozyuXPnLl26BADFxcVWVlbdu3dHZ2zQoEEyY5RbW1vFn728vHr27Cm2lRnpEBMTo6qqqqKioqqq6uLiouiKEzqdvnTpUi0trRUrVpSUlKxdu1b+CywlJWX06NFGRkZEIpFAIBAIBH19/d9//12eetls9tatW4cMGSJ5dZmbm5uZmX3JWh95qKiomDFjhpaWlpOTU3Z2tnj7pk2bli9fLtP85s2b2traY8eOTUtL27lzJzpdffr0uX379lc/1L/aMRQXF2/dutXV1XXDhg1rPyIpKUm6+YkTJ4hEooeHh5ubW69evaZPn46iVoKCghwcHNhsthTbnTt3GhkZeXh4TJ8+vXfv3qgleDzehAkT9u/fL71eBoOxY8cOAoFgbm5+9uxZDw+PMWPGWFpaenh4HDt2TPobU0NDg7W1NQoXsbe3X7p0KY/HA4Dm5uZRo0ZJj01saGiYN28eOi337t0bPHhwTk4OANTW1lpZWYmFCz/H5s2bDx48GBAQsGzZMgKBoKGhsWHDhpycHHk6EG5ubmZmZh4eHgsXLiQSiZMnT0ar2detWzdq1CjpnbPCwkIikYhCPng83tKlS2fNmjVv3jwNDQ15gqMWLFgwfPjwDj6ASqVOmzbNyclJysHz+fyzZ89u375969atH19dV69elV5venr60KFDN2/e7OHhYWNjY2JiglQEhEKhnZ1dSEiIdPNdu3Z97gKTHhYpEon8/Px69epFIBBQB2v16tUDBgxwc3OTJ8Z/w4YNaLHIpUuXDAwMxE7o4MGDo0ePlh4WeejQIXQV1dbWDh06VLysb+fOnePGjZMeORMcHDxt2rS0tLSjR4+qq6sTCARHR8fHjx/L2XHfs2fPsGHDPDw8Fi1aRCQSJ02aVFVVBfJdYPPnz3d2dkaff/vtN2tr63Xr1qmqqh48eFBmvb///nv37t07+B6hUHjs2DEikSg9AhVdYNu2bfvkBfbLL79It509e/akSZM8PDyWLVvWq1cvV1dX9C67b98+mQH0ERERgwcP3rVr19atW9XU1HR1dVFDX7x4cfjw4YqOPcjkr3YMDAZjyZIlBALB1NR05MiRIz7kzZs30s0nTpx44cIF9JlCoTg5OQ0YMODOnTsvX76cMmWKFMfAZrNtbW3RfZ6SkkIgEMQaHidPnpwxY4Y8B+/l5WVkZITeHPfv37969Wp5rBoaGuzs7FBA3rx5896+fSsuOnDgwNSpU6XY8vn8TZs2qaurZ2dn37hxY+7cueKi5cuXixcVfo5NmzaJ4/GpVOqZM2fMzc179+5tamr64sUL6X50xowZV65cAYCioqJ+/fr98ccfaHtQUJChoaH0gazXr1+bmpqKlz6cOnVq/vz5ALB161ZNTU2ZQyv29vbiVpbE19fX3NwcudVPIhQK7927RyAQeiZuduYAACAASURBVPXqNXbs2A5Xl8w12J6enra2tuhza2vr5cuXtbW1165dm5+fP3nyZOmOgc1m29nZoZfWjy+w6dOnS68aANLS0oYPH44W5RUUFAwbNkzOiMZt27ah1wsvLy/JFchkMllDQ0P62Q4KClJVVb1w4UJZWdmoUaPy8/PF201NTaW3cnBw8Pjx41Er19bWhoaG2traDhw4sE+fPkeOHJG5kHPmzJmXL18GgOLiYjU1NbGSj8wLjMVimZubi4dQKBSKqalpeXl5cHBw7969b968Kb1eLy+vkSNHfrLI0NBQ+pCOUCi8f/8+gUDo2bPnxxeY9OXfpaWlenp6aOQAACIjI21sbExNTePi4tzd3WXey4cPH3ZychIfp9gvFhYW6unp5eXlSTdXlE4YSuJyuU5OTvv27VPCdtasWbt27ZJ8m3jw4IGenp6Wlta4ceOkvGUwGIxhw4ahwHYmk+nn54ekKfh8/rp168RnXCbBwcGWlpaPHj3au3fvsmXL5DGh0+k6OjpjxoyZM2dOnz593N3d0WgmjUYzMjKSuW6TzWYvX758yJAhU6dONTMzi46OptPpCQkJWlpaL1++lG67cuXKj1f/Pnv27OjRo8OGDZM+LHP27FkikThnzhxDQ0NVVdXx48eXlZXR6fTFixd///330l/oMjMzhwwZcvfuXTqdXlhYaGhoKF7m5u7uLjPW/urVq0Qi0dvbmy5BQECAoaHhpk2bpNsCwO3btydOnKjEAP3du3ctLS0lX76ysrJmzZqlpaXVt29f6dMkra2tZmZmKKb+4wts8eLF8hxATU3NnDlzXFxcgoODLSws0Bu0TDZt2qShoTFnzhwTExNLS0ux5sq2bdsMDQ2bm5ulmz969Khv37729vaou0On0xsbG7///vtVq1ZJ71n6+/tbWVl1eFdNSUm5fv368OHDr1+/Lr3e8+fP6+rqii8we3t7OS8w9Oo9f/78hoYGOp3u6uo6dOjQ+vp6AHj69CkaVZNCXl6ekZHRhg0bampqxFdXSUnJ/PnzjY2N5ZkvuXv37oQJExSNPampqTEwMHj9+rV4MqO9vX3v3r2DBg1SV1eXuUp/y5Yt8+bNQ6clKipKPAn05s0bfX39rz7E2jlzDGghuxI/5vfff9fT0+uwsrqhoWHt2rW2trZS3rBEItEnn5JNTU3jxo2T3gfsQGZmpnjwXZ7/53A4bm5uc+bMmTlz5uLFi48dO4aOk8Ph3Lp1S/yOJp27d+/a2dmh4VQVFRUdHZ3jx4/LnC67f//+54ZNGQyG9MXMfD7fw8Nj5syZx44dy8/Pnzt37nfffaeioqKmpibPRNnNmzfV1dVVVFQIBIK9vb3k+6PMgSyhUHjkyBEzMzMVCdTU1JYuXSrnNXP48GEl1i5VVFRYW1t3GNMXiUS3b9/W19eX3mMQiUSrVq363AX2v//9T85j4HK5hw8fNjc319HR+ZwSZQeePn26YMGCmTNnzp0719nZWbwkMCwsTNzPk05OTs68efO6deuGrq7evXsvWLCAQqFIt8rKyjp+/Pgn+50cDkf6hB8A8Pn8Y8eOzZw508PDIz8/f/78+fJfYFlZWVZWVujC6N+/v6Jt7e/v7+Dg0LNnT/HV1bVr19GjR8uc2xBz9OhRma9lH+Pq6urg4NBhcI9EItna2sp843nx4sXo0aM/ft05ePDgjBkzlF4u9zn+YZPPAPC5eIn8/HwpgwwAUFtb+0knT6VSlRihW7NmjdKCS0qTnJwcERHh6+urtIDglxAUFPTy5UsymSzn/+fn58fExCi94rq1tTVGAsnJuj8PKpX6SWU0Go0mT4qRT9qWlpYqeoE9ffp0zpw5SustKkdxcXFiYmJMTIwSIWRfhaSkpJCQEDlXQdPp9KioqJiYGDndZwdEIlFgYODL/+f169fKrfpWiLa2trS0tI/f57hcrkwdBy6X+0kVgObmZoWCSuSkcxxDZmbmqVOnTp8+ffny5ZSUFEXN79y5c/LkyfPnz9++fVshDR8ej3f58uWTJ09euHBBCVWMt2/fnjx58syZM7/88ouijdHa2nrp0qVTp05dvHhR0eCHysrKU6dOnTt37t69e4mJiQrZAsDz589Pnjx59uzZK1euKCrVID7VSqizlZSUXLt27fr161evXpUZVvAxz58/vyYBmnWXk2vXrp2UQM5uGSInJ0fS9rffflPosH/55RdJc/klPVpbW8+dO3fy5MlTp05dunTpxIkTCol3BgcHnzp16tSpU6je169fy2/75MmTU6dOeXl5oVOtkA8uLy+X/L3/+9//pM9ddeDx48fI8OzZs1evXpX/tQMAnj59eu3atStXrqA9KGSLkc5f7RhEIpGnp6epqamGhoaamhqBQFBXV1+wYIGc90BpaemMGTN0dXU1NDTQuIqxsbGct25ycvLYsWN1dHSQbZcuXSwtLWWGmiD4fP6ePXuMjIw0NDRUVVUJBIKOjs7WrVvlXD6WmJg4ZswYFB1LIBC++eYba2trORUlfX19LSwshgwZMnjwYAKBgEZjs7Ky5LFta2tbuXKlvr6+hobGt99+i6L6jh8/LlMUHQAqKipmz55NJBLFp9rIyOjWrVtyLonw8vIaNmyYhoZG//79CQTCgAED5s6dK+fLHQpAGjx4sIYEVlZWjo6ONBpNum1SUpKNjc2gQYMkbW1sbNasWSNTtozL5e7cuVNTU1PS1tjYeMSIEfI8ZxMSEqysrD6u+ueff5a56OTly5cGBgZi2yFDhujo6NjY2Li7u8tsrNbW1uXLl2t8iJmZmb29vcylDBUVFTNnzuxwqi0tLWfNmlVeXi7dVigU/u9//0M3lBgUWCzPsoCysrLp06d/XPWcOXNkDvSnpqaOGDHi41O9atWqrx6f89/kr3YMBQUFRCLx+fPnANDe3r5o0aIZM2ZMnz5dV1dXnvU4W7ZsmTJlSnt7OwD4+flZWFg4Ozv37dt327Zt0h9YQqHwxx9/FMcR/fLLL9bW1j/99BMKyZBZb0hIiLa2NjrCmpqaCRMmLFy4cMyYMdbW1jJHvQUCwezZs8Xyk1euXLGxsVmyZEmPHj08PT2l27a2to4YMUKsGu/m5jZu3LiFCxf27t1bnvHQa9eumZqaotssMzNz+PDhy5cvNzAwmDlzpkyXtmvXrvHjx6M49zdv3qBTraam5uLiIrOXVlxcrKenh0J0WCyWk5PT999/P3PmTG1tbXk6iE5OTubm5h061/n5+ePHj1++fLmUhubxeGPGjJk0aRKaihQTHx9vaWl54MAB6fU+efKke/fuHRJdsVis3bt3GxoaSu8jcrnc0aNHT506tUOfLDY21tzcXLq8c319/dChQ9esWdNhpNjPz09bW/vevXvSD/vEiROSKRQRdXV1Tk5OdnZ20n3SqlWrTExMOozeFBUVTZ48edGiRdIf7unp6T179vw4pcH169c1NDRkCr2tWLHC1NS0Q2eusLBw4sSJS5YskVI1n893cHBwcHDoMDKclJRkbW0tUzA1PT19z549Bw8edHV13fYR0od0+Hy+p6fn/v379+7du3379g620tcTMBiMY8eOubu77969++N6Zd7OISEhe/bsOXDgwI4dOzrY7tu3T2nRxs/xVzuGly9fmpmZie/t48ePL1myBKl5E4lEmS8p9vb2165dQ58ZDIaFhQWJRIqLi+vTp4/0zCoMBsPExET8kp6bm2tmZlZbW/v06dOePXvKHFY6ffq0ZFzpihUrDhw4wGQyHRwc7OzsJFcJfQydTjcyMhLnxM7OzjY3N0eqkKqqqtJX5eTm5hKJRPEjydfXd9y4cQKB4OzZsz179pQ5fL9q1SpJ6emJEyf6+PhUVFTo6uo6OztLn5KZNGmSOC8Qi8WysrKKi4tLTU3t27fv0aNHpdfbIVz19OnTCxcuFAqF69at09bWlrmc0M7O7pMpifz8/KSHq7a3txsYGHwy6PnMmTPSI4MB4OLFi2PHjv1kkb6+vmSc8ccwmUwDAwNxuipJTpw4IT1ctbi4WEND45NLHVesWCEzwv3nn39eunTpx9tLS0u1tbWl+7PJkycfO3bs4+0hISEmJibSJ5BDQkJ0dHQ+WWRraytzvn3ixImfzJMTGBhoamoqZTaVw+EYGxt/csL50qVLkyZNkl4vjUYbN24cgUAwMTEZNmyY6YdIH/MUCoU3btwgEAjdu3e3tLTsYCs9KQWHwzl48CDqPZubm3ewlZkYKiMjY+jQoQQCwdLSssNhjx07VuksL5/jr3YMqampGhoajx8/ZjKZVCrV2Nh4w4YNACAQCHbu3CkzkZOzs/PkyZNra2uZTObly5f79OmD3jj8/f0PHTok5V2Sy+VOnDhx5cqVbW1tTCZz69atRCIRTe7duXNH5pv7s2fPNDQ0YmNjmUxmampq//79UQh2fX395s2bpT/pOBzO+PHj16xZw2QymUzmpk2b9PX1UYf31q1baK3A56irqzMxMTl27BiTyWxsbJwxY8b48ePRy9TJkydlzlWcPn3ayMgoLy+PyWS+fv26R48eKE13dnb2tm3bpHcafv75Z3t7++rqaiaTefXq1d69e6Pxq9DQ0P3798t8lxwyZMiDBw+YTGZJSYmpqenatWsBQCgUurm5dXi3/RhPT08DA4OnT58yJQgLCxs2bJj07A4ikcjV1dXKyio8PFzS9smTJ9ra2jKXEGdmZurp6bm5uTU3N4tty8vLFy1aZGpqKn0USyQSbd++3draOiIiQrLqhw8fDh069OzZs1Js2Wz2ggUL7O3tMzMzJW09PT0HDBggc0FvYGCgpqbmpUuXJG0zMzPt7OykL+4BgF9//ZVIJPr4+EjaRkZGWlhYyAxXbWhoGDt27IIFC8rKysS2zc3Nu3fvHjRokMxZpatXr+rp6T18+FCy6rdv35qbm69du1Z61Xv27LGwsAgJCZG0ffbsma6u7if9XAeampqmTJkic8Hj57hx44Zy8dAA4O7uvnDhQoWmYcQUFBSMHj0a3cJ/Np0w+ezp6ammpoZi48aOHSs5FCNzXJJCoYwePbpr167dunXr0aOHZKy0zLHvxMREY2Pjbt26devWrUOIm8x6BQKBq6trz5490WEvWrRIcihTZtXx8fGGhoao6gEDBkgOWMus+o8//tDS0urWrVvXrl21tbUl7zeZtgwGY8GCBajeb775xs3NTdJE+mGXlZXZ2dmhU929e3dJBybPNIOXl1f//v27devWpUuXUaNGSb4Oy3O29+7da2Ji0k2Cfv36zZ07V2Zvg06nr1u3jkgkStoOGjRozZo1MiP6AeD3338fOXJk7969Jc2tra3lSaTe3Ny8Zs0aXV3dDlWvW7dO5sBdSUnJvHnzhgwZImk7dOjQPXv2yBMtc+XKFSSGIbZVVVW1tbWV2acUiUQHDx40NTWVrLdv374//PCDPFloEhISJk6cOGDAALHtd999Z2RkJHMxAQAIhUJ3d/ePq3Z0dJS5BLK1tdXFxUVPT0/SduDAgatWrZJzUCUhIWHz5s1Kj8Ds27cPjYcrCovF2rx5s9JpM549e+bu7i69r/9V6JyopPT09KCgIDknfjvQ1tb25s2boKAgJZJ71NbWIlvlel5xcXFBQUHShxQ+R3V1NapaCcWx4uLioKCg4OBg6WNWnyM8PDwoKEiJcKb29vagoKCgoCDlQkUzMjKUbmUAaGxsDJJAoei1srIySVtF41UiIiLEtiEhIQrdh6WlpZJVK3SVkslkSVuFFvpwudzg4GCxrUK5XOh0umS9ioaQJScni23fvHmjUCqq5uZmyaqTk5Plt62oqJC0/WsCmv8jdI5jqKys9PHxefDgwb179+QMsJEkMDDQx8fHx8dHibxRz58/9/Hx8fb29vPzU9SWTCajw75z546irkUkEv3++++oakUFEdva2tDv/e2338RzFfITHx8vPmxFYzaCg4OR7YMHDxSVn6yqqhK3slgJQH7ErYxQKL/us2fPJG0V6vXn5eV5e3uLbRVNR4xaWUyHaXApoEx5YsOHDx/KXCMmSUJCgmS9CvlR1MpiFMqaV1dXd//+fbGtosu+goKCJKtWKFnmH3/8IWmrUHRvbm7uFQkUjSD/7bffJM1lLgYUw+FwUIgt4n//+59MKUxJYmJiJOtVQpNVTjrBMVy/ft3MzKx///49e/ZEym7Lly+Xs09XUVHh6OioqamJgiDRVIycqorp6enjx48XB1B+8803Y8aMkfPFSiAQHDp0yNDQsH///l27diUQCEQicefOnXJm9E5NTbW3tx88eDCqWkVFZezYsXJ2JwMDA21sbPr374+ie3v37j1t2jQ5b9329vb169fr6uqKT5epqemFCxfkWfxRXV29YMECLS0tsa2FhYWPj4889QLAzZs3USsjbbjBgwcvWbJEznugvLx8zpw56urq/SWwtLR0cnKSqUOQlpY2bty4/h8yfPjwzZs3y3zO8ng8d3f3oUOHStrq6enZ2trK0+9JTU0dM2aMmppah6q3bt0qc0w5MDBw2LBh/fr1Exuqq6uPHDny+PHjMoeS2tvb161bhy5sMSYmJtOmTZP5El1dXT1//vyBAwdK2lpYWCxYsECmIIdIJLpx44aBgYHkT9bU1Bw9evSdO3dkjjfSaLS5c+d+3MqLFi2S+YjPysqys7P7uJU3bNgg85bk8/mHDx/W1taWtCUSiePGjZMndW5GRoatre3Hrbxp0yYULSmFoKAgMzMzyVYeMGDAyJEjjxw5IrNXymKxXFxcPm7lKVOmKPHWJZO/2jEUFRWhGSeRSESn0+fNmzd16tQJEyYYGhrKs4Jpx44d48ePb2lpEYlEz549Mzc3X7RoUZ8+ffbs2SPdUCgUzps3b9myZXw+XyQSXb582dLScu7cuT179pRHDyM8PHzo0KEJCQkikai8vNzBwcHR0dHGxmbMmDEy7x8UKevs7IyqvnDhAgrJV1VVlZm6va2tbdSoUYcPHxaJRHw+f/v27WPGjJk1a1a/fv3kmYO6efOmsbExlUoViUQpKSk2NjaLFi3S1dWdN2+ezPtn7969tra2TU1NIpHo1atX5ubmixcvlicyGACoVKq+vr6Pj49IJELzHFOmTJk0aZK+vr48Qv/Lli0zNjZGKrBiMjMzx44du2rVKimGPB7Pzs7O1taWRqNJ2kZERAwbNkxmMNWzZ8+6devm7e0tactgMDZv3mxsbCw9ZI7H440bN87BwaG6ulrSPCwszMTERLoObkNDg66u7k8//dTW1iY2FAqFT5480dLSkumMz5w5M2DAgNDQUMl6KysrHR0dJ0yYIP1ptW7dOn19/fT0dEnbnJwcOzu7pUuXSu8jZmVl9e7d++DBg0KhUGzL5/MvXbqEIjWkH/bq1asNDAyysrIkq87Ozra1tV2xYoV0Dd2JEyeOHj26oqJC0jY6Otrc3FxmULKvr+9333139+5dSdu2trYdO3YYGhpKl8Hn8XgODg7jxo2rrKz8+AKTHpTc1NSkp6e3ePFiBoMh2crPnz/X1taWuYD0/PnzSCxEst6qqqr58+fb2dnJXKOjKH+1Y/D19ZUMVz1x4sTSpUu5XO6SJUsMDQ1ljr/b29uLYwkYDIalpSWJRHr79m2vXr0+GeAohsFgmJqaSoarmpub19TUeHt79+zZU+Y80pkzZ6ZMmSL+6uzsfPDgwZaWlrFjx06cOFH6Q5ZOpxsbG4vzzGRnZ1tYWNTV1d27d0+m9HxeXl6HcFVbW1sej+fh4dGnTx+Z0wYfh6s+ePCASqVqaWmtXbtW+kvK5MmTxSs8WCyWtbV1fHx8XFxcr169PhllKIm/v3+HcNVFixbxeLwVK1YQiUSZQ+e2trZKh6vq6+srHa564cKFLwlX1dfX/5Jw1U/GlcoTrrpu3Tqlw1UnTZrUWeGqEyZM+GScmDzhqkZGRp8cCpYnXPXKlStKq6uyWCwDA4NPvpOdO3du8uTJUmxLSko+J3a7du1a8Tqnz7Fhw4ZPSjHSaDRtbW2ZihqK8lc7huTkZA0NjRcvXnC53MrKSjMzs59//hkAuFzupk2bZAZRLFu2bPr06c3NzVwu99q1a3369EGTey9evNi3b5+UtwwOh+Pg4ODi4sLhcLhcrpubm46ODgpTuXbtmsw1bk+ePNHU1ExJSeFyudnZ2erq6ufPnweA6urqdevWSR9hRIrfGzdu5HK5XC7X1dWVSCSiMBUvLy/p/qympsbIyOjs2bNcLpfBYPz44492dnboPe7QoUNIy1MKx48fHzZsGJVK5XK5ISEhqqqq6HZKS0vbsGGD9FCZ1atXT548ubGxkcvl3r59u1evXqjHGhAQsGvXLunvkiQSSUND49mzZ1wut6qqytLScuXKlQDA5/O3bNkic/ju/PnzJiYmfn5+XAliYmLQAmYphiKRaMuWLaNGjYqLi5O09fX11dfXlxnImJaWRiQSDx8+zGQyxbY1NTXOzs7GxsbSZ5VEItGmTZvGjBmTkJAgWfWLFy/09PSku1IWi/Xjjz9OnTo1Pz9f0vbmzZsDBw6U2cp+fn5aWlrXr1+XtM3Pz58yZcrEiROlP9y9vLwMDQ2fP38uaZuQkDBy5Mjly5dLb+W6urpRo0YtX768pqZGbMtkMo8cOTJo0KD4+Hjph+3p6WlkZIQeBWLi4+OHDx/u7Ows5V4GAFdX1xEjRkRHR0vavn792tDQUPprOwBkZWUZGBjs37+/tbVVbFtXV7d27VpDQ0OZby3btm0bOXJkbGysZNV+fn76+vrSu6RsNnvevHmTJ08mk8mStnfu3Bk8eLBM+QZ/f38tLa2rV69K2hYVFX3//fcylzEqQSdIYpw5c0ZNTa13794qKio2NjaST1WZY98FBQXW1tY9evTo3bt39+7dJdcfyLSNjo7W09Pr1atX7969+/btKzndJHMYl8/nb9y4Edl26dJFUuAM9Qf/r73zj2nqXOM4ybIsojXOCaVQpK1KC6WF8OMUFccYYAMFmfsDqchBsjgzHVkRqHYxbjEyHQRw0YVTwLHRSNSxLHPQgowyyGD8CsnmMkatoI4NCFXY7A8sLef+8eaeHFp4T9vcu3t37/n8VRoenpNzDu/z/vg+zwM37+np4XA4DAaDwWBs2bKFvEChdN3S0hIUFMRgMPz9/V1W6JS2T548kclk/v7+DAbjueeeO3nyJHGXwPIfYms0GuPi4sCtfuGFF8hKfIfDAbddWVkBK18Gg/H888+LxWLyjIbySdntdlAymkFiy5Yt+/fvpzycNJlMcrmcuNuAbdu25eXleXLC0dzcLBKJwJUDNm7cyOfzNRoNpe38/HxeXl5YWBjZdUBAwOHDhymFOhMTE6C3F9mWxWK9/fbbnmiiLl26FBERwVhNTEwMpVTB6XSC/kIut/rVV1/1RE/V29uLIEhgYCD5doWFhVGmjOA4vry8rFAo3F17coS2sLAAVp8uTzk3N9cToUFLS4tIJNq6dSv5sj0srvP48eP8/Hx3154coRmNRlDFnWwbFBT01ltveVIetbKyMiIiYvPmzWRzsVjsrT7CE/4zqqTu7m4Mw+rr631IEjGZTA0NDRiG+XAiPzk5qVarMQzzQbuJ4/iXX36JYVhTU5NXchHA/fv3MQzDMMyHcnJjY2MYhqnVaq/kIoDl5WWNRoNhmIdH9GQWFhYaGxsxDKNsoLQmer0ePGWv5CIEP//8s1qtBs8LwzCdTue57eDgINmWcvZKxmq1fvbZZ4Stt497YGCA7JoyZ5NMZ2cnYYhhmFcq29nZ2fr6esLcq8dtMBjI1+zJGSyZ1tZWwlatVnvYRgIwMTFBdu3VmzY8PEy2pUycJGOz2ZqbmwnbTz75xKtJ99DQENm1VyWEu7q6yE/ZK5Xt3Nwc+Sn/+3qR/v3KbtP83/L77793dnb6Vh7ZYDB4Je13obOz07fyzjiOT0xM+Ox6dHTU217KBBaLRavV+lZUbm5urqOjw+dEqt7eXh8mMYDZ2dmOjg7fnrLRaPRBz01w584dyiqN62EwGHx2PTY25lUCBxmr1arVaj2s5uk5dGCg+a9jeXm5qqoKQZDs7GyyFO/27dsikQg+s1taWiovL0cQBEVR8rlrdXU1/GwQ0NfXl5iYiCDI9evXiYUCqMpFKQOz2WynTp1CEOTo0aPkrerKykrKc+8nT54UFhYiCFJWVkaW5L755pugmgicmzdvSiSSffv2dXV1ERub4+PjO3fuhDd9dDgcH330EZC6kSNQR0dHZGQk5XBjNBplMhmCIJWVleTE8rS0tA8//BBu63A4ampqEASRyWSjo6PE9+3t7UKhEJ7LubS0dObMGQRB8vPzyXvRV65cSU5OhvvFcby/v3/v3r0IgjQ3NxOqLbPZLBaLKXv+LC0tKZVKBEEKCgrIEqba2lpK1wsLC0VFRQiCKBQK8jL65MmTnnT9am1tlUgke/fu1el0xH7svXv3du7c+S9P7vurA8PU1NSlS5dqa2svXrx4wQ3KtfONGzeqqqqqq6vdbZuamiAb33a7vb6+vrq6uqqqyt2WsrTh2NgYuOwPPvjAxbaiogIupgKniOu5hicELS4u1tTU1NTUgEr9LhBKp/X45ptvKisra2pqiDL9BLW1tfD/vdbW1vVuNWUbjIcPH168eHG9p0yZ0vjxxx8zmUwURQ8dOrRx48aCggIwVnZ1de3Zsweuv1QqlTweD0XRAwcObNiwoaysDPx+XV1ddnY23O/4+DiPx5PJZCiK7tq1SyKRgN0Ju93uSSpDaWnpjh07UBTNysry9/c/ffo0CC1Xr14lN+t2x+Fw5ObmisViFEVTUlICAgKIAiQlJSXFxcVwv11dXUFBQYcOHSosLGQymZmZmeD/6MGDB7GxsfBTmcbGxsDAQBRF5XL5pk2b5HI5mDL39vZKJBL4auPPP//cs2fPvn37UBSNj4/fsWMHUTjk4MGDlKoktVoNXOfl5W3atCk/Px/sQen1wHPAUQAABrBJREFU+sTERLj+8t133w0LC0NRNCcnZ8OGDQqFAvx+Y2OjTCaD+713796uXbsyMjJQFA0PD4+PjwczfafTmZSURBn+T58+zeVyiRestLQUzFTUajXctdPplMvlQIiRmpr60ksvEcITpVJJqT3T6/UsFis3N7ewsJDFYkmlUhAMpqenY2NjfSgDAeevDgzz8/Opqal+fn6BgYEhISHBq6FMm9RoNCDZisPhuNjKZDLIaAUqkhJ9MV1sQSE/CAaDgc/n+/n5sdlsF9vQ0FDyfMed5eXliooKPz8/UOzIxRz+QlgsluPHj4O8NnfXlBUZ+/r6Nm/evObtio6Ohm/937x5c71bnZ6e/gzaJMBkMu3fv9/Pzy8gIMD9KVNuf6elpRECj8HBwZSUlO3bt3/11Vd37txJTk6GBAaLxQI6coMf29vbRSKRUCgcGhpqbGx87bXX4H6vXLmSkJAAPj969EipVIaEhKhUqpmZmZSUFHhgMJvNUVFRxJ7v119/LRQKo6KiRkZGMAx7/fXXIbZTU1McDgdM2O12u0ajCQ0NfeWVV4xG45kzZyi7ARcXFxN/f3x8vKCggM1mX7169ZdffklMTIQHhqysLKJO9ejoqFQqDQ0NbW1t/fbbb5OSkuCBoaenh8fjgdTUxcXFy5cvBwcHHzly5Ndff83Ly6MMDBkZGSqVCnweGRlJT08PDQ394osvuru7X375ZUhgsNlsMTExTU1N4MfOzs7o6GiBQNDf3//pp58eOHAA7hfDsNjYWPB5enpapVIFBweXl5fPzMykpqbCA4PFYhGLxYQSQavVisXiiIiI77///tq1a/Dw/+jRIy6XC043HQ5HS0sLh8NJSkoyGAxnz56lbO1ZUlJC/P2JiYmioiI2m3358mWDwbB79+6/fWDAcfyPP/4AnYR9M9doNAkJCZTF1NakoqIiPT3dt8pZDx8+BGtPH2xxHD9//rxUKvWkjps7x44dKywshI/F6zEwMBAdHe3VuRzBrVu34uPjvapSQPD06dPMzMxz5875YCuVSlUqFXn9V1VVxWKxhEJhYmIiXOEeHR0NcpfAN1ar9dSpU0wmk8/nw0dn/J9DBnljvbu7WyKR8Pl8ygYDoDI5SI4D35jNZoVCAVyvqUAnAENGb28vYfvbb7/J5XImk8nlcsvKyuCXXVJS4jIa3rhxIzw8XCgU8ng8eMZWTk6OQqEg32owvguFwri4OPiuXV9fH5fLJW+a3b17NyMjY/v27Ww2W61Wwy87Ozu7tLSU7Lq2tha4RhAEcuBvt9tjY2Pr6uoIW5vNplQqmUymQCCgDAzXrl2LiYkh56L39PTs3r07PDw8KCgIrvB59uxZTExMQ0MD+QUD1WT5fD585jE9Pc3j8fR6PWE7MzNz5MgRJpPJ4/Heeecd+GWXl5e7rEg+//xzgUAQGRnJ4XD+9nkMgB9++MHzxu7uqFQqT9KV3VlZWTl+/LiHHdLdaW9vf+ONN3w7zXM4HMeOHfOhQz2O4yaT6fDhwz7ImQB1dXVKpdLbSkeAc+fOeVIpc01++uknuVwOH5jWpKmpiWiLRHD//v2srKyoqCi4Rui9994TCoUum3vDw8MJCQlSqRTuF2zXggwVArPZfP78+RdffJFyK+ns2bMikchFkzM4OBgXF5eZmQkxdDqdBQUFRAcqgtu3b3O53BMnTsD9fvfdd8HBwS5JmvPz8ydOnGAymfAho6WlJSQkxEU69eDBg4MHDwoEAvirvri4mJycXFRURB7cnU5nQ0MDi8WC15PHcVyj0bDZbJdD16mpqZycnMjISHhMunDhgkAgcMndA9VQ0tLS4FrqyclJPp/vIqi1WCwVFRVbt26l3Ep6//33IyIiXJJaQDWU9PR0iKHT6Tx69Kj7Ykir1fJ4PHg9eRzHBwYGgoODXWRIJpOpuLh427Zt/wsrBhoaOE6nU6vVrll+rr+/H674NpvNbW1t7sOKzWbzRDk6PDy8ZifBH3/8kbKL1NOnT9va2tzjltVqpXQ9Ozur0+ncg/f8/LwnqiS9Xr9mABgaGqJcH+t0ujU3Ffv7+yl1uutJcSYnJynPC1dWVnQ63ZrFryhdW63WtrY29+0mkJ0HDww4jo+MjKx5V+/evUvZy91isaz5gi0tLVGqoufm5sjnxgSPHz/2pOhhT0/Pmsv34eFhryrxeQIdGGhoaGhoVkEHBhoaGhqaVdCBgYaGhoZmFXRgoKGhoaFZBR0YaGhoaGhWQQcGGhoaGppV0IGBhoaGhmYVdGCgoaGhoVkFHRhoaGhoaFbxD81GowGUGMh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C:\Users\Admin\Desktop\download.png"/>
          <p:cNvPicPr/>
          <p:nvPr/>
        </p:nvPicPr>
        <p:blipFill>
          <a:blip r:embed="rId2"/>
          <a:srcRect/>
          <a:stretch>
            <a:fillRect/>
          </a:stretch>
        </p:blipFill>
        <p:spPr bwMode="auto">
          <a:xfrm>
            <a:off x="1752600" y="2819400"/>
            <a:ext cx="5867400" cy="2895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381000" y="304800"/>
            <a:ext cx="8534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Font typeface="Wingdings" pitchFamily="2" charset="2"/>
              <a:buChar char="v"/>
              <a:tabLst/>
            </a:pPr>
            <a:r>
              <a:rPr kumimoji="0" lang="ar-DZ" b="1" i="0" u="none" strike="noStrike" cap="none" normalizeH="0" baseline="0" dirty="0" smtClean="0">
                <a:ln>
                  <a:noFill/>
                </a:ln>
                <a:solidFill>
                  <a:srgbClr val="FF0000"/>
                </a:solidFill>
                <a:effectLst/>
                <a:latin typeface="Simplified Arabic" charset="0"/>
                <a:ea typeface="Calibri" pitchFamily="34" charset="0"/>
                <a:cs typeface="Arial" pitchFamily="34" charset="0"/>
              </a:rPr>
              <a:t> نظام التموضع العالمي </a:t>
            </a:r>
            <a:r>
              <a:rPr kumimoji="0" lang="fr-FR" b="1" i="0" u="none" strike="noStrike" cap="none" normalizeH="0" baseline="0" dirty="0" smtClean="0">
                <a:ln>
                  <a:noFill/>
                </a:ln>
                <a:solidFill>
                  <a:srgbClr val="FF0000"/>
                </a:solidFill>
                <a:effectLst/>
                <a:latin typeface="Simplified Arabic" charset="0"/>
                <a:ea typeface="Calibri" pitchFamily="34" charset="0"/>
                <a:cs typeface="Arial" pitchFamily="34" charset="0"/>
              </a:rPr>
              <a:t> </a:t>
            </a:r>
            <a:r>
              <a:rPr lang="fr-FR" sz="2400" b="1" dirty="0" smtClean="0">
                <a:solidFill>
                  <a:srgbClr val="FF0000"/>
                </a:solidFill>
                <a:latin typeface="Times New Roman" pitchFamily="18" charset="0"/>
                <a:ea typeface="Calibri" pitchFamily="34" charset="0"/>
                <a:cs typeface="Times New Roman" pitchFamily="18" charset="0"/>
              </a:rPr>
              <a:t>GPS Global </a:t>
            </a:r>
            <a:r>
              <a:rPr lang="fr-FR" sz="2400" b="1" dirty="0" err="1" smtClean="0">
                <a:solidFill>
                  <a:srgbClr val="FF0000"/>
                </a:solidFill>
                <a:latin typeface="Times New Roman" pitchFamily="18" charset="0"/>
                <a:ea typeface="Calibri" pitchFamily="34" charset="0"/>
                <a:cs typeface="Times New Roman" pitchFamily="18" charset="0"/>
              </a:rPr>
              <a:t>Positioning</a:t>
            </a:r>
            <a:r>
              <a:rPr lang="fr-FR" sz="2400" b="1" dirty="0" smtClean="0">
                <a:solidFill>
                  <a:srgbClr val="FF0000"/>
                </a:solidFill>
                <a:latin typeface="Times New Roman" pitchFamily="18" charset="0"/>
                <a:ea typeface="Calibri" pitchFamily="34" charset="0"/>
                <a:cs typeface="Times New Roman" pitchFamily="18" charset="0"/>
              </a:rPr>
              <a:t> system</a:t>
            </a:r>
            <a:endParaRPr lang="ar-SA" sz="2400" b="1" dirty="0" smtClean="0">
              <a:solidFill>
                <a:srgbClr val="FF0000"/>
              </a:solidFill>
              <a:latin typeface="Times New Roman" pitchFamily="18" charset="0"/>
              <a:ea typeface="Calibri" pitchFamily="34" charset="0"/>
              <a:cs typeface="Times New Roman" pitchFamily="18" charset="0"/>
            </a:endParaRPr>
          </a:p>
        </p:txBody>
      </p:sp>
      <p:sp>
        <p:nvSpPr>
          <p:cNvPr id="5" name="Rectangle 4"/>
          <p:cNvSpPr/>
          <p:nvPr/>
        </p:nvSpPr>
        <p:spPr>
          <a:xfrm>
            <a:off x="152400" y="838200"/>
            <a:ext cx="8610600" cy="1384995"/>
          </a:xfrm>
          <a:prstGeom prst="rect">
            <a:avLst/>
          </a:prstGeom>
        </p:spPr>
        <p:txBody>
          <a:bodyPr wrap="square">
            <a:spAutoFit/>
          </a:bodyPr>
          <a:lstStyle/>
          <a:p>
            <a:pPr algn="just" rtl="1"/>
            <a:r>
              <a:rPr lang="ar-DZ" sz="2800" b="1" dirty="0" smtClean="0">
                <a:solidFill>
                  <a:schemeClr val="tx1">
                    <a:lumMod val="95000"/>
                    <a:lumOff val="5000"/>
                  </a:schemeClr>
                </a:solidFill>
                <a:latin typeface="Simplified Arabic" charset="0"/>
                <a:ea typeface="Calibri" pitchFamily="34" charset="0"/>
                <a:cs typeface="Arial" pitchFamily="34" charset="0"/>
              </a:rPr>
              <a:t>يسمح </a:t>
            </a:r>
            <a:r>
              <a:rPr lang="ar-DZ" sz="2800" b="1" dirty="0" err="1" smtClean="0">
                <a:solidFill>
                  <a:schemeClr val="tx1">
                    <a:lumMod val="95000"/>
                    <a:lumOff val="5000"/>
                  </a:schemeClr>
                </a:solidFill>
                <a:latin typeface="Simplified Arabic" charset="0"/>
                <a:ea typeface="Calibri" pitchFamily="34" charset="0"/>
                <a:cs typeface="Arial" pitchFamily="34" charset="0"/>
              </a:rPr>
              <a:t>ب</a:t>
            </a:r>
            <a:r>
              <a:rPr lang="ar-SA" sz="2800" b="1" dirty="0" smtClean="0">
                <a:solidFill>
                  <a:schemeClr val="tx1">
                    <a:lumMod val="95000"/>
                    <a:lumOff val="5000"/>
                  </a:schemeClr>
                </a:solidFill>
                <a:latin typeface="Simplified Arabic" charset="0"/>
                <a:ea typeface="Calibri" pitchFamily="34" charset="0"/>
                <a:cs typeface="Arial" pitchFamily="34" charset="0"/>
              </a:rPr>
              <a:t>تحديد موقع وسائل النقل </a:t>
            </a:r>
            <a:r>
              <a:rPr lang="ar-DZ" sz="2800" b="1" dirty="0" smtClean="0">
                <a:solidFill>
                  <a:schemeClr val="tx1">
                    <a:lumMod val="95000"/>
                    <a:lumOff val="5000"/>
                  </a:schemeClr>
                </a:solidFill>
                <a:latin typeface="Simplified Arabic" charset="0"/>
                <a:ea typeface="Calibri" pitchFamily="34" charset="0"/>
                <a:cs typeface="Arial" pitchFamily="34" charset="0"/>
              </a:rPr>
              <a:t>والبضائع </a:t>
            </a:r>
            <a:r>
              <a:rPr lang="ar-SA" sz="2800" b="1" dirty="0" smtClean="0">
                <a:solidFill>
                  <a:schemeClr val="tx1">
                    <a:lumMod val="95000"/>
                    <a:lumOff val="5000"/>
                  </a:schemeClr>
                </a:solidFill>
                <a:latin typeface="Simplified Arabic" charset="0"/>
                <a:ea typeface="Calibri" pitchFamily="34" charset="0"/>
                <a:cs typeface="Arial" pitchFamily="34" charset="0"/>
              </a:rPr>
              <a:t>أثناء النقل أو في مواقع الربط بينها</a:t>
            </a:r>
            <a:r>
              <a:rPr lang="ar-DZ" sz="2800" b="1" dirty="0" smtClean="0">
                <a:solidFill>
                  <a:schemeClr val="tx1">
                    <a:lumMod val="95000"/>
                    <a:lumOff val="5000"/>
                  </a:schemeClr>
                </a:solidFill>
                <a:latin typeface="Simplified Arabic" charset="0"/>
                <a:ea typeface="Calibri" pitchFamily="34" charset="0"/>
                <a:cs typeface="Arial" pitchFamily="34" charset="0"/>
              </a:rPr>
              <a:t> </a:t>
            </a:r>
            <a:r>
              <a:rPr lang="ar-SA" sz="2800" b="1" dirty="0" smtClean="0">
                <a:solidFill>
                  <a:schemeClr val="tx1">
                    <a:lumMod val="95000"/>
                    <a:lumOff val="5000"/>
                  </a:schemeClr>
                </a:solidFill>
                <a:latin typeface="Simplified Arabic" charset="0"/>
                <a:ea typeface="Calibri" pitchFamily="34" charset="0"/>
                <a:cs typeface="Arial" pitchFamily="34" charset="0"/>
              </a:rPr>
              <a:t>(الموانئ، </a:t>
            </a:r>
            <a:r>
              <a:rPr lang="ar-DZ" sz="2800" b="1" dirty="0" smtClean="0">
                <a:solidFill>
                  <a:schemeClr val="tx1">
                    <a:lumMod val="95000"/>
                    <a:lumOff val="5000"/>
                  </a:schemeClr>
                </a:solidFill>
                <a:latin typeface="Simplified Arabic" charset="0"/>
                <a:ea typeface="Calibri" pitchFamily="34" charset="0"/>
                <a:cs typeface="Arial" pitchFamily="34" charset="0"/>
              </a:rPr>
              <a:t>المطارات، </a:t>
            </a:r>
            <a:r>
              <a:rPr lang="ar-SA" sz="2800" b="1" dirty="0" smtClean="0">
                <a:solidFill>
                  <a:schemeClr val="tx1">
                    <a:lumMod val="95000"/>
                    <a:lumOff val="5000"/>
                  </a:schemeClr>
                </a:solidFill>
                <a:latin typeface="Simplified Arabic" charset="0"/>
                <a:ea typeface="Calibri" pitchFamily="34" charset="0"/>
                <a:cs typeface="Arial" pitchFamily="34" charset="0"/>
              </a:rPr>
              <a:t>المستودعات، المحطات)، </a:t>
            </a:r>
            <a:r>
              <a:rPr lang="ar-SA" sz="2800" b="1" dirty="0" err="1" smtClean="0">
                <a:solidFill>
                  <a:schemeClr val="tx1">
                    <a:lumMod val="95000"/>
                    <a:lumOff val="5000"/>
                  </a:schemeClr>
                </a:solidFill>
                <a:latin typeface="Simplified Arabic" charset="0"/>
                <a:ea typeface="Calibri" pitchFamily="34" charset="0"/>
                <a:cs typeface="Arial" pitchFamily="34" charset="0"/>
              </a:rPr>
              <a:t>و</a:t>
            </a:r>
            <a:r>
              <a:rPr lang="ar-DZ" sz="2800" b="1" dirty="0" smtClean="0">
                <a:solidFill>
                  <a:schemeClr val="tx1">
                    <a:lumMod val="95000"/>
                    <a:lumOff val="5000"/>
                  </a:schemeClr>
                </a:solidFill>
                <a:latin typeface="Simplified Arabic" charset="0"/>
                <a:ea typeface="Calibri" pitchFamily="34" charset="0"/>
                <a:cs typeface="Arial" pitchFamily="34" charset="0"/>
              </a:rPr>
              <a:t>بالتالي </a:t>
            </a:r>
            <a:r>
              <a:rPr lang="ar-SA" sz="2800" b="1" dirty="0" smtClean="0">
                <a:solidFill>
                  <a:schemeClr val="tx1">
                    <a:lumMod val="95000"/>
                    <a:lumOff val="5000"/>
                  </a:schemeClr>
                </a:solidFill>
                <a:latin typeface="Simplified Arabic" charset="0"/>
                <a:ea typeface="Calibri" pitchFamily="34" charset="0"/>
                <a:cs typeface="Arial" pitchFamily="34" charset="0"/>
              </a:rPr>
              <a:t>الحصول على المعلومات قبل وصول البضائع</a:t>
            </a:r>
            <a:r>
              <a:rPr lang="ar-DZ" sz="2800" b="1" dirty="0" smtClean="0">
                <a:solidFill>
                  <a:srgbClr val="FF0000"/>
                </a:solidFill>
                <a:latin typeface="Simplified Arabic" charset="0"/>
                <a:ea typeface="Calibri" pitchFamily="34" charset="0"/>
                <a:cs typeface="Arial" pitchFamily="34" charset="0"/>
              </a:rPr>
              <a:t>(تتبع البضاعة).</a:t>
            </a:r>
          </a:p>
        </p:txBody>
      </p:sp>
      <p:sp>
        <p:nvSpPr>
          <p:cNvPr id="6" name="Rectangle 5"/>
          <p:cNvSpPr/>
          <p:nvPr/>
        </p:nvSpPr>
        <p:spPr>
          <a:xfrm>
            <a:off x="228600" y="2362200"/>
            <a:ext cx="8610600" cy="954107"/>
          </a:xfrm>
          <a:prstGeom prst="rect">
            <a:avLst/>
          </a:prstGeom>
        </p:spPr>
        <p:txBody>
          <a:bodyPr wrap="square">
            <a:spAutoFit/>
          </a:bodyPr>
          <a:lstStyle/>
          <a:p>
            <a:pPr algn="just" rtl="1"/>
            <a:r>
              <a:rPr lang="ar-SA" sz="2800" b="1" dirty="0" smtClean="0">
                <a:solidFill>
                  <a:schemeClr val="tx1">
                    <a:lumMod val="95000"/>
                    <a:lumOff val="5000"/>
                  </a:schemeClr>
                </a:solidFill>
                <a:latin typeface="Simplified Arabic" charset="0"/>
                <a:ea typeface="Calibri" pitchFamily="34" charset="0"/>
                <a:cs typeface="Arial" pitchFamily="34" charset="0"/>
              </a:rPr>
              <a:t>يقدم لذوي العلاقة معطيات سليمة في الوقت الحقيقي حول عمليات النقل، بما يسمح لهم من تحسين التسيير وتنسيق الأعمال واتخاذ القرارات.</a:t>
            </a:r>
            <a:endParaRPr lang="fr-FR" sz="2800" dirty="0"/>
          </a:p>
        </p:txBody>
      </p:sp>
      <p:pic>
        <p:nvPicPr>
          <p:cNvPr id="9" name="Picture 2" descr="C:\Users\SALAH\Desktop\6748ac228cd96dbaf683d95c5c200b72.jpg"/>
          <p:cNvPicPr>
            <a:picLocks noChangeAspect="1" noChangeArrowheads="1"/>
          </p:cNvPicPr>
          <p:nvPr/>
        </p:nvPicPr>
        <p:blipFill>
          <a:blip r:embed="rId2"/>
          <a:srcRect/>
          <a:stretch>
            <a:fillRect/>
          </a:stretch>
        </p:blipFill>
        <p:spPr bwMode="auto">
          <a:xfrm>
            <a:off x="2057400" y="3200400"/>
            <a:ext cx="5562600" cy="36576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C:\Users\SALAH\Desktop\Interconnected-electronic-information-PROCONET-platform.png"/>
          <p:cNvPicPr>
            <a:picLocks noChangeAspect="1" noChangeArrowheads="1"/>
          </p:cNvPicPr>
          <p:nvPr/>
        </p:nvPicPr>
        <p:blipFill>
          <a:blip r:embed="rId2"/>
          <a:srcRect/>
          <a:stretch>
            <a:fillRect/>
          </a:stretch>
        </p:blipFill>
        <p:spPr bwMode="auto">
          <a:xfrm>
            <a:off x="561975" y="433388"/>
            <a:ext cx="8020050" cy="599122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163763"/>
            <a:ext cx="8534400" cy="1417637"/>
          </a:xfrm>
        </p:spPr>
        <p:txBody>
          <a:bodyPr>
            <a:normAutofit/>
          </a:bodyPr>
          <a:lstStyle/>
          <a:p>
            <a:pPr marL="1588"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أحدثت الحاويات ثورة في عالم شحن البضائع، </a:t>
            </a:r>
            <a:r>
              <a:rPr lang="ar-DZ" sz="2800" b="1" dirty="0" smtClean="0">
                <a:solidFill>
                  <a:schemeClr val="tx1"/>
                </a:solidFill>
                <a:latin typeface="Times New Roman" pitchFamily="18" charset="0"/>
                <a:cs typeface="Times New Roman" pitchFamily="18" charset="0"/>
              </a:rPr>
              <a:t>وزادت من حجم التجارة العالمية</a:t>
            </a:r>
            <a:r>
              <a:rPr lang="ar-SA" sz="2800" b="1" dirty="0" smtClean="0">
                <a:solidFill>
                  <a:schemeClr val="tx1"/>
                </a:solidFill>
                <a:latin typeface="Times New Roman" pitchFamily="18" charset="0"/>
                <a:cs typeface="Times New Roman" pitchFamily="18" charset="0"/>
              </a:rPr>
              <a:t>، واليوم يتم نقل 90% من البضائع بالحاويات التي ترص على سطح الناقلات البحرية العملاقة</a:t>
            </a:r>
            <a:r>
              <a:rPr lang="ar-DZ"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algn="just" rtl="1">
              <a:buNone/>
            </a:pPr>
            <a:endParaRPr lang="fr-FR" sz="2800" b="1" dirty="0">
              <a:solidFill>
                <a:schemeClr val="tx1"/>
              </a:solidFill>
            </a:endParaRPr>
          </a:p>
        </p:txBody>
      </p:sp>
      <p:sp>
        <p:nvSpPr>
          <p:cNvPr id="4" name="Rectangle 3"/>
          <p:cNvSpPr/>
          <p:nvPr/>
        </p:nvSpPr>
        <p:spPr>
          <a:xfrm>
            <a:off x="3962400" y="1106269"/>
            <a:ext cx="4776788" cy="646331"/>
          </a:xfrm>
          <a:prstGeom prst="rect">
            <a:avLst/>
          </a:prstGeom>
        </p:spPr>
        <p:txBody>
          <a:bodyPr wrap="square">
            <a:spAutoFit/>
          </a:bodyPr>
          <a:lstStyle/>
          <a:p>
            <a:pPr algn="r" rtl="1"/>
            <a:r>
              <a:rPr lang="ar-DZ" sz="3600" b="1" dirty="0" smtClean="0">
                <a:solidFill>
                  <a:srgbClr val="FF0000"/>
                </a:solidFill>
                <a:latin typeface="Times New Roman" pitchFamily="18" charset="0"/>
                <a:cs typeface="Times New Roman" pitchFamily="18" charset="0"/>
              </a:rPr>
              <a:t>ج</a:t>
            </a:r>
            <a:r>
              <a:rPr lang="ar-SA" sz="3600" b="1" dirty="0" smtClean="0">
                <a:solidFill>
                  <a:srgbClr val="FF0000"/>
                </a:solidFill>
                <a:latin typeface="Times New Roman" pitchFamily="18" charset="0"/>
                <a:cs typeface="Times New Roman" pitchFamily="18" charset="0"/>
              </a:rPr>
              <a:t>. ثورة الحاويات: </a:t>
            </a:r>
            <a:endParaRPr lang="fr-FR" sz="2400" dirty="0">
              <a:solidFill>
                <a:srgbClr val="FF0000"/>
              </a:solidFill>
              <a:latin typeface="Times New Roman" pitchFamily="18" charset="0"/>
              <a:cs typeface="Times New Roman" pitchFamily="18" charset="0"/>
            </a:endParaRPr>
          </a:p>
        </p:txBody>
      </p:sp>
      <p:sp>
        <p:nvSpPr>
          <p:cNvPr id="5" name="Rectangle 4"/>
          <p:cNvSpPr/>
          <p:nvPr/>
        </p:nvSpPr>
        <p:spPr>
          <a:xfrm>
            <a:off x="304800" y="3899118"/>
            <a:ext cx="85344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ويبلغ عدد الشحنات التي يتم شحنها على مستوي العالم حالياً 200 مليون حاوية سنوياً، وساهم توحيد قياس الحاويات على مستوى العالم في تغيير قياسات السفن والسيارات وعربات </a:t>
            </a:r>
            <a:r>
              <a:rPr lang="ar-SA" sz="2800" b="1" dirty="0" smtClean="0">
                <a:latin typeface="Times New Roman" pitchFamily="18" charset="0"/>
                <a:cs typeface="Times New Roman" pitchFamily="18" charset="0"/>
                <a:hlinkClick r:id="rId2" tooltip="قطار"/>
              </a:rPr>
              <a:t>القطارات</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لتناسب أحجام وسعات الحاويات طول 20 و40 قدماً.</a:t>
            </a:r>
            <a:endParaRPr lang="fr-FR"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4" name="Picture 8" descr="https://bcargob.com/wp-content/uploads/2019/02/45-ft-high-cube-container-300x200.jpg"/>
          <p:cNvPicPr>
            <a:picLocks noChangeAspect="1" noChangeArrowheads="1"/>
          </p:cNvPicPr>
          <p:nvPr/>
        </p:nvPicPr>
        <p:blipFill>
          <a:blip r:embed="rId2"/>
          <a:srcRect/>
          <a:stretch>
            <a:fillRect/>
          </a:stretch>
        </p:blipFill>
        <p:spPr bwMode="auto">
          <a:xfrm>
            <a:off x="0" y="0"/>
            <a:ext cx="4038600" cy="2362200"/>
          </a:xfrm>
          <a:prstGeom prst="rect">
            <a:avLst/>
          </a:prstGeom>
          <a:noFill/>
        </p:spPr>
      </p:pic>
      <p:pic>
        <p:nvPicPr>
          <p:cNvPr id="75786" name="Picture 10" descr="https://bcargob.com/wp-content/uploads/2019/02/20-ft-ventilated-container-300x174.jpg"/>
          <p:cNvPicPr>
            <a:picLocks noChangeAspect="1" noChangeArrowheads="1"/>
          </p:cNvPicPr>
          <p:nvPr/>
        </p:nvPicPr>
        <p:blipFill>
          <a:blip r:embed="rId3"/>
          <a:srcRect/>
          <a:stretch>
            <a:fillRect/>
          </a:stretch>
        </p:blipFill>
        <p:spPr bwMode="auto">
          <a:xfrm>
            <a:off x="2133600" y="2362200"/>
            <a:ext cx="4876800" cy="2362200"/>
          </a:xfrm>
          <a:prstGeom prst="rect">
            <a:avLst/>
          </a:prstGeom>
          <a:noFill/>
        </p:spPr>
      </p:pic>
      <p:pic>
        <p:nvPicPr>
          <p:cNvPr id="75792" name="Picture 16" descr="https://bcargob.com/wp-content/uploads/2019/02/20ft-fopentop-cont-300x225.jpg"/>
          <p:cNvPicPr>
            <a:picLocks noChangeAspect="1" noChangeArrowheads="1"/>
          </p:cNvPicPr>
          <p:nvPr/>
        </p:nvPicPr>
        <p:blipFill>
          <a:blip r:embed="rId4"/>
          <a:srcRect/>
          <a:stretch>
            <a:fillRect/>
          </a:stretch>
        </p:blipFill>
        <p:spPr bwMode="auto">
          <a:xfrm>
            <a:off x="0" y="4714875"/>
            <a:ext cx="3886200" cy="2143125"/>
          </a:xfrm>
          <a:prstGeom prst="rect">
            <a:avLst/>
          </a:prstGeom>
          <a:noFill/>
        </p:spPr>
      </p:pic>
      <p:pic>
        <p:nvPicPr>
          <p:cNvPr id="11" name="Picture 6" descr="20 ' Hc Curah Kering Wadah - Buy Wadah Khusus,Wadah,Massal Wadah Product on  Alibaba.com"/>
          <p:cNvPicPr>
            <a:picLocks noChangeAspect="1" noChangeArrowheads="1"/>
          </p:cNvPicPr>
          <p:nvPr/>
        </p:nvPicPr>
        <p:blipFill>
          <a:blip r:embed="rId5"/>
          <a:srcRect/>
          <a:stretch>
            <a:fillRect/>
          </a:stretch>
        </p:blipFill>
        <p:spPr bwMode="auto">
          <a:xfrm>
            <a:off x="4876800" y="0"/>
            <a:ext cx="4267200" cy="2362200"/>
          </a:xfrm>
          <a:prstGeom prst="rect">
            <a:avLst/>
          </a:prstGeom>
          <a:noFill/>
        </p:spPr>
      </p:pic>
      <p:pic>
        <p:nvPicPr>
          <p:cNvPr id="12" name="Picture 4" descr="Size of a Shipping Container | Shipping container, Shipping container  office, Container house"/>
          <p:cNvPicPr>
            <a:picLocks noChangeAspect="1" noChangeArrowheads="1"/>
          </p:cNvPicPr>
          <p:nvPr/>
        </p:nvPicPr>
        <p:blipFill>
          <a:blip r:embed="rId6"/>
          <a:srcRect/>
          <a:stretch>
            <a:fillRect/>
          </a:stretch>
        </p:blipFill>
        <p:spPr bwMode="auto">
          <a:xfrm>
            <a:off x="4800601" y="4724400"/>
            <a:ext cx="4343399" cy="21336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AutoShape 8" descr="Shipping Container: The Definitive Guide for Your Goods Shipping in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6810" name="AutoShape 10" descr="Shipping Container: The Definitive Guide for Your Goods Shipping in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6812" name="AutoShape 12" descr="Shipping Container: The Definitive Guide for Your Goods Shipping in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6814" name="Picture 14" descr="SONY DSC"/>
          <p:cNvPicPr>
            <a:picLocks noChangeAspect="1" noChangeArrowheads="1"/>
          </p:cNvPicPr>
          <p:nvPr/>
        </p:nvPicPr>
        <p:blipFill>
          <a:blip r:embed="rId2"/>
          <a:srcRect/>
          <a:stretch>
            <a:fillRect/>
          </a:stretch>
        </p:blipFill>
        <p:spPr bwMode="auto">
          <a:xfrm>
            <a:off x="0" y="4343400"/>
            <a:ext cx="4267199" cy="2514600"/>
          </a:xfrm>
          <a:prstGeom prst="rect">
            <a:avLst/>
          </a:prstGeom>
          <a:noFill/>
        </p:spPr>
      </p:pic>
      <p:pic>
        <p:nvPicPr>
          <p:cNvPr id="76816" name="Picture 16" descr="40ft Bolster (Platform) Container"/>
          <p:cNvPicPr>
            <a:picLocks noChangeAspect="1" noChangeArrowheads="1"/>
          </p:cNvPicPr>
          <p:nvPr/>
        </p:nvPicPr>
        <p:blipFill>
          <a:blip r:embed="rId3"/>
          <a:srcRect/>
          <a:stretch>
            <a:fillRect/>
          </a:stretch>
        </p:blipFill>
        <p:spPr bwMode="auto">
          <a:xfrm>
            <a:off x="2057400" y="2362200"/>
            <a:ext cx="4343400" cy="2286000"/>
          </a:xfrm>
          <a:prstGeom prst="rect">
            <a:avLst/>
          </a:prstGeom>
          <a:noFill/>
        </p:spPr>
      </p:pic>
      <p:pic>
        <p:nvPicPr>
          <p:cNvPr id="9" name="Picture 18" descr="https://bcargob.com/wp-content/uploads/2019/02/20ft-tank-container-300x225.jpg"/>
          <p:cNvPicPr>
            <a:picLocks noChangeAspect="1" noChangeArrowheads="1"/>
          </p:cNvPicPr>
          <p:nvPr/>
        </p:nvPicPr>
        <p:blipFill>
          <a:blip r:embed="rId4"/>
          <a:srcRect/>
          <a:stretch>
            <a:fillRect/>
          </a:stretch>
        </p:blipFill>
        <p:spPr bwMode="auto">
          <a:xfrm>
            <a:off x="4876800" y="4419599"/>
            <a:ext cx="4267200" cy="2438401"/>
          </a:xfrm>
          <a:prstGeom prst="rect">
            <a:avLst/>
          </a:prstGeom>
          <a:noFill/>
        </p:spPr>
      </p:pic>
      <p:pic>
        <p:nvPicPr>
          <p:cNvPr id="10" name="Picture 14" descr="https://bcargob.com/wp-content/uploads/2019/02/40-flat-rack-container-300x225.jpg"/>
          <p:cNvPicPr>
            <a:picLocks noChangeAspect="1" noChangeArrowheads="1"/>
          </p:cNvPicPr>
          <p:nvPr/>
        </p:nvPicPr>
        <p:blipFill>
          <a:blip r:embed="rId5"/>
          <a:srcRect/>
          <a:stretch>
            <a:fillRect/>
          </a:stretch>
        </p:blipFill>
        <p:spPr bwMode="auto">
          <a:xfrm>
            <a:off x="4724400" y="0"/>
            <a:ext cx="4419600" cy="2514600"/>
          </a:xfrm>
          <a:prstGeom prst="rect">
            <a:avLst/>
          </a:prstGeom>
          <a:noFill/>
        </p:spPr>
      </p:pic>
      <p:pic>
        <p:nvPicPr>
          <p:cNvPr id="11" name="Picture 12" descr="https://bcargob.com/wp-content/uploads/2019/02/40ft-refrigerated--300x200.jpg"/>
          <p:cNvPicPr>
            <a:picLocks noChangeAspect="1" noChangeArrowheads="1"/>
          </p:cNvPicPr>
          <p:nvPr/>
        </p:nvPicPr>
        <p:blipFill>
          <a:blip r:embed="rId6"/>
          <a:srcRect/>
          <a:stretch>
            <a:fillRect/>
          </a:stretch>
        </p:blipFill>
        <p:spPr bwMode="auto">
          <a:xfrm>
            <a:off x="0" y="0"/>
            <a:ext cx="4038600" cy="24384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ine Wooden Pallet at Rs 280/piece | Industrial Area, Phase-7 | Mohali| ID:  10563601662"/>
          <p:cNvPicPr>
            <a:picLocks noChangeAspect="1" noChangeArrowheads="1"/>
          </p:cNvPicPr>
          <p:nvPr/>
        </p:nvPicPr>
        <p:blipFill>
          <a:blip r:embed="rId2"/>
          <a:srcRect/>
          <a:stretch>
            <a:fillRect/>
          </a:stretch>
        </p:blipFill>
        <p:spPr bwMode="auto">
          <a:xfrm>
            <a:off x="152400" y="228600"/>
            <a:ext cx="4343400" cy="2971800"/>
          </a:xfrm>
          <a:prstGeom prst="rect">
            <a:avLst/>
          </a:prstGeom>
          <a:noFill/>
        </p:spPr>
      </p:pic>
      <p:sp>
        <p:nvSpPr>
          <p:cNvPr id="77832" name="AutoShape 8" descr="كيف اجد حاويات للايجار - تجارتن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7834" name="Picture 10" descr="ماذا تعرف عن حاويات شحن البضائع؟ – الأسمري للتخليص الجمركي"/>
          <p:cNvPicPr>
            <a:picLocks noChangeAspect="1" noChangeArrowheads="1"/>
          </p:cNvPicPr>
          <p:nvPr/>
        </p:nvPicPr>
        <p:blipFill>
          <a:blip r:embed="rId3"/>
          <a:srcRect/>
          <a:stretch>
            <a:fillRect/>
          </a:stretch>
        </p:blipFill>
        <p:spPr bwMode="auto">
          <a:xfrm>
            <a:off x="4648200" y="3352800"/>
            <a:ext cx="4419600" cy="3200400"/>
          </a:xfrm>
          <a:prstGeom prst="rect">
            <a:avLst/>
          </a:prstGeom>
          <a:noFill/>
        </p:spPr>
      </p:pic>
      <p:pic>
        <p:nvPicPr>
          <p:cNvPr id="77836" name="Picture 12" descr="Top 6 Advantages of Air Freight Containers | by ANZ Consolidation Services  | Medium"/>
          <p:cNvPicPr>
            <a:picLocks noChangeAspect="1" noChangeArrowheads="1"/>
          </p:cNvPicPr>
          <p:nvPr/>
        </p:nvPicPr>
        <p:blipFill>
          <a:blip r:embed="rId4"/>
          <a:srcRect/>
          <a:stretch>
            <a:fillRect/>
          </a:stretch>
        </p:blipFill>
        <p:spPr bwMode="auto">
          <a:xfrm>
            <a:off x="4648200" y="228600"/>
            <a:ext cx="4419600" cy="2914650"/>
          </a:xfrm>
          <a:prstGeom prst="rect">
            <a:avLst/>
          </a:prstGeom>
          <a:noFill/>
        </p:spPr>
      </p:pic>
      <p:pic>
        <p:nvPicPr>
          <p:cNvPr id="77838" name="Picture 14" descr="CHEREAU - Refrigerated swap bodies"/>
          <p:cNvPicPr>
            <a:picLocks noChangeAspect="1" noChangeArrowheads="1"/>
          </p:cNvPicPr>
          <p:nvPr/>
        </p:nvPicPr>
        <p:blipFill>
          <a:blip r:embed="rId5"/>
          <a:srcRect/>
          <a:stretch>
            <a:fillRect/>
          </a:stretch>
        </p:blipFill>
        <p:spPr bwMode="auto">
          <a:xfrm>
            <a:off x="76200" y="3352800"/>
            <a:ext cx="4419600" cy="32004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057400"/>
            <a:ext cx="8686800" cy="1447800"/>
          </a:xfrm>
        </p:spPr>
        <p:txBody>
          <a:bodyPr>
            <a:normAutofit fontScale="92500"/>
          </a:bodyPr>
          <a:lstStyle/>
          <a:p>
            <a:pPr marL="1588" lvl="0" indent="-1588" algn="just" rtl="1">
              <a:buNone/>
            </a:pPr>
            <a:r>
              <a:rPr lang="ar-DZ" sz="2800" b="1" dirty="0" smtClean="0">
                <a:solidFill>
                  <a:schemeClr val="tx1"/>
                </a:solidFill>
                <a:latin typeface="Times New Roman" pitchFamily="18" charset="0"/>
                <a:cs typeface="Times New Roman" pitchFamily="18" charset="0"/>
              </a:rPr>
              <a:t>   بسبب زيادة حجم التجارة الدولية وعدد المنتجات، </a:t>
            </a:r>
            <a:r>
              <a:rPr lang="ar-SA" sz="2800" b="1" dirty="0" smtClean="0">
                <a:solidFill>
                  <a:schemeClr val="tx1"/>
                </a:solidFill>
                <a:latin typeface="Times New Roman" pitchFamily="18" charset="0"/>
                <a:cs typeface="Times New Roman" pitchFamily="18" charset="0"/>
              </a:rPr>
              <a:t>زادت أحجام السفن وسرعتها، وصارت هناك سفن متخصصة في أنواع معينة من البضائع، مثل سفن الحاويات، سفن البضائع الصب، سفن الدحرجة، ناقلات الغاز والبترول</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a:t>
            </a:r>
            <a:r>
              <a:rPr lang="ar-SA" sz="2800" b="1" dirty="0" err="1" smtClean="0">
                <a:solidFill>
                  <a:schemeClr val="tx1"/>
                </a:solidFill>
                <a:latin typeface="Times New Roman" pitchFamily="18" charset="0"/>
                <a:cs typeface="Times New Roman" pitchFamily="18" charset="0"/>
              </a:rPr>
              <a:t>إلخ</a:t>
            </a:r>
            <a:r>
              <a:rPr lang="ar-SA" sz="2800" b="1" dirty="0" smtClean="0">
                <a:solidFill>
                  <a:schemeClr val="tx1"/>
                </a:solidFill>
                <a:latin typeface="Times New Roman" pitchFamily="18" charset="0"/>
                <a:cs typeface="Times New Roman" pitchFamily="18" charset="0"/>
              </a:rPr>
              <a:t>.</a:t>
            </a:r>
            <a:endParaRPr lang="fr-FR" sz="2800" b="1" dirty="0" smtClean="0">
              <a:solidFill>
                <a:schemeClr val="tx1"/>
              </a:solidFill>
              <a:latin typeface="Times New Roman" pitchFamily="18" charset="0"/>
              <a:cs typeface="Times New Roman" pitchFamily="18" charset="0"/>
            </a:endParaRPr>
          </a:p>
          <a:p>
            <a:pPr algn="just" rtl="1">
              <a:buNone/>
            </a:pP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581400" y="1106269"/>
            <a:ext cx="5312673" cy="646331"/>
          </a:xfrm>
          <a:prstGeom prst="rect">
            <a:avLst/>
          </a:prstGeom>
        </p:spPr>
        <p:txBody>
          <a:bodyPr wrap="none">
            <a:spAutoFit/>
          </a:bodyPr>
          <a:lstStyle/>
          <a:p>
            <a:pPr marL="1588" lvl="0" indent="-1588" algn="just" rtl="1">
              <a:buNone/>
            </a:pPr>
            <a:r>
              <a:rPr lang="ar-DZ" sz="3600" b="1" smtClean="0">
                <a:solidFill>
                  <a:srgbClr val="FF0000"/>
                </a:solidFill>
                <a:latin typeface="Times New Roman" pitchFamily="18" charset="0"/>
                <a:cs typeface="Times New Roman" pitchFamily="18" charset="0"/>
              </a:rPr>
              <a:t>د. </a:t>
            </a:r>
            <a:r>
              <a:rPr lang="ar-SA" sz="3600" b="1" dirty="0" smtClean="0">
                <a:solidFill>
                  <a:srgbClr val="FF0000"/>
                </a:solidFill>
                <a:latin typeface="Times New Roman" pitchFamily="18" charset="0"/>
                <a:cs typeface="Times New Roman" pitchFamily="18" charset="0"/>
              </a:rPr>
              <a:t>تطور تكنولوجيا صناعة السفن</a:t>
            </a:r>
            <a:r>
              <a:rPr lang="ar-DZ" sz="3600" dirty="0" smtClean="0">
                <a:solidFill>
                  <a:srgbClr val="FF0000"/>
                </a:solidFill>
                <a:latin typeface="Times New Roman" pitchFamily="18" charset="0"/>
                <a:cs typeface="Times New Roman" pitchFamily="18"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worlds largest container ship sails London Gateway Editorial Stock Photo -  Stock Image | Shutterstock"/>
          <p:cNvPicPr>
            <a:picLocks noChangeAspect="1" noChangeArrowheads="1"/>
          </p:cNvPicPr>
          <p:nvPr/>
        </p:nvPicPr>
        <p:blipFill>
          <a:blip r:embed="rId2"/>
          <a:srcRect/>
          <a:stretch>
            <a:fillRect/>
          </a:stretch>
        </p:blipFill>
        <p:spPr bwMode="auto">
          <a:xfrm>
            <a:off x="304800" y="152400"/>
            <a:ext cx="4343400" cy="2743200"/>
          </a:xfrm>
          <a:prstGeom prst="rect">
            <a:avLst/>
          </a:prstGeom>
          <a:noFill/>
        </p:spPr>
      </p:pic>
      <p:sp>
        <p:nvSpPr>
          <p:cNvPr id="78851" name="Rectangle 3"/>
          <p:cNvSpPr>
            <a:spLocks noChangeArrowheads="1"/>
          </p:cNvSpPr>
          <p:nvPr/>
        </p:nvSpPr>
        <p:spPr bwMode="auto">
          <a:xfrm>
            <a:off x="228600" y="3124200"/>
            <a:ext cx="838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fontAlgn="base">
              <a:spcBef>
                <a:spcPct val="0"/>
              </a:spcBef>
              <a:spcAft>
                <a:spcPct val="0"/>
              </a:spcAft>
            </a:pPr>
            <a:r>
              <a:rPr lang="ar-SA" sz="2800" b="1" dirty="0" smtClean="0">
                <a:latin typeface="Calibri" pitchFamily="34" charset="0"/>
                <a:ea typeface="Calibri" pitchFamily="34" charset="0"/>
                <a:cs typeface="Arial" pitchFamily="34" charset="0"/>
              </a:rPr>
              <a:t>اسم</a:t>
            </a:r>
            <a:r>
              <a:rPr lang="ar-DZ" sz="2800" b="1" dirty="0" smtClean="0">
                <a:latin typeface="Calibri" pitchFamily="34" charset="0"/>
                <a:ea typeface="Calibri" pitchFamily="34" charset="0"/>
                <a:cs typeface="Arial" pitchFamily="34" charset="0"/>
              </a:rPr>
              <a:t> السفينة</a:t>
            </a:r>
            <a:r>
              <a:rPr lang="ar-SA" sz="2800" b="1" dirty="0" smtClean="0">
                <a:latin typeface="Calibri" pitchFamily="34" charset="0"/>
                <a:ea typeface="Calibri" pitchFamily="34" charset="0"/>
                <a:cs typeface="Arial" pitchFamily="34" charset="0"/>
              </a:rPr>
              <a:t>: </a:t>
            </a:r>
            <a:r>
              <a:rPr lang="fr-FR" sz="2800" b="1" dirty="0" smtClean="0">
                <a:latin typeface="Calibri" pitchFamily="34" charset="0"/>
                <a:ea typeface="Calibri" pitchFamily="34" charset="0"/>
                <a:cs typeface="Arial" pitchFamily="34" charset="0"/>
              </a:rPr>
              <a:t>HMM</a:t>
            </a:r>
            <a:r>
              <a:rPr lang="fr-FR" sz="2800" b="1" dirty="0" smtClean="0">
                <a:latin typeface="Times New Roman" pitchFamily="18" charset="0"/>
                <a:ea typeface="Calibri" pitchFamily="34" charset="0"/>
                <a:cs typeface="Times New Roman" pitchFamily="18" charset="0"/>
              </a:rPr>
              <a:t> </a:t>
            </a:r>
            <a:r>
              <a:rPr lang="fr-FR" sz="2800" b="1" dirty="0" err="1" smtClean="0">
                <a:latin typeface="Times New Roman" pitchFamily="18" charset="0"/>
                <a:ea typeface="Calibri" pitchFamily="34" charset="0"/>
                <a:cs typeface="Times New Roman" pitchFamily="18" charset="0"/>
              </a:rPr>
              <a:t>Algeciras</a:t>
            </a:r>
            <a:endParaRPr lang="fr-FR" sz="2800" dirty="0" smtClean="0">
              <a:latin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المالك:  شركة </a:t>
            </a:r>
            <a:r>
              <a:rPr kumimoji="0" lang="fr-FR" sz="2800" b="1" i="0" u="none" strike="noStrike" cap="none" normalizeH="0" baseline="0" dirty="0" smtClean="0">
                <a:ln>
                  <a:noFill/>
                </a:ln>
                <a:effectLst/>
                <a:latin typeface="Calibri" pitchFamily="34" charset="0"/>
                <a:ea typeface="Calibri" pitchFamily="34" charset="0"/>
                <a:cs typeface="Arial" pitchFamily="34" charset="0"/>
              </a:rPr>
              <a:t>Hyundai Merchant Marine (HMM)</a:t>
            </a:r>
            <a:r>
              <a:rPr kumimoji="0" lang="ar-SA" sz="2800" b="1" i="0" u="none" strike="noStrike" cap="none" normalizeH="0" baseline="0" dirty="0" smtClean="0">
                <a:ln>
                  <a:noFill/>
                </a:ln>
                <a:effectLst/>
                <a:latin typeface="Calibri" pitchFamily="34" charset="0"/>
                <a:ea typeface="Calibri" pitchFamily="34" charset="0"/>
                <a:cs typeface="Arial" pitchFamily="34" charset="0"/>
              </a:rPr>
              <a:t>(كوريا</a:t>
            </a:r>
            <a:r>
              <a:rPr kumimoji="0" lang="ar-DZ" sz="2800" b="1" i="0" u="none" strike="noStrike" cap="none" normalizeH="0" baseline="0" dirty="0" smtClean="0">
                <a:ln>
                  <a:noFill/>
                </a:ln>
                <a:effectLst/>
                <a:latin typeface="Calibri" pitchFamily="34" charset="0"/>
                <a:ea typeface="Calibri" pitchFamily="34" charset="0"/>
                <a:cs typeface="Arial" pitchFamily="34" charset="0"/>
              </a:rPr>
              <a:t> ج</a:t>
            </a:r>
            <a:r>
              <a:rPr kumimoji="0" lang="ar-SA" sz="2800" b="1" i="0" u="none" strike="noStrike" cap="none" normalizeH="0" baseline="0" dirty="0" smtClean="0">
                <a:ln>
                  <a:noFill/>
                </a:ln>
                <a:effectLst/>
                <a:latin typeface="Calibri" pitchFamily="34" charset="0"/>
                <a:ea typeface="Calibri" pitchFamily="34" charset="0"/>
                <a:cs typeface="Arial" pitchFamily="34" charset="0"/>
              </a:rPr>
              <a:t>)</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بلد </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التسجيل: بنما</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السعة: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23964</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 ح</a:t>
            </a:r>
            <a:r>
              <a:rPr kumimoji="0" lang="ar-SA" sz="2800" b="1" i="0" u="none" strike="noStrike" cap="none" normalizeH="0" baseline="0" dirty="0" err="1" smtClean="0">
                <a:ln>
                  <a:noFill/>
                </a:ln>
                <a:effectLst/>
                <a:latin typeface="Times New Roman" pitchFamily="18" charset="0"/>
                <a:ea typeface="Calibri" pitchFamily="34" charset="0"/>
                <a:cs typeface="Times New Roman" pitchFamily="18" charset="0"/>
              </a:rPr>
              <a:t>اوية</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 قياسية </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20 قدم</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الطول:  </a:t>
            </a:r>
            <a:r>
              <a:rPr kumimoji="0" lang="fr-FR" sz="2800" b="1" i="0" u="none" strike="noStrike" cap="none" normalizeH="0" baseline="0" dirty="0" smtClean="0">
                <a:ln>
                  <a:noFill/>
                </a:ln>
                <a:effectLst/>
                <a:latin typeface="Calibri" pitchFamily="34" charset="0"/>
                <a:ea typeface="Times New Roman" pitchFamily="18" charset="0"/>
                <a:cs typeface="Arial" pitchFamily="34" charset="0"/>
              </a:rPr>
              <a:t>399.9</a:t>
            </a:r>
            <a:r>
              <a:rPr kumimoji="0" lang="ar-DZ" sz="2800" b="1" i="0" u="none" strike="noStrike" cap="none" normalizeH="0" baseline="0" dirty="0" smtClean="0">
                <a:ln>
                  <a:noFill/>
                </a:ln>
                <a:effectLst/>
                <a:latin typeface="Calibri" pitchFamily="34" charset="0"/>
                <a:ea typeface="Times New Roman" pitchFamily="18" charset="0"/>
                <a:cs typeface="Arial" pitchFamily="34" charset="0"/>
              </a:rPr>
              <a:t>م؛</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 العرض الأقصى: 61 </a:t>
            </a:r>
            <a:r>
              <a:rPr kumimoji="0" lang="ar-DZ" sz="2800" b="1" i="0" u="none"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 الغاطس: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16.52</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 م</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السرعة: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22.4</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 عقدة</a:t>
            </a:r>
            <a:r>
              <a:rPr kumimoji="0" lang="ar-DZ"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effectLst/>
                <a:latin typeface="Calibri" pitchFamily="34" charset="0"/>
                <a:ea typeface="Times New Roman" pitchFamily="18" charset="0"/>
                <a:cs typeface="Arial" pitchFamily="34" charset="0"/>
              </a:rPr>
              <a:t>الحمولة الإجمالية: </a:t>
            </a:r>
            <a:r>
              <a:rPr kumimoji="0" lang="fr-FR" sz="2800" b="1" i="0" u="none" strike="noStrike" cap="none" normalizeH="0" baseline="0" dirty="0" smtClean="0">
                <a:ln>
                  <a:noFill/>
                </a:ln>
                <a:effectLst/>
                <a:latin typeface="Times New Roman" pitchFamily="18" charset="0"/>
                <a:ea typeface="Calibri" pitchFamily="34" charset="0"/>
                <a:cs typeface="Times New Roman" pitchFamily="18" charset="0"/>
              </a:rPr>
              <a:t>228283</a:t>
            </a:r>
            <a:r>
              <a:rPr kumimoji="0" lang="ar-SA" sz="2800" b="1" i="0" u="none" strike="noStrike" cap="none" normalizeH="0" baseline="0" dirty="0" smtClean="0">
                <a:ln>
                  <a:noFill/>
                </a:ln>
                <a:effectLst/>
                <a:latin typeface="Times New Roman" pitchFamily="18" charset="0"/>
                <a:ea typeface="Calibri" pitchFamily="34" charset="0"/>
                <a:cs typeface="Times New Roman" pitchFamily="18" charset="0"/>
              </a:rPr>
              <a:t> طن</a:t>
            </a:r>
            <a:endParaRPr kumimoji="0" lang="fr-FR" sz="2800" b="0" i="0" u="none"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Calibri" pitchFamily="34" charset="0"/>
                <a:ea typeface="Times New Roman" pitchFamily="18" charset="0"/>
                <a:cs typeface="Arial" pitchFamily="34" charset="0"/>
              </a:rPr>
              <a:t>الرحلة الأولى: الأحد 07 </a:t>
            </a:r>
            <a:r>
              <a:rPr kumimoji="0" lang="ar-DZ" sz="2800" b="1" i="0" u="none" strike="noStrike" cap="none" normalizeH="0" baseline="0" dirty="0" err="1" smtClean="0">
                <a:ln>
                  <a:noFill/>
                </a:ln>
                <a:effectLst/>
                <a:latin typeface="Calibri" pitchFamily="34" charset="0"/>
                <a:ea typeface="Times New Roman" pitchFamily="18" charset="0"/>
                <a:cs typeface="Arial" pitchFamily="34" charset="0"/>
              </a:rPr>
              <a:t>جويلية</a:t>
            </a:r>
            <a:r>
              <a:rPr kumimoji="0" lang="ar-DZ" sz="2800" b="1" i="0" u="none" strike="noStrike" cap="none" normalizeH="0" baseline="0" dirty="0" smtClean="0">
                <a:ln>
                  <a:noFill/>
                </a:ln>
                <a:effectLst/>
                <a:latin typeface="Calibri" pitchFamily="34" charset="0"/>
                <a:ea typeface="Times New Roman" pitchFamily="18" charset="0"/>
                <a:cs typeface="Arial" pitchFamily="34" charset="0"/>
              </a:rPr>
              <a:t> 2020، </a:t>
            </a:r>
            <a:r>
              <a:rPr kumimoji="0" lang="ar-DZ" sz="2800" b="1" i="0" u="none" strike="noStrike" cap="none" normalizeH="0" baseline="0" dirty="0" err="1" smtClean="0">
                <a:ln>
                  <a:noFill/>
                </a:ln>
                <a:effectLst/>
                <a:latin typeface="Calibri" pitchFamily="34" charset="0"/>
                <a:ea typeface="Times New Roman" pitchFamily="18" charset="0"/>
                <a:cs typeface="Arial" pitchFamily="34" charset="0"/>
              </a:rPr>
              <a:t>الإنطلاق</a:t>
            </a:r>
            <a:r>
              <a:rPr kumimoji="0" lang="ar-DZ" sz="2800" b="1" i="0" u="none" strike="noStrike" cap="none" normalizeH="0" baseline="0" dirty="0" smtClean="0">
                <a:ln>
                  <a:noFill/>
                </a:ln>
                <a:effectLst/>
                <a:latin typeface="Calibri" pitchFamily="34" charset="0"/>
                <a:ea typeface="Times New Roman" pitchFamily="18" charset="0"/>
                <a:cs typeface="Arial" pitchFamily="34" charset="0"/>
              </a:rPr>
              <a:t> من ميناء هامبورغ.</a:t>
            </a:r>
            <a:endParaRPr kumimoji="0" lang="ar-DZ" sz="2800" b="0" i="0" u="none" strike="noStrike" cap="none" normalizeH="0" baseline="0" dirty="0" smtClean="0">
              <a:ln>
                <a:noFill/>
              </a:ln>
              <a:effectLst/>
              <a:latin typeface="Arial" pitchFamily="34" charset="0"/>
              <a:cs typeface="Arial" pitchFamily="34" charset="0"/>
            </a:endParaRPr>
          </a:p>
        </p:txBody>
      </p:sp>
      <p:sp>
        <p:nvSpPr>
          <p:cNvPr id="6" name="Rectangle 5"/>
          <p:cNvSpPr/>
          <p:nvPr/>
        </p:nvSpPr>
        <p:spPr>
          <a:xfrm>
            <a:off x="6019800" y="609600"/>
            <a:ext cx="3002553" cy="584775"/>
          </a:xfrm>
          <a:prstGeom prst="rect">
            <a:avLst/>
          </a:prstGeom>
        </p:spPr>
        <p:txBody>
          <a:bodyPr wrap="none">
            <a:spAutoFit/>
          </a:bodyPr>
          <a:lstStyle/>
          <a:p>
            <a:r>
              <a:rPr lang="fr-FR" sz="3200" b="1" dirty="0" smtClean="0">
                <a:solidFill>
                  <a:srgbClr val="FF0000"/>
                </a:solidFill>
                <a:latin typeface="Times New Roman" pitchFamily="18" charset="0"/>
                <a:ea typeface="Calibri" pitchFamily="34" charset="0"/>
                <a:cs typeface="Times New Roman" pitchFamily="18" charset="0"/>
              </a:rPr>
              <a:t>HMM </a:t>
            </a:r>
            <a:r>
              <a:rPr lang="fr-FR" sz="3200" b="1" dirty="0" err="1" smtClean="0">
                <a:solidFill>
                  <a:srgbClr val="FF0000"/>
                </a:solidFill>
                <a:latin typeface="Times New Roman" pitchFamily="18" charset="0"/>
                <a:ea typeface="Calibri" pitchFamily="34" charset="0"/>
                <a:cs typeface="Times New Roman" pitchFamily="18" charset="0"/>
              </a:rPr>
              <a:t>Algeciras</a:t>
            </a:r>
            <a:endParaRPr lang="fr-FR" sz="3200" dirty="0">
              <a:solidFill>
                <a:srgbClr val="FF0000"/>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3886200"/>
            <a:ext cx="85344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tabLst>
                <a:tab pos="6554788" algn="r"/>
              </a:tabLst>
            </a:pPr>
            <a:r>
              <a:rPr lang="ar-DZ" sz="2600" b="1" dirty="0" smtClean="0">
                <a:latin typeface="Times New Roman" pitchFamily="18" charset="0"/>
                <a:ea typeface="Calibri" pitchFamily="34" charset="0"/>
                <a:cs typeface="Times New Roman" pitchFamily="18" charset="0"/>
              </a:rPr>
              <a:t>المالك:  </a:t>
            </a:r>
            <a:r>
              <a:rPr lang="fr-FR" sz="2600" b="1" dirty="0" smtClean="0">
                <a:solidFill>
                  <a:srgbClr val="FF0000"/>
                </a:solidFill>
                <a:latin typeface="Times New Roman" pitchFamily="18" charset="0"/>
                <a:ea typeface="Times New Roman" pitchFamily="18" charset="0"/>
                <a:cs typeface="Times New Roman" pitchFamily="18" charset="0"/>
              </a:rPr>
              <a:t>O</a:t>
            </a:r>
            <a:r>
              <a:rPr lang="fr-FR" sz="2600" b="1" dirty="0" smtClean="0">
                <a:latin typeface="Times New Roman" pitchFamily="18" charset="0"/>
                <a:ea typeface="Times New Roman" pitchFamily="18" charset="0"/>
                <a:cs typeface="Times New Roman" pitchFamily="18" charset="0"/>
              </a:rPr>
              <a:t>rient </a:t>
            </a:r>
            <a:r>
              <a:rPr lang="fr-FR" sz="2600" b="1" dirty="0" err="1" smtClean="0">
                <a:solidFill>
                  <a:srgbClr val="FF0000"/>
                </a:solidFill>
                <a:latin typeface="Times New Roman" pitchFamily="18" charset="0"/>
                <a:ea typeface="Times New Roman" pitchFamily="18" charset="0"/>
                <a:cs typeface="Times New Roman" pitchFamily="18" charset="0"/>
              </a:rPr>
              <a:t>O</a:t>
            </a:r>
            <a:r>
              <a:rPr lang="fr-FR" sz="2600" b="1" dirty="0" err="1" smtClean="0">
                <a:latin typeface="Times New Roman" pitchFamily="18" charset="0"/>
                <a:ea typeface="Times New Roman" pitchFamily="18" charset="0"/>
                <a:cs typeface="Times New Roman" pitchFamily="18" charset="0"/>
              </a:rPr>
              <a:t>verseas</a:t>
            </a:r>
            <a:r>
              <a:rPr lang="fr-FR" sz="2600" b="1" dirty="0" smtClean="0">
                <a:latin typeface="Times New Roman" pitchFamily="18" charset="0"/>
                <a:ea typeface="Times New Roman" pitchFamily="18" charset="0"/>
                <a:cs typeface="Times New Roman" pitchFamily="18" charset="0"/>
              </a:rPr>
              <a:t> </a:t>
            </a:r>
            <a:r>
              <a:rPr lang="fr-FR" sz="2600" b="1" dirty="0" smtClean="0">
                <a:solidFill>
                  <a:srgbClr val="FF0000"/>
                </a:solidFill>
                <a:latin typeface="Times New Roman" pitchFamily="18" charset="0"/>
                <a:ea typeface="Times New Roman" pitchFamily="18" charset="0"/>
                <a:cs typeface="Times New Roman" pitchFamily="18" charset="0"/>
              </a:rPr>
              <a:t>C</a:t>
            </a:r>
            <a:r>
              <a:rPr lang="fr-FR" sz="2600" b="1" dirty="0" smtClean="0">
                <a:latin typeface="Times New Roman" pitchFamily="18" charset="0"/>
                <a:ea typeface="Times New Roman" pitchFamily="18" charset="0"/>
                <a:cs typeface="Times New Roman" pitchFamily="18" charset="0"/>
              </a:rPr>
              <a:t>ontainer </a:t>
            </a:r>
            <a:r>
              <a:rPr lang="fr-FR" sz="2600" b="1" dirty="0" smtClean="0">
                <a:solidFill>
                  <a:srgbClr val="FF0000"/>
                </a:solidFill>
                <a:latin typeface="Times New Roman" pitchFamily="18" charset="0"/>
                <a:ea typeface="Times New Roman" pitchFamily="18" charset="0"/>
                <a:cs typeface="Times New Roman" pitchFamily="18" charset="0"/>
              </a:rPr>
              <a:t>L</a:t>
            </a:r>
            <a:r>
              <a:rPr lang="fr-FR" sz="2600" b="1" dirty="0" smtClean="0">
                <a:latin typeface="Times New Roman" pitchFamily="18" charset="0"/>
                <a:ea typeface="Times New Roman" pitchFamily="18" charset="0"/>
                <a:cs typeface="Times New Roman" pitchFamily="18" charset="0"/>
              </a:rPr>
              <a:t>ine Ltd. </a:t>
            </a:r>
            <a:r>
              <a:rPr lang="ar-SA" sz="2600" b="1" dirty="0" smtClean="0">
                <a:latin typeface="Times New Roman" pitchFamily="18" charset="0"/>
                <a:ea typeface="Times New Roman" pitchFamily="18" charset="0"/>
                <a:cs typeface="Times New Roman" pitchFamily="18" charset="0"/>
              </a:rPr>
              <a:t>(هونغ </a:t>
            </a:r>
            <a:r>
              <a:rPr lang="ar-SA" sz="2600" b="1" dirty="0" err="1" smtClean="0">
                <a:latin typeface="Times New Roman" pitchFamily="18" charset="0"/>
                <a:ea typeface="Times New Roman" pitchFamily="18" charset="0"/>
                <a:cs typeface="Times New Roman" pitchFamily="18" charset="0"/>
              </a:rPr>
              <a:t>كونغ</a:t>
            </a:r>
            <a:r>
              <a:rPr lang="ar-SA" sz="2600" b="1" dirty="0" smtClean="0">
                <a:latin typeface="Times New Roman" pitchFamily="18" charset="0"/>
                <a:ea typeface="Times New Roman" pitchFamily="18" charset="0"/>
                <a:cs typeface="Times New Roman" pitchFamily="18" charset="0"/>
              </a:rPr>
              <a:t>)</a:t>
            </a:r>
            <a:endParaRPr kumimoji="0" lang="fr-FR" sz="26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تاريخ الإنشاء: 18 ماي2017 بترسانة </a:t>
            </a: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سامسونغ</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للصناعات الثقيلة (كوريا)</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الرحلة الأولى: 30 جوان 2017</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السعة : 21413 حاوية قياسية 20 قدم</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الطول</a:t>
            </a:r>
            <a:r>
              <a:rPr lang="ar-DZ" sz="2600" b="1" dirty="0" smtClean="0">
                <a:latin typeface="Times New Roman" pitchFamily="18" charset="0"/>
                <a:ea typeface="Calibri" pitchFamily="34" charset="0"/>
                <a:cs typeface="Times New Roman" pitchFamily="18" charset="0"/>
              </a:rPr>
              <a:t>:</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600" b="1" i="0" u="none" strike="noStrike" cap="none" normalizeH="0" baseline="0" dirty="0" smtClean="0">
                <a:ln>
                  <a:noFill/>
                </a:ln>
                <a:effectLst/>
                <a:latin typeface="Times New Roman" pitchFamily="18" charset="0"/>
                <a:ea typeface="Times New Roman" pitchFamily="18" charset="0"/>
                <a:cs typeface="Times New Roman" pitchFamily="18" charset="0"/>
              </a:rPr>
              <a:t>399.87  </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م، العرض : </a:t>
            </a:r>
            <a:r>
              <a:rPr kumimoji="0" lang="fr-FR" sz="2600" b="1" i="0" u="none" strike="noStrike" cap="none" normalizeH="0" baseline="0" dirty="0" smtClean="0">
                <a:ln>
                  <a:noFill/>
                </a:ln>
                <a:effectLst/>
                <a:latin typeface="Times New Roman" pitchFamily="18" charset="0"/>
                <a:ea typeface="Times New Roman" pitchFamily="18" charset="0"/>
                <a:cs typeface="Times New Roman" pitchFamily="18" charset="0"/>
              </a:rPr>
              <a:t>58.80  </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م، الغاطس: 16 </a:t>
            </a: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م</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الإرتفاع</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32.5 </a:t>
            </a:r>
            <a:r>
              <a:rPr kumimoji="0" lang="ar-DZ" sz="2600" b="1" i="0" u="none"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 السرعة: 21 عقدة</a:t>
            </a:r>
            <a:endParaRPr kumimoji="0" lang="fr-FR" sz="2600" b="1" i="0" u="none" strike="noStrike" cap="none" normalizeH="0" baseline="0" dirty="0" smtClean="0">
              <a:ln>
                <a:noFill/>
              </a:ln>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6554788" algn="r"/>
              </a:tabLst>
            </a:pP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الحمولة الإجمالية: </a:t>
            </a:r>
            <a:r>
              <a:rPr kumimoji="0" lang="ar-DZ" sz="26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fr-FR" sz="2600" b="1" i="0" u="none" strike="noStrike" cap="none" normalizeH="0" baseline="0" dirty="0" smtClean="0">
                <a:ln>
                  <a:noFill/>
                </a:ln>
                <a:effectLst/>
                <a:latin typeface="Times New Roman" pitchFamily="18" charset="0"/>
                <a:ea typeface="Times New Roman" pitchFamily="18" charset="0"/>
                <a:cs typeface="Times New Roman" pitchFamily="18" charset="0"/>
              </a:rPr>
              <a:t>210890  </a:t>
            </a:r>
            <a:r>
              <a:rPr kumimoji="0" lang="ar-SA" sz="2600" b="1" i="0" u="none" strike="noStrike" cap="none" normalizeH="0" baseline="0" dirty="0" smtClean="0">
                <a:ln>
                  <a:noFill/>
                </a:ln>
                <a:effectLst/>
                <a:latin typeface="Times New Roman" pitchFamily="18" charset="0"/>
                <a:ea typeface="Times New Roman" pitchFamily="18" charset="0"/>
                <a:cs typeface="Times New Roman" pitchFamily="18" charset="0"/>
              </a:rPr>
              <a:t>طن </a:t>
            </a:r>
            <a:endParaRPr kumimoji="0" lang="ar-SA" sz="2600" b="1" i="0" u="none" strike="noStrike" cap="none" normalizeH="0" baseline="0" dirty="0" smtClean="0">
              <a:ln>
                <a:noFill/>
              </a:ln>
              <a:effectLst/>
              <a:latin typeface="Times New Roman" pitchFamily="18" charset="0"/>
              <a:cs typeface="Times New Roman" pitchFamily="18" charset="0"/>
            </a:endParaRPr>
          </a:p>
        </p:txBody>
      </p:sp>
      <p:sp>
        <p:nvSpPr>
          <p:cNvPr id="5" name="Rectangle 4"/>
          <p:cNvSpPr/>
          <p:nvPr/>
        </p:nvSpPr>
        <p:spPr>
          <a:xfrm>
            <a:off x="5762246" y="685800"/>
            <a:ext cx="2920415" cy="523220"/>
          </a:xfrm>
          <a:prstGeom prst="rect">
            <a:avLst/>
          </a:prstGeom>
        </p:spPr>
        <p:txBody>
          <a:bodyPr wrap="none">
            <a:spAutoFit/>
          </a:bodyPr>
          <a:lstStyle/>
          <a:p>
            <a:pPr lvl="0" algn="r" rtl="1" fontAlgn="base">
              <a:spcBef>
                <a:spcPct val="0"/>
              </a:spcBef>
              <a:spcAft>
                <a:spcPct val="0"/>
              </a:spcAft>
              <a:tabLst>
                <a:tab pos="6554788" algn="r"/>
              </a:tabLst>
            </a:pPr>
            <a:r>
              <a:rPr lang="fr-FR" sz="2800" b="1" dirty="0" smtClean="0">
                <a:solidFill>
                  <a:srgbClr val="FF0000"/>
                </a:solidFill>
                <a:latin typeface="Times New Roman" pitchFamily="18" charset="0"/>
                <a:ea typeface="Calibri" pitchFamily="34" charset="0"/>
                <a:cs typeface="Times New Roman" pitchFamily="18" charset="0"/>
              </a:rPr>
              <a:t>OOCL </a:t>
            </a:r>
            <a:r>
              <a:rPr lang="fr-FR" sz="2800" b="1" dirty="0" err="1" smtClean="0">
                <a:solidFill>
                  <a:srgbClr val="FF0000"/>
                </a:solidFill>
                <a:latin typeface="Times New Roman" pitchFamily="18" charset="0"/>
                <a:ea typeface="Calibri" pitchFamily="34" charset="0"/>
                <a:cs typeface="Times New Roman" pitchFamily="18" charset="0"/>
              </a:rPr>
              <a:t>hong</a:t>
            </a:r>
            <a:r>
              <a:rPr lang="fr-FR" sz="2800" b="1" dirty="0" smtClean="0">
                <a:solidFill>
                  <a:srgbClr val="FF0000"/>
                </a:solidFill>
                <a:latin typeface="Times New Roman" pitchFamily="18" charset="0"/>
                <a:ea typeface="Calibri" pitchFamily="34" charset="0"/>
                <a:cs typeface="Times New Roman" pitchFamily="18" charset="0"/>
              </a:rPr>
              <a:t> </a:t>
            </a:r>
            <a:r>
              <a:rPr lang="fr-FR" sz="2800" b="1" dirty="0" err="1" smtClean="0">
                <a:solidFill>
                  <a:srgbClr val="FF0000"/>
                </a:solidFill>
                <a:latin typeface="Times New Roman" pitchFamily="18" charset="0"/>
                <a:ea typeface="Calibri" pitchFamily="34" charset="0"/>
                <a:cs typeface="Times New Roman" pitchFamily="18" charset="0"/>
              </a:rPr>
              <a:t>kong</a:t>
            </a:r>
            <a:endParaRPr lang="fr-FR" sz="2800" b="1" dirty="0" smtClean="0">
              <a:solidFill>
                <a:srgbClr val="FF0000"/>
              </a:solidFill>
              <a:latin typeface="Times New Roman" pitchFamily="18" charset="0"/>
              <a:cs typeface="Times New Roman" pitchFamily="18" charset="0"/>
            </a:endParaRPr>
          </a:p>
        </p:txBody>
      </p:sp>
      <p:pic>
        <p:nvPicPr>
          <p:cNvPr id="79875" name="Picture 3" descr="Photo of OOCL HONG KONG (IMO: 9776171, MMSI: 477333500, Callsign: VRQL9)  taken by HannesvanRijn"/>
          <p:cNvPicPr>
            <a:picLocks noChangeAspect="1" noChangeArrowheads="1"/>
          </p:cNvPicPr>
          <p:nvPr/>
        </p:nvPicPr>
        <p:blipFill>
          <a:blip r:embed="rId2"/>
          <a:srcRect/>
          <a:stretch>
            <a:fillRect/>
          </a:stretch>
        </p:blipFill>
        <p:spPr bwMode="auto">
          <a:xfrm>
            <a:off x="152400" y="228600"/>
            <a:ext cx="5486400" cy="35814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9600" y="381000"/>
            <a:ext cx="4536178" cy="523220"/>
          </a:xfrm>
          <a:prstGeom prst="rect">
            <a:avLst/>
          </a:prstGeom>
        </p:spPr>
        <p:txBody>
          <a:bodyPr wrap="none">
            <a:spAutoFit/>
          </a:bodyPr>
          <a:lstStyle/>
          <a:p>
            <a:pPr lvl="0" algn="justLow" rtl="1" eaLnBrk="0" fontAlgn="base" hangingPunct="0">
              <a:spcBef>
                <a:spcPct val="0"/>
              </a:spcBef>
              <a:spcAft>
                <a:spcPct val="0"/>
              </a:spcAft>
              <a:tabLst>
                <a:tab pos="1163638" algn="l"/>
              </a:tabLst>
            </a:pPr>
            <a:r>
              <a:rPr lang="en-US" sz="2800" b="1" dirty="0" smtClean="0">
                <a:solidFill>
                  <a:srgbClr val="FF0000"/>
                </a:solidFill>
                <a:latin typeface="Times New Roman" pitchFamily="18" charset="0"/>
                <a:ea typeface="Times New Roman" pitchFamily="18" charset="0"/>
                <a:cs typeface="Times New Roman" pitchFamily="18" charset="0"/>
                <a:hlinkClick r:id="rId2"/>
              </a:rPr>
              <a:t>CMA CGM JULES VERNE</a:t>
            </a:r>
            <a:endParaRPr lang="fr-FR" sz="1200" dirty="0" smtClean="0">
              <a:solidFill>
                <a:srgbClr val="FF0000"/>
              </a:solidFill>
              <a:latin typeface="Times New Roman" pitchFamily="18" charset="0"/>
              <a:cs typeface="Times New Roman" pitchFamily="18" charset="0"/>
            </a:endParaRPr>
          </a:p>
        </p:txBody>
      </p:sp>
      <p:sp>
        <p:nvSpPr>
          <p:cNvPr id="6" name="Rectangle 5"/>
          <p:cNvSpPr/>
          <p:nvPr/>
        </p:nvSpPr>
        <p:spPr>
          <a:xfrm>
            <a:off x="381000" y="3810000"/>
            <a:ext cx="8382000" cy="1938992"/>
          </a:xfrm>
          <a:prstGeom prst="rect">
            <a:avLst/>
          </a:prstGeom>
        </p:spPr>
        <p:txBody>
          <a:bodyPr wrap="square">
            <a:spAutoFit/>
          </a:bodyPr>
          <a:lstStyle/>
          <a:p>
            <a:pPr lvl="0" algn="justLow" rtl="1" eaLnBrk="0" fontAlgn="base" hangingPunct="0">
              <a:spcBef>
                <a:spcPct val="0"/>
              </a:spcBef>
              <a:spcAft>
                <a:spcPct val="0"/>
              </a:spcAft>
              <a:tabLst>
                <a:tab pos="1163638" algn="l"/>
              </a:tabLst>
            </a:pPr>
            <a:r>
              <a:rPr lang="ar-SA" sz="2400" b="1" dirty="0" smtClean="0">
                <a:latin typeface="Times New Roman" pitchFamily="18" charset="0"/>
                <a:ea typeface="Times New Roman" pitchFamily="18" charset="0"/>
                <a:cs typeface="Times New Roman" pitchFamily="18" charset="0"/>
              </a:rPr>
              <a:t>المالك: </a:t>
            </a:r>
            <a:r>
              <a:rPr lang="fr-FR" sz="2400" b="1" dirty="0" smtClean="0">
                <a:latin typeface="Times New Roman" pitchFamily="18" charset="0"/>
                <a:ea typeface="Times New Roman" pitchFamily="18" charset="0"/>
                <a:cs typeface="Times New Roman" pitchFamily="18" charset="0"/>
              </a:rPr>
              <a:t>CMA CGM </a:t>
            </a:r>
            <a:r>
              <a:rPr lang="ar-SA" sz="2400" b="1" dirty="0" smtClean="0">
                <a:latin typeface="Times New Roman" pitchFamily="18" charset="0"/>
                <a:ea typeface="Times New Roman" pitchFamily="18" charset="0"/>
                <a:cs typeface="Times New Roman" pitchFamily="18" charset="0"/>
              </a:rPr>
              <a:t>( فرنسا) </a:t>
            </a:r>
            <a:endParaRPr lang="fr-FR" sz="2400" dirty="0" smtClean="0">
              <a:latin typeface="Times New Roman" pitchFamily="18" charset="0"/>
              <a:cs typeface="Times New Roman" pitchFamily="18" charset="0"/>
            </a:endParaRPr>
          </a:p>
          <a:p>
            <a:pPr lvl="0" algn="justLow" rtl="1" eaLnBrk="0" fontAlgn="base" hangingPunct="0">
              <a:spcBef>
                <a:spcPct val="0"/>
              </a:spcBef>
              <a:spcAft>
                <a:spcPct val="0"/>
              </a:spcAft>
              <a:tabLst>
                <a:tab pos="1163638" algn="l"/>
              </a:tabLst>
            </a:pPr>
            <a:r>
              <a:rPr lang="ar-SA" sz="2400" b="1" dirty="0" smtClean="0">
                <a:latin typeface="Times New Roman" pitchFamily="18" charset="0"/>
                <a:ea typeface="Times New Roman" pitchFamily="18" charset="0"/>
                <a:cs typeface="Times New Roman" pitchFamily="18" charset="0"/>
              </a:rPr>
              <a:t>الإنطاق: 3 ماي 2013</a:t>
            </a:r>
            <a:endParaRPr lang="fr-FR" sz="2400" dirty="0" smtClean="0">
              <a:latin typeface="Times New Roman" pitchFamily="18" charset="0"/>
              <a:cs typeface="Times New Roman" pitchFamily="18" charset="0"/>
            </a:endParaRPr>
          </a:p>
          <a:p>
            <a:pPr lvl="0" algn="justLow" rtl="1" eaLnBrk="0" fontAlgn="base" hangingPunct="0">
              <a:spcBef>
                <a:spcPct val="0"/>
              </a:spcBef>
              <a:spcAft>
                <a:spcPct val="0"/>
              </a:spcAft>
              <a:tabLst>
                <a:tab pos="1163638" algn="l"/>
              </a:tabLst>
            </a:pPr>
            <a:r>
              <a:rPr lang="ar-DZ" sz="2400" b="1" dirty="0" smtClean="0">
                <a:latin typeface="Times New Roman" pitchFamily="18" charset="0"/>
                <a:ea typeface="Calibri" pitchFamily="34" charset="0"/>
                <a:cs typeface="Times New Roman" pitchFamily="18" charset="0"/>
              </a:rPr>
              <a:t>الطول: 296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العرض: 53.6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الغاطس: 16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الارتفاع : 51 </a:t>
            </a:r>
            <a:r>
              <a:rPr lang="ar-DZ" sz="2400" b="1" dirty="0" err="1" smtClean="0">
                <a:latin typeface="Times New Roman" pitchFamily="18" charset="0"/>
                <a:ea typeface="Calibri" pitchFamily="34" charset="0"/>
                <a:cs typeface="Times New Roman" pitchFamily="18" charset="0"/>
              </a:rPr>
              <a:t>م</a:t>
            </a:r>
            <a:r>
              <a:rPr lang="ar-DZ" sz="2400" b="1" dirty="0" smtClean="0">
                <a:latin typeface="Times New Roman" pitchFamily="18" charset="0"/>
                <a:ea typeface="Calibri" pitchFamily="34" charset="0"/>
                <a:cs typeface="Times New Roman" pitchFamily="18" charset="0"/>
              </a:rPr>
              <a:t>، السرعة: 22- 24 عقدة </a:t>
            </a:r>
            <a:endParaRPr lang="fr-FR" sz="2400" dirty="0" smtClean="0">
              <a:latin typeface="Times New Roman" pitchFamily="18" charset="0"/>
              <a:cs typeface="Times New Roman" pitchFamily="18" charset="0"/>
            </a:endParaRPr>
          </a:p>
          <a:p>
            <a:pPr lvl="0" algn="justLow" rtl="1" eaLnBrk="0" fontAlgn="base" hangingPunct="0">
              <a:spcBef>
                <a:spcPct val="0"/>
              </a:spcBef>
              <a:spcAft>
                <a:spcPct val="0"/>
              </a:spcAft>
              <a:tabLst>
                <a:tab pos="1163638" algn="l"/>
              </a:tabLst>
            </a:pPr>
            <a:r>
              <a:rPr lang="ar-DZ" sz="2400" b="1" dirty="0" smtClean="0">
                <a:latin typeface="Times New Roman" pitchFamily="18" charset="0"/>
                <a:ea typeface="Calibri" pitchFamily="34" charset="0"/>
                <a:cs typeface="Times New Roman" pitchFamily="18" charset="0"/>
              </a:rPr>
              <a:t>السعة: 18000 حاوية قياسية 20 قدم،</a:t>
            </a:r>
            <a:r>
              <a:rPr lang="fr-FR" sz="2400" dirty="0" smtClean="0">
                <a:latin typeface="Times New Roman" pitchFamily="18" charset="0"/>
                <a:cs typeface="Times New Roman" pitchFamily="18" charset="0"/>
              </a:rPr>
              <a:t> </a:t>
            </a:r>
            <a:r>
              <a:rPr lang="ar-DZ" sz="2400" b="1" dirty="0" smtClean="0">
                <a:latin typeface="Times New Roman" pitchFamily="18" charset="0"/>
                <a:ea typeface="Calibri" pitchFamily="34" charset="0"/>
                <a:cs typeface="Times New Roman" pitchFamily="18" charset="0"/>
              </a:rPr>
              <a:t>الحمولة القصوى: 186470 طن</a:t>
            </a:r>
            <a:endParaRPr lang="ar-DZ" sz="2400" dirty="0" smtClean="0">
              <a:latin typeface="Times New Roman" pitchFamily="18" charset="0"/>
              <a:cs typeface="Times New Roman" pitchFamily="18" charset="0"/>
            </a:endParaRPr>
          </a:p>
        </p:txBody>
      </p:sp>
      <p:sp>
        <p:nvSpPr>
          <p:cNvPr id="80899" name="AutoShape 3" descr="Technical details | CMA CGM BLOG | Articles, reports, interviews,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0901" name="Picture 5" descr="CMA CGM Jules Verne Inaugurated By French President"/>
          <p:cNvPicPr>
            <a:picLocks noChangeAspect="1" noChangeArrowheads="1"/>
          </p:cNvPicPr>
          <p:nvPr/>
        </p:nvPicPr>
        <p:blipFill>
          <a:blip r:embed="rId3"/>
          <a:srcRect/>
          <a:stretch>
            <a:fillRect/>
          </a:stretch>
        </p:blipFill>
        <p:spPr bwMode="auto">
          <a:xfrm>
            <a:off x="228600" y="914400"/>
            <a:ext cx="5029200" cy="3581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377857"/>
            <a:ext cx="8458200" cy="3108543"/>
          </a:xfrm>
          <a:prstGeom prst="rect">
            <a:avLst/>
          </a:prstGeom>
        </p:spPr>
        <p:txBody>
          <a:bodyPr wrap="square">
            <a:spAutoFit/>
          </a:bodyPr>
          <a:lstStyle/>
          <a:p>
            <a:pPr marL="1588" indent="461963" algn="just" rtl="1">
              <a:buNone/>
            </a:pPr>
            <a:r>
              <a:rPr lang="ar-DZ" sz="2800" b="1" dirty="0" smtClean="0">
                <a:latin typeface="Times New Roman" pitchFamily="18" charset="0"/>
                <a:cs typeface="Times New Roman" pitchFamily="18" charset="0"/>
              </a:rPr>
              <a:t>لا يقتصر الإمداد على </a:t>
            </a:r>
            <a:r>
              <a:rPr lang="ar-DZ" sz="2800" b="1" dirty="0" smtClean="0">
                <a:solidFill>
                  <a:srgbClr val="FF0000"/>
                </a:solidFill>
                <a:latin typeface="Times New Roman" pitchFamily="18" charset="0"/>
                <a:cs typeface="Times New Roman" pitchFamily="18" charset="0"/>
              </a:rPr>
              <a:t>نقل البضائع </a:t>
            </a:r>
            <a:r>
              <a:rPr lang="ar-DZ" sz="2800" b="1" dirty="0" smtClean="0">
                <a:latin typeface="Times New Roman" pitchFamily="18" charset="0"/>
                <a:cs typeface="Times New Roman" pitchFamily="18" charset="0"/>
              </a:rPr>
              <a:t>بوسائل النقل المختلفة، بل يندرج  تحته </a:t>
            </a:r>
            <a:r>
              <a:rPr lang="ar-DZ" sz="2800" b="1" dirty="0" smtClean="0">
                <a:solidFill>
                  <a:srgbClr val="FF0000"/>
                </a:solidFill>
                <a:latin typeface="Times New Roman" pitchFamily="18" charset="0"/>
                <a:cs typeface="Times New Roman" pitchFamily="18" charset="0"/>
              </a:rPr>
              <a:t>العديد من العمليات </a:t>
            </a:r>
            <a:r>
              <a:rPr lang="ar-DZ" sz="2800" b="1" dirty="0" smtClean="0">
                <a:latin typeface="Times New Roman" pitchFamily="18" charset="0"/>
                <a:cs typeface="Times New Roman" pitchFamily="18" charset="0"/>
              </a:rPr>
              <a:t>مثل: التعبئة والتغليف، اختيار وسائل النقل (بحري، طرقي، جوي، سككي)، اعتمادا على وجهة البضائع وطبيعة عقد البيع، التحميل والتفريغ، التخزين لدى الجمارك، التخليص الجمركي على المغادرة والوصول، التسليم للمشتري الأجنبي، التأمين على البضائع المنقولة، أنظمة الدفع الدولية.....، ويتم </a:t>
            </a:r>
            <a:r>
              <a:rPr lang="ar-DZ" sz="2800" b="1" dirty="0" smtClean="0">
                <a:solidFill>
                  <a:srgbClr val="FF0000"/>
                </a:solidFill>
                <a:latin typeface="Times New Roman" pitchFamily="18" charset="0"/>
                <a:cs typeface="Times New Roman" pitchFamily="18" charset="0"/>
              </a:rPr>
              <a:t>تنظيم كل هذه العمليات وفقا لاتفاقيات دولية تسمو على التشريعات المحلية.</a:t>
            </a:r>
            <a:endParaRPr lang="fr-FR" sz="2800" b="1" dirty="0" smtClean="0">
              <a:solidFill>
                <a:srgbClr val="FF0000"/>
              </a:solidFill>
              <a:latin typeface="Times New Roman" pitchFamily="18" charset="0"/>
              <a:cs typeface="Times New Roman" pitchFamily="18" charset="0"/>
            </a:endParaRPr>
          </a:p>
        </p:txBody>
      </p:sp>
      <p:sp>
        <p:nvSpPr>
          <p:cNvPr id="5" name="Rectangle 4"/>
          <p:cNvSpPr/>
          <p:nvPr/>
        </p:nvSpPr>
        <p:spPr>
          <a:xfrm>
            <a:off x="2591266" y="636896"/>
            <a:ext cx="5960286" cy="646331"/>
          </a:xfrm>
          <a:prstGeom prst="rect">
            <a:avLst/>
          </a:prstGeom>
        </p:spPr>
        <p:txBody>
          <a:bodyPr wrap="none">
            <a:spAutoFit/>
          </a:bodyPr>
          <a:lstStyle/>
          <a:p>
            <a:pPr algn="r" rtl="1"/>
            <a:r>
              <a:rPr lang="ar-DZ" sz="3600" b="1" dirty="0" smtClean="0">
                <a:solidFill>
                  <a:srgbClr val="FF0000"/>
                </a:solidFill>
                <a:latin typeface="Arial" pitchFamily="34" charset="0"/>
                <a:cs typeface="Arial" pitchFamily="34" charset="0"/>
              </a:rPr>
              <a:t>علاقة الإمداد (الدولي) بالنقل (الدولي):</a:t>
            </a:r>
            <a:endParaRPr lang="fr-FR" sz="3600" dirty="0">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304800" y="3903345"/>
            <a:ext cx="8458200" cy="258532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المالك: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P.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Moller</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Maersk</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Group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الإنشاء: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2"/>
              </a:rPr>
              <a:t>Odense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hlinkClick r:id="rId2"/>
              </a:rPr>
              <a:t>Steel</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2"/>
              </a:rPr>
              <a:t>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hlinkClick r:id="rId2"/>
              </a:rPr>
              <a:t>Shipyard</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الدانمارك</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ميناء التسجيل</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hlinkClick r:id="rId3"/>
              </a:rPr>
              <a:t>Taarbæk</a:t>
            </a:r>
            <a:r>
              <a:rPr kumimoji="0" lang="ar-SA"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 </a:t>
            </a:r>
            <a:r>
              <a:rPr kumimoji="0" lang="ar-SA" sz="2400" b="1"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الدانمارك</a:t>
            </a:r>
            <a:r>
              <a:rPr kumimoji="0" lang="ar-DZ"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أول رحلة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31</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أوت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2006. </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طول</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397</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 عرض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56</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 </a:t>
            </a:r>
            <a:r>
              <a:rPr kumimoji="0" lang="ar-SA"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غ</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طس</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16</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ارتفاع: 30</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السرعة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25.5</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عقدة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السعة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15770</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حاوية قياسية </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20</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قدم</a:t>
            </a:r>
            <a:endPar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63638" algn="l"/>
              </a:tabLst>
            </a:pP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الحمولة الإجمالية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170794</a:t>
            </a:r>
            <a:r>
              <a:rPr kumimoji="0" lang="ar-SA"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طن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400800" y="685800"/>
            <a:ext cx="2388795" cy="523220"/>
          </a:xfrm>
          <a:prstGeom prst="rect">
            <a:avLst/>
          </a:prstGeom>
        </p:spPr>
        <p:txBody>
          <a:bodyPr wrap="none">
            <a:spAutoFit/>
          </a:bodyPr>
          <a:lstStyle/>
          <a:p>
            <a:pPr lvl="0" algn="justLow" fontAlgn="base">
              <a:spcBef>
                <a:spcPct val="0"/>
              </a:spcBef>
              <a:spcAft>
                <a:spcPct val="0"/>
              </a:spcAft>
              <a:tabLst>
                <a:tab pos="1163638" algn="l"/>
              </a:tabLst>
            </a:pPr>
            <a:r>
              <a:rPr lang="en-US" sz="2800" b="1" dirty="0" smtClean="0">
                <a:solidFill>
                  <a:srgbClr val="FF0000"/>
                </a:solidFill>
                <a:latin typeface="Times New Roman" pitchFamily="18" charset="0"/>
                <a:ea typeface="Times New Roman" pitchFamily="18" charset="0"/>
                <a:cs typeface="Times New Roman" pitchFamily="18" charset="0"/>
              </a:rPr>
              <a:t>Emma </a:t>
            </a:r>
            <a:r>
              <a:rPr lang="en-US" sz="2800" b="1" dirty="0" err="1" smtClean="0">
                <a:solidFill>
                  <a:srgbClr val="FF0000"/>
                </a:solidFill>
                <a:latin typeface="Times New Roman" pitchFamily="18" charset="0"/>
                <a:ea typeface="Times New Roman" pitchFamily="18" charset="0"/>
                <a:cs typeface="Times New Roman" pitchFamily="18" charset="0"/>
              </a:rPr>
              <a:t>Mærsk</a:t>
            </a:r>
            <a:endParaRPr lang="fr-FR" sz="2000" b="1" dirty="0" smtClean="0">
              <a:solidFill>
                <a:srgbClr val="FF0000"/>
              </a:solidFill>
              <a:latin typeface="Times New Roman" pitchFamily="18" charset="0"/>
              <a:ea typeface="Times New Roman" pitchFamily="18" charset="0"/>
              <a:cs typeface="Times New Roman" pitchFamily="18" charset="0"/>
            </a:endParaRPr>
          </a:p>
        </p:txBody>
      </p:sp>
      <p:pic>
        <p:nvPicPr>
          <p:cNvPr id="81923" name="Picture 3" descr="File:Emma Maersk (ship, 2006) IMO 9321483 Schelde Port of Antwerp pic5.JPG  - Wikimedia Commons"/>
          <p:cNvPicPr>
            <a:picLocks noChangeAspect="1" noChangeArrowheads="1"/>
          </p:cNvPicPr>
          <p:nvPr/>
        </p:nvPicPr>
        <p:blipFill>
          <a:blip r:embed="rId4"/>
          <a:srcRect/>
          <a:stretch>
            <a:fillRect/>
          </a:stretch>
        </p:blipFill>
        <p:spPr bwMode="auto">
          <a:xfrm>
            <a:off x="304800" y="685800"/>
            <a:ext cx="4876800" cy="32004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228600" y="4267200"/>
            <a:ext cx="8534400" cy="2000548"/>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المالك: </a:t>
            </a:r>
            <a:r>
              <a:rPr kumimoji="0" lang="fr-FR"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China Shipping Container </a:t>
            </a:r>
            <a:r>
              <a:rPr kumimoji="0" lang="fr-FR" sz="2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Lines</a:t>
            </a: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(الصين)</a:t>
            </a:r>
            <a:endParaRPr kumimoji="0" lang="fr-F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r" rtl="1" eaLnBrk="0" fontAlgn="base" hangingPunct="0">
              <a:spcBef>
                <a:spcPct val="0"/>
              </a:spcBef>
              <a:spcAft>
                <a:spcPct val="0"/>
              </a:spcAft>
            </a:pP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التصنيع: </a:t>
            </a:r>
            <a:r>
              <a:rPr kumimoji="0" lang="fr-FR"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a:rPr>
              <a:t>Hyundai </a:t>
            </a:r>
            <a:r>
              <a:rPr kumimoji="0" lang="fr-FR" sz="2600" b="1" i="0" u="sng"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hlinkClick r:id="rId2"/>
              </a:rPr>
              <a:t>Heavy</a:t>
            </a:r>
            <a:r>
              <a:rPr kumimoji="0" lang="fr-FR" sz="2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a:rPr>
              <a:t> Industries</a:t>
            </a: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(كوريا </a:t>
            </a:r>
            <a:r>
              <a:rPr kumimoji="0" lang="ar-SA" sz="2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ج</a:t>
            </a: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ar-DZ"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algn="r" rtl="1" eaLnBrk="0" fontAlgn="base" hangingPunct="0">
              <a:spcBef>
                <a:spcPct val="0"/>
              </a:spcBef>
              <a:spcAft>
                <a:spcPct val="0"/>
              </a:spcAft>
            </a:pPr>
            <a:r>
              <a:rPr lang="ar-SA" sz="2600" b="1" dirty="0" smtClean="0">
                <a:solidFill>
                  <a:srgbClr val="000000"/>
                </a:solidFill>
                <a:latin typeface="Times New Roman" pitchFamily="18" charset="0"/>
                <a:ea typeface="Times New Roman" pitchFamily="18" charset="0"/>
                <a:cs typeface="Times New Roman" pitchFamily="18" charset="0"/>
              </a:rPr>
              <a:t> أول رحلة: ديسمبر 2014</a:t>
            </a:r>
            <a:r>
              <a:rPr lang="ar-DZ" sz="2600" b="1" dirty="0" smtClean="0">
                <a:solidFill>
                  <a:srgbClr val="000000"/>
                </a:solidFill>
                <a:latin typeface="Times New Roman" pitchFamily="18" charset="0"/>
                <a:ea typeface="Calibri" pitchFamily="34" charset="0"/>
                <a:cs typeface="Times New Roman" pitchFamily="18" charset="0"/>
              </a:rPr>
              <a:t>، ميناء التسجيل: هونغ </a:t>
            </a:r>
            <a:r>
              <a:rPr lang="ar-DZ" sz="2600" b="1" dirty="0" err="1" smtClean="0">
                <a:solidFill>
                  <a:srgbClr val="000000"/>
                </a:solidFill>
                <a:latin typeface="Times New Roman" pitchFamily="18" charset="0"/>
                <a:ea typeface="Calibri" pitchFamily="34" charset="0"/>
                <a:cs typeface="Times New Roman" pitchFamily="18" charset="0"/>
              </a:rPr>
              <a:t>كونغ</a:t>
            </a:r>
            <a:endParaRPr kumimoji="0" lang="fr-F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السعة: 19100 حاوية قياسية 20 قدم، الحمولة الإجمالية: 184605 طن</a:t>
            </a:r>
            <a:endParaRPr kumimoji="0" lang="fr-F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الطول: 400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العرض: 59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الغاطس: 16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السرعة: 22 عقدة</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6427768" y="685800"/>
            <a:ext cx="2130134" cy="523220"/>
          </a:xfrm>
          <a:prstGeom prst="rect">
            <a:avLst/>
          </a:prstGeom>
        </p:spPr>
        <p:txBody>
          <a:bodyPr wrap="none">
            <a:spAutoFit/>
          </a:bodyPr>
          <a:lstStyle/>
          <a:p>
            <a:pPr lvl="0" algn="r" fontAlgn="base">
              <a:spcBef>
                <a:spcPct val="0"/>
              </a:spcBef>
              <a:spcAft>
                <a:spcPct val="0"/>
              </a:spcAft>
            </a:pPr>
            <a:r>
              <a:rPr lang="fr-FR" sz="2800" b="1" dirty="0" smtClean="0">
                <a:solidFill>
                  <a:srgbClr val="FF0000"/>
                </a:solidFill>
                <a:latin typeface="Times New Roman" pitchFamily="18" charset="0"/>
                <a:ea typeface="Times New Roman" pitchFamily="18" charset="0"/>
                <a:cs typeface="Times New Roman" pitchFamily="18" charset="0"/>
              </a:rPr>
              <a:t>CSCL Globe</a:t>
            </a:r>
            <a:endParaRPr lang="fr-FR" sz="2000" b="1" dirty="0" smtClean="0">
              <a:solidFill>
                <a:srgbClr val="FF0000"/>
              </a:solidFill>
              <a:latin typeface="Times New Roman" pitchFamily="18" charset="0"/>
              <a:ea typeface="Times New Roman" pitchFamily="18" charset="0"/>
              <a:cs typeface="Times New Roman" pitchFamily="18" charset="0"/>
            </a:endParaRPr>
          </a:p>
        </p:txBody>
      </p:sp>
      <p:pic>
        <p:nvPicPr>
          <p:cNvPr id="82947" name="Picture 3" descr="Vessel CSCL GLOBE (Container ship) IMO 9695121, MMSI 477712400"/>
          <p:cNvPicPr>
            <a:picLocks noChangeAspect="1" noChangeArrowheads="1"/>
          </p:cNvPicPr>
          <p:nvPr/>
        </p:nvPicPr>
        <p:blipFill>
          <a:blip r:embed="rId3"/>
          <a:srcRect/>
          <a:stretch>
            <a:fillRect/>
          </a:stretch>
        </p:blipFill>
        <p:spPr bwMode="auto">
          <a:xfrm>
            <a:off x="381000" y="685800"/>
            <a:ext cx="6096000" cy="3124201"/>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81000" y="4191000"/>
            <a:ext cx="8382000" cy="2215991"/>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Times New Roman" pitchFamily="18" charset="0"/>
                <a:cs typeface="Times New Roman" pitchFamily="18" charset="0"/>
              </a:rPr>
              <a:t>تسميات أخرى: </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Happy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Giant</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Jahre</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 Viking, Mont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Seawise</a:t>
            </a:r>
            <a:r>
              <a:rPr kumimoji="0" lang="fr-FR" sz="2400" b="1"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fr-FR" sz="2400" b="1" i="0" strike="noStrike" cap="none" normalizeH="0" baseline="0" dirty="0" err="1" smtClean="0">
                <a:ln>
                  <a:noFill/>
                </a:ln>
                <a:effectLst/>
                <a:latin typeface="Times New Roman" pitchFamily="18" charset="0"/>
                <a:ea typeface="Times New Roman" pitchFamily="18" charset="0"/>
                <a:cs typeface="Times New Roman" pitchFamily="18" charset="0"/>
              </a:rPr>
              <a:t>Giant</a:t>
            </a:r>
            <a:endParaRPr kumimoji="0" lang="fr-FR" sz="2400" b="1" i="0"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التصنيع: </a:t>
            </a:r>
            <a:r>
              <a:rPr kumimoji="0" lang="fr-FR" sz="2400" b="1" i="0"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Arial" pitchFamily="34" charset="0"/>
                <a:hlinkClick r:id="rId2"/>
              </a:rPr>
              <a:t>Sumitomo </a:t>
            </a:r>
            <a:r>
              <a:rPr kumimoji="0" lang="fr-FR" sz="2400" b="1" i="0" strike="noStrike" cap="none" normalizeH="0" baseline="0" dirty="0" err="1" smtClean="0">
                <a:ln>
                  <a:noFill/>
                </a:ln>
                <a:solidFill>
                  <a:schemeClr val="tx1">
                    <a:lumMod val="95000"/>
                    <a:lumOff val="5000"/>
                  </a:schemeClr>
                </a:solidFill>
                <a:effectLst/>
                <a:latin typeface="Calibri" pitchFamily="34" charset="0"/>
                <a:ea typeface="Times New Roman" pitchFamily="18" charset="0"/>
                <a:cs typeface="Arial" pitchFamily="34" charset="0"/>
                <a:hlinkClick r:id="rId2"/>
              </a:rPr>
              <a:t>Heavy</a:t>
            </a:r>
            <a:r>
              <a:rPr kumimoji="0" lang="fr-FR" sz="2400" b="1" i="0"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Arial" pitchFamily="34" charset="0"/>
                <a:hlinkClick r:id="rId2"/>
              </a:rPr>
              <a:t> Industries, Ltd.</a:t>
            </a:r>
            <a:r>
              <a:rPr kumimoji="0" lang="ar-SA" sz="2400" b="1" i="0" strike="noStrike" cap="none" normalizeH="0" baseline="0" dirty="0" smtClean="0">
                <a:ln>
                  <a:noFill/>
                </a:ln>
                <a:effectLst/>
                <a:latin typeface="Calibri" pitchFamily="34" charset="0"/>
                <a:ea typeface="Times New Roman" pitchFamily="18" charset="0"/>
                <a:cs typeface="Arial" pitchFamily="34" charset="0"/>
              </a:rPr>
              <a:t>( اليابان)</a:t>
            </a:r>
            <a:endParaRPr kumimoji="0" lang="fr-FR" sz="2400" b="0"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الصنف: ناقة نفط  عملاقة </a:t>
            </a:r>
            <a:r>
              <a:rPr kumimoji="0" lang="fr-FR" sz="2400" b="1" i="0" strike="noStrike" cap="none" normalizeH="0" baseline="0" dirty="0" smtClean="0">
                <a:ln>
                  <a:noFill/>
                </a:ln>
                <a:effectLst/>
                <a:latin typeface="Times New Roman" pitchFamily="18" charset="0"/>
                <a:ea typeface="Calibri" pitchFamily="34" charset="0"/>
                <a:cs typeface="Times New Roman" pitchFamily="18" charset="0"/>
              </a:rPr>
              <a:t>Supertanker</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a:t>
            </a:r>
            <a:endParaRPr kumimoji="0" lang="fr-FR" sz="2400" b="0"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سنة العمل: 1975، سنة الخروج 2009،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والتخريد</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2010.</a:t>
            </a:r>
            <a:endParaRPr kumimoji="0" lang="fr-FR" sz="2400" b="0" i="0" strike="noStrike" cap="none" normalizeH="0" baseline="0" dirty="0" smtClean="0">
              <a:ln>
                <a:noFill/>
              </a:ln>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الطول: 458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العرض الأقصى: 68.86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الإرتفاع</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29.8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الغاطس: 24.5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م</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 السرعة: 22 عقدة( 41 كم/ </a:t>
            </a:r>
            <a:r>
              <a:rPr kumimoji="0" lang="ar-DZ" sz="2400" b="1" i="0" strike="noStrike" cap="none" normalizeH="0" baseline="0" dirty="0" err="1" smtClean="0">
                <a:ln>
                  <a:noFill/>
                </a:ln>
                <a:effectLst/>
                <a:latin typeface="Times New Roman" pitchFamily="18" charset="0"/>
                <a:ea typeface="Calibri" pitchFamily="34" charset="0"/>
                <a:cs typeface="Times New Roman" pitchFamily="18" charset="0"/>
              </a:rPr>
              <a:t>سا</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a:t>
            </a:r>
            <a:r>
              <a:rPr kumimoji="0" lang="fr-FR" sz="2400" b="0" i="0" strike="noStrike" cap="none" normalizeH="0" baseline="0" dirty="0" smtClean="0">
                <a:ln>
                  <a:noFill/>
                </a:ln>
                <a:effectLst/>
                <a:latin typeface="Arial" pitchFamily="34" charset="0"/>
                <a:cs typeface="Arial" pitchFamily="34" charset="0"/>
              </a:rPr>
              <a:t> </a:t>
            </a:r>
            <a:r>
              <a:rPr kumimoji="0" lang="ar-DZ" sz="2400" b="1" i="0" strike="noStrike" cap="none" normalizeH="0" baseline="0" dirty="0" smtClean="0">
                <a:ln>
                  <a:noFill/>
                </a:ln>
                <a:effectLst/>
                <a:latin typeface="Times New Roman" pitchFamily="18" charset="0"/>
                <a:ea typeface="Calibri" pitchFamily="34" charset="0"/>
                <a:cs typeface="Times New Roman" pitchFamily="18" charset="0"/>
              </a:rPr>
              <a:t>الحمولة الصافية:  </a:t>
            </a:r>
            <a:r>
              <a:rPr kumimoji="0" lang="fr-FR" sz="2400" b="1" i="0" strike="noStrike" cap="none" normalizeH="0" baseline="0" dirty="0" smtClean="0">
                <a:ln>
                  <a:noFill/>
                </a:ln>
                <a:effectLst/>
                <a:latin typeface="Times New Roman" pitchFamily="18" charset="0"/>
                <a:ea typeface="Calibri" pitchFamily="34" charset="0"/>
                <a:cs typeface="Times New Roman" pitchFamily="18" charset="0"/>
              </a:rPr>
              <a:t>214793</a:t>
            </a:r>
            <a:r>
              <a:rPr kumimoji="0" lang="ar-SA" sz="2400" b="1" i="0" strike="noStrike" cap="none" normalizeH="0" baseline="0" dirty="0" smtClean="0">
                <a:ln>
                  <a:noFill/>
                </a:ln>
                <a:effectLst/>
                <a:latin typeface="Times New Roman" pitchFamily="18" charset="0"/>
                <a:ea typeface="Calibri" pitchFamily="34" charset="0"/>
                <a:cs typeface="Times New Roman" pitchFamily="18" charset="0"/>
              </a:rPr>
              <a:t> طن</a:t>
            </a:r>
            <a:endParaRPr kumimoji="0" lang="ar-SA" sz="2400" b="0" i="0"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4495800" y="533400"/>
            <a:ext cx="4185761" cy="584775"/>
          </a:xfrm>
          <a:prstGeom prst="rect">
            <a:avLst/>
          </a:prstGeom>
        </p:spPr>
        <p:txBody>
          <a:bodyPr wrap="square">
            <a:spAutoFit/>
          </a:bodyPr>
          <a:lstStyle/>
          <a:p>
            <a:pPr lvl="0" algn="justLow" rtl="1" fontAlgn="base">
              <a:spcBef>
                <a:spcPct val="0"/>
              </a:spcBef>
              <a:spcAft>
                <a:spcPct val="0"/>
              </a:spcAft>
              <a:tabLst>
                <a:tab pos="1401763" algn="l"/>
              </a:tabLst>
            </a:pPr>
            <a:r>
              <a:rPr lang="ar-DZ" sz="3200" b="1" dirty="0" smtClean="0">
                <a:solidFill>
                  <a:srgbClr val="FF0000"/>
                </a:solidFill>
                <a:latin typeface="Times New Roman" pitchFamily="18" charset="0"/>
                <a:ea typeface="Calibri" pitchFamily="34" charset="0"/>
                <a:cs typeface="Times New Roman" pitchFamily="18" charset="0"/>
              </a:rPr>
              <a:t>ناقلة النفط </a:t>
            </a:r>
            <a:r>
              <a:rPr lang="fr-FR" sz="3200" b="1" dirty="0" err="1" smtClean="0">
                <a:solidFill>
                  <a:srgbClr val="FF0000"/>
                </a:solidFill>
                <a:latin typeface="Times New Roman" pitchFamily="18" charset="0"/>
                <a:ea typeface="Calibri" pitchFamily="34" charset="0"/>
                <a:cs typeface="Times New Roman" pitchFamily="18" charset="0"/>
              </a:rPr>
              <a:t>Knok</a:t>
            </a:r>
            <a:r>
              <a:rPr lang="fr-FR" sz="3200" b="1" dirty="0" smtClean="0">
                <a:solidFill>
                  <a:srgbClr val="FF0000"/>
                </a:solidFill>
                <a:latin typeface="Times New Roman" pitchFamily="18" charset="0"/>
                <a:ea typeface="Calibri" pitchFamily="34" charset="0"/>
                <a:cs typeface="Times New Roman" pitchFamily="18" charset="0"/>
              </a:rPr>
              <a:t> Nevis	</a:t>
            </a:r>
            <a:endParaRPr lang="fr-FR" sz="3200" b="1" dirty="0" smtClean="0">
              <a:solidFill>
                <a:srgbClr val="FF0000"/>
              </a:solidFill>
              <a:latin typeface="Arial" pitchFamily="34" charset="0"/>
              <a:ea typeface="Times New Roman" pitchFamily="18" charset="0"/>
              <a:cs typeface="Arial" pitchFamily="34" charset="0"/>
            </a:endParaRPr>
          </a:p>
        </p:txBody>
      </p:sp>
      <p:pic>
        <p:nvPicPr>
          <p:cNvPr id="10243" name="Picture 3" descr="Knock Nevis.jpg"/>
          <p:cNvPicPr>
            <a:picLocks noChangeAspect="1" noChangeArrowheads="1"/>
          </p:cNvPicPr>
          <p:nvPr/>
        </p:nvPicPr>
        <p:blipFill>
          <a:blip r:embed="rId3"/>
          <a:srcRect/>
          <a:stretch>
            <a:fillRect/>
          </a:stretch>
        </p:blipFill>
        <p:spPr bwMode="auto">
          <a:xfrm>
            <a:off x="152400" y="1143000"/>
            <a:ext cx="4495800" cy="2981325"/>
          </a:xfrm>
          <a:prstGeom prst="rect">
            <a:avLst/>
          </a:prstGeom>
          <a:noFill/>
        </p:spPr>
      </p:pic>
      <p:pic>
        <p:nvPicPr>
          <p:cNvPr id="10245" name="Picture 5" descr="Here's a view of the infamous KNOCK NEVIS, AKA SEAWISE GIANT, AKA JAHRE  VIKING, seen here fully loaded and assisted by five unidenti… | Tug boats,  Tanker ship, Boat"/>
          <p:cNvPicPr>
            <a:picLocks noChangeAspect="1" noChangeArrowheads="1"/>
          </p:cNvPicPr>
          <p:nvPr/>
        </p:nvPicPr>
        <p:blipFill>
          <a:blip r:embed="rId4"/>
          <a:srcRect/>
          <a:stretch>
            <a:fillRect/>
          </a:stretch>
        </p:blipFill>
        <p:spPr bwMode="auto">
          <a:xfrm>
            <a:off x="4800600" y="1143000"/>
            <a:ext cx="4200525" cy="2962276"/>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228600" y="4191000"/>
            <a:ext cx="8686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الفئة: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Classe Oasis</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الملكية: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Royal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caribean</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cruise</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line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algn="justLow" rtl="1" eaLnBrk="0" fontAlgn="base" hangingPunct="0">
              <a:spcBef>
                <a:spcPct val="0"/>
              </a:spcBef>
              <a:spcAft>
                <a:spcPct val="0"/>
              </a:spcAft>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ميناء التسجيل: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Nassu</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البهاماس</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ar-DZ" sz="2400" b="1" dirty="0" smtClean="0">
                <a:solidFill>
                  <a:srgbClr val="000000"/>
                </a:solidFill>
                <a:latin typeface="Times New Roman" pitchFamily="18" charset="0"/>
                <a:ea typeface="Calibri" pitchFamily="34" charset="0"/>
                <a:cs typeface="Times New Roman" pitchFamily="18" charset="0"/>
              </a:rPr>
              <a:t>بداية النشاط: 15/05/2016.</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تصنيع: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Ex-chantiers de l</a:t>
            </a:r>
            <a:r>
              <a:rPr kumimoji="0" lang="fr-FR" sz="2400" b="1"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atlantique STX</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(فرنسا: 09/2013- 05/2016)</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طول: 362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عرض أقصى: 66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غاطس: 9.3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ارتفاع جوي: 70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سرعة: 23.1 عقدة،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401763" algn="l"/>
              </a:tabLst>
            </a:pP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طاقة </a:t>
            </a:r>
            <a:r>
              <a:rPr kumimoji="0" lang="ar-DZ"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تحميلية</a:t>
            </a:r>
            <a:r>
              <a:rPr kumimoji="0" lang="ar-DZ"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15000 طن، غرف: 2700، ركاب: 6296، طاقم: 2100 فرد</a:t>
            </a:r>
            <a:endParaRPr kumimoji="0" lang="ar-D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048000" y="533400"/>
            <a:ext cx="5689378" cy="584775"/>
          </a:xfrm>
          <a:prstGeom prst="rect">
            <a:avLst/>
          </a:prstGeom>
        </p:spPr>
        <p:txBody>
          <a:bodyPr wrap="none">
            <a:spAutoFit/>
          </a:bodyPr>
          <a:lstStyle/>
          <a:p>
            <a:pPr lvl="0" algn="justLow" rtl="1" fontAlgn="base">
              <a:spcBef>
                <a:spcPct val="0"/>
              </a:spcBef>
              <a:spcAft>
                <a:spcPct val="0"/>
              </a:spcAft>
              <a:tabLst>
                <a:tab pos="1401763" algn="l"/>
              </a:tabLst>
            </a:pPr>
            <a:r>
              <a:rPr lang="ar-DZ" sz="3200" b="1" dirty="0" smtClean="0">
                <a:solidFill>
                  <a:srgbClr val="FF0000"/>
                </a:solidFill>
                <a:latin typeface="Times New Roman" pitchFamily="18" charset="0"/>
                <a:ea typeface="Calibri" pitchFamily="34" charset="0"/>
                <a:cs typeface="Times New Roman" pitchFamily="18" charset="0"/>
              </a:rPr>
              <a:t>سفينة سياحية: </a:t>
            </a:r>
            <a:r>
              <a:rPr lang="fr-FR" sz="3200" b="1" dirty="0" err="1" smtClean="0">
                <a:solidFill>
                  <a:srgbClr val="FF0000"/>
                </a:solidFill>
                <a:latin typeface="Times New Roman" pitchFamily="18" charset="0"/>
                <a:ea typeface="Calibri" pitchFamily="34" charset="0"/>
                <a:cs typeface="Times New Roman" pitchFamily="18" charset="0"/>
              </a:rPr>
              <a:t>Harmony</a:t>
            </a:r>
            <a:r>
              <a:rPr lang="fr-FR" sz="3200" b="1" dirty="0" smtClean="0">
                <a:solidFill>
                  <a:srgbClr val="FF0000"/>
                </a:solidFill>
                <a:latin typeface="Times New Roman" pitchFamily="18" charset="0"/>
                <a:ea typeface="Calibri" pitchFamily="34" charset="0"/>
                <a:cs typeface="Times New Roman" pitchFamily="18" charset="0"/>
              </a:rPr>
              <a:t> of the </a:t>
            </a:r>
            <a:r>
              <a:rPr lang="fr-FR" sz="3200" b="1" dirty="0" err="1" smtClean="0">
                <a:solidFill>
                  <a:srgbClr val="FF0000"/>
                </a:solidFill>
                <a:latin typeface="Times New Roman" pitchFamily="18" charset="0"/>
                <a:ea typeface="Calibri" pitchFamily="34" charset="0"/>
                <a:cs typeface="Times New Roman" pitchFamily="18" charset="0"/>
              </a:rPr>
              <a:t>sea</a:t>
            </a:r>
            <a:endParaRPr lang="fr-FR" sz="3200" dirty="0" smtClean="0">
              <a:solidFill>
                <a:srgbClr val="FF0000"/>
              </a:solidFill>
              <a:latin typeface="Arial" pitchFamily="34" charset="0"/>
              <a:cs typeface="Arial" pitchFamily="34" charset="0"/>
            </a:endParaRPr>
          </a:p>
        </p:txBody>
      </p:sp>
      <p:sp>
        <p:nvSpPr>
          <p:cNvPr id="81923" name="AutoShape 3" descr="Harmony of the Sea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Harmony of the Seas - Wikipedia"/>
          <p:cNvPicPr/>
          <p:nvPr/>
        </p:nvPicPr>
        <p:blipFill>
          <a:blip r:embed="rId2" cstate="print"/>
          <a:srcRect/>
          <a:stretch>
            <a:fillRect/>
          </a:stretch>
        </p:blipFill>
        <p:spPr bwMode="auto">
          <a:xfrm>
            <a:off x="76200" y="1123950"/>
            <a:ext cx="4953000" cy="2609850"/>
          </a:xfrm>
          <a:prstGeom prst="rect">
            <a:avLst/>
          </a:prstGeom>
          <a:noFill/>
        </p:spPr>
      </p:pic>
      <p:pic>
        <p:nvPicPr>
          <p:cNvPr id="81927" name="Picture 7" descr="Harmony of the Seas | Cruise Ships | Royal Caribbean Cruises"/>
          <p:cNvPicPr>
            <a:picLocks noChangeAspect="1" noChangeArrowheads="1"/>
          </p:cNvPicPr>
          <p:nvPr/>
        </p:nvPicPr>
        <p:blipFill>
          <a:blip r:embed="rId3"/>
          <a:srcRect/>
          <a:stretch>
            <a:fillRect/>
          </a:stretch>
        </p:blipFill>
        <p:spPr bwMode="auto">
          <a:xfrm>
            <a:off x="5105400" y="1143000"/>
            <a:ext cx="3962400" cy="254317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800" y="228600"/>
            <a:ext cx="6248400" cy="838200"/>
          </a:xfrm>
        </p:spPr>
        <p:txBody>
          <a:bodyPr>
            <a:normAutofit/>
          </a:bodyPr>
          <a:lstStyle/>
          <a:p>
            <a:pPr algn="just" rtl="1"/>
            <a:r>
              <a:rPr lang="ar-DZ" sz="4000" b="1" dirty="0" smtClean="0">
                <a:solidFill>
                  <a:srgbClr val="FF0000"/>
                </a:solidFill>
                <a:latin typeface="Times New Roman" pitchFamily="18" charset="0"/>
                <a:cs typeface="Times New Roman" pitchFamily="18" charset="0"/>
              </a:rPr>
              <a:t>تحديات (رهانات) اللوجستيات الدولية</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143000"/>
            <a:ext cx="8686800" cy="1036638"/>
          </a:xfrm>
        </p:spPr>
        <p:txBody>
          <a:bodyPr>
            <a:normAutofit/>
          </a:bodyPr>
          <a:lstStyle/>
          <a:p>
            <a:pPr marL="1588" indent="-1588" algn="just" rtl="1">
              <a:buNone/>
            </a:pPr>
            <a:r>
              <a:rPr lang="ar-DZ" sz="2800" b="1" dirty="0" smtClean="0">
                <a:solidFill>
                  <a:srgbClr val="FF0000"/>
                </a:solidFill>
                <a:latin typeface="Times New Roman" pitchFamily="18" charset="0"/>
                <a:cs typeface="Times New Roman" pitchFamily="18" charset="0"/>
              </a:rPr>
              <a:t>أ. تنوع النصوص القانونية</a:t>
            </a:r>
            <a:r>
              <a:rPr lang="ar-DZ" sz="2800" b="1" dirty="0" smtClean="0">
                <a:solidFill>
                  <a:schemeClr val="tx1"/>
                </a:solidFill>
                <a:latin typeface="Times New Roman" pitchFamily="18" charset="0"/>
                <a:cs typeface="Times New Roman" pitchFamily="18" charset="0"/>
              </a:rPr>
              <a:t>: يجب تحديد القوانين والاتفاقيات الدولية التي ستطبق في كل مرحلة من الترحيل والنقل الدولي للبضائع.</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304800" y="2133600"/>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ب. التحكم في زمن الإمداد (التحكم في التدفقات): </a:t>
            </a:r>
            <a:r>
              <a:rPr lang="ar-DZ" sz="2800" b="1" dirty="0" smtClean="0">
                <a:latin typeface="Times New Roman" pitchFamily="18" charset="0"/>
                <a:cs typeface="Times New Roman" pitchFamily="18" charset="0"/>
              </a:rPr>
              <a:t>يجب الوصول للزمن الأمثل في تنفيذ التدفقات(أقل انقطاع في الشحنات، تخطيط مسبق للإجراءات الإدارية، نظام النقل متعدد الوسائط وإعادة الشحن).</a:t>
            </a:r>
            <a:endParaRPr lang="fr-FR" sz="2800" b="1" dirty="0">
              <a:latin typeface="Times New Roman" pitchFamily="18" charset="0"/>
              <a:cs typeface="Times New Roman" pitchFamily="18" charset="0"/>
            </a:endParaRPr>
          </a:p>
        </p:txBody>
      </p:sp>
      <p:sp>
        <p:nvSpPr>
          <p:cNvPr id="5" name="Rectangle 4"/>
          <p:cNvSpPr/>
          <p:nvPr/>
        </p:nvSpPr>
        <p:spPr>
          <a:xfrm>
            <a:off x="304800" y="3657600"/>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ج. التحكم في تكاليف الإمداد: </a:t>
            </a:r>
            <a:r>
              <a:rPr lang="ar-DZ" sz="2800" b="1" dirty="0" smtClean="0">
                <a:latin typeface="Times New Roman" pitchFamily="18" charset="0"/>
                <a:cs typeface="Times New Roman" pitchFamily="18" charset="0"/>
              </a:rPr>
              <a:t>الوصول للتكاليف المثلى في التدفقات الدولية (تكلفة خدمات أدنى، توافق أفضل بين الوسائل، تفضيل التعاون، اختار نظم الجمركية الأكثر...).</a:t>
            </a:r>
            <a:endParaRPr lang="fr-FR" sz="2800" b="1" dirty="0">
              <a:latin typeface="Times New Roman" pitchFamily="18" charset="0"/>
              <a:cs typeface="Times New Roman" pitchFamily="18" charset="0"/>
            </a:endParaRPr>
          </a:p>
        </p:txBody>
      </p:sp>
      <p:sp>
        <p:nvSpPr>
          <p:cNvPr id="7" name="Rectangle 6"/>
          <p:cNvSpPr/>
          <p:nvPr/>
        </p:nvSpPr>
        <p:spPr>
          <a:xfrm>
            <a:off x="304800" y="5244405"/>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د. اختلاف الأنظمة الاقتصادية بين بلد المصدر وبلد المستورد:</a:t>
            </a:r>
          </a:p>
          <a:p>
            <a:pPr algn="just" rtl="1"/>
            <a:r>
              <a:rPr lang="ar-DZ" sz="2800" b="1" dirty="0" smtClean="0">
                <a:latin typeface="Times New Roman" pitchFamily="18" charset="0"/>
                <a:cs typeface="Times New Roman" pitchFamily="18" charset="0"/>
              </a:rPr>
              <a:t>اختلاف النظم المالية والنقدية والجمركية، يؤدي لاختلاف ممارسة الأعمال اللوجستية في الموانئ والمطارات والمنافذ الحدودية.</a:t>
            </a:r>
            <a:endParaRPr lang="fr-FR" sz="2800" b="1"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53405"/>
            <a:ext cx="8610600" cy="1384995"/>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هـ. التحكم في المخاطر: </a:t>
            </a:r>
            <a:r>
              <a:rPr lang="ar-DZ" sz="2800" b="1" dirty="0" smtClean="0">
                <a:latin typeface="Times New Roman" pitchFamily="18" charset="0"/>
                <a:cs typeface="Times New Roman" pitchFamily="18" charset="0"/>
              </a:rPr>
              <a:t>من خلال حماية البضاعة بالتحوية، مناولة أقل بوحدات التحميل النمطية، احترام شروط النقل للبضائع سريعة التلف والخطرة، التأمين الدولي).</a:t>
            </a:r>
            <a:endParaRPr lang="fr-FR" sz="2800" b="1" dirty="0">
              <a:latin typeface="Times New Roman" pitchFamily="18" charset="0"/>
              <a:cs typeface="Times New Roman" pitchFamily="18" charset="0"/>
            </a:endParaRPr>
          </a:p>
        </p:txBody>
      </p:sp>
      <p:sp>
        <p:nvSpPr>
          <p:cNvPr id="5" name="Espace réservé du contenu 2"/>
          <p:cNvSpPr txBox="1">
            <a:spLocks/>
          </p:cNvSpPr>
          <p:nvPr/>
        </p:nvSpPr>
        <p:spPr>
          <a:xfrm>
            <a:off x="152400" y="2514600"/>
            <a:ext cx="8686800" cy="2362200"/>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 انخفاض دورة حياة المنتجات: </a:t>
            </a:r>
            <a:endParaRPr kumimoji="0" lang="fr-FR" sz="2800" b="0" i="0" u="none" strike="noStrike" kern="1200" cap="none" spc="0" normalizeH="0" baseline="0" noProof="0" dirty="0" smtClean="0">
              <a:ln>
                <a:noFill/>
              </a:ln>
              <a:solidFill>
                <a:srgbClr val="FF0000"/>
              </a:solidFill>
              <a:effectLst/>
              <a:uLnTx/>
              <a:uFillTx/>
              <a:latin typeface="+mn-lt"/>
              <a:ea typeface="+mn-ea"/>
              <a:cs typeface="+mn-cs"/>
            </a:endParaRPr>
          </a:p>
          <a:p>
            <a:pPr marL="1588" marR="0" lvl="0" indent="-1588"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سواء كان ذلك بشكل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تلقائي</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بفعل تسارع التطور التكنولوجي وتصاعد حدة المنافسة، أو بشكل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مخطط</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(التقادم المبرمج للمنتجات، تشبع الطلب والسعي لجني أرباح أكبر من خلال خلق طلب مستمر على المنتجات، وتقلب رغبات وتوقعات المستهلك.</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ectangle 1"/>
          <p:cNvSpPr>
            <a:spLocks noChangeArrowheads="1"/>
          </p:cNvSpPr>
          <p:nvPr/>
        </p:nvSpPr>
        <p:spPr bwMode="auto">
          <a:xfrm>
            <a:off x="304800" y="5029200"/>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tabLst>
                <a:tab pos="131763" algn="r"/>
              </a:tabLst>
            </a:pP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ز. اختلاف </a:t>
            </a:r>
            <a:r>
              <a:rPr lang="ar-DZ" sz="2800" b="1" dirty="0" smtClean="0">
                <a:solidFill>
                  <a:srgbClr val="FF0000"/>
                </a:solidFill>
                <a:latin typeface="Times New Roman" pitchFamily="18" charset="0"/>
                <a:ea typeface="Times New Roman" pitchFamily="18" charset="0"/>
                <a:cs typeface="Times New Roman" pitchFamily="18" charset="0"/>
              </a:rPr>
              <a:t>الثقافات: </a:t>
            </a:r>
          </a:p>
          <a:p>
            <a:pPr lvl="0" algn="justLow" rtl="1" fontAlgn="base">
              <a:spcBef>
                <a:spcPct val="0"/>
              </a:spcBef>
              <a:spcAft>
                <a:spcPct val="0"/>
              </a:spcAft>
              <a:tabLst>
                <a:tab pos="131763" algn="r"/>
              </a:tabLst>
            </a:pPr>
            <a:r>
              <a:rPr lang="ar-DZ" sz="2800" b="1" dirty="0" smtClean="0">
                <a:latin typeface="Times New Roman" pitchFamily="18" charset="0"/>
                <a:ea typeface="Times New Roman" pitchFamily="18" charset="0"/>
                <a:cs typeface="Times New Roman" pitchFamily="18" charset="0"/>
              </a:rPr>
              <a:t>ي</a:t>
            </a:r>
            <a:r>
              <a:rPr kumimoji="0" lang="ar-DZ" sz="2800" b="1" i="0" u="none" strike="noStrike" cap="none" normalizeH="0" baseline="0" dirty="0" smtClean="0">
                <a:ln>
                  <a:noFill/>
                </a:ln>
                <a:effectLst/>
                <a:latin typeface="Times New Roman" pitchFamily="18" charset="0"/>
                <a:ea typeface="Times New Roman" pitchFamily="18" charset="0"/>
                <a:cs typeface="Times New Roman" pitchFamily="18" charset="0"/>
              </a:rPr>
              <a:t>ؤثر في عمليات الاتصال والتفاوض عند إبرام وتنفيذ العقود الدولية، سواء في مجال البيع أو النقل الدولي.</a:t>
            </a:r>
            <a:endParaRPr kumimoji="0" lang="ar-DZ" sz="36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029831"/>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131763" algn="r"/>
              </a:tabLst>
            </a:pP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ح. تعدد العمليات والمتدخلين</a:t>
            </a:r>
            <a:r>
              <a:rPr kumimoji="0" lang="fr-FR"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DZ" sz="28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في الإمداد الدولي</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p>
          <a:p>
            <a:pPr marL="0" marR="0" lvl="0" indent="0" algn="just" defTabSz="914400" rtl="1" eaLnBrk="1" fontAlgn="base" latinLnBrk="0" hangingPunct="1">
              <a:lnSpc>
                <a:spcPct val="100000"/>
              </a:lnSpc>
              <a:spcBef>
                <a:spcPct val="0"/>
              </a:spcBef>
              <a:spcAft>
                <a:spcPct val="0"/>
              </a:spcAft>
              <a:buClrTx/>
              <a:buSzTx/>
              <a:buFontTx/>
              <a:buNone/>
              <a:tabLst>
                <a:tab pos="131763" algn="r"/>
              </a:tabLst>
            </a:pPr>
            <a:r>
              <a:rPr lang="ar-DZ" sz="2800" b="1" dirty="0" smtClean="0">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حيث من الضروري تنظيم تداول المعلومات والسلع، متابعة تدفق الوثائق، تخطيط العمليات المادية(تغليف، شحن، نقل، تفريغ، تخزين...)، مما يتطلب تدخل عدد كبير المحترفين( وكيل العبور، الوكيل لدى الجمارك،</a:t>
            </a:r>
            <a:r>
              <a:rPr kumimoji="0" lang="ar-DZ"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ar-DZ" sz="2800" b="1" dirty="0" smtClean="0">
                <a:latin typeface="Times New Roman" pitchFamily="18" charset="0"/>
                <a:ea typeface="Times New Roman" pitchFamily="18" charset="0"/>
                <a:cs typeface="Times New Roman" pitchFamily="18" charset="0"/>
              </a:rPr>
              <a:t>المجمعين </a:t>
            </a:r>
            <a:r>
              <a:rPr lang="fr-FR" sz="2400" b="1" dirty="0" smtClean="0">
                <a:latin typeface="Times New Roman" pitchFamily="18" charset="0"/>
                <a:ea typeface="Times New Roman" pitchFamily="18" charset="0"/>
                <a:cs typeface="Times New Roman" pitchFamily="18" charset="0"/>
              </a:rPr>
              <a:t>Groupeurs</a:t>
            </a:r>
            <a:r>
              <a:rPr lang="ar-DZ" sz="2400" b="1" dirty="0" smtClean="0">
                <a:latin typeface="Times New Roman" pitchFamily="18" charset="0"/>
                <a:ea typeface="Times New Roman" pitchFamily="18" charset="0"/>
                <a:cs typeface="Times New Roman" pitchFamily="18" charset="0"/>
              </a:rPr>
              <a:t>، الوكيل البحري، شركة النقل، شركة التأمين، </a:t>
            </a:r>
            <a:endParaRPr kumimoji="0" lang="ar-DZ"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subTitle" idx="1"/>
          </p:nvPr>
        </p:nvSpPr>
        <p:spPr>
          <a:xfrm>
            <a:off x="304800" y="304800"/>
            <a:ext cx="8458200" cy="3810000"/>
          </a:xfrm>
        </p:spPr>
        <p:txBody>
          <a:bodyPr>
            <a:noAutofit/>
          </a:bodyPr>
          <a:lstStyle/>
          <a:p>
            <a:pPr algn="ctr" rtl="1">
              <a:spcBef>
                <a:spcPts val="0"/>
              </a:spcBef>
            </a:pPr>
            <a:r>
              <a:rPr lang="ar-DZ"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dirty="0" smtClean="0">
                <a:solidFill>
                  <a:schemeClr val="tx1"/>
                </a:solidFill>
                <a:latin typeface="Times New Roman" pitchFamily="18" charset="0"/>
                <a:cs typeface="Times New Roman" pitchFamily="18" charset="0"/>
              </a:rPr>
              <a:t>وزارة التعليــم العــالي </a:t>
            </a:r>
            <a:r>
              <a:rPr lang="ar-DZ" b="1" dirty="0" err="1" smtClean="0">
                <a:solidFill>
                  <a:schemeClr val="tx1"/>
                </a:solidFill>
                <a:latin typeface="Times New Roman" pitchFamily="18" charset="0"/>
                <a:cs typeface="Times New Roman" pitchFamily="18" charset="0"/>
              </a:rPr>
              <a:t>و</a:t>
            </a:r>
            <a:r>
              <a:rPr lang="ar-DZ" b="1" dirty="0" smtClean="0">
                <a:solidFill>
                  <a:schemeClr val="tx1"/>
                </a:solidFill>
                <a:latin typeface="Times New Roman" pitchFamily="18" charset="0"/>
                <a:cs typeface="Times New Roman" pitchFamily="18" charset="0"/>
              </a:rPr>
              <a:t> البحــث العلمـي</a:t>
            </a:r>
            <a:endParaRPr lang="en-US"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جــامعة محــمد خيضــر – بسكرة –</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b="1" dirty="0" smtClean="0">
              <a:solidFill>
                <a:schemeClr val="tx1"/>
              </a:solidFill>
              <a:latin typeface="Times New Roman" pitchFamily="18" charset="0"/>
              <a:cs typeface="Times New Roman" pitchFamily="18" charset="0"/>
            </a:endParaRPr>
          </a:p>
          <a:p>
            <a:pPr algn="ctr">
              <a:spcBef>
                <a:spcPts val="0"/>
              </a:spcBef>
            </a:pPr>
            <a:r>
              <a:rPr lang="ar-DZ" b="1" i="1" dirty="0" smtClean="0">
                <a:solidFill>
                  <a:schemeClr val="tx1"/>
                </a:solidFill>
                <a:latin typeface="Times New Roman" pitchFamily="18" charset="0"/>
                <a:cs typeface="Times New Roman" pitchFamily="18" charset="0"/>
              </a:rPr>
              <a:t>قسم العلوم التجارية</a:t>
            </a:r>
            <a:endParaRPr lang="en-US" b="1" dirty="0" smtClean="0">
              <a:solidFill>
                <a:schemeClr val="tx1"/>
              </a:solidFill>
              <a:latin typeface="Times New Roman" pitchFamily="18" charset="0"/>
              <a:cs typeface="Times New Roman" pitchFamily="18" charset="0"/>
            </a:endParaRPr>
          </a:p>
          <a:p>
            <a:pPr algn="ctr" rtl="1">
              <a:spcBef>
                <a:spcPts val="0"/>
              </a:spcBef>
            </a:pPr>
            <a:r>
              <a:rPr lang="ar-DZ"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32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endParaRPr lang="ar-DZ" b="1" dirty="0" smtClean="0">
              <a:solidFill>
                <a:schemeClr val="tx1"/>
              </a:solidFill>
              <a:latin typeface="Times New Roman" pitchFamily="18" charset="0"/>
              <a:cs typeface="Times New Roman" pitchFamily="18" charset="0"/>
            </a:endParaRPr>
          </a:p>
        </p:txBody>
      </p:sp>
      <p:sp>
        <p:nvSpPr>
          <p:cNvPr id="7" name="Espace réservé du contenu 5"/>
          <p:cNvSpPr txBox="1">
            <a:spLocks/>
          </p:cNvSpPr>
          <p:nvPr/>
        </p:nvSpPr>
        <p:spPr>
          <a:xfrm>
            <a:off x="381000" y="4724400"/>
            <a:ext cx="8458200" cy="1828800"/>
          </a:xfrm>
          <a:prstGeom prst="rect">
            <a:avLst/>
          </a:prstGeom>
        </p:spPr>
        <p:txBody>
          <a:bodyPr vert="horz" anchor="b">
            <a:noAutofit/>
          </a:bodyPr>
          <a:lstStyle/>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fr-FR"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lang="ar-DZ" sz="2400" b="1" dirty="0" smtClean="0">
              <a:latin typeface="Adobe Arabic" pitchFamily="18" charset="-78"/>
              <a:cs typeface="Adobe Arabic" pitchFamily="18" charset="-78"/>
            </a:endParaRPr>
          </a:p>
          <a:p>
            <a:pPr lvl="0" algn="ctr" rtl="1" fontAlgn="ctr">
              <a:spcBef>
                <a:spcPct val="20000"/>
              </a:spcBef>
              <a:buClr>
                <a:schemeClr val="accent1"/>
              </a:buClr>
              <a:buSzPct val="70000"/>
            </a:pPr>
            <a:endParaRPr kumimoji="0" lang="ar-DZ" sz="2400" b="1" i="0" u="none" strike="noStrike" kern="1200" cap="none" spc="0" normalizeH="0" baseline="0" noProof="0" dirty="0" smtClean="0">
              <a:ln>
                <a:noFill/>
              </a:ln>
              <a:effectLst/>
              <a:uLnTx/>
              <a:uFillTx/>
              <a:latin typeface="Adobe Arabic" pitchFamily="18" charset="-78"/>
              <a:ea typeface="+mn-ea"/>
              <a:cs typeface="Adobe Arabic" pitchFamily="18" charset="-78"/>
            </a:endParaRPr>
          </a:p>
          <a:p>
            <a:pPr marL="0" marR="0" lvl="0" indent="0" algn="ctr" defTabSz="914400" rtl="1" eaLnBrk="1" fontAlgn="ctr" latinLnBrk="0" hangingPunct="1">
              <a:lnSpc>
                <a:spcPct val="100000"/>
              </a:lnSpc>
              <a:spcBef>
                <a:spcPct val="20000"/>
              </a:spcBef>
              <a:spcAft>
                <a:spcPts val="0"/>
              </a:spcAft>
              <a:buClr>
                <a:schemeClr val="accent1"/>
              </a:buClr>
              <a:buSzPct val="70000"/>
              <a:buFont typeface="Wingdings 2"/>
              <a:buNone/>
              <a:tabLst/>
              <a:defRPr/>
            </a:pPr>
            <a:endParaRPr kumimoji="0" lang="ar-DZ"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
        <p:nvSpPr>
          <p:cNvPr id="9" name="Rectangle 8"/>
          <p:cNvSpPr/>
          <p:nvPr/>
        </p:nvSpPr>
        <p:spPr>
          <a:xfrm>
            <a:off x="838200" y="4241494"/>
            <a:ext cx="7696200" cy="2062103"/>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a:t>
            </a:r>
            <a:r>
              <a:rPr lang="ar-DZ" sz="3200" b="1" dirty="0" smtClean="0">
                <a:solidFill>
                  <a:prstClr val="black"/>
                </a:solidFill>
                <a:latin typeface="Adobe Arabic" pitchFamily="18" charset="-78"/>
                <a:cs typeface="Adobe Arabic" pitchFamily="18" charset="-78"/>
              </a:rPr>
              <a:t>المحاضرة 01:</a:t>
            </a:r>
            <a:endParaRPr lang="ar-DZ" sz="32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مدخل إلى الإمداد الدولي</a:t>
            </a:r>
            <a:r>
              <a:rPr lang="fr-FR" sz="4400" b="1" dirty="0" smtClean="0">
                <a:solidFill>
                  <a:srgbClr val="C00000"/>
                </a:solidFill>
                <a:latin typeface="Adobe Arabic" pitchFamily="18" charset="-78"/>
                <a:cs typeface="Adobe Arabic" pitchFamily="18" charset="-78"/>
              </a:rPr>
              <a:t> </a:t>
            </a:r>
            <a:r>
              <a:rPr lang="ar-DZ" sz="4400" b="1" dirty="0" smtClean="0">
                <a:solidFill>
                  <a:srgbClr val="C00000"/>
                </a:solidFill>
                <a:latin typeface="Adobe Arabic" pitchFamily="18" charset="-78"/>
                <a:cs typeface="Adobe Arabic" pitchFamily="18" charset="-78"/>
              </a:rPr>
              <a:t>(ج </a:t>
            </a:r>
            <a:r>
              <a:rPr lang="fr-FR" sz="4400" b="1" dirty="0" smtClean="0">
                <a:solidFill>
                  <a:srgbClr val="C00000"/>
                </a:solidFill>
                <a:latin typeface="Adobe Arabic" pitchFamily="18" charset="-78"/>
                <a:cs typeface="Adobe Arabic" pitchFamily="18" charset="-78"/>
              </a:rPr>
              <a:t>5</a:t>
            </a:r>
            <a:r>
              <a:rPr lang="ar-DZ" sz="4400" b="1" dirty="0" smtClean="0">
                <a:solidFill>
                  <a:srgbClr val="C00000"/>
                </a:solidFill>
                <a:latin typeface="Adobe Arabic" pitchFamily="18" charset="-78"/>
                <a:cs typeface="Adobe Arabic" pitchFamily="18" charset="-78"/>
              </a:rPr>
              <a:t>)</a:t>
            </a:r>
          </a:p>
          <a:p>
            <a:pPr lvl="0" algn="ctr" fontAlgn="ctr">
              <a:spcBef>
                <a:spcPct val="20000"/>
              </a:spcBef>
              <a:buClr>
                <a:srgbClr val="F0A22E"/>
              </a:buClr>
              <a:buSzPct val="70000"/>
            </a:pPr>
            <a:r>
              <a:rPr lang="ar-DZ" sz="3200" b="1" dirty="0" smtClean="0">
                <a:solidFill>
                  <a:srgbClr val="C00000"/>
                </a:solidFill>
                <a:latin typeface="Adobe Arabic" pitchFamily="18" charset="-78"/>
                <a:cs typeface="Adobe Arabic" pitchFamily="18" charset="-78"/>
              </a:rPr>
              <a:t> </a:t>
            </a:r>
            <a:r>
              <a:rPr lang="fr-FR" sz="3200" b="1" dirty="0" smtClean="0">
                <a:solidFill>
                  <a:srgbClr val="C00000"/>
                </a:solidFill>
                <a:latin typeface="Adobe Arabic" pitchFamily="18" charset="-78"/>
                <a:cs typeface="Adobe Arabic" pitchFamily="18" charset="-78"/>
              </a:rPr>
              <a:t>Introduction à la logistique internationale</a:t>
            </a:r>
          </a:p>
        </p:txBody>
      </p:sp>
      <p:grpSp>
        <p:nvGrpSpPr>
          <p:cNvPr id="2" name="Group 1"/>
          <p:cNvGrpSpPr>
            <a:grpSpLocks/>
          </p:cNvGrpSpPr>
          <p:nvPr/>
        </p:nvGrpSpPr>
        <p:grpSpPr bwMode="auto">
          <a:xfrm>
            <a:off x="457200" y="304800"/>
            <a:ext cx="989398" cy="1143000"/>
            <a:chOff x="4041" y="5842"/>
            <a:chExt cx="1056" cy="1375"/>
          </a:xfrm>
        </p:grpSpPr>
        <p:sp>
          <p:nvSpPr>
            <p:cNvPr id="8"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467600" y="381000"/>
            <a:ext cx="989398" cy="1143000"/>
            <a:chOff x="4041" y="5842"/>
            <a:chExt cx="1056" cy="1375"/>
          </a:xfrm>
        </p:grpSpPr>
        <p:sp>
          <p:nvSpPr>
            <p:cNvPr id="19"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20"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22"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lvl="0" algn="r" rtl="1"/>
            <a:r>
              <a:rPr lang="ar-DZ" sz="4000" b="1" dirty="0" smtClean="0">
                <a:solidFill>
                  <a:srgbClr val="FF0000"/>
                </a:solidFill>
                <a:latin typeface="Times New Roman" pitchFamily="18" charset="0"/>
                <a:cs typeface="Times New Roman" pitchFamily="18" charset="0"/>
              </a:rPr>
              <a:t>11. </a:t>
            </a:r>
            <a:r>
              <a:rPr lang="ar-SA" sz="4000" b="1" dirty="0" smtClean="0">
                <a:solidFill>
                  <a:srgbClr val="FF0000"/>
                </a:solidFill>
                <a:latin typeface="Times New Roman" pitchFamily="18" charset="0"/>
                <a:cs typeface="Times New Roman" pitchFamily="18" charset="0"/>
              </a:rPr>
              <a:t>الاتجاهات الحديثة في اللوجستيات</a:t>
            </a:r>
            <a:endParaRPr lang="fr-FR" sz="24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2316162"/>
            <a:ext cx="8686800" cy="1646238"/>
          </a:xfrm>
        </p:spPr>
        <p:txBody>
          <a:bodyPr>
            <a:normAutofit/>
          </a:bodyPr>
          <a:lstStyle/>
          <a:p>
            <a:pPr marL="1588" lvl="0" indent="-1588" algn="just" rtl="1">
              <a:buNone/>
            </a:pPr>
            <a:r>
              <a:rPr lang="ar-DZ" sz="2800" b="1" dirty="0" smtClean="0">
                <a:solidFill>
                  <a:schemeClr val="tx1"/>
                </a:solidFill>
                <a:latin typeface="Times New Roman" pitchFamily="18" charset="0"/>
                <a:cs typeface="Times New Roman" pitchFamily="18" charset="0"/>
              </a:rPr>
              <a:t>    رغم حداثة الإمداد كفرع من فروع المعرفة والممارسة</a:t>
            </a:r>
            <a:r>
              <a:rPr lang="ar-SA" sz="2800" b="1" dirty="0" smtClean="0">
                <a:solidFill>
                  <a:schemeClr val="tx1"/>
                </a:solidFill>
                <a:latin typeface="Times New Roman" pitchFamily="18" charset="0"/>
                <a:cs typeface="Times New Roman" pitchFamily="18" charset="0"/>
              </a:rPr>
              <a:t>، </a:t>
            </a:r>
            <a:r>
              <a:rPr lang="ar-DZ" sz="2800" b="1" dirty="0" smtClean="0">
                <a:solidFill>
                  <a:schemeClr val="tx1"/>
                </a:solidFill>
                <a:latin typeface="Times New Roman" pitchFamily="18" charset="0"/>
                <a:cs typeface="Times New Roman" pitchFamily="18" charset="0"/>
              </a:rPr>
              <a:t>إنه اتسم بالتطور السريع، وهذا بسبب </a:t>
            </a:r>
            <a:r>
              <a:rPr lang="ar-SA" sz="2800" b="1" dirty="0" smtClean="0">
                <a:solidFill>
                  <a:schemeClr val="tx1"/>
                </a:solidFill>
                <a:latin typeface="Times New Roman" pitchFamily="18" charset="0"/>
                <a:cs typeface="Times New Roman" pitchFamily="18" charset="0"/>
              </a:rPr>
              <a:t>تزايد حجم الشركات</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واتساع أنشطتها وتعدد خطوط منتجاتها وأسواقها</a:t>
            </a: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ومن أبرز التطورات في مجال اللوجستيات:-</a:t>
            </a:r>
            <a:endParaRPr lang="fr-FR" sz="2800" b="1" dirty="0" smtClean="0">
              <a:solidFill>
                <a:schemeClr val="tx1"/>
              </a:solidFill>
              <a:latin typeface="Times New Roman" pitchFamily="18" charset="0"/>
              <a:cs typeface="Times New Roman" pitchFamily="18" charset="0"/>
            </a:endParaRPr>
          </a:p>
          <a:p>
            <a:pPr algn="just">
              <a:buNone/>
            </a:pPr>
            <a:endParaRPr lang="fr-FR" sz="2800" b="1" dirty="0">
              <a:solidFill>
                <a:schemeClr val="tx1"/>
              </a:solidFill>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8839200" cy="584775"/>
          </a:xfrm>
          <a:prstGeom prst="rect">
            <a:avLst/>
          </a:prstGeom>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تنفيذ اللوجستيات من خلال طرف </a:t>
            </a:r>
            <a:r>
              <a:rPr lang="ar-SA" sz="3200" b="1" dirty="0" err="1" smtClean="0">
                <a:solidFill>
                  <a:srgbClr val="FF0000"/>
                </a:solidFill>
                <a:latin typeface="Times New Roman" pitchFamily="18" charset="0"/>
                <a:cs typeface="Times New Roman" pitchFamily="18" charset="0"/>
              </a:rPr>
              <a:t>ثال</a:t>
            </a:r>
            <a:r>
              <a:rPr lang="ar-DZ" sz="3200" b="1" dirty="0" smtClean="0">
                <a:solidFill>
                  <a:srgbClr val="FF0000"/>
                </a:solidFill>
                <a:latin typeface="Times New Roman" pitchFamily="18" charset="0"/>
                <a:cs typeface="Times New Roman" pitchFamily="18" charset="0"/>
              </a:rPr>
              <a:t>ث </a:t>
            </a:r>
            <a:r>
              <a:rPr lang="fr-FR" sz="2000" b="1" dirty="0" smtClean="0">
                <a:solidFill>
                  <a:srgbClr val="FF0000"/>
                </a:solidFill>
                <a:latin typeface="Times New Roman" pitchFamily="18" charset="0"/>
                <a:cs typeface="Times New Roman" pitchFamily="18" charset="0"/>
              </a:rPr>
              <a:t>Logistics</a:t>
            </a:r>
            <a:r>
              <a:rPr lang="ar-DZ" sz="3200" b="1" dirty="0" smtClean="0">
                <a:solidFill>
                  <a:srgbClr val="FF0000"/>
                </a:solidFill>
                <a:latin typeface="Times New Roman" pitchFamily="18" charset="0"/>
                <a:cs typeface="Times New Roman" pitchFamily="18" charset="0"/>
              </a:rPr>
              <a:t> </a:t>
            </a:r>
            <a:r>
              <a:rPr lang="fr-FR" sz="2000" b="1" dirty="0" smtClean="0">
                <a:solidFill>
                  <a:srgbClr val="FF0000"/>
                </a:solidFill>
                <a:latin typeface="Times New Roman" pitchFamily="18" charset="0"/>
                <a:cs typeface="Times New Roman" pitchFamily="18" charset="0"/>
              </a:rPr>
              <a:t>(3PL) </a:t>
            </a:r>
            <a:r>
              <a:rPr lang="fr-FR" sz="2000" b="1" dirty="0" err="1" smtClean="0">
                <a:solidFill>
                  <a:srgbClr val="FF0000"/>
                </a:solidFill>
                <a:latin typeface="Times New Roman" pitchFamily="18" charset="0"/>
                <a:cs typeface="Times New Roman" pitchFamily="18" charset="0"/>
              </a:rPr>
              <a:t>Third</a:t>
            </a:r>
            <a:r>
              <a:rPr lang="fr-FR" sz="2000" b="1" dirty="0" smtClean="0">
                <a:solidFill>
                  <a:srgbClr val="FF0000"/>
                </a:solidFill>
                <a:latin typeface="Times New Roman" pitchFamily="18" charset="0"/>
                <a:cs typeface="Times New Roman" pitchFamily="18" charset="0"/>
              </a:rPr>
              <a:t>- Party</a:t>
            </a:r>
            <a:r>
              <a:rPr lang="ar-SA" sz="3200" b="1" dirty="0" smtClean="0">
                <a:solidFill>
                  <a:srgbClr val="FF0000"/>
                </a:solidFill>
                <a:latin typeface="Times New Roman" pitchFamily="18" charset="0"/>
                <a:cs typeface="Times New Roman" pitchFamily="18" charset="0"/>
              </a:rPr>
              <a:t>:</a:t>
            </a:r>
            <a:endParaRPr lang="fr-FR" sz="3200" dirty="0">
              <a:solidFill>
                <a:srgbClr val="FF0000"/>
              </a:solidFill>
            </a:endParaRPr>
          </a:p>
        </p:txBody>
      </p:sp>
      <p:sp>
        <p:nvSpPr>
          <p:cNvPr id="7" name="Rectangle 6"/>
          <p:cNvSpPr/>
          <p:nvPr/>
        </p:nvSpPr>
        <p:spPr>
          <a:xfrm>
            <a:off x="228600" y="1308318"/>
            <a:ext cx="86106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هو مقدم ومورد للخدمات اللوجستية يمارس مهام متعددة( نقل، توزيع، تخزين، جمركة، تجهيز الطلبيات، مناولة...)، كما قد يقوم ببعض المهام الصناعية مثل التعبئة، وضع الملصقات والمعلومات...)، والأهم ذلك هو قدرته على الربط والتنسيق بين هذه الأنشطة..</a:t>
            </a:r>
            <a:endParaRPr lang="fr-FR" sz="2800" b="1" dirty="0">
              <a:latin typeface="Times New Roman" pitchFamily="18" charset="0"/>
              <a:cs typeface="Times New Roman" pitchFamily="18" charset="0"/>
            </a:endParaRPr>
          </a:p>
        </p:txBody>
      </p:sp>
      <p:grpSp>
        <p:nvGrpSpPr>
          <p:cNvPr id="10" name="Groupe 9"/>
          <p:cNvGrpSpPr/>
          <p:nvPr/>
        </p:nvGrpSpPr>
        <p:grpSpPr>
          <a:xfrm>
            <a:off x="76200" y="4484817"/>
            <a:ext cx="4812533" cy="849183"/>
            <a:chOff x="76200" y="4713417"/>
            <a:chExt cx="4812533" cy="849183"/>
          </a:xfrm>
        </p:grpSpPr>
        <p:sp>
          <p:nvSpPr>
            <p:cNvPr id="5" name="Oval 11"/>
            <p:cNvSpPr>
              <a:spLocks noChangeArrowheads="1"/>
            </p:cNvSpPr>
            <p:nvPr/>
          </p:nvSpPr>
          <p:spPr bwMode="auto">
            <a:xfrm>
              <a:off x="2215286" y="4719576"/>
              <a:ext cx="2673447" cy="84302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مقدمو لوجستيات الطرف الثالث </a:t>
              </a:r>
              <a:r>
                <a:rPr lang="fr-FR" sz="2000" b="1" dirty="0" smtClean="0">
                  <a:latin typeface="Times New Roman" pitchFamily="18" charset="0"/>
                  <a:ea typeface="Arial" pitchFamily="34" charset="0"/>
                  <a:cs typeface="Times New Roman" pitchFamily="18" charset="0"/>
                </a:rPr>
                <a:t> 3PL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12"/>
            <p:cNvSpPr>
              <a:spLocks noChangeArrowheads="1"/>
            </p:cNvSpPr>
            <p:nvPr/>
          </p:nvSpPr>
          <p:spPr bwMode="auto">
            <a:xfrm>
              <a:off x="76200" y="4713417"/>
              <a:ext cx="1450644" cy="768345"/>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cxnSp>
          <p:nvCxnSpPr>
            <p:cNvPr id="8" name="AutoShape 14"/>
            <p:cNvCxnSpPr>
              <a:cxnSpLocks noChangeShapeType="1"/>
            </p:cNvCxnSpPr>
            <p:nvPr/>
          </p:nvCxnSpPr>
          <p:spPr bwMode="auto">
            <a:xfrm>
              <a:off x="1649780" y="5100669"/>
              <a:ext cx="467157" cy="0"/>
            </a:xfrm>
            <a:prstGeom prst="straightConnector1">
              <a:avLst/>
            </a:prstGeom>
            <a:noFill/>
            <a:ln w="34925">
              <a:solidFill>
                <a:srgbClr val="000000"/>
              </a:solidFill>
              <a:round/>
              <a:headEnd type="triangle" w="med" len="med"/>
              <a:tailEnd type="triangle" w="med" len="med"/>
            </a:ln>
          </p:spPr>
        </p:cxnSp>
        <p:sp>
          <p:nvSpPr>
            <p:cNvPr id="9" name="Text Box 13"/>
            <p:cNvSpPr txBox="1">
              <a:spLocks noChangeArrowheads="1"/>
            </p:cNvSpPr>
            <p:nvPr/>
          </p:nvSpPr>
          <p:spPr bwMode="auto">
            <a:xfrm>
              <a:off x="297484" y="4886641"/>
              <a:ext cx="983488" cy="442684"/>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زبون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Oval 11"/>
          <p:cNvSpPr>
            <a:spLocks noChangeArrowheads="1"/>
          </p:cNvSpPr>
          <p:nvPr/>
        </p:nvSpPr>
        <p:spPr bwMode="auto">
          <a:xfrm>
            <a:off x="4267200" y="3202672"/>
            <a:ext cx="1518513" cy="84302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ناقل بري،</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بحري..</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Oval 11"/>
          <p:cNvSpPr>
            <a:spLocks noChangeArrowheads="1"/>
          </p:cNvSpPr>
          <p:nvPr/>
        </p:nvSpPr>
        <p:spPr bwMode="auto">
          <a:xfrm>
            <a:off x="5415687" y="3883648"/>
            <a:ext cx="1518513" cy="84302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مناولة تخزين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1"/>
          <p:cNvSpPr>
            <a:spLocks noChangeArrowheads="1"/>
          </p:cNvSpPr>
          <p:nvPr/>
        </p:nvSpPr>
        <p:spPr bwMode="auto">
          <a:xfrm>
            <a:off x="5410200" y="5257800"/>
            <a:ext cx="1518513" cy="84302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إجراءات الجمركة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Oval 11"/>
          <p:cNvSpPr>
            <a:spLocks noChangeArrowheads="1"/>
          </p:cNvSpPr>
          <p:nvPr/>
        </p:nvSpPr>
        <p:spPr bwMode="auto">
          <a:xfrm>
            <a:off x="3891687" y="5862576"/>
            <a:ext cx="1518513" cy="84302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تأمين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val 11"/>
          <p:cNvSpPr>
            <a:spLocks noChangeArrowheads="1"/>
          </p:cNvSpPr>
          <p:nvPr/>
        </p:nvSpPr>
        <p:spPr bwMode="auto">
          <a:xfrm>
            <a:off x="2667000" y="2897872"/>
            <a:ext cx="1518513" cy="84302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تعبئة وتغليف</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Oval 11"/>
          <p:cNvSpPr>
            <a:spLocks noChangeArrowheads="1"/>
          </p:cNvSpPr>
          <p:nvPr/>
        </p:nvSpPr>
        <p:spPr bwMode="auto">
          <a:xfrm>
            <a:off x="2362200" y="5943600"/>
            <a:ext cx="1447800" cy="843024"/>
          </a:xfrm>
          <a:prstGeom prst="ellipse">
            <a:avLst/>
          </a:prstGeom>
          <a:solidFill>
            <a:srgbClr val="FFFF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مهام صناعية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11"/>
          <p:cNvSpPr>
            <a:spLocks noChangeArrowheads="1"/>
          </p:cNvSpPr>
          <p:nvPr/>
        </p:nvSpPr>
        <p:spPr bwMode="auto">
          <a:xfrm>
            <a:off x="6629400" y="4572000"/>
            <a:ext cx="1518513" cy="843024"/>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إجراءات العبور</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Connecteur droit avec flèche 21"/>
          <p:cNvCxnSpPr/>
          <p:nvPr/>
        </p:nvCxnSpPr>
        <p:spPr>
          <a:xfrm rot="5400000" flipH="1" flipV="1">
            <a:off x="3124994" y="4037806"/>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flipH="1" flipV="1">
            <a:off x="4229100" y="40767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endCxn id="12" idx="2"/>
          </p:cNvCxnSpPr>
          <p:nvPr/>
        </p:nvCxnSpPr>
        <p:spPr>
          <a:xfrm flipV="1">
            <a:off x="4800600" y="4305160"/>
            <a:ext cx="615087" cy="343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953000" y="4958688"/>
            <a:ext cx="1600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4800600" y="5181600"/>
            <a:ext cx="6096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16200000" flipH="1">
            <a:off x="4229100" y="53721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6200000" flipH="1">
            <a:off x="3086894" y="5599906"/>
            <a:ext cx="533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533400"/>
            <a:ext cx="8686800" cy="838200"/>
          </a:xfrm>
        </p:spPr>
        <p:txBody>
          <a:bodyPr>
            <a:normAutofit/>
          </a:bodyPr>
          <a:lstStyle/>
          <a:p>
            <a:pPr algn="r" rtl="1"/>
            <a:r>
              <a:rPr lang="ar-DZ" sz="4000" b="1" dirty="0" smtClean="0">
                <a:solidFill>
                  <a:srgbClr val="FF0000"/>
                </a:solidFill>
                <a:latin typeface="Times New Roman" pitchFamily="18" charset="0"/>
                <a:cs typeface="Times New Roman" pitchFamily="18" charset="0"/>
              </a:rPr>
              <a:t>الإمداد المحلي والإمداد الدولي:</a:t>
            </a:r>
            <a:endParaRPr lang="fr-FR" sz="4000" b="1" dirty="0">
              <a:solidFill>
                <a:srgbClr val="FF0000"/>
              </a:solidFill>
              <a:latin typeface="Times New Roman" pitchFamily="18" charset="0"/>
              <a:cs typeface="Times New Roman" pitchFamily="18" charset="0"/>
            </a:endParaRPr>
          </a:p>
        </p:txBody>
      </p:sp>
      <p:grpSp>
        <p:nvGrpSpPr>
          <p:cNvPr id="1026" name="Group 2"/>
          <p:cNvGrpSpPr>
            <a:grpSpLocks/>
          </p:cNvGrpSpPr>
          <p:nvPr/>
        </p:nvGrpSpPr>
        <p:grpSpPr bwMode="auto">
          <a:xfrm>
            <a:off x="381319" y="1523770"/>
            <a:ext cx="8229305" cy="5181992"/>
            <a:chOff x="1017" y="1066"/>
            <a:chExt cx="8705" cy="5184"/>
          </a:xfrm>
        </p:grpSpPr>
        <p:sp>
          <p:nvSpPr>
            <p:cNvPr id="1027" name="Text Box 3"/>
            <p:cNvSpPr txBox="1">
              <a:spLocks noChangeArrowheads="1"/>
            </p:cNvSpPr>
            <p:nvPr/>
          </p:nvSpPr>
          <p:spPr bwMode="auto">
            <a:xfrm>
              <a:off x="1017" y="1066"/>
              <a:ext cx="8705" cy="10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تدفق النقدية </a:t>
              </a: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 المشتري ( المستورد) نحو البائع ( المصدر)</a:t>
              </a:r>
            </a:p>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دفع دولي(تمويل تجارة خارجية): اعتماد مستندي، تحصيل مستندي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250" y="2775"/>
              <a:ext cx="1380" cy="870"/>
            </a:xfrm>
            <a:prstGeom prst="rect">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البائع</a:t>
              </a:r>
              <a:endParaRPr kumimoji="0" lang="en-US" sz="2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المصدر</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335" y="2775"/>
              <a:ext cx="1380" cy="870"/>
            </a:xfrm>
            <a:prstGeom prst="rect">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المشتري</a:t>
              </a:r>
              <a:endParaRPr kumimoji="0" lang="en-US" sz="2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المستورد</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flipH="1">
              <a:off x="7005" y="3195"/>
              <a:ext cx="1245" cy="0"/>
            </a:xfrm>
            <a:prstGeom prst="straightConnector1">
              <a:avLst/>
            </a:prstGeom>
            <a:noFill/>
            <a:ln w="38100">
              <a:solidFill>
                <a:srgbClr val="000000"/>
              </a:solidFill>
              <a:round/>
              <a:headEnd/>
              <a:tailEnd type="triangle" w="med" len="med"/>
            </a:ln>
          </p:spPr>
        </p:cxnSp>
        <p:cxnSp>
          <p:nvCxnSpPr>
            <p:cNvPr id="1031" name="AutoShape 7"/>
            <p:cNvCxnSpPr>
              <a:cxnSpLocks noChangeShapeType="1"/>
            </p:cNvCxnSpPr>
            <p:nvPr/>
          </p:nvCxnSpPr>
          <p:spPr bwMode="auto">
            <a:xfrm>
              <a:off x="2715" y="3195"/>
              <a:ext cx="1230" cy="0"/>
            </a:xfrm>
            <a:prstGeom prst="straightConnector1">
              <a:avLst/>
            </a:prstGeom>
            <a:noFill/>
            <a:ln w="38100">
              <a:solidFill>
                <a:srgbClr val="000000"/>
              </a:solidFill>
              <a:round/>
              <a:headEnd/>
              <a:tailEnd type="triangle" w="med" len="med"/>
            </a:ln>
          </p:spPr>
        </p:cxnSp>
        <p:sp>
          <p:nvSpPr>
            <p:cNvPr id="1032" name="Text Box 8"/>
            <p:cNvSpPr txBox="1">
              <a:spLocks noChangeArrowheads="1"/>
            </p:cNvSpPr>
            <p:nvPr/>
          </p:nvSpPr>
          <p:spPr bwMode="auto">
            <a:xfrm>
              <a:off x="4065" y="2565"/>
              <a:ext cx="2940" cy="12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FF0000"/>
                  </a:solidFill>
                  <a:effectLst/>
                  <a:latin typeface="Arial" pitchFamily="34" charset="0"/>
                  <a:ea typeface="Arial" pitchFamily="34" charset="0"/>
                  <a:cs typeface="Arial" pitchFamily="34" charset="0"/>
                </a:rPr>
                <a:t>عقد البيع أو الشراء</a:t>
              </a:r>
              <a:endParaRPr kumimoji="0" lang="en-US" sz="26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القانون التجاري</a:t>
              </a:r>
            </a:p>
            <a:p>
              <a:pPr lvl="0" algn="ctr" fontAlgn="base">
                <a:spcBef>
                  <a:spcPct val="0"/>
                </a:spcBef>
                <a:spcAft>
                  <a:spcPct val="0"/>
                </a:spcAft>
              </a:pPr>
              <a:r>
                <a:rPr kumimoji="0" lang="ar-DZ"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الدولي)</a:t>
              </a:r>
              <a:r>
                <a:rPr kumimoji="0" lang="fr-FR" sz="2600" b="1"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lang="ar-DZ" sz="2600" b="1" dirty="0" smtClean="0">
                  <a:latin typeface="Arial" pitchFamily="34" charset="0"/>
                  <a:ea typeface="Arial" pitchFamily="34" charset="0"/>
                  <a:cs typeface="Arial" pitchFamily="34" charset="0"/>
                </a:rPr>
                <a:t> المحلي </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3" name="AutoShape 9"/>
            <p:cNvCxnSpPr>
              <a:cxnSpLocks noChangeShapeType="1"/>
            </p:cNvCxnSpPr>
            <p:nvPr/>
          </p:nvCxnSpPr>
          <p:spPr bwMode="auto">
            <a:xfrm>
              <a:off x="8775" y="3645"/>
              <a:ext cx="0" cy="630"/>
            </a:xfrm>
            <a:prstGeom prst="straightConnector1">
              <a:avLst/>
            </a:prstGeom>
            <a:noFill/>
            <a:ln w="38100">
              <a:solidFill>
                <a:srgbClr val="000000"/>
              </a:solidFill>
              <a:round/>
              <a:headEnd/>
              <a:tailEnd/>
            </a:ln>
          </p:spPr>
        </p:cxnSp>
        <p:cxnSp>
          <p:nvCxnSpPr>
            <p:cNvPr id="1034" name="AutoShape 10"/>
            <p:cNvCxnSpPr>
              <a:cxnSpLocks noChangeShapeType="1"/>
            </p:cNvCxnSpPr>
            <p:nvPr/>
          </p:nvCxnSpPr>
          <p:spPr bwMode="auto">
            <a:xfrm flipH="1">
              <a:off x="2010" y="4275"/>
              <a:ext cx="6795" cy="0"/>
            </a:xfrm>
            <a:prstGeom prst="straightConnector1">
              <a:avLst/>
            </a:prstGeom>
            <a:noFill/>
            <a:ln w="38100">
              <a:solidFill>
                <a:srgbClr val="000000"/>
              </a:solidFill>
              <a:round/>
              <a:headEnd/>
              <a:tailEnd/>
            </a:ln>
          </p:spPr>
        </p:cxnSp>
        <p:cxnSp>
          <p:nvCxnSpPr>
            <p:cNvPr id="1035" name="AutoShape 11"/>
            <p:cNvCxnSpPr>
              <a:cxnSpLocks noChangeShapeType="1"/>
            </p:cNvCxnSpPr>
            <p:nvPr/>
          </p:nvCxnSpPr>
          <p:spPr bwMode="auto">
            <a:xfrm flipV="1">
              <a:off x="2026" y="3645"/>
              <a:ext cx="0" cy="630"/>
            </a:xfrm>
            <a:prstGeom prst="straightConnector1">
              <a:avLst/>
            </a:prstGeom>
            <a:noFill/>
            <a:ln w="38100">
              <a:solidFill>
                <a:srgbClr val="000000"/>
              </a:solidFill>
              <a:round/>
              <a:headEnd/>
              <a:tailEnd type="triangle" w="med" len="med"/>
            </a:ln>
          </p:spPr>
        </p:cxnSp>
        <p:cxnSp>
          <p:nvCxnSpPr>
            <p:cNvPr id="1036" name="AutoShape 12"/>
            <p:cNvCxnSpPr>
              <a:cxnSpLocks noChangeShapeType="1"/>
            </p:cNvCxnSpPr>
            <p:nvPr/>
          </p:nvCxnSpPr>
          <p:spPr bwMode="auto">
            <a:xfrm flipV="1">
              <a:off x="2026" y="2235"/>
              <a:ext cx="0" cy="540"/>
            </a:xfrm>
            <a:prstGeom prst="straightConnector1">
              <a:avLst/>
            </a:prstGeom>
            <a:noFill/>
            <a:ln w="38100">
              <a:solidFill>
                <a:srgbClr val="000000"/>
              </a:solidFill>
              <a:round/>
              <a:headEnd/>
              <a:tailEnd/>
            </a:ln>
          </p:spPr>
        </p:cxnSp>
        <p:cxnSp>
          <p:nvCxnSpPr>
            <p:cNvPr id="1037" name="AutoShape 13"/>
            <p:cNvCxnSpPr>
              <a:cxnSpLocks noChangeShapeType="1"/>
            </p:cNvCxnSpPr>
            <p:nvPr/>
          </p:nvCxnSpPr>
          <p:spPr bwMode="auto">
            <a:xfrm>
              <a:off x="2010" y="2235"/>
              <a:ext cx="6795" cy="0"/>
            </a:xfrm>
            <a:prstGeom prst="straightConnector1">
              <a:avLst/>
            </a:prstGeom>
            <a:noFill/>
            <a:ln w="38100">
              <a:solidFill>
                <a:srgbClr val="000000"/>
              </a:solidFill>
              <a:round/>
              <a:headEnd/>
              <a:tailEnd/>
            </a:ln>
          </p:spPr>
        </p:cxnSp>
        <p:cxnSp>
          <p:nvCxnSpPr>
            <p:cNvPr id="1038" name="AutoShape 14"/>
            <p:cNvCxnSpPr>
              <a:cxnSpLocks noChangeShapeType="1"/>
            </p:cNvCxnSpPr>
            <p:nvPr/>
          </p:nvCxnSpPr>
          <p:spPr bwMode="auto">
            <a:xfrm>
              <a:off x="8806" y="2235"/>
              <a:ext cx="0" cy="540"/>
            </a:xfrm>
            <a:prstGeom prst="straightConnector1">
              <a:avLst/>
            </a:prstGeom>
            <a:noFill/>
            <a:ln w="38100">
              <a:solidFill>
                <a:srgbClr val="000000"/>
              </a:solidFill>
              <a:round/>
              <a:headEnd/>
              <a:tailEnd type="triangle" w="med" len="med"/>
            </a:ln>
          </p:spPr>
        </p:cxnSp>
        <p:sp>
          <p:nvSpPr>
            <p:cNvPr id="1039" name="Text Box 15"/>
            <p:cNvSpPr txBox="1">
              <a:spLocks noChangeArrowheads="1"/>
            </p:cNvSpPr>
            <p:nvPr/>
          </p:nvSpPr>
          <p:spPr bwMode="auto">
            <a:xfrm>
              <a:off x="1339" y="4380"/>
              <a:ext cx="8302" cy="187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تدفق البضاعة </a:t>
              </a: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 البائع (المصدر) نحو المشتري( المستورد)</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لوجستيات محلية: نقل داخلي</a:t>
              </a:r>
              <a:r>
                <a:rPr kumimoji="0" lang="fr-FR"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تنظمه تشريعات وطنية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لوجستيات دولية: نقل دولي</a:t>
              </a:r>
              <a:r>
                <a:rPr kumimoji="0" lang="ar-DZ" sz="2800" b="1" i="0" u="none" strike="noStrike" cap="none" normalizeH="0" dirty="0" smtClean="0">
                  <a:ln>
                    <a:noFill/>
                  </a:ln>
                  <a:solidFill>
                    <a:schemeClr val="tx1"/>
                  </a:solidFill>
                  <a:effectLst/>
                  <a:latin typeface="Arial" pitchFamily="34" charset="0"/>
                  <a:ea typeface="Arial" pitchFamily="34" charset="0"/>
                  <a:cs typeface="Arial" pitchFamily="34" charset="0"/>
                </a:rPr>
                <a:t> تنظمه </a:t>
              </a:r>
              <a:r>
                <a:rPr kumimoji="0" lang="ar-DZ" sz="28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اتفاقيات دولية، إجراءات جمركية للتصدير أو الاستيراد</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600200"/>
            <a:ext cx="8458200" cy="1722438"/>
          </a:xfrm>
        </p:spPr>
        <p:txBody>
          <a:bodyPr>
            <a:normAutofit/>
          </a:bodyPr>
          <a:lstStyle/>
          <a:p>
            <a:pPr marL="1588" indent="-1588" algn="just" rtl="1">
              <a:buNone/>
            </a:pPr>
            <a:r>
              <a:rPr lang="ar-DZ" sz="2800" b="1" dirty="0" smtClean="0">
                <a:solidFill>
                  <a:schemeClr val="tx1"/>
                </a:solidFill>
                <a:latin typeface="Times New Roman" pitchFamily="18" charset="0"/>
                <a:cs typeface="Times New Roman" pitchFamily="18" charset="0"/>
              </a:rPr>
              <a:t>      </a:t>
            </a:r>
            <a:r>
              <a:rPr lang="ar-SA" sz="2800" b="1" dirty="0" smtClean="0">
                <a:solidFill>
                  <a:schemeClr val="tx1"/>
                </a:solidFill>
                <a:latin typeface="Times New Roman" pitchFamily="18" charset="0"/>
                <a:cs typeface="Times New Roman" pitchFamily="18" charset="0"/>
              </a:rPr>
              <a:t>تلجأ </a:t>
            </a:r>
            <a:r>
              <a:rPr lang="ar-DZ" sz="2800" b="1" dirty="0" smtClean="0">
                <a:solidFill>
                  <a:schemeClr val="tx1"/>
                </a:solidFill>
                <a:latin typeface="Times New Roman" pitchFamily="18" charset="0"/>
                <a:cs typeface="Times New Roman" pitchFamily="18" charset="0"/>
              </a:rPr>
              <a:t>بعض المؤسسات </a:t>
            </a:r>
            <a:r>
              <a:rPr lang="ar-SA" sz="2800" b="1" dirty="0" smtClean="0">
                <a:solidFill>
                  <a:schemeClr val="tx1"/>
                </a:solidFill>
                <a:latin typeface="Times New Roman" pitchFamily="18" charset="0"/>
                <a:cs typeface="Times New Roman" pitchFamily="18" charset="0"/>
              </a:rPr>
              <a:t>إلى تنفيذ بعض أو كل الخدمات اللوجستية من خلال </a:t>
            </a:r>
            <a:r>
              <a:rPr lang="ar-SA" sz="2800" b="1" dirty="0" smtClean="0">
                <a:solidFill>
                  <a:srgbClr val="FF0000"/>
                </a:solidFill>
                <a:latin typeface="Times New Roman" pitchFamily="18" charset="0"/>
                <a:cs typeface="Times New Roman" pitchFamily="18" charset="0"/>
              </a:rPr>
              <a:t>طرف ثالث</a:t>
            </a:r>
            <a:r>
              <a:rPr lang="ar-DZ" sz="2800" b="1" dirty="0" smtClean="0">
                <a:solidFill>
                  <a:schemeClr val="tx1"/>
                </a:solidFill>
                <a:latin typeface="Times New Roman" pitchFamily="18" charset="0"/>
                <a:cs typeface="Times New Roman" pitchFamily="18" charset="0"/>
              </a:rPr>
              <a:t>،</a:t>
            </a:r>
            <a:r>
              <a:rPr lang="ar-SA" sz="2800" b="1" dirty="0" smtClean="0">
                <a:solidFill>
                  <a:schemeClr val="tx1"/>
                </a:solidFill>
                <a:latin typeface="Times New Roman" pitchFamily="18" charset="0"/>
                <a:cs typeface="Times New Roman" pitchFamily="18" charset="0"/>
              </a:rPr>
              <a:t> الذي يعتبر </a:t>
            </a:r>
            <a:r>
              <a:rPr lang="ar-DZ" sz="2800" b="1" dirty="0" smtClean="0">
                <a:solidFill>
                  <a:schemeClr val="tx1"/>
                </a:solidFill>
                <a:latin typeface="Times New Roman" pitchFamily="18" charset="0"/>
                <a:cs typeface="Times New Roman" pitchFamily="18" charset="0"/>
              </a:rPr>
              <a:t>ك</a:t>
            </a:r>
            <a:r>
              <a:rPr lang="ar-SA" sz="2800" b="1" dirty="0" smtClean="0">
                <a:solidFill>
                  <a:srgbClr val="FF0000"/>
                </a:solidFill>
                <a:latin typeface="Times New Roman" pitchFamily="18" charset="0"/>
                <a:cs typeface="Times New Roman" pitchFamily="18" charset="0"/>
              </a:rPr>
              <a:t>وسيط</a:t>
            </a:r>
            <a:r>
              <a:rPr lang="ar-SA" sz="2800" b="1" dirty="0" smtClean="0">
                <a:solidFill>
                  <a:schemeClr val="tx1"/>
                </a:solidFill>
                <a:latin typeface="Times New Roman" pitchFamily="18" charset="0"/>
                <a:cs typeface="Times New Roman" pitchFamily="18" charset="0"/>
              </a:rPr>
              <a:t> بين الطرف الأول (المورد أو المنتج) والطرف الثاني (المشتري</a:t>
            </a:r>
            <a:r>
              <a:rPr lang="ar-DZ" sz="2800" b="1" dirty="0" smtClean="0">
                <a:solidFill>
                  <a:schemeClr val="tx1"/>
                </a:solidFill>
                <a:latin typeface="Times New Roman" pitchFamily="18" charset="0"/>
                <a:cs typeface="Times New Roman" pitchFamily="18" charset="0"/>
              </a:rPr>
              <a:t>)</a:t>
            </a:r>
            <a:endParaRPr lang="fr-FR" sz="2800" b="1" dirty="0">
              <a:solidFill>
                <a:schemeClr val="tx1"/>
              </a:solidFill>
              <a:latin typeface="Times New Roman" pitchFamily="18" charset="0"/>
              <a:cs typeface="Times New Roman" pitchFamily="18" charset="0"/>
            </a:endParaRPr>
          </a:p>
        </p:txBody>
      </p:sp>
      <p:sp>
        <p:nvSpPr>
          <p:cNvPr id="4" name="Rectangle 3"/>
          <p:cNvSpPr/>
          <p:nvPr/>
        </p:nvSpPr>
        <p:spPr>
          <a:xfrm>
            <a:off x="228600" y="3544431"/>
            <a:ext cx="86106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وتستند </a:t>
            </a:r>
            <a:r>
              <a:rPr lang="fr-FR" sz="2800" b="1" dirty="0" smtClean="0">
                <a:latin typeface="Times New Roman" pitchFamily="18" charset="0"/>
                <a:cs typeface="Times New Roman" pitchFamily="18" charset="0"/>
              </a:rPr>
              <a:t>3PL</a:t>
            </a:r>
            <a:r>
              <a:rPr lang="ar-DZ" sz="2800" b="1" dirty="0" smtClean="0">
                <a:latin typeface="Times New Roman" pitchFamily="18" charset="0"/>
                <a:cs typeface="Times New Roman" pitchFamily="18" charset="0"/>
              </a:rPr>
              <a:t> إلى فكرة إخراج الأنشطة </a:t>
            </a:r>
            <a:r>
              <a:rPr lang="fr-FR" sz="2000" b="1" dirty="0" smtClean="0">
                <a:latin typeface="Times New Roman" pitchFamily="18" charset="0"/>
                <a:cs typeface="Times New Roman" pitchFamily="18" charset="0"/>
              </a:rPr>
              <a:t>Externalisation</a:t>
            </a:r>
            <a:r>
              <a:rPr lang="ar-DZ" sz="2800" b="1" dirty="0" smtClean="0">
                <a:latin typeface="Times New Roman" pitchFamily="18" charset="0"/>
                <a:cs typeface="Times New Roman" pitchFamily="18" charset="0"/>
              </a:rPr>
              <a:t>، وتعني تخلي المؤسسة عن الأنشطة التي لا تتناسب مع الطاقة الإنتاجية لباقي العمليات، أي </a:t>
            </a:r>
            <a:r>
              <a:rPr lang="ar-DZ" sz="2800" b="1" dirty="0" smtClean="0">
                <a:solidFill>
                  <a:srgbClr val="FF0000"/>
                </a:solidFill>
                <a:latin typeface="Times New Roman" pitchFamily="18" charset="0"/>
                <a:cs typeface="Times New Roman" pitchFamily="18" charset="0"/>
              </a:rPr>
              <a:t>تركز على نشاطها الرئيسي</a:t>
            </a:r>
            <a:r>
              <a:rPr lang="ar-DZ" sz="2800" b="1" dirty="0" smtClean="0">
                <a:latin typeface="Times New Roman" pitchFamily="18" charset="0"/>
                <a:cs typeface="Times New Roman" pitchFamily="18" charset="0"/>
              </a:rPr>
              <a:t>، و</a:t>
            </a:r>
            <a:r>
              <a:rPr lang="ar-DZ" sz="2800" b="1" dirty="0" smtClean="0">
                <a:solidFill>
                  <a:srgbClr val="FF0000"/>
                </a:solidFill>
                <a:latin typeface="Times New Roman" pitchFamily="18" charset="0"/>
                <a:cs typeface="Times New Roman" pitchFamily="18" charset="0"/>
              </a:rPr>
              <a:t>يركز مقدم الخدمات اللوجستية على </a:t>
            </a:r>
            <a:r>
              <a:rPr lang="ar-DZ" sz="2800" b="1" dirty="0" smtClean="0">
                <a:latin typeface="Times New Roman" pitchFamily="18" charset="0"/>
                <a:cs typeface="Times New Roman" pitchFamily="18" charset="0"/>
              </a:rPr>
              <a:t>الطلبات من عدة مؤسسات، وهو ما يجعله يقدم خدماته بكفاءة وفعالية.</a:t>
            </a:r>
            <a:endParaRPr lang="fr-FR" sz="2800" b="1" dirty="0">
              <a:latin typeface="Times New Roman" pitchFamily="18" charset="0"/>
              <a:cs typeface="Times New Roman" pitchFamily="18" charset="0"/>
            </a:endParaRPr>
          </a:p>
        </p:txBody>
      </p:sp>
      <p:sp>
        <p:nvSpPr>
          <p:cNvPr id="5" name="Rectangle 4"/>
          <p:cNvSpPr/>
          <p:nvPr/>
        </p:nvSpPr>
        <p:spPr>
          <a:xfrm>
            <a:off x="1600200" y="457200"/>
            <a:ext cx="6934200" cy="523220"/>
          </a:xfrm>
          <a:prstGeom prst="rect">
            <a:avLst/>
          </a:prstGeom>
        </p:spPr>
        <p:txBody>
          <a:bodyPr wrap="square">
            <a:spAutoFit/>
          </a:bodyPr>
          <a:lstStyle/>
          <a:p>
            <a:pPr algn="r" rtl="1"/>
            <a:r>
              <a:rPr lang="fr-FR" sz="2800" b="1" dirty="0" smtClean="0">
                <a:solidFill>
                  <a:srgbClr val="FF0000"/>
                </a:solidFill>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مبررات اللجوء </a:t>
            </a:r>
            <a:r>
              <a:rPr lang="ar-SA" sz="2800" b="1" dirty="0" err="1" smtClean="0">
                <a:solidFill>
                  <a:srgbClr val="FF0000"/>
                </a:solidFill>
                <a:latin typeface="Times New Roman" pitchFamily="18" charset="0"/>
                <a:cs typeface="Times New Roman" pitchFamily="18" charset="0"/>
              </a:rPr>
              <a:t>الى</a:t>
            </a:r>
            <a:r>
              <a:rPr lang="ar-SA" sz="2800" b="1" dirty="0" smtClean="0">
                <a:solidFill>
                  <a:srgbClr val="FF0000"/>
                </a:solidFill>
                <a:latin typeface="Times New Roman" pitchFamily="18" charset="0"/>
                <a:cs typeface="Times New Roman" pitchFamily="18" charset="0"/>
              </a:rPr>
              <a:t> طرف ثالث لتقديم الخدمات لوجستية</a:t>
            </a:r>
            <a:endParaRPr lang="fr-FR" sz="2800" dirty="0">
              <a:solidFill>
                <a:srgbClr val="FF0000"/>
              </a:solidFill>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733800" y="334963"/>
            <a:ext cx="5029200" cy="655637"/>
          </a:xfrm>
        </p:spPr>
        <p:txBody>
          <a:bodyPr/>
          <a:lstStyle/>
          <a:p>
            <a:pPr marL="1588" indent="-1588" algn="r" rtl="1">
              <a:buNone/>
            </a:pPr>
            <a:r>
              <a:rPr lang="fr-FR" b="1" dirty="0" smtClean="0">
                <a:solidFill>
                  <a:srgbClr val="FF0000"/>
                </a:solidFill>
                <a:latin typeface="Times New Roman" pitchFamily="18" charset="0"/>
                <a:cs typeface="Times New Roman" pitchFamily="18" charset="0"/>
              </a:rPr>
              <a:t>*</a:t>
            </a:r>
            <a:r>
              <a:rPr lang="ar-DZ" b="1" dirty="0" smtClean="0">
                <a:solidFill>
                  <a:srgbClr val="FF0000"/>
                </a:solidFill>
                <a:latin typeface="Times New Roman" pitchFamily="18" charset="0"/>
                <a:cs typeface="Times New Roman" pitchFamily="18" charset="0"/>
              </a:rPr>
              <a:t> أنواع مقدمي الخدمات اللوجستية:</a:t>
            </a:r>
            <a:endParaRPr lang="fr-FR" b="1" dirty="0">
              <a:solidFill>
                <a:srgbClr val="FF0000"/>
              </a:solidFill>
              <a:latin typeface="Times New Roman" pitchFamily="18" charset="0"/>
              <a:cs typeface="Times New Roman" pitchFamily="18" charset="0"/>
            </a:endParaRPr>
          </a:p>
        </p:txBody>
      </p:sp>
      <p:sp>
        <p:nvSpPr>
          <p:cNvPr id="6" name="Espace réservé du contenu 2"/>
          <p:cNvSpPr txBox="1">
            <a:spLocks/>
          </p:cNvSpPr>
          <p:nvPr/>
        </p:nvSpPr>
        <p:spPr>
          <a:xfrm>
            <a:off x="2133600" y="1143000"/>
            <a:ext cx="6781800" cy="533400"/>
          </a:xfrm>
          <a:prstGeom prst="rect">
            <a:avLst/>
          </a:prstGeom>
        </p:spPr>
        <p:txBody>
          <a:bodyPr vert="horz">
            <a:normAutofit/>
          </a:bodyPr>
          <a:lstStyle/>
          <a:p>
            <a:pPr marL="342900" lvl="0" indent="-342900" algn="r" rtl="1">
              <a:spcBef>
                <a:spcPct val="20000"/>
              </a:spcBef>
              <a:buClr>
                <a:schemeClr val="accent1"/>
              </a:buClr>
              <a:buSzPct val="70000"/>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لوجستيات الطرف الأول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u="sng" dirty="0" smtClean="0">
                <a:solidFill>
                  <a:srgbClr val="FF0000"/>
                </a:solidFill>
                <a:latin typeface="Times New Roman" pitchFamily="18" charset="0"/>
                <a:cs typeface="Times New Roman" pitchFamily="18" charset="0"/>
              </a:rPr>
              <a:t>1PL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First-Party Logistics</a:t>
            </a:r>
            <a:r>
              <a:rPr lang="fr-FR" sz="2000" b="1" u="sng" dirty="0" smtClean="0">
                <a:solidFill>
                  <a:srgbClr val="FF0000"/>
                </a:solidFill>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Rectangle 6"/>
          <p:cNvSpPr/>
          <p:nvPr/>
        </p:nvSpPr>
        <p:spPr>
          <a:xfrm>
            <a:off x="228600" y="1824335"/>
            <a:ext cx="8610600" cy="830997"/>
          </a:xfrm>
          <a:prstGeom prst="rect">
            <a:avLst/>
          </a:prstGeom>
        </p:spPr>
        <p:txBody>
          <a:bodyPr wrap="square">
            <a:spAutoFit/>
          </a:bodyPr>
          <a:lstStyle/>
          <a:p>
            <a:pPr algn="just" rtl="1"/>
            <a:r>
              <a:rPr lang="ar-DZ" sz="2400" b="1" dirty="0" smtClean="0">
                <a:latin typeface="Times New Roman" pitchFamily="18" charset="0"/>
                <a:cs typeface="Times New Roman" pitchFamily="18" charset="0"/>
              </a:rPr>
              <a:t>القيام بالأنشطة اللوجستية بشكل ذاتي، وقد يكون لدى ال</a:t>
            </a:r>
            <a:r>
              <a:rPr lang="fr-FR" sz="2400" b="1" dirty="0" err="1" smtClean="0">
                <a:latin typeface="Times New Roman" pitchFamily="18" charset="0"/>
                <a:cs typeface="Times New Roman" pitchFamily="18" charset="0"/>
              </a:rPr>
              <a:t>شركة</a:t>
            </a:r>
            <a:r>
              <a:rPr lang="fr-FR" sz="2400" b="1" dirty="0" smtClean="0">
                <a:latin typeface="Times New Roman" pitchFamily="18" charset="0"/>
                <a:cs typeface="Times New Roman" pitchFamily="18" charset="0"/>
              </a:rPr>
              <a:t> </a:t>
            </a:r>
            <a:r>
              <a:rPr lang="ar-DZ" sz="2400" b="1" dirty="0" smtClean="0">
                <a:latin typeface="Times New Roman" pitchFamily="18" charset="0"/>
                <a:cs typeface="Times New Roman" pitchFamily="18" charset="0"/>
              </a:rPr>
              <a:t>ال</a:t>
            </a:r>
            <a:r>
              <a:rPr lang="fr-FR" sz="2400" b="1" dirty="0" err="1" smtClean="0">
                <a:latin typeface="Times New Roman" pitchFamily="18" charset="0"/>
                <a:cs typeface="Times New Roman" pitchFamily="18" charset="0"/>
              </a:rPr>
              <a:t>مصنعة</a:t>
            </a:r>
            <a:r>
              <a:rPr lang="ar-DZ"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تاجر</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جملة</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أو</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تجزئة</a:t>
            </a:r>
            <a:r>
              <a:rPr lang="ar-DZ"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pic>
        <p:nvPicPr>
          <p:cNvPr id="123906" name="Picture 2" descr="C:\Users\SALAH\Desktop\téléchargement.jpg"/>
          <p:cNvPicPr>
            <a:picLocks noChangeAspect="1" noChangeArrowheads="1"/>
          </p:cNvPicPr>
          <p:nvPr/>
        </p:nvPicPr>
        <p:blipFill>
          <a:blip r:embed="rId2"/>
          <a:srcRect/>
          <a:stretch>
            <a:fillRect/>
          </a:stretch>
        </p:blipFill>
        <p:spPr bwMode="auto">
          <a:xfrm>
            <a:off x="228600" y="2667000"/>
            <a:ext cx="3886200" cy="2743200"/>
          </a:xfrm>
          <a:prstGeom prst="rect">
            <a:avLst/>
          </a:prstGeom>
          <a:noFill/>
        </p:spPr>
      </p:pic>
      <p:pic>
        <p:nvPicPr>
          <p:cNvPr id="123907" name="Picture 3" descr="C:\Users\SALAH\Desktop\images.jpg"/>
          <p:cNvPicPr>
            <a:picLocks noChangeAspect="1" noChangeArrowheads="1"/>
          </p:cNvPicPr>
          <p:nvPr/>
        </p:nvPicPr>
        <p:blipFill>
          <a:blip r:embed="rId3"/>
          <a:srcRect/>
          <a:stretch>
            <a:fillRect/>
          </a:stretch>
        </p:blipFill>
        <p:spPr bwMode="auto">
          <a:xfrm>
            <a:off x="4419600" y="2895600"/>
            <a:ext cx="4114800" cy="25146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09600" y="457200"/>
            <a:ext cx="8229600" cy="533400"/>
          </a:xfrm>
          <a:prstGeom prst="rect">
            <a:avLst/>
          </a:prstGeom>
        </p:spPr>
        <p:txBody>
          <a:bodyPr vert="horz">
            <a:normAutofit/>
          </a:bodyPr>
          <a:lstStyle/>
          <a:p>
            <a:pPr marL="342900" lvl="0" indent="-342900" algn="r" rtl="1">
              <a:spcBef>
                <a:spcPct val="20000"/>
              </a:spcBef>
              <a:buClr>
                <a:schemeClr val="accent1"/>
              </a:buClr>
              <a:buSzPct val="70000"/>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لوجستيات الطرف الثاني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u="sng" dirty="0" smtClean="0">
                <a:solidFill>
                  <a:srgbClr val="FF0000"/>
                </a:solidFill>
                <a:latin typeface="Times New Roman" pitchFamily="18" charset="0"/>
                <a:cs typeface="Times New Roman" pitchFamily="18" charset="0"/>
              </a:rPr>
              <a:t>2PL </a:t>
            </a:r>
            <a:r>
              <a:rPr kumimoji="0" lang="ar-DZ" sz="2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 Second-Party Logistics</a:t>
            </a:r>
            <a:r>
              <a:rPr lang="fr-FR" sz="2000" b="1" u="sng" dirty="0" smtClean="0">
                <a:solidFill>
                  <a:srgbClr val="FF0000"/>
                </a:solidFill>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304800" y="1066800"/>
            <a:ext cx="8458201"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مقدم خدمات النقل</a:t>
            </a:r>
            <a:r>
              <a:rPr lang="fr-FR"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بمختلف أنواعها ( طرقي، سككي، جوي، بحري، نهري)، تشمل شركات النقل.</a:t>
            </a:r>
            <a:endParaRPr lang="fr-FR" dirty="0"/>
          </a:p>
        </p:txBody>
      </p:sp>
      <p:pic>
        <p:nvPicPr>
          <p:cNvPr id="7" name="Image 6" descr="F:\SNTR.jpg"/>
          <p:cNvPicPr/>
          <p:nvPr/>
        </p:nvPicPr>
        <p:blipFill>
          <a:blip r:embed="rId2"/>
          <a:srcRect/>
          <a:stretch>
            <a:fillRect/>
          </a:stretch>
        </p:blipFill>
        <p:spPr bwMode="auto">
          <a:xfrm>
            <a:off x="76200" y="2133600"/>
            <a:ext cx="4343400" cy="3124200"/>
          </a:xfrm>
          <a:prstGeom prst="rect">
            <a:avLst/>
          </a:prstGeom>
          <a:noFill/>
          <a:ln w="9525">
            <a:noFill/>
            <a:miter lim="800000"/>
            <a:headEnd/>
            <a:tailEnd/>
          </a:ln>
        </p:spPr>
      </p:pic>
      <p:sp>
        <p:nvSpPr>
          <p:cNvPr id="26630" name="AutoShape 6" descr="https://img.over-blog-kiwi.com/1/22/35/53/20150909/ob_407171_hapage-liyod-shipp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8964" name="AutoShape 4" descr="file:///C:/Users/SALAH/Desktop/38e002_9275f42790eb413fa2260849ba002b80_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8966" name="Picture 6" descr="C:\Users\SALAH\Desktop\téléchargement (1).jpg"/>
          <p:cNvPicPr>
            <a:picLocks noChangeAspect="1" noChangeArrowheads="1"/>
          </p:cNvPicPr>
          <p:nvPr/>
        </p:nvPicPr>
        <p:blipFill>
          <a:blip r:embed="rId3"/>
          <a:srcRect/>
          <a:stretch>
            <a:fillRect/>
          </a:stretch>
        </p:blipFill>
        <p:spPr bwMode="auto">
          <a:xfrm>
            <a:off x="4495800" y="2590800"/>
            <a:ext cx="4495800" cy="2657475"/>
          </a:xfrm>
          <a:prstGeom prst="rect">
            <a:avLst/>
          </a:prstGeom>
          <a:noFill/>
        </p:spPr>
      </p:pic>
      <p:pic>
        <p:nvPicPr>
          <p:cNvPr id="168968" name="Picture 8" descr="https://encrypted-tbn2.gstatic.com/faviconV2?url=https://entv.dz&amp;client=VFE&amp;size=32&amp;type=FAVICON&amp;fallback_opts=TYPE,SIZE,URL&amp;nfrp=2"/>
          <p:cNvPicPr>
            <a:picLocks noChangeAspect="1" noChangeArrowheads="1"/>
          </p:cNvPicPr>
          <p:nvPr/>
        </p:nvPicPr>
        <p:blipFill>
          <a:blip r:embed="rId4"/>
          <a:srcRect/>
          <a:stretch>
            <a:fillRect/>
          </a:stretch>
        </p:blipFill>
        <p:spPr bwMode="auto">
          <a:xfrm>
            <a:off x="155575" y="-198438"/>
            <a:ext cx="304800" cy="304801"/>
          </a:xfrm>
          <a:prstGeom prst="rect">
            <a:avLst/>
          </a:prstGeom>
          <a:noFill/>
        </p:spPr>
      </p:pic>
      <p:sp>
        <p:nvSpPr>
          <p:cNvPr id="12" name="Rectangle 11"/>
          <p:cNvSpPr/>
          <p:nvPr/>
        </p:nvSpPr>
        <p:spPr>
          <a:xfrm>
            <a:off x="4724400" y="5486400"/>
            <a:ext cx="4267200" cy="523220"/>
          </a:xfrm>
          <a:prstGeom prst="rect">
            <a:avLst/>
          </a:prstGeom>
        </p:spPr>
        <p:txBody>
          <a:bodyPr wrap="square">
            <a:spAutoFit/>
          </a:bodyPr>
          <a:lstStyle/>
          <a:p>
            <a:pPr lvl="0" algn="ctr" eaLnBrk="0" fontAlgn="base" hangingPunct="0">
              <a:spcBef>
                <a:spcPct val="0"/>
              </a:spcBef>
              <a:spcAft>
                <a:spcPct val="0"/>
              </a:spcAft>
            </a:pPr>
            <a:r>
              <a:rPr lang="ar-DZ" sz="2800" b="1" dirty="0" smtClean="0">
                <a:solidFill>
                  <a:srgbClr val="FF0000"/>
                </a:solidFill>
                <a:latin typeface="Times New Roman" pitchFamily="18" charset="0"/>
                <a:cs typeface="Times New Roman" pitchFamily="18" charset="0"/>
              </a:rPr>
              <a:t>الشركة الوطنية البحرية الجزائرية</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609600" y="1371600"/>
            <a:ext cx="8077200" cy="533400"/>
          </a:xfrm>
          <a:prstGeom prst="rect">
            <a:avLst/>
          </a:prstGeom>
        </p:spPr>
        <p:txBody>
          <a:bodyPr vert="horz">
            <a:noAutofit/>
          </a:bodyPr>
          <a:lstStyle/>
          <a:p>
            <a:pPr marL="342900" lvl="0" indent="-342900" algn="r" rtl="1">
              <a:spcBef>
                <a:spcPct val="20000"/>
              </a:spcBef>
              <a:buClr>
                <a:schemeClr val="accent1"/>
              </a:buClr>
              <a:buSzPct val="70000"/>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لوجستيات الطرف الثالث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800" b="1" u="sng" dirty="0" smtClean="0">
                <a:solidFill>
                  <a:srgbClr val="FF0000"/>
                </a:solidFill>
                <a:latin typeface="Times New Roman" pitchFamily="18" charset="0"/>
                <a:cs typeface="Times New Roman" pitchFamily="18" charset="0"/>
              </a:rPr>
              <a:t>3PL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 </a:t>
            </a:r>
            <a:r>
              <a:rPr lang="fr-FR" sz="2800" b="1" dirty="0" err="1" smtClean="0">
                <a:solidFill>
                  <a:srgbClr val="FF0000"/>
                </a:solidFill>
                <a:latin typeface="Times New Roman" pitchFamily="18" charset="0"/>
                <a:cs typeface="Times New Roman" pitchFamily="18" charset="0"/>
              </a:rPr>
              <a:t>Third</a:t>
            </a:r>
            <a:r>
              <a:rPr lang="fr-FR" sz="2800" b="1" dirty="0" smtClean="0">
                <a:solidFill>
                  <a:srgbClr val="FF0000"/>
                </a:solidFill>
                <a:latin typeface="Times New Roman" pitchFamily="18" charset="0"/>
                <a:cs typeface="Times New Roman" pitchFamily="18" charset="0"/>
              </a:rPr>
              <a:t>- Party Logistics</a:t>
            </a:r>
            <a:r>
              <a:rPr lang="fr-FR" sz="2400" b="1" u="sng" dirty="0" smtClean="0">
                <a:solidFill>
                  <a:srgbClr val="FF0000"/>
                </a:solidFill>
              </a:rPr>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381000" y="2590800"/>
            <a:ext cx="8422904" cy="95410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متخصص في سلاسل الإمداد، لديه زبون يعهد له بكل أو بعض أنشطة الإمداد، كما يربط وينسق هذه الخدمات لتحسين الأداء.</a:t>
            </a:r>
            <a:endParaRPr lang="fr-FR" dirty="0"/>
          </a:p>
        </p:txBody>
      </p:sp>
      <p:pic>
        <p:nvPicPr>
          <p:cNvPr id="124930" name="Picture 2" descr="C:\Users\SALAH\Desktop\3pl-companies-pros-and-cons.jpg"/>
          <p:cNvPicPr>
            <a:picLocks noChangeAspect="1" noChangeArrowheads="1"/>
          </p:cNvPicPr>
          <p:nvPr/>
        </p:nvPicPr>
        <p:blipFill>
          <a:blip r:embed="rId2"/>
          <a:srcRect/>
          <a:stretch>
            <a:fillRect/>
          </a:stretch>
        </p:blipFill>
        <p:spPr bwMode="auto">
          <a:xfrm>
            <a:off x="114300" y="3605212"/>
            <a:ext cx="4381500" cy="2947988"/>
          </a:xfrm>
          <a:prstGeom prst="rect">
            <a:avLst/>
          </a:prstGeom>
          <a:noFill/>
        </p:spPr>
      </p:pic>
      <p:pic>
        <p:nvPicPr>
          <p:cNvPr id="124931" name="Picture 3" descr="C:\Users\SALAH\Desktop\images (1).jpg"/>
          <p:cNvPicPr>
            <a:picLocks noChangeAspect="1" noChangeArrowheads="1"/>
          </p:cNvPicPr>
          <p:nvPr/>
        </p:nvPicPr>
        <p:blipFill>
          <a:blip r:embed="rId3"/>
          <a:srcRect/>
          <a:stretch>
            <a:fillRect/>
          </a:stretch>
        </p:blipFill>
        <p:spPr bwMode="auto">
          <a:xfrm>
            <a:off x="4648200" y="4038600"/>
            <a:ext cx="4343400" cy="249555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5" descr="3rd Party Logistics "/>
          <p:cNvPicPr>
            <a:picLocks noChangeAspect="1" noChangeArrowheads="1"/>
          </p:cNvPicPr>
          <p:nvPr/>
        </p:nvPicPr>
        <p:blipFill>
          <a:blip r:embed="rId2"/>
          <a:srcRect/>
          <a:stretch>
            <a:fillRect/>
          </a:stretch>
        </p:blipFill>
        <p:spPr bwMode="auto">
          <a:xfrm>
            <a:off x="228600" y="838200"/>
            <a:ext cx="4267200" cy="2743200"/>
          </a:xfrm>
          <a:prstGeom prst="rect">
            <a:avLst/>
          </a:prstGeom>
          <a:noFill/>
          <a:ln w="9525">
            <a:noFill/>
            <a:miter lim="800000"/>
            <a:headEnd/>
            <a:tailEnd/>
          </a:ln>
        </p:spPr>
      </p:pic>
      <p:pic>
        <p:nvPicPr>
          <p:cNvPr id="3076" name="Picture 4" descr="FedEx Beats Q4 Expectations, Driven by Massive Surge in Ecommerce"/>
          <p:cNvPicPr>
            <a:picLocks noChangeAspect="1" noChangeArrowheads="1"/>
          </p:cNvPicPr>
          <p:nvPr/>
        </p:nvPicPr>
        <p:blipFill>
          <a:blip r:embed="rId3"/>
          <a:srcRect/>
          <a:stretch>
            <a:fillRect/>
          </a:stretch>
        </p:blipFill>
        <p:spPr bwMode="auto">
          <a:xfrm>
            <a:off x="4572000" y="838200"/>
            <a:ext cx="4343400" cy="2743200"/>
          </a:xfrm>
          <a:prstGeom prst="rect">
            <a:avLst/>
          </a:prstGeom>
          <a:noFill/>
        </p:spPr>
      </p:pic>
      <p:sp>
        <p:nvSpPr>
          <p:cNvPr id="3078" name="AutoShape 6" descr="FedEx en mauvaise posture sans Amaz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0" name="Picture 8" descr="FedEx en mauvaise posture sans Amazon"/>
          <p:cNvPicPr>
            <a:picLocks noChangeAspect="1" noChangeArrowheads="1"/>
          </p:cNvPicPr>
          <p:nvPr/>
        </p:nvPicPr>
        <p:blipFill>
          <a:blip r:embed="rId4"/>
          <a:srcRect/>
          <a:stretch>
            <a:fillRect/>
          </a:stretch>
        </p:blipFill>
        <p:spPr bwMode="auto">
          <a:xfrm>
            <a:off x="228600" y="3719512"/>
            <a:ext cx="4264025" cy="3062288"/>
          </a:xfrm>
          <a:prstGeom prst="rect">
            <a:avLst/>
          </a:prstGeom>
          <a:noFill/>
        </p:spPr>
      </p:pic>
      <p:sp>
        <p:nvSpPr>
          <p:cNvPr id="3084" name="AutoShape 12" descr="The shipping industry is poised for massive upheaval. Can FedEx weather the  storm? - Los Angeles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6" name="Picture 14" descr="FedEx to no longer provide express shipping for Amazon in US | Financial  Times"/>
          <p:cNvPicPr>
            <a:picLocks noChangeAspect="1" noChangeArrowheads="1"/>
          </p:cNvPicPr>
          <p:nvPr/>
        </p:nvPicPr>
        <p:blipFill>
          <a:blip r:embed="rId5"/>
          <a:srcRect/>
          <a:stretch>
            <a:fillRect/>
          </a:stretch>
        </p:blipFill>
        <p:spPr bwMode="auto">
          <a:xfrm>
            <a:off x="4648200" y="1962150"/>
            <a:ext cx="4267200" cy="4819650"/>
          </a:xfrm>
          <a:prstGeom prst="rect">
            <a:avLst/>
          </a:prstGeom>
          <a:noFill/>
        </p:spPr>
      </p:pic>
      <p:sp>
        <p:nvSpPr>
          <p:cNvPr id="14" name="Rectangle 13"/>
          <p:cNvSpPr/>
          <p:nvPr/>
        </p:nvSpPr>
        <p:spPr>
          <a:xfrm>
            <a:off x="2667000" y="304800"/>
            <a:ext cx="4024692" cy="461665"/>
          </a:xfrm>
          <a:prstGeom prst="rect">
            <a:avLst/>
          </a:prstGeom>
        </p:spPr>
        <p:txBody>
          <a:bodyPr wrap="none">
            <a:spAutoFit/>
          </a:bodyPr>
          <a:lstStyle/>
          <a:p>
            <a:r>
              <a:rPr lang="fr-FR" sz="2400" b="1" dirty="0" err="1" smtClean="0">
                <a:solidFill>
                  <a:srgbClr val="FF0000"/>
                </a:solidFill>
                <a:latin typeface="Times New Roman" pitchFamily="18" charset="0"/>
                <a:cs typeface="Times New Roman" pitchFamily="18" charset="0"/>
              </a:rPr>
              <a:t>Federal</a:t>
            </a:r>
            <a:r>
              <a:rPr lang="fr-FR" sz="2400" b="1" dirty="0" smtClean="0">
                <a:solidFill>
                  <a:srgbClr val="FF0000"/>
                </a:solidFill>
                <a:latin typeface="Times New Roman" pitchFamily="18" charset="0"/>
                <a:cs typeface="Times New Roman" pitchFamily="18" charset="0"/>
              </a:rPr>
              <a:t> Express Corporation</a:t>
            </a:r>
            <a:endParaRPr lang="fr-FR" sz="2400" dirty="0">
              <a:solidFill>
                <a:srgbClr val="FF0000"/>
              </a:solidFill>
              <a:latin typeface="Times New Roman" pitchFamily="18" charset="0"/>
              <a:cs typeface="Times New Roman" pitchFamily="18" charset="0"/>
            </a:endParaRPr>
          </a:p>
        </p:txBody>
      </p:sp>
      <p:sp>
        <p:nvSpPr>
          <p:cNvPr id="15" name="Rectangle 14"/>
          <p:cNvSpPr/>
          <p:nvPr/>
        </p:nvSpPr>
        <p:spPr>
          <a:xfrm>
            <a:off x="875666" y="228600"/>
            <a:ext cx="1181734" cy="523220"/>
          </a:xfrm>
          <a:prstGeom prst="rect">
            <a:avLst/>
          </a:prstGeom>
        </p:spPr>
        <p:txBody>
          <a:bodyPr wrap="none">
            <a:spAutoFit/>
          </a:bodyPr>
          <a:lstStyle/>
          <a:p>
            <a:r>
              <a:rPr lang="fr-FR" sz="2800" b="1" dirty="0" err="1" smtClean="0">
                <a:solidFill>
                  <a:srgbClr val="FF0000"/>
                </a:solidFill>
                <a:latin typeface="Times New Roman" pitchFamily="18" charset="0"/>
                <a:cs typeface="Times New Roman" pitchFamily="18" charset="0"/>
              </a:rPr>
              <a:t>FedEx</a:t>
            </a: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UPS, FedEx Ease Signature Rules to Protect Against Virus | Transport Top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4" name="Picture 4" descr="Teamsters Ratify Five-Year Contract With UPS | Transport Topics"/>
          <p:cNvPicPr>
            <a:picLocks noChangeAspect="1" noChangeArrowheads="1"/>
          </p:cNvPicPr>
          <p:nvPr/>
        </p:nvPicPr>
        <p:blipFill>
          <a:blip r:embed="rId2"/>
          <a:srcRect/>
          <a:stretch>
            <a:fillRect/>
          </a:stretch>
        </p:blipFill>
        <p:spPr bwMode="auto">
          <a:xfrm>
            <a:off x="152400" y="914400"/>
            <a:ext cx="4419600" cy="2819400"/>
          </a:xfrm>
          <a:prstGeom prst="rect">
            <a:avLst/>
          </a:prstGeom>
          <a:noFill/>
        </p:spPr>
      </p:pic>
      <p:pic>
        <p:nvPicPr>
          <p:cNvPr id="5126" name="Picture 6" descr="UPS ENGINE COLLECTION | EHR Tuning"/>
          <p:cNvPicPr>
            <a:picLocks noChangeAspect="1" noChangeArrowheads="1"/>
          </p:cNvPicPr>
          <p:nvPr/>
        </p:nvPicPr>
        <p:blipFill>
          <a:blip r:embed="rId3"/>
          <a:srcRect/>
          <a:stretch>
            <a:fillRect/>
          </a:stretch>
        </p:blipFill>
        <p:spPr bwMode="auto">
          <a:xfrm>
            <a:off x="4724400" y="838200"/>
            <a:ext cx="4219575" cy="2819400"/>
          </a:xfrm>
          <a:prstGeom prst="rect">
            <a:avLst/>
          </a:prstGeom>
          <a:noFill/>
        </p:spPr>
      </p:pic>
      <p:pic>
        <p:nvPicPr>
          <p:cNvPr id="5128" name="Picture 8" descr="UPS Drops as Heir Apparent's Sudden Exit Rattles Wall Street - Bloomberg"/>
          <p:cNvPicPr>
            <a:picLocks noChangeAspect="1" noChangeArrowheads="1"/>
          </p:cNvPicPr>
          <p:nvPr/>
        </p:nvPicPr>
        <p:blipFill>
          <a:blip r:embed="rId4"/>
          <a:srcRect/>
          <a:stretch>
            <a:fillRect/>
          </a:stretch>
        </p:blipFill>
        <p:spPr bwMode="auto">
          <a:xfrm>
            <a:off x="152400" y="3810000"/>
            <a:ext cx="4419600" cy="2895600"/>
          </a:xfrm>
          <a:prstGeom prst="rect">
            <a:avLst/>
          </a:prstGeom>
          <a:noFill/>
        </p:spPr>
      </p:pic>
      <p:pic>
        <p:nvPicPr>
          <p:cNvPr id="5130" name="Picture 10" descr="Coronavirus impact: Major shipping delays anger UPS customers - ABC7 San  Francisco"/>
          <p:cNvPicPr>
            <a:picLocks noChangeAspect="1" noChangeArrowheads="1"/>
          </p:cNvPicPr>
          <p:nvPr/>
        </p:nvPicPr>
        <p:blipFill>
          <a:blip r:embed="rId5"/>
          <a:srcRect/>
          <a:stretch>
            <a:fillRect/>
          </a:stretch>
        </p:blipFill>
        <p:spPr bwMode="auto">
          <a:xfrm>
            <a:off x="4724400" y="3810000"/>
            <a:ext cx="4229100" cy="2895600"/>
          </a:xfrm>
          <a:prstGeom prst="rect">
            <a:avLst/>
          </a:prstGeom>
          <a:noFill/>
        </p:spPr>
      </p:pic>
      <p:sp>
        <p:nvSpPr>
          <p:cNvPr id="9" name="Rectangle 8"/>
          <p:cNvSpPr/>
          <p:nvPr/>
        </p:nvSpPr>
        <p:spPr>
          <a:xfrm>
            <a:off x="2743200" y="304800"/>
            <a:ext cx="3821111"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United </a:t>
            </a:r>
            <a:r>
              <a:rPr lang="fr-FR" sz="2400" b="1" dirty="0" err="1" smtClean="0">
                <a:solidFill>
                  <a:srgbClr val="FF0000"/>
                </a:solidFill>
                <a:latin typeface="Times New Roman" pitchFamily="18" charset="0"/>
                <a:cs typeface="Times New Roman" pitchFamily="18" charset="0"/>
              </a:rPr>
              <a:t>Parcel</a:t>
            </a:r>
            <a:r>
              <a:rPr lang="fr-FR" sz="2400" b="1" dirty="0" smtClean="0">
                <a:solidFill>
                  <a:srgbClr val="FF0000"/>
                </a:solidFill>
                <a:latin typeface="Times New Roman" pitchFamily="18" charset="0"/>
                <a:cs typeface="Times New Roman" pitchFamily="18" charset="0"/>
              </a:rPr>
              <a:t> Service(UPS)</a:t>
            </a:r>
            <a:endParaRPr lang="fr-FR" sz="2400" b="1" dirty="0">
              <a:solidFill>
                <a:srgbClr val="FF0000"/>
              </a:solidFill>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DHL Express Ireland | Linked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1140" name="Picture 4" descr="DHL Express Ireland | LinkedIn"/>
          <p:cNvPicPr>
            <a:picLocks noChangeAspect="1" noChangeArrowheads="1"/>
          </p:cNvPicPr>
          <p:nvPr/>
        </p:nvPicPr>
        <p:blipFill>
          <a:blip r:embed="rId2" cstate="print"/>
          <a:srcRect/>
          <a:stretch>
            <a:fillRect/>
          </a:stretch>
        </p:blipFill>
        <p:spPr bwMode="auto">
          <a:xfrm>
            <a:off x="152400" y="914400"/>
            <a:ext cx="4568825" cy="2895600"/>
          </a:xfrm>
          <a:prstGeom prst="rect">
            <a:avLst/>
          </a:prstGeom>
          <a:noFill/>
        </p:spPr>
      </p:pic>
      <p:pic>
        <p:nvPicPr>
          <p:cNvPr id="91142" name="Picture 6" descr="DHL Express CEO: Pent-up demand, policy to drive 2021 trade momentum - CGTN"/>
          <p:cNvPicPr>
            <a:picLocks noChangeAspect="1" noChangeArrowheads="1"/>
          </p:cNvPicPr>
          <p:nvPr/>
        </p:nvPicPr>
        <p:blipFill>
          <a:blip r:embed="rId3" cstate="print"/>
          <a:srcRect/>
          <a:stretch>
            <a:fillRect/>
          </a:stretch>
        </p:blipFill>
        <p:spPr bwMode="auto">
          <a:xfrm>
            <a:off x="4800600" y="914400"/>
            <a:ext cx="4191000" cy="2819400"/>
          </a:xfrm>
          <a:prstGeom prst="rect">
            <a:avLst/>
          </a:prstGeom>
          <a:noFill/>
        </p:spPr>
      </p:pic>
      <p:pic>
        <p:nvPicPr>
          <p:cNvPr id="91144" name="Picture 8" descr="DHL prévoit 8 millions d'euros d'investissements dans ses infrastructures  en 2019"/>
          <p:cNvPicPr>
            <a:picLocks noChangeAspect="1" noChangeArrowheads="1"/>
          </p:cNvPicPr>
          <p:nvPr/>
        </p:nvPicPr>
        <p:blipFill>
          <a:blip r:embed="rId4"/>
          <a:srcRect/>
          <a:stretch>
            <a:fillRect/>
          </a:stretch>
        </p:blipFill>
        <p:spPr bwMode="auto">
          <a:xfrm>
            <a:off x="152400" y="3962400"/>
            <a:ext cx="4495800" cy="2819400"/>
          </a:xfrm>
          <a:prstGeom prst="rect">
            <a:avLst/>
          </a:prstGeom>
          <a:noFill/>
        </p:spPr>
      </p:pic>
      <p:pic>
        <p:nvPicPr>
          <p:cNvPr id="91146" name="Picture 10" descr="DHL launches new Strategy 2025 with focus on digitalization, e-commerce | |  Air Cargo World"/>
          <p:cNvPicPr>
            <a:picLocks noChangeAspect="1" noChangeArrowheads="1"/>
          </p:cNvPicPr>
          <p:nvPr/>
        </p:nvPicPr>
        <p:blipFill>
          <a:blip r:embed="rId5"/>
          <a:srcRect/>
          <a:stretch>
            <a:fillRect/>
          </a:stretch>
        </p:blipFill>
        <p:spPr bwMode="auto">
          <a:xfrm>
            <a:off x="4876801" y="3962400"/>
            <a:ext cx="4191000" cy="2809876"/>
          </a:xfrm>
          <a:prstGeom prst="rect">
            <a:avLst/>
          </a:prstGeom>
          <a:noFill/>
        </p:spPr>
      </p:pic>
      <p:sp>
        <p:nvSpPr>
          <p:cNvPr id="9" name="Rectangle 8"/>
          <p:cNvSpPr/>
          <p:nvPr/>
        </p:nvSpPr>
        <p:spPr>
          <a:xfrm>
            <a:off x="0" y="304800"/>
            <a:ext cx="2330446"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DHL Express </a:t>
            </a:r>
            <a:endParaRPr lang="fr-FR" sz="2800" b="1" dirty="0">
              <a:solidFill>
                <a:srgbClr val="FF0000"/>
              </a:solidFill>
              <a:latin typeface="Times New Roman" pitchFamily="18" charset="0"/>
              <a:cs typeface="Times New Roman" pitchFamily="18" charset="0"/>
            </a:endParaRPr>
          </a:p>
        </p:txBody>
      </p:sp>
      <p:sp>
        <p:nvSpPr>
          <p:cNvPr id="10" name="Rectangle 9"/>
          <p:cNvSpPr/>
          <p:nvPr/>
        </p:nvSpPr>
        <p:spPr>
          <a:xfrm>
            <a:off x="2438400" y="381000"/>
            <a:ext cx="6705600" cy="461665"/>
          </a:xfrm>
          <a:prstGeom prst="rect">
            <a:avLst/>
          </a:prstGeom>
        </p:spPr>
        <p:txBody>
          <a:bodyPr wrap="square">
            <a:spAutoFit/>
          </a:bodyPr>
          <a:lstStyle/>
          <a:p>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Dalsey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Hillblom</a:t>
            </a:r>
            <a:r>
              <a:rPr lang="en-US" sz="2400" b="1" dirty="0" smtClean="0">
                <a:latin typeface="Times New Roman" pitchFamily="18" charset="0"/>
                <a:cs typeface="Times New Roman" pitchFamily="18" charset="0"/>
              </a:rPr>
              <a:t> and Lynn) International GmbH</a:t>
            </a:r>
            <a:endParaRPr lang="fr-FR" sz="2400" dirty="0">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81000" y="1066800"/>
            <a:ext cx="8382000" cy="579437"/>
          </a:xfrm>
          <a:prstGeom prst="rect">
            <a:avLst/>
          </a:prstGeom>
        </p:spPr>
        <p:txBody>
          <a:bodyPr vert="horz">
            <a:noAutofit/>
          </a:bodyPr>
          <a:lstStyle/>
          <a:p>
            <a:pPr marL="342900" lvl="0" indent="-342900" algn="r" rtl="1">
              <a:spcBef>
                <a:spcPct val="20000"/>
              </a:spcBef>
              <a:buClr>
                <a:schemeClr val="accent1"/>
              </a:buClr>
              <a:buSzPct val="70000"/>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لوجستيات الطرف الرابع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800" b="1" u="sng" dirty="0" smtClean="0">
                <a:solidFill>
                  <a:srgbClr val="FF0000"/>
                </a:solidFill>
                <a:latin typeface="Times New Roman" pitchFamily="18" charset="0"/>
                <a:cs typeface="Times New Roman" pitchFamily="18" charset="0"/>
              </a:rPr>
              <a:t>4PL </a:t>
            </a:r>
            <a:r>
              <a:rPr kumimoji="0" lang="ar-DZ"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 </a:t>
            </a:r>
            <a:r>
              <a:rPr lang="fr-FR" sz="2800" b="1" dirty="0" err="1" smtClean="0">
                <a:solidFill>
                  <a:srgbClr val="FF0000"/>
                </a:solidFill>
                <a:latin typeface="Times New Roman" pitchFamily="18" charset="0"/>
                <a:cs typeface="Times New Roman" pitchFamily="18" charset="0"/>
              </a:rPr>
              <a:t>Fourth</a:t>
            </a:r>
            <a:r>
              <a:rPr lang="fr-FR" sz="2800" b="1" dirty="0" smtClean="0">
                <a:solidFill>
                  <a:srgbClr val="FF0000"/>
                </a:solidFill>
                <a:latin typeface="Times New Roman" pitchFamily="18" charset="0"/>
                <a:cs typeface="Times New Roman" pitchFamily="18" charset="0"/>
              </a:rPr>
              <a:t>-Party Logistics</a:t>
            </a:r>
            <a:r>
              <a:rPr lang="fr-FR" sz="2800" b="1" u="sng" dirty="0" smtClean="0">
                <a:solidFill>
                  <a:srgbClr val="FF0000"/>
                </a:solidFill>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228600" y="1752600"/>
            <a:ext cx="8640689" cy="1569660"/>
          </a:xfrm>
          <a:prstGeom prst="rect">
            <a:avLst/>
          </a:prstGeom>
        </p:spPr>
        <p:txBody>
          <a:bodyPr wrap="square">
            <a:spAutoFit/>
          </a:bodyPr>
          <a:lstStyle/>
          <a:p>
            <a:pPr algn="just" rtl="1">
              <a:tabLst>
                <a:tab pos="7027863" algn="l"/>
              </a:tabLst>
            </a:pPr>
            <a:r>
              <a:rPr lang="fr-FR"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كحل لتعقيد الأعمال اللوجستية، فإن </a:t>
            </a:r>
            <a:r>
              <a:rPr lang="fr-FR" sz="3200" b="1" dirty="0" smtClean="0">
                <a:solidFill>
                  <a:srgbClr val="002060"/>
                </a:solidFill>
                <a:latin typeface="Times New Roman" pitchFamily="18" charset="0"/>
                <a:cs typeface="Times New Roman" pitchFamily="18" charset="0"/>
              </a:rPr>
              <a:t>4PL</a:t>
            </a:r>
            <a:r>
              <a:rPr lang="ar-DZ" sz="3200" b="1" dirty="0" smtClean="0">
                <a:solidFill>
                  <a:srgbClr val="FF0000"/>
                </a:solidFill>
                <a:latin typeface="Times New Roman" pitchFamily="18" charset="0"/>
                <a:cs typeface="Times New Roman" pitchFamily="18" charset="0"/>
              </a:rPr>
              <a:t> </a:t>
            </a:r>
            <a:r>
              <a:rPr lang="fr-FR"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ينسق بين مختلف الأطراف على طول سلسلة الإمداد</a:t>
            </a:r>
            <a:r>
              <a:rPr lang="ar-DZ" sz="3200" b="1" dirty="0" smtClean="0">
                <a:solidFill>
                  <a:srgbClr val="002060"/>
                </a:solidFill>
                <a:latin typeface="Times New Roman" pitchFamily="18" charset="0"/>
                <a:cs typeface="Times New Roman" pitchFamily="18" charset="0"/>
              </a:rPr>
              <a:t>(</a:t>
            </a:r>
            <a:r>
              <a:rPr lang="ar-DZ" sz="3200" b="1" dirty="0" err="1" smtClean="0">
                <a:solidFill>
                  <a:srgbClr val="002060"/>
                </a:solidFill>
                <a:latin typeface="Times New Roman" pitchFamily="18" charset="0"/>
                <a:cs typeface="Times New Roman" pitchFamily="18" charset="0"/>
              </a:rPr>
              <a:t>مكامل</a:t>
            </a:r>
            <a:r>
              <a:rPr lang="ar-DZ" sz="3200" b="1" dirty="0" smtClean="0">
                <a:solidFill>
                  <a:srgbClr val="FF0000"/>
                </a:solidFill>
                <a:latin typeface="Times New Roman" pitchFamily="18" charset="0"/>
                <a:cs typeface="Times New Roman" pitchFamily="18" charset="0"/>
              </a:rPr>
              <a:t> </a:t>
            </a:r>
            <a:r>
              <a:rPr lang="fr-FR" sz="3200" b="1" dirty="0" smtClean="0">
                <a:solidFill>
                  <a:srgbClr val="002060"/>
                </a:solidFill>
                <a:latin typeface="Times New Roman" pitchFamily="18" charset="0"/>
                <a:cs typeface="Times New Roman" pitchFamily="18" charset="0"/>
              </a:rPr>
              <a:t>intégrateur</a:t>
            </a:r>
            <a:r>
              <a:rPr lang="ar-DZ" sz="3200" b="1" dirty="0" smtClean="0">
                <a:solidFill>
                  <a:srgbClr val="002060"/>
                </a:solidFill>
                <a:latin typeface="Times New Roman" pitchFamily="18" charset="0"/>
                <a:cs typeface="Times New Roman" pitchFamily="18" charset="0"/>
              </a:rPr>
              <a:t>)</a:t>
            </a:r>
            <a:r>
              <a:rPr lang="ar-DZ" sz="3200" b="1" dirty="0" smtClean="0">
                <a:latin typeface="Times New Roman" pitchFamily="18" charset="0"/>
                <a:cs typeface="Times New Roman" pitchFamily="18" charset="0"/>
              </a:rPr>
              <a:t>،</a:t>
            </a: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يساعده في ذلك تطور </a:t>
            </a:r>
            <a:r>
              <a:rPr lang="fr-FR" sz="3200" b="1" dirty="0" smtClean="0">
                <a:solidFill>
                  <a:srgbClr val="002060"/>
                </a:solidFill>
                <a:latin typeface="Times New Roman" pitchFamily="18" charset="0"/>
                <a:cs typeface="Times New Roman" pitchFamily="18" charset="0"/>
              </a:rPr>
              <a:t>TIC.</a:t>
            </a:r>
            <a:endParaRPr lang="fr-FR" sz="3200" dirty="0">
              <a:solidFill>
                <a:srgbClr val="002060"/>
              </a:solidFill>
            </a:endParaRPr>
          </a:p>
        </p:txBody>
      </p:sp>
      <p:pic>
        <p:nvPicPr>
          <p:cNvPr id="164865" name="Picture 1" descr="C:\Users\SALAH\Desktop\unnamed.jpg"/>
          <p:cNvPicPr>
            <a:picLocks noChangeAspect="1" noChangeArrowheads="1"/>
          </p:cNvPicPr>
          <p:nvPr/>
        </p:nvPicPr>
        <p:blipFill>
          <a:blip r:embed="rId2"/>
          <a:srcRect/>
          <a:stretch>
            <a:fillRect/>
          </a:stretch>
        </p:blipFill>
        <p:spPr bwMode="auto">
          <a:xfrm>
            <a:off x="2133600" y="3352800"/>
            <a:ext cx="4876800" cy="325755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7"/>
          <p:cNvGrpSpPr/>
          <p:nvPr/>
        </p:nvGrpSpPr>
        <p:grpSpPr>
          <a:xfrm>
            <a:off x="243724" y="533382"/>
            <a:ext cx="8845683" cy="6150611"/>
            <a:chOff x="243724" y="533382"/>
            <a:chExt cx="8845683" cy="6150611"/>
          </a:xfrm>
        </p:grpSpPr>
        <p:grpSp>
          <p:nvGrpSpPr>
            <p:cNvPr id="3" name="Group 2"/>
            <p:cNvGrpSpPr>
              <a:grpSpLocks/>
            </p:cNvGrpSpPr>
            <p:nvPr/>
          </p:nvGrpSpPr>
          <p:grpSpPr bwMode="auto">
            <a:xfrm>
              <a:off x="369149" y="533382"/>
              <a:ext cx="8720258" cy="6150611"/>
              <a:chOff x="880" y="5826"/>
              <a:chExt cx="10640" cy="7989"/>
            </a:xfrm>
          </p:grpSpPr>
          <p:grpSp>
            <p:nvGrpSpPr>
              <p:cNvPr id="4" name="Group 3"/>
              <p:cNvGrpSpPr>
                <a:grpSpLocks/>
              </p:cNvGrpSpPr>
              <p:nvPr/>
            </p:nvGrpSpPr>
            <p:grpSpPr bwMode="auto">
              <a:xfrm>
                <a:off x="1107" y="12045"/>
                <a:ext cx="8867" cy="1770"/>
                <a:chOff x="1107" y="9510"/>
                <a:chExt cx="8867" cy="1770"/>
              </a:xfrm>
            </p:grpSpPr>
            <p:sp>
              <p:nvSpPr>
                <p:cNvPr id="48132" name="Text Box 4"/>
                <p:cNvSpPr txBox="1">
                  <a:spLocks noChangeArrowheads="1"/>
                </p:cNvSpPr>
                <p:nvPr/>
              </p:nvSpPr>
              <p:spPr bwMode="auto">
                <a:xfrm>
                  <a:off x="1107" y="9724"/>
                  <a:ext cx="2670" cy="12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الاستعانة بمصادر داخلية</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itchFamily="18" charset="0"/>
                      <a:ea typeface="Arial" pitchFamily="34" charset="0"/>
                      <a:cs typeface="Arial" pitchFamily="34" charset="0"/>
                    </a:rPr>
                    <a:t>Insourcing</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1970- 1980</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3" name="Oval 5"/>
                <p:cNvSpPr>
                  <a:spLocks noChangeArrowheads="1"/>
                </p:cNvSpPr>
                <p:nvPr/>
              </p:nvSpPr>
              <p:spPr bwMode="auto">
                <a:xfrm>
                  <a:off x="4799" y="9510"/>
                  <a:ext cx="5175" cy="1770"/>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34" name="Oval 6"/>
                <p:cNvSpPr>
                  <a:spLocks noChangeArrowheads="1"/>
                </p:cNvSpPr>
                <p:nvPr/>
              </p:nvSpPr>
              <p:spPr bwMode="auto">
                <a:xfrm>
                  <a:off x="7274" y="9863"/>
                  <a:ext cx="2385" cy="1095"/>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عمليات إمداد داخلية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5" name="Oval 7"/>
                <p:cNvSpPr>
                  <a:spLocks noChangeArrowheads="1"/>
                </p:cNvSpPr>
                <p:nvPr/>
              </p:nvSpPr>
              <p:spPr bwMode="auto">
                <a:xfrm>
                  <a:off x="5114" y="9780"/>
                  <a:ext cx="1770" cy="117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36" name="Text Box 8"/>
                <p:cNvSpPr txBox="1">
                  <a:spLocks noChangeArrowheads="1"/>
                </p:cNvSpPr>
                <p:nvPr/>
              </p:nvSpPr>
              <p:spPr bwMode="auto">
                <a:xfrm>
                  <a:off x="5417" y="10084"/>
                  <a:ext cx="1230" cy="631"/>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زبون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9"/>
              <p:cNvGrpSpPr>
                <a:grpSpLocks/>
              </p:cNvGrpSpPr>
              <p:nvPr/>
            </p:nvGrpSpPr>
            <p:grpSpPr bwMode="auto">
              <a:xfrm>
                <a:off x="1300" y="10406"/>
                <a:ext cx="9822" cy="1365"/>
                <a:chOff x="1300" y="10406"/>
                <a:chExt cx="9822" cy="1365"/>
              </a:xfrm>
            </p:grpSpPr>
            <p:sp>
              <p:nvSpPr>
                <p:cNvPr id="48138" name="Text Box 10"/>
                <p:cNvSpPr txBox="1">
                  <a:spLocks noChangeArrowheads="1"/>
                </p:cNvSpPr>
                <p:nvPr/>
              </p:nvSpPr>
              <p:spPr bwMode="auto">
                <a:xfrm>
                  <a:off x="1300" y="10406"/>
                  <a:ext cx="3035" cy="12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الاستعانة بمصادر خارجية</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Outsourcing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1980- 1990</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9" name="Oval 11"/>
                <p:cNvSpPr>
                  <a:spLocks noChangeArrowheads="1"/>
                </p:cNvSpPr>
                <p:nvPr/>
              </p:nvSpPr>
              <p:spPr bwMode="auto">
                <a:xfrm>
                  <a:off x="7860" y="10676"/>
                  <a:ext cx="3262" cy="1095"/>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مقدمو لوجستيات الطرف الثالث </a:t>
                  </a:r>
                  <a:r>
                    <a:rPr lang="fr-FR" sz="2000" b="1" dirty="0" smtClean="0">
                      <a:latin typeface="Times New Roman" pitchFamily="18" charset="0"/>
                      <a:ea typeface="Arial" pitchFamily="34" charset="0"/>
                      <a:cs typeface="Times New Roman" pitchFamily="18" charset="0"/>
                    </a:rPr>
                    <a:t> 3PL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0" name="Oval 12"/>
                <p:cNvSpPr>
                  <a:spLocks noChangeArrowheads="1"/>
                </p:cNvSpPr>
                <p:nvPr/>
              </p:nvSpPr>
              <p:spPr bwMode="auto">
                <a:xfrm>
                  <a:off x="5250" y="10668"/>
                  <a:ext cx="1770" cy="99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41" name="Text Box 13"/>
                <p:cNvSpPr txBox="1">
                  <a:spLocks noChangeArrowheads="1"/>
                </p:cNvSpPr>
                <p:nvPr/>
              </p:nvSpPr>
              <p:spPr bwMode="auto">
                <a:xfrm>
                  <a:off x="5520" y="10893"/>
                  <a:ext cx="1200" cy="575"/>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زبون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142" name="AutoShape 14"/>
                <p:cNvCxnSpPr>
                  <a:cxnSpLocks noChangeShapeType="1"/>
                </p:cNvCxnSpPr>
                <p:nvPr/>
              </p:nvCxnSpPr>
              <p:spPr bwMode="auto">
                <a:xfrm>
                  <a:off x="7170" y="11171"/>
                  <a:ext cx="570" cy="0"/>
                </a:xfrm>
                <a:prstGeom prst="straightConnector1">
                  <a:avLst/>
                </a:prstGeom>
                <a:noFill/>
                <a:ln w="34925">
                  <a:solidFill>
                    <a:srgbClr val="000000"/>
                  </a:solidFill>
                  <a:round/>
                  <a:headEnd type="triangle" w="med" len="med"/>
                  <a:tailEnd type="triangle" w="med" len="med"/>
                </a:ln>
              </p:spPr>
            </p:cxnSp>
          </p:grpSp>
          <p:grpSp>
            <p:nvGrpSpPr>
              <p:cNvPr id="6" name="Group 15"/>
              <p:cNvGrpSpPr>
                <a:grpSpLocks/>
              </p:cNvGrpSpPr>
              <p:nvPr/>
            </p:nvGrpSpPr>
            <p:grpSpPr bwMode="auto">
              <a:xfrm>
                <a:off x="1412" y="5826"/>
                <a:ext cx="10108" cy="4599"/>
                <a:chOff x="1412" y="5826"/>
                <a:chExt cx="10108" cy="4599"/>
              </a:xfrm>
            </p:grpSpPr>
            <p:sp>
              <p:nvSpPr>
                <p:cNvPr id="48144" name="Text Box 16"/>
                <p:cNvSpPr txBox="1">
                  <a:spLocks noChangeArrowheads="1"/>
                </p:cNvSpPr>
                <p:nvPr/>
              </p:nvSpPr>
              <p:spPr bwMode="auto">
                <a:xfrm>
                  <a:off x="1412" y="8201"/>
                  <a:ext cx="3573" cy="1295"/>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تحالف أداء الأعمال</a:t>
                  </a:r>
                  <a:endPar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Business Performance Alliance</a:t>
                  </a:r>
                  <a:r>
                    <a:rPr kumimoji="0" lang="fr-FR" sz="2000" b="1" i="0" u="none" strike="noStrike" cap="none" normalizeH="0" dirty="0" smtClean="0">
                      <a:ln>
                        <a:noFill/>
                      </a:ln>
                      <a:solidFill>
                        <a:schemeClr val="tx1"/>
                      </a:solidFill>
                      <a:effectLst/>
                      <a:latin typeface="Times New Roman" pitchFamily="18" charset="0"/>
                      <a:ea typeface="Arial" pitchFamily="34" charset="0"/>
                      <a:cs typeface="Arial" pitchFamily="34" charset="0"/>
                    </a:rPr>
                    <a:t> </a:t>
                  </a: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1990- 2000</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5" name="Oval 17"/>
                <p:cNvSpPr>
                  <a:spLocks noChangeArrowheads="1"/>
                </p:cNvSpPr>
                <p:nvPr/>
              </p:nvSpPr>
              <p:spPr bwMode="auto">
                <a:xfrm>
                  <a:off x="4440" y="6915"/>
                  <a:ext cx="1770" cy="906"/>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46" name="Text Box 18"/>
                <p:cNvSpPr txBox="1">
                  <a:spLocks noChangeArrowheads="1"/>
                </p:cNvSpPr>
                <p:nvPr/>
              </p:nvSpPr>
              <p:spPr bwMode="auto">
                <a:xfrm>
                  <a:off x="4710" y="7113"/>
                  <a:ext cx="1200" cy="450"/>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زبون</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7" name="Oval 19"/>
                <p:cNvSpPr>
                  <a:spLocks noChangeArrowheads="1"/>
                </p:cNvSpPr>
                <p:nvPr/>
              </p:nvSpPr>
              <p:spPr bwMode="auto">
                <a:xfrm>
                  <a:off x="8797" y="6870"/>
                  <a:ext cx="2723" cy="945"/>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48" name="Text Box 20"/>
                <p:cNvSpPr txBox="1">
                  <a:spLocks noChangeArrowheads="1"/>
                </p:cNvSpPr>
                <p:nvPr/>
              </p:nvSpPr>
              <p:spPr bwMode="auto">
                <a:xfrm>
                  <a:off x="9169" y="7095"/>
                  <a:ext cx="1931" cy="555"/>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DZ" sz="2000" b="1" dirty="0" smtClean="0">
                      <a:latin typeface="Arial" pitchFamily="34" charset="0"/>
                      <a:ea typeface="Arial" pitchFamily="34" charset="0"/>
                      <a:cs typeface="Arial" pitchFamily="34" charset="0"/>
                    </a:rPr>
                    <a:t>مقدمو </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استشارات</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9" name="Oval 21"/>
                <p:cNvSpPr>
                  <a:spLocks noChangeArrowheads="1"/>
                </p:cNvSpPr>
                <p:nvPr/>
              </p:nvSpPr>
              <p:spPr bwMode="auto">
                <a:xfrm>
                  <a:off x="8509" y="9480"/>
                  <a:ext cx="2520" cy="945"/>
                </a:xfrm>
                <a:prstGeom prst="ellipse">
                  <a:avLst/>
                </a:prstGeom>
                <a:solidFill>
                  <a:srgbClr val="FFC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50" name="Text Box 22"/>
                <p:cNvSpPr txBox="1">
                  <a:spLocks noChangeArrowheads="1"/>
                </p:cNvSpPr>
                <p:nvPr/>
              </p:nvSpPr>
              <p:spPr bwMode="auto">
                <a:xfrm>
                  <a:off x="8950" y="9720"/>
                  <a:ext cx="1800" cy="540"/>
                </a:xfrm>
                <a:prstGeom prst="rect">
                  <a:avLst/>
                </a:prstGeom>
                <a:solidFill>
                  <a:srgbClr val="FFC000"/>
                </a:solidFill>
                <a:ln w="254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مقدمو </a:t>
                  </a: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3PL</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151" name="Oval 23"/>
                <p:cNvSpPr>
                  <a:spLocks noChangeArrowheads="1"/>
                </p:cNvSpPr>
                <p:nvPr/>
              </p:nvSpPr>
              <p:spPr bwMode="auto">
                <a:xfrm>
                  <a:off x="8425" y="8003"/>
                  <a:ext cx="3074" cy="1290"/>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52" name="Text Box 24"/>
                <p:cNvSpPr txBox="1">
                  <a:spLocks noChangeArrowheads="1"/>
                </p:cNvSpPr>
                <p:nvPr/>
              </p:nvSpPr>
              <p:spPr bwMode="auto">
                <a:xfrm>
                  <a:off x="8890" y="8213"/>
                  <a:ext cx="2189" cy="870"/>
                </a:xfrm>
                <a:prstGeom prst="rect">
                  <a:avLst/>
                </a:prstGeom>
                <a:solidFill>
                  <a:srgbClr val="FFFFFF"/>
                </a:solid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مقدمو خدمات</a:t>
                  </a:r>
                  <a:endParaRPr kumimoji="0" lang="en-US"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تكنولوجيا معلومات</a:t>
                  </a:r>
                  <a:r>
                    <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53" name="Text Box 25"/>
                <p:cNvSpPr txBox="1">
                  <a:spLocks noChangeArrowheads="1"/>
                </p:cNvSpPr>
                <p:nvPr/>
              </p:nvSpPr>
              <p:spPr bwMode="auto">
                <a:xfrm>
                  <a:off x="7217" y="5826"/>
                  <a:ext cx="3090" cy="9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تكامل وظيفي أكبر</a:t>
                  </a:r>
                  <a:endParaRPr kumimoji="0" lang="fr-FR"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استقلالية تشغيلية أوسع</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54" name="Oval 26"/>
                <p:cNvSpPr>
                  <a:spLocks noChangeArrowheads="1"/>
                </p:cNvSpPr>
                <p:nvPr/>
              </p:nvSpPr>
              <p:spPr bwMode="auto">
                <a:xfrm>
                  <a:off x="5745" y="8289"/>
                  <a:ext cx="1770" cy="906"/>
                </a:xfrm>
                <a:prstGeom prst="ellipse">
                  <a:avLst/>
                </a:prstGeom>
                <a:solidFill>
                  <a:srgbClr val="FFC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000"/>
                </a:p>
              </p:txBody>
            </p:sp>
            <p:sp>
              <p:nvSpPr>
                <p:cNvPr id="48155" name="Text Box 27"/>
                <p:cNvSpPr txBox="1">
                  <a:spLocks noChangeArrowheads="1"/>
                </p:cNvSpPr>
                <p:nvPr/>
              </p:nvSpPr>
              <p:spPr bwMode="auto">
                <a:xfrm>
                  <a:off x="6015" y="8514"/>
                  <a:ext cx="1200" cy="450"/>
                </a:xfrm>
                <a:prstGeom prst="rect">
                  <a:avLst/>
                </a:prstGeom>
                <a:solidFill>
                  <a:srgbClr val="FFC000"/>
                </a:solidFill>
                <a:ln w="254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4PL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156" name="AutoShape 28"/>
                <p:cNvCxnSpPr>
                  <a:cxnSpLocks noChangeShapeType="1"/>
                </p:cNvCxnSpPr>
                <p:nvPr/>
              </p:nvCxnSpPr>
              <p:spPr bwMode="auto">
                <a:xfrm rot="10800000">
                  <a:off x="5636" y="7905"/>
                  <a:ext cx="379" cy="384"/>
                </a:xfrm>
                <a:prstGeom prst="straightConnector1">
                  <a:avLst/>
                </a:prstGeom>
                <a:noFill/>
                <a:ln w="34925">
                  <a:solidFill>
                    <a:srgbClr val="000000"/>
                  </a:solidFill>
                  <a:round/>
                  <a:headEnd type="triangle" w="med" len="med"/>
                  <a:tailEnd type="triangle" w="med" len="med"/>
                </a:ln>
              </p:spPr>
            </p:cxnSp>
            <p:cxnSp>
              <p:nvCxnSpPr>
                <p:cNvPr id="48157" name="AutoShape 29"/>
                <p:cNvCxnSpPr>
                  <a:cxnSpLocks noChangeShapeType="1"/>
                </p:cNvCxnSpPr>
                <p:nvPr/>
              </p:nvCxnSpPr>
              <p:spPr bwMode="auto">
                <a:xfrm flipV="1">
                  <a:off x="7305" y="7509"/>
                  <a:ext cx="1399" cy="846"/>
                </a:xfrm>
                <a:prstGeom prst="straightConnector1">
                  <a:avLst/>
                </a:prstGeom>
                <a:noFill/>
                <a:ln w="34925">
                  <a:solidFill>
                    <a:srgbClr val="000000"/>
                  </a:solidFill>
                  <a:round/>
                  <a:headEnd type="triangle" w="med" len="med"/>
                  <a:tailEnd type="triangle" w="med" len="med"/>
                </a:ln>
              </p:spPr>
            </p:cxnSp>
            <p:cxnSp>
              <p:nvCxnSpPr>
                <p:cNvPr id="48158" name="AutoShape 30"/>
                <p:cNvCxnSpPr>
                  <a:cxnSpLocks noChangeShapeType="1"/>
                </p:cNvCxnSpPr>
                <p:nvPr/>
              </p:nvCxnSpPr>
              <p:spPr bwMode="auto">
                <a:xfrm>
                  <a:off x="7590" y="8795"/>
                  <a:ext cx="742" cy="2"/>
                </a:xfrm>
                <a:prstGeom prst="straightConnector1">
                  <a:avLst/>
                </a:prstGeom>
                <a:noFill/>
                <a:ln w="34925">
                  <a:solidFill>
                    <a:srgbClr val="000000"/>
                  </a:solidFill>
                  <a:round/>
                  <a:headEnd type="triangle" w="med" len="med"/>
                  <a:tailEnd type="triangle" w="med" len="med"/>
                </a:ln>
              </p:spPr>
            </p:cxnSp>
            <p:cxnSp>
              <p:nvCxnSpPr>
                <p:cNvPr id="48159" name="AutoShape 31"/>
                <p:cNvCxnSpPr>
                  <a:cxnSpLocks noChangeShapeType="1"/>
                </p:cNvCxnSpPr>
                <p:nvPr/>
              </p:nvCxnSpPr>
              <p:spPr bwMode="auto">
                <a:xfrm>
                  <a:off x="7305" y="9195"/>
                  <a:ext cx="729" cy="600"/>
                </a:xfrm>
                <a:prstGeom prst="straightConnector1">
                  <a:avLst/>
                </a:prstGeom>
                <a:noFill/>
                <a:ln w="34925">
                  <a:solidFill>
                    <a:srgbClr val="000000"/>
                  </a:solidFill>
                  <a:round/>
                  <a:headEnd type="triangle" w="med" len="med"/>
                  <a:tailEnd type="triangle" w="med" len="med"/>
                </a:ln>
              </p:spPr>
            </p:cxnSp>
            <p:cxnSp>
              <p:nvCxnSpPr>
                <p:cNvPr id="48160" name="AutoShape 32"/>
                <p:cNvCxnSpPr>
                  <a:cxnSpLocks noChangeShapeType="1"/>
                </p:cNvCxnSpPr>
                <p:nvPr/>
              </p:nvCxnSpPr>
              <p:spPr bwMode="auto">
                <a:xfrm flipH="1">
                  <a:off x="6720" y="6750"/>
                  <a:ext cx="1914" cy="1539"/>
                </a:xfrm>
                <a:prstGeom prst="straightConnector1">
                  <a:avLst/>
                </a:prstGeom>
                <a:noFill/>
                <a:ln w="34925">
                  <a:solidFill>
                    <a:srgbClr val="000000"/>
                  </a:solidFill>
                  <a:round/>
                  <a:headEnd/>
                  <a:tailEnd/>
                </a:ln>
              </p:spPr>
            </p:cxnSp>
          </p:grpSp>
          <p:sp>
            <p:nvSpPr>
              <p:cNvPr id="48162" name="AutoShape 34"/>
              <p:cNvSpPr>
                <a:spLocks noChangeArrowheads="1"/>
              </p:cNvSpPr>
              <p:nvPr/>
            </p:nvSpPr>
            <p:spPr bwMode="auto">
              <a:xfrm rot="11103981">
                <a:off x="880" y="8915"/>
                <a:ext cx="434" cy="1910"/>
              </a:xfrm>
              <a:prstGeom prst="curvedLeftArrow">
                <a:avLst>
                  <a:gd name="adj1" fmla="val 62903"/>
                  <a:gd name="adj2" fmla="val 125806"/>
                  <a:gd name="adj3" fmla="val 33333"/>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2000"/>
              </a:p>
            </p:txBody>
          </p:sp>
        </p:grpSp>
        <p:sp>
          <p:nvSpPr>
            <p:cNvPr id="37" name="AutoShape 34"/>
            <p:cNvSpPr>
              <a:spLocks noChangeArrowheads="1"/>
            </p:cNvSpPr>
            <p:nvPr/>
          </p:nvSpPr>
          <p:spPr bwMode="auto">
            <a:xfrm rot="11588998">
              <a:off x="243724" y="4516984"/>
              <a:ext cx="355695" cy="1470272"/>
            </a:xfrm>
            <a:prstGeom prst="curvedLeftArrow">
              <a:avLst>
                <a:gd name="adj1" fmla="val 62903"/>
                <a:gd name="adj2" fmla="val 125806"/>
                <a:gd name="adj3" fmla="val 33333"/>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2000"/>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1143000"/>
            <a:ext cx="8686800" cy="609600"/>
          </a:xfrm>
          <a:prstGeom prst="rect">
            <a:avLst/>
          </a:prstGeom>
        </p:spPr>
        <p:txBody>
          <a:bodyPr vert="horz">
            <a:noAutofit/>
          </a:bodyPr>
          <a:lstStyle/>
          <a:p>
            <a:pPr marL="342900" lvl="0" indent="-342900" algn="r" rtl="1">
              <a:spcBef>
                <a:spcPct val="20000"/>
              </a:spcBef>
              <a:buClr>
                <a:schemeClr val="accent1"/>
              </a:buClr>
              <a:buSzPct val="70000"/>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لوجستيات الطرف الخامس </a:t>
            </a:r>
            <a:r>
              <a:rPr kumimoji="0" lang="ar-DZ"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3200" b="1" u="sng" dirty="0" smtClean="0">
                <a:solidFill>
                  <a:srgbClr val="FF0000"/>
                </a:solidFill>
                <a:latin typeface="Times New Roman" pitchFamily="18" charset="0"/>
                <a:cs typeface="Times New Roman" pitchFamily="18" charset="0"/>
              </a:rPr>
              <a:t>5PL </a:t>
            </a:r>
            <a:r>
              <a:rPr kumimoji="0" lang="ar-DZ"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fifth</a:t>
            </a:r>
            <a:r>
              <a:rPr lang="fr-FR" sz="3200" b="1" dirty="0" smtClean="0">
                <a:solidFill>
                  <a:srgbClr val="FF0000"/>
                </a:solidFill>
                <a:latin typeface="Times New Roman" pitchFamily="18" charset="0"/>
                <a:cs typeface="Times New Roman" pitchFamily="18" charset="0"/>
              </a:rPr>
              <a:t>-Party Logistics</a:t>
            </a:r>
            <a:r>
              <a:rPr lang="fr-FR" sz="3200" b="1" u="sng" dirty="0" smtClean="0">
                <a:solidFill>
                  <a:srgbClr val="FF0000"/>
                </a:solidFill>
              </a:rPr>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4" name="Rectangle 13"/>
          <p:cNvSpPr/>
          <p:nvPr/>
        </p:nvSpPr>
        <p:spPr>
          <a:xfrm>
            <a:off x="304800" y="2133600"/>
            <a:ext cx="8382000" cy="2554545"/>
          </a:xfrm>
          <a:prstGeom prst="rect">
            <a:avLst/>
          </a:prstGeom>
        </p:spPr>
        <p:txBody>
          <a:bodyPr wrap="square">
            <a:spAutoFit/>
          </a:bodyPr>
          <a:lstStyle/>
          <a:p>
            <a:pPr algn="just" rtl="1"/>
            <a:r>
              <a:rPr lang="fr-FR"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يصمم وينجز للزبون حلول لوجستية آلية وذكية متعلقة بنظم المعلومات، مثل تصميم وتنفيذ نظم لإدارة الطلبيات، المخازن، النقل، التجارة الإلكترونية، سلاسل الإمداد</a:t>
            </a:r>
            <a:r>
              <a:rPr lang="fr-FR"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a:t>
            </a:r>
          </a:p>
          <a:p>
            <a:pPr algn="just" rtl="1"/>
            <a:r>
              <a:rPr lang="ar-DZ" sz="3200" b="1" dirty="0" smtClean="0">
                <a:latin typeface="Times New Roman" pitchFamily="18" charset="0"/>
                <a:cs typeface="Times New Roman" pitchFamily="18" charset="0"/>
              </a:rPr>
              <a:t>    كما يقدم خدمات أخرى(الاستشارات الفنية والإدارية، الفحص والتدقيق، المساعدة التقنية، التدريب والتطوير...).</a:t>
            </a:r>
            <a:endParaRPr lang="fr-F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54162"/>
            <a:ext cx="8382000" cy="1493838"/>
          </a:xfrm>
        </p:spPr>
        <p:txBody>
          <a:bodyPr>
            <a:normAutofit/>
          </a:bodyPr>
          <a:lstStyle/>
          <a:p>
            <a:pPr marL="1588" indent="461963" algn="just" rtl="1">
              <a:buNone/>
            </a:pPr>
            <a:r>
              <a:rPr lang="ar-DZ" sz="2800" b="1" dirty="0" smtClean="0">
                <a:solidFill>
                  <a:schemeClr val="tx1"/>
                </a:solidFill>
                <a:latin typeface="Times New Roman" pitchFamily="18" charset="0"/>
                <a:cs typeface="Times New Roman" pitchFamily="18" charset="0"/>
              </a:rPr>
              <a:t>مجال واسع من </a:t>
            </a:r>
            <a:r>
              <a:rPr lang="ar-DZ" sz="2800" b="1" dirty="0" smtClean="0">
                <a:solidFill>
                  <a:srgbClr val="FF0000"/>
                </a:solidFill>
                <a:latin typeface="Times New Roman" pitchFamily="18" charset="0"/>
                <a:cs typeface="Times New Roman" pitchFamily="18" charset="0"/>
              </a:rPr>
              <a:t>الأنشطة والمهن</a:t>
            </a:r>
            <a:r>
              <a:rPr lang="ar-DZ" sz="2800" b="1" dirty="0" smtClean="0">
                <a:solidFill>
                  <a:schemeClr val="tx1"/>
                </a:solidFill>
                <a:latin typeface="Times New Roman" pitchFamily="18" charset="0"/>
                <a:cs typeface="Times New Roman" pitchFamily="18" charset="0"/>
              </a:rPr>
              <a:t>، تتمثل مهمتها في أن تصل البضائع التي تبيعها شركة تقع في دولة ما، إلى العملاء في دولة أخرى، في أفضل الشروط والآجال.</a:t>
            </a:r>
          </a:p>
          <a:p>
            <a:pPr algn="r" rtl="1">
              <a:buNone/>
            </a:pPr>
            <a:endParaRPr lang="fr-FR" sz="2800" dirty="0">
              <a:solidFill>
                <a:schemeClr val="tx1"/>
              </a:solidFill>
            </a:endParaRPr>
          </a:p>
        </p:txBody>
      </p:sp>
      <p:sp>
        <p:nvSpPr>
          <p:cNvPr id="16" name="Rectangle 1"/>
          <p:cNvSpPr>
            <a:spLocks noChangeArrowheads="1"/>
          </p:cNvSpPr>
          <p:nvPr/>
        </p:nvSpPr>
        <p:spPr bwMode="auto">
          <a:xfrm>
            <a:off x="304800" y="3491805"/>
            <a:ext cx="838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ممارسة الطرق </a:t>
            </a:r>
            <a:r>
              <a:rPr kumimoji="0" lang="ar-SA"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اللوجستية</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التقليدية للإدارة المثلى لتدفق البضائع والأشخاص على المستوى الدولي. وهو يدمج أنشطة الاستيراد والتصدير وتنظيم عمليات النقل عبر الحدود</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5439229" y="685800"/>
            <a:ext cx="306526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تعريف الإمداد الدولي:</a:t>
            </a:r>
            <a:endParaRPr lang="fr-FR" sz="32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950655"/>
            <a:ext cx="8534400" cy="1676400"/>
          </a:xfrm>
        </p:spPr>
        <p:txBody>
          <a:bodyPr>
            <a:normAutofit/>
          </a:bodyPr>
          <a:lstStyle/>
          <a:p>
            <a:pPr marL="1588" lvl="0" indent="-1588" algn="just" rtl="1">
              <a:buNone/>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تتعامل مع المناولة والتخزين وحركة المواد التي </a:t>
            </a:r>
            <a:r>
              <a:rPr lang="ar-SA" b="1" dirty="0" smtClean="0">
                <a:solidFill>
                  <a:srgbClr val="FF0000"/>
                </a:solidFill>
                <a:latin typeface="Times New Roman" pitchFamily="18" charset="0"/>
                <a:cs typeface="Times New Roman" pitchFamily="18" charset="0"/>
              </a:rPr>
              <a:t>تتدفق عكسيا </a:t>
            </a:r>
            <a:r>
              <a:rPr lang="ar-SA" b="1" dirty="0" smtClean="0">
                <a:solidFill>
                  <a:schemeClr val="tx1"/>
                </a:solidFill>
                <a:latin typeface="Times New Roman" pitchFamily="18" charset="0"/>
                <a:cs typeface="Times New Roman" pitchFamily="18" charset="0"/>
              </a:rPr>
              <a:t>من المستهلك إلى المنتج</a:t>
            </a:r>
            <a:r>
              <a:rPr lang="ar-DZ" b="1" dirty="0" smtClean="0">
                <a:solidFill>
                  <a:schemeClr val="tx1"/>
                </a:solidFill>
                <a:latin typeface="Times New Roman" pitchFamily="18" charset="0"/>
                <a:cs typeface="Times New Roman" pitchFamily="18" charset="0"/>
              </a:rPr>
              <a:t>،</a:t>
            </a:r>
            <a:r>
              <a:rPr lang="ar-SA" b="1" dirty="0" smtClean="0">
                <a:solidFill>
                  <a:schemeClr val="tx1"/>
                </a:solidFill>
                <a:latin typeface="Times New Roman" pitchFamily="18" charset="0"/>
                <a:cs typeface="Times New Roman" pitchFamily="18" charset="0"/>
              </a:rPr>
              <a:t> وتتضمن عودة الوحدات المعيبة</a:t>
            </a:r>
            <a:r>
              <a:rPr lang="ar-DZ" b="1" dirty="0" smtClean="0">
                <a:solidFill>
                  <a:schemeClr val="tx1"/>
                </a:solidFill>
                <a:latin typeface="Times New Roman" pitchFamily="18" charset="0"/>
                <a:cs typeface="Times New Roman" pitchFamily="18" charset="0"/>
              </a:rPr>
              <a:t>، غير المباعة، </a:t>
            </a:r>
            <a:r>
              <a:rPr lang="ar-SA" b="1" dirty="0" smtClean="0">
                <a:solidFill>
                  <a:schemeClr val="tx1"/>
                </a:solidFill>
                <a:latin typeface="Times New Roman" pitchFamily="18" charset="0"/>
                <a:cs typeface="Times New Roman" pitchFamily="18" charset="0"/>
              </a:rPr>
              <a:t>الصناديق والحاويات ومواد التعبئة</a:t>
            </a:r>
            <a:r>
              <a:rPr lang="ar-DZ" b="1" dirty="0" smtClean="0">
                <a:solidFill>
                  <a:schemeClr val="tx1"/>
                </a:solidFill>
                <a:latin typeface="Times New Roman" pitchFamily="18" charset="0"/>
                <a:cs typeface="Times New Roman" pitchFamily="18" charset="0"/>
              </a:rPr>
              <a:t>.</a:t>
            </a:r>
          </a:p>
          <a:p>
            <a:pPr algn="just" rtl="1">
              <a:buNone/>
            </a:pP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5334000" y="457200"/>
            <a:ext cx="3530134" cy="584775"/>
          </a:xfrm>
          <a:prstGeom prst="rect">
            <a:avLst/>
          </a:prstGeom>
        </p:spPr>
        <p:txBody>
          <a:bodyPr wrap="none">
            <a:spAutoFit/>
          </a:bodyPr>
          <a:lstStyle/>
          <a:p>
            <a:pPr marL="1588" lvl="0" indent="-1588" algn="just" rtl="1">
              <a:buNone/>
            </a:pPr>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اللوجستيات العكسية: </a:t>
            </a:r>
            <a:endParaRPr lang="ar-DZ" sz="3200" b="1" dirty="0" smtClean="0">
              <a:solidFill>
                <a:srgbClr val="FF0000"/>
              </a:solidFill>
              <a:latin typeface="Times New Roman" pitchFamily="18" charset="0"/>
              <a:cs typeface="Times New Roman" pitchFamily="18" charset="0"/>
            </a:endParaRPr>
          </a:p>
        </p:txBody>
      </p:sp>
      <p:sp>
        <p:nvSpPr>
          <p:cNvPr id="5" name="Rectangle 4"/>
          <p:cNvSpPr/>
          <p:nvPr/>
        </p:nvSpPr>
        <p:spPr>
          <a:xfrm>
            <a:off x="304800" y="2627055"/>
            <a:ext cx="8534400" cy="1569660"/>
          </a:xfrm>
          <a:prstGeom prst="rect">
            <a:avLst/>
          </a:prstGeom>
        </p:spPr>
        <p:txBody>
          <a:bodyPr wrap="square">
            <a:spAutoFit/>
          </a:bodyPr>
          <a:lstStyle/>
          <a:p>
            <a:pPr algn="just" rtl="1"/>
            <a:r>
              <a:rPr lang="ar-SA" sz="3200" b="1" dirty="0" smtClean="0">
                <a:latin typeface="Times New Roman" pitchFamily="18" charset="0"/>
                <a:cs typeface="Times New Roman" pitchFamily="18" charset="0"/>
              </a:rPr>
              <a:t>ويشار أيضاً </a:t>
            </a:r>
            <a:r>
              <a:rPr lang="ar-DZ" sz="3200" b="1" dirty="0" smtClean="0">
                <a:latin typeface="Times New Roman" pitchFamily="18" charset="0"/>
                <a:cs typeface="Times New Roman" pitchFamily="18" charset="0"/>
              </a:rPr>
              <a:t>لها</a:t>
            </a:r>
            <a:r>
              <a:rPr lang="fr-FR"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ب</a:t>
            </a:r>
            <a:r>
              <a:rPr lang="ar-SA" sz="3200" b="1" dirty="0" err="1" smtClean="0">
                <a:solidFill>
                  <a:srgbClr val="FF0000"/>
                </a:solidFill>
                <a:latin typeface="Times New Roman" pitchFamily="18" charset="0"/>
                <a:cs typeface="Times New Roman" pitchFamily="18" charset="0"/>
              </a:rPr>
              <a:t>لوجستيات</a:t>
            </a:r>
            <a:r>
              <a:rPr lang="ar-DZ" sz="3200" b="1" dirty="0" smtClean="0">
                <a:solidFill>
                  <a:srgbClr val="FF0000"/>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المسئولية البيئية</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لكونها تساعد على إعادة تصنيع المواد غير المطلوبة (الزجاجات والعبوات...الخ)</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بما يسهم في خفض التكاليف</a:t>
            </a:r>
            <a:r>
              <a:rPr lang="ar-DZ" sz="3200" b="1" dirty="0" smtClean="0">
                <a:latin typeface="Times New Roman" pitchFamily="18" charset="0"/>
                <a:cs typeface="Times New Roman" pitchFamily="18" charset="0"/>
              </a:rPr>
              <a:t>.</a:t>
            </a:r>
            <a:endParaRPr lang="fr-FR" sz="3200" b="1" dirty="0">
              <a:latin typeface="Times New Roman" pitchFamily="18" charset="0"/>
              <a:cs typeface="Times New Roman" pitchFamily="18" charset="0"/>
            </a:endParaRPr>
          </a:p>
        </p:txBody>
      </p:sp>
      <p:sp>
        <p:nvSpPr>
          <p:cNvPr id="6" name="Rectangle 5"/>
          <p:cNvSpPr/>
          <p:nvPr/>
        </p:nvSpPr>
        <p:spPr>
          <a:xfrm>
            <a:off x="304800" y="4303455"/>
            <a:ext cx="8610600" cy="2554545"/>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إ</a:t>
            </a:r>
            <a:r>
              <a:rPr lang="ar-SA" sz="3200" b="1" dirty="0" smtClean="0">
                <a:latin typeface="Times New Roman" pitchFamily="18" charset="0"/>
                <a:cs typeface="Times New Roman" pitchFamily="18" charset="0"/>
              </a:rPr>
              <a:t>ن تكلفة اللوجستيات العكسية قد تؤثر في قرارات اختيار طريقة التعبئة والتغليف </a:t>
            </a:r>
            <a:r>
              <a:rPr lang="ar-DZ" sz="3200" b="1" dirty="0" smtClean="0">
                <a:latin typeface="Times New Roman" pitchFamily="18" charset="0"/>
                <a:cs typeface="Times New Roman" pitchFamily="18" charset="0"/>
              </a:rPr>
              <a:t>ومواقع التصنيع </a:t>
            </a:r>
            <a:r>
              <a:rPr lang="ar-DZ" sz="3200" b="1" dirty="0" err="1" smtClean="0">
                <a:latin typeface="Times New Roman" pitchFamily="18" charset="0"/>
                <a:cs typeface="Times New Roman" pitchFamily="18" charset="0"/>
              </a:rPr>
              <a:t>و</a:t>
            </a:r>
            <a:r>
              <a:rPr lang="ar-SA" sz="3200" b="1" dirty="0" smtClean="0">
                <a:latin typeface="Times New Roman" pitchFamily="18" charset="0"/>
                <a:cs typeface="Times New Roman" pitchFamily="18" charset="0"/>
              </a:rPr>
              <a:t>التخزين</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مثل </a:t>
            </a:r>
            <a:r>
              <a:rPr lang="ar-SA" sz="3200" b="1" dirty="0" err="1" smtClean="0">
                <a:latin typeface="Times New Roman" pitchFamily="18" charset="0"/>
                <a:cs typeface="Times New Roman" pitchFamily="18" charset="0"/>
              </a:rPr>
              <a:t>مو</a:t>
            </a:r>
            <a:r>
              <a:rPr lang="ar-DZ" sz="3200" b="1" dirty="0" smtClean="0">
                <a:latin typeface="Times New Roman" pitchFamily="18" charset="0"/>
                <a:cs typeface="Times New Roman" pitchFamily="18" charset="0"/>
              </a:rPr>
              <a:t>ا</a:t>
            </a:r>
            <a:r>
              <a:rPr lang="ar-SA" sz="3200" b="1" dirty="0" smtClean="0">
                <a:latin typeface="Times New Roman" pitchFamily="18" charset="0"/>
                <a:cs typeface="Times New Roman" pitchFamily="18" charset="0"/>
              </a:rPr>
              <a:t>قع </a:t>
            </a:r>
            <a:r>
              <a:rPr lang="ar-DZ" sz="3200" b="1" dirty="0" smtClean="0">
                <a:latin typeface="Times New Roman" pitchFamily="18" charset="0"/>
                <a:cs typeface="Times New Roman" pitchFamily="18" charset="0"/>
              </a:rPr>
              <a:t>إصلاح قريبة، مراكز إعادة التدوير، </a:t>
            </a:r>
            <a:r>
              <a:rPr lang="ar-SA" sz="3200" b="1" dirty="0" smtClean="0">
                <a:latin typeface="Times New Roman" pitchFamily="18" charset="0"/>
                <a:cs typeface="Times New Roman" pitchFamily="18" charset="0"/>
              </a:rPr>
              <a:t>تفادي تغليف المنتجات</a:t>
            </a:r>
            <a:r>
              <a:rPr lang="ar-DZ" sz="3200" b="1" dirty="0" smtClean="0">
                <a:latin typeface="Times New Roman" pitchFamily="18" charset="0"/>
                <a:cs typeface="Times New Roman" pitchFamily="18" charset="0"/>
              </a:rPr>
              <a:t>، التعبئة قرب الأسواق، تنزيل الأسعار بنهاية المعارض، التبرع أو البيع كخردة...</a:t>
            </a:r>
            <a:endParaRPr lang="fr-FR" sz="3200" b="1"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reverse logistics .png"/>
          <p:cNvPicPr>
            <a:picLocks noChangeAspect="1" noChangeArrowheads="1"/>
          </p:cNvPicPr>
          <p:nvPr/>
        </p:nvPicPr>
        <p:blipFill>
          <a:blip r:embed="rId2"/>
          <a:srcRect/>
          <a:stretch>
            <a:fillRect/>
          </a:stretch>
        </p:blipFill>
        <p:spPr bwMode="auto">
          <a:xfrm>
            <a:off x="0" y="1238250"/>
            <a:ext cx="9144000" cy="43815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66800"/>
            <a:ext cx="8686800" cy="2179638"/>
          </a:xfrm>
        </p:spPr>
        <p:txBody>
          <a:bodyPr/>
          <a:lstStyle/>
          <a:p>
            <a:pPr marL="1588" indent="-1588" algn="just" rtl="1">
              <a:buNone/>
            </a:pPr>
            <a:r>
              <a:rPr lang="ar-DZ" b="1" dirty="0" smtClean="0">
                <a:solidFill>
                  <a:schemeClr val="tx1"/>
                </a:solidFill>
                <a:latin typeface="Times New Roman" pitchFamily="18" charset="0"/>
                <a:cs typeface="Times New Roman" pitchFamily="18" charset="0"/>
              </a:rPr>
              <a:t>    </a:t>
            </a:r>
            <a:r>
              <a:rPr lang="ar-SA" b="1" dirty="0" smtClean="0">
                <a:solidFill>
                  <a:schemeClr val="tx1"/>
                </a:solidFill>
                <a:latin typeface="Times New Roman" pitchFamily="18" charset="0"/>
                <a:cs typeface="Times New Roman" pitchFamily="18" charset="0"/>
              </a:rPr>
              <a:t>نظام </a:t>
            </a:r>
            <a:r>
              <a:rPr lang="ar-DZ" b="1" dirty="0" smtClean="0">
                <a:solidFill>
                  <a:schemeClr val="tx1"/>
                </a:solidFill>
                <a:latin typeface="Times New Roman" pitchFamily="18" charset="0"/>
                <a:cs typeface="Times New Roman" pitchFamily="18" charset="0"/>
              </a:rPr>
              <a:t>تصنيع </a:t>
            </a:r>
            <a:r>
              <a:rPr lang="ar-SA" b="1" dirty="0" smtClean="0">
                <a:solidFill>
                  <a:schemeClr val="tx1"/>
                </a:solidFill>
                <a:latin typeface="Times New Roman" pitchFamily="18" charset="0"/>
                <a:cs typeface="Times New Roman" pitchFamily="18" charset="0"/>
              </a:rPr>
              <a:t>يقوم على أساس التوفير في تكاليف التخزين</a:t>
            </a:r>
            <a:r>
              <a:rPr lang="ar-DZ" b="1" dirty="0" smtClean="0">
                <a:solidFill>
                  <a:schemeClr val="tx1"/>
                </a:solidFill>
                <a:latin typeface="Times New Roman" pitchFamily="18" charset="0"/>
                <a:cs typeface="Times New Roman" pitchFamily="18" charset="0"/>
              </a:rPr>
              <a:t> عبر </a:t>
            </a:r>
            <a:r>
              <a:rPr lang="ar-DZ" b="1" dirty="0" err="1" smtClean="0">
                <a:solidFill>
                  <a:schemeClr val="tx1"/>
                </a:solidFill>
                <a:latin typeface="Times New Roman" pitchFamily="18" charset="0"/>
                <a:cs typeface="Times New Roman" pitchFamily="18" charset="0"/>
              </a:rPr>
              <a:t>تدنية</a:t>
            </a:r>
            <a:r>
              <a:rPr lang="ar-DZ" b="1" dirty="0" smtClean="0">
                <a:solidFill>
                  <a:schemeClr val="tx1"/>
                </a:solidFill>
                <a:latin typeface="Times New Roman" pitchFamily="18" charset="0"/>
                <a:cs typeface="Times New Roman" pitchFamily="18" charset="0"/>
              </a:rPr>
              <a:t> المخزون</a:t>
            </a:r>
            <a:r>
              <a:rPr lang="ar-SA" b="1" dirty="0" smtClean="0">
                <a:solidFill>
                  <a:schemeClr val="tx1"/>
                </a:solidFill>
                <a:latin typeface="Times New Roman" pitchFamily="18" charset="0"/>
                <a:cs typeface="Times New Roman" pitchFamily="18" charset="0"/>
              </a:rPr>
              <a:t>، بحيث </a:t>
            </a:r>
            <a:r>
              <a:rPr lang="ar-SA" b="1" dirty="0" smtClean="0">
                <a:solidFill>
                  <a:srgbClr val="008000"/>
                </a:solidFill>
                <a:latin typeface="Times New Roman" pitchFamily="18" charset="0"/>
                <a:cs typeface="Times New Roman" pitchFamily="18" charset="0"/>
              </a:rPr>
              <a:t>تصل المواد إلى المصنع فور الاحتياج إليها في عمليات الإنتاج</a:t>
            </a:r>
            <a:r>
              <a:rPr lang="ar-SA" b="1" dirty="0" smtClean="0">
                <a:solidFill>
                  <a:schemeClr val="tx1"/>
                </a:solidFill>
                <a:latin typeface="Times New Roman" pitchFamily="18" charset="0"/>
                <a:cs typeface="Times New Roman" pitchFamily="18" charset="0"/>
              </a:rPr>
              <a:t> أو </a:t>
            </a:r>
            <a:r>
              <a:rPr lang="ar-SA" b="1" dirty="0" smtClean="0">
                <a:solidFill>
                  <a:srgbClr val="008000"/>
                </a:solidFill>
                <a:latin typeface="Times New Roman" pitchFamily="18" charset="0"/>
                <a:cs typeface="Times New Roman" pitchFamily="18" charset="0"/>
              </a:rPr>
              <a:t>تصل </a:t>
            </a:r>
            <a:r>
              <a:rPr lang="ar-DZ" b="1" dirty="0" smtClean="0">
                <a:solidFill>
                  <a:srgbClr val="008000"/>
                </a:solidFill>
                <a:latin typeface="Times New Roman" pitchFamily="18" charset="0"/>
                <a:cs typeface="Times New Roman" pitchFamily="18" charset="0"/>
              </a:rPr>
              <a:t>المنتجات </a:t>
            </a:r>
            <a:r>
              <a:rPr lang="ar-SA" b="1" dirty="0" smtClean="0">
                <a:solidFill>
                  <a:srgbClr val="008000"/>
                </a:solidFill>
                <a:latin typeface="Times New Roman" pitchFamily="18" charset="0"/>
                <a:cs typeface="Times New Roman" pitchFamily="18" charset="0"/>
              </a:rPr>
              <a:t>إلى متجر التجزئة فقط</a:t>
            </a:r>
            <a:r>
              <a:rPr lang="ar-DZ" b="1" dirty="0" smtClean="0">
                <a:solidFill>
                  <a:srgbClr val="008000"/>
                </a:solidFill>
                <a:latin typeface="Times New Roman" pitchFamily="18" charset="0"/>
                <a:cs typeface="Times New Roman" pitchFamily="18" charset="0"/>
              </a:rPr>
              <a:t> </a:t>
            </a:r>
            <a:r>
              <a:rPr lang="ar-SA" b="1" dirty="0" smtClean="0">
                <a:solidFill>
                  <a:srgbClr val="008000"/>
                </a:solidFill>
                <a:latin typeface="Times New Roman" pitchFamily="18" charset="0"/>
                <a:cs typeface="Times New Roman" pitchFamily="18" charset="0"/>
              </a:rPr>
              <a:t>عندما ينضب المخزون</a:t>
            </a:r>
            <a:r>
              <a:rPr lang="ar-SA" b="1" dirty="0" smtClean="0">
                <a:solidFill>
                  <a:schemeClr val="tx1"/>
                </a:solidFill>
                <a:latin typeface="Times New Roman" pitchFamily="18" charset="0"/>
                <a:cs typeface="Times New Roman" pitchFamily="18" charset="0"/>
              </a:rPr>
              <a:t>.</a:t>
            </a:r>
            <a:endParaRPr lang="fr-FR" b="1" dirty="0">
              <a:solidFill>
                <a:schemeClr val="tx1"/>
              </a:solidFill>
              <a:latin typeface="Times New Roman" pitchFamily="18" charset="0"/>
              <a:cs typeface="Times New Roman" pitchFamily="18" charset="0"/>
            </a:endParaRPr>
          </a:p>
        </p:txBody>
      </p:sp>
      <p:sp>
        <p:nvSpPr>
          <p:cNvPr id="4" name="Rectangle 3"/>
          <p:cNvSpPr/>
          <p:nvPr/>
        </p:nvSpPr>
        <p:spPr>
          <a:xfrm>
            <a:off x="1482712" y="381000"/>
            <a:ext cx="7204088"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ج. الإنتاج المتزامن مع الطلب </a:t>
            </a:r>
            <a:r>
              <a:rPr lang="ar-DZ" sz="2400"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JIT</a:t>
            </a:r>
            <a:r>
              <a:rPr lang="ar-DZ" sz="2800" b="1"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Just In Time</a:t>
            </a:r>
            <a:r>
              <a:rPr lang="en-US"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 </a:t>
            </a:r>
            <a:endParaRPr lang="fr-FR" sz="3200" dirty="0">
              <a:solidFill>
                <a:srgbClr val="FF0000"/>
              </a:solidFill>
            </a:endParaRPr>
          </a:p>
        </p:txBody>
      </p:sp>
      <p:pic>
        <p:nvPicPr>
          <p:cNvPr id="17409" name="Picture 1" descr="F:\just in time toyota.jpg"/>
          <p:cNvPicPr>
            <a:picLocks noChangeAspect="1" noChangeArrowheads="1"/>
          </p:cNvPicPr>
          <p:nvPr/>
        </p:nvPicPr>
        <p:blipFill>
          <a:blip r:embed="rId2"/>
          <a:srcRect/>
          <a:stretch>
            <a:fillRect/>
          </a:stretch>
        </p:blipFill>
        <p:spPr bwMode="auto">
          <a:xfrm>
            <a:off x="1685925" y="3128962"/>
            <a:ext cx="5857875" cy="3500438"/>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52601"/>
            <a:ext cx="8686800" cy="1752599"/>
          </a:xfrm>
        </p:spPr>
        <p:txBody>
          <a:bodyPr>
            <a:noAutofit/>
          </a:bodyPr>
          <a:lstStyle/>
          <a:p>
            <a:pPr marL="1588" indent="-1588" algn="just" rtl="1">
              <a:buNone/>
            </a:pPr>
            <a:r>
              <a:rPr lang="ar-DZ" b="1" dirty="0" smtClean="0">
                <a:solidFill>
                  <a:schemeClr val="tx1"/>
                </a:solidFill>
                <a:latin typeface="Times New Roman" pitchFamily="18" charset="0"/>
                <a:cs typeface="Times New Roman" pitchFamily="18" charset="0"/>
              </a:rPr>
              <a:t>    تطبيق </a:t>
            </a:r>
            <a:r>
              <a:rPr lang="ar-SA" b="1" dirty="0" smtClean="0">
                <a:solidFill>
                  <a:schemeClr val="tx1"/>
                </a:solidFill>
                <a:latin typeface="Times New Roman" pitchFamily="18" charset="0"/>
                <a:cs typeface="Times New Roman" pitchFamily="18" charset="0"/>
              </a:rPr>
              <a:t>مجموعة من </a:t>
            </a:r>
            <a:r>
              <a:rPr lang="ar-SA" b="1" dirty="0" smtClean="0">
                <a:solidFill>
                  <a:srgbClr val="008000"/>
                </a:solidFill>
                <a:latin typeface="Times New Roman" pitchFamily="18" charset="0"/>
                <a:cs typeface="Times New Roman" pitchFamily="18" charset="0"/>
              </a:rPr>
              <a:t>ممارسات الإمداد والنقل صديقة للبيئة</a:t>
            </a:r>
            <a:r>
              <a:rPr lang="ar-SA" b="1" dirty="0" smtClean="0">
                <a:solidFill>
                  <a:schemeClr val="tx1"/>
                </a:solidFill>
                <a:latin typeface="Times New Roman" pitchFamily="18" charset="0"/>
                <a:cs typeface="Times New Roman" pitchFamily="18" charset="0"/>
              </a:rPr>
              <a:t>، مثل: تدوير نفايات التغليف، تقليل انبعاث مركبات النقل</a:t>
            </a:r>
            <a:r>
              <a:rPr lang="ar-DZ" b="1" dirty="0" smtClean="0">
                <a:solidFill>
                  <a:schemeClr val="tx1"/>
                </a:solidFill>
                <a:latin typeface="Times New Roman" pitchFamily="18" charset="0"/>
                <a:cs typeface="Times New Roman" pitchFamily="18" charset="0"/>
              </a:rPr>
              <a:t>، التعامل مع المواد الخطرة، استعمال النقل العام، تخفيف الضوضاء... </a:t>
            </a:r>
            <a:r>
              <a:rPr lang="ar-DZ" b="1" dirty="0" err="1" smtClean="0">
                <a:solidFill>
                  <a:schemeClr val="tx1"/>
                </a:solidFill>
                <a:latin typeface="Times New Roman" pitchFamily="18" charset="0"/>
                <a:cs typeface="Times New Roman" pitchFamily="18" charset="0"/>
              </a:rPr>
              <a:t>إلخ</a:t>
            </a:r>
            <a:r>
              <a:rPr lang="ar-DZ" b="1" dirty="0" smtClean="0">
                <a:solidFill>
                  <a:schemeClr val="tx1"/>
                </a:solidFill>
                <a:latin typeface="Times New Roman" pitchFamily="18" charset="0"/>
                <a:cs typeface="Times New Roman" pitchFamily="18" charset="0"/>
              </a:rPr>
              <a:t>.</a:t>
            </a:r>
            <a:endParaRPr lang="fr-FR" sz="3600" dirty="0"/>
          </a:p>
        </p:txBody>
      </p:sp>
      <p:sp>
        <p:nvSpPr>
          <p:cNvPr id="4" name="Rectangle 3"/>
          <p:cNvSpPr/>
          <p:nvPr/>
        </p:nvSpPr>
        <p:spPr>
          <a:xfrm>
            <a:off x="4038600" y="1091625"/>
            <a:ext cx="4796580" cy="584775"/>
          </a:xfrm>
          <a:prstGeom prst="rect">
            <a:avLst/>
          </a:prstGeom>
        </p:spPr>
        <p:txBody>
          <a:bodyPr wrap="square">
            <a:spAutoFit/>
          </a:bodyPr>
          <a:lstStyle/>
          <a:p>
            <a:pPr marL="1588" indent="-1588" algn="just" rtl="1">
              <a:buNone/>
            </a:pPr>
            <a:r>
              <a:rPr lang="ar-DZ" sz="3200" b="1" dirty="0" smtClean="0">
                <a:solidFill>
                  <a:srgbClr val="FF0000"/>
                </a:solidFill>
                <a:latin typeface="Times New Roman" pitchFamily="18" charset="0"/>
                <a:cs typeface="Times New Roman" pitchFamily="18" charset="0"/>
              </a:rPr>
              <a:t>د. الإمداد الأخضر والنقل المستدام: </a:t>
            </a:r>
          </a:p>
        </p:txBody>
      </p:sp>
      <p:pic>
        <p:nvPicPr>
          <p:cNvPr id="16385" name="Picture 1" descr="F:\النقل المستدام.jpg"/>
          <p:cNvPicPr>
            <a:picLocks noChangeAspect="1" noChangeArrowheads="1"/>
          </p:cNvPicPr>
          <p:nvPr/>
        </p:nvPicPr>
        <p:blipFill>
          <a:blip r:embed="rId2"/>
          <a:srcRect/>
          <a:stretch>
            <a:fillRect/>
          </a:stretch>
        </p:blipFill>
        <p:spPr bwMode="auto">
          <a:xfrm>
            <a:off x="152400" y="3581400"/>
            <a:ext cx="4648200" cy="3105150"/>
          </a:xfrm>
          <a:prstGeom prst="rect">
            <a:avLst/>
          </a:prstGeom>
          <a:noFill/>
        </p:spPr>
      </p:pic>
      <p:pic>
        <p:nvPicPr>
          <p:cNvPr id="16386" name="Picture 2" descr="F:\النقل المستدام 2.jpg"/>
          <p:cNvPicPr>
            <a:picLocks noChangeAspect="1" noChangeArrowheads="1"/>
          </p:cNvPicPr>
          <p:nvPr/>
        </p:nvPicPr>
        <p:blipFill>
          <a:blip r:embed="rId3"/>
          <a:srcRect/>
          <a:stretch>
            <a:fillRect/>
          </a:stretch>
        </p:blipFill>
        <p:spPr bwMode="auto">
          <a:xfrm>
            <a:off x="4876800" y="3581400"/>
            <a:ext cx="4114800" cy="3133725"/>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219200"/>
            <a:ext cx="838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هي</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توظيف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تكنولوجيات</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المعلومات والاتصالات( الحواسيب، </a:t>
            </a:r>
            <a:r>
              <a:rPr lang="ar-DZ" sz="2800" b="1" dirty="0" smtClean="0">
                <a:latin typeface="Times New Roman" pitchFamily="18" charset="0"/>
                <a:ea typeface="Calibri" pitchFamily="34" charset="0"/>
                <a:cs typeface="Times New Roman" pitchFamily="18" charset="0"/>
              </a:rPr>
              <a:t>البرمجيات،</a:t>
            </a:r>
            <a:r>
              <a:rPr lang="fr-FR" sz="2800" b="1" dirty="0" smtClean="0">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الشبكات ...)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مجال </a:t>
            </a:r>
            <a:r>
              <a:rPr kumimoji="0" lang="ar-DZ"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جمع</a:t>
            </a:r>
            <a:r>
              <a:rPr kumimoji="0" lang="ar-SA"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وتبادل ال</a:t>
            </a:r>
            <a:r>
              <a:rPr lang="ar-DZ" sz="2800" b="1" dirty="0" smtClean="0">
                <a:solidFill>
                  <a:srgbClr val="008000"/>
                </a:solidFill>
                <a:latin typeface="Times New Roman" pitchFamily="18" charset="0"/>
                <a:ea typeface="Calibri" pitchFamily="34" charset="0"/>
                <a:cs typeface="Times New Roman" pitchFamily="18" charset="0"/>
              </a:rPr>
              <a:t>مع</a:t>
            </a:r>
            <a:r>
              <a:rPr kumimoji="0" lang="ar-SA" sz="2800" b="1" i="0" u="none" strike="noStrike" cap="none" normalizeH="0" baseline="0" dirty="0" err="1" smtClean="0">
                <a:ln>
                  <a:noFill/>
                </a:ln>
                <a:solidFill>
                  <a:srgbClr val="008000"/>
                </a:solidFill>
                <a:effectLst/>
                <a:latin typeface="Times New Roman" pitchFamily="18" charset="0"/>
                <a:ea typeface="Calibri" pitchFamily="34" charset="0"/>
                <a:cs typeface="Times New Roman" pitchFamily="18" charset="0"/>
              </a:rPr>
              <a:t>لومات</a:t>
            </a:r>
            <a:r>
              <a:rPr lang="ar-DZ" sz="2800" b="1" dirty="0" smtClean="0">
                <a:solidFill>
                  <a:srgbClr val="008000"/>
                </a:solidFill>
                <a:latin typeface="Times New Roman" pitchFamily="18" charset="0"/>
                <a:ea typeface="Calibri" pitchFamily="34" charset="0"/>
                <a:cs typeface="Times New Roman" pitchFamily="18" charset="0"/>
              </a:rPr>
              <a:t>، الرقابة، الاتصال والتحكم في </a:t>
            </a:r>
            <a:r>
              <a:rPr kumimoji="0" lang="ar-DZ"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وسائل </a:t>
            </a:r>
            <a:r>
              <a:rPr lang="ar-DZ" sz="2800" b="1" dirty="0" smtClean="0">
                <a:solidFill>
                  <a:srgbClr val="008000"/>
                </a:solidFill>
                <a:latin typeface="Times New Roman" pitchFamily="18" charset="0"/>
                <a:ea typeface="Calibri" pitchFamily="34" charset="0"/>
                <a:cs typeface="Times New Roman" pitchFamily="18" charset="0"/>
              </a:rPr>
              <a:t>ومرافق </a:t>
            </a:r>
            <a:r>
              <a:rPr kumimoji="0" lang="ar-SA" sz="28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النقل</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بما يسمح</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ب</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إدارة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واستخدام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أفضل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لمنظومة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ا</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لنقل.</a:t>
            </a:r>
            <a:endParaRPr kumimoji="0" lang="ar-SA"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5715000" y="685800"/>
            <a:ext cx="2956259"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هـ. نظم </a:t>
            </a:r>
            <a:r>
              <a:rPr lang="ar-SA" sz="3200" b="1" dirty="0" smtClean="0">
                <a:solidFill>
                  <a:srgbClr val="FF0000"/>
                </a:solidFill>
                <a:latin typeface="Times New Roman" pitchFamily="18" charset="0"/>
                <a:ea typeface="Calibri" pitchFamily="34" charset="0"/>
                <a:cs typeface="Times New Roman" pitchFamily="18" charset="0"/>
              </a:rPr>
              <a:t>النقل الذكي</a:t>
            </a:r>
            <a:r>
              <a:rPr lang="ar-DZ" sz="3200" b="1" dirty="0" smtClean="0">
                <a:solidFill>
                  <a:srgbClr val="FF0000"/>
                </a:solidFill>
                <a:latin typeface="Times New Roman" pitchFamily="18" charset="0"/>
                <a:ea typeface="Calibri" pitchFamily="34" charset="0"/>
                <a:cs typeface="Times New Roman" pitchFamily="18" charset="0"/>
              </a:rPr>
              <a:t>ة</a:t>
            </a:r>
            <a:r>
              <a:rPr lang="ar-SA" sz="3200" b="1" dirty="0" smtClean="0">
                <a:solidFill>
                  <a:srgbClr val="FF0000"/>
                </a:solidFill>
                <a:latin typeface="Times New Roman" pitchFamily="18" charset="0"/>
                <a:ea typeface="Calibri" pitchFamily="34" charset="0"/>
                <a:cs typeface="Times New Roman" pitchFamily="18" charset="0"/>
              </a:rPr>
              <a:t>: </a:t>
            </a:r>
            <a:endParaRPr lang="fr-FR" sz="3200" dirty="0">
              <a:solidFill>
                <a:srgbClr val="FF0000"/>
              </a:solidFill>
            </a:endParaRPr>
          </a:p>
        </p:txBody>
      </p:sp>
      <p:pic>
        <p:nvPicPr>
          <p:cNvPr id="15361" name="Picture 1" descr="F:\intelligent transport system.jpg"/>
          <p:cNvPicPr>
            <a:picLocks noChangeAspect="1" noChangeArrowheads="1"/>
          </p:cNvPicPr>
          <p:nvPr/>
        </p:nvPicPr>
        <p:blipFill>
          <a:blip r:embed="rId2"/>
          <a:srcRect/>
          <a:stretch>
            <a:fillRect/>
          </a:stretch>
        </p:blipFill>
        <p:spPr bwMode="auto">
          <a:xfrm>
            <a:off x="533400" y="3352800"/>
            <a:ext cx="7467600" cy="32766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نظم النقل الذكية.jpg"/>
          <p:cNvPicPr>
            <a:picLocks noChangeAspect="1" noChangeArrowheads="1"/>
          </p:cNvPicPr>
          <p:nvPr/>
        </p:nvPicPr>
        <p:blipFill>
          <a:blip r:embed="rId2"/>
          <a:srcRect/>
          <a:stretch>
            <a:fillRect/>
          </a:stretch>
        </p:blipFill>
        <p:spPr bwMode="auto">
          <a:xfrm>
            <a:off x="152400" y="228600"/>
            <a:ext cx="4343400" cy="3124200"/>
          </a:xfrm>
          <a:prstGeom prst="rect">
            <a:avLst/>
          </a:prstGeom>
          <a:noFill/>
        </p:spPr>
      </p:pic>
      <p:pic>
        <p:nvPicPr>
          <p:cNvPr id="108547" name="Picture 3" descr="F:\intelligent transport system 2.jpg"/>
          <p:cNvPicPr>
            <a:picLocks noChangeAspect="1" noChangeArrowheads="1"/>
          </p:cNvPicPr>
          <p:nvPr/>
        </p:nvPicPr>
        <p:blipFill>
          <a:blip r:embed="rId3"/>
          <a:srcRect/>
          <a:stretch>
            <a:fillRect/>
          </a:stretch>
        </p:blipFill>
        <p:spPr bwMode="auto">
          <a:xfrm>
            <a:off x="4648200" y="228600"/>
            <a:ext cx="4267200" cy="3105150"/>
          </a:xfrm>
          <a:prstGeom prst="rect">
            <a:avLst/>
          </a:prstGeom>
          <a:noFill/>
        </p:spPr>
      </p:pic>
      <p:pic>
        <p:nvPicPr>
          <p:cNvPr id="108548" name="Picture 4" descr="F:\intelligent transport system 3.jpg"/>
          <p:cNvPicPr>
            <a:picLocks noChangeAspect="1" noChangeArrowheads="1"/>
          </p:cNvPicPr>
          <p:nvPr/>
        </p:nvPicPr>
        <p:blipFill>
          <a:blip r:embed="rId4"/>
          <a:srcRect/>
          <a:stretch>
            <a:fillRect/>
          </a:stretch>
        </p:blipFill>
        <p:spPr bwMode="auto">
          <a:xfrm>
            <a:off x="152400" y="3657600"/>
            <a:ext cx="4343400" cy="2819400"/>
          </a:xfrm>
          <a:prstGeom prst="rect">
            <a:avLst/>
          </a:prstGeom>
          <a:noFill/>
        </p:spPr>
      </p:pic>
      <p:pic>
        <p:nvPicPr>
          <p:cNvPr id="108549" name="Picture 5" descr="F:\intelligent transport system 4.jpg"/>
          <p:cNvPicPr>
            <a:picLocks noChangeAspect="1" noChangeArrowheads="1"/>
          </p:cNvPicPr>
          <p:nvPr/>
        </p:nvPicPr>
        <p:blipFill>
          <a:blip r:embed="rId5"/>
          <a:srcRect/>
          <a:stretch>
            <a:fillRect/>
          </a:stretch>
        </p:blipFill>
        <p:spPr bwMode="auto">
          <a:xfrm>
            <a:off x="4648200" y="3657600"/>
            <a:ext cx="4267200" cy="28956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24400" y="1219200"/>
            <a:ext cx="4191000" cy="579438"/>
          </a:xfrm>
        </p:spPr>
        <p:txBody>
          <a:bodyPr/>
          <a:lstStyle/>
          <a:p>
            <a:pPr algn="r" rtl="1">
              <a:buNone/>
            </a:pPr>
            <a:r>
              <a:rPr lang="ar-DZ" b="1" dirty="0" smtClean="0">
                <a:solidFill>
                  <a:srgbClr val="FF0000"/>
                </a:solidFill>
                <a:latin typeface="Times New Roman" pitchFamily="18" charset="0"/>
                <a:cs typeface="Times New Roman" pitchFamily="18" charset="0"/>
              </a:rPr>
              <a:t>و. نظام التشفير </a:t>
            </a:r>
            <a:r>
              <a:rPr lang="fr-FR" b="1" dirty="0" smtClean="0">
                <a:solidFill>
                  <a:srgbClr val="FF0000"/>
                </a:solidFill>
                <a:latin typeface="Times New Roman" pitchFamily="18" charset="0"/>
                <a:cs typeface="Times New Roman" pitchFamily="18" charset="0"/>
              </a:rPr>
              <a:t> Code bar</a:t>
            </a:r>
            <a:endParaRPr lang="fr-FR" b="1" dirty="0">
              <a:solidFill>
                <a:srgbClr val="FF0000"/>
              </a:solidFill>
              <a:latin typeface="Times New Roman" pitchFamily="18" charset="0"/>
              <a:cs typeface="Times New Roman" pitchFamily="18" charset="0"/>
            </a:endParaRPr>
          </a:p>
        </p:txBody>
      </p:sp>
      <p:sp>
        <p:nvSpPr>
          <p:cNvPr id="4" name="Rectangle 3"/>
          <p:cNvSpPr/>
          <p:nvPr/>
        </p:nvSpPr>
        <p:spPr>
          <a:xfrm>
            <a:off x="228600" y="1828800"/>
            <a:ext cx="8686800" cy="1569660"/>
          </a:xfrm>
          <a:prstGeom prst="rect">
            <a:avLst/>
          </a:prstGeom>
        </p:spPr>
        <p:txBody>
          <a:bodyPr wrap="square">
            <a:spAutoFit/>
          </a:bodyPr>
          <a:lstStyle/>
          <a:p>
            <a:pPr algn="just" rtl="1"/>
            <a:r>
              <a:rPr lang="ar-SA" sz="3200" b="1" dirty="0" smtClean="0">
                <a:latin typeface="Times New Roman" pitchFamily="18" charset="0"/>
                <a:cs typeface="Times New Roman" pitchFamily="18" charset="0"/>
              </a:rPr>
              <a:t>يعتبر من أهم الطرق مستخدمة في ترميز السلع على المستوى الدولي، وتتمثل مهمته في إعطاء رمز</a:t>
            </a:r>
            <a:r>
              <a:rPr lang="fr-FR"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متفق عليه دوليا</a:t>
            </a:r>
            <a:r>
              <a:rPr lang="fr-FR"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للمنتجات</a:t>
            </a:r>
            <a:r>
              <a:rPr lang="ar-SA" sz="3200" b="1" dirty="0" smtClean="0">
                <a:latin typeface="Times New Roman" pitchFamily="18" charset="0"/>
                <a:cs typeface="Times New Roman" pitchFamily="18" charset="0"/>
              </a:rPr>
              <a:t>، لتسهيل الوصول  إلى صنف </a:t>
            </a:r>
            <a:r>
              <a:rPr lang="ar-SA" sz="3200" b="1" dirty="0" err="1" smtClean="0">
                <a:latin typeface="Times New Roman" pitchFamily="18" charset="0"/>
                <a:cs typeface="Times New Roman" pitchFamily="18" charset="0"/>
              </a:rPr>
              <a:t>م</a:t>
            </a:r>
            <a:r>
              <a:rPr lang="ar-DZ" sz="3200" b="1" dirty="0" smtClean="0">
                <a:latin typeface="Times New Roman" pitchFamily="18" charset="0"/>
                <a:cs typeface="Times New Roman" pitchFamily="18" charset="0"/>
              </a:rPr>
              <a:t>عين </a:t>
            </a:r>
            <a:r>
              <a:rPr lang="ar-SA" sz="3200" b="1" dirty="0" smtClean="0">
                <a:latin typeface="Times New Roman" pitchFamily="18" charset="0"/>
                <a:cs typeface="Times New Roman" pitchFamily="18" charset="0"/>
              </a:rPr>
              <a:t>عند الحاجة إليه</a:t>
            </a:r>
            <a:r>
              <a:rPr lang="fr-FR"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endParaRPr lang="fr-FR" sz="3200" b="1" dirty="0">
              <a:latin typeface="Times New Roman" pitchFamily="18" charset="0"/>
              <a:cs typeface="Times New Roman" pitchFamily="18" charset="0"/>
            </a:endParaRPr>
          </a:p>
        </p:txBody>
      </p:sp>
      <p:sp>
        <p:nvSpPr>
          <p:cNvPr id="5" name="Rectangle 4"/>
          <p:cNvSpPr/>
          <p:nvPr/>
        </p:nvSpPr>
        <p:spPr>
          <a:xfrm>
            <a:off x="304800" y="3733800"/>
            <a:ext cx="8610600" cy="3046988"/>
          </a:xfrm>
          <a:prstGeom prst="rect">
            <a:avLst/>
          </a:prstGeom>
        </p:spPr>
        <p:txBody>
          <a:bodyPr wrap="square">
            <a:spAutoFit/>
          </a:bodyPr>
          <a:lstStyle/>
          <a:p>
            <a:pPr algn="just" rtl="1"/>
            <a:r>
              <a:rPr lang="ar-SA" sz="3200" b="1" dirty="0" smtClean="0">
                <a:latin typeface="Times New Roman" pitchFamily="18" charset="0"/>
                <a:cs typeface="Times New Roman" pitchFamily="18" charset="0"/>
              </a:rPr>
              <a:t>ويتم استخدامه بتمرير جهاز كاشف </a:t>
            </a:r>
            <a:r>
              <a:rPr lang="fr-FR" sz="3200" b="1" dirty="0" smtClean="0">
                <a:latin typeface="Times New Roman" pitchFamily="18" charset="0"/>
                <a:cs typeface="Times New Roman" pitchFamily="18" charset="0"/>
              </a:rPr>
              <a:t>Scanner</a:t>
            </a:r>
            <a:r>
              <a:rPr lang="ar-SA" sz="3200" b="1" dirty="0" smtClean="0">
                <a:latin typeface="Times New Roman" pitchFamily="18" charset="0"/>
                <a:cs typeface="Times New Roman" pitchFamily="18" charset="0"/>
              </a:rPr>
              <a:t> على السلع بمجرد دخولها إلى المخازن</a:t>
            </a:r>
            <a:r>
              <a:rPr lang="ar-DZ" sz="3200" b="1" dirty="0" smtClean="0">
                <a:latin typeface="Times New Roman" pitchFamily="18" charset="0"/>
                <a:cs typeface="Times New Roman" pitchFamily="18" charset="0"/>
              </a:rPr>
              <a:t> أو المحلات</a:t>
            </a:r>
            <a:r>
              <a:rPr lang="ar-SA" sz="3200" b="1" dirty="0" smtClean="0">
                <a:latin typeface="Times New Roman" pitchFamily="18" charset="0"/>
                <a:cs typeface="Times New Roman" pitchFamily="18" charset="0"/>
              </a:rPr>
              <a:t>، حيث </a:t>
            </a:r>
            <a:r>
              <a:rPr lang="ar-SA" sz="3200" b="1" dirty="0" err="1" smtClean="0">
                <a:latin typeface="Times New Roman" pitchFamily="18" charset="0"/>
                <a:cs typeface="Times New Roman" pitchFamily="18" charset="0"/>
              </a:rPr>
              <a:t>يستطي</a:t>
            </a:r>
            <a:r>
              <a:rPr lang="ar-DZ" sz="3200" b="1" dirty="0" smtClean="0">
                <a:latin typeface="Times New Roman" pitchFamily="18" charset="0"/>
                <a:cs typeface="Times New Roman" pitchFamily="18" charset="0"/>
              </a:rPr>
              <a:t>ع</a:t>
            </a:r>
            <a:r>
              <a:rPr lang="ar-SA" sz="3200" b="1" dirty="0" smtClean="0">
                <a:latin typeface="Times New Roman" pitchFamily="18" charset="0"/>
                <a:cs typeface="Times New Roman" pitchFamily="18" charset="0"/>
              </a:rPr>
              <a:t> قراءة نوع السلعة وسعرها ومواصفاتها، ثم يقوم بإرسال تلك المعلومات إلى الحاسوب لتخزينها، وهو ما يجعل إدارة المخازن</a:t>
            </a:r>
            <a:r>
              <a:rPr lang="ar-DZ" sz="3200" b="1" dirty="0" smtClean="0">
                <a:latin typeface="Times New Roman" pitchFamily="18" charset="0"/>
                <a:cs typeface="Times New Roman" pitchFamily="18" charset="0"/>
              </a:rPr>
              <a:t> أو البيع</a:t>
            </a:r>
            <a:r>
              <a:rPr lang="ar-SA" sz="3200" b="1" dirty="0" smtClean="0">
                <a:latin typeface="Times New Roman" pitchFamily="18" charset="0"/>
                <a:cs typeface="Times New Roman" pitchFamily="18" charset="0"/>
              </a:rPr>
              <a:t> على </a:t>
            </a:r>
            <a:r>
              <a:rPr lang="ar-SA" sz="3200" b="1" dirty="0" smtClean="0">
                <a:solidFill>
                  <a:srgbClr val="008000"/>
                </a:solidFill>
                <a:latin typeface="Times New Roman" pitchFamily="18" charset="0"/>
                <a:cs typeface="Times New Roman" pitchFamily="18" charset="0"/>
              </a:rPr>
              <a:t>علم بالأنواع والكميات التي دخلت أو خرجت من المخازن</a:t>
            </a:r>
            <a:r>
              <a:rPr lang="ar-DZ" sz="3200" b="1" dirty="0" smtClean="0">
                <a:solidFill>
                  <a:srgbClr val="008000"/>
                </a:solidFill>
                <a:latin typeface="Times New Roman" pitchFamily="18" charset="0"/>
                <a:cs typeface="Times New Roman" pitchFamily="18" charset="0"/>
              </a:rPr>
              <a:t> (المتاجر)</a:t>
            </a:r>
            <a:r>
              <a:rPr lang="ar-SA" sz="3200" b="1" dirty="0" smtClean="0">
                <a:solidFill>
                  <a:srgbClr val="008000"/>
                </a:solidFill>
                <a:latin typeface="Times New Roman" pitchFamily="18" charset="0"/>
                <a:cs typeface="Times New Roman" pitchFamily="18" charset="0"/>
              </a:rPr>
              <a:t>، والكميات الموجودة في</a:t>
            </a:r>
            <a:r>
              <a:rPr lang="ar-DZ" sz="3200" b="1" dirty="0" smtClean="0">
                <a:solidFill>
                  <a:srgbClr val="008000"/>
                </a:solidFill>
                <a:latin typeface="Times New Roman" pitchFamily="18" charset="0"/>
                <a:cs typeface="Times New Roman" pitchFamily="18" charset="0"/>
              </a:rPr>
              <a:t>ها. </a:t>
            </a:r>
            <a:endParaRPr lang="fr-FR" sz="3200" b="1" dirty="0">
              <a:solidFill>
                <a:srgbClr val="008000"/>
              </a:solidFill>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ode Barre Banque d'images et photos libres de droit - iStock"/>
          <p:cNvPicPr>
            <a:picLocks noChangeAspect="1" noChangeArrowheads="1"/>
          </p:cNvPicPr>
          <p:nvPr/>
        </p:nvPicPr>
        <p:blipFill>
          <a:blip r:embed="rId2"/>
          <a:srcRect/>
          <a:stretch>
            <a:fillRect/>
          </a:stretch>
        </p:blipFill>
        <p:spPr bwMode="auto">
          <a:xfrm>
            <a:off x="152400" y="428624"/>
            <a:ext cx="3886200" cy="3152776"/>
          </a:xfrm>
          <a:prstGeom prst="rect">
            <a:avLst/>
          </a:prstGeom>
          <a:noFill/>
        </p:spPr>
      </p:pic>
      <p:pic>
        <p:nvPicPr>
          <p:cNvPr id="1037" name="Picture 13" descr="Bar Code Set Vector. Qr Cide. Universal Product Scan Code. Royalty ..."/>
          <p:cNvPicPr>
            <a:picLocks noChangeAspect="1" noChangeArrowheads="1"/>
          </p:cNvPicPr>
          <p:nvPr/>
        </p:nvPicPr>
        <p:blipFill>
          <a:blip r:embed="rId3"/>
          <a:srcRect/>
          <a:stretch>
            <a:fillRect/>
          </a:stretch>
        </p:blipFill>
        <p:spPr bwMode="auto">
          <a:xfrm>
            <a:off x="4343400" y="381000"/>
            <a:ext cx="4568825" cy="3276600"/>
          </a:xfrm>
          <a:prstGeom prst="rect">
            <a:avLst/>
          </a:prstGeom>
          <a:noFill/>
        </p:spPr>
      </p:pic>
      <p:sp>
        <p:nvSpPr>
          <p:cNvPr id="1041" name="AutoShape 17" descr="Logiciel préparation de commandes, matériel et solution sélectionnés par  Timc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3" name="AutoShape 19" descr="Logiciel préparation de commandes, matériel et solution sélectionnés par  Timc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5" name="Picture 21" descr="Logiciel préparation de commandes, matériel et solution sélectionnés par  Timcod"/>
          <p:cNvPicPr>
            <a:picLocks noChangeAspect="1" noChangeArrowheads="1"/>
          </p:cNvPicPr>
          <p:nvPr/>
        </p:nvPicPr>
        <p:blipFill>
          <a:blip r:embed="rId4"/>
          <a:srcRect/>
          <a:stretch>
            <a:fillRect/>
          </a:stretch>
        </p:blipFill>
        <p:spPr bwMode="auto">
          <a:xfrm>
            <a:off x="228600" y="3962400"/>
            <a:ext cx="4038600" cy="2743201"/>
          </a:xfrm>
          <a:prstGeom prst="rect">
            <a:avLst/>
          </a:prstGeom>
          <a:noFill/>
        </p:spPr>
      </p:pic>
      <p:pic>
        <p:nvPicPr>
          <p:cNvPr id="1047" name="Picture 23" descr="Préparateur de commande : 1 550 à 2 100 € bruts par mois"/>
          <p:cNvPicPr>
            <a:picLocks noChangeAspect="1" noChangeArrowheads="1"/>
          </p:cNvPicPr>
          <p:nvPr/>
        </p:nvPicPr>
        <p:blipFill>
          <a:blip r:embed="rId5" cstate="print"/>
          <a:srcRect/>
          <a:stretch>
            <a:fillRect/>
          </a:stretch>
        </p:blipFill>
        <p:spPr bwMode="auto">
          <a:xfrm>
            <a:off x="4419600" y="3886200"/>
            <a:ext cx="4495800" cy="28194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534400" cy="838200"/>
          </a:xfrm>
        </p:spPr>
        <p:txBody>
          <a:bodyPr/>
          <a:lstStyle/>
          <a:p>
            <a:pPr algn="r" rtl="1"/>
            <a:r>
              <a:rPr lang="ar-DZ" b="1" dirty="0" smtClean="0">
                <a:solidFill>
                  <a:srgbClr val="FF0000"/>
                </a:solidFill>
                <a:latin typeface="Times New Roman" pitchFamily="18" charset="0"/>
                <a:cs typeface="Times New Roman" pitchFamily="18" charset="0"/>
              </a:rPr>
              <a:t>ز. التخزين الافتراضي: </a:t>
            </a:r>
            <a:endParaRPr lang="fr-FR" dirty="0">
              <a:solidFill>
                <a:srgbClr val="FF0000"/>
              </a:solidFill>
            </a:endParaRPr>
          </a:p>
        </p:txBody>
      </p:sp>
      <p:sp>
        <p:nvSpPr>
          <p:cNvPr id="5" name="Rectangle 4"/>
          <p:cNvSpPr/>
          <p:nvPr/>
        </p:nvSpPr>
        <p:spPr>
          <a:xfrm>
            <a:off x="304800" y="3570982"/>
            <a:ext cx="8534400" cy="1077218"/>
          </a:xfrm>
          <a:prstGeom prst="rect">
            <a:avLst/>
          </a:prstGeom>
        </p:spPr>
        <p:txBody>
          <a:bodyPr wrap="square">
            <a:spAutoFit/>
          </a:bodyPr>
          <a:lstStyle/>
          <a:p>
            <a:pPr algn="just" rtl="1"/>
            <a:r>
              <a:rPr lang="ar-SY" sz="3200" b="1" dirty="0" smtClean="0">
                <a:latin typeface="Times New Roman" pitchFamily="18" charset="0"/>
                <a:cs typeface="Times New Roman" pitchFamily="18" charset="0"/>
              </a:rPr>
              <a:t>يستند التخزين الافتراضي على </a:t>
            </a:r>
            <a:r>
              <a:rPr lang="ar-SY" sz="3200" b="1" dirty="0" smtClean="0">
                <a:solidFill>
                  <a:srgbClr val="008000"/>
                </a:solidFill>
                <a:latin typeface="Times New Roman" pitchFamily="18" charset="0"/>
                <a:cs typeface="Times New Roman" pitchFamily="18" charset="0"/>
              </a:rPr>
              <a:t>اعتبار مراكز التوزيع المختلفة شبكة، ومن ثم لم يعد مهماً مكان تخزينها.</a:t>
            </a:r>
            <a:endParaRPr lang="fr-FR" sz="3200" b="1" dirty="0">
              <a:solidFill>
                <a:srgbClr val="008000"/>
              </a:solidFill>
              <a:latin typeface="Times New Roman" pitchFamily="18" charset="0"/>
              <a:cs typeface="Times New Roman" pitchFamily="18" charset="0"/>
            </a:endParaRPr>
          </a:p>
        </p:txBody>
      </p:sp>
      <p:sp>
        <p:nvSpPr>
          <p:cNvPr id="6" name="Rectangle 5"/>
          <p:cNvSpPr/>
          <p:nvPr/>
        </p:nvSpPr>
        <p:spPr>
          <a:xfrm>
            <a:off x="228600" y="1524000"/>
            <a:ext cx="86106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لا تمتلك الشركة جميع العناصر المطلوبة للبيع في مستودع الشركة، وبدلاً من ذلك، يتم </a:t>
            </a:r>
            <a:r>
              <a:rPr lang="ar-DZ" sz="3200" b="1" dirty="0" smtClean="0">
                <a:solidFill>
                  <a:srgbClr val="008000"/>
                </a:solidFill>
                <a:latin typeface="Times New Roman" pitchFamily="18" charset="0"/>
                <a:cs typeface="Times New Roman" pitchFamily="18" charset="0"/>
              </a:rPr>
              <a:t>شحن البضائع مباشرةً من الموردين إلى العملاء</a:t>
            </a:r>
            <a:r>
              <a:rPr lang="ar-DZ" sz="3200" b="1" dirty="0" smtClean="0">
                <a:latin typeface="Times New Roman" pitchFamily="18" charset="0"/>
                <a:cs typeface="Times New Roman" pitchFamily="18" charset="0"/>
              </a:rPr>
              <a:t>(الحد من الاستثمار في المخزونات والمخازن).</a:t>
            </a:r>
            <a:endParaRPr lang="fr-FR" sz="3200" b="1"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8686800" cy="838200"/>
          </a:xfrm>
        </p:spPr>
        <p:txBody>
          <a:bodyPr>
            <a:normAutofit/>
          </a:bodyPr>
          <a:lstStyle/>
          <a:p>
            <a:pPr algn="r" rtl="1"/>
            <a:r>
              <a:rPr lang="ar-DZ" sz="3200" b="1" dirty="0" smtClean="0">
                <a:solidFill>
                  <a:srgbClr val="FF0000"/>
                </a:solidFill>
                <a:latin typeface="Times New Roman" pitchFamily="18" charset="0"/>
                <a:cs typeface="Times New Roman" pitchFamily="18" charset="0"/>
              </a:rPr>
              <a:t>أسس نجاح</a:t>
            </a:r>
            <a:r>
              <a:rPr lang="ar-DZ" sz="3200" b="1" dirty="0" smtClean="0">
                <a:solidFill>
                  <a:schemeClr val="tx1"/>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نظام التخزين الافتراضي:</a:t>
            </a:r>
            <a:endParaRPr lang="fr-FR" sz="32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219200"/>
            <a:ext cx="8534400" cy="1066800"/>
          </a:xfrm>
        </p:spPr>
        <p:txBody>
          <a:bodyPr>
            <a:normAutofit/>
          </a:bodyPr>
          <a:lstStyle/>
          <a:p>
            <a:pPr marL="1588" indent="230188" algn="just" rtl="1">
              <a:buClr>
                <a:srgbClr val="FF0000"/>
              </a:buClr>
              <a:buSzPct val="100000"/>
              <a:buFont typeface="Wingdings" pitchFamily="2" charset="2"/>
              <a:buChar char="§"/>
            </a:pPr>
            <a:r>
              <a:rPr lang="ar-DZ" sz="2800" b="1" dirty="0" smtClean="0">
                <a:solidFill>
                  <a:schemeClr val="tx1"/>
                </a:solidFill>
                <a:latin typeface="Times New Roman" pitchFamily="18" charset="0"/>
                <a:cs typeface="Times New Roman" pitchFamily="18" charset="0"/>
              </a:rPr>
              <a:t>نظم نقل بديلة وفعالة ومرافق شبكة توزيع متقدمة(خاصة النقل الجوي السريع للطرود).</a:t>
            </a:r>
            <a:endParaRPr lang="fr-FR" sz="2800" dirty="0" smtClean="0">
              <a:solidFill>
                <a:schemeClr val="tx1"/>
              </a:solidFill>
            </a:endParaRPr>
          </a:p>
          <a:p>
            <a:pPr marL="1588" indent="230188" algn="just" rtl="1">
              <a:buClr>
                <a:srgbClr val="FF0000"/>
              </a:buClr>
              <a:buSzPct val="100000"/>
              <a:buFont typeface="Wingdings" pitchFamily="2" charset="2"/>
              <a:buChar char="§"/>
            </a:pPr>
            <a:endParaRPr lang="fr-FR" sz="2800" b="1" dirty="0" smtClean="0">
              <a:solidFill>
                <a:schemeClr val="tx1"/>
              </a:solidFill>
              <a:latin typeface="Times New Roman" pitchFamily="18" charset="0"/>
              <a:cs typeface="Times New Roman" pitchFamily="18" charset="0"/>
            </a:endParaRPr>
          </a:p>
          <a:p>
            <a:pPr algn="just">
              <a:buNone/>
            </a:pPr>
            <a:endParaRPr lang="fr-FR" sz="2800" b="1" dirty="0">
              <a:solidFill>
                <a:schemeClr val="tx1"/>
              </a:solidFill>
              <a:latin typeface="Times New Roman" pitchFamily="18" charset="0"/>
              <a:cs typeface="Times New Roman" pitchFamily="18" charset="0"/>
            </a:endParaRPr>
          </a:p>
        </p:txBody>
      </p:sp>
      <p:sp>
        <p:nvSpPr>
          <p:cNvPr id="5" name="Espace réservé du contenu 2"/>
          <p:cNvSpPr txBox="1">
            <a:spLocks/>
          </p:cNvSpPr>
          <p:nvPr/>
        </p:nvSpPr>
        <p:spPr>
          <a:xfrm>
            <a:off x="304800" y="2286000"/>
            <a:ext cx="8534400" cy="9906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نظام حوسبة واتصال يسمح بسرعة تدفق المعلومات وتحليلها ودقتها(تكنولوجيا المعلومات والاتصالات).</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3352800"/>
            <a:ext cx="8534400" cy="10668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نظام تتبع في الوقت الحقيقي(نظام التموضع العالمي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GPS Global Positioning system</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228600" y="4343400"/>
            <a:ext cx="8534400" cy="10668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برمجيات متقدمة لإدارة المخزون لإدارة الطلب، والتعامل مع الأصناف الكثيرة للبضائع.</a:t>
            </a:r>
            <a:r>
              <a:rPr kumimoji="0" lang="ar-DZ" sz="28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Espace réservé du contenu 2"/>
          <p:cNvSpPr txBox="1">
            <a:spLocks/>
          </p:cNvSpPr>
          <p:nvPr/>
        </p:nvSpPr>
        <p:spPr>
          <a:xfrm>
            <a:off x="228600" y="5410200"/>
            <a:ext cx="8534400" cy="1447800"/>
          </a:xfrm>
          <a:prstGeom prst="rect">
            <a:avLst/>
          </a:prstGeom>
        </p:spPr>
        <p:txBody>
          <a:bodyPr vert="horz">
            <a:normAutofit/>
          </a:bodyPr>
          <a:lstStyle/>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مشاركة المعلومات مع الموردين( نظام إمداد تعاوني): نظام تبادل إلكتروني للبيانات، يسمح بتوسيع المخزون، إلى مخزون الموردين الإلكتروني الآخر.</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1588" marR="0" lvl="0" indent="230188"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
              <a:tabLst/>
              <a:defRPr/>
            </a:pP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7134</TotalTime>
  <Words>6627</Words>
  <Application>Microsoft Office PowerPoint</Application>
  <PresentationFormat>Affichage à l'écran (4:3)</PresentationFormat>
  <Paragraphs>715</Paragraphs>
  <Slides>125</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125</vt:i4>
      </vt:variant>
    </vt:vector>
  </HeadingPairs>
  <TitlesOfParts>
    <vt:vector size="127" baseType="lpstr">
      <vt:lpstr>Promenade</vt:lpstr>
      <vt:lpstr>Clip</vt:lpstr>
      <vt:lpstr>Diapositive 1</vt:lpstr>
      <vt:lpstr>مقياس: الإمداد والنقل الدولي</vt:lpstr>
      <vt:lpstr>تسمية المقياس:</vt:lpstr>
      <vt:lpstr>Diapositive 4</vt:lpstr>
      <vt:lpstr>Diapositive 5</vt:lpstr>
      <vt:lpstr>Diapositive 6</vt:lpstr>
      <vt:lpstr>Diapositive 7</vt:lpstr>
      <vt:lpstr>الإمداد المحلي والإمداد الدولي:</vt:lpstr>
      <vt:lpstr>Diapositive 9</vt:lpstr>
      <vt:lpstr>Diapositive 10</vt:lpstr>
      <vt:lpstr>Diapositive 11</vt:lpstr>
      <vt:lpstr>عناصر المحاضرة:</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6. أهمية الإمداد:</vt:lpstr>
      <vt:lpstr>Diapositive 36</vt:lpstr>
      <vt:lpstr>7. أهداف الإمداد: </vt:lpstr>
      <vt:lpstr>8. وظائف ( أنشطة) الإمداد:</vt:lpstr>
      <vt:lpstr>Diapositive 39</vt:lpstr>
      <vt:lpstr>Diapositive 40</vt:lpstr>
      <vt:lpstr>Diapositive 41</vt:lpstr>
      <vt:lpstr>Diapositive 42</vt:lpstr>
      <vt:lpstr>9. مراحل تطور الإمداد في المؤسسات:</vt:lpstr>
      <vt:lpstr>Diapositive 44</vt:lpstr>
      <vt:lpstr>Diapositive 45</vt:lpstr>
      <vt:lpstr>Diapositive 46</vt:lpstr>
      <vt:lpstr>Diapositive 47</vt:lpstr>
      <vt:lpstr>Diapositive 48</vt:lpstr>
      <vt:lpstr>Diapositive 49</vt:lpstr>
      <vt:lpstr>Diapositive 50</vt:lpstr>
      <vt:lpstr>تطور الإمداد في المؤسسات:</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تحديات (رهانات) اللوجستيات الدولية</vt:lpstr>
      <vt:lpstr>Diapositive 75</vt:lpstr>
      <vt:lpstr>Diapositive 76</vt:lpstr>
      <vt:lpstr>Diapositive 77</vt:lpstr>
      <vt:lpstr>11. الاتجاهات الحديثة في اللوجستيات</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ز. التخزين الافتراضي: </vt:lpstr>
      <vt:lpstr>أسس نجاح نظام التخزين الافتراضي:</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606</cp:revision>
  <dcterms:created xsi:type="dcterms:W3CDTF">2020-12-03T17:41:19Z</dcterms:created>
  <dcterms:modified xsi:type="dcterms:W3CDTF">2021-11-15T15:46:33Z</dcterms:modified>
</cp:coreProperties>
</file>