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3" r:id="rId4"/>
    <p:sldId id="262" r:id="rId5"/>
    <p:sldId id="263" r:id="rId6"/>
    <p:sldId id="265" r:id="rId7"/>
    <p:sldId id="266" r:id="rId8"/>
    <p:sldId id="264" r:id="rId9"/>
    <p:sldId id="267" r:id="rId10"/>
    <p:sldId id="268" r:id="rId11"/>
    <p:sldId id="269" r:id="rId12"/>
    <p:sldId id="261" r:id="rId13"/>
    <p:sldId id="256" r:id="rId14"/>
    <p:sldId id="257" r:id="rId15"/>
    <p:sldId id="259" r:id="rId16"/>
    <p:sldId id="258" r:id="rId17"/>
    <p:sldId id="260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4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5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17E2A-E110-4B0D-9FB6-71FA4E0A7067}" type="datetimeFigureOut">
              <a:rPr lang="fr-FR" smtClean="0"/>
              <a:pPr/>
              <a:t>22/10/2021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10A6-4C78-4FB2-A27E-425CCF7C443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17E2A-E110-4B0D-9FB6-71FA4E0A7067}" type="datetimeFigureOut">
              <a:rPr lang="fr-FR" smtClean="0"/>
              <a:pPr/>
              <a:t>22/10/2021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10A6-4C78-4FB2-A27E-425CCF7C443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17E2A-E110-4B0D-9FB6-71FA4E0A7067}" type="datetimeFigureOut">
              <a:rPr lang="fr-FR" smtClean="0"/>
              <a:pPr/>
              <a:t>22/10/2021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10A6-4C78-4FB2-A27E-425CCF7C443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17E2A-E110-4B0D-9FB6-71FA4E0A7067}" type="datetimeFigureOut">
              <a:rPr lang="fr-FR" smtClean="0"/>
              <a:pPr/>
              <a:t>22/10/2021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10A6-4C78-4FB2-A27E-425CCF7C443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17E2A-E110-4B0D-9FB6-71FA4E0A7067}" type="datetimeFigureOut">
              <a:rPr lang="fr-FR" smtClean="0"/>
              <a:pPr/>
              <a:t>22/10/2021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10A6-4C78-4FB2-A27E-425CCF7C443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17E2A-E110-4B0D-9FB6-71FA4E0A7067}" type="datetimeFigureOut">
              <a:rPr lang="fr-FR" smtClean="0"/>
              <a:pPr/>
              <a:t>22/10/2021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10A6-4C78-4FB2-A27E-425CCF7C443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17E2A-E110-4B0D-9FB6-71FA4E0A7067}" type="datetimeFigureOut">
              <a:rPr lang="fr-FR" smtClean="0"/>
              <a:pPr/>
              <a:t>22/10/2021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10A6-4C78-4FB2-A27E-425CCF7C443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17E2A-E110-4B0D-9FB6-71FA4E0A7067}" type="datetimeFigureOut">
              <a:rPr lang="fr-FR" smtClean="0"/>
              <a:pPr/>
              <a:t>22/10/2021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10A6-4C78-4FB2-A27E-425CCF7C443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17E2A-E110-4B0D-9FB6-71FA4E0A7067}" type="datetimeFigureOut">
              <a:rPr lang="fr-FR" smtClean="0"/>
              <a:pPr/>
              <a:t>22/10/2021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10A6-4C78-4FB2-A27E-425CCF7C443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17E2A-E110-4B0D-9FB6-71FA4E0A7067}" type="datetimeFigureOut">
              <a:rPr lang="fr-FR" smtClean="0"/>
              <a:pPr/>
              <a:t>22/10/2021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10A6-4C78-4FB2-A27E-425CCF7C443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17E2A-E110-4B0D-9FB6-71FA4E0A7067}" type="datetimeFigureOut">
              <a:rPr lang="fr-FR" smtClean="0"/>
              <a:pPr/>
              <a:t>22/10/2021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10A6-4C78-4FB2-A27E-425CCF7C443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17E2A-E110-4B0D-9FB6-71FA4E0A7067}" type="datetimeFigureOut">
              <a:rPr lang="fr-FR" smtClean="0"/>
              <a:pPr/>
              <a:t>22/10/2021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10A6-4C78-4FB2-A27E-425CCF7C443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835696" y="188640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32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الجمهورية الجزائرية الديمقراطية الشعبية الجزائرية </a:t>
            </a:r>
            <a:endParaRPr lang="fr-FR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3131840" y="692696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وزارة التعليم العالي و البحث العلمي </a:t>
            </a:r>
            <a:endParaRPr lang="fr-FR" sz="2400" b="1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47864" y="119675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جامعة محمد خيضر -بسكرة- </a:t>
            </a:r>
            <a:endParaRPr lang="fr-FR" sz="2400" b="1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292080" y="2060848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 smtClean="0"/>
              <a:t>كلية العلوم الاقتصادية و التجارية و علوم التسيير 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0" y="1988840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b="1" dirty="0" smtClean="0"/>
              <a:t>قسم علوم التسيير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323528" y="3068960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بحث حول التحليل الاستراتيجي لمحيط المؤسسة </a:t>
            </a:r>
            <a:endParaRPr lang="fr-FR" sz="3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804248" y="4149080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b="1" dirty="0" smtClean="0"/>
              <a:t>من إعدادالطالبات :</a:t>
            </a:r>
          </a:p>
          <a:p>
            <a:pPr algn="r"/>
            <a:r>
              <a:rPr lang="ar-DZ" b="1" dirty="0" smtClean="0"/>
              <a:t>     -شرقي اية </a:t>
            </a:r>
          </a:p>
          <a:p>
            <a:pPr algn="r"/>
            <a:r>
              <a:rPr lang="ar-DZ" b="1" dirty="0" smtClean="0"/>
              <a:t>     -لميري شيماء</a:t>
            </a:r>
          </a:p>
          <a:p>
            <a:pPr algn="r"/>
            <a:r>
              <a:rPr lang="ar-DZ" b="1" dirty="0" smtClean="0"/>
              <a:t>     -حوفاني منار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95536" y="414908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b="1" dirty="0" smtClean="0"/>
              <a:t>تحت إشراف الأستاذة :</a:t>
            </a:r>
          </a:p>
          <a:p>
            <a:pPr algn="r" rtl="1"/>
            <a:r>
              <a:rPr lang="ar-DZ" b="1" dirty="0" smtClean="0"/>
              <a:t>    -علالي مليكة 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915816" y="587727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 smtClean="0"/>
              <a:t>السنة الدراسية :2022/2021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4725143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كما عرف خالد محمد بني حمدان التشخيص الاستارتيجي، على انه: الالية التي تستخدم لتقييم وتشخيص الاوضاع القائمة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والظروف داخل المؤسسة وخارجها من خلال الاجابة على السؤال :" أين نحن الان؟ ». 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أما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Paquay Christian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فيحدد مفهوم التشخيص الاستراتيجي ، عبر الاجابة على الاسئلة المحورية التالية 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ما الانشطة التي تضلع فيها المؤسسة؟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ما هي طموحات المؤسسة؟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ما هي متطلبات السوق والمنافسة القائمة؟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ويشير جارفيس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Gervais. M ،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أن التشخيص يعتبر من المتغيرات المفتاحية للمؤسسة ولبيئتها، يساعد في التوفيق بينهما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لاستخلاص النتائج والخلاصات، فالمنهجية التشخيصية، هي التحديد الجيد للمشكل 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وعادة ما يرتبط مفهوم التشخيص بمفهوم التشخيص الاستراتيجي ، فالتشخيص يفيد تقديم المعلومات اللازمة لعملية التغيير، وقد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يكون التشخيص سهلا ورتيبا كما قد يكون صعبا ومعقدا يستلزم مهارات عالية. أما التشخيص الاستراتيجي ، فهو المرحلة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الاولى من التخطيط، وتحديد الفرص والمشكلات والقيود التي تقدمها البيئة التي تنشط فيها وتعريف أوجه القوة والضعف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بداخلها. وهذا ما يكسبه أهمية كبيرة في اتخاذ القرار الاستراتيجي . 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والتشخيص الاستراتيجي يتطلب فهما عميقا لما تقوم به المؤسسة 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 . ففهم المؤسسة لبيئتها الداخلية يعني قدرتها على تشخيص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نقاط القوة والضعف في أنشطتها ومواردها المختلفة، وفهمها للبيئة الخارجية يعني قدرتها على تحديد الفرص والتهديدات</a:t>
            </a:r>
            <a:endParaRPr lang="fr-FR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6732240" y="4869160"/>
            <a:ext cx="2411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0" y="4941168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/>
              <a:t>10. خالد محمد بني حمدان، وائل محمد إدريس، </a:t>
            </a:r>
            <a:r>
              <a:rPr lang="ar-DZ" sz="1400" b="1" dirty="0" smtClean="0"/>
              <a:t>الاستراتيجية والتخطيط الاستراتيجي</a:t>
            </a:r>
            <a:r>
              <a:rPr lang="ar-DZ" sz="1400" dirty="0" smtClean="0"/>
              <a:t>، دار اليزوردي العلمية للنشر والتوزيع، عمان ، الاردن، 2009 ص22 .</a:t>
            </a:r>
            <a:endParaRPr lang="fr-FR" sz="1400" dirty="0"/>
          </a:p>
        </p:txBody>
      </p:sp>
      <p:sp>
        <p:nvSpPr>
          <p:cNvPr id="8" name="ZoneTexte 7"/>
          <p:cNvSpPr txBox="1"/>
          <p:nvPr/>
        </p:nvSpPr>
        <p:spPr>
          <a:xfrm>
            <a:off x="0" y="5229200"/>
            <a:ext cx="7740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1400" dirty="0" smtClean="0"/>
              <a:t>.11</a:t>
            </a:r>
            <a:r>
              <a:rPr lang="fr-FR" sz="1400" dirty="0" smtClean="0"/>
              <a:t> Christian Paquay, PME &amp; Stratégie, édition PRO, Belgique, 2005, p 25.</a:t>
            </a:r>
            <a:endParaRPr lang="fr-FR" sz="1400" dirty="0"/>
          </a:p>
        </p:txBody>
      </p:sp>
      <p:sp>
        <p:nvSpPr>
          <p:cNvPr id="9" name="ZoneTexte 8"/>
          <p:cNvSpPr txBox="1"/>
          <p:nvPr/>
        </p:nvSpPr>
        <p:spPr>
          <a:xfrm>
            <a:off x="0" y="551723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/>
              <a:t>12 -عامر عامر احمد، جميلة احسن، </a:t>
            </a:r>
            <a:r>
              <a:rPr lang="ar-DZ" sz="1400" b="1" dirty="0" smtClean="0"/>
              <a:t>التسيير الاستراتيجي وصياغة الاستراتيجيات التنافسية</a:t>
            </a:r>
            <a:r>
              <a:rPr lang="ar-DZ" sz="1400" dirty="0" smtClean="0"/>
              <a:t>، مداخلة مقدمة للملتقى الدولي الرابع حول: المنافسة الاستراتيجيات التنافسية للمؤسسات خارج قطاع المحروقات في الدول العربية، جامعة الشلف، 08- 09 نوفمبر . 2010 ، ص 11</a:t>
            </a:r>
          </a:p>
          <a:p>
            <a:pPr algn="r" rtl="1"/>
            <a:r>
              <a:rPr lang="ar-DZ" sz="1400" dirty="0" smtClean="0"/>
              <a:t>13. دارين بوزيدي، </a:t>
            </a:r>
            <a:r>
              <a:rPr lang="ar-DZ" sz="1400" b="1" dirty="0" smtClean="0"/>
              <a:t>مساهمة الاعداد إستراتيجية المؤسسة في قطاع البناء: دراسة حالة مؤسسة الانجاز بسكرة </a:t>
            </a:r>
            <a:r>
              <a:rPr lang="ar-DZ" sz="1400" dirty="0" smtClean="0"/>
              <a:t>، مذكرة مقدمة لاستكمال متطلبات شهادة ، الماجستير، فرع تسيير المؤسسات، باتنة،2005/ 2006 ص 82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" y="6381328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1400" dirty="0" smtClean="0"/>
              <a:t>14</a:t>
            </a:r>
            <a:r>
              <a:rPr lang="fr-FR" sz="1400" dirty="0" smtClean="0"/>
              <a:t>- Oméga bayonne, J-c Makimouna Ngoualat, congo-brazzavillem diagnostique stratégies pour la création de valeur,</a:t>
            </a:r>
            <a:r>
              <a:rPr lang="ar-DZ" sz="1400" dirty="0" smtClean="0"/>
              <a:t> </a:t>
            </a:r>
            <a:r>
              <a:rPr lang="fr-FR" sz="1400" dirty="0" smtClean="0"/>
              <a:t>L’Harmattan, France, 1999, p 13.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5085184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المحتملة، وان أفضل السبل في الاستجابة للمتغيرات البيئية هي تلك التي تسمح بتقوية وتعزيز نقاط القوة واستخدامها في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استغلال الفرص المتاحة وتجنب التهديدات المحتملة، وكذلك محاولا التخلص من نقاط الضعف أو تقليل أثارها إلى ادني حد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ممكن، وفي وضع وتطوير خطط و استراتيجيات يمكن أن تحول التهديدات إلى مزايا أو منافع لصالح المؤسسة.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just" rtl="1">
              <a:buNone/>
            </a:pPr>
            <a:r>
              <a:rPr lang="ar-DZ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المطلب الاول :خصائص التحليل الاستراتيجي .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نظرا لاهمية البالغة التي يتميز بها التحليل الاستراتيجي فمن ضروري ان يتوفر على المجموعة من الخصائص اهمها :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just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يجب عملية التحليل الاستراتيجي ان تكون ملائمة لاسس نظرية .</a:t>
            </a:r>
          </a:p>
          <a:p>
            <a:pPr algn="just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صارمة و مرنة في ان واحد ,للتمكن من اطاحة بالوضعيات الممكنة , و تتماشى مع تطورات في المحيط .</a:t>
            </a:r>
          </a:p>
          <a:p>
            <a:pPr algn="just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استكشافية لكي تقود للكشف عن عوامل المفتاح , دون حصر التحليل في اطار ضيق , و هذا ما يعني التركيز علة مهنة 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المنظمة . </a:t>
            </a:r>
          </a:p>
          <a:p>
            <a:pPr algn="just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مفتوحة , تشجيع الحوار و التوافق بين معلومات بحثا عن حقيقة الاستراتيجية ,بتحليل المعمق لكل العوامل الثقافية والهيكلية 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 غيرها و التي تملك تاثير السلبي او ايجابي على سير و نمو المنظمة .</a:t>
            </a:r>
          </a:p>
          <a:p>
            <a:pPr algn="just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منهجية و تقنية بالنظر الى التحليل الذي يبنى عليه هذا النسق ,و الوقت المتاح و الموارد المتوفرة لهذا فهو يكتسب الطابع 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modulable et modulaire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 فيمكن من اضافة المتغيرات موضوع البحث او تزويد هذا الاخير بدراسات يكون لها تاثير على 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النتائج التحليل .</a:t>
            </a:r>
          </a:p>
          <a:p>
            <a:pPr algn="r" rtl="1">
              <a:buNone/>
            </a:pPr>
            <a:endParaRPr lang="fr-FR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7164288" y="5085184"/>
            <a:ext cx="19797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0" y="5301208"/>
            <a:ext cx="914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15.نفس المرجع السابق.ص 13.</a:t>
            </a:r>
          </a:p>
          <a:p>
            <a:pPr algn="r" rtl="1"/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16. بلجبل جمعة –</a:t>
            </a:r>
            <a:r>
              <a:rPr lang="ar-DZ" sz="1400" b="1" dirty="0" smtClean="0">
                <a:latin typeface="Times New Roman" pitchFamily="18" charset="0"/>
                <a:cs typeface="Times New Roman" pitchFamily="18" charset="0"/>
              </a:rPr>
              <a:t>استخدام التحليل (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sowt</a:t>
            </a:r>
            <a:r>
              <a:rPr lang="ar-DZ" sz="1400" b="1" dirty="0" smtClean="0">
                <a:latin typeface="Times New Roman" pitchFamily="18" charset="0"/>
                <a:cs typeface="Times New Roman" pitchFamily="18" charset="0"/>
              </a:rPr>
              <a:t>) في تشخيص الاستراتيجي في المؤسسة الاقتصادية 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–دراسة حالة مطاحن كبرى للجنوب –بسكرة –مذكرة ماستر –جامعة محمد خيضر –ص6.</a:t>
            </a:r>
          </a:p>
          <a:p>
            <a:pPr algn="r" rtl="1"/>
            <a:endParaRPr lang="ar-DZ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5373215"/>
          </a:xfrm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DZ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</a:t>
            </a:r>
            <a:r>
              <a:rPr lang="ar-DZ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لمطلب الثاني : تحليل المحيط الخارجي و الداخلي (</a:t>
            </a:r>
            <a:r>
              <a:rPr lang="fr-FR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sowt</a:t>
            </a:r>
            <a:r>
              <a:rPr lang="ar-DZ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).</a:t>
            </a:r>
          </a:p>
          <a:p>
            <a:pPr algn="just" rtl="1">
              <a:buNone/>
            </a:pPr>
            <a:r>
              <a:rPr lang="ar-DZ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1. تحليل المحيط الخارجي :      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</a:rPr>
              <a:t>   لا تستطيع اي منظمة ان تعمل بمعزل عن البيئة المحيطة بها فالمنظمة تحصل على مداخلاتها من البيئة كما انها تقدم 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</a:rPr>
              <a:t>مخرجاتها الى هذه البيئة .و من جانب اخر اكثر اهمية نجد ان البيئة في بعض الاوقات قد تشكل تهديدا على مصالح المشروع 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</a:rPr>
              <a:t>او انها تفرز مشاكل تعرقل من سير اعماله كما نجد ان البيئة تقدم فرصا ذهبية للمشروع و ان اقتنصها المشروع استطاع ان 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</a:rPr>
              <a:t>يحقق اهدافه بصورة و ان يتفوق على منافسيه و لهذا يجب جمع اكبر قدر ممكن من المعلومات عن البيئة الخارجية وتحليلها و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</a:rPr>
              <a:t>ما اذا كانت تمثل فرصا او تهديدات امام المنظمة و ذلك لتحديد الاستراتيجيات المناسبة .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</a:rPr>
              <a:t>حيث يعتمد تشخيص البيئة الخارجية بدرجة اولى على جمع المعلومات المختلفة الخاصة بعوامل هذه البيئة و عملية الجمع 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</a:rPr>
              <a:t>تحتاج الى اجتماع يضم كل اطارات المؤسسة يراسهم رئيس مجلس الادارة و بالتالي من خلال هذه المعلومات يتم الحد من 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</a:rPr>
              <a:t>التهديدات المختلفة و استغلال الفرص المتاحة و يتم ذلك بجمع المعلومات من خلال الاحصائيات و يتم تحديد المعلومات 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</a:rPr>
              <a:t>الخاصة بكل عنصر من العناصر الاقتصادية و التي يعتقد ان لها اهمية بالغة في اكتشاف الفرص و التهديدات , بعد جمع 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</a:rPr>
              <a:t>المعلومات الاساسية و تنظيمها في شكل مناسب يتم تقديمها الى المديرين و اصحاب القرار لمناقشتها و تقديم التقاريرو تحاليل 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</a:rPr>
              <a:t>حولها و منه وضع تنبؤات و تصورات تخطيطية اي تحديد سلوك كل عنصر و بالتالي معرفة الفرص المتاحة امام المؤسسة و </a:t>
            </a:r>
          </a:p>
          <a:p>
            <a:pPr algn="just" rtl="1">
              <a:buNone/>
            </a:pPr>
            <a:r>
              <a:rPr lang="ar-DZ" sz="1800" dirty="0" smtClean="0">
                <a:latin typeface="Times New Roman" pitchFamily="18" charset="0"/>
              </a:rPr>
              <a:t>التهديدات المحيطية . </a:t>
            </a:r>
            <a:r>
              <a:rPr lang="ar-DZ" sz="1100" dirty="0" smtClean="0">
                <a:latin typeface="Times New Roman" pitchFamily="18" charset="0"/>
              </a:rPr>
              <a:t>17</a:t>
            </a:r>
          </a:p>
          <a:p>
            <a:pPr algn="just" rtl="1">
              <a:buNone/>
            </a:pPr>
            <a:endParaRPr lang="ar-D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>
              <a:buNone/>
            </a:pPr>
            <a:endParaRPr lang="ar-D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None/>
            </a:pPr>
            <a:endParaRPr lang="fr-FR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7164288" y="5373216"/>
            <a:ext cx="19797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0" y="544522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 17.وافية زاير- </a:t>
            </a:r>
            <a:r>
              <a:rPr lang="ar-DZ" sz="1400" b="1" dirty="0" smtClean="0">
                <a:latin typeface="Times New Roman" pitchFamily="18" charset="0"/>
                <a:cs typeface="Times New Roman" pitchFamily="18" charset="0"/>
              </a:rPr>
              <a:t>دور التحليل الاستراتيجي في تطوير و تحسين الاداء المؤسسات الاقتصادية في ظل التنمية المستدامة-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الملتقى الدولي </a:t>
            </a:r>
            <a:r>
              <a:rPr lang="ar-DZ" sz="1400" b="1" dirty="0" smtClean="0">
                <a:latin typeface="Times New Roman" pitchFamily="18" charset="0"/>
                <a:cs typeface="Times New Roman" pitchFamily="18" charset="0"/>
              </a:rPr>
              <a:t>صنع القرار في المؤسسات الاقتصادية 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–جامعة محمد بوظياف –الجزائر –ص 41.</a:t>
            </a:r>
          </a:p>
          <a:p>
            <a:pPr algn="r" rtl="1"/>
            <a:endParaRPr lang="ar-DZ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3933056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ar-DZ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j-cs"/>
              </a:rPr>
              <a:t>الفـرص:</a:t>
            </a:r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هـي الأحـداث الظـاهرة في بيئـة المنظمـة الـتي إذا مـا تم اغتنامهـا سـتؤدي إلى أداء طبيعـي، اقتصـادي طبيعي</a:t>
            </a:r>
          </a:p>
          <a:p>
            <a:pPr algn="r" rtl="1"/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وهي مواقف في البيئة التي قد تساعد المؤسسة لبلوغ أهدافها أو تفوقها. </a:t>
            </a:r>
            <a:r>
              <a:rPr lang="ar-DZ" sz="12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18</a:t>
            </a:r>
          </a:p>
          <a:p>
            <a:pPr algn="just" rtl="1"/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كما </a:t>
            </a:r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تعتبر الفرص هي اوضاع افضل للمنظمة في المستقبل لانتهازها في عقد صفقات او زيادة مبيعات او دخول سوق جديدة او ازاحة منافس . </a:t>
            </a:r>
            <a:r>
              <a:rPr lang="ar-DZ" sz="11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19</a:t>
            </a:r>
          </a:p>
          <a:p>
            <a:pPr algn="r" rtl="1"/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الفرصة حسب </a:t>
            </a:r>
            <a:r>
              <a:rPr lang="fr-FR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kolter</a:t>
            </a:r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تتمثل في تلبية حاجات المستهلكين بطريقة تؤدي الى تحقيق الربح ( الحاجة يمكن اتخلقها المنظمة ) و </a:t>
            </a:r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عليه </a:t>
            </a:r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فالفرصة مرتبطة بالسوق و عندئذ نطرح مجموعة من الاسئلة : </a:t>
            </a:r>
            <a:r>
              <a:rPr lang="ar-D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هل هذه الفرصة مرتبطة بنشاط المنظمة ؟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هل بامكان المنظمة ان تلبيها ؟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هل هذة الفرصة تؤدي الى تغيير في الاهداف المنظمة و غاياتها ؟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هل تتطلب هذه الفرصة تحويل نشاط </a:t>
            </a:r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المنظمة </a:t>
            </a:r>
            <a:r>
              <a:rPr lang="ar-DZ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؟</a:t>
            </a:r>
            <a:endParaRPr lang="ar-DZ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التهديدات </a:t>
            </a:r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D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 هب الاحداث او الظواهر في بيئة المنظمة التي تمثل صعوبة لتحقيق مستوى اداء اقتصادي حسن او على الاقل </a:t>
            </a:r>
            <a:r>
              <a:rPr lang="ar-D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المحافظة </a:t>
            </a:r>
            <a:r>
              <a:rPr lang="ar-D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عليه و هي معطيات البيئة الخارجية التي تسبب صعوبة امام المنظمة للوصول الى </a:t>
            </a:r>
            <a:r>
              <a:rPr lang="ar-D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اهدافها </a:t>
            </a:r>
            <a:r>
              <a:rPr lang="ar-D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D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r" rtl="1">
              <a:buFont typeface="Wingdings" pitchFamily="2" charset="2"/>
              <a:buChar char="v"/>
            </a:pPr>
            <a:endParaRPr lang="ar-DZ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/>
            <a:endParaRPr lang="fr-FR" sz="11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7020272" y="5373216"/>
            <a:ext cx="2123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0" y="5517233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18.نعمة  عباس خضير–ا</a:t>
            </a:r>
            <a:r>
              <a:rPr lang="ar-DZ" sz="1400" b="1" dirty="0" smtClean="0">
                <a:latin typeface="Times New Roman" pitchFamily="18" charset="0"/>
                <a:cs typeface="Times New Roman" pitchFamily="18" charset="0"/>
              </a:rPr>
              <a:t>لادراة الاستراتيجية : مداخل و المفاهيم و العمليات 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–مكتبة دار الثقافة –عمان –الاردن –ص159.</a:t>
            </a:r>
          </a:p>
          <a:p>
            <a:pPr algn="r" rtl="1"/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19. عماري عمار و اخرين –</a:t>
            </a:r>
            <a:r>
              <a:rPr lang="ar-DZ" sz="1400" b="1" dirty="0" smtClean="0">
                <a:latin typeface="Times New Roman" pitchFamily="18" charset="0"/>
                <a:cs typeface="Times New Roman" pitchFamily="18" charset="0"/>
              </a:rPr>
              <a:t>اهمية التحليل الاستراتيجي في تقييم المؤسسات 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–الملتقى الوطني حول تقييم المؤسسات – جامعة سكيكدة –ص4.</a:t>
            </a:r>
          </a:p>
          <a:p>
            <a:pPr algn="r" rtl="1"/>
            <a:r>
              <a:rPr lang="ar-DZ" sz="1400" dirty="0" smtClean="0"/>
              <a:t>20.بن واضح الهاشمي- </a:t>
            </a:r>
            <a:r>
              <a:rPr lang="ar-DZ" sz="1400" b="1" dirty="0" smtClean="0"/>
              <a:t>محاولة لتشخيص البيئة الخارجية لبناء الاستراتيجية في المؤسسة الاقتصادية الجزائرية </a:t>
            </a:r>
            <a:r>
              <a:rPr lang="ar-DZ" sz="1400" dirty="0" smtClean="0"/>
              <a:t>–دراسة حالة مؤسسة الاقمشة –مذكرة نيل شهادة الماجيستير –جامعة محمد بوضياف – المسيلة – ص61</a:t>
            </a:r>
            <a:r>
              <a:rPr lang="ar-DZ" sz="1400" dirty="0" smtClean="0"/>
              <a:t>.</a:t>
            </a:r>
            <a:r>
              <a:rPr lang="ar-DZ" sz="1400" dirty="0" smtClean="0"/>
              <a:t> </a:t>
            </a:r>
            <a:endParaRPr lang="ar-DZ" sz="1400" dirty="0" smtClean="0"/>
          </a:p>
          <a:p>
            <a:pPr algn="r" rtl="1"/>
            <a:r>
              <a:rPr lang="ar-DZ" sz="1400" dirty="0" smtClean="0"/>
              <a:t>21.نعمة عباس </a:t>
            </a:r>
            <a:r>
              <a:rPr lang="ar-DZ" sz="1400" dirty="0" smtClean="0"/>
              <a:t>خضير</a:t>
            </a:r>
            <a:r>
              <a:rPr lang="ar-DZ" sz="1400" dirty="0" smtClean="0"/>
              <a:t> – نفس المرجع </a:t>
            </a:r>
            <a:r>
              <a:rPr lang="ar-DZ" sz="1400" dirty="0" smtClean="0"/>
              <a:t>السابق </a:t>
            </a:r>
            <a:r>
              <a:rPr lang="ar-DZ" sz="1400" dirty="0" smtClean="0"/>
              <a:t>– ص </a:t>
            </a:r>
            <a:r>
              <a:rPr lang="ar-DZ" sz="1400" dirty="0" smtClean="0"/>
              <a:t>156.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5085184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التهديدات :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 هب الاحداث او الظواهر في بيئة المنظمة التي تمثل صعوبة لتحقيق مستوى اداء اقتصادي حسن او على الاقل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المحافظة عليه و هي معطيات البيئة الخارجية التي تسبب صعوبة امام المنظمة للوصول الى اهدافها .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 التهديد حسب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kolter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 يتمثل في المشكلة تنشا نتيجة لبعض اضطرابات البيئة و التي لها تاثير سلبي على نشاط المنظمة كما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ان التهديد يمثل تحد غير مقبول داخل النظمة فالتهديد ليس بالشئ المطلق فقد يكون لفترة معينة و قد يكون في وظيفة ما او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اغراق السوق بمنتج معين لفترو معينة من طرق منافس معين .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22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 تتضمن عملية التحليل الاستراتيجي للمحيط الخارجي الخطوات الرئيسية التالية :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23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اختيار المتغيرات البيئة الرئيسية .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اختيار المصادر الرئيسية للمعلومات البيئية .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التنبؤ بالمتغيرات البيئية الرئيسية .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تقييم الفرص و التهديدات المتاحة امام المنظمة .</a:t>
            </a:r>
          </a:p>
          <a:p>
            <a:pPr algn="r" rtl="1">
              <a:buNone/>
            </a:pPr>
            <a:r>
              <a:rPr lang="ar-D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2.تحليل المحيط الداخلي :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يعني بتحليل الاستراتيجي للمحيط الداخلي القاء نظرة فاحصة على التنظيم من الداخل لتحديد مستويات الاداء مجالات القوة و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الضعف ان هذا التحليل عادة ما يكون اكثر جدوى و فائدة قياسا على تحصيل المنافسة نظرا لاهمية في بناء الاستراتيجية و كثرة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المعلومات التي يقدمها و المجالات التي يعطيها و يقد التحليل الداخلي معلومات تفصيلية عن المبيعات , الانتاج , التكاليف ,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الهيكل التنظيمي , نمط الادارة .</a:t>
            </a:r>
          </a:p>
          <a:p>
            <a:pPr algn="r" rtl="1">
              <a:buNone/>
            </a:pPr>
            <a:endParaRPr lang="ar-D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v"/>
            </a:pPr>
            <a:endParaRPr lang="ar-DZ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7092280" y="5445224"/>
            <a:ext cx="20517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0" y="551723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/>
              <a:t>22</a:t>
            </a:r>
            <a:r>
              <a:rPr lang="ar-DZ" sz="1400" dirty="0" smtClean="0"/>
              <a:t>.</a:t>
            </a:r>
            <a:r>
              <a:rPr lang="ar-DZ" sz="1400" dirty="0" smtClean="0"/>
              <a:t> بن واضح هاشمي –نفس المرجع السابق –ص 61.</a:t>
            </a:r>
          </a:p>
          <a:p>
            <a:pPr algn="r" rtl="1"/>
            <a:r>
              <a:rPr lang="ar-DZ" sz="1400" dirty="0" smtClean="0"/>
              <a:t>23. علي مايا و اخرون –</a:t>
            </a:r>
            <a:r>
              <a:rPr lang="ar-DZ" sz="1400" b="1" dirty="0" smtClean="0"/>
              <a:t>الادارة الاستراتيجية و اثرها في رفع اداء المنظمات الاعمال </a:t>
            </a:r>
            <a:r>
              <a:rPr lang="ar-DZ" sz="1400" dirty="0" smtClean="0"/>
              <a:t>–دراسة ميدانية على المنظمات الصناعية العامة في الساحل السوري –مجلة جامعة تشرين للدراسات و البحوث العلمية –المجلد 29-العدد1-ص196.</a:t>
            </a:r>
          </a:p>
          <a:p>
            <a:pPr algn="r" rtl="1"/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5157192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1900" dirty="0" smtClean="0">
                <a:latin typeface="Times New Roman" pitchFamily="18" charset="0"/>
                <a:cs typeface="Times New Roman" pitchFamily="18" charset="0"/>
              </a:rPr>
              <a:t> كما يخص بعض الباحثين مبررات التحليل و التشخيص بقولهم ان المديرين يقومون بانتظام بتحليل البيئة و تشخيصها</a:t>
            </a:r>
          </a:p>
          <a:p>
            <a:pPr algn="r" rtl="1">
              <a:buNone/>
            </a:pPr>
            <a:r>
              <a:rPr lang="ar-DZ" sz="1900" dirty="0" smtClean="0">
                <a:latin typeface="Times New Roman" pitchFamily="18" charset="0"/>
                <a:cs typeface="Times New Roman" pitchFamily="18" charset="0"/>
              </a:rPr>
              <a:t>لامتلاك عوامل تاثيرات الاولية في تغيير الاستراتيجية مع مراعاة تغيرات البيئة الايجابية منها و السلبية فضلا عن </a:t>
            </a:r>
          </a:p>
          <a:p>
            <a:pPr algn="r" rtl="1">
              <a:buNone/>
            </a:pPr>
            <a:r>
              <a:rPr lang="ar-DZ" sz="1900" dirty="0" smtClean="0">
                <a:latin typeface="Times New Roman" pitchFamily="18" charset="0"/>
                <a:cs typeface="Times New Roman" pitchFamily="18" charset="0"/>
              </a:rPr>
              <a:t>اعطائها للاستراتجيين وقتا لتموقع فرص بناء تؤمن استجابات مثالية لها ,و تساعد في تطوير نظام لمواجهة التهديدات او</a:t>
            </a:r>
          </a:p>
          <a:p>
            <a:pPr algn="r" rtl="1">
              <a:buNone/>
            </a:pPr>
            <a:r>
              <a:rPr lang="ar-DZ" sz="1900" dirty="0" smtClean="0">
                <a:latin typeface="Times New Roman" pitchFamily="18" charset="0"/>
                <a:cs typeface="Times New Roman" pitchFamily="18" charset="0"/>
              </a:rPr>
              <a:t>تطوير الاستراتيجيات لمقابلتها و تحقيق الميزة للمنظمة .</a:t>
            </a:r>
            <a:r>
              <a:rPr lang="ar-DZ" sz="1200" dirty="0" smtClean="0"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r" rtl="1">
              <a:buNone/>
            </a:pPr>
            <a:r>
              <a:rPr lang="ar-DZ" sz="1900" dirty="0" smtClean="0">
                <a:latin typeface="Times New Roman" pitchFamily="18" charset="0"/>
                <a:cs typeface="Times New Roman" pitchFamily="18" charset="0"/>
              </a:rPr>
              <a:t>و تهدف عملية التحليل الاستراتيجي عموما الى الكشف عن مدى تحقيق الاداء في المنظمة و مدى ملائمة المنظمة </a:t>
            </a:r>
          </a:p>
          <a:p>
            <a:pPr algn="r" rtl="1">
              <a:buNone/>
            </a:pPr>
            <a:r>
              <a:rPr lang="ar-DZ" sz="1900" dirty="0" smtClean="0">
                <a:latin typeface="Times New Roman" pitchFamily="18" charset="0"/>
                <a:cs typeface="Times New Roman" pitchFamily="18" charset="0"/>
              </a:rPr>
              <a:t>لمحيطها .</a:t>
            </a:r>
            <a:r>
              <a:rPr lang="ar-DZ" sz="1200" dirty="0" smtClean="0"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r" rtl="1">
              <a:buNone/>
            </a:pPr>
            <a:r>
              <a:rPr lang="ar-DZ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المطلب الرابع :اهمية التحليل الاستراتيجي .</a:t>
            </a:r>
          </a:p>
          <a:p>
            <a:pPr algn="r" rtl="1">
              <a:buNone/>
            </a:pPr>
            <a:r>
              <a:rPr lang="ar-DZ" sz="1900" dirty="0" smtClean="0">
                <a:latin typeface="Times New Roman" pitchFamily="18" charset="0"/>
                <a:cs typeface="Times New Roman" pitchFamily="18" charset="0"/>
              </a:rPr>
              <a:t>ان التحليل الاستراتيجي يحضى باهمية بالغة داخل المنظمة نظرا الى ما يقدمه من فوائد لها و يتمثل في مايلي :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900" dirty="0" smtClean="0">
                <a:latin typeface="Times New Roman" pitchFamily="18" charset="0"/>
                <a:cs typeface="Times New Roman" pitchFamily="18" charset="0"/>
              </a:rPr>
              <a:t>يساعد التحليل الاستراتيجي في تحديد رسالة المنظمة و اهدافها .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900" dirty="0" smtClean="0">
                <a:latin typeface="Times New Roman" pitchFamily="18" charset="0"/>
                <a:cs typeface="Times New Roman" pitchFamily="18" charset="0"/>
              </a:rPr>
              <a:t>التحليل الاستراتيجي المستمر للبيئة الداخلية للمنظمة يجعل الاستراتجيين على معرفة دائمة بكل ما بها من قوة يمكن </a:t>
            </a:r>
          </a:p>
          <a:p>
            <a:pPr algn="r" rtl="1">
              <a:buNone/>
            </a:pPr>
            <a:r>
              <a:rPr lang="ar-DZ" sz="1900" dirty="0" smtClean="0">
                <a:latin typeface="Times New Roman" pitchFamily="18" charset="0"/>
                <a:cs typeface="Times New Roman" pitchFamily="18" charset="0"/>
              </a:rPr>
              <a:t>توظيفها و تعزيزها للاستفادة منها و البحث عن طرق تدعيمها مستقبلا و اوجه ضعف يجب التغلب عليها و معالجتها .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900" dirty="0" smtClean="0">
                <a:latin typeface="Times New Roman" pitchFamily="18" charset="0"/>
                <a:cs typeface="Times New Roman" pitchFamily="18" charset="0"/>
              </a:rPr>
              <a:t>التحليل الاستراتيجي المستمر للبيئة الخارجية يجعل الاستراتيجيين بالوعي الدائم بالفرص المتاحة امامه , و التي </a:t>
            </a:r>
          </a:p>
          <a:p>
            <a:pPr algn="r" rtl="1">
              <a:buNone/>
            </a:pPr>
            <a:r>
              <a:rPr lang="ar-DZ" sz="1900" dirty="0" smtClean="0">
                <a:latin typeface="Times New Roman" pitchFamily="18" charset="0"/>
                <a:cs typeface="Times New Roman" pitchFamily="18" charset="0"/>
              </a:rPr>
              <a:t>يمكن استثمارها , و كذلك بالتهديدات التي يجب التعامل معها و مواجهتها بفعالية .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900" dirty="0" smtClean="0">
                <a:latin typeface="Times New Roman" pitchFamily="18" charset="0"/>
                <a:cs typeface="Times New Roman" pitchFamily="18" charset="0"/>
              </a:rPr>
              <a:t>يساعد التشخيص الاستراتيجي على تخصيص الموارد المتاحة و تحديد طرق استخدامها .</a:t>
            </a:r>
            <a:r>
              <a:rPr lang="ar-DZ" sz="1200" dirty="0" smtClean="0">
                <a:latin typeface="Times New Roman" pitchFamily="18" charset="0"/>
                <a:cs typeface="Times New Roman" pitchFamily="18" charset="0"/>
              </a:rPr>
              <a:t>26</a:t>
            </a:r>
          </a:p>
          <a:p>
            <a:pPr algn="r" rtl="1">
              <a:buNone/>
            </a:pPr>
            <a:endParaRPr lang="ar-D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None/>
            </a:pPr>
            <a:endParaRPr lang="fr-FR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6948264" y="5373216"/>
            <a:ext cx="2195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0" y="5589241"/>
            <a:ext cx="914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/>
              <a:t>24.نعمة عباس خضير – نفس المرجع السابق-ص 107.</a:t>
            </a:r>
          </a:p>
          <a:p>
            <a:pPr algn="r" rtl="1"/>
            <a:r>
              <a:rPr lang="ar-DZ" sz="1400" dirty="0" smtClean="0"/>
              <a:t>25.دارين بوزيدي –</a:t>
            </a:r>
            <a:r>
              <a:rPr lang="ar-DZ" sz="1400" b="1" dirty="0" smtClean="0"/>
              <a:t>مساهمة لاعداد استراتيجية المؤسسة في قطاع البناء (دراسة حالة مؤسسة الانجاز بسكرة )-</a:t>
            </a:r>
            <a:r>
              <a:rPr lang="ar-DZ" sz="1400" dirty="0" smtClean="0"/>
              <a:t>مذكرة مقدمة لاستكمال متطلبات شهادة الماجيستير – فرع تسيير مؤسسات –باتنة –ص 83. </a:t>
            </a:r>
          </a:p>
          <a:p>
            <a:pPr algn="r" rtl="1"/>
            <a:r>
              <a:rPr lang="ar-DZ" sz="1400" dirty="0" smtClean="0"/>
              <a:t>26. اسماعيل محمد صرايرة –</a:t>
            </a:r>
            <a:r>
              <a:rPr lang="ar-DZ" sz="1400" b="1" dirty="0" smtClean="0"/>
              <a:t>التحليل الاستراتيجي </a:t>
            </a:r>
            <a:r>
              <a:rPr lang="ar-DZ" sz="1400" dirty="0" smtClean="0"/>
              <a:t>–دار الحامد للنشر و التوزيع – عمان –الاردن -ص 24.</a:t>
            </a:r>
          </a:p>
          <a:p>
            <a:pPr algn="r" rtl="1"/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5373215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حيث يهدف التحليل الداخلي الى تحديد الموارد الاستراتيجية التي هي بحوزة المنظمة بمعنى ابراز نقاط القوة و المؤهلات التي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بامكان المنظمة ان تعتمد عليها في تحديد توجهاتها الاستراتيجية من جهة و الكشف من نقاط الضعف التي تعكس عيوب المنظمة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 اوضاع داخلية سيئة تؤثر على ادائها في الحاضر او المستقبل .</a:t>
            </a:r>
          </a:p>
          <a:p>
            <a:pPr algn="r" rtl="1">
              <a:buNone/>
            </a:pPr>
            <a:r>
              <a:rPr lang="ar-D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نقاط القوة :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تعرف نقاط قوة المنظمة على انها كل مورد او مهارة او اي ميزة قد تمتلكها المنظمة في مواجهة المنافسين او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اشباع احتياجات و رغبات الاسواق التي تقوم بخدمتها او تعتزم خدمتها.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r" rtl="1">
              <a:buNone/>
            </a:pPr>
            <a:r>
              <a:rPr lang="ar-D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نقاط الضعف :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 يمكن تعريفها بانها ما تفتقر اليه الشركة او ما لا يمكنها ان تقوم به الصورة جيدة او الحالة او الوضع الذي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يسبب عائقا للمنظمة و قد تنتج عيوب المنظمة الداخلية عن :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عجز المهارات او الخيرات المهمة تنافسيا او قصور في الممتلكات او الحقوق الفكرية و غيرها .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قلة الاصول التنافسية المهمة سواء كانت مادية او معنوية .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الامكانية التنافسية الضائعة في المجالات الرئيسية للعمل . </a:t>
            </a:r>
          </a:p>
          <a:p>
            <a:pPr algn="r" rtl="1">
              <a:buNone/>
            </a:pPr>
            <a:r>
              <a:rPr lang="ar-D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المطلب الثالث : اهداف التحليل الاستراتيجي .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ان الهدف الاساسي من التحليل هو الحصول على الصورة واضحة و شاملة للوضعية الحالية للمنظمة ,ذلك من خلال توفير كم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كافي من المعلومات التي تتميز بالشمولية و مصنفة حسب اهميتها بالنسبة للمنظمة حتى يمكن استعمالها في وضع او تصحيح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استراتيجية المنظمة حيث و تصنف المعلومات الناتجة عن التحليل الاستراتيجي الى فرص و تهديدات بالنسبة للتحليل الخارجي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 نقاط القوة و ضعف بالنسبة للتحليل الداخلي .</a:t>
            </a:r>
          </a:p>
          <a:p>
            <a:pPr algn="r" rtl="1">
              <a:buNone/>
            </a:pPr>
            <a:endParaRPr lang="fr-FR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7164288" y="5517232"/>
            <a:ext cx="19797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0" y="566124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/>
              <a:t>27.ثابت عبد الرحمان و جمال الدين محمد المرسي-ا</a:t>
            </a:r>
            <a:r>
              <a:rPr lang="ar-DZ" sz="1400" b="1" dirty="0" smtClean="0"/>
              <a:t>لادراة الاستراتيجية :مفاهيم و نماذج و تطبيقه </a:t>
            </a:r>
            <a:r>
              <a:rPr lang="ar-DZ" sz="1400" dirty="0" smtClean="0"/>
              <a:t>–الدار الجامعية – الاسكندرية –مصر – ص 219.</a:t>
            </a:r>
          </a:p>
          <a:p>
            <a:pPr algn="r" rtl="1"/>
            <a:r>
              <a:rPr lang="ar-DZ" sz="1400" dirty="0" smtClean="0"/>
              <a:t>28.علي مايا و الاخرون –مرجع سابق – ص 196.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5157192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يساهم  التحليل الاستراتيجي في تقييم القدرات و الامكانيات المادية و البشرية و المعنوية المتاحة للمنظمة , و ايضاح موقف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المنظمة بالنسبة لغيرها من المنظمات في الصناعة .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يساعد التحليل الاستراتيجي على تحديد امكانات و خيرات المتاحة امام المنظمة حيث تتم المفاضلة بين التي يمكن استغلالها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 و التي من الممكنة استبعادها .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7092280" y="5445224"/>
            <a:ext cx="20517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0" y="5589241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29.اسماعيل محمد الصرايرة – مرجع السابق – ص 24.</a:t>
            </a:r>
          </a:p>
          <a:p>
            <a:pPr algn="r" rtl="1"/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ar-D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itchFamily="2" charset="-78"/>
                <a:cs typeface="Aldhabi" pitchFamily="2" charset="-78"/>
              </a:rPr>
              <a:t>خاتمة :</a:t>
            </a:r>
            <a:endParaRPr lang="fr-FR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352928" cy="4608512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2000" dirty="0" smtClean="0">
                <a:latin typeface="Arial Black" pitchFamily="34" charset="0"/>
                <a:cs typeface="Times New Roman" pitchFamily="18" charset="0"/>
              </a:rPr>
              <a:t>ان التحليل الاستراتيجي له اهمية بالغة في عملية تقييم المؤسسة باعتبار ان كل مؤسسة في الوقت الراهن </a:t>
            </a:r>
          </a:p>
          <a:p>
            <a:pPr algn="r" rtl="1">
              <a:buNone/>
            </a:pPr>
            <a:r>
              <a:rPr lang="ar-DZ" sz="2000" dirty="0" smtClean="0">
                <a:latin typeface="Arial Black" pitchFamily="34" charset="0"/>
                <a:cs typeface="Times New Roman" pitchFamily="18" charset="0"/>
              </a:rPr>
              <a:t>تستخدم الادارة الاستراتيجية كاداة فعالة للوصول الى الاهداف المرجوة و التحليل الاستراتيجي الذي </a:t>
            </a:r>
          </a:p>
          <a:p>
            <a:pPr algn="r" rtl="1">
              <a:buNone/>
            </a:pPr>
            <a:r>
              <a:rPr lang="ar-DZ" sz="2000" dirty="0" smtClean="0">
                <a:latin typeface="Arial Black" pitchFamily="34" charset="0"/>
                <a:cs typeface="Times New Roman" pitchFamily="18" charset="0"/>
              </a:rPr>
              <a:t>يمثل مرحلة مهمة ضمن مراحل الادارة الاستراتيجية الهدف منه هو ابراز نقاط القوة و الضعف الداخلية </a:t>
            </a:r>
          </a:p>
          <a:p>
            <a:pPr algn="r" rtl="1">
              <a:buNone/>
            </a:pPr>
            <a:r>
              <a:rPr lang="ar-DZ" sz="2000" dirty="0" smtClean="0">
                <a:latin typeface="Arial Black" pitchFamily="34" charset="0"/>
                <a:cs typeface="Times New Roman" pitchFamily="18" charset="0"/>
              </a:rPr>
              <a:t>من خلال تقييم البيئة الداخلية و اكتشاف و تحليل الفرص و التهديدات من خلال تقييم البيئة الخارجية و </a:t>
            </a:r>
          </a:p>
          <a:p>
            <a:pPr algn="r" rtl="1">
              <a:buNone/>
            </a:pPr>
            <a:r>
              <a:rPr lang="ar-DZ" sz="2000" dirty="0" smtClean="0">
                <a:latin typeface="Arial Black" pitchFamily="34" charset="0"/>
                <a:cs typeface="Times New Roman" pitchFamily="18" charset="0"/>
              </a:rPr>
              <a:t>من خلال التحليل المزدوج للبيئة يتضح ان مزايا المؤسسة محل الدراسة تتلخص في كونها نقاط القوة </a:t>
            </a:r>
          </a:p>
          <a:p>
            <a:pPr algn="r" rtl="1">
              <a:buNone/>
            </a:pPr>
            <a:r>
              <a:rPr lang="ar-DZ" sz="2000" dirty="0" smtClean="0">
                <a:latin typeface="Arial Black" pitchFamily="34" charset="0"/>
                <a:cs typeface="Times New Roman" pitchFamily="18" charset="0"/>
              </a:rPr>
              <a:t>تساعدها على اقتناص الفرص المتاحة لكن من جهة اخرى تواجه بعض المشاكل نظرا لوجود تهديدات </a:t>
            </a:r>
          </a:p>
          <a:p>
            <a:pPr algn="r" rtl="1">
              <a:buNone/>
            </a:pPr>
            <a:r>
              <a:rPr lang="ar-DZ" sz="2000" dirty="0" smtClean="0">
                <a:latin typeface="Arial Black" pitchFamily="34" charset="0"/>
                <a:cs typeface="Times New Roman" pitchFamily="18" charset="0"/>
              </a:rPr>
              <a:t>خارجية تقابلها نقاط ضعف من الاداء الداخلي للمؤسسة .</a:t>
            </a:r>
          </a:p>
          <a:p>
            <a:pPr algn="r" rtl="1">
              <a:buNone/>
            </a:pPr>
            <a:r>
              <a:rPr lang="ar-DZ" sz="2000" dirty="0" smtClean="0">
                <a:latin typeface="Arial Black" pitchFamily="34" charset="0"/>
                <a:cs typeface="Times New Roman" pitchFamily="18" charset="0"/>
              </a:rPr>
              <a:t>و ان تاملنا قليلا في نقاط الضعف نجد ان معظمها يمكن للمؤسسة اجتنابها او التخلص منها فيما معناه ان </a:t>
            </a:r>
          </a:p>
          <a:p>
            <a:pPr algn="r" rtl="1">
              <a:buNone/>
            </a:pPr>
            <a:r>
              <a:rPr lang="ar-DZ" sz="2000" dirty="0" smtClean="0">
                <a:latin typeface="Arial Black" pitchFamily="34" charset="0"/>
                <a:cs typeface="Times New Roman" pitchFamily="18" charset="0"/>
              </a:rPr>
              <a:t>المؤسسة في حالة تحسينها تتمكن من مواجهة التهديدات من جهة و استغلال الفرص المتاحة من جهة </a:t>
            </a:r>
          </a:p>
          <a:p>
            <a:pPr algn="r" rtl="1">
              <a:buNone/>
            </a:pPr>
            <a:r>
              <a:rPr lang="ar-DZ" sz="2000" dirty="0" smtClean="0">
                <a:latin typeface="Arial Black" pitchFamily="34" charset="0"/>
                <a:cs typeface="Times New Roman" pitchFamily="18" charset="0"/>
              </a:rPr>
              <a:t>اخرى .</a:t>
            </a:r>
            <a:endParaRPr lang="fr-FR" sz="2000" dirty="0"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Autofit/>
          </a:bodyPr>
          <a:lstStyle/>
          <a:p>
            <a:r>
              <a:rPr lang="ar-DZ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itchFamily="2" charset="-78"/>
                <a:cs typeface="Aldhabi" pitchFamily="2" charset="-78"/>
              </a:rPr>
              <a:t>قائمة المراجع :</a:t>
            </a:r>
            <a:endParaRPr lang="fr-FR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lnSpcReduction="10000"/>
          </a:bodyPr>
          <a:lstStyle/>
          <a:p>
            <a:pPr marL="514350" indent="-514350" algn="r" rtl="1">
              <a:buNone/>
            </a:pPr>
            <a:r>
              <a:rPr lang="ar-DZ" sz="1400" dirty="0" smtClean="0"/>
              <a:t>1.اسماعيل محمد صرايرة –</a:t>
            </a:r>
            <a:r>
              <a:rPr lang="ar-DZ" sz="1400" b="1" dirty="0" smtClean="0"/>
              <a:t>التحليل الاستراتيجي </a:t>
            </a:r>
            <a:r>
              <a:rPr lang="ar-DZ" sz="1400" dirty="0" smtClean="0"/>
              <a:t>–دار الحامد للنشر و التوزيع – عمان –الاردن .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2.لشريف بقة، فايزة محلب، </a:t>
            </a:r>
            <a:r>
              <a:rPr lang="ar-DZ" sz="1400" b="1" dirty="0" smtClean="0"/>
              <a:t>تأثير التحليل البيئي كآلية من آليات اليقظة الاستراتيجية في بناء الميزة التنافسية للمؤسسة الاقتصادية</a:t>
            </a:r>
            <a:r>
              <a:rPr lang="ar-DZ" sz="1400" dirty="0" smtClean="0"/>
              <a:t>، دراسة ميدانية لمجموعة 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من المؤسسات الصغيرة والمتوسطة بولايتي برج بوعريريج وسطيف، المجلة الجزائرية للتنمية االقتصادية، مجلة نصف سنوية صادرة عن كلية العلوم الاقتصادية 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والتجارية وعلوم التسيير، جامعة قاصدي مرباح، ورقلة ،عدد /02 جوان 2015، ص135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3. بوخريصة خديجة- </a:t>
            </a:r>
            <a:r>
              <a:rPr lang="ar-DZ" sz="1400" b="1" dirty="0" smtClean="0"/>
              <a:t>اليقضة الاستراتيجية ودورها في تنافسية المؤسسة الاقتصادية الجزائرية- </a:t>
            </a:r>
            <a:r>
              <a:rPr lang="ar-DZ" sz="1400" dirty="0" smtClean="0"/>
              <a:t>مذكرة الحصول على شهادة ماجستير في إدارة الأعمال – 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تخصص استراتيجية كلية علوم اقتصادية وعلوم التسسر جامعة وهران 2.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4.بن واضح الهاشمي- </a:t>
            </a:r>
            <a:r>
              <a:rPr lang="ar-DZ" sz="1400" b="1" dirty="0" smtClean="0"/>
              <a:t>محاولة لتشخيص البيئة الخارجية لبناء الاستراتيجية في المؤسسة الاقتصادية الجزائرية </a:t>
            </a:r>
            <a:r>
              <a:rPr lang="ar-DZ" sz="1400" dirty="0" smtClean="0"/>
              <a:t>–دراسة حالة مؤسسة الاقمشة –مذكرة نيل 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شهادة الماجيستير –جامعة محمد بوضياف – المسيلة.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5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.بلجبل جمعة –</a:t>
            </a:r>
            <a:r>
              <a:rPr lang="ar-DZ" sz="1400" b="1" dirty="0" smtClean="0">
                <a:latin typeface="Times New Roman" pitchFamily="18" charset="0"/>
                <a:cs typeface="Times New Roman" pitchFamily="18" charset="0"/>
              </a:rPr>
              <a:t>استخدام التحليل (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sowt</a:t>
            </a:r>
            <a:r>
              <a:rPr lang="ar-DZ" sz="1400" b="1" dirty="0" smtClean="0">
                <a:latin typeface="Times New Roman" pitchFamily="18" charset="0"/>
                <a:cs typeface="Times New Roman" pitchFamily="18" charset="0"/>
              </a:rPr>
              <a:t>) في تشخيص الاستراتيجي في المؤسسة الاقتصادية 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–دراسة حالة مطاحن كبرى للجنوب –بسكرة –مذكرة ماستر –</a:t>
            </a:r>
          </a:p>
          <a:p>
            <a:pPr marL="514350" indent="-514350" algn="r" rtl="1">
              <a:buNone/>
            </a:pP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جامعة محمد خيضر .</a:t>
            </a:r>
          </a:p>
          <a:p>
            <a:pPr marL="514350" indent="-514350" algn="r" rtl="1">
              <a:buNone/>
            </a:pP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ar-DZ" sz="1400" dirty="0" smtClean="0"/>
              <a:t>.ثابت عبد الرحمان و جمال الدين محمد المرسي-ا</a:t>
            </a:r>
            <a:r>
              <a:rPr lang="ar-DZ" sz="1400" b="1" dirty="0" smtClean="0"/>
              <a:t>لادراة الاستراتيجية :مفاهيم و نماذج و تطبيقه </a:t>
            </a:r>
            <a:r>
              <a:rPr lang="ar-DZ" sz="1400" dirty="0" smtClean="0"/>
              <a:t>–الدار الجامعية – الاسكندرية –مصر .</a:t>
            </a:r>
            <a:endParaRPr lang="ar-D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r" rtl="1">
              <a:buNone/>
            </a:pP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ar-DZ" sz="1400" dirty="0" smtClean="0"/>
              <a:t> خميسي نور الدين- </a:t>
            </a:r>
            <a:r>
              <a:rPr lang="ar-DZ" sz="1400" b="1" dirty="0" smtClean="0"/>
              <a:t>المؤسسة والمحيط </a:t>
            </a:r>
            <a:r>
              <a:rPr lang="ar-DZ" sz="1400" dirty="0" smtClean="0"/>
              <a:t>-2016/2017- تخصص اتصال وتسويق قسم علوم الإعلام واتصال -كلية العلوم الإنسانية واجتماعية جامعة محمد 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لمين دباغين سطيف 2.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8. خالد محمد بني حمدان، وائل محمد إدريس، </a:t>
            </a:r>
            <a:r>
              <a:rPr lang="ar-DZ" sz="1400" b="1" dirty="0" smtClean="0"/>
              <a:t>الاستراتيجية والتخطيط الاستراتيجي</a:t>
            </a:r>
            <a:r>
              <a:rPr lang="ar-DZ" sz="1400" dirty="0" smtClean="0"/>
              <a:t>، دار اليزوردي العلمية للنشر والتوزيع، عمان ، الاردن، 2009.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9.دارين بوزيدي –</a:t>
            </a:r>
            <a:r>
              <a:rPr lang="ar-DZ" sz="1400" b="1" dirty="0" smtClean="0"/>
              <a:t>مساهمة لاعداد استراتيجية المؤسسة في قطاع البناء (دراسة حالة مؤسسة الانجاز بسكرة )-</a:t>
            </a:r>
            <a:r>
              <a:rPr lang="ar-DZ" sz="1400" dirty="0" smtClean="0"/>
              <a:t>مذكرة مقدمة لاستكمال متطلبات شهادة 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الماجيستير – فرع تسيير مؤسسات –باتنة .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10. علي مايا و اخرون –</a:t>
            </a:r>
            <a:r>
              <a:rPr lang="ar-DZ" sz="1400" b="1" dirty="0" smtClean="0"/>
              <a:t>الادارة الاستراتيجية و اثرها في رفع اداء المنظمات الاعمال </a:t>
            </a:r>
            <a:r>
              <a:rPr lang="ar-DZ" sz="1400" dirty="0" smtClean="0"/>
              <a:t>–دراسة ميدانية على المنظمات الصناعية العامة في الساحل السوري –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مجلة جامعة تشرين للدراسات و البحوث العلمية –المجلد 29-العدد1.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11.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 عماري عمار و اخرين –</a:t>
            </a:r>
            <a:r>
              <a:rPr lang="ar-DZ" sz="1400" b="1" dirty="0" smtClean="0">
                <a:latin typeface="Times New Roman" pitchFamily="18" charset="0"/>
                <a:cs typeface="Times New Roman" pitchFamily="18" charset="0"/>
              </a:rPr>
              <a:t>اهمية التحليل الاستراتيجي في تقييم المؤسسات 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–الملتقى الوطني حول تقييم المؤسسات – جامعة سكيكدة .</a:t>
            </a:r>
          </a:p>
          <a:p>
            <a:pPr marL="514350" indent="-514350" algn="r" rtl="1">
              <a:buNone/>
            </a:pP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13.</a:t>
            </a:r>
            <a:r>
              <a:rPr lang="ar-DZ" sz="1400" dirty="0" smtClean="0"/>
              <a:t> عامر عامر احمد، جميلة احسن</a:t>
            </a:r>
            <a:r>
              <a:rPr lang="ar-DZ" sz="1400" b="1" dirty="0" smtClean="0"/>
              <a:t>، التسيير الاستراتيجي وصياغة الاستراتيجيات التنافسية</a:t>
            </a:r>
            <a:r>
              <a:rPr lang="ar-DZ" sz="1400" dirty="0" smtClean="0"/>
              <a:t>، مداخلة مقدمة للملتقى الدولي الرابع حول: المنافسة الاستراتيجيات 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التنافسية للمؤسسات خارج قطاع المحروقات في الدول العربية، جامعة الشلف، 08- 09 نوفمبر 2010 .</a:t>
            </a:r>
          </a:p>
          <a:p>
            <a:pPr marL="514350" indent="-514350" algn="r" rtl="1">
              <a:buNone/>
            </a:pPr>
            <a:r>
              <a:rPr lang="ar-DZ" sz="1400" dirty="0" smtClean="0"/>
              <a:t>14.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 نعمة  عباس خضير–ا</a:t>
            </a:r>
            <a:r>
              <a:rPr lang="ar-DZ" sz="1400" b="1" dirty="0" smtClean="0">
                <a:latin typeface="Times New Roman" pitchFamily="18" charset="0"/>
                <a:cs typeface="Times New Roman" pitchFamily="18" charset="0"/>
              </a:rPr>
              <a:t>لادراة الاستراتيجية : مداخل و المفاهيم و العمليات 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–مكتبة دار الثقافة –عمان –الاردن .</a:t>
            </a:r>
          </a:p>
          <a:p>
            <a:pPr marL="514350" indent="-514350" algn="r" rtl="1">
              <a:buNone/>
            </a:pP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15. وافية زاير- </a:t>
            </a:r>
            <a:r>
              <a:rPr lang="ar-DZ" sz="1400" b="1" dirty="0" smtClean="0">
                <a:latin typeface="Times New Roman" pitchFamily="18" charset="0"/>
                <a:cs typeface="Times New Roman" pitchFamily="18" charset="0"/>
              </a:rPr>
              <a:t>دور التحليل الاستراتيجي في تطوير و تحسين الاداء المؤسسات الاقتصادية في ظل التنمية المستدامة-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الملتقى الدولي </a:t>
            </a:r>
            <a:r>
              <a:rPr lang="ar-DZ" sz="1400" b="1" dirty="0" smtClean="0">
                <a:latin typeface="Times New Roman" pitchFamily="18" charset="0"/>
                <a:cs typeface="Times New Roman" pitchFamily="18" charset="0"/>
              </a:rPr>
              <a:t>صنع القرار في </a:t>
            </a:r>
          </a:p>
          <a:p>
            <a:pPr marL="514350" indent="-514350" algn="r" rtl="1">
              <a:buNone/>
            </a:pPr>
            <a:r>
              <a:rPr lang="ar-DZ" sz="1400" b="1" dirty="0" smtClean="0">
                <a:latin typeface="Times New Roman" pitchFamily="18" charset="0"/>
                <a:cs typeface="Times New Roman" pitchFamily="18" charset="0"/>
              </a:rPr>
              <a:t>المؤسسات الاقتصادية 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–جامعة محمد بوظياف –الجزائر .</a:t>
            </a:r>
          </a:p>
          <a:p>
            <a:pPr marL="514350" indent="-514350" algn="r" rtl="1">
              <a:buNone/>
            </a:pPr>
            <a:endParaRPr lang="ar-DZ" sz="1400" dirty="0" smtClean="0"/>
          </a:p>
          <a:p>
            <a:pPr marL="514350" indent="-514350" algn="r" rtl="1">
              <a:buNone/>
            </a:pPr>
            <a:endParaRPr lang="ar-DZ" sz="1400" dirty="0" smtClean="0"/>
          </a:p>
          <a:p>
            <a:pPr marL="514350" indent="-514350" algn="r" rtl="1">
              <a:buFont typeface="+mj-lt"/>
              <a:buAutoNum type="arabicPeriod"/>
            </a:pPr>
            <a:endParaRPr lang="ar-DZ" dirty="0" smtClean="0"/>
          </a:p>
          <a:p>
            <a:pPr marL="514350" indent="-514350" algn="r" rtl="1">
              <a:buFont typeface="+mj-lt"/>
              <a:buAutoNum type="arabicPeriod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76257" y="0"/>
            <a:ext cx="1944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DZ" sz="4000" dirty="0" smtClean="0">
                <a:solidFill>
                  <a:prstClr val="black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خطة البحث </a:t>
            </a:r>
            <a:endParaRPr lang="fr-FR" sz="4000" dirty="0">
              <a:solidFill>
                <a:prstClr val="black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9552" y="836712"/>
            <a:ext cx="82089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المقدمة</a:t>
            </a:r>
          </a:p>
          <a:p>
            <a:pPr algn="r"/>
            <a:r>
              <a:rPr lang="ar-DZ" sz="2400" b="1" u="sng" dirty="0" smtClean="0">
                <a:latin typeface="Andalus" pitchFamily="18" charset="-78"/>
                <a:cs typeface="Andalus" pitchFamily="18" charset="-78"/>
              </a:rPr>
              <a:t>المبحث الأول : </a:t>
            </a:r>
            <a:r>
              <a:rPr lang="ar-DZ" sz="2400" b="1" dirty="0" smtClean="0">
                <a:latin typeface="Andalus" pitchFamily="18" charset="-78"/>
                <a:cs typeface="Andalus" pitchFamily="18" charset="-78"/>
              </a:rPr>
              <a:t>ماهية محيط المؤسسة </a:t>
            </a:r>
          </a:p>
          <a:p>
            <a:pPr algn="r" rtl="1"/>
            <a:r>
              <a:rPr lang="ar-DZ" sz="2400" b="1" dirty="0" smtClean="0"/>
              <a:t>   المطلب الأول : تعريف محيط المؤسسة .</a:t>
            </a:r>
          </a:p>
          <a:p>
            <a:pPr algn="r" rtl="1"/>
            <a:r>
              <a:rPr lang="ar-DZ" sz="2400" b="1" dirty="0" smtClean="0"/>
              <a:t>   المطلب الثاني : تصنيف محيط المؤسسة .</a:t>
            </a:r>
          </a:p>
          <a:p>
            <a:pPr algn="r" rtl="1"/>
            <a:r>
              <a:rPr lang="ar-DZ" sz="2400" b="1" dirty="0" smtClean="0"/>
              <a:t>   المطلب الثالث : اهمية محيط المؤسسة .</a:t>
            </a:r>
          </a:p>
          <a:p>
            <a:pPr algn="r"/>
            <a:r>
              <a:rPr lang="ar-DZ" sz="24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المبحث الثاني : </a:t>
            </a:r>
            <a:r>
              <a:rPr lang="ar-DZ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ماهية التحليل الاستراتيجي</a:t>
            </a:r>
            <a:r>
              <a:rPr lang="ar-DZ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ar-DZ" sz="2400" b="1" u="sng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2400" dirty="0" smtClean="0"/>
              <a:t>   </a:t>
            </a:r>
            <a:r>
              <a:rPr lang="ar-DZ" sz="2400" b="1" dirty="0" smtClean="0"/>
              <a:t>المطلب الأول : تعريف التحليل الاستراتيجي .</a:t>
            </a:r>
          </a:p>
          <a:p>
            <a:pPr algn="r" rtl="1"/>
            <a:r>
              <a:rPr lang="ar-DZ" sz="2400" b="1" dirty="0" smtClean="0"/>
              <a:t>   المطلب الثاني : خصائص التحليل الاستراتيجي .</a:t>
            </a:r>
          </a:p>
          <a:p>
            <a:pPr algn="r" rtl="1"/>
            <a:r>
              <a:rPr lang="ar-DZ" sz="2400" b="1" dirty="0" smtClean="0"/>
              <a:t>   المطلب الثالث : تحليل المحيط الداخلي و الخارجي (</a:t>
            </a:r>
            <a:r>
              <a:rPr lang="fr-FR" sz="2400" b="1" dirty="0" smtClean="0"/>
              <a:t>sowt</a:t>
            </a:r>
            <a:r>
              <a:rPr lang="ar-DZ" sz="2400" b="1" dirty="0" smtClean="0"/>
              <a:t> ).</a:t>
            </a:r>
          </a:p>
          <a:p>
            <a:pPr algn="r"/>
            <a:r>
              <a:rPr lang="ar-DZ" sz="2400" b="1" dirty="0" smtClean="0"/>
              <a:t>   المطلب الرابع: اهمية و اهداف التحليل الاستراتيجي .</a:t>
            </a:r>
          </a:p>
          <a:p>
            <a:pPr algn="ctr"/>
            <a:r>
              <a:rPr lang="ar-DZ" sz="2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الخاتمة </a:t>
            </a:r>
          </a:p>
          <a:p>
            <a:pPr algn="ctr"/>
            <a:r>
              <a:rPr lang="ar-DZ" sz="2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قائمة المراجع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5301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-Christian MARMUSE, Le diagnostic stratégique : une démarche de construction de sens, revue Finance Contrôle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Stratégie – Volume 2, N° 4, ,Université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de Lille, France, décembre 1999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.17</a:t>
            </a:r>
            <a:r>
              <a:rPr lang="fr-FR" sz="1400" dirty="0" smtClean="0"/>
              <a:t> Christian Paquay, PME &amp; Stratégie, édition PRO, Belgique, 2005</a:t>
            </a:r>
            <a:r>
              <a:rPr lang="ar-DZ" sz="1400" dirty="0" smtClean="0"/>
              <a:t>.</a:t>
            </a:r>
            <a:endParaRPr lang="ar-DZ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.18</a:t>
            </a:r>
            <a:r>
              <a:rPr lang="fr-FR" sz="1400" dirty="0" smtClean="0"/>
              <a:t>Oméga bayonne, J-c Makimouna Ngoualat, congo-brazzavillem diagnostique stratégies pour la création de valeur,</a:t>
            </a:r>
            <a:r>
              <a:rPr lang="ar-DZ" sz="1400" dirty="0" smtClean="0"/>
              <a:t> </a:t>
            </a:r>
          </a:p>
          <a:p>
            <a:pPr>
              <a:buNone/>
            </a:pPr>
            <a:r>
              <a:rPr lang="fr-FR" sz="1400" dirty="0" smtClean="0"/>
              <a:t>L’Harmattan, France, 1999</a:t>
            </a:r>
            <a:r>
              <a:rPr lang="ar-DZ" sz="1400" dirty="0" smtClean="0"/>
              <a:t>.</a:t>
            </a:r>
          </a:p>
          <a:p>
            <a:pPr>
              <a:buNone/>
            </a:pP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.19 </a:t>
            </a:r>
            <a:r>
              <a:rPr lang="en-US" sz="1400" dirty="0" smtClean="0"/>
              <a:t>Paul Swamidass (ed) : Encyclopedia of production and manifacturing management. Kluwer Akademic Publishers. </a:t>
            </a:r>
            <a:endParaRPr lang="ar-DZ" sz="1400" dirty="0" smtClean="0"/>
          </a:p>
          <a:p>
            <a:pPr>
              <a:buNone/>
            </a:pPr>
            <a:r>
              <a:rPr lang="en-US" sz="1400" dirty="0" smtClean="0"/>
              <a:t>Boston. 2000</a:t>
            </a:r>
            <a:r>
              <a:rPr lang="ar-DZ" sz="1400" dirty="0" smtClean="0"/>
              <a:t>.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ar-DZ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itchFamily="2" charset="-78"/>
                <a:cs typeface="Aldhabi" pitchFamily="2" charset="-78"/>
              </a:rPr>
              <a:t>مقدمة :</a:t>
            </a:r>
            <a:endParaRPr lang="fr-FR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1800" dirty="0" smtClean="0">
                <a:latin typeface="Arial Black" pitchFamily="34" charset="0"/>
              </a:rPr>
              <a:t>في ظل التحولات البيئية السريعة واللامتناهية ومع التطور التكنولوجي المستمر أصبح يسمى هذا العصر بعصر</a:t>
            </a:r>
          </a:p>
          <a:p>
            <a:pPr algn="r" rtl="1">
              <a:buNone/>
            </a:pPr>
            <a:r>
              <a:rPr lang="ar-DZ" sz="1800" dirty="0" smtClean="0">
                <a:latin typeface="Arial Black" pitchFamily="34" charset="0"/>
              </a:rPr>
              <a:t>المعلومات مما فرض على المؤسسات بيئة جديدة تتميز بالمنافسة الشديدة والتي تدفع بها إلى البحث عن مداخل </a:t>
            </a:r>
          </a:p>
          <a:p>
            <a:pPr algn="r" rtl="1">
              <a:buNone/>
            </a:pPr>
            <a:r>
              <a:rPr lang="ar-DZ" sz="1800" dirty="0" smtClean="0">
                <a:latin typeface="Arial Black" pitchFamily="34" charset="0"/>
              </a:rPr>
              <a:t>للرفع من تنافسيتها، قصد محاولتها اكتساب مزايا تنافسية تؤهلها للاستمرار نشاطها و ضمان بقاءها أمام </a:t>
            </a:r>
          </a:p>
          <a:p>
            <a:pPr algn="r" rtl="1">
              <a:buNone/>
            </a:pPr>
            <a:r>
              <a:rPr lang="ar-DZ" sz="1800" dirty="0" smtClean="0">
                <a:latin typeface="Arial Black" pitchFamily="34" charset="0"/>
              </a:rPr>
              <a:t>المنافسين، وهذا ما يدعو كل مؤسسة تبني أساليب التشخيص والفهم الدقيق والفعال لبيئتها الخارجية والداخلية </a:t>
            </a:r>
          </a:p>
          <a:p>
            <a:pPr algn="r" rtl="1">
              <a:buNone/>
            </a:pPr>
            <a:r>
              <a:rPr lang="ar-DZ" sz="1800" dirty="0" smtClean="0">
                <a:latin typeface="Arial Black" pitchFamily="34" charset="0"/>
              </a:rPr>
              <a:t>للاكتشاف الفرص والتهديدات من جهة ونقاط القوة والضعف من جهة أخرى، حتى تتمكن من تبنى استراتيجيات </a:t>
            </a:r>
          </a:p>
          <a:p>
            <a:pPr algn="r" rtl="1">
              <a:buNone/>
            </a:pPr>
            <a:r>
              <a:rPr lang="ar-DZ" sz="1800" dirty="0" smtClean="0">
                <a:latin typeface="Arial Black" pitchFamily="34" charset="0"/>
              </a:rPr>
              <a:t>ناجعة تمكنها التأقلم وسط محيطها التنافسي الجديد، وأنيا صارت المعلومة تلعب دورا متميزا وتعد موردا أساسيا </a:t>
            </a:r>
          </a:p>
          <a:p>
            <a:pPr algn="r" rtl="1">
              <a:buNone/>
            </a:pPr>
            <a:r>
              <a:rPr lang="ar-DZ" sz="1800" dirty="0" smtClean="0">
                <a:latin typeface="Arial Black" pitchFamily="34" charset="0"/>
              </a:rPr>
              <a:t>والتحكم في تسييرها واستخدامها العقلاني يعتبر من أحد نقاط القوة للمؤسسة باعتبارها أساسا لصنع القرارات، هذا </a:t>
            </a:r>
          </a:p>
          <a:p>
            <a:pPr algn="r" rtl="1">
              <a:buNone/>
            </a:pPr>
            <a:r>
              <a:rPr lang="ar-DZ" sz="1800" dirty="0" smtClean="0">
                <a:latin typeface="Arial Black" pitchFamily="34" charset="0"/>
              </a:rPr>
              <a:t>ما يحتم على المؤسسة اعتماد نظام معلومات يتماشى مع المتغيرات البيئية المعقدة ما أدى إلى ظهور مفهوم جديد </a:t>
            </a:r>
          </a:p>
          <a:p>
            <a:pPr algn="r" rtl="1">
              <a:buNone/>
            </a:pPr>
            <a:r>
              <a:rPr lang="ar-DZ" sz="1800" dirty="0" smtClean="0">
                <a:latin typeface="Arial Black" pitchFamily="34" charset="0"/>
              </a:rPr>
              <a:t>في هذا المجال ما يسمى بنظام اليقظة الاستراتيجية وهو نظام معلوماتي يسمح للمؤسسة بالتنبؤ ،الترصد و التتبع </a:t>
            </a:r>
          </a:p>
          <a:p>
            <a:pPr algn="r" rtl="1">
              <a:buNone/>
            </a:pPr>
            <a:r>
              <a:rPr lang="ar-DZ" sz="1800" dirty="0" smtClean="0">
                <a:latin typeface="Arial Black" pitchFamily="34" charset="0"/>
              </a:rPr>
              <a:t>لكل ما يحدث أو قد يحدث في بيئتها التي تعمل فيها وقد يؤثر على نشاطها ومستقبلها. وعلى إثر ما جاء سنتطرق </a:t>
            </a:r>
          </a:p>
          <a:p>
            <a:pPr algn="r" rtl="1">
              <a:buNone/>
            </a:pPr>
            <a:r>
              <a:rPr lang="ar-DZ" sz="1800" dirty="0" smtClean="0">
                <a:latin typeface="Arial Black" pitchFamily="34" charset="0"/>
              </a:rPr>
              <a:t>الى ماهية التحليل الاستراتيجي لمحيط المؤسسة ؟</a:t>
            </a:r>
            <a:endParaRPr lang="fr-FR" sz="1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5013176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المبحث الأول : ماهية محيط المؤسسة .</a:t>
            </a:r>
          </a:p>
          <a:p>
            <a:pPr algn="r" rtl="1">
              <a:buNone/>
            </a:pPr>
            <a:r>
              <a:rPr lang="ar-D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المطلب الاول: تعريف محيط المؤسسة .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من بين التعاريف الاولى للبيئة تلوح بأنها كل ما يحيط بالمؤسسة ويكون خارجها ولا يمكن أن يكون جزءا منها، في حين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تغيرت المفاهيم حول البيئة وأبدت انطباعا بشمول المكونات والابعاد الداخلية للمؤسسة إضافة إلى المكونات والابعاد الخارجية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التي تحيط بها. ومن خلال تطور مفهوم البيئة وتعدد وجهات النظر إذ يرى بركتور أن" البيئة هي عبارة عن بحر و المؤسسة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ما هي الا سفينة في هذا البحر"، وهذا ما يعني أن السفينة تمثل المؤسسة بما فيها المتغيرات الداخلية، و للوصول إلى الهدف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البد أن يكون هناك تفاعل و تكامل فيما بينهم حتى يشقوا الطريق و يصلوا إلى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بر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الامان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. بينما يصفها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Brown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على أنها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"الاطار الكلي لمجموعة العوامل المؤثرة على تصميم المؤسسة كما يقدمها في شكل معادلة (البيئة = 1 -المؤسسة) حيث يمثل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رقم واحد (القيمة المطلقة) اي كل ما يمكن تصوره خارج المؤسسة او السياسية الواقعة خارج نطاق السيطرة المباشرة لإدارة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المؤسسة" .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وبالرغم من تعدد التعاريف وعدم وجود تعريف دقيق للبيئة الى أنه يمكن القول أن البيئة تمثل مجموعة العناصر والمتغيرات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الداخلية والخارجية المحيطة بالمؤسسة التي تؤثر على قراراتها ونشاطها والتي تتحكم حتى في بقائها وتطورها، ما يدعو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المؤسسة إلى التشخيص الجيد الفعال لبيئتها حتى تتمكن من السيطرة على هذه المتغيرات والتأقلم مع الجديد . 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ar-D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None/>
            </a:pPr>
            <a:r>
              <a:rPr lang="ar-D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المطلب2 : تصنيف محيط المؤسسة .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ان اجمال مختلف مكونات محيط المؤسسة تحت راية واحدة كان لهدف بناء مفهوم فقط , فقد سعت بعض الدراسات لتقديم 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ar-D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None/>
            </a:pPr>
            <a:endParaRPr lang="ar-DZ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 rtl="1">
              <a:buNone/>
            </a:pPr>
            <a:endParaRPr lang="ar-DZ" sz="1800" dirty="0" smtClean="0"/>
          </a:p>
          <a:p>
            <a:pPr algn="r" rtl="1">
              <a:buNone/>
            </a:pPr>
            <a:endParaRPr lang="ar-DZ" sz="1800" dirty="0" smtClean="0"/>
          </a:p>
          <a:p>
            <a:pPr algn="r" rtl="1">
              <a:buNone/>
            </a:pPr>
            <a:endParaRPr lang="ar-DZ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6948264" y="5229200"/>
            <a:ext cx="2195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0" y="537321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/>
              <a:t>1.بوخريصة خديجة- </a:t>
            </a:r>
            <a:r>
              <a:rPr lang="ar-DZ" sz="1400" b="1" dirty="0" smtClean="0"/>
              <a:t>اليقضة الاستراتيجية ودورها في تنافسية المؤسسة الاقتصادية الجزائرية- </a:t>
            </a:r>
            <a:r>
              <a:rPr lang="ar-DZ" sz="1400" dirty="0" smtClean="0"/>
              <a:t>مذكرة الحصول على شهادة ماجستير في إدارة الأعمال - تخصص استراتيجية كلية علوم اقتصادية وعلوم التسسر جامعة وهران 2 -صفحة(9-10).</a:t>
            </a:r>
          </a:p>
          <a:p>
            <a:pPr algn="r" rtl="1"/>
            <a:r>
              <a:rPr lang="ar-DZ" sz="1400" dirty="0" smtClean="0"/>
              <a:t>2. خميسي نور الدين </a:t>
            </a:r>
            <a:r>
              <a:rPr lang="ar-DZ" sz="1400" b="1" dirty="0" smtClean="0"/>
              <a:t>المؤسسة والمحيط </a:t>
            </a:r>
            <a:r>
              <a:rPr lang="ar-DZ" sz="1400" dirty="0" smtClean="0"/>
              <a:t>سنة 2016/2017- تخصص اتصال وتسويق قسم علوم الإعلام واتصال -كلية العلوم الإنسانية واجتماعية جامعة محمد لمين دباغين سطيف 2 -صفحة 16-17.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5013175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تصنيفات متعددة الاشكال سعت لجرد هذه المكونات وتبويبهاوفقا لمعايير كثيرة . و على العموم يمكن ايراد بعض التصنيفات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المبنية على معيار او اخر كمايلي : </a:t>
            </a:r>
          </a:p>
          <a:p>
            <a:pPr algn="r" rtl="1">
              <a:buNone/>
            </a:pPr>
            <a:r>
              <a:rPr lang="ar-D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أ. البيئة الداخلية في مقابل البيئة الخارجية: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 يعد هذا التصنيف الأكثر شيوعا وانتشارا في مجال الإدارة الإستراتيجية، ويقوم على معيار محدد ّ هو تحديد طبيعة انتماء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عناصر البيئة إلى سلطة المؤسسة، فهناك عناصر تخضع لسلطة المدير الذي بإمكانه دعمها إذا كانت تخدم الأهداف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الإستراتيجية للمؤسسة، كما بإمكانه إبعادها إذا كانت تضر الاهداف ، وهما تشكلان معا البيئة الداخلية التي تقاس كنقاط قوة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وضعف للمؤسسة. بالمقابل، هناك عناصر توجد خارج نطاق سلطة المؤسسة وتمارس ضغطا واضحا على أداء بحيث تتحول ما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تمتلكه المؤسسة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اما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إلى فرص أو تهديدات، توازي من ناحية قوتها من سلطة لاتخاذ القرار، ومن هنا فإن ما تقوم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به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المؤسسة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نحو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بيئتها الخارجية لا يتعدى أن يكون إلا محاولات للتكيف والاستغلال. يرى جون بيير ديتري بأن هناك تكاملا في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التفكير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الإداري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الإستراتيجي بين البيئة الداخلية والخارجية، ذلك أن لكل بيئة مجالها واهتمامها، فالبيئة الداخلية تختص بقياس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قوة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وضعف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المؤسسة، فيما البيئة الخارجية تختزل فيما يسميه بتحليل المنافسة، وبالتالي فهي البيئة التنافسية.</a:t>
            </a:r>
          </a:p>
          <a:p>
            <a:pPr algn="r" rtl="1">
              <a:buNone/>
            </a:pPr>
            <a:r>
              <a:rPr lang="ar-D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ب. البيئة الكبرى في مقابل بيئة النشاط والبيئة الخاصة :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هذا التصنيف معتمد بالتحديد في عمليات التحليل الإستراتيجي للبيئة الخارجية عموما، حيث يورده فريديريك لوروا ضمن ما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يسمى بالتحليل التنافسي. ويقسم هذا التصنيف عناصر البيئة الخارجية تحديدا إلى ثلاث فئات: البيئة الكبرى أو العامة </a:t>
            </a:r>
          </a:p>
          <a:p>
            <a:pPr algn="r" rtl="1">
              <a:buNone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environnement-macro ،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وبيئة النشاط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sectoriel environnement ،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ويسميها كذلك بيئة القطاع ثم ثالثا البيئة الخاصة.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6948264" y="5445224"/>
            <a:ext cx="2195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0" y="558924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/>
              <a:t>3. خميسي نور الدين –نفس المرجع –ص17-18 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5229200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تحت خانة البيئة الكبرى أو العامة، تدرج العناصر التي لا تتعلق بمجال نشاط المؤسسة و إنما ترتبط بالعوامل الكبرى مختلف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أوجه النشاط الاقتصادي الذي يشمل كل ّ المؤسسات، وهنا يدرج لوروا 6 عناصر هي: العوامل الديمغرافية، التطور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الاقتصادي، التحولات الاجتماعية، العوامل السياسية، النصوص التنظيمية والتطور التكنولوجي. لهذه العناصر صلة بما يمكن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تسميته بالنسق العام: الاقتصادي، السياسي، الاجتماعي والثقافي الذي تتواجد به المؤسسة وتتبادل معه العلاقات، وهي تخلق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أعباء إضافية على المؤسسة لا ترتبط مباشرة بالوظيفة الإنتاجية، وإنما تؤثر وتتأثر بوجود المؤسسة في عمومه، ولا تظهر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آثارها على تنافسية المؤسسة إلا على المدى البعيد، لذلك تطلق عليها بعض الأدبيات البيئة غير المباشرة. أما بيئة النشاط، أو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البيئة القطاعية، فتمس بصفة مباشرة مجال نشاط المؤسسة، ولذلك يطلق عليها كذلك البيئة المباشرة. تتضمن هذه البيئة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العوامل المرتبطة بالتنافس في حقل النشاط الاقتصادي الذي تزاوله المؤسسة، ويحيلنا لوروا إلى خمسة قوى أساسية حددها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مايكل بورتر في: الممونين، ضغوطات الزبائن، المنتجات البديلة، عقبات دخول السوق و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خطرضغوطات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الوافدين الجدد،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المنافسة الشرسة.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أما البيئة الخاصة، فهي تعوض ما يعرف في التصنيف السابق بالبيئة الداخلية، وتتضمن جملة من العناصر أبرزها: الهيكل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التنظيمي، الثقافة التنظيمية، الموارد المتاحة العناصر كفاصل بين حالتين للمؤسسة: حالة القوة/حالة الضعف. بناء على كل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عنصر من العناصر يقيم المدير الاستراتيجي قدرات مؤسسته، ويظهر هذا التقييم في شكل مصفوفة تبرز نقاط القوة و الضعف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 تمنح للمدير رؤية افضل لاتخاذ القرارعلى النحو اكثر عقلانية . </a:t>
            </a:r>
          </a:p>
          <a:p>
            <a:pPr algn="r" rtl="1">
              <a:buNone/>
            </a:pPr>
            <a:r>
              <a:rPr lang="ar-D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ج. التصنيف الوظيفي لبيئة المؤسسة: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يقترح هذا التصنيف منظورا آخر لبيئة المؤسسة، قائم على معيار وظائف المؤسسة، بحيث يتم تفتيت بيئة المؤسسة في كليتها 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ar-DZ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7164288" y="5445224"/>
            <a:ext cx="19797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0" y="55892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/>
              <a:t>4.خميسي نور الدين –نفس المرجع –ص 18.</a:t>
            </a:r>
            <a:r>
              <a:rPr lang="ar-DZ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5013175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إلى بيئات فرعية تتولى كل وظيفة تحليل ودراسة والتفاعل مع بيئتها الخاصة، وبجمع مجهود كل الوظائف في دراسة وتحليل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بيئة </a:t>
            </a:r>
            <a:r>
              <a:rPr lang="ar-DZ" sz="1800" dirty="0" smtClean="0"/>
              <a:t>تكون </a:t>
            </a:r>
            <a:r>
              <a:rPr lang="ar-DZ" sz="1800" dirty="0" smtClean="0"/>
              <a:t>المؤسسة قد تمكنت من دراسة البيئة الكلية. ويقترح هذا التصنيف أشكال البيئة التالية: </a:t>
            </a:r>
          </a:p>
          <a:p>
            <a:pPr algn="r" rtl="1">
              <a:buNone/>
            </a:pPr>
            <a:r>
              <a:rPr lang="ar-D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بيئة الإنتاج: </a:t>
            </a:r>
            <a:r>
              <a:rPr lang="ar-DZ" sz="1800" dirty="0" smtClean="0"/>
              <a:t>تتولى وظيفة الإنتاج داخل المؤسسة تحويل المدخلات، وبالتالي فهي تتفاعل مع بيئة خاصة، والتي يتواجد </a:t>
            </a:r>
          </a:p>
          <a:p>
            <a:pPr algn="r" rtl="1">
              <a:buNone/>
            </a:pPr>
            <a:r>
              <a:rPr lang="ar-DZ" sz="1800" dirty="0" smtClean="0"/>
              <a:t>فاعلون يؤثرون ويتأثرون هذه الوظيفة. وأبرز الفاعلين في هذه البيئة هم العمال، الموردون، نمط القيادة والهيكل التنظيمي، </a:t>
            </a:r>
          </a:p>
          <a:p>
            <a:pPr algn="r" rtl="1">
              <a:buNone/>
            </a:pPr>
            <a:r>
              <a:rPr lang="ar-DZ" sz="1800" dirty="0" smtClean="0"/>
              <a:t>التكنولوجيا... </a:t>
            </a:r>
          </a:p>
          <a:p>
            <a:pPr algn="r" rtl="1">
              <a:buNone/>
            </a:pPr>
            <a:r>
              <a:rPr lang="ar-D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بيئة التسويق والتخزين: </a:t>
            </a:r>
            <a:r>
              <a:rPr lang="ar-DZ" sz="1800" dirty="0" smtClean="0"/>
              <a:t>عند اية عملية الإنتاج يصبح رهان المؤسسة على وظيفة التخزين والتسويق، وهنا تجد هاتان </a:t>
            </a:r>
          </a:p>
          <a:p>
            <a:pPr algn="r" rtl="1">
              <a:buNone/>
            </a:pPr>
            <a:r>
              <a:rPr lang="ar-DZ" sz="1800" dirty="0" smtClean="0"/>
              <a:t>الوظيفتان نفسهما أمام بيئة خاصة تتشكل بالأساس من الموزعين والزبائن بالأساس. </a:t>
            </a:r>
          </a:p>
          <a:p>
            <a:pPr algn="r" rtl="1">
              <a:buNone/>
            </a:pPr>
            <a:r>
              <a:rPr lang="ar-D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البيئة المالية: </a:t>
            </a:r>
            <a:r>
              <a:rPr lang="ar-DZ" sz="1800" dirty="0" smtClean="0"/>
              <a:t>تختص الوظيفة بكيفية توفير الموارد المالية اللازمة لمباشرة المشروع لوظيفته الإنتاجية، وهي تتمتع ببيئة ذات </a:t>
            </a:r>
          </a:p>
          <a:p>
            <a:pPr algn="r" rtl="1">
              <a:buNone/>
            </a:pPr>
            <a:r>
              <a:rPr lang="ar-DZ" sz="1800" dirty="0" smtClean="0"/>
              <a:t>خصوصية تتشكل بالأساس من فاعل مهم جدا هوالممولون كالبنوك والمؤسسات المالية، إضافة إلى عوامل أخرى كالتكنولوجيا </a:t>
            </a:r>
          </a:p>
          <a:p>
            <a:pPr algn="r" rtl="1">
              <a:buNone/>
            </a:pPr>
            <a:r>
              <a:rPr lang="ar-DZ" sz="1800" dirty="0" smtClean="0"/>
              <a:t>والتعليم والنظام الأخلاقي المستمد من المجتمع. </a:t>
            </a:r>
          </a:p>
          <a:p>
            <a:pPr algn="r" rtl="1">
              <a:buNone/>
            </a:pPr>
            <a:r>
              <a:rPr lang="ar-D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بيئة الموارد البشرية: </a:t>
            </a:r>
            <a:r>
              <a:rPr lang="ar-DZ" sz="1800" dirty="0" smtClean="0"/>
              <a:t>تتشكل هذه البيئة بالالتفاف على وظيفة تسيير الموارد البشرية، وهي تضم في المقام الأول عمال </a:t>
            </a:r>
          </a:p>
          <a:p>
            <a:pPr algn="r" rtl="1">
              <a:buNone/>
            </a:pPr>
            <a:r>
              <a:rPr lang="ar-DZ" sz="1800" dirty="0" smtClean="0"/>
              <a:t>المؤسسة، ولكنها قد تمتد لتشمل عناصر اجتماعية أخرى مثل التعليم. لوظيفة العلاقات العامة دور مهم في ربط المؤسسة </a:t>
            </a:r>
          </a:p>
          <a:p>
            <a:pPr algn="r" rtl="1">
              <a:buNone/>
            </a:pPr>
            <a:r>
              <a:rPr lang="ar-DZ" sz="1800" dirty="0" smtClean="0"/>
              <a:t>بمختلف جماهيرها.</a:t>
            </a:r>
          </a:p>
          <a:p>
            <a:pPr algn="r" rtl="1">
              <a:buNone/>
            </a:pPr>
            <a:r>
              <a:rPr lang="ar-D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بيئة العلاقات العامة: </a:t>
            </a:r>
            <a:r>
              <a:rPr lang="ar-DZ" sz="1800" dirty="0" smtClean="0"/>
              <a:t>سواء داخل المؤسسة أو خارجها، وبالتالي فإن بيئة العلاقات العامة ليست مخصوصة بعنصر دو ن </a:t>
            </a:r>
          </a:p>
          <a:p>
            <a:pPr algn="r" rtl="1">
              <a:buNone/>
            </a:pPr>
            <a:r>
              <a:rPr lang="ar-DZ" sz="1800" dirty="0" smtClean="0"/>
              <a:t>آخر، وإنما هي نموذج للبيئة الكلية للمؤسسة، حيث تتفاعل هذه الوظيفة مع  مختلف الأطراف دون استثناء.</a:t>
            </a:r>
            <a:r>
              <a:rPr lang="ar-DZ" sz="1100" dirty="0" smtClean="0"/>
              <a:t>5</a:t>
            </a:r>
            <a:endParaRPr lang="ar-D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None/>
            </a:pPr>
            <a:endParaRPr lang="fr-FR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6588224" y="5229200"/>
            <a:ext cx="25557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0" y="5445224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/>
              <a:t>5.خميسي نور الدين –نفس المرجع –ص 19. 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5157192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المطلب الثالث: أهمية محيط المؤسسة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أنها جميعا تهتم إلى أبعد الحدود بدراسة المحيط الذي تعيش بالرغم من اختلاف أحجام وقدرات المؤسسات ودرجة تأثيرها في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السوق وفي الاطراف الاخرين ، إلا فيه ، وذلك لعدة أسباب منها: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1- تحديد الفرص المتاحة أمام المؤسسة، وبالنظر إلى إمكانات وخبرات وموارد هذه الاخيرة تتم المفاضلة بين الفرص التي </a:t>
            </a: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يمكن استغلالها و أي الفرص الممكنة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استبعادها .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2- المؤسسة التي تنشط بمعزل بل هي مرتبطة بشبكـات من المتعاملين من أسواق وهيئات وأفراد، مما يحتم عليها مسايرة </a:t>
            </a: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التطورات الخارجية الحاصلة من خلال التأقلم في عملية التعامل معها .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3- أن المؤسـسة مكونة من شبكة أفراد وجماعـات قد تختلف في أهدافها واتجاهـاتها ، وهؤلاء الافراد هم أفراد من محيطها وكل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ما فيه من عوامل اقتصـادية واجتمـاعية يؤثرون فيها ويتأثرون بها، فالمؤسـسة مرتبطة أمـاميا وخلفيا بشبكـات المتعـاملين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والاسواق و الافراد والمؤسـسات وغيرهـا .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4- يتوقف نجـاح المؤسـسة إلى حد كبيـر على مدى دراستهـا للعوامل البيئية المؤثرة ومدى الاستفـادة من اتجاهـات هذه العوامل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وبدرجة تأثير كل منها، حيث تسـاعد هذه الدراسة على تحديد الاهداف التي يجب تحقيقها، وبيـان الموارد المتـاحة ونطاق السوق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المرتقب، وأنمـاط القيم والعـادات والتقـاليد السـائدة...الخ .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5- المؤسسة تقوم باستعمال المواد المختلفة من المحيط وتقدم له مخرجات، لدى فمن الضروري دراسة أسعار ونوعية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مدخلاتها، و كذا دراسة نوعية وكمية مخرجاتها حسب متطلبات المحيط . 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ar-DZ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6804248" y="5301208"/>
            <a:ext cx="23397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0" y="5445225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/>
              <a:t>6-الشريف بقة، فايزة محلب، </a:t>
            </a:r>
            <a:r>
              <a:rPr lang="ar-DZ" sz="1400" b="1" dirty="0" smtClean="0"/>
              <a:t>تأثير التحليل البيئي كآلية من آليات اليقظة االستراتيجية في بناء الميزة التنافسية للمؤسسة </a:t>
            </a:r>
            <a:r>
              <a:rPr lang="ar-DZ" sz="1400" b="1" dirty="0" smtClean="0"/>
              <a:t>الاقتصادية</a:t>
            </a:r>
            <a:r>
              <a:rPr lang="ar-DZ" sz="1400" dirty="0" smtClean="0"/>
              <a:t>، دراسة ميدانية لمجموعة من المؤسسات الصغيرة والمتوسطة بولايتي برج بوعريريج وسطيف، المجلة الجزائرية للتنمية </a:t>
            </a:r>
            <a:r>
              <a:rPr lang="ar-DZ" sz="1400" dirty="0" smtClean="0"/>
              <a:t>الاقتصادية</a:t>
            </a:r>
            <a:r>
              <a:rPr lang="ar-DZ" sz="1400" dirty="0" smtClean="0"/>
              <a:t>، مجلة نصف سنوية صادرة عن كلية العلوم </a:t>
            </a:r>
            <a:r>
              <a:rPr lang="ar-DZ" sz="1400" dirty="0" smtClean="0"/>
              <a:t>الاقتصادية </a:t>
            </a:r>
            <a:r>
              <a:rPr lang="ar-DZ" sz="1400" dirty="0" smtClean="0"/>
              <a:t>والتجارية وعلوم التسيير، جامعة قاصدي مرباح، ورقلة ،عدد /02 جوان 2015، ص135.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5229200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المبحث الثاني : ماهية التحليل الاستراتيجي .</a:t>
            </a:r>
          </a:p>
          <a:p>
            <a:pPr algn="r" rtl="1">
              <a:buNone/>
            </a:pPr>
            <a:r>
              <a:rPr lang="ar-D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المطلب الاول : تعريف التحليل الاستراتيجي .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إن التعرف على مكونات بيئة المؤسسة يمثل خطوة مهمة جدا، ولكنها ليست الخطوة الاخيرة ، فالعمل التصنيفي الذي قمنا به في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المحاضرة السابقة ليست سوى عملية وصفية تستدعي الانتقال إلى خطوة أخرى هي تحليل المعطيات الوصفية المجموعة ،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والنظر في كيفية الاستفادة منها لصالح المؤسسة، و بالجمع بين عمليتي الوصف والتحليل ينشا لنا ما يعرف في أدبيات إدارة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الاعمال بالتحليل الاستراتيجي.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تعرف نادية العارف التحليل الاستراتيجي بأنه مراجعة البيئتين الداخلية و الخارجية للمؤسسة لتحقيق غرضين: يتعلق الاول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بالبيئة الداخلية، حيث يسمح التحليل الاستراتيجي هنا بالتعرف على أهم نقاط قوة وضعف المؤسسة، ويتعلق الثاني بالبيئة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الخارجية أين يسمح التحليل بالتعرف على الفرص والتهديدات الممكنة،ويشترط في التحليل الاستراتيجي أن يكون عملية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مستمرة. 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تلجأ بعض الادبيات إلى إطلاق تسميات أخرى للتحليل الاستراتيجي، حيث نجد البعض ، ويعرفه بأنه إخضاع البيئة الداخلية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والخارجية للمؤسسة لتحليل ّ يستخدم مفهوم المسح البيئي يجمع المعطيات التي يمكن أخذها بعين الاعتبار في المستقبل بالنظر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لتأثيرها على مسار المؤسسة، وهذه المعطيات قد تتعلق بعناصر بنيوية مرتبطة مباشرة بالمؤسسة، أو غير بنيوية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ترتبط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بصفة مباشرة بالمؤسسة ولكنها تؤثر عليها، وبفحص هذه المعطيات يعد المدير الاستراتيجي.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وقد عرفه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Martinet. C.A</a:t>
            </a: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كما يلي: التشخيص الاستراتيجي هو عرض مؤقت مقبول ظرفيا، للقائمين عليه، ناتج عن عملية </a:t>
            </a:r>
          </a:p>
          <a:p>
            <a:pPr algn="r" rtl="1">
              <a:buNone/>
            </a:pPr>
            <a:r>
              <a:rPr lang="ar-DZ" sz="1800" dirty="0" smtClean="0">
                <a:latin typeface="Times New Roman" pitchFamily="18" charset="0"/>
                <a:cs typeface="Times New Roman" pitchFamily="18" charset="0"/>
              </a:rPr>
              <a:t>تحليلهم ودراستهم للمؤسسة، بهدف تصويرهم لبيئتها ومن ثم تقييمهم لمختلف أنشطتها السابقة والحالية .</a:t>
            </a:r>
            <a:r>
              <a:rPr lang="ar-DZ" sz="11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fr-FR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6948264" y="5373216"/>
            <a:ext cx="2195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0" y="55892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400" dirty="0" smtClean="0"/>
              <a:t>7.نادية العارف: </a:t>
            </a:r>
            <a:r>
              <a:rPr lang="ar-DZ" sz="1400" b="1" dirty="0" smtClean="0"/>
              <a:t>الادارة الاستراتيجية: إدارة الالفية الثالثة</a:t>
            </a:r>
            <a:r>
              <a:rPr lang="ar-DZ" sz="1400" dirty="0" smtClean="0"/>
              <a:t>. الدار الجامعية الاسكندرية.2000ص</a:t>
            </a:r>
            <a:r>
              <a:rPr lang="fr-FR" sz="1400" dirty="0" smtClean="0"/>
              <a:t>86</a:t>
            </a:r>
            <a:r>
              <a:rPr lang="ar-DZ" sz="1400" dirty="0" smtClean="0"/>
              <a:t> 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0" y="594928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8- Paul Swamidass (ed) : Encyclopedia of production and manifacturing management. Kluwer Akademic Publishers. Boston. 2000 .P. 197.</a:t>
            </a:r>
            <a:endParaRPr lang="ar-DZ" sz="1400" dirty="0" smtClean="0"/>
          </a:p>
          <a:p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9-Christian MARMUSE, Le diagnostic stratégique : une démarche de construction de sens, revue Finance Contrôle Stratégie – Volume 2, N° 4, ,Université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de Lille, France, décembre 1999, p 80, 81.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4710</Words>
  <Application>Microsoft Office PowerPoint</Application>
  <PresentationFormat>Affichage à l'écran (4:3)</PresentationFormat>
  <Paragraphs>306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Diapositive 1</vt:lpstr>
      <vt:lpstr>Diapositive 2</vt:lpstr>
      <vt:lpstr>مقدمة :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خاتمة :</vt:lpstr>
      <vt:lpstr>قائمة المراجع :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MICRO</dc:creator>
  <cp:lastModifiedBy>MICRO</cp:lastModifiedBy>
  <cp:revision>93</cp:revision>
  <dcterms:created xsi:type="dcterms:W3CDTF">2021-10-15T15:04:46Z</dcterms:created>
  <dcterms:modified xsi:type="dcterms:W3CDTF">2021-10-22T08:56:53Z</dcterms:modified>
</cp:coreProperties>
</file>