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1" r:id="rId4"/>
    <p:sldId id="257" r:id="rId5"/>
    <p:sldId id="258" r:id="rId6"/>
    <p:sldId id="268" r:id="rId7"/>
    <p:sldId id="266" r:id="rId8"/>
    <p:sldId id="267" r:id="rId9"/>
    <p:sldId id="269" r:id="rId10"/>
    <p:sldId id="259" r:id="rId11"/>
    <p:sldId id="263" r:id="rId12"/>
    <p:sldId id="264" r:id="rId13"/>
    <p:sldId id="265" r:id="rId14"/>
    <p:sldId id="262" r:id="rId15"/>
    <p:sldId id="26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fr-FR"/>
              <a:t>Modifiez le style du titre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10/25/2021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125305" y="1488985"/>
            <a:ext cx="6264350" cy="169685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118447" y="4351687"/>
            <a:ext cx="6265588" cy="17040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10/25/2021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10/25/2021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r-FR"/>
              <a:t>Modifiez le style du titre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10/25/2021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0E33F5-C92C-D940-A62D-D992EF7298DD}"/>
              </a:ext>
            </a:extLst>
          </p:cNvPr>
          <p:cNvSpPr>
            <a:spLocks noGrp="1"/>
          </p:cNvSpPr>
          <p:nvPr>
            <p:ph type="ctrTitle"/>
          </p:nvPr>
        </p:nvSpPr>
        <p:spPr>
          <a:xfrm>
            <a:off x="1535906" y="642937"/>
            <a:ext cx="8900051" cy="1875235"/>
          </a:xfrm>
        </p:spPr>
        <p:txBody>
          <a:bodyPr>
            <a:normAutofit fontScale="90000"/>
          </a:bodyPr>
          <a:lstStyle/>
          <a:p>
            <a:r>
              <a:rPr lang="fr-FR" b="1" i="1">
                <a:solidFill>
                  <a:schemeClr val="tx1"/>
                </a:solidFill>
              </a:rPr>
              <a:t>بحث حول التحليل الاستراتيجي لبيئة مؤسسة {محيط المؤسسة والتحليل الإستراتيجي}</a:t>
            </a:r>
            <a:r>
              <a:rPr lang="fr-FR"/>
              <a:t> </a:t>
            </a:r>
          </a:p>
        </p:txBody>
      </p:sp>
      <p:sp>
        <p:nvSpPr>
          <p:cNvPr id="3" name="Sous-titre 2">
            <a:extLst>
              <a:ext uri="{FF2B5EF4-FFF2-40B4-BE49-F238E27FC236}">
                <a16:creationId xmlns:a16="http://schemas.microsoft.com/office/drawing/2014/main" id="{06AB1012-CA7D-6E45-9364-32CB86C314FB}"/>
              </a:ext>
            </a:extLst>
          </p:cNvPr>
          <p:cNvSpPr>
            <a:spLocks noGrp="1"/>
          </p:cNvSpPr>
          <p:nvPr>
            <p:ph type="subTitle" idx="1"/>
          </p:nvPr>
        </p:nvSpPr>
        <p:spPr>
          <a:xfrm>
            <a:off x="4130292" y="3836791"/>
            <a:ext cx="3931416" cy="2378272"/>
          </a:xfrm>
        </p:spPr>
        <p:txBody>
          <a:bodyPr>
            <a:normAutofit fontScale="25000" lnSpcReduction="20000"/>
          </a:bodyPr>
          <a:lstStyle/>
          <a:p>
            <a:r>
              <a:rPr lang="fr-FR" sz="9600" b="1" i="1" u="sng">
                <a:solidFill>
                  <a:schemeClr val="tx1"/>
                </a:solidFill>
              </a:rPr>
              <a:t>تحت إشراف الأستاذة</a:t>
            </a:r>
          </a:p>
          <a:p>
            <a:r>
              <a:rPr lang="fr-FR" sz="9600" b="1" i="1">
                <a:solidFill>
                  <a:schemeClr val="tx1"/>
                </a:solidFill>
              </a:rPr>
              <a:t>علالي مليكة</a:t>
            </a:r>
            <a:r>
              <a:rPr lang="fr-FR" sz="6200" b="1" i="1">
                <a:solidFill>
                  <a:schemeClr val="tx1"/>
                </a:solidFill>
              </a:rPr>
              <a:t>  </a:t>
            </a:r>
          </a:p>
          <a:p>
            <a:r>
              <a:rPr lang="fr-FR" sz="9600" b="1" i="1" u="sng">
                <a:solidFill>
                  <a:schemeClr val="tx1"/>
                </a:solidFill>
              </a:rPr>
              <a:t>من إعداد</a:t>
            </a:r>
            <a:r>
              <a:rPr lang="fr-FR" sz="9600" b="1" i="1">
                <a:solidFill>
                  <a:schemeClr val="tx1"/>
                </a:solidFill>
              </a:rPr>
              <a:t>  </a:t>
            </a:r>
            <a:r>
              <a:rPr lang="fr-FR" sz="6200" b="1" i="1">
                <a:solidFill>
                  <a:schemeClr val="tx1"/>
                </a:solidFill>
              </a:rPr>
              <a:t>                      </a:t>
            </a:r>
            <a:r>
              <a:rPr lang="fr-FR" sz="9600" b="1" i="1" u="sng">
                <a:solidFill>
                  <a:schemeClr val="tx1"/>
                </a:solidFill>
              </a:rPr>
              <a:t>الفوج</a:t>
            </a:r>
            <a:r>
              <a:rPr lang="fr-FR" sz="6200" b="1" i="1">
                <a:solidFill>
                  <a:schemeClr val="tx1"/>
                </a:solidFill>
              </a:rPr>
              <a:t> </a:t>
            </a:r>
            <a:r>
              <a:rPr lang="fr-FR" sz="9600" b="1" i="1">
                <a:solidFill>
                  <a:schemeClr val="tx1"/>
                </a:solidFill>
              </a:rPr>
              <a:t>3</a:t>
            </a:r>
            <a:r>
              <a:rPr lang="fr-FR" sz="6200" b="1" i="1">
                <a:solidFill>
                  <a:schemeClr val="tx1"/>
                </a:solidFill>
              </a:rPr>
              <a:t> </a:t>
            </a:r>
          </a:p>
          <a:p>
            <a:r>
              <a:rPr lang="fr-FR" sz="9600" b="1" i="1">
                <a:solidFill>
                  <a:schemeClr val="tx1"/>
                </a:solidFill>
              </a:rPr>
              <a:t>خولوفي صورية     </a:t>
            </a:r>
          </a:p>
          <a:p>
            <a:r>
              <a:rPr lang="fr-FR" sz="9600" b="1" i="1">
                <a:solidFill>
                  <a:schemeClr val="tx1"/>
                </a:solidFill>
              </a:rPr>
              <a:t>لعريبي يسرى </a:t>
            </a:r>
          </a:p>
          <a:p>
            <a:r>
              <a:rPr lang="fr-FR" sz="9600" b="1" i="1">
                <a:solidFill>
                  <a:schemeClr val="tx1"/>
                </a:solidFill>
              </a:rPr>
              <a:t>جوادي ليلي غفران</a:t>
            </a:r>
            <a:r>
              <a:rPr lang="fr-FR"/>
              <a:t>  </a:t>
            </a:r>
          </a:p>
        </p:txBody>
      </p:sp>
    </p:spTree>
    <p:extLst>
      <p:ext uri="{BB962C8B-B14F-4D97-AF65-F5344CB8AC3E}">
        <p14:creationId xmlns:p14="http://schemas.microsoft.com/office/powerpoint/2010/main" val="3741431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D498EF-926C-9246-833D-29559D181E34}"/>
              </a:ext>
            </a:extLst>
          </p:cNvPr>
          <p:cNvSpPr>
            <a:spLocks noGrp="1"/>
          </p:cNvSpPr>
          <p:nvPr>
            <p:ph type="title"/>
          </p:nvPr>
        </p:nvSpPr>
        <p:spPr/>
        <p:txBody>
          <a:bodyPr/>
          <a:lstStyle/>
          <a:p>
            <a:r>
              <a:rPr lang="fr-FR"/>
              <a:t>المطلب الثاني: نماذج التحليل الاستراتيجي </a:t>
            </a:r>
          </a:p>
        </p:txBody>
      </p:sp>
      <p:sp>
        <p:nvSpPr>
          <p:cNvPr id="3" name="Espace réservé du contenu 2">
            <a:extLst>
              <a:ext uri="{FF2B5EF4-FFF2-40B4-BE49-F238E27FC236}">
                <a16:creationId xmlns:a16="http://schemas.microsoft.com/office/drawing/2014/main" id="{7AB43FF3-A56D-884F-887E-9A2EC9BA152F}"/>
              </a:ext>
            </a:extLst>
          </p:cNvPr>
          <p:cNvSpPr>
            <a:spLocks noGrp="1"/>
          </p:cNvSpPr>
          <p:nvPr>
            <p:ph idx="1"/>
          </p:nvPr>
        </p:nvSpPr>
        <p:spPr>
          <a:xfrm>
            <a:off x="4673360" y="401593"/>
            <a:ext cx="7738905" cy="6054814"/>
          </a:xfrm>
        </p:spPr>
        <p:txBody>
          <a:bodyPr>
            <a:noAutofit/>
          </a:bodyPr>
          <a:lstStyle/>
          <a:p>
            <a:pPr marL="0" indent="0" algn="ctr" rtl="1">
              <a:buNone/>
            </a:pPr>
            <a:r>
              <a:rPr lang="ar-AE" sz="1200" b="1" i="1" u="sng" strike="noStrike">
                <a:solidFill>
                  <a:srgbClr val="002060"/>
                </a:solidFill>
                <a:effectLst/>
                <a:latin typeface="Arial" panose="020B0604020202020204" pitchFamily="34" charset="0"/>
              </a:rPr>
              <a:t>التحليل الاستراتيجي باستخدام نموذج سوات :</a:t>
            </a:r>
            <a:endParaRPr lang="ar-AE" sz="1200" b="1" i="1" u="sng">
              <a:solidFill>
                <a:srgbClr val="002060"/>
              </a:solidFill>
              <a:effectLst/>
            </a:endParaRPr>
          </a:p>
          <a:p>
            <a:pPr algn="r" rtl="1"/>
            <a:r>
              <a:rPr lang="ar-AE" sz="1200" b="1" i="1" u="none" strike="noStrike">
                <a:solidFill>
                  <a:srgbClr val="000000"/>
                </a:solidFill>
                <a:effectLst/>
                <a:latin typeface="Arial" panose="020B0604020202020204" pitchFamily="34" charset="0"/>
              </a:rPr>
              <a:t>نموذج سوات  </a:t>
            </a:r>
            <a:r>
              <a:rPr lang="fr-FR" sz="1200" b="1" i="1" u="none" strike="noStrike">
                <a:solidFill>
                  <a:srgbClr val="000000"/>
                </a:solidFill>
                <a:effectLst/>
                <a:latin typeface="Arial" panose="020B0604020202020204" pitchFamily="34" charset="0"/>
              </a:rPr>
              <a:t>S W O T  </a:t>
            </a:r>
            <a:r>
              <a:rPr lang="ar-AE" sz="1200" b="1" i="1" u="none" strike="noStrike">
                <a:solidFill>
                  <a:srgbClr val="000000"/>
                </a:solidFill>
                <a:effectLst/>
                <a:latin typeface="Arial" panose="020B0604020202020204" pitchFamily="34" charset="0"/>
              </a:rPr>
              <a:t>دائما يظهر معنا في بناء الاستراتيجيات المختلفة سواء الاستراتيجية التسويقية للمؤسسة – الاستراتيجية التطوريرية</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وهذا بسبب مرونة النموذج وقدرته على تحليل ودراسة وفهم الواقع</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نموذج سوات يطلق عليه نموذج ( تحليل ) سوات لأنه مختص في واقع الأمر بالمهمة التحليلة للمنظمة وللواقع ولجوانب الخطة الحالية</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ويتكون النموذج من أربعة جوانب ( نقاط القوة – نقاط الضعف – التهديدات – الفرص )</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نقاط القوة : هي الموارد التي تمتلكها المؤسسة وتكون لديها القدرة على استغلالها بشكل ايجابي مما يساعد على تطور المنظمة وتقدمها وتجعل المؤسسة مميزة عن المنافسين ( لدينا دعم مادي قوى – لدينا أفكار مميزة يمكن تحقيقها )</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نقاط الضعف : هي النقاط التي تحتاجها المؤسسة بشكل رئيسي في تحقيق عملية التطور ولكنها لا تمتلكها الأن أو تمتلكها ولكنها ليس على المستوي المطلوب ( لدينا مدير ولكنه ليس بذو خبرة – ليس لدينا قسم للتسويق )</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الفرص : الأحداث المتوقع حصولها في الوقت الحالي أو المستقبل القريب وإذا تم استغلالها بشكل مناسب سيؤدي إلى تطوير المؤسسة وانتقالها إلى درجة أعلى تجاه تحقيق الغاية ( وضع برنامج لكيفية استغلالها وتحقيق أكبر إفادة ممكنة )</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التهديدات : هي الأحداث الحالية أو المستقبلية المتوقع حدوثها وعند حدوثها ستؤثر على المؤسسة بشكل سلبي ( وضع برنامج للوقاية منها )</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بعد الإنتهاء من تحديد نقاط الجوانب الأربعة من قبل متخصصين ذو معرفة بالمؤسسة يتم بناء الأهداف والخطة الاستراتيجية عليها</a:t>
            </a:r>
            <a:endParaRPr lang="ar-AE" sz="1200" b="1" i="1">
              <a:effectLst/>
            </a:endParaRPr>
          </a:p>
        </p:txBody>
      </p:sp>
    </p:spTree>
    <p:extLst>
      <p:ext uri="{BB962C8B-B14F-4D97-AF65-F5344CB8AC3E}">
        <p14:creationId xmlns:p14="http://schemas.microsoft.com/office/powerpoint/2010/main" val="4122546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4F4FB4-C13B-3543-BB4E-868FE92B0752}"/>
              </a:ext>
            </a:extLst>
          </p:cNvPr>
          <p:cNvSpPr>
            <a:spLocks noGrp="1"/>
          </p:cNvSpPr>
          <p:nvPr>
            <p:ph type="title"/>
          </p:nvPr>
        </p:nvSpPr>
        <p:spPr/>
        <p:txBody>
          <a:bodyPr/>
          <a:lstStyle/>
          <a:p>
            <a:r>
              <a:rPr lang="fr-FR"/>
              <a:t>نماذج التحليل الاستراتيجي </a:t>
            </a:r>
          </a:p>
        </p:txBody>
      </p:sp>
      <p:sp>
        <p:nvSpPr>
          <p:cNvPr id="3" name="Espace réservé du contenu 2">
            <a:extLst>
              <a:ext uri="{FF2B5EF4-FFF2-40B4-BE49-F238E27FC236}">
                <a16:creationId xmlns:a16="http://schemas.microsoft.com/office/drawing/2014/main" id="{4B500FCD-0C29-174D-A072-40F84E63BDAD}"/>
              </a:ext>
            </a:extLst>
          </p:cNvPr>
          <p:cNvSpPr>
            <a:spLocks noGrp="1"/>
          </p:cNvSpPr>
          <p:nvPr>
            <p:ph idx="1"/>
          </p:nvPr>
        </p:nvSpPr>
        <p:spPr>
          <a:xfrm>
            <a:off x="4589859" y="803186"/>
            <a:ext cx="7822407" cy="5248622"/>
          </a:xfrm>
        </p:spPr>
        <p:txBody>
          <a:bodyPr anchor="ctr">
            <a:noAutofit/>
          </a:bodyPr>
          <a:lstStyle/>
          <a:p>
            <a:pPr marL="0" indent="0" algn="ctr" rtl="1">
              <a:buNone/>
            </a:pPr>
            <a:r>
              <a:rPr lang="ar-AE" sz="1100" b="1" i="1" u="sng" strike="noStrike">
                <a:solidFill>
                  <a:srgbClr val="002060"/>
                </a:solidFill>
                <a:effectLst/>
                <a:latin typeface="Arial" panose="020B0604020202020204" pitchFamily="34" charset="0"/>
              </a:rPr>
              <a:t>التحليل الاستراتيجي باستخدام نموذج تحليل الفجوات</a:t>
            </a:r>
            <a:endParaRPr lang="ar-AE" sz="1100" b="1" i="1" u="sng">
              <a:solidFill>
                <a:srgbClr val="002060"/>
              </a:solidFill>
              <a:effectLst/>
            </a:endParaRPr>
          </a:p>
          <a:p>
            <a:pPr algn="r" rtl="1"/>
            <a:r>
              <a:rPr lang="ar-AE" sz="1100" b="1" i="1" u="none" strike="noStrike">
                <a:solidFill>
                  <a:srgbClr val="000000"/>
                </a:solidFill>
                <a:effectLst/>
                <a:latin typeface="Arial" panose="020B0604020202020204" pitchFamily="34" charset="0"/>
              </a:rPr>
              <a:t>الفجوة هي المساحة الموجودة بين واقعك الأن وغايتك أو رؤيتك المستقبلية ولهذا قبل تحليل الفجوة يجب أن تحدد رؤيتك المستقبلية الاستراتيجية وتدرس وتحلل جيدا واقعك </a:t>
            </a:r>
            <a:r>
              <a:rPr lang="fr-FR" sz="1100" b="1" i="1" u="none" strike="noStrike">
                <a:solidFill>
                  <a:srgbClr val="000000"/>
                </a:solidFill>
                <a:effectLst/>
                <a:latin typeface="Arial" panose="020B0604020202020204" pitchFamily="34" charset="0"/>
              </a:rPr>
              <a:t>الحالي</a:t>
            </a:r>
            <a:br>
              <a:rPr lang="ar-AE" sz="1100" b="1" i="1"/>
            </a:br>
            <a:r>
              <a:rPr lang="ar-AE" sz="1100" b="1" i="1" u="none" strike="noStrike">
                <a:solidFill>
                  <a:srgbClr val="000000"/>
                </a:solidFill>
                <a:effectLst/>
                <a:latin typeface="Arial" panose="020B0604020202020204" pitchFamily="34" charset="0"/>
              </a:rPr>
              <a:t>أين أنت الأن من حلمك وهدفك ؟</a:t>
            </a:r>
            <a:r>
              <a:rPr lang="ar-AE" sz="1100" b="1" i="1"/>
              <a:t> </a:t>
            </a:r>
            <a:r>
              <a:rPr lang="ar-AE" sz="1100" b="1" i="1" u="none" strike="noStrike">
                <a:solidFill>
                  <a:srgbClr val="000000"/>
                </a:solidFill>
                <a:effectLst/>
                <a:latin typeface="Arial" panose="020B0604020202020204" pitchFamily="34" charset="0"/>
              </a:rPr>
              <a:t>ما العوائق التي تمنعك من الوصول لهدفك ؟ كيف تعالج هذه العوائق وتتغلب عليها </a:t>
            </a:r>
            <a:br>
              <a:rPr lang="ar-AE" sz="1100" b="1" i="1"/>
            </a:br>
            <a:r>
              <a:rPr lang="ar-AE" sz="1100" b="1" i="1" u="none" strike="noStrike">
                <a:solidFill>
                  <a:srgbClr val="000000"/>
                </a:solidFill>
                <a:effectLst/>
                <a:latin typeface="Arial" panose="020B0604020202020204" pitchFamily="34" charset="0"/>
              </a:rPr>
              <a:t>يجب أن تعرف أولا مقدار الفجوة ثم ترسم الخطط على تقليل هذه الفجوة بتعلم المهارت الناقصة واستغلال الفرص التي ممكن أن تستثمرها لتقليل هذه </a:t>
            </a:r>
            <a:r>
              <a:rPr lang="fr-FR" sz="1100" b="1" i="1" u="none" strike="noStrike">
                <a:solidFill>
                  <a:srgbClr val="000000"/>
                </a:solidFill>
                <a:effectLst/>
                <a:latin typeface="Arial" panose="020B0604020202020204" pitchFamily="34" charset="0"/>
              </a:rPr>
              <a:t>الفجوة </a:t>
            </a:r>
            <a:br>
              <a:rPr lang="ar-AE" sz="1100" b="1" i="1"/>
            </a:br>
            <a:r>
              <a:rPr lang="ar-AE" sz="1100" b="1" i="1" u="none" strike="noStrike">
                <a:solidFill>
                  <a:srgbClr val="000000"/>
                </a:solidFill>
                <a:effectLst/>
                <a:latin typeface="Arial" panose="020B0604020202020204" pitchFamily="34" charset="0"/>
              </a:rPr>
              <a:t>ابحث دائما عن طريق جديدة مبتكرة تستطيع بها تقليل هذه </a:t>
            </a:r>
            <a:r>
              <a:rPr lang="fr-FR" sz="1100" b="1" i="1" u="none" strike="noStrike">
                <a:solidFill>
                  <a:srgbClr val="000000"/>
                </a:solidFill>
                <a:effectLst/>
                <a:latin typeface="Arial" panose="020B0604020202020204" pitchFamily="34" charset="0"/>
              </a:rPr>
              <a:t>الفجوة </a:t>
            </a:r>
            <a:br>
              <a:rPr lang="ar-AE" sz="1100" b="1" i="1"/>
            </a:br>
            <a:r>
              <a:rPr lang="ar-AE" sz="1100" b="1" i="1" u="none" strike="noStrike">
                <a:solidFill>
                  <a:srgbClr val="000000"/>
                </a:solidFill>
                <a:effectLst/>
                <a:latin typeface="Arial" panose="020B0604020202020204" pitchFamily="34" charset="0"/>
              </a:rPr>
              <a:t>والتحليل الاستراتيجي وتحليل نموذج سوات مرتبطين بشكل كبير بل ممكن القول عليهم إنهم خطوات متتالية في عملية التخطيط الاستراتيجي كما هو في نموذج فايفر إن التخطيط يتكون من مجموعة خطوات </a:t>
            </a:r>
            <a:r>
              <a:rPr lang="fr-FR" sz="1100" b="1" i="1" u="none" strike="noStrike">
                <a:solidFill>
                  <a:srgbClr val="000000"/>
                </a:solidFill>
                <a:effectLst/>
                <a:latin typeface="Arial" panose="020B0604020202020204" pitchFamily="34" charset="0"/>
              </a:rPr>
              <a:t>متتالية</a:t>
            </a:r>
            <a:endParaRPr lang="ar-AE" sz="1100" b="1" i="1">
              <a:effectLst/>
            </a:endParaRPr>
          </a:p>
          <a:p>
            <a:pPr marL="0" indent="0" algn="r" rtl="1">
              <a:buNone/>
            </a:pPr>
            <a:r>
              <a:rPr lang="ar-AE" sz="1100" b="1" i="1" u="none" strike="noStrike">
                <a:solidFill>
                  <a:srgbClr val="000000"/>
                </a:solidFill>
                <a:effectLst/>
                <a:latin typeface="Arial" panose="020B0604020202020204" pitchFamily="34" charset="0"/>
              </a:rPr>
              <a:t>تحديد الرؤية واستعراض القيم والرسالة</a:t>
            </a:r>
            <a:endParaRPr lang="ar-AE" sz="1100" b="1" i="1">
              <a:effectLst/>
            </a:endParaRPr>
          </a:p>
          <a:p>
            <a:pPr marL="0" indent="0" algn="r" rtl="1">
              <a:buNone/>
            </a:pPr>
            <a:r>
              <a:rPr lang="ar-AE" sz="1100" b="1" i="1" u="none" strike="noStrike">
                <a:solidFill>
                  <a:srgbClr val="000000"/>
                </a:solidFill>
                <a:effectLst/>
                <a:latin typeface="Arial" panose="020B0604020202020204" pitchFamily="34" charset="0"/>
              </a:rPr>
              <a:t>تحديد مجالات العمل للمؤسسة ووحدات العمل</a:t>
            </a:r>
            <a:endParaRPr lang="ar-AE" sz="1100" b="1" i="1">
              <a:effectLst/>
            </a:endParaRPr>
          </a:p>
          <a:p>
            <a:pPr marL="0" indent="0" algn="r" rtl="1">
              <a:buNone/>
            </a:pPr>
            <a:r>
              <a:rPr lang="ar-AE" sz="1100" b="1" i="1" u="none" strike="noStrike">
                <a:solidFill>
                  <a:srgbClr val="000000"/>
                </a:solidFill>
                <a:effectLst/>
                <a:latin typeface="Arial" panose="020B0604020202020204" pitchFamily="34" charset="0"/>
              </a:rPr>
              <a:t>دراسة الواقع وتحليله</a:t>
            </a:r>
            <a:endParaRPr lang="ar-AE" sz="1100" b="1" i="1">
              <a:effectLst/>
            </a:endParaRPr>
          </a:p>
          <a:p>
            <a:pPr marL="0" indent="0" algn="r" rtl="1">
              <a:buNone/>
            </a:pPr>
            <a:r>
              <a:rPr lang="ar-AE" sz="1100" b="1" i="1" u="none" strike="noStrike">
                <a:solidFill>
                  <a:srgbClr val="000000"/>
                </a:solidFill>
                <a:effectLst/>
                <a:latin typeface="Arial" panose="020B0604020202020204" pitchFamily="34" charset="0"/>
              </a:rPr>
              <a:t>تحليل الفجوات بين الواقع والمستقبل</a:t>
            </a:r>
            <a:endParaRPr lang="ar-AE" sz="1100" b="1" i="1">
              <a:effectLst/>
            </a:endParaRPr>
          </a:p>
          <a:p>
            <a:pPr marL="0" indent="0" algn="r" rtl="1">
              <a:buNone/>
            </a:pPr>
            <a:r>
              <a:rPr lang="ar-AE" sz="1100" b="1" i="1" u="none" strike="noStrike">
                <a:solidFill>
                  <a:srgbClr val="000000"/>
                </a:solidFill>
                <a:effectLst/>
                <a:latin typeface="Arial" panose="020B0604020202020204" pitchFamily="34" charset="0"/>
              </a:rPr>
              <a:t>التخطيط التشغيلي</a:t>
            </a:r>
            <a:endParaRPr lang="ar-AE" sz="1100" b="1" i="1">
              <a:effectLst/>
            </a:endParaRPr>
          </a:p>
          <a:p>
            <a:pPr marL="0" indent="0" algn="r" rtl="1">
              <a:buNone/>
            </a:pPr>
            <a:r>
              <a:rPr lang="ar-AE" sz="1100" b="1" i="1" u="none" strike="noStrike">
                <a:solidFill>
                  <a:srgbClr val="000000"/>
                </a:solidFill>
                <a:effectLst/>
                <a:latin typeface="Arial" panose="020B0604020202020204" pitchFamily="34" charset="0"/>
              </a:rPr>
              <a:t>وضع مؤشرات قياس الأداء</a:t>
            </a:r>
            <a:endParaRPr lang="ar-AE" sz="1100" b="1" i="1">
              <a:effectLst/>
            </a:endParaRPr>
          </a:p>
        </p:txBody>
      </p:sp>
    </p:spTree>
    <p:extLst>
      <p:ext uri="{BB962C8B-B14F-4D97-AF65-F5344CB8AC3E}">
        <p14:creationId xmlns:p14="http://schemas.microsoft.com/office/powerpoint/2010/main" val="1550754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94CD4F-DE00-9A47-93B3-E8F722E21FAF}"/>
              </a:ext>
            </a:extLst>
          </p:cNvPr>
          <p:cNvSpPr>
            <a:spLocks noGrp="1"/>
          </p:cNvSpPr>
          <p:nvPr>
            <p:ph type="title"/>
          </p:nvPr>
        </p:nvSpPr>
        <p:spPr/>
        <p:txBody>
          <a:bodyPr/>
          <a:lstStyle/>
          <a:p>
            <a:r>
              <a:rPr lang="fr-FR"/>
              <a:t>نماذج التحليل الاستراتيجي </a:t>
            </a:r>
          </a:p>
        </p:txBody>
      </p:sp>
      <p:sp>
        <p:nvSpPr>
          <p:cNvPr id="3" name="Espace réservé du contenu 2">
            <a:extLst>
              <a:ext uri="{FF2B5EF4-FFF2-40B4-BE49-F238E27FC236}">
                <a16:creationId xmlns:a16="http://schemas.microsoft.com/office/drawing/2014/main" id="{F99E9FD1-8564-3542-8049-011C51A377E5}"/>
              </a:ext>
            </a:extLst>
          </p:cNvPr>
          <p:cNvSpPr>
            <a:spLocks noGrp="1"/>
          </p:cNvSpPr>
          <p:nvPr>
            <p:ph idx="1"/>
          </p:nvPr>
        </p:nvSpPr>
        <p:spPr>
          <a:xfrm>
            <a:off x="4518423" y="250031"/>
            <a:ext cx="7673578" cy="5801777"/>
          </a:xfrm>
        </p:spPr>
        <p:txBody>
          <a:bodyPr>
            <a:normAutofit fontScale="77500" lnSpcReduction="20000"/>
          </a:bodyPr>
          <a:lstStyle/>
          <a:p>
            <a:pPr marL="0" indent="0" algn="ctr" rtl="1">
              <a:buNone/>
            </a:pPr>
            <a:r>
              <a:rPr lang="ar-AE" sz="1800" b="1" i="1" u="sng" strike="noStrike">
                <a:solidFill>
                  <a:srgbClr val="002060"/>
                </a:solidFill>
                <a:effectLst/>
                <a:latin typeface="Arial" panose="020B0604020202020204" pitchFamily="34" charset="0"/>
              </a:rPr>
              <a:t>تحليل مصفوفة بوسطن الاستشارية :</a:t>
            </a:r>
            <a:endParaRPr lang="ar-AE" b="1" i="1" u="sng">
              <a:solidFill>
                <a:srgbClr val="002060"/>
              </a:solidFill>
              <a:effectLst/>
            </a:endParaRPr>
          </a:p>
          <a:p>
            <a:pPr algn="r" rtl="1"/>
            <a:r>
              <a:rPr lang="ar-AE" sz="1800" b="1" i="1" u="none" strike="noStrike">
                <a:solidFill>
                  <a:srgbClr val="000000"/>
                </a:solidFill>
                <a:effectLst/>
                <a:latin typeface="Arial" panose="020B0604020202020204" pitchFamily="34" charset="0"/>
              </a:rPr>
              <a:t>تتكون المصفوفة من أربعة خانات تتحدث عن حال المؤسسات في السوق :</a:t>
            </a:r>
            <a:endParaRPr lang="ar-AE" b="1" i="1">
              <a:effectLst/>
            </a:endParaRPr>
          </a:p>
          <a:p>
            <a:pPr algn="r" rtl="1"/>
            <a:br>
              <a:rPr lang="ar-AE" b="1" i="1"/>
            </a:br>
            <a:r>
              <a:rPr lang="ar-AE" sz="1800" b="1" i="1" u="none" strike="noStrike">
                <a:solidFill>
                  <a:srgbClr val="000000"/>
                </a:solidFill>
                <a:effectLst/>
                <a:latin typeface="Arial" panose="020B0604020202020204" pitchFamily="34" charset="0"/>
              </a:rPr>
              <a:t>الخانة الأولي ( تحتوي على علامة استفهام ) وتشير هذه الخانة إلى مصير المنتجات غير معروف ولا يمكن التنبؤ بمصير معين ولهذا تتسارع الشركات في هذه الخانة إلى امتلاك السوق أو الانتقال إلى خانة أخرى</a:t>
            </a:r>
            <a:endParaRPr lang="ar-AE" b="1" i="1">
              <a:effectLst/>
            </a:endParaRPr>
          </a:p>
          <a:p>
            <a:pPr algn="r" rtl="1"/>
            <a:br>
              <a:rPr lang="ar-AE" b="1" i="1"/>
            </a:br>
            <a:r>
              <a:rPr lang="ar-AE" sz="1800" b="1" i="1" u="none" strike="noStrike">
                <a:solidFill>
                  <a:srgbClr val="000000"/>
                </a:solidFill>
                <a:effectLst/>
                <a:latin typeface="Arial" panose="020B0604020202020204" pitchFamily="34" charset="0"/>
              </a:rPr>
              <a:t>الخانة الثانية ( تحتوي على شكل نجمة أو نجوم ) وتشير إلى التميز إن المؤسسة مميزة عن المنافسين ولديه القوة السوقية وتحقق ارباح قوية ولديها قوة تسويقية وترويجية</a:t>
            </a:r>
            <a:endParaRPr lang="ar-AE" b="1" i="1">
              <a:effectLst/>
            </a:endParaRPr>
          </a:p>
          <a:p>
            <a:pPr algn="r" rtl="1"/>
            <a:br>
              <a:rPr lang="ar-AE" b="1" i="1"/>
            </a:br>
            <a:r>
              <a:rPr lang="ar-AE" sz="1800" b="1" i="1" u="none" strike="noStrike">
                <a:solidFill>
                  <a:srgbClr val="000000"/>
                </a:solidFill>
                <a:effectLst/>
                <a:latin typeface="Arial" panose="020B0604020202020204" pitchFamily="34" charset="0"/>
              </a:rPr>
              <a:t>الخانة الثالثة ( تحتوي على شكل لكلب ) هي المؤسسات صاحبة المنتجات المضطربة التي تعاني من نمو سوقي منخفض وحصة سوقية منخفضة مع مخاطر انسحاب المنتجات من السوق تحاول المؤسسات دائما الأنتقال إلى خلية أخري لأن في أغلب الأوقات بقائها يؤدي إلى الخسارة والانسحاب من السوق</a:t>
            </a:r>
            <a:endParaRPr lang="ar-AE" b="1" i="1">
              <a:effectLst/>
            </a:endParaRPr>
          </a:p>
          <a:p>
            <a:pPr algn="r" rtl="1"/>
            <a:br>
              <a:rPr lang="ar-AE" b="1" i="1"/>
            </a:br>
            <a:r>
              <a:rPr lang="ar-AE" sz="1800" b="1" i="1" u="none" strike="noStrike">
                <a:solidFill>
                  <a:srgbClr val="000000"/>
                </a:solidFill>
                <a:effectLst/>
                <a:latin typeface="Arial" panose="020B0604020202020204" pitchFamily="34" charset="0"/>
              </a:rPr>
              <a:t>الخانة الرابعة ( تحتوي على شكل لبقرة حلوب ) وهي تشير إلى إن المؤسسة تحقق عوائد نقدية قوية وإنها هي قائدة السوق ولكنها تعاني إن معدل نمو السوق بها منخفض ولهذا تحاول الشركات دائما على الاستحواذ على النصيب الأكبر من الحصة السوقية والاستثمار في الخلايا الأخري</a:t>
            </a:r>
            <a:endParaRPr lang="ar-AE" b="1" i="1">
              <a:effectLst/>
            </a:endParaRPr>
          </a:p>
          <a:p>
            <a:pPr algn="r" rtl="1"/>
            <a:br>
              <a:rPr lang="ar-AE" b="1" i="1"/>
            </a:br>
            <a:r>
              <a:rPr lang="ar-AE" sz="1800" b="1" i="1" u="none" strike="noStrike">
                <a:solidFill>
                  <a:srgbClr val="000000"/>
                </a:solidFill>
                <a:effectLst/>
                <a:latin typeface="Arial" panose="020B0604020202020204" pitchFamily="34" charset="0"/>
              </a:rPr>
              <a:t>ومن مزايات تحليل بوسطن إنها تعمل على كشف الواقع أمام المؤسسة لتعرف ما هو موقعها التنافسي الحالى واختيار الاستراتيجية التسويقية الأنسب لها وكيفية خلق التفاعلية في السوق لزيادة الربح والحصة السوقية ويستخدمها عدد كبيير من الشركات على مستوي العالم</a:t>
            </a:r>
            <a:endParaRPr lang="ar-AE" b="1" i="1">
              <a:effectLst/>
            </a:endParaRPr>
          </a:p>
          <a:p>
            <a:pPr algn="r"/>
            <a:br>
              <a:rPr lang="ar-AE"/>
            </a:br>
            <a:endParaRPr lang="fr-FR"/>
          </a:p>
        </p:txBody>
      </p:sp>
    </p:spTree>
    <p:extLst>
      <p:ext uri="{BB962C8B-B14F-4D97-AF65-F5344CB8AC3E}">
        <p14:creationId xmlns:p14="http://schemas.microsoft.com/office/powerpoint/2010/main" val="2504741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79B89D-0821-4246-8126-96EBBEB58886}"/>
              </a:ext>
            </a:extLst>
          </p:cNvPr>
          <p:cNvSpPr>
            <a:spLocks noGrp="1"/>
          </p:cNvSpPr>
          <p:nvPr>
            <p:ph type="title"/>
          </p:nvPr>
        </p:nvSpPr>
        <p:spPr/>
        <p:txBody>
          <a:bodyPr/>
          <a:lstStyle/>
          <a:p>
            <a:r>
              <a:rPr lang="fr-FR"/>
              <a:t>نماذج التحليل الاستراتيجي </a:t>
            </a:r>
          </a:p>
        </p:txBody>
      </p:sp>
      <p:sp>
        <p:nvSpPr>
          <p:cNvPr id="3" name="Espace réservé du contenu 2">
            <a:extLst>
              <a:ext uri="{FF2B5EF4-FFF2-40B4-BE49-F238E27FC236}">
                <a16:creationId xmlns:a16="http://schemas.microsoft.com/office/drawing/2014/main" id="{A1324B0C-D37A-9242-80FB-E968465E139D}"/>
              </a:ext>
            </a:extLst>
          </p:cNvPr>
          <p:cNvSpPr>
            <a:spLocks noGrp="1"/>
          </p:cNvSpPr>
          <p:nvPr>
            <p:ph idx="1"/>
          </p:nvPr>
        </p:nvSpPr>
        <p:spPr/>
        <p:txBody>
          <a:bodyPr/>
          <a:lstStyle/>
          <a:p>
            <a:pPr marL="0" indent="0" algn="ctr" rtl="1">
              <a:buNone/>
            </a:pPr>
            <a:r>
              <a:rPr lang="ar-AE" sz="1800" b="1" i="1" u="sng" strike="noStrike">
                <a:solidFill>
                  <a:srgbClr val="002060"/>
                </a:solidFill>
                <a:effectLst/>
                <a:latin typeface="Arial" panose="020B0604020202020204" pitchFamily="34" charset="0"/>
              </a:rPr>
              <a:t>التحليل الاستراتيجي باستخدام القوى التنافسية الخمسة لمايكل بورتر</a:t>
            </a:r>
            <a:endParaRPr lang="ar-AE" b="1" i="1" u="sng">
              <a:solidFill>
                <a:srgbClr val="002060"/>
              </a:solidFill>
              <a:effectLst/>
            </a:endParaRPr>
          </a:p>
          <a:p>
            <a:pPr algn="r" rtl="1"/>
            <a:r>
              <a:rPr lang="ar-AE" sz="1800" b="0" i="0" u="none" strike="noStrike">
                <a:solidFill>
                  <a:srgbClr val="000000"/>
                </a:solidFill>
                <a:effectLst/>
                <a:latin typeface="Arial" panose="020B0604020202020204" pitchFamily="34" charset="0"/>
              </a:rPr>
              <a:t>وهي استراتيجية قوية لدخول سوق جديد مايكل بورتر عالم من علماء الإدارة استطاع كتابة نظرية إن القوى المؤثرة على اتخاذ القرار في الدخول سوق جديد أو لا خمسة تسمي بالقوي التنافسية الخمسة</a:t>
            </a:r>
            <a:endParaRPr lang="ar-AE">
              <a:effectLst/>
            </a:endParaRPr>
          </a:p>
          <a:p>
            <a:pPr algn="r" rtl="1"/>
            <a:br>
              <a:rPr lang="ar-AE"/>
            </a:br>
            <a:r>
              <a:rPr lang="ar-AE" sz="1800" b="0" i="0" u="none" strike="noStrike">
                <a:solidFill>
                  <a:srgbClr val="000000"/>
                </a:solidFill>
                <a:effectLst/>
                <a:latin typeface="Arial" panose="020B0604020202020204" pitchFamily="34" charset="0"/>
              </a:rPr>
              <a:t>حدة المنافسة من الخصوم</a:t>
            </a:r>
            <a:endParaRPr lang="ar-AE">
              <a:effectLst/>
            </a:endParaRPr>
          </a:p>
          <a:p>
            <a:pPr algn="r" rtl="1"/>
            <a:r>
              <a:rPr lang="ar-AE" sz="1800" b="0" i="0" u="none" strike="noStrike">
                <a:solidFill>
                  <a:srgbClr val="000000"/>
                </a:solidFill>
                <a:effectLst/>
                <a:latin typeface="Arial" panose="020B0604020202020204" pitchFamily="34" charset="0"/>
              </a:rPr>
              <a:t>المنتجات البديلة ( هل يوجد منتجات بديلة في هذا السوق ؟ )</a:t>
            </a:r>
            <a:endParaRPr lang="ar-AE">
              <a:effectLst/>
            </a:endParaRPr>
          </a:p>
          <a:p>
            <a:pPr algn="r" rtl="1"/>
            <a:r>
              <a:rPr lang="ar-AE" sz="1800" b="0" i="0" u="none" strike="noStrike">
                <a:solidFill>
                  <a:srgbClr val="000000"/>
                </a:solidFill>
                <a:effectLst/>
                <a:latin typeface="Arial" panose="020B0604020202020204" pitchFamily="34" charset="0"/>
              </a:rPr>
              <a:t>هل متوقع دخول منافسين جدد في السوق ؟</a:t>
            </a:r>
            <a:endParaRPr lang="ar-AE">
              <a:effectLst/>
            </a:endParaRPr>
          </a:p>
          <a:p>
            <a:pPr algn="r" rtl="1"/>
            <a:r>
              <a:rPr lang="ar-AE" sz="1800" b="0" i="0" u="none" strike="noStrike">
                <a:solidFill>
                  <a:srgbClr val="000000"/>
                </a:solidFill>
                <a:effectLst/>
                <a:latin typeface="Arial" panose="020B0604020202020204" pitchFamily="34" charset="0"/>
              </a:rPr>
              <a:t>قدرة المشترين على المساومة والضغط على المؤسسة</a:t>
            </a:r>
            <a:endParaRPr lang="ar-AE">
              <a:effectLst/>
            </a:endParaRPr>
          </a:p>
          <a:p>
            <a:pPr algn="r" rtl="1"/>
            <a:r>
              <a:rPr lang="ar-AE" sz="1800" b="0" i="0" u="none" strike="noStrike">
                <a:solidFill>
                  <a:srgbClr val="000000"/>
                </a:solidFill>
                <a:effectLst/>
                <a:latin typeface="Arial" panose="020B0604020202020204" pitchFamily="34" charset="0"/>
              </a:rPr>
              <a:t>قدرة الموردين أو الشركاء على المساومة والتأثير على اتخاذ </a:t>
            </a:r>
            <a:r>
              <a:rPr lang="fr-FR" sz="1800" b="0" i="0" u="none" strike="noStrike">
                <a:solidFill>
                  <a:srgbClr val="000000"/>
                </a:solidFill>
                <a:effectLst/>
                <a:latin typeface="Arial" panose="020B0604020202020204" pitchFamily="34" charset="0"/>
              </a:rPr>
              <a:t>القرار</a:t>
            </a:r>
            <a:endParaRPr lang="ar-AE">
              <a:effectLst/>
            </a:endParaRPr>
          </a:p>
          <a:p>
            <a:pPr marL="0" indent="0" algn="r" rtl="1">
              <a:buNone/>
            </a:pPr>
            <a:endParaRPr lang="ar-AE">
              <a:effectLst/>
            </a:endParaRPr>
          </a:p>
        </p:txBody>
      </p:sp>
    </p:spTree>
    <p:extLst>
      <p:ext uri="{BB962C8B-B14F-4D97-AF65-F5344CB8AC3E}">
        <p14:creationId xmlns:p14="http://schemas.microsoft.com/office/powerpoint/2010/main" val="3281174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FD7CAB-6E79-9D46-8B6F-150EA92FD29A}"/>
              </a:ext>
            </a:extLst>
          </p:cNvPr>
          <p:cNvSpPr>
            <a:spLocks noGrp="1"/>
          </p:cNvSpPr>
          <p:nvPr>
            <p:ph type="title"/>
          </p:nvPr>
        </p:nvSpPr>
        <p:spPr/>
        <p:txBody>
          <a:bodyPr/>
          <a:lstStyle/>
          <a:p>
            <a:r>
              <a:rPr lang="fr-FR"/>
              <a:t>المطلب الثالث: أدوات التحليل الاستراتيجي </a:t>
            </a:r>
          </a:p>
        </p:txBody>
      </p:sp>
      <p:sp>
        <p:nvSpPr>
          <p:cNvPr id="3" name="Espace réservé du contenu 2">
            <a:extLst>
              <a:ext uri="{FF2B5EF4-FFF2-40B4-BE49-F238E27FC236}">
                <a16:creationId xmlns:a16="http://schemas.microsoft.com/office/drawing/2014/main" id="{5E91A085-B690-6D41-84AF-C27A41107FD0}"/>
              </a:ext>
            </a:extLst>
          </p:cNvPr>
          <p:cNvSpPr>
            <a:spLocks noGrp="1"/>
          </p:cNvSpPr>
          <p:nvPr>
            <p:ph idx="1"/>
          </p:nvPr>
        </p:nvSpPr>
        <p:spPr>
          <a:xfrm>
            <a:off x="4542392" y="79589"/>
            <a:ext cx="7649608" cy="6500812"/>
          </a:xfrm>
        </p:spPr>
        <p:txBody>
          <a:bodyPr>
            <a:noAutofit/>
          </a:bodyPr>
          <a:lstStyle/>
          <a:p>
            <a:pPr algn="r" rtl="1"/>
            <a:r>
              <a:rPr lang="ar-AE" sz="1200" b="1" i="1" u="none" strike="noStrike">
                <a:solidFill>
                  <a:srgbClr val="000000"/>
                </a:solidFill>
                <a:effectLst/>
                <a:latin typeface="Arial" panose="020B0604020202020204" pitchFamily="34" charset="0"/>
              </a:rPr>
              <a:t>أدوات التحليل الاستراتيجي :</a:t>
            </a:r>
            <a:endParaRPr lang="ar-AE" sz="1200" b="1" i="1">
              <a:effectLst/>
            </a:endParaRPr>
          </a:p>
          <a:p>
            <a:pPr algn="r" rtl="1"/>
            <a:r>
              <a:rPr lang="ar-AE" sz="1200" b="1" i="1" u="none" strike="noStrike">
                <a:solidFill>
                  <a:srgbClr val="000000"/>
                </a:solidFill>
                <a:effectLst/>
                <a:latin typeface="Arial" panose="020B0604020202020204" pitchFamily="34" charset="0"/>
              </a:rPr>
              <a:t>بشكل عام ينقسم التحليل الاستراتيجي إلى ثلاثة أقسام رئيسية :</a:t>
            </a:r>
            <a:endParaRPr lang="ar-AE" sz="1200" b="1" i="1">
              <a:effectLst/>
            </a:endParaRPr>
          </a:p>
          <a:p>
            <a:pPr algn="r" rtl="1"/>
            <a:br>
              <a:rPr lang="ar-AE" sz="1200" b="1" i="1" u="sng">
                <a:solidFill>
                  <a:srgbClr val="002060"/>
                </a:solidFill>
              </a:rPr>
            </a:br>
            <a:r>
              <a:rPr lang="ar-AE" sz="1200" b="1" i="1" u="sng" strike="noStrike">
                <a:solidFill>
                  <a:srgbClr val="002060"/>
                </a:solidFill>
                <a:effectLst/>
                <a:latin typeface="Arial" panose="020B0604020202020204" pitchFamily="34" charset="0"/>
              </a:rPr>
              <a:t>الطرق الوصفية</a:t>
            </a:r>
            <a:r>
              <a:rPr lang="ar-AE" sz="1200" b="1" i="1" u="none" strike="noStrike">
                <a:solidFill>
                  <a:srgbClr val="000000"/>
                </a:solidFill>
                <a:effectLst/>
                <a:latin typeface="Arial" panose="020B0604020202020204" pitchFamily="34" charset="0"/>
              </a:rPr>
              <a:t> :</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من خلال هذه الطرق تقوم بتحليل البيئة الخارجية والداخلية والحصول على المعلومات من خلال طرح الأسئلة المناسبة</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اسئل السؤال الصحيح لتصل إلى الإجابة الصحيحة . الأصعب دائما هو السؤال وليس الإجابة ويعرف طبيعة الإنسان من طبيعة الأسئلة التي يقدمها</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وممكن أن تكون الاسئلة مثل التقييمات للموارد ولجوانب المؤسسة أو اسئلة مباشرة عن المشاكل التي تواجه كل جانب من جوانب المؤسسة</a:t>
            </a:r>
            <a:endParaRPr lang="ar-AE" sz="1200" b="1" i="1">
              <a:effectLst/>
            </a:endParaRPr>
          </a:p>
          <a:p>
            <a:pPr algn="r" rtl="1"/>
            <a:br>
              <a:rPr lang="ar-AE" sz="1200" b="1" i="1"/>
            </a:br>
            <a:r>
              <a:rPr lang="ar-AE" sz="1200" b="1" i="1" u="none" strike="noStrike">
                <a:solidFill>
                  <a:srgbClr val="000000"/>
                </a:solidFill>
                <a:effectLst/>
                <a:latin typeface="Arial" panose="020B0604020202020204" pitchFamily="34" charset="0"/>
              </a:rPr>
              <a:t>ويتم تجميع هذا الأجابات ودراستها وتحليها للوصول إلى النتائج المطلوبة</a:t>
            </a:r>
            <a:endParaRPr lang="ar-AE" sz="1200" b="1" i="1">
              <a:effectLst/>
            </a:endParaRPr>
          </a:p>
          <a:p>
            <a:pPr algn="r" rtl="1"/>
            <a:br>
              <a:rPr lang="ar-AE" sz="1200" b="1" i="1"/>
            </a:br>
            <a:r>
              <a:rPr lang="ar-AE" sz="1200" b="1" i="1" u="sng" strike="noStrike">
                <a:solidFill>
                  <a:srgbClr val="002060"/>
                </a:solidFill>
                <a:effectLst/>
                <a:latin typeface="Arial" panose="020B0604020202020204" pitchFamily="34" charset="0"/>
              </a:rPr>
              <a:t>الطرق التشكيلية :</a:t>
            </a:r>
            <a:endParaRPr lang="ar-AE" sz="1200" b="1" i="1" u="sng">
              <a:solidFill>
                <a:srgbClr val="002060"/>
              </a:solidFill>
              <a:effectLst/>
            </a:endParaRPr>
          </a:p>
          <a:p>
            <a:pPr algn="r" rtl="1"/>
            <a:br>
              <a:rPr lang="ar-AE" sz="1200" b="1" i="1"/>
            </a:br>
            <a:r>
              <a:rPr lang="ar-AE" sz="1200" b="1" i="1" u="none" strike="noStrike">
                <a:solidFill>
                  <a:srgbClr val="000000"/>
                </a:solidFill>
                <a:effectLst/>
                <a:latin typeface="Arial" panose="020B0604020202020204" pitchFamily="34" charset="0"/>
              </a:rPr>
              <a:t>وهي عبارة عن دراسات لبعض المؤسسات التي تعمل في هذا المجال وشاملة الدراسة الخبرات السابقة لهم وتعتمد هذه الدراسات على القراءة المباشرة لواقع المؤسسة وما يحيط بها على المستوين البيئة الداخلية والخارجية</a:t>
            </a:r>
            <a:endParaRPr lang="ar-AE" sz="1200" b="1" i="1">
              <a:effectLst/>
            </a:endParaRPr>
          </a:p>
          <a:p>
            <a:pPr algn="r" rtl="1"/>
            <a:br>
              <a:rPr lang="ar-AE" sz="1200" b="1" i="1"/>
            </a:br>
            <a:r>
              <a:rPr lang="ar-AE" sz="1200" b="1" i="1" u="sng" strike="noStrike">
                <a:solidFill>
                  <a:srgbClr val="002060"/>
                </a:solidFill>
                <a:effectLst/>
                <a:latin typeface="Arial" panose="020B0604020202020204" pitchFamily="34" charset="0"/>
              </a:rPr>
              <a:t>الطرق المفتوحة :</a:t>
            </a:r>
            <a:endParaRPr lang="ar-AE" sz="1200" b="1" i="1" u="sng">
              <a:solidFill>
                <a:srgbClr val="002060"/>
              </a:solidFill>
              <a:effectLst/>
            </a:endParaRPr>
          </a:p>
          <a:p>
            <a:pPr algn="r" rtl="1"/>
            <a:br>
              <a:rPr lang="ar-AE" sz="1200" b="1" i="1"/>
            </a:br>
            <a:r>
              <a:rPr lang="ar-AE" sz="1200" b="1" i="1" u="none" strike="noStrike">
                <a:solidFill>
                  <a:srgbClr val="000000"/>
                </a:solidFill>
                <a:effectLst/>
                <a:latin typeface="Arial" panose="020B0604020202020204" pitchFamily="34" charset="0"/>
              </a:rPr>
              <a:t>وتركز على الطرق الاستكشافية في معرفة وتحليل القوى المؤثرة في السوق والمؤثرة على حياة المؤسسة ومن أمثلتها تحليل القوى الخمسة لمايكل بورتر</a:t>
            </a:r>
            <a:endParaRPr lang="ar-AE" sz="1200" b="1" i="1">
              <a:effectLst/>
            </a:endParaRPr>
          </a:p>
        </p:txBody>
      </p:sp>
    </p:spTree>
    <p:extLst>
      <p:ext uri="{BB962C8B-B14F-4D97-AF65-F5344CB8AC3E}">
        <p14:creationId xmlns:p14="http://schemas.microsoft.com/office/powerpoint/2010/main" val="487711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8D11AB-30AF-4F49-BAC8-6132C9106B86}"/>
              </a:ext>
            </a:extLst>
          </p:cNvPr>
          <p:cNvSpPr>
            <a:spLocks noGrp="1"/>
          </p:cNvSpPr>
          <p:nvPr>
            <p:ph type="title"/>
          </p:nvPr>
        </p:nvSpPr>
        <p:spPr/>
        <p:txBody>
          <a:bodyPr/>
          <a:lstStyle/>
          <a:p>
            <a:r>
              <a:rPr lang="fr-FR"/>
              <a:t>المطلب الرابع: أهمية التحليل الاستراتيجي </a:t>
            </a:r>
          </a:p>
        </p:txBody>
      </p:sp>
      <p:sp>
        <p:nvSpPr>
          <p:cNvPr id="3" name="Espace réservé du contenu 2">
            <a:extLst>
              <a:ext uri="{FF2B5EF4-FFF2-40B4-BE49-F238E27FC236}">
                <a16:creationId xmlns:a16="http://schemas.microsoft.com/office/drawing/2014/main" id="{7B9A0D56-DADE-4342-9BEC-9639D7A73B01}"/>
              </a:ext>
            </a:extLst>
          </p:cNvPr>
          <p:cNvSpPr>
            <a:spLocks noGrp="1"/>
          </p:cNvSpPr>
          <p:nvPr>
            <p:ph idx="1"/>
          </p:nvPr>
        </p:nvSpPr>
        <p:spPr>
          <a:xfrm>
            <a:off x="4554141" y="339328"/>
            <a:ext cx="7637859" cy="5712480"/>
          </a:xfrm>
        </p:spPr>
        <p:txBody>
          <a:bodyPr>
            <a:noAutofit/>
          </a:bodyPr>
          <a:lstStyle/>
          <a:p>
            <a:pPr algn="r" rtl="1"/>
            <a:r>
              <a:rPr lang="ar-AE" sz="1400" b="1" i="1" u="none" strike="noStrike">
                <a:solidFill>
                  <a:srgbClr val="000000"/>
                </a:solidFill>
                <a:effectLst/>
                <a:latin typeface="Arial" panose="020B0604020202020204" pitchFamily="34" charset="0"/>
              </a:rPr>
              <a:t>أهمية التحليل الاستراتيجي</a:t>
            </a:r>
            <a:endParaRPr lang="ar-AE" sz="1400" b="1" i="1">
              <a:effectLst/>
            </a:endParaRPr>
          </a:p>
          <a:p>
            <a:pPr algn="r" rtl="1"/>
            <a:r>
              <a:rPr lang="ar-AE" sz="1400" b="1" i="1" u="none" strike="noStrike">
                <a:solidFill>
                  <a:srgbClr val="000000"/>
                </a:solidFill>
                <a:effectLst/>
                <a:latin typeface="Arial" panose="020B0604020202020204" pitchFamily="34" charset="0"/>
              </a:rPr>
              <a:t>دائما النجاح يعتمد على عنصرين رئيسين وهما المعرفة والقدرة على استغلال المعرفة وتحويلها لأفعال</a:t>
            </a:r>
            <a:endParaRPr lang="ar-AE" sz="1400" b="1" i="1">
              <a:effectLst/>
            </a:endParaRPr>
          </a:p>
          <a:p>
            <a:pPr algn="r" rtl="1"/>
            <a:br>
              <a:rPr lang="ar-AE" sz="1400" b="1" i="1"/>
            </a:br>
            <a:r>
              <a:rPr lang="ar-AE" sz="1400" b="1" i="1" u="none" strike="noStrike">
                <a:solidFill>
                  <a:srgbClr val="000000"/>
                </a:solidFill>
                <a:effectLst/>
                <a:latin typeface="Arial" panose="020B0604020202020204" pitchFamily="34" charset="0"/>
              </a:rPr>
              <a:t>من الأسباب القوية لنجاح أي مؤسسة هو معرفة كل العناصر الداخلية والخارجية والقوى المختلفة المؤثرة في اتخاذ القرارات وفي مستقبل المنظمة والتحليل والرقابة والمتابعة المستمرة لكل المتغيرات التي ممكن أن تحدث وهنا يكمن أهمية التحليل الاستراتيجي :</a:t>
            </a:r>
            <a:br>
              <a:rPr lang="ar-AE" sz="1400" b="1" i="1"/>
            </a:br>
            <a:r>
              <a:rPr lang="ar-AE" sz="1400" b="1" i="1" u="none" strike="noStrike">
                <a:solidFill>
                  <a:srgbClr val="000000"/>
                </a:solidFill>
                <a:effectLst/>
                <a:latin typeface="Arial" panose="020B0604020202020204" pitchFamily="34" charset="0"/>
              </a:rPr>
              <a:t>التحليل الجيد يؤدي بطبيعة الحال إلى التشخيص الجيد للمخاطر والفرص التي من الممكن أن تؤثر على المنظمة وتجعلك دائما في حالة استعداد لأي تغيير داخلي أو خارجي ممكن أن يحدث</a:t>
            </a:r>
            <a:endParaRPr lang="ar-AE" sz="1400" b="1" i="1">
              <a:effectLst/>
            </a:endParaRPr>
          </a:p>
          <a:p>
            <a:pPr algn="r" rtl="1"/>
            <a:r>
              <a:rPr lang="ar-AE" sz="1400" b="1" i="1" u="none" strike="noStrike">
                <a:solidFill>
                  <a:srgbClr val="000000"/>
                </a:solidFill>
                <a:effectLst/>
                <a:latin typeface="Arial" panose="020B0604020202020204" pitchFamily="34" charset="0"/>
              </a:rPr>
              <a:t>التحليل الاستراتيجي هو الركيزة الرئيسية في معرفة نقاط القوة والضعف للمؤسسة ومعرفة الفرص والمخاطر الخارجية وتحديد القوي المؤثرة على السوق ودراستهم والتنبؤ بالمستقبل القريب للمؤسسة وتصميمه بالصورة التي تخدم غاية ومهمة المنظمة</a:t>
            </a:r>
            <a:endParaRPr lang="ar-AE" sz="1400" b="1" i="1">
              <a:effectLst/>
            </a:endParaRPr>
          </a:p>
          <a:p>
            <a:pPr algn="r" rtl="1"/>
            <a:r>
              <a:rPr lang="ar-AE" sz="1400" b="1" i="1" u="none" strike="noStrike">
                <a:solidFill>
                  <a:srgbClr val="000000"/>
                </a:solidFill>
                <a:effectLst/>
                <a:latin typeface="Arial" panose="020B0604020202020204" pitchFamily="34" charset="0"/>
              </a:rPr>
              <a:t>استخراج الميزة التنافسية للمؤسسة وكيفية توظيف هذه الميزة في الانطلاق تجاه الريادة</a:t>
            </a:r>
            <a:endParaRPr lang="ar-AE" sz="1400" b="1" i="1">
              <a:effectLst/>
            </a:endParaRPr>
          </a:p>
          <a:p>
            <a:pPr algn="r" rtl="1"/>
            <a:r>
              <a:rPr lang="ar-AE" sz="1400" b="1" i="1" u="none" strike="noStrike">
                <a:solidFill>
                  <a:srgbClr val="000000"/>
                </a:solidFill>
                <a:effectLst/>
                <a:latin typeface="Arial" panose="020B0604020202020204" pitchFamily="34" charset="0"/>
              </a:rPr>
              <a:t>يؤدي إلى زيادة الكفاءة في اداء الافراد داخل المؤسسة</a:t>
            </a:r>
            <a:endParaRPr lang="ar-AE" sz="1400" b="1" i="1">
              <a:effectLst/>
            </a:endParaRPr>
          </a:p>
          <a:p>
            <a:pPr algn="r" rtl="1"/>
            <a:r>
              <a:rPr lang="ar-AE" sz="1400" b="1" i="1" u="none" strike="noStrike">
                <a:solidFill>
                  <a:srgbClr val="000000"/>
                </a:solidFill>
                <a:effectLst/>
                <a:latin typeface="Arial" panose="020B0604020202020204" pitchFamily="34" charset="0"/>
              </a:rPr>
              <a:t>المساعدة على تحليل الموارد المتاحة للمؤسسة من الموارد التسويقية – الموارد المالية – الموارد البشرية – الموارد الإنتاجية – موارد البحث والتطوير – وكافة الموارد الأخري حسب نوع المؤسسة وطبيعة عملها</a:t>
            </a:r>
            <a:endParaRPr lang="ar-AE" sz="1400" b="1" i="1">
              <a:effectLst/>
            </a:endParaRPr>
          </a:p>
          <a:p>
            <a:pPr algn="r" rtl="1"/>
            <a:r>
              <a:rPr lang="ar-AE" sz="1400" b="1" i="1" u="none" strike="noStrike">
                <a:solidFill>
                  <a:srgbClr val="000000"/>
                </a:solidFill>
                <a:effectLst/>
                <a:latin typeface="Arial" panose="020B0604020202020204" pitchFamily="34" charset="0"/>
              </a:rPr>
              <a:t>التحليل الاستراتيجي هو نفطة البداية والانطلاق نحو التطور فعندما تصل إلى سؤال لماذ لا نتقدم بشكل أسرع ؟ وتبحث له عن إجابة مرضية فأنت تقوم بالتحليل الاستراتيجي المرتبط بالتفكير والتخطيط الاستراتيجي وهي العناصر والمكونات التي يبني المستقبل عليها</a:t>
            </a:r>
            <a:endParaRPr lang="ar-AE" sz="1400" b="1" i="1">
              <a:effectLst/>
            </a:endParaRPr>
          </a:p>
        </p:txBody>
      </p:sp>
    </p:spTree>
    <p:extLst>
      <p:ext uri="{BB962C8B-B14F-4D97-AF65-F5344CB8AC3E}">
        <p14:creationId xmlns:p14="http://schemas.microsoft.com/office/powerpoint/2010/main" val="3749156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286C86-5FC5-1947-95A2-F45349D47C80}"/>
              </a:ext>
            </a:extLst>
          </p:cNvPr>
          <p:cNvSpPr>
            <a:spLocks noGrp="1"/>
          </p:cNvSpPr>
          <p:nvPr>
            <p:ph type="title"/>
          </p:nvPr>
        </p:nvSpPr>
        <p:spPr/>
        <p:txBody>
          <a:bodyPr/>
          <a:lstStyle/>
          <a:p>
            <a:r>
              <a:rPr lang="fr-FR"/>
              <a:t>الخاتمة </a:t>
            </a:r>
          </a:p>
        </p:txBody>
      </p:sp>
      <p:sp>
        <p:nvSpPr>
          <p:cNvPr id="3" name="Espace réservé du contenu 2">
            <a:extLst>
              <a:ext uri="{FF2B5EF4-FFF2-40B4-BE49-F238E27FC236}">
                <a16:creationId xmlns:a16="http://schemas.microsoft.com/office/drawing/2014/main" id="{8DC89F20-7437-E049-8022-C1FFBB546FF5}"/>
              </a:ext>
            </a:extLst>
          </p:cNvPr>
          <p:cNvSpPr>
            <a:spLocks noGrp="1"/>
          </p:cNvSpPr>
          <p:nvPr>
            <p:ph idx="1"/>
          </p:nvPr>
        </p:nvSpPr>
        <p:spPr>
          <a:xfrm>
            <a:off x="4571999" y="571014"/>
            <a:ext cx="7134587" cy="5248622"/>
          </a:xfrm>
        </p:spPr>
        <p:txBody>
          <a:bodyPr>
            <a:normAutofit/>
          </a:bodyPr>
          <a:lstStyle/>
          <a:p>
            <a:pPr marL="0" indent="0" algn="r">
              <a:buNone/>
            </a:pPr>
            <a:r>
              <a:rPr lang="ar-AE" sz="1800" b="1" i="1">
                <a:solidFill>
                  <a:srgbClr val="2C2F34"/>
                </a:solidFill>
                <a:effectLst/>
                <a:latin typeface="DroidKufi-Regular"/>
              </a:rPr>
              <a:t>ان</a:t>
            </a:r>
            <a:r>
              <a:rPr lang="ar-AE" sz="1800" b="0" i="0">
                <a:solidFill>
                  <a:srgbClr val="2C2F34"/>
                </a:solidFill>
                <a:effectLst/>
                <a:latin typeface="DroidKufi-Regular"/>
              </a:rPr>
              <a:t> </a:t>
            </a:r>
            <a:r>
              <a:rPr lang="ar-AE" sz="1800" b="1" i="1">
                <a:solidFill>
                  <a:srgbClr val="2C2F34"/>
                </a:solidFill>
                <a:effectLst/>
                <a:latin typeface="DroidKufi-Regular"/>
              </a:rPr>
              <a:t>التحليل الاستراتيجي له أهمية بالغة في عملية تقييم المؤسسة ،باعتبار أن كل مؤسسة في الوقت الراهن تستخدم الادارة الاستراتيجية كأداة فعالة للوصول الى الاهداف المرجوة،والتحليل الاستراتيجي الذي يمثل مرحلة مهمة ضمن مراحل الادارة الاستراتيجية الهدف منه هو ابراز نقاط القوة والضعف الداخلية من خلال تقييم البيئة الداخلية،واكتشاف وتحليل الفرص والتهديدات من خلال تقييم البيئة الخارجية،ومن خلال التحليل المزدوج للبيئة يتضح ان مزايا المؤسسة محل الدراسة تتلخص في كونها تمتلك نقاط قوة تساعدهاعلى اقتناص الفرص المتاحة ،لكن من جهة اخرى تواجه بعض المشاكل نظرا لوجود تهديدات خارجية تقابلها نقاط ضعف من الاداء الداخلي للمؤسسة .</a:t>
            </a:r>
            <a:endParaRPr lang="ar-AE" b="1" i="1">
              <a:solidFill>
                <a:srgbClr val="2C2F34"/>
              </a:solidFill>
              <a:effectLst/>
              <a:latin typeface="DroidKufi-Regular"/>
            </a:endParaRPr>
          </a:p>
          <a:p>
            <a:pPr marL="0" indent="0" algn="r">
              <a:buNone/>
            </a:pPr>
            <a:r>
              <a:rPr lang="ar-AE" sz="1800" b="1" i="1">
                <a:solidFill>
                  <a:srgbClr val="2C2F34"/>
                </a:solidFill>
                <a:effectLst/>
                <a:latin typeface="DroidKufi-Regular"/>
              </a:rPr>
              <a:t>وان تاملنا قليلا في نقاط الضعف نجد ان معظمها يمكن للمؤسسة اجتنابها او التخلص منها  ،فيما معناه ان المؤسسة في حالة تحسينها تتمكن من مواجهة التهديدات من جهة،واستغلال الفرص المتاحة من جهة اخرى.</a:t>
            </a:r>
            <a:endParaRPr lang="ar-AE" b="1" i="1">
              <a:solidFill>
                <a:srgbClr val="2C2F34"/>
              </a:solidFill>
              <a:effectLst/>
              <a:latin typeface="DroidKufi-Regular"/>
            </a:endParaRPr>
          </a:p>
          <a:p>
            <a:pPr marL="0" indent="0" algn="r">
              <a:buNone/>
            </a:pPr>
            <a:r>
              <a:rPr lang="ar-AE" sz="1800" b="1" i="1">
                <a:solidFill>
                  <a:srgbClr val="2C2F34"/>
                </a:solidFill>
                <a:effectLst/>
                <a:latin typeface="DroidKufi-Regular"/>
              </a:rPr>
              <a:t>وعلى هذا الأساس ارتأينا ان تتبع المؤسسة احدى استراتيجيات النمو انطلاقا من التحليل الاستراتيجي الداخلي والخارجي والذي نعتقد انه يلعب دورا فعالا في عملية تقيم المؤسسة.</a:t>
            </a:r>
            <a:endParaRPr lang="ar-AE" b="1" i="1">
              <a:solidFill>
                <a:srgbClr val="2C2F34"/>
              </a:solidFill>
              <a:effectLst/>
              <a:latin typeface="DroidKufi-Regular"/>
            </a:endParaRPr>
          </a:p>
        </p:txBody>
      </p:sp>
    </p:spTree>
    <p:extLst>
      <p:ext uri="{BB962C8B-B14F-4D97-AF65-F5344CB8AC3E}">
        <p14:creationId xmlns:p14="http://schemas.microsoft.com/office/powerpoint/2010/main" val="2456755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726F64-99B6-ED42-826A-AE1DDF373B5E}"/>
              </a:ext>
            </a:extLst>
          </p:cNvPr>
          <p:cNvSpPr>
            <a:spLocks noGrp="1"/>
          </p:cNvSpPr>
          <p:nvPr>
            <p:ph type="title"/>
          </p:nvPr>
        </p:nvSpPr>
        <p:spPr/>
        <p:txBody>
          <a:bodyPr/>
          <a:lstStyle/>
          <a:p>
            <a:r>
              <a:rPr lang="fr-FR"/>
              <a:t>المراجع </a:t>
            </a:r>
          </a:p>
        </p:txBody>
      </p:sp>
      <p:sp>
        <p:nvSpPr>
          <p:cNvPr id="3" name="Espace réservé du contenu 2">
            <a:extLst>
              <a:ext uri="{FF2B5EF4-FFF2-40B4-BE49-F238E27FC236}">
                <a16:creationId xmlns:a16="http://schemas.microsoft.com/office/drawing/2014/main" id="{D366824F-2A7E-FE4C-BA02-D5549D3C7EBD}"/>
              </a:ext>
            </a:extLst>
          </p:cNvPr>
          <p:cNvSpPr>
            <a:spLocks noGrp="1"/>
          </p:cNvSpPr>
          <p:nvPr>
            <p:ph idx="1"/>
          </p:nvPr>
        </p:nvSpPr>
        <p:spPr/>
        <p:txBody>
          <a:bodyPr>
            <a:normAutofit fontScale="85000" lnSpcReduction="10000"/>
          </a:bodyPr>
          <a:lstStyle/>
          <a:p>
            <a:pPr algn="r" rtl="1"/>
            <a:r>
              <a:rPr lang="ar-AE" sz="1800" b="0" i="0" u="none" strike="noStrike">
                <a:solidFill>
                  <a:srgbClr val="000000"/>
                </a:solidFill>
                <a:effectLst/>
                <a:latin typeface="Arial" panose="020B0604020202020204" pitchFamily="34" charset="0"/>
              </a:rPr>
              <a:t>1أحمد القطامين ,الادارة الاستراتيجية – مفاهيم وحالات تطبيقية ,دار مجدلاوي للنشر والتوزيع , عمان , 2002-2003 , </a:t>
            </a:r>
            <a:endParaRPr lang="ar-AE">
              <a:effectLst/>
            </a:endParaRPr>
          </a:p>
          <a:p>
            <a:pPr algn="r" rtl="1"/>
            <a:r>
              <a:rPr lang="ar-AE" sz="1800" b="0" i="0" u="none" strike="noStrike">
                <a:solidFill>
                  <a:srgbClr val="000000"/>
                </a:solidFill>
                <a:effectLst/>
                <a:latin typeface="Arial" panose="020B0604020202020204" pitchFamily="34" charset="0"/>
              </a:rPr>
              <a:t>2نادية العارف , الادارة الاستراتيجية – ادارة الألفية الثالثة –، الدار الجامعية، الاسكندرية , 2000 , </a:t>
            </a:r>
            <a:endParaRPr lang="ar-AE">
              <a:effectLst/>
            </a:endParaRPr>
          </a:p>
          <a:p>
            <a:pPr algn="r" rtl="1"/>
            <a:r>
              <a:rPr lang="ar-AE" sz="1800" b="0" i="0" u="none" strike="noStrike">
                <a:solidFill>
                  <a:srgbClr val="000000"/>
                </a:solidFill>
                <a:effectLst/>
                <a:latin typeface="Arial" panose="020B0604020202020204" pitchFamily="34" charset="0"/>
              </a:rPr>
              <a:t>3 أ- د/ علي رحال , محاضرات مقدمة لطلبة الدراسات العليا , مقياس الاستراتيجية ،تخصص التسيير العمومي , كلية العلوم الاقتصادية , جامعة محمد خيضر , بسكرة , 2004</a:t>
            </a:r>
            <a:endParaRPr lang="ar-AE">
              <a:effectLst/>
            </a:endParaRPr>
          </a:p>
          <a:p>
            <a:pPr algn="r" rtl="1"/>
            <a:r>
              <a:rPr lang="ar-AE" sz="1800" b="0" i="0" u="none" strike="noStrike">
                <a:solidFill>
                  <a:srgbClr val="000000"/>
                </a:solidFill>
                <a:effectLst/>
                <a:latin typeface="Arial" panose="020B0604020202020204" pitchFamily="34" charset="0"/>
              </a:rPr>
              <a:t>4محمد جمال الدين المرسي وآخرون , التفكير الاستراتيجي والادارة الاستراتيجية – منهج تطبيقي- , الدار الجامعة , الاسكندرية , 2002 ,</a:t>
            </a:r>
            <a:endParaRPr lang="ar-AE">
              <a:effectLst/>
            </a:endParaRPr>
          </a:p>
          <a:p>
            <a:pPr algn="r" rtl="1"/>
            <a:r>
              <a:rPr lang="ar-AE" sz="1800" b="0" i="0" u="none" strike="noStrike">
                <a:solidFill>
                  <a:srgbClr val="000000"/>
                </a:solidFill>
                <a:effectLst/>
                <a:latin typeface="Arial" panose="020B0604020202020204" pitchFamily="34" charset="0"/>
              </a:rPr>
              <a:t>5 د.عثمان حسن عثمان , المؤسسات الاقتصادية والمحيط , مجلة العلوم الانسانية , كلية العلوم الاقتصادية , جامعة منتوري , قسنطينة , 2003.</a:t>
            </a:r>
            <a:endParaRPr lang="ar-AE">
              <a:effectLst/>
            </a:endParaRPr>
          </a:p>
          <a:p>
            <a:pPr algn="r" rtl="1"/>
            <a:r>
              <a:rPr lang="ar-AE" sz="1800" b="0" i="0" u="none" strike="noStrike">
                <a:solidFill>
                  <a:srgbClr val="000000"/>
                </a:solidFill>
                <a:effectLst/>
                <a:latin typeface="Arial" panose="020B0604020202020204" pitchFamily="34" charset="0"/>
              </a:rPr>
              <a:t>6 أ. د/ عماري عمار وبن واضح الهاشمي ، تقييم البيئة الخارجية وأثرها على فعالية تسيير المؤسسة الاقتصادية الجزائرية، في مطبوعات الملتقي الدولي حول : التسيير الفعال للمؤسسات الاقتصادية، كلية العلوم الاقتصادية , جامعة المسيلة , 03/04/ماي 2005 </a:t>
            </a:r>
            <a:endParaRPr lang="ar-AE">
              <a:effectLst/>
            </a:endParaRPr>
          </a:p>
          <a:p>
            <a:pPr algn="r" rtl="1"/>
            <a:r>
              <a:rPr lang="ar-AE" sz="1800" b="0" i="0" u="none" strike="noStrike">
                <a:solidFill>
                  <a:srgbClr val="000000"/>
                </a:solidFill>
                <a:effectLst/>
                <a:latin typeface="Arial" panose="020B0604020202020204" pitchFamily="34" charset="0"/>
              </a:rPr>
              <a:t>7 أحمد ماهر وآخرون , الادارة : المباديء والمهارات , الدار الجامعة , الاسكندرية، 2000/2001 ,</a:t>
            </a:r>
            <a:endParaRPr lang="ar-AE">
              <a:effectLst/>
            </a:endParaRPr>
          </a:p>
          <a:p>
            <a:pPr algn="r" rtl="1"/>
            <a:r>
              <a:rPr lang="ar-AE" sz="1800" b="0" i="0" u="none" strike="noStrike">
                <a:solidFill>
                  <a:srgbClr val="000000"/>
                </a:solidFill>
                <a:effectLst/>
                <a:latin typeface="Arial" panose="020B0604020202020204" pitchFamily="34" charset="0"/>
              </a:rPr>
              <a:t>8 - أ-د/ عماري عمار , محاضرات مقدمة لطلبة الدراسات العليا، فرع الاستراتيجة، مقياس استراتيجية المؤسسة، جامعة المسيلة ،2003 .</a:t>
            </a:r>
            <a:endParaRPr lang="ar-AE">
              <a:effectLst/>
            </a:endParaRPr>
          </a:p>
        </p:txBody>
      </p:sp>
    </p:spTree>
    <p:extLst>
      <p:ext uri="{BB962C8B-B14F-4D97-AF65-F5344CB8AC3E}">
        <p14:creationId xmlns:p14="http://schemas.microsoft.com/office/powerpoint/2010/main" val="483345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02161D-E3D5-C647-AAFF-AEE632BFA98C}"/>
              </a:ext>
            </a:extLst>
          </p:cNvPr>
          <p:cNvSpPr>
            <a:spLocks noGrp="1"/>
          </p:cNvSpPr>
          <p:nvPr>
            <p:ph type="title"/>
          </p:nvPr>
        </p:nvSpPr>
        <p:spPr/>
        <p:txBody>
          <a:bodyPr/>
          <a:lstStyle/>
          <a:p>
            <a:r>
              <a:rPr lang="fr-FR" b="1" i="1" u="sng"/>
              <a:t>خطة البحث </a:t>
            </a:r>
          </a:p>
        </p:txBody>
      </p:sp>
      <p:sp>
        <p:nvSpPr>
          <p:cNvPr id="3" name="Espace réservé du contenu 2">
            <a:extLst>
              <a:ext uri="{FF2B5EF4-FFF2-40B4-BE49-F238E27FC236}">
                <a16:creationId xmlns:a16="http://schemas.microsoft.com/office/drawing/2014/main" id="{550FE336-BF99-9E47-9737-C1392C16C5D7}"/>
              </a:ext>
            </a:extLst>
          </p:cNvPr>
          <p:cNvSpPr>
            <a:spLocks noGrp="1"/>
          </p:cNvSpPr>
          <p:nvPr>
            <p:ph idx="1"/>
          </p:nvPr>
        </p:nvSpPr>
        <p:spPr/>
        <p:txBody>
          <a:bodyPr/>
          <a:lstStyle/>
          <a:p>
            <a:pPr marL="0" indent="0" algn="ctr">
              <a:buNone/>
            </a:pPr>
            <a:r>
              <a:rPr lang="fr-FR" sz="2000" b="1">
                <a:solidFill>
                  <a:srgbClr val="C00000"/>
                </a:solidFill>
              </a:rPr>
              <a:t>المبحث الاول: محيط مؤسسة</a:t>
            </a:r>
            <a:r>
              <a:rPr lang="fr-FR"/>
              <a:t> </a:t>
            </a:r>
          </a:p>
          <a:p>
            <a:pPr marL="0" indent="0" algn="r">
              <a:buNone/>
            </a:pPr>
            <a:r>
              <a:rPr lang="fr-FR"/>
              <a:t>المطلب الاول: مفهوم محيط مؤسسة </a:t>
            </a:r>
          </a:p>
          <a:p>
            <a:pPr marL="0" indent="0" algn="r">
              <a:buNone/>
            </a:pPr>
            <a:r>
              <a:rPr lang="fr-FR"/>
              <a:t>المطلب الثاني: خصائص محيط مؤسسة </a:t>
            </a:r>
          </a:p>
          <a:p>
            <a:pPr marL="0" indent="0" algn="r">
              <a:buNone/>
            </a:pPr>
            <a:r>
              <a:rPr lang="fr-FR"/>
              <a:t>المطلب الثالث: أسباب دراسة محيط مؤسسة </a:t>
            </a:r>
          </a:p>
          <a:p>
            <a:pPr marL="0" indent="0" algn="r">
              <a:buNone/>
            </a:pPr>
            <a:r>
              <a:rPr lang="fr-FR"/>
              <a:t>المطلب الرابع: عناصر محيط مؤسسة </a:t>
            </a:r>
          </a:p>
          <a:p>
            <a:pPr marL="0" indent="0" algn="ctr">
              <a:buNone/>
            </a:pPr>
            <a:r>
              <a:rPr lang="fr-FR" sz="2000" b="1" i="1">
                <a:solidFill>
                  <a:srgbClr val="C00000"/>
                </a:solidFill>
              </a:rPr>
              <a:t>المبحث الثاني: التحليل الاستراتيجي</a:t>
            </a:r>
            <a:r>
              <a:rPr lang="fr-FR"/>
              <a:t> </a:t>
            </a:r>
          </a:p>
          <a:p>
            <a:pPr marL="0" indent="0" algn="r">
              <a:buNone/>
            </a:pPr>
            <a:r>
              <a:rPr lang="fr-FR"/>
              <a:t>المطلب الاول: تعريف التحليل الاستراتيجي </a:t>
            </a:r>
          </a:p>
          <a:p>
            <a:pPr marL="0" indent="0" algn="r">
              <a:buNone/>
            </a:pPr>
            <a:r>
              <a:rPr lang="fr-FR"/>
              <a:t>المطلب الثاني: نماذج التحليل الاستراتيجي </a:t>
            </a:r>
          </a:p>
          <a:p>
            <a:pPr marL="0" indent="0" algn="r">
              <a:buNone/>
            </a:pPr>
            <a:r>
              <a:rPr lang="fr-FR"/>
              <a:t>المطلب الثالث: ادوات التحليل الاستراتيجي </a:t>
            </a:r>
          </a:p>
          <a:p>
            <a:pPr marL="0" indent="0" algn="r">
              <a:buNone/>
            </a:pPr>
            <a:r>
              <a:rPr lang="fr-FR"/>
              <a:t>المطلب الرابع: اهمية التحليل الاستراتيجي  </a:t>
            </a:r>
          </a:p>
        </p:txBody>
      </p:sp>
    </p:spTree>
    <p:extLst>
      <p:ext uri="{BB962C8B-B14F-4D97-AF65-F5344CB8AC3E}">
        <p14:creationId xmlns:p14="http://schemas.microsoft.com/office/powerpoint/2010/main" val="3892837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1E3A38-BB9A-964C-8B77-B2CCD638BF53}"/>
              </a:ext>
            </a:extLst>
          </p:cNvPr>
          <p:cNvSpPr>
            <a:spLocks noGrp="1"/>
          </p:cNvSpPr>
          <p:nvPr>
            <p:ph type="title"/>
          </p:nvPr>
        </p:nvSpPr>
        <p:spPr/>
        <p:txBody>
          <a:bodyPr/>
          <a:lstStyle/>
          <a:p>
            <a:r>
              <a:rPr lang="fr-FR" b="1" i="1"/>
              <a:t>المقدمة</a:t>
            </a:r>
            <a:r>
              <a:rPr lang="fr-FR"/>
              <a:t> </a:t>
            </a:r>
          </a:p>
        </p:txBody>
      </p:sp>
      <p:sp>
        <p:nvSpPr>
          <p:cNvPr id="3" name="Espace réservé du contenu 2">
            <a:extLst>
              <a:ext uri="{FF2B5EF4-FFF2-40B4-BE49-F238E27FC236}">
                <a16:creationId xmlns:a16="http://schemas.microsoft.com/office/drawing/2014/main" id="{350DA075-2665-A946-A011-756317CD1BEE}"/>
              </a:ext>
            </a:extLst>
          </p:cNvPr>
          <p:cNvSpPr>
            <a:spLocks noGrp="1"/>
          </p:cNvSpPr>
          <p:nvPr>
            <p:ph idx="1"/>
          </p:nvPr>
        </p:nvSpPr>
        <p:spPr/>
        <p:txBody>
          <a:bodyPr/>
          <a:lstStyle/>
          <a:p>
            <a:pPr marL="0" indent="0" algn="ctr">
              <a:buNone/>
            </a:pPr>
            <a:r>
              <a:rPr lang="ar-AE" sz="1800" b="0" i="0">
                <a:solidFill>
                  <a:srgbClr val="2C2F34"/>
                </a:solidFill>
                <a:effectLst/>
                <a:latin typeface="DroidKufi-Regular"/>
              </a:rPr>
              <a:t>يعد التحليل  الإستراتيجي أحد المكونات الهامة لعمليات الإدارة الإستراتيجية، حيث يهتم بمتابعة وتحليل التغيرات البيئية الداخلية والخارجية للمؤسسة،أي  أنها تشمل الكيفية التي يتم من خلالها  إدارة علاقتها بالبيئة .</a:t>
            </a:r>
            <a:endParaRPr lang="ar-AE" b="0" i="0">
              <a:solidFill>
                <a:srgbClr val="2C2F34"/>
              </a:solidFill>
              <a:effectLst/>
              <a:latin typeface="DroidKufi-Regular"/>
            </a:endParaRPr>
          </a:p>
          <a:p>
            <a:pPr marL="0" indent="0" algn="ctr">
              <a:buNone/>
            </a:pPr>
            <a:r>
              <a:rPr lang="ar-AE" sz="1800" b="0" i="0">
                <a:solidFill>
                  <a:srgbClr val="2C2F34"/>
                </a:solidFill>
                <a:effectLst/>
                <a:latin typeface="DroidKufi-Regular"/>
              </a:rPr>
              <a:t>لتفرز في النهاية عن تحديد  مواطن القوة  والضعف والفرص والتهديدات البيئية الحالية والمتوقعة ، مما يؤدي  في النهاية إلى تحديد طبيعة الخيار الإستراتيجي  الملائم للمؤسسة .</a:t>
            </a:r>
            <a:endParaRPr lang="ar-AE" b="0" i="0">
              <a:solidFill>
                <a:srgbClr val="2C2F34"/>
              </a:solidFill>
              <a:effectLst/>
              <a:latin typeface="DroidKufi-Regular"/>
            </a:endParaRPr>
          </a:p>
          <a:p>
            <a:pPr marL="0" indent="0" algn="ctr">
              <a:buNone/>
            </a:pPr>
            <a:r>
              <a:rPr lang="ar-AE" sz="1800" b="0" i="0">
                <a:solidFill>
                  <a:srgbClr val="2C2F34"/>
                </a:solidFill>
                <a:effectLst/>
                <a:latin typeface="DroidKufi-Regular"/>
              </a:rPr>
              <a:t>كما أن عملية تقييم المؤسسة تعتمد بدرجة كبيرة على تحليل كل من البيئة الداخلية والخارجية ، وهو ما يسمى بالتحليل الإستراتيجي ، والذي يمثل عملية تحديد  العناصر الإستراتيجية في البيئتين الداخلية </a:t>
            </a:r>
            <a:r>
              <a:rPr lang="fr-FR" sz="1800" b="0" i="0">
                <a:solidFill>
                  <a:srgbClr val="2C2F34"/>
                </a:solidFill>
                <a:effectLst/>
                <a:latin typeface="DroidKufi-Regular"/>
              </a:rPr>
              <a:t>والخارجية</a:t>
            </a:r>
          </a:p>
          <a:p>
            <a:pPr marL="0" indent="0" algn="ctr">
              <a:buNone/>
            </a:pPr>
            <a:r>
              <a:rPr lang="fr-FR" sz="1800" b="1" i="1">
                <a:solidFill>
                  <a:srgbClr val="002060"/>
                </a:solidFill>
                <a:effectLst/>
                <a:latin typeface="DroidKufi-Regular"/>
              </a:rPr>
              <a:t>فماهو محيط المؤسسة؟ •</a:t>
            </a:r>
          </a:p>
          <a:p>
            <a:pPr marL="0" indent="0" algn="ctr">
              <a:buNone/>
            </a:pPr>
            <a:r>
              <a:rPr lang="fr-FR" b="1" i="1">
                <a:solidFill>
                  <a:srgbClr val="002060"/>
                </a:solidFill>
                <a:latin typeface="DroidKufi-Regular"/>
              </a:rPr>
              <a:t>وماذا نعني بالتحليل الإستراتيجي؟  • </a:t>
            </a:r>
            <a:r>
              <a:rPr lang="ar-AE" sz="1800" b="0" i="0">
                <a:solidFill>
                  <a:srgbClr val="2C2F34"/>
                </a:solidFill>
                <a:effectLst/>
                <a:latin typeface="DroidKufi-Regular"/>
              </a:rPr>
              <a:t> .</a:t>
            </a:r>
            <a:endParaRPr lang="ar-AE" b="0" i="0">
              <a:solidFill>
                <a:srgbClr val="2C2F34"/>
              </a:solidFill>
              <a:effectLst/>
              <a:latin typeface="DroidKufi-Regular"/>
            </a:endParaRPr>
          </a:p>
        </p:txBody>
      </p:sp>
    </p:spTree>
    <p:extLst>
      <p:ext uri="{BB962C8B-B14F-4D97-AF65-F5344CB8AC3E}">
        <p14:creationId xmlns:p14="http://schemas.microsoft.com/office/powerpoint/2010/main" val="3133913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09562C-B0B2-2F40-B032-A457CA15ABF3}"/>
              </a:ext>
            </a:extLst>
          </p:cNvPr>
          <p:cNvSpPr>
            <a:spLocks noGrp="1"/>
          </p:cNvSpPr>
          <p:nvPr>
            <p:ph type="title"/>
          </p:nvPr>
        </p:nvSpPr>
        <p:spPr/>
        <p:txBody>
          <a:bodyPr>
            <a:normAutofit fontScale="90000"/>
          </a:bodyPr>
          <a:lstStyle/>
          <a:p>
            <a:r>
              <a:rPr lang="fr-FR"/>
              <a:t>المبحث الاول: محيط مؤسسة </a:t>
            </a:r>
            <a:br>
              <a:rPr lang="fr-FR"/>
            </a:br>
            <a:r>
              <a:rPr lang="fr-FR"/>
              <a:t>المطلب الاول: مفهوم محيط مؤسسة </a:t>
            </a:r>
          </a:p>
        </p:txBody>
      </p:sp>
      <p:sp>
        <p:nvSpPr>
          <p:cNvPr id="3" name="Espace réservé du contenu 2">
            <a:extLst>
              <a:ext uri="{FF2B5EF4-FFF2-40B4-BE49-F238E27FC236}">
                <a16:creationId xmlns:a16="http://schemas.microsoft.com/office/drawing/2014/main" id="{58E35BFF-D4CC-7D4A-AD79-5D09EFC4F16C}"/>
              </a:ext>
            </a:extLst>
          </p:cNvPr>
          <p:cNvSpPr>
            <a:spLocks noGrp="1"/>
          </p:cNvSpPr>
          <p:nvPr>
            <p:ph idx="1"/>
          </p:nvPr>
        </p:nvSpPr>
        <p:spPr/>
        <p:txBody>
          <a:bodyPr/>
          <a:lstStyle/>
          <a:p>
            <a:pPr algn="r" rtl="1"/>
            <a:r>
              <a:rPr lang="ar-AE" sz="1800" b="0" i="0" u="none" strike="noStrike">
                <a:solidFill>
                  <a:srgbClr val="000000"/>
                </a:solidFill>
                <a:effectLst/>
                <a:latin typeface="Arial" panose="020B0604020202020204" pitchFamily="34" charset="0"/>
              </a:rPr>
              <a:t>يقصد بمحيط المؤسسة أّنه العوامل المحيطة بالمؤسسة والمؤثّرة عليها وعلى الإدارة، حيث تعّبر إلى حّد ما عن مجموعة من القيود التي تتحكم جزئيا في توجيه المؤسسة، وهذه الأخيرة تأخذ متغّيرات وتأثيرات محيطها كمعطيات خارجية يصعب التحكم فيها، وعليها أن تعمل على تحديد مسارها من خلال الوسائل المختلفة مثل التخطيط والاستراتيجية وغيرها من أدوات التسيير والإدارة، وكّلما نجحت في تفادي ضغوط المحيط في استمرار عملها بالتأقلم معها وتحقيق توازنها فيه، نجحت في البقاء وتحقيق أهدافها.</a:t>
            </a:r>
            <a:endParaRPr lang="ar-AE">
              <a:effectLst/>
            </a:endParaRPr>
          </a:p>
          <a:p>
            <a:pPr algn="r" rtl="1"/>
            <a:r>
              <a:rPr lang="ar-AE" sz="1800" b="0" i="0" u="none" strike="noStrike">
                <a:solidFill>
                  <a:srgbClr val="000000"/>
                </a:solidFill>
                <a:effectLst/>
                <a:latin typeface="Arial" panose="020B0604020202020204" pitchFamily="34" charset="0"/>
              </a:rPr>
              <a:t>كما أن هناك من يرى أن محيط المؤسسة هو مجموعة العوامل التي تؤّدي إلى خلق الفرص والتهديدات للمؤسسة، حيث يرّكز هذا المفهوم على ابراز دور البيئة في رسم استراتيجية المؤسسة.</a:t>
            </a:r>
            <a:endParaRPr lang="ar-AE">
              <a:effectLst/>
            </a:endParaRPr>
          </a:p>
        </p:txBody>
      </p:sp>
    </p:spTree>
    <p:extLst>
      <p:ext uri="{BB962C8B-B14F-4D97-AF65-F5344CB8AC3E}">
        <p14:creationId xmlns:p14="http://schemas.microsoft.com/office/powerpoint/2010/main" val="3201836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EE046F-1A7A-E646-AA9D-D56166D258AB}"/>
              </a:ext>
            </a:extLst>
          </p:cNvPr>
          <p:cNvSpPr>
            <a:spLocks noGrp="1"/>
          </p:cNvSpPr>
          <p:nvPr>
            <p:ph type="title"/>
          </p:nvPr>
        </p:nvSpPr>
        <p:spPr/>
        <p:txBody>
          <a:bodyPr/>
          <a:lstStyle/>
          <a:p>
            <a:r>
              <a:rPr lang="fr-FR"/>
              <a:t>المطلب الثاني: خصائص محيط المؤسسة </a:t>
            </a:r>
          </a:p>
        </p:txBody>
      </p:sp>
      <p:sp>
        <p:nvSpPr>
          <p:cNvPr id="3" name="Espace réservé du contenu 2">
            <a:extLst>
              <a:ext uri="{FF2B5EF4-FFF2-40B4-BE49-F238E27FC236}">
                <a16:creationId xmlns:a16="http://schemas.microsoft.com/office/drawing/2014/main" id="{4107B6FC-68F6-9440-A347-ACA2DD9FDF74}"/>
              </a:ext>
            </a:extLst>
          </p:cNvPr>
          <p:cNvSpPr>
            <a:spLocks noGrp="1"/>
          </p:cNvSpPr>
          <p:nvPr>
            <p:ph idx="1"/>
          </p:nvPr>
        </p:nvSpPr>
        <p:spPr/>
        <p:txBody>
          <a:bodyPr>
            <a:normAutofit fontScale="92500" lnSpcReduction="20000"/>
          </a:bodyPr>
          <a:lstStyle/>
          <a:p>
            <a:pPr marL="0" indent="0" algn="ctr">
              <a:buNone/>
            </a:pPr>
            <a:r>
              <a:rPr lang="ar-DZ" sz="1800" b="1" i="1" u="sng">
                <a:solidFill>
                  <a:srgbClr val="002060"/>
                </a:solidFill>
                <a:effectLst/>
                <a:latin typeface="Calibri" panose="020F0502020204030204" pitchFamily="34" charset="0"/>
                <a:ea typeface="Calibri" panose="020F0502020204030204" pitchFamily="34" charset="0"/>
                <a:cs typeface="Arial" panose="020B0604020202020204" pitchFamily="34" charset="0"/>
              </a:rPr>
              <a:t>خصائص محيط المؤسسة</a:t>
            </a:r>
            <a:endParaRPr lang="fr-FR" sz="1800" i="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D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يتمّيز محيط المؤسسة بمجموعة من الخصائص تتمثل يلي</a:t>
            </a: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fr-FR" sz="1800">
              <a:effectLst/>
              <a:latin typeface="Times New Roman" panose="02020603050405020304" pitchFamily="18" charset="0"/>
              <a:ea typeface="Times New Roman" panose="02020603050405020304" pitchFamily="18" charset="0"/>
            </a:endParaRPr>
          </a:p>
          <a:p>
            <a:pPr lvl="0" algn="r" rtl="1"/>
            <a:r>
              <a:rPr lang="ar-SA" sz="1800" b="1">
                <a:solidFill>
                  <a:srgbClr val="555555"/>
                </a:solidFill>
                <a:effectLst/>
                <a:latin typeface="Greta"/>
                <a:ea typeface="Times New Roman" panose="02020603050405020304" pitchFamily="18" charset="0"/>
                <a:cs typeface="Times New Roman" panose="02020603050405020304" pitchFamily="18" charset="0"/>
              </a:rPr>
              <a:t>الاستقرار</a:t>
            </a:r>
            <a:r>
              <a:rPr lang="fr-FR" sz="1800" b="1">
                <a:solidFill>
                  <a:srgbClr val="555555"/>
                </a:solidFill>
                <a:effectLst/>
                <a:latin typeface="Greta"/>
                <a:ea typeface="Times New Roman" panose="02020603050405020304" pitchFamily="18" charset="0"/>
                <a:cs typeface="Times New Roman" panose="02020603050405020304" pitchFamily="18" charset="0"/>
              </a:rPr>
              <a:t>: </a:t>
            </a:r>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يختلف محيط المؤسسة من مؤسسة لأخرى حيث قد يكون مستقرا، كما قد يكون متحركا، وتساهم بعض العوامل في جعل المحيط غير مستقرا، كالمتغيرات الاقتصادية، عدم الاستقرار الحكومي، التغيرات غير المرتقبة في طلبات الزبائن والمنافسة، وكذلك التغّير السريع في حجم المؤّسسة نفسها</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lvl="0" algn="r" rtl="1"/>
            <a:r>
              <a:rPr lang="ar-SA" sz="1800" b="1">
                <a:solidFill>
                  <a:srgbClr val="555555"/>
                </a:solidFill>
                <a:effectLst/>
                <a:latin typeface="Greta"/>
                <a:ea typeface="Times New Roman" panose="02020603050405020304" pitchFamily="18" charset="0"/>
                <a:cs typeface="Times New Roman" panose="02020603050405020304" pitchFamily="18" charset="0"/>
              </a:rPr>
              <a:t>التعقيد</a:t>
            </a:r>
            <a:r>
              <a:rPr lang="fr-FR" sz="1800" b="1">
                <a:solidFill>
                  <a:srgbClr val="555555"/>
                </a:solidFill>
                <a:effectLst/>
                <a:latin typeface="Greta"/>
                <a:ea typeface="Times New Roman" panose="02020603050405020304" pitchFamily="18" charset="0"/>
                <a:cs typeface="Times New Roman" panose="02020603050405020304" pitchFamily="18" charset="0"/>
              </a:rPr>
              <a:t>: </a:t>
            </a:r>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قد تكون البيئة الخارجية للمؤسسة (المحيط) بسيطة وقد تكون مركبة، فبالنسبة لمؤّسسة حرفية التي تنتج منتجات بسيطة باستعمال معارف سهلة وبسيطة، تكون بيئتها بسيطة مقارنة بمؤّسسة الطيران التي يجب عليها استعمال معارف تنتمي إلى مجال علمي متقدم ومتطور جدا لوضع منتجات معقدة جدا، ويمكن القول أنها تمتاز بالتعقيد والتأثير المتداخل للقوى التي تنطوي عليها</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lvl="0" algn="r" rtl="1"/>
            <a:r>
              <a:rPr lang="ar-SA" sz="1800" b="1">
                <a:solidFill>
                  <a:srgbClr val="555555"/>
                </a:solidFill>
                <a:effectLst/>
                <a:latin typeface="Greta"/>
                <a:ea typeface="Times New Roman" panose="02020603050405020304" pitchFamily="18" charset="0"/>
                <a:cs typeface="Times New Roman" panose="02020603050405020304" pitchFamily="18" charset="0"/>
              </a:rPr>
              <a:t>نوع الأسواق</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تستطيع المؤّسسة الحصول على أسواق جد متكاملة كما قد تكون متنوعة</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a:solidFill>
                <a:srgbClr val="555555"/>
              </a:solidFill>
              <a:effectLst/>
              <a:latin typeface="Calibri" panose="020F0502020204030204" pitchFamily="34" charset="0"/>
              <a:ea typeface="Calibri" panose="020F0502020204030204" pitchFamily="34" charset="0"/>
              <a:cs typeface="Arial" panose="020B0604020202020204" pitchFamily="34" charset="0"/>
            </a:endParaRPr>
          </a:p>
          <a:p>
            <a:pPr lvl="0" algn="r" rtl="1"/>
            <a:r>
              <a:rPr lang="ar-SA" sz="1800" b="1">
                <a:solidFill>
                  <a:srgbClr val="555555"/>
                </a:solidFill>
                <a:effectLst/>
                <a:latin typeface="Greta"/>
                <a:ea typeface="Times New Roman" panose="02020603050405020304" pitchFamily="18" charset="0"/>
                <a:cs typeface="Times New Roman" panose="02020603050405020304" pitchFamily="18" charset="0"/>
              </a:rPr>
              <a:t>العدائية</a:t>
            </a:r>
            <a:r>
              <a:rPr lang="fr-FR" sz="1800" b="1">
                <a:solidFill>
                  <a:srgbClr val="555555"/>
                </a:solidFill>
                <a:effectLst/>
                <a:latin typeface="Greta"/>
                <a:ea typeface="Times New Roman" panose="02020603050405020304" pitchFamily="18" charset="0"/>
                <a:cs typeface="Times New Roman" panose="02020603050405020304" pitchFamily="18" charset="0"/>
              </a:rPr>
              <a:t>: </a:t>
            </a:r>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حضور المنافسين العدائيين (الهجوميين) يسمح بأن يكون محيط المؤّسسة عدائي جدا</a:t>
            </a:r>
            <a:r>
              <a:rPr lang="fr-FR" sz="1800">
                <a:solidFill>
                  <a:srgbClr val="555555"/>
                </a:solidFill>
                <a:effectLst/>
                <a:latin typeface="Greta"/>
                <a:ea typeface="Times New Roman" panose="02020603050405020304" pitchFamily="18" charset="0"/>
                <a:cs typeface="Times New Roman" panose="02020603050405020304" pitchFamily="18" charset="0"/>
              </a:rPr>
              <a:t>.</a:t>
            </a:r>
            <a:endParaRPr lang="fr-FR" sz="1800">
              <a:solidFill>
                <a:srgbClr val="555555"/>
              </a:solidFill>
              <a:effectLst/>
              <a:latin typeface="Calibri" panose="020F0502020204030204" pitchFamily="34" charset="0"/>
              <a:ea typeface="Calibri" panose="020F0502020204030204" pitchFamily="34" charset="0"/>
              <a:cs typeface="Arial" panose="020B0604020202020204" pitchFamily="34" charset="0"/>
            </a:endParaRPr>
          </a:p>
          <a:p>
            <a:pPr lvl="0" algn="r" rtl="1"/>
            <a:r>
              <a:rPr lang="ar-SA" sz="1800" b="1">
                <a:solidFill>
                  <a:srgbClr val="555555"/>
                </a:solidFill>
                <a:effectLst/>
                <a:latin typeface="Greta"/>
                <a:ea typeface="Times New Roman" panose="02020603050405020304" pitchFamily="18" charset="0"/>
                <a:cs typeface="Times New Roman" panose="02020603050405020304" pitchFamily="18" charset="0"/>
              </a:rPr>
              <a:t>الجودة</a:t>
            </a:r>
            <a:r>
              <a:rPr lang="fr-FR" sz="1800" b="1">
                <a:solidFill>
                  <a:srgbClr val="555555"/>
                </a:solidFill>
                <a:effectLst/>
                <a:latin typeface="Greta"/>
                <a:ea typeface="Times New Roman" panose="02020603050405020304" pitchFamily="18" charset="0"/>
                <a:cs typeface="Times New Roman" panose="02020603050405020304" pitchFamily="18" charset="0"/>
              </a:rPr>
              <a:t>: </a:t>
            </a:r>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محيط المؤّسسة قد يكون غني ويستطيع تزويد المؤّسسة بكل الموارد الضرورية التي تحتاجها لإنجاز نشاطاتها ( الموردون، اليد العاملة المؤهلة، التكنولوجيا)</a:t>
            </a:r>
            <a:endParaRPr lang="fr-FR" sz="18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3499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9B00F4-3B66-084A-97CA-0DFF97525BBC}"/>
              </a:ext>
            </a:extLst>
          </p:cNvPr>
          <p:cNvSpPr>
            <a:spLocks noGrp="1"/>
          </p:cNvSpPr>
          <p:nvPr>
            <p:ph type="title"/>
          </p:nvPr>
        </p:nvSpPr>
        <p:spPr/>
        <p:txBody>
          <a:bodyPr/>
          <a:lstStyle/>
          <a:p>
            <a:r>
              <a:rPr lang="fr-FR"/>
              <a:t>المطلب الثالث: أسباب دراسة محيط مؤسسة </a:t>
            </a:r>
          </a:p>
        </p:txBody>
      </p:sp>
      <p:sp>
        <p:nvSpPr>
          <p:cNvPr id="3" name="Espace réservé du contenu 2">
            <a:extLst>
              <a:ext uri="{FF2B5EF4-FFF2-40B4-BE49-F238E27FC236}">
                <a16:creationId xmlns:a16="http://schemas.microsoft.com/office/drawing/2014/main" id="{AAA94261-7D77-3B49-B353-953AE1D6C905}"/>
              </a:ext>
            </a:extLst>
          </p:cNvPr>
          <p:cNvSpPr>
            <a:spLocks noGrp="1"/>
          </p:cNvSpPr>
          <p:nvPr>
            <p:ph idx="1"/>
          </p:nvPr>
        </p:nvSpPr>
        <p:spPr>
          <a:xfrm>
            <a:off x="4661296" y="428139"/>
            <a:ext cx="7530703" cy="5248622"/>
          </a:xfrm>
        </p:spPr>
        <p:txBody>
          <a:bodyPr>
            <a:normAutofit fontScale="32500" lnSpcReduction="20000"/>
          </a:bodyPr>
          <a:lstStyle/>
          <a:p>
            <a:pPr marL="0" indent="0" algn="ctr" rtl="1">
              <a:buNone/>
            </a:pPr>
            <a:r>
              <a:rPr lang="ar-DZ" sz="3500" b="1" i="1" u="sng">
                <a:solidFill>
                  <a:srgbClr val="002060"/>
                </a:solidFill>
                <a:effectLst/>
                <a:latin typeface="Calibri" panose="020F0502020204030204" pitchFamily="34" charset="0"/>
                <a:ea typeface="Calibri" panose="020F0502020204030204" pitchFamily="34" charset="0"/>
                <a:cs typeface="Arial" panose="020B0604020202020204" pitchFamily="34" charset="0"/>
              </a:rPr>
              <a:t> </a:t>
            </a:r>
            <a:endParaRPr lang="fr-FR" sz="3500" b="1" i="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تشترك المؤّسسات على اختلاف أنواعها وأشكالها في العديد من الجوانب والعوامل، وهذه الجوانب والعوامل هي التي تلقي الضوء على أهمية دراسة البيئة والتي يمكن تلخيصها في الآتي</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جميع المؤّسسات العاّمة والخاصة تعمل في ظل مجموعة من القيود أو المتغيرات البيئية (الاقتصادية والسياسية والاجتماعية والثقافية)</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كل مؤّسسة هي بمثابة نظام مفتوح يتأثر بالبيئة ويؤثر فيها</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بناء وتنفيذ السياسات والاستراتيجيات التسويقية وكذلك ممارسة أو تنفيذ الوظائف والمهام الإدارية المتعارف عليها في مجال التسويق أو أي مجال آخر (التخطيط والتنظيم والتنسيق والتوجيه والرقابة واتخاذ القرارات)، بجميع المؤّسسات على اختلاف أنواعها، يجب أن تتم في ضوء المتغيرات أو القيود البيئية المؤثرة على كل من مدخلات ومخرجات كل مؤّسسة</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بغض النظر عن اختلاف المؤسسات فيما يختص بنوعية وأهداف أطراف التعامل فإن كل مؤّسسة هي بمثابة تحالف أو ائتلاف بين مجموعة من الأطراف التي تسعى لتحقيق مجموعة من الأهداف، تختلف في طبيعتها وتتعارض كثيرا في طرق تحقيقها، فأهداف المستهلكين ليست نفسها أهداف الموردين وكذلك أهداف الحكومة والعمال، وفي هذا الشأن يمكن القول أّن بقاء المؤّسسة ونجاحها يتوقف إلى حد كبير على مدى قدرتها من أجل تحقيق أهداف أطراف هذا الائتلاف، رغم تعّددها وتباينها وتعارضها في نفس الوقت</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مدى تأثير المتغيرات البيئية على تنفيذ الأنشطة وتحقيق الأهداف لجميع المؤّسسات يختلف في الدرجة وليس في النوع</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جميع المؤّسسات تتأثر بشكل مباشر أو غير مباشر وبدرجات متفاوتة بالكثير من القيود والمتغيرات البيئية الخارجية، وعلى المستوى الدّولي، كما هو على المستوى الوطني</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درجة تأثير المتغيرات أو القيود البيئية تختلف باختلاف أهداف المؤّسسات، فانخفاض متوسط دخل الفرد مثلا قد يؤثر -مع بقاء عوامل أخرى ثابتة- على الطلب على سلعة ما أو على هدف الربحية، بينما لا يتأثر هذا الهدف بانخفاض الوعي الديني أو الثقافي</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اختلاف درجة السيطرة على السوق أو المحافظة على المركز التنافسي بصفة عامة، قد يختلف باختلاف قدرة المؤّسسة على التكيف مع معطيات متغّيرات البيئة، وقدرتها على تحقيق أو مقابلة أهداف أطراف التعامل الداخلي والخارجي معها، كما أّن القدرة على استغلال الفرص التسويقية المتاحة أو المرتقبة وكذلك مواجهة التهديدات يجعل من المحتمل جّدا تحقيق المؤّسسة درجة عالية من الفعالية أو السيطرة التسويقية</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lvl="0" algn="r" rtl="1"/>
            <a:r>
              <a:rPr lang="ar-DZ" sz="35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التخطيط التسويقي يبدأ في الأصل بتحليل الفرص التسويقية الحالية والمرتقبة داخل البيئة</a:t>
            </a:r>
            <a:r>
              <a:rPr lang="en-US" sz="35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3500" b="1" i="1">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fr-FR" sz="18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1265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98E429-6DF0-8747-8C42-F87E77AE992A}"/>
              </a:ext>
            </a:extLst>
          </p:cNvPr>
          <p:cNvSpPr>
            <a:spLocks noGrp="1"/>
          </p:cNvSpPr>
          <p:nvPr>
            <p:ph type="title"/>
          </p:nvPr>
        </p:nvSpPr>
        <p:spPr/>
        <p:txBody>
          <a:bodyPr/>
          <a:lstStyle/>
          <a:p>
            <a:r>
              <a:rPr lang="fr-FR"/>
              <a:t>المطلب الرابع: عناصر محيط مؤسسة </a:t>
            </a:r>
          </a:p>
        </p:txBody>
      </p:sp>
      <p:sp>
        <p:nvSpPr>
          <p:cNvPr id="3" name="Espace réservé du contenu 2">
            <a:extLst>
              <a:ext uri="{FF2B5EF4-FFF2-40B4-BE49-F238E27FC236}">
                <a16:creationId xmlns:a16="http://schemas.microsoft.com/office/drawing/2014/main" id="{93ACD308-095A-1B40-998F-69CD2EF66218}"/>
              </a:ext>
            </a:extLst>
          </p:cNvPr>
          <p:cNvSpPr>
            <a:spLocks noGrp="1"/>
          </p:cNvSpPr>
          <p:nvPr>
            <p:ph idx="1"/>
          </p:nvPr>
        </p:nvSpPr>
        <p:spPr/>
        <p:txBody>
          <a:bodyPr>
            <a:normAutofit fontScale="62500" lnSpcReduction="20000"/>
          </a:bodyPr>
          <a:lstStyle/>
          <a:p>
            <a:pPr algn="r" rtl="1"/>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يتكون محيط المؤسسة من مجموعة من العناصر تتمثل في</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lvl="0" algn="r" rtl="1"/>
            <a:r>
              <a:rPr lang="ar-SA" sz="1800" b="1" i="1" u="sng">
                <a:solidFill>
                  <a:srgbClr val="002060"/>
                </a:solidFill>
                <a:effectLst/>
                <a:latin typeface="Greta"/>
                <a:ea typeface="Times New Roman" panose="02020603050405020304" pitchFamily="18" charset="0"/>
                <a:cs typeface="Times New Roman" panose="02020603050405020304" pitchFamily="18" charset="0"/>
              </a:rPr>
              <a:t>المحيط المباشر</a:t>
            </a:r>
            <a:r>
              <a:rPr lang="fr-FR" sz="1800" b="1" i="1" u="sng">
                <a:solidFill>
                  <a:srgbClr val="002060"/>
                </a:solidFill>
                <a:effectLst/>
                <a:latin typeface="Greta"/>
                <a:ea typeface="Times New Roman" panose="02020603050405020304" pitchFamily="18" charset="0"/>
                <a:cs typeface="Times New Roman" panose="02020603050405020304" pitchFamily="18" charset="0"/>
              </a:rPr>
              <a:t>: </a:t>
            </a:r>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ويسمى أيضا بالمحيط الخاص (البيئة الخارجية الخاصة أو المباشرة أو البيئة التنافسية) وهو يتكون من عوامل ذات تأثير مباشر على أداء المؤسسة، مثل الموردون والعملاء والموزعون والوكالات أو المنظمات الحكومية ذات العلاقة، والمنافسون الذين يجب أن تتفاعل معهم المؤسسة</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algn="r" rtl="1"/>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وبشكل عام يقصد بالبيئة الخاصة أو بيئة التنافس (المحيط المباشر) بأنها مجموعة المتغيرات التي تمتلك تأثيرا مباشرا على جميع المؤّسسات العاملة في صناعة ما</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lvl="0" algn="r" rtl="1"/>
            <a:r>
              <a:rPr lang="ar-SA" sz="1800" b="1" i="1" u="sng">
                <a:solidFill>
                  <a:srgbClr val="002060"/>
                </a:solidFill>
                <a:effectLst/>
                <a:latin typeface="Greta"/>
                <a:ea typeface="Times New Roman" panose="02020603050405020304" pitchFamily="18" charset="0"/>
                <a:cs typeface="Times New Roman" panose="02020603050405020304" pitchFamily="18" charset="0"/>
              </a:rPr>
              <a:t>المحيط غير المباشر</a:t>
            </a:r>
            <a:r>
              <a:rPr lang="fr-FR" sz="1800" b="1">
                <a:solidFill>
                  <a:srgbClr val="555555"/>
                </a:solidFill>
                <a:effectLst/>
                <a:latin typeface="Greta"/>
                <a:ea typeface="Times New Roman" panose="02020603050405020304" pitchFamily="18" charset="0"/>
                <a:cs typeface="Times New Roman" panose="02020603050405020304" pitchFamily="18" charset="0"/>
              </a:rPr>
              <a:t>: </a:t>
            </a:r>
            <a:r>
              <a:rPr lang="ar-DZ"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ويسمى أيضا بالمحيط العام (البيئة الخارجية العامة أو غير المباشرة) وهو الإطار الجغرافي الذي تعمل فيه جميع المؤسسات بما فيها المؤسسة المعنية، وبالتالي فإن تأثير هذا المحيط ينسحب على جميع هذه المؤسسات، ومن بين عناصر هذا المحيط نجد ما يلي</a:t>
            </a:r>
            <a:r>
              <a:rPr lang="en-US" sz="1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b="1" i="1" u="sng">
                <a:solidFill>
                  <a:srgbClr val="002060"/>
                </a:solidFill>
                <a:effectLst/>
                <a:latin typeface="Greta"/>
                <a:ea typeface="Calibri" panose="020F0502020204030204" pitchFamily="34" charset="0"/>
                <a:cs typeface="Arial" panose="020B0604020202020204" pitchFamily="34" charset="0"/>
              </a:rPr>
              <a:t>أ- البيئة الاقتصادية</a:t>
            </a:r>
            <a:r>
              <a:rPr lang="fr-FR" sz="1800">
                <a:solidFill>
                  <a:srgbClr val="555555"/>
                </a:solidFill>
                <a:effectLst/>
                <a:latin typeface="Greta"/>
                <a:ea typeface="Calibri" panose="020F0502020204030204" pitchFamily="34" charset="0"/>
                <a:cs typeface="Arial" panose="020B0604020202020204" pitchFamily="34" charset="0"/>
              </a:rPr>
              <a:t>: </a:t>
            </a:r>
            <a:r>
              <a:rPr lang="ar-DZ" sz="1800">
                <a:effectLst/>
                <a:latin typeface="Calibri" panose="020F0502020204030204" pitchFamily="34" charset="0"/>
                <a:ea typeface="Calibri" panose="020F0502020204030204" pitchFamily="34" charset="0"/>
                <a:cs typeface="Times New Roman" panose="02020603050405020304" pitchFamily="18" charset="0"/>
              </a:rPr>
              <a:t>وتتمثّل القوى الاقتصادية التي تؤثّر في البيئة الكّلية للمؤّسسات في قيمة العملات الأجنبية ومعّدل التضخم والسياسات الاقتصادية والضرائب والرسوم وميزان المدفوعات وغيرها، ومن أمثلة تأثير بعض هذه العوامل الاقتصادية على المؤّسسات نجد مثلاً في  ظل الركود الاقتصادي ينخفض شراء العديد من المنتجات المعّمرة إلى أدنى حّد ممكن، مّما يترتب عليه انخفاض أرباح المؤّسسات وانخفاض قدرتها على تشغيل الأفراد، أّما في مرحلة الّرواج الاقتصادي فإّن المؤّسسات الصناعية والتجارية توّسع من برامجها الإنتاجية والتسويقية محاولة فتح أسواق جديدة</a:t>
            </a:r>
            <a:r>
              <a:rPr lang="en-US" sz="1800">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b="1" i="1" u="sng">
                <a:solidFill>
                  <a:srgbClr val="002060"/>
                </a:solidFill>
                <a:effectLst/>
                <a:latin typeface="Greta"/>
                <a:ea typeface="Times New Roman" panose="02020603050405020304" pitchFamily="18" charset="0"/>
              </a:rPr>
              <a:t>ب- البيئة التكنولوجية</a:t>
            </a: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ar-D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بفضل التطّورات التكنولوجية تّم تقديم العديد من المنتجات للمستهلكين من أجل إشباع حاجاتهم ورغباتهم. فأغلب المؤّسسات تنظر نظرة ايجابية إلى التكنولوجيا المتعّلقة بخط عملها وترى بأّن ذلك يؤّدي إلى تطوير منتجاتها، رغم أن التغيرات التكنولوجية لا تؤثر على كل المؤسسات بطريقة متساوية، حيث هناك بعض المؤسسات تتأثّر بقّوة كالمؤسسات التي تنشط في مجال الأسلحة والإلكترونيات، في حين نجد بعض المؤسسات أقل تأثّرا كالتي تنشط في مجال الصناعات الغذائية والملابس وغيرها</a:t>
            </a: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fr-FR" sz="1800">
              <a:effectLst/>
              <a:latin typeface="Times New Roman" panose="02020603050405020304" pitchFamily="18" charset="0"/>
              <a:ea typeface="Times New Roman" panose="02020603050405020304" pitchFamily="18" charset="0"/>
            </a:endParaRPr>
          </a:p>
          <a:p>
            <a:pPr algn="r"/>
            <a:r>
              <a:rPr lang="ar-DZ" sz="1800">
                <a:effectLst/>
                <a:ea typeface="Calibri" panose="020F0502020204030204" pitchFamily="34" charset="0"/>
                <a:cs typeface="Times New Roman" panose="02020603050405020304" pitchFamily="18" charset="0"/>
              </a:rPr>
              <a:t>وتتعّلق التكنولوجيا بالوسائل الفّنية المستحدثة في تحويل المدخلات إلى مخرجات، بالإضافة إلى التكنولوجيا التي يستخدمها المنافسون، والمؤسسات الرائدة في استخدام التكنولوجيا، والتكنولوجيا الحديثة في الإنتاج، والاستثمارات المطلوبة للحصول على التكنولوجيا وغيرها وهي كّلها عوامل وقوى تؤثّر سلبا أو ايجابا في البيئة التكنولوجية كما تؤثّر في صنع الفرص والتهديدات</a:t>
            </a:r>
            <a:endParaRPr lang="fr-FR"/>
          </a:p>
        </p:txBody>
      </p:sp>
    </p:spTree>
    <p:extLst>
      <p:ext uri="{BB962C8B-B14F-4D97-AF65-F5344CB8AC3E}">
        <p14:creationId xmlns:p14="http://schemas.microsoft.com/office/powerpoint/2010/main" val="1737574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9976D8-B640-7249-BF74-82B71B88D801}"/>
              </a:ext>
            </a:extLst>
          </p:cNvPr>
          <p:cNvSpPr>
            <a:spLocks noGrp="1"/>
          </p:cNvSpPr>
          <p:nvPr>
            <p:ph type="title"/>
          </p:nvPr>
        </p:nvSpPr>
        <p:spPr/>
        <p:txBody>
          <a:bodyPr/>
          <a:lstStyle/>
          <a:p>
            <a:r>
              <a:rPr lang="fr-FR"/>
              <a:t>عناصر محيط مؤسسة </a:t>
            </a:r>
          </a:p>
        </p:txBody>
      </p:sp>
      <p:sp>
        <p:nvSpPr>
          <p:cNvPr id="3" name="Espace réservé du contenu 2">
            <a:extLst>
              <a:ext uri="{FF2B5EF4-FFF2-40B4-BE49-F238E27FC236}">
                <a16:creationId xmlns:a16="http://schemas.microsoft.com/office/drawing/2014/main" id="{BCFE3A5B-9BC8-D44C-855D-4F747DED4E42}"/>
              </a:ext>
            </a:extLst>
          </p:cNvPr>
          <p:cNvSpPr>
            <a:spLocks noGrp="1"/>
          </p:cNvSpPr>
          <p:nvPr>
            <p:ph idx="1"/>
          </p:nvPr>
        </p:nvSpPr>
        <p:spPr/>
        <p:txBody>
          <a:bodyPr>
            <a:normAutofit fontScale="85000" lnSpcReduction="10000"/>
          </a:bodyPr>
          <a:lstStyle/>
          <a:p>
            <a:pPr algn="r" rtl="1"/>
            <a:r>
              <a:rPr lang="ar-SA" sz="1800" b="1" i="1" u="sng">
                <a:solidFill>
                  <a:srgbClr val="002060"/>
                </a:solidFill>
                <a:effectLst/>
                <a:latin typeface="Greta"/>
                <a:ea typeface="Calibri" panose="020F0502020204030204" pitchFamily="34" charset="0"/>
                <a:cs typeface="Arial" panose="020B0604020202020204" pitchFamily="34" charset="0"/>
              </a:rPr>
              <a:t>ج- البيئة الطبيعية</a:t>
            </a:r>
            <a:r>
              <a:rPr lang="fr-FR" sz="1800" b="1">
                <a:solidFill>
                  <a:srgbClr val="555555"/>
                </a:solidFill>
                <a:effectLst/>
                <a:latin typeface="Greta"/>
                <a:ea typeface="Calibri" panose="020F0502020204030204" pitchFamily="34" charset="0"/>
                <a:cs typeface="Arial" panose="020B0604020202020204" pitchFamily="34" charset="0"/>
              </a:rPr>
              <a:t>: </a:t>
            </a:r>
            <a:r>
              <a:rPr lang="ar-DZ" sz="1800">
                <a:effectLst/>
                <a:latin typeface="Calibri" panose="020F0502020204030204" pitchFamily="34" charset="0"/>
                <a:ea typeface="Calibri" panose="020F0502020204030204" pitchFamily="34" charset="0"/>
                <a:cs typeface="Times New Roman" panose="02020603050405020304" pitchFamily="18" charset="0"/>
              </a:rPr>
              <a:t>يساعد تحليل البيئة الطبيعية على معرفة المتغيرات الخاصة بالأحوال الجوية وطبوغرافية الأرض، حيث هناك بعض المدخلات ونواتج العملية الإنتاجية التي تتأثّر بدرجات الحرارة ونسب الرطوبة، كما أن طبوغرافية الأرض تؤثّر على اختيار مواقع المؤسسات. فمثلا لا يمكن تسويق الملابس الصوفية في المناطق الصحراوية، كما لا يمكن تسويق السيارات بدون مكّيف في المناطق العالية الرطوبة وغيرها</a:t>
            </a:r>
            <a:r>
              <a:rPr lang="en-US" sz="1800">
                <a:effectLst/>
                <a:latin typeface="Times New Roman" panose="02020603050405020304" pitchFamily="18" charset="0"/>
                <a:ea typeface="Calibri" panose="020F0502020204030204" pitchFamily="34" charset="0"/>
                <a:cs typeface="Arial" panose="020B0604020202020204" pitchFamily="34" charset="0"/>
              </a:rPr>
              <a:t>.</a:t>
            </a:r>
            <a:endParaRPr lang="fr-FR" sz="180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b="1" i="1" u="sng">
                <a:solidFill>
                  <a:srgbClr val="002060"/>
                </a:solidFill>
                <a:effectLst/>
                <a:latin typeface="Greta"/>
                <a:ea typeface="Times New Roman" panose="02020603050405020304" pitchFamily="18" charset="0"/>
              </a:rPr>
              <a:t>د- البيئة السياسية والقانونية</a:t>
            </a:r>
            <a:r>
              <a:rPr lang="fr-FR" sz="1800" b="1">
                <a:solidFill>
                  <a:srgbClr val="555555"/>
                </a:solidFill>
                <a:effectLst/>
                <a:latin typeface="Greta"/>
                <a:ea typeface="Times New Roman" panose="02020603050405020304" pitchFamily="18" charset="0"/>
              </a:rPr>
              <a:t>: </a:t>
            </a:r>
            <a:r>
              <a:rPr lang="ar-D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تعتبر القوى السياسية هي القوى التي تحّركها القرارات والقوانين السيادية والسياسات الحكومية، مثل منح الحكومة معونات لصناعة ما، او اعفاءات ضريبية حتى تتمّكن من المنافسة العالمية مّما يعتبر تهديدا للمؤّسسات الأجنبية التي تعمل في الصناعة وفي نفس الوقت فرصة للمؤسسات الوطنية</a:t>
            </a: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ar-D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كما تعتبر قوانين حماية البيئة ومنع التلوث إحدى التهديدات للمؤسسات الصناعية التي عليها أن تراعي ذلك، حيث تعتبر القوانين والقواعد التي تضعها الحكومات المختلفة مصدرا رئيسيا للفرص والتهديدات لجميع المؤسسات</a:t>
            </a: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fr-FR" sz="1800">
              <a:effectLst/>
              <a:latin typeface="Times New Roman" panose="02020603050405020304" pitchFamily="18" charset="0"/>
              <a:ea typeface="Times New Roman" panose="02020603050405020304" pitchFamily="18" charset="0"/>
            </a:endParaRPr>
          </a:p>
          <a:p>
            <a:pPr algn="r" rtl="1"/>
            <a:r>
              <a:rPr lang="ar-SA" sz="1800" b="1" i="1" u="sng">
                <a:solidFill>
                  <a:srgbClr val="002060"/>
                </a:solidFill>
                <a:effectLst/>
                <a:latin typeface="Greta"/>
                <a:ea typeface="Calibri" panose="020F0502020204030204" pitchFamily="34" charset="0"/>
                <a:cs typeface="Arial" panose="020B0604020202020204" pitchFamily="34" charset="0"/>
              </a:rPr>
              <a:t>هـ- البيئة الاجتماعية والثقافية</a:t>
            </a:r>
            <a:r>
              <a:rPr lang="fr-FR" sz="1800" b="1">
                <a:solidFill>
                  <a:srgbClr val="555555"/>
                </a:solidFill>
                <a:effectLst/>
                <a:latin typeface="Greta"/>
                <a:ea typeface="Calibri" panose="020F0502020204030204" pitchFamily="34" charset="0"/>
                <a:cs typeface="Arial" panose="020B0604020202020204" pitchFamily="34" charset="0"/>
              </a:rPr>
              <a:t>: </a:t>
            </a:r>
            <a:r>
              <a:rPr lang="ar-DZ" sz="1800">
                <a:effectLst/>
                <a:latin typeface="Calibri" panose="020F0502020204030204" pitchFamily="34" charset="0"/>
                <a:ea typeface="Calibri" panose="020F0502020204030204" pitchFamily="34" charset="0"/>
                <a:cs typeface="Times New Roman" panose="02020603050405020304" pitchFamily="18" charset="0"/>
              </a:rPr>
              <a:t>تتعّلق القوى الاجتماعية والثقافية بالقّيم والعادات والتقاليد والخصائص السّكانية والمكانية والحضارية السائدة في البيئة المحلية والعالمية، فالأفراد ينشطون في مجتمع صعب، والذي يقوم بتشكيل هيكل معتقداتهم وقّيمهم الأساسية، وتنصب دراسة العوامل الاجتماعية والثقافية على الناس أنفسهم: من هم؟ أين يتواجدون؟ كيف يمارسون حياتهم؟ وما هي عاداتهم وتقاليدهم وقّيمهم التي تؤثر على أنماطهم السلوكية واتجاهاتهم نحو الآخرين؟</a:t>
            </a:r>
            <a:endParaRPr lang="fr-FR" sz="18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16048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F78ED3-8558-0B44-A1C0-8292055C9CBD}"/>
              </a:ext>
            </a:extLst>
          </p:cNvPr>
          <p:cNvSpPr>
            <a:spLocks noGrp="1"/>
          </p:cNvSpPr>
          <p:nvPr>
            <p:ph type="title"/>
          </p:nvPr>
        </p:nvSpPr>
        <p:spPr/>
        <p:txBody>
          <a:bodyPr>
            <a:normAutofit fontScale="90000"/>
          </a:bodyPr>
          <a:lstStyle/>
          <a:p>
            <a:r>
              <a:rPr lang="fr-FR"/>
              <a:t>المبحث الثاني: التحليل الاستراتيجي </a:t>
            </a:r>
            <a:br>
              <a:rPr lang="fr-FR"/>
            </a:br>
            <a:r>
              <a:rPr lang="fr-FR"/>
              <a:t>المطلب الاول: تعريف التحليل الاستراتيجي </a:t>
            </a:r>
          </a:p>
        </p:txBody>
      </p:sp>
      <p:sp>
        <p:nvSpPr>
          <p:cNvPr id="3" name="Espace réservé du contenu 2">
            <a:extLst>
              <a:ext uri="{FF2B5EF4-FFF2-40B4-BE49-F238E27FC236}">
                <a16:creationId xmlns:a16="http://schemas.microsoft.com/office/drawing/2014/main" id="{887B0C24-8D66-0F40-A3BD-C249B950C40F}"/>
              </a:ext>
            </a:extLst>
          </p:cNvPr>
          <p:cNvSpPr>
            <a:spLocks noGrp="1"/>
          </p:cNvSpPr>
          <p:nvPr>
            <p:ph idx="1"/>
          </p:nvPr>
        </p:nvSpPr>
        <p:spPr/>
        <p:txBody>
          <a:bodyPr/>
          <a:lstStyle/>
          <a:p>
            <a:pPr marL="0" indent="0" algn="r">
              <a:buNone/>
            </a:pPr>
            <a:r>
              <a:rPr lang="ar-AE" b="0" i="0">
                <a:solidFill>
                  <a:srgbClr val="313131"/>
                </a:solidFill>
                <a:effectLst/>
                <a:latin typeface="ibis"/>
              </a:rPr>
              <a:t>التحليل الاستراتيجي هو عملية البحث عما يخص آلية عمل الشركة وطبيعة نشاطاتها من أجل صياغة الاستراتيجية المناسبة لها. قد يختلف تعريف التحليل الاستراتيجي من وجهتي النظر الأكاديمية والتجارية، مع وجود عدة نقاط مشتركة حول العملية وهي:</a:t>
            </a:r>
          </a:p>
          <a:p>
            <a:pPr marL="0" indent="0" algn="r">
              <a:buNone/>
            </a:pPr>
            <a:r>
              <a:rPr lang="ar-AE" b="0" i="0">
                <a:solidFill>
                  <a:srgbClr val="313131"/>
                </a:solidFill>
                <a:effectLst/>
                <a:latin typeface="ibis"/>
              </a:rPr>
              <a:t> تحديد وتقييم البيانات ذات الصلة باستراتيجية الشركة.</a:t>
            </a:r>
          </a:p>
          <a:p>
            <a:pPr marL="0" indent="0" algn="r">
              <a:buNone/>
            </a:pPr>
            <a:r>
              <a:rPr lang="ar-AE" b="0" i="0">
                <a:solidFill>
                  <a:srgbClr val="313131"/>
                </a:solidFill>
                <a:effectLst/>
                <a:latin typeface="ibis"/>
              </a:rPr>
              <a:t> تحليل بيئة العمل الداخلية والخارجية.</a:t>
            </a:r>
          </a:p>
          <a:p>
            <a:pPr marL="0" indent="0" algn="r">
              <a:buNone/>
            </a:pPr>
            <a:r>
              <a:rPr lang="ar-AE" b="0" i="0">
                <a:solidFill>
                  <a:srgbClr val="313131"/>
                </a:solidFill>
                <a:effectLst/>
                <a:latin typeface="ibis"/>
              </a:rPr>
              <a:t> اتباع وسائل تحليلية عديدة مثل تحليل القوى الخمس لبورتر وتحليل </a:t>
            </a:r>
            <a:r>
              <a:rPr lang="fr-FR" b="0" i="0">
                <a:solidFill>
                  <a:srgbClr val="313131"/>
                </a:solidFill>
                <a:effectLst/>
                <a:latin typeface="ibis"/>
              </a:rPr>
              <a:t>SWOT </a:t>
            </a:r>
            <a:r>
              <a:rPr lang="ar-AE" b="0" i="0">
                <a:solidFill>
                  <a:srgbClr val="313131"/>
                </a:solidFill>
                <a:effectLst/>
                <a:latin typeface="ibis"/>
              </a:rPr>
              <a:t>القائم على نقاط القوة والضعف والفرص والمخاطر وتحليل سلسلة النشاطات الأكثر قيمة للشركة</a:t>
            </a:r>
          </a:p>
        </p:txBody>
      </p:sp>
    </p:spTree>
    <p:extLst>
      <p:ext uri="{BB962C8B-B14F-4D97-AF65-F5344CB8AC3E}">
        <p14:creationId xmlns:p14="http://schemas.microsoft.com/office/powerpoint/2010/main" val="107457072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17</Slides>
  <Notes>0</Notes>
  <HiddenSlides>0</HiddenSlide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Atlas</vt:lpstr>
      <vt:lpstr>بحث حول التحليل الاستراتيجي لبيئة مؤسسة {محيط المؤسسة والتحليل الإستراتيجي} </vt:lpstr>
      <vt:lpstr>خطة البحث </vt:lpstr>
      <vt:lpstr>المقدمة </vt:lpstr>
      <vt:lpstr>المبحث الاول: محيط مؤسسة  المطلب الاول: مفهوم محيط مؤسسة </vt:lpstr>
      <vt:lpstr>المطلب الثاني: خصائص محيط المؤسسة </vt:lpstr>
      <vt:lpstr>المطلب الثالث: أسباب دراسة محيط مؤسسة </vt:lpstr>
      <vt:lpstr>المطلب الرابع: عناصر محيط مؤسسة </vt:lpstr>
      <vt:lpstr>عناصر محيط مؤسسة </vt:lpstr>
      <vt:lpstr>المبحث الثاني: التحليل الاستراتيجي  المطلب الاول: تعريف التحليل الاستراتيجي </vt:lpstr>
      <vt:lpstr>المطلب الثاني: نماذج التحليل الاستراتيجي </vt:lpstr>
      <vt:lpstr>نماذج التحليل الاستراتيجي </vt:lpstr>
      <vt:lpstr>نماذج التحليل الاستراتيجي </vt:lpstr>
      <vt:lpstr>نماذج التحليل الاستراتيجي </vt:lpstr>
      <vt:lpstr>المطلب الثالث: أدوات التحليل الاستراتيجي </vt:lpstr>
      <vt:lpstr>المطلب الرابع: أهمية التحليل الاستراتيجي </vt:lpstr>
      <vt:lpstr>الخاتمة </vt:lpstr>
      <vt:lpstr>المراجع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soriakhouloufi@gmail.com</dc:creator>
  <cp:lastModifiedBy>soriakhouloufi@gmail.com</cp:lastModifiedBy>
  <cp:revision>5</cp:revision>
  <dcterms:created xsi:type="dcterms:W3CDTF">2021-10-25T14:58:01Z</dcterms:created>
  <dcterms:modified xsi:type="dcterms:W3CDTF">2021-10-25T19:03:29Z</dcterms:modified>
</cp:coreProperties>
</file>