
<file path=[Content_Types].xml><?xml version="1.0" encoding="utf-8"?>
<Types xmlns="http://schemas.openxmlformats.org/package/2006/content-types">
  <Default Extension="png" ContentType="image/png"/>
  <Default Extension="jpeg" ContentType="image/jpeg"/>
  <Default Extension="m4a" ContentType="audio/mp4"/>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2" r:id="rId1"/>
  </p:sldMasterIdLst>
  <p:notesMasterIdLst>
    <p:notesMasterId r:id="rId20"/>
  </p:notesMasterIdLst>
  <p:sldIdLst>
    <p:sldId id="257" r:id="rId2"/>
    <p:sldId id="295" r:id="rId3"/>
    <p:sldId id="330" r:id="rId4"/>
    <p:sldId id="329" r:id="rId5"/>
    <p:sldId id="367" r:id="rId6"/>
    <p:sldId id="317" r:id="rId7"/>
    <p:sldId id="300" r:id="rId8"/>
    <p:sldId id="333" r:id="rId9"/>
    <p:sldId id="359" r:id="rId10"/>
    <p:sldId id="334" r:id="rId11"/>
    <p:sldId id="301" r:id="rId12"/>
    <p:sldId id="361" r:id="rId13"/>
    <p:sldId id="362" r:id="rId14"/>
    <p:sldId id="363" r:id="rId15"/>
    <p:sldId id="364" r:id="rId16"/>
    <p:sldId id="365" r:id="rId17"/>
    <p:sldId id="366" r:id="rId18"/>
    <p:sldId id="368" r:id="rId19"/>
  </p:sldIdLst>
  <p:sldSz cx="9144000" cy="6858000" type="screen4x3"/>
  <p:notesSz cx="6858000" cy="9144000"/>
  <p:defaultTextStyle>
    <a:defPPr>
      <a:defRPr lang="ja-JP"/>
    </a:defPPr>
    <a:lvl1pPr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Tahoma"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Tahoma"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Tahoma"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Tahoma"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33CCCC"/>
    <a:srgbClr val="008000"/>
    <a:srgbClr val="CCFFCC"/>
    <a:srgbClr val="003300"/>
    <a:srgbClr val="006600"/>
    <a:srgbClr val="FFCC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397" autoAdjust="0"/>
    <p:restoredTop sz="94664" autoAdjust="0"/>
  </p:normalViewPr>
  <p:slideViewPr>
    <p:cSldViewPr>
      <p:cViewPr varScale="1">
        <p:scale>
          <a:sx n="74" d="100"/>
          <a:sy n="74" d="100"/>
        </p:scale>
        <p:origin x="114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56668B-9801-49EC-A064-C7790637B7A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fr-FR"/>
        </a:p>
      </dgm:t>
    </dgm:pt>
    <dgm:pt modelId="{B34F0733-014F-4931-8CBB-5733CA314E32}">
      <dgm:prSet phldrT="[Texte]"/>
      <dgm:spPr/>
      <dgm:t>
        <a:bodyPr/>
        <a:lstStyle/>
        <a:p>
          <a:r>
            <a:rPr lang="ar-DZ" dirty="0" smtClean="0"/>
            <a:t>المؤسسات التي لا تهدف إلى الربح</a:t>
          </a:r>
          <a:endParaRPr lang="fr-FR" dirty="0"/>
        </a:p>
      </dgm:t>
    </dgm:pt>
    <dgm:pt modelId="{CD39E530-1199-4FD6-9179-2AE89B73FD41}" type="parTrans" cxnId="{31C3C6B9-EE9C-4073-9B8F-FE71FAC39186}">
      <dgm:prSet/>
      <dgm:spPr/>
      <dgm:t>
        <a:bodyPr/>
        <a:lstStyle/>
        <a:p>
          <a:endParaRPr lang="fr-FR"/>
        </a:p>
      </dgm:t>
    </dgm:pt>
    <dgm:pt modelId="{C8FB9100-F271-41C9-8207-92C94EE7D371}" type="sibTrans" cxnId="{31C3C6B9-EE9C-4073-9B8F-FE71FAC39186}">
      <dgm:prSet/>
      <dgm:spPr/>
      <dgm:t>
        <a:bodyPr/>
        <a:lstStyle/>
        <a:p>
          <a:endParaRPr lang="fr-FR"/>
        </a:p>
      </dgm:t>
    </dgm:pt>
    <dgm:pt modelId="{FE39F7B4-BA7B-45F6-8C7E-0857E79353A9}">
      <dgm:prSet phldrT="[Texte]"/>
      <dgm:spPr/>
      <dgm:t>
        <a:bodyPr/>
        <a:lstStyle/>
        <a:p>
          <a:r>
            <a:rPr lang="ar-DZ" dirty="0" smtClean="0"/>
            <a:t>تنظيم أو منظمة</a:t>
          </a:r>
          <a:endParaRPr lang="fr-FR" dirty="0"/>
        </a:p>
      </dgm:t>
    </dgm:pt>
    <dgm:pt modelId="{DABBA16E-D195-4FD0-8BC1-389C8713C0A0}" type="parTrans" cxnId="{29D8EDDC-2448-4EB5-8D53-B715A89586DB}">
      <dgm:prSet/>
      <dgm:spPr/>
      <dgm:t>
        <a:bodyPr/>
        <a:lstStyle/>
        <a:p>
          <a:endParaRPr lang="fr-FR"/>
        </a:p>
      </dgm:t>
    </dgm:pt>
    <dgm:pt modelId="{D5E77749-A6E4-4887-8230-3E0518EC8C11}" type="sibTrans" cxnId="{29D8EDDC-2448-4EB5-8D53-B715A89586DB}">
      <dgm:prSet/>
      <dgm:spPr/>
      <dgm:t>
        <a:bodyPr/>
        <a:lstStyle/>
        <a:p>
          <a:endParaRPr lang="fr-FR"/>
        </a:p>
      </dgm:t>
    </dgm:pt>
    <dgm:pt modelId="{8A9374F9-13DC-44A6-B48E-DECF68883DAA}">
      <dgm:prSet phldrT="[Texte]"/>
      <dgm:spPr/>
      <dgm:t>
        <a:bodyPr/>
        <a:lstStyle/>
        <a:p>
          <a:r>
            <a:rPr lang="ar-DZ" dirty="0" smtClean="0"/>
            <a:t>المؤسسات الصناعية</a:t>
          </a:r>
          <a:endParaRPr lang="fr-FR" dirty="0"/>
        </a:p>
      </dgm:t>
    </dgm:pt>
    <dgm:pt modelId="{C772B79C-4C43-454B-8920-3B0CEBDAC741}" type="parTrans" cxnId="{C87D4E84-611E-40B6-8990-15974854852A}">
      <dgm:prSet/>
      <dgm:spPr/>
      <dgm:t>
        <a:bodyPr/>
        <a:lstStyle/>
        <a:p>
          <a:endParaRPr lang="fr-FR"/>
        </a:p>
      </dgm:t>
    </dgm:pt>
    <dgm:pt modelId="{7E8C5325-9D01-4A35-95AB-506D2D6CBE95}" type="sibTrans" cxnId="{C87D4E84-611E-40B6-8990-15974854852A}">
      <dgm:prSet/>
      <dgm:spPr/>
      <dgm:t>
        <a:bodyPr/>
        <a:lstStyle/>
        <a:p>
          <a:endParaRPr lang="fr-FR"/>
        </a:p>
      </dgm:t>
    </dgm:pt>
    <dgm:pt modelId="{878ED7C4-4314-4E3A-8A4F-16BA1FD6E0C4}">
      <dgm:prSet phldrT="[Texte]"/>
      <dgm:spPr/>
      <dgm:t>
        <a:bodyPr/>
        <a:lstStyle/>
        <a:p>
          <a:r>
            <a:rPr lang="ar-DZ" dirty="0" smtClean="0"/>
            <a:t>المؤسسات الزراعية</a:t>
          </a:r>
          <a:endParaRPr lang="fr-FR" dirty="0"/>
        </a:p>
      </dgm:t>
    </dgm:pt>
    <dgm:pt modelId="{AE4A45A5-5416-477A-8B94-CA008F15E63C}" type="parTrans" cxnId="{043B601E-7D10-4067-A152-749BA2C8B74A}">
      <dgm:prSet/>
      <dgm:spPr/>
      <dgm:t>
        <a:bodyPr/>
        <a:lstStyle/>
        <a:p>
          <a:endParaRPr lang="fr-FR"/>
        </a:p>
      </dgm:t>
    </dgm:pt>
    <dgm:pt modelId="{85D94AF9-ECBC-46D4-807E-A7CF2D8ED868}" type="sibTrans" cxnId="{043B601E-7D10-4067-A152-749BA2C8B74A}">
      <dgm:prSet/>
      <dgm:spPr/>
      <dgm:t>
        <a:bodyPr/>
        <a:lstStyle/>
        <a:p>
          <a:endParaRPr lang="fr-FR"/>
        </a:p>
      </dgm:t>
    </dgm:pt>
    <dgm:pt modelId="{906D3D59-6365-48E0-A549-BC14730D221D}">
      <dgm:prSet phldrT="[Texte]"/>
      <dgm:spPr/>
      <dgm:t>
        <a:bodyPr/>
        <a:lstStyle/>
        <a:p>
          <a:r>
            <a:rPr lang="ar-DZ" dirty="0" smtClean="0"/>
            <a:t>المؤسسات التجارية</a:t>
          </a:r>
          <a:endParaRPr lang="fr-FR" dirty="0"/>
        </a:p>
      </dgm:t>
    </dgm:pt>
    <dgm:pt modelId="{F08DCFD9-4BDB-404D-9707-D77DDBCD7B95}" type="parTrans" cxnId="{1CBC6210-B21F-41E0-823B-9663D29CCB96}">
      <dgm:prSet/>
      <dgm:spPr/>
      <dgm:t>
        <a:bodyPr/>
        <a:lstStyle/>
        <a:p>
          <a:endParaRPr lang="fr-FR"/>
        </a:p>
      </dgm:t>
    </dgm:pt>
    <dgm:pt modelId="{064E3470-9274-4226-AC0B-1FD239DA555A}" type="sibTrans" cxnId="{1CBC6210-B21F-41E0-823B-9663D29CCB96}">
      <dgm:prSet/>
      <dgm:spPr/>
      <dgm:t>
        <a:bodyPr/>
        <a:lstStyle/>
        <a:p>
          <a:endParaRPr lang="fr-FR"/>
        </a:p>
      </dgm:t>
    </dgm:pt>
    <dgm:pt modelId="{14BE1031-C03B-4745-942D-1662C773E3CC}" type="pres">
      <dgm:prSet presAssocID="{AD56668B-9801-49EC-A064-C7790637B7A3}" presName="diagram" presStyleCnt="0">
        <dgm:presLayoutVars>
          <dgm:dir/>
          <dgm:resizeHandles val="exact"/>
        </dgm:presLayoutVars>
      </dgm:prSet>
      <dgm:spPr/>
    </dgm:pt>
    <dgm:pt modelId="{801251C2-419E-4581-88A8-7B5010927E48}" type="pres">
      <dgm:prSet presAssocID="{8A9374F9-13DC-44A6-B48E-DECF68883DAA}" presName="node" presStyleLbl="node1" presStyleIdx="0" presStyleCnt="5">
        <dgm:presLayoutVars>
          <dgm:bulletEnabled val="1"/>
        </dgm:presLayoutVars>
      </dgm:prSet>
      <dgm:spPr/>
      <dgm:t>
        <a:bodyPr/>
        <a:lstStyle/>
        <a:p>
          <a:endParaRPr lang="fr-FR"/>
        </a:p>
      </dgm:t>
    </dgm:pt>
    <dgm:pt modelId="{5B16ADB7-1FD8-481B-8ED6-CD1B47696ECB}" type="pres">
      <dgm:prSet presAssocID="{7E8C5325-9D01-4A35-95AB-506D2D6CBE95}" presName="sibTrans" presStyleCnt="0"/>
      <dgm:spPr/>
    </dgm:pt>
    <dgm:pt modelId="{025E597B-D311-4A9D-9A4E-3CCAC1A3C2A6}" type="pres">
      <dgm:prSet presAssocID="{878ED7C4-4314-4E3A-8A4F-16BA1FD6E0C4}" presName="node" presStyleLbl="node1" presStyleIdx="1" presStyleCnt="5">
        <dgm:presLayoutVars>
          <dgm:bulletEnabled val="1"/>
        </dgm:presLayoutVars>
      </dgm:prSet>
      <dgm:spPr/>
    </dgm:pt>
    <dgm:pt modelId="{599FDB0F-F5F6-44C8-9C8E-1189D20F411A}" type="pres">
      <dgm:prSet presAssocID="{85D94AF9-ECBC-46D4-807E-A7CF2D8ED868}" presName="sibTrans" presStyleCnt="0"/>
      <dgm:spPr/>
    </dgm:pt>
    <dgm:pt modelId="{21EBEE8F-74C8-4FC7-8D53-767BFBA2CC9B}" type="pres">
      <dgm:prSet presAssocID="{906D3D59-6365-48E0-A549-BC14730D221D}" presName="node" presStyleLbl="node1" presStyleIdx="2" presStyleCnt="5">
        <dgm:presLayoutVars>
          <dgm:bulletEnabled val="1"/>
        </dgm:presLayoutVars>
      </dgm:prSet>
      <dgm:spPr/>
      <dgm:t>
        <a:bodyPr/>
        <a:lstStyle/>
        <a:p>
          <a:endParaRPr lang="fr-FR"/>
        </a:p>
      </dgm:t>
    </dgm:pt>
    <dgm:pt modelId="{9A7C137D-01F7-4684-94BB-63BF149FCAF0}" type="pres">
      <dgm:prSet presAssocID="{064E3470-9274-4226-AC0B-1FD239DA555A}" presName="sibTrans" presStyleCnt="0"/>
      <dgm:spPr/>
    </dgm:pt>
    <dgm:pt modelId="{05D32574-DE58-4A13-880F-AE6606D4CA05}" type="pres">
      <dgm:prSet presAssocID="{B34F0733-014F-4931-8CBB-5733CA314E32}" presName="node" presStyleLbl="node1" presStyleIdx="3" presStyleCnt="5">
        <dgm:presLayoutVars>
          <dgm:bulletEnabled val="1"/>
        </dgm:presLayoutVars>
      </dgm:prSet>
      <dgm:spPr/>
    </dgm:pt>
    <dgm:pt modelId="{35FB0C6D-C4FF-433A-8E07-8319E9F92F9C}" type="pres">
      <dgm:prSet presAssocID="{C8FB9100-F271-41C9-8207-92C94EE7D371}" presName="sibTrans" presStyleCnt="0"/>
      <dgm:spPr/>
    </dgm:pt>
    <dgm:pt modelId="{CE8F9B2C-33CF-4552-AEF3-71ADC3E75E9B}" type="pres">
      <dgm:prSet presAssocID="{FE39F7B4-BA7B-45F6-8C7E-0857E79353A9}" presName="node" presStyleLbl="node1" presStyleIdx="4" presStyleCnt="5">
        <dgm:presLayoutVars>
          <dgm:bulletEnabled val="1"/>
        </dgm:presLayoutVars>
      </dgm:prSet>
      <dgm:spPr/>
    </dgm:pt>
  </dgm:ptLst>
  <dgm:cxnLst>
    <dgm:cxn modelId="{55CC4E43-1BC1-4968-B95F-2254F720D9E7}" type="presOf" srcId="{878ED7C4-4314-4E3A-8A4F-16BA1FD6E0C4}" destId="{025E597B-D311-4A9D-9A4E-3CCAC1A3C2A6}" srcOrd="0" destOrd="0" presId="urn:microsoft.com/office/officeart/2005/8/layout/default"/>
    <dgm:cxn modelId="{1CBC6210-B21F-41E0-823B-9663D29CCB96}" srcId="{AD56668B-9801-49EC-A064-C7790637B7A3}" destId="{906D3D59-6365-48E0-A549-BC14730D221D}" srcOrd="2" destOrd="0" parTransId="{F08DCFD9-4BDB-404D-9707-D77DDBCD7B95}" sibTransId="{064E3470-9274-4226-AC0B-1FD239DA555A}"/>
    <dgm:cxn modelId="{31C3C6B9-EE9C-4073-9B8F-FE71FAC39186}" srcId="{AD56668B-9801-49EC-A064-C7790637B7A3}" destId="{B34F0733-014F-4931-8CBB-5733CA314E32}" srcOrd="3" destOrd="0" parTransId="{CD39E530-1199-4FD6-9179-2AE89B73FD41}" sibTransId="{C8FB9100-F271-41C9-8207-92C94EE7D371}"/>
    <dgm:cxn modelId="{E8DD2291-CE95-439F-89B9-051BC5326525}" type="presOf" srcId="{8A9374F9-13DC-44A6-B48E-DECF68883DAA}" destId="{801251C2-419E-4581-88A8-7B5010927E48}" srcOrd="0" destOrd="0" presId="urn:microsoft.com/office/officeart/2005/8/layout/default"/>
    <dgm:cxn modelId="{29D8EDDC-2448-4EB5-8D53-B715A89586DB}" srcId="{AD56668B-9801-49EC-A064-C7790637B7A3}" destId="{FE39F7B4-BA7B-45F6-8C7E-0857E79353A9}" srcOrd="4" destOrd="0" parTransId="{DABBA16E-D195-4FD0-8BC1-389C8713C0A0}" sibTransId="{D5E77749-A6E4-4887-8230-3E0518EC8C11}"/>
    <dgm:cxn modelId="{BCD979DE-B7B9-43F4-AB77-A75B40C8C764}" type="presOf" srcId="{FE39F7B4-BA7B-45F6-8C7E-0857E79353A9}" destId="{CE8F9B2C-33CF-4552-AEF3-71ADC3E75E9B}" srcOrd="0" destOrd="0" presId="urn:microsoft.com/office/officeart/2005/8/layout/default"/>
    <dgm:cxn modelId="{69BD062D-8AA3-45CA-A481-C3FF8D247BB3}" type="presOf" srcId="{906D3D59-6365-48E0-A549-BC14730D221D}" destId="{21EBEE8F-74C8-4FC7-8D53-767BFBA2CC9B}" srcOrd="0" destOrd="0" presId="urn:microsoft.com/office/officeart/2005/8/layout/default"/>
    <dgm:cxn modelId="{C87D4E84-611E-40B6-8990-15974854852A}" srcId="{AD56668B-9801-49EC-A064-C7790637B7A3}" destId="{8A9374F9-13DC-44A6-B48E-DECF68883DAA}" srcOrd="0" destOrd="0" parTransId="{C772B79C-4C43-454B-8920-3B0CEBDAC741}" sibTransId="{7E8C5325-9D01-4A35-95AB-506D2D6CBE95}"/>
    <dgm:cxn modelId="{03338780-2109-4F38-8967-E2D12F6855B2}" type="presOf" srcId="{B34F0733-014F-4931-8CBB-5733CA314E32}" destId="{05D32574-DE58-4A13-880F-AE6606D4CA05}" srcOrd="0" destOrd="0" presId="urn:microsoft.com/office/officeart/2005/8/layout/default"/>
    <dgm:cxn modelId="{97976926-7CAC-4479-965D-F6ED63956741}" type="presOf" srcId="{AD56668B-9801-49EC-A064-C7790637B7A3}" destId="{14BE1031-C03B-4745-942D-1662C773E3CC}" srcOrd="0" destOrd="0" presId="urn:microsoft.com/office/officeart/2005/8/layout/default"/>
    <dgm:cxn modelId="{043B601E-7D10-4067-A152-749BA2C8B74A}" srcId="{AD56668B-9801-49EC-A064-C7790637B7A3}" destId="{878ED7C4-4314-4E3A-8A4F-16BA1FD6E0C4}" srcOrd="1" destOrd="0" parTransId="{AE4A45A5-5416-477A-8B94-CA008F15E63C}" sibTransId="{85D94AF9-ECBC-46D4-807E-A7CF2D8ED868}"/>
    <dgm:cxn modelId="{3FC38060-3140-4A73-A732-F906BF5EA646}" type="presParOf" srcId="{14BE1031-C03B-4745-942D-1662C773E3CC}" destId="{801251C2-419E-4581-88A8-7B5010927E48}" srcOrd="0" destOrd="0" presId="urn:microsoft.com/office/officeart/2005/8/layout/default"/>
    <dgm:cxn modelId="{B77281C0-AF1A-4478-A85C-CF6B83922331}" type="presParOf" srcId="{14BE1031-C03B-4745-942D-1662C773E3CC}" destId="{5B16ADB7-1FD8-481B-8ED6-CD1B47696ECB}" srcOrd="1" destOrd="0" presId="urn:microsoft.com/office/officeart/2005/8/layout/default"/>
    <dgm:cxn modelId="{974C8DFC-2489-4B9E-8DD5-C10360B2EF69}" type="presParOf" srcId="{14BE1031-C03B-4745-942D-1662C773E3CC}" destId="{025E597B-D311-4A9D-9A4E-3CCAC1A3C2A6}" srcOrd="2" destOrd="0" presId="urn:microsoft.com/office/officeart/2005/8/layout/default"/>
    <dgm:cxn modelId="{01038D62-57EB-46F0-AAC4-EFDE5FCCF0F5}" type="presParOf" srcId="{14BE1031-C03B-4745-942D-1662C773E3CC}" destId="{599FDB0F-F5F6-44C8-9C8E-1189D20F411A}" srcOrd="3" destOrd="0" presId="urn:microsoft.com/office/officeart/2005/8/layout/default"/>
    <dgm:cxn modelId="{16590713-9C56-48A6-B580-0467185A9591}" type="presParOf" srcId="{14BE1031-C03B-4745-942D-1662C773E3CC}" destId="{21EBEE8F-74C8-4FC7-8D53-767BFBA2CC9B}" srcOrd="4" destOrd="0" presId="urn:microsoft.com/office/officeart/2005/8/layout/default"/>
    <dgm:cxn modelId="{60DF8ABD-0E52-4B9B-A82B-762E07E40180}" type="presParOf" srcId="{14BE1031-C03B-4745-942D-1662C773E3CC}" destId="{9A7C137D-01F7-4684-94BB-63BF149FCAF0}" srcOrd="5" destOrd="0" presId="urn:microsoft.com/office/officeart/2005/8/layout/default"/>
    <dgm:cxn modelId="{E6184742-920E-4EBD-834C-8DB42D47BF80}" type="presParOf" srcId="{14BE1031-C03B-4745-942D-1662C773E3CC}" destId="{05D32574-DE58-4A13-880F-AE6606D4CA05}" srcOrd="6" destOrd="0" presId="urn:microsoft.com/office/officeart/2005/8/layout/default"/>
    <dgm:cxn modelId="{8EE06A9D-FEE0-40D5-9327-4323153CB1F7}" type="presParOf" srcId="{14BE1031-C03B-4745-942D-1662C773E3CC}" destId="{35FB0C6D-C4FF-433A-8E07-8319E9F92F9C}" srcOrd="7" destOrd="0" presId="urn:microsoft.com/office/officeart/2005/8/layout/default"/>
    <dgm:cxn modelId="{48BBC97A-0DED-4DF9-84FD-6BE3B5B38176}" type="presParOf" srcId="{14BE1031-C03B-4745-942D-1662C773E3CC}" destId="{CE8F9B2C-33CF-4552-AEF3-71ADC3E75E9B}"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251C2-419E-4581-88A8-7B5010927E48}">
      <dsp:nvSpPr>
        <dsp:cNvPr id="0" name=""/>
        <dsp:cNvSpPr/>
      </dsp:nvSpPr>
      <dsp:spPr>
        <a:xfrm>
          <a:off x="782091" y="2232"/>
          <a:ext cx="2158007" cy="129480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المؤسسات الصناعية</a:t>
          </a:r>
          <a:endParaRPr lang="fr-FR" sz="2700" kern="1200" dirty="0"/>
        </a:p>
      </dsp:txBody>
      <dsp:txXfrm>
        <a:off x="782091" y="2232"/>
        <a:ext cx="2158007" cy="1294804"/>
      </dsp:txXfrm>
    </dsp:sp>
    <dsp:sp modelId="{025E597B-D311-4A9D-9A4E-3CCAC1A3C2A6}">
      <dsp:nvSpPr>
        <dsp:cNvPr id="0" name=""/>
        <dsp:cNvSpPr/>
      </dsp:nvSpPr>
      <dsp:spPr>
        <a:xfrm>
          <a:off x="3155900" y="2232"/>
          <a:ext cx="2158007" cy="1294804"/>
        </a:xfrm>
        <a:prstGeom prst="rect">
          <a:avLst/>
        </a:prstGeom>
        <a:solidFill>
          <a:schemeClr val="accent2">
            <a:hueOff val="-4941430"/>
            <a:satOff val="225"/>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المؤسسات الزراعية</a:t>
          </a:r>
          <a:endParaRPr lang="fr-FR" sz="2700" kern="1200" dirty="0"/>
        </a:p>
      </dsp:txBody>
      <dsp:txXfrm>
        <a:off x="3155900" y="2232"/>
        <a:ext cx="2158007" cy="1294804"/>
      </dsp:txXfrm>
    </dsp:sp>
    <dsp:sp modelId="{21EBEE8F-74C8-4FC7-8D53-767BFBA2CC9B}">
      <dsp:nvSpPr>
        <dsp:cNvPr id="0" name=""/>
        <dsp:cNvSpPr/>
      </dsp:nvSpPr>
      <dsp:spPr>
        <a:xfrm>
          <a:off x="782091" y="1512837"/>
          <a:ext cx="2158007" cy="1294804"/>
        </a:xfrm>
        <a:prstGeom prst="rect">
          <a:avLst/>
        </a:prstGeom>
        <a:solidFill>
          <a:schemeClr val="accent2">
            <a:hueOff val="-9882860"/>
            <a:satOff val="45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المؤسسات التجارية</a:t>
          </a:r>
          <a:endParaRPr lang="fr-FR" sz="2700" kern="1200" dirty="0"/>
        </a:p>
      </dsp:txBody>
      <dsp:txXfrm>
        <a:off x="782091" y="1512837"/>
        <a:ext cx="2158007" cy="1294804"/>
      </dsp:txXfrm>
    </dsp:sp>
    <dsp:sp modelId="{05D32574-DE58-4A13-880F-AE6606D4CA05}">
      <dsp:nvSpPr>
        <dsp:cNvPr id="0" name=""/>
        <dsp:cNvSpPr/>
      </dsp:nvSpPr>
      <dsp:spPr>
        <a:xfrm>
          <a:off x="3155900" y="1512837"/>
          <a:ext cx="2158007" cy="1294804"/>
        </a:xfrm>
        <a:prstGeom prst="rect">
          <a:avLst/>
        </a:prstGeom>
        <a:solidFill>
          <a:schemeClr val="accent2">
            <a:hueOff val="-14824290"/>
            <a:satOff val="676"/>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المؤسسات التي لا تهدف إلى الربح</a:t>
          </a:r>
          <a:endParaRPr lang="fr-FR" sz="2700" kern="1200" dirty="0"/>
        </a:p>
      </dsp:txBody>
      <dsp:txXfrm>
        <a:off x="3155900" y="1512837"/>
        <a:ext cx="2158007" cy="1294804"/>
      </dsp:txXfrm>
    </dsp:sp>
    <dsp:sp modelId="{CE8F9B2C-33CF-4552-AEF3-71ADC3E75E9B}">
      <dsp:nvSpPr>
        <dsp:cNvPr id="0" name=""/>
        <dsp:cNvSpPr/>
      </dsp:nvSpPr>
      <dsp:spPr>
        <a:xfrm>
          <a:off x="1968996" y="3023443"/>
          <a:ext cx="2158007" cy="1294804"/>
        </a:xfrm>
        <a:prstGeom prst="rect">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تنظيم أو منظمة</a:t>
          </a:r>
          <a:endParaRPr lang="fr-FR" sz="2700" kern="1200" dirty="0"/>
        </a:p>
      </dsp:txBody>
      <dsp:txXfrm>
        <a:off x="1968996" y="3023443"/>
        <a:ext cx="2158007" cy="129480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75779"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757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578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5782"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endParaRPr lang="en-US"/>
          </a:p>
        </p:txBody>
      </p:sp>
      <p:sp>
        <p:nvSpPr>
          <p:cNvPr id="75783"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fld id="{4890F7B6-079E-4682-8F35-EDF30E2B2A3B}" type="slidenum">
              <a:rPr lang="ar-SA"/>
              <a:pPr/>
              <a:t>‹N°›</a:t>
            </a:fld>
            <a:endParaRPr lang="en-US"/>
          </a:p>
        </p:txBody>
      </p:sp>
    </p:spTree>
    <p:extLst>
      <p:ext uri="{BB962C8B-B14F-4D97-AF65-F5344CB8AC3E}">
        <p14:creationId xmlns:p14="http://schemas.microsoft.com/office/powerpoint/2010/main" val="247295144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fontAlgn="base">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fontAlgn="base">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fontAlgn="base">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fontAlgn="base">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C9F675-5B37-4937-8E53-D0340024D2CF}" type="slidenum">
              <a:rPr lang="ar-SA"/>
              <a:pPr/>
              <a:t>2</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1202047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21AF91-604E-412E-8F10-B4997F20CC3B}" type="slidenum">
              <a:rPr lang="ar-SA"/>
              <a:pPr/>
              <a:t>7</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3225042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E92684BB-4010-45CE-8A2D-6FB17D1BA67F}" type="slidenum">
              <a:rPr lang="ar-SA"/>
              <a:pPr/>
              <a:t>9</a:t>
            </a:fld>
            <a:endParaRPr lang="en-US"/>
          </a:p>
        </p:txBody>
      </p:sp>
      <p:sp>
        <p:nvSpPr>
          <p:cNvPr id="183298" name="Rectangle 2"/>
          <p:cNvSpPr>
            <a:spLocks noChangeArrowheads="1"/>
          </p:cNvSpPr>
          <p:nvPr/>
        </p:nvSpPr>
        <p:spPr bwMode="auto">
          <a:xfrm>
            <a:off x="3886200" y="0"/>
            <a:ext cx="2971800" cy="457200"/>
          </a:xfrm>
          <a:prstGeom prst="rect">
            <a:avLst/>
          </a:prstGeom>
          <a:noFill/>
          <a:ln w="9525">
            <a:noFill/>
            <a:miter lim="800000"/>
            <a:headEnd/>
            <a:tailEnd/>
          </a:ln>
          <a:effectLst/>
        </p:spPr>
        <p:txBody>
          <a:bodyPr wrap="none" anchor="ctr"/>
          <a:lstStyle/>
          <a:p>
            <a:endParaRPr lang="fr-FR"/>
          </a:p>
        </p:txBody>
      </p:sp>
      <p:sp>
        <p:nvSpPr>
          <p:cNvPr id="183299" name="Rectangle 3"/>
          <p:cNvSpPr>
            <a:spLocks noChangeArrowheads="1"/>
          </p:cNvSpPr>
          <p:nvPr/>
        </p:nvSpPr>
        <p:spPr bwMode="auto">
          <a:xfrm>
            <a:off x="3886200" y="8686800"/>
            <a:ext cx="2971800" cy="457200"/>
          </a:xfrm>
          <a:prstGeom prst="rect">
            <a:avLst/>
          </a:prstGeom>
          <a:noFill/>
          <a:ln w="9525">
            <a:noFill/>
            <a:miter lim="800000"/>
            <a:headEnd/>
            <a:tailEnd/>
          </a:ln>
          <a:effectLst/>
        </p:spPr>
        <p:txBody>
          <a:bodyPr lIns="90488" tIns="44450" rIns="90488" bIns="44450" anchor="b"/>
          <a:lstStyle/>
          <a:p>
            <a:pPr algn="r" eaLnBrk="0" hangingPunct="0"/>
            <a:r>
              <a:rPr kumimoji="0" lang="en-US" sz="1200">
                <a:latin typeface="Times New Roman" pitchFamily="18" charset="0"/>
              </a:rPr>
              <a:t>35</a:t>
            </a:r>
          </a:p>
        </p:txBody>
      </p:sp>
      <p:sp>
        <p:nvSpPr>
          <p:cNvPr id="183300" name="Rectangle 4"/>
          <p:cNvSpPr>
            <a:spLocks noChangeArrowheads="1"/>
          </p:cNvSpPr>
          <p:nvPr/>
        </p:nvSpPr>
        <p:spPr bwMode="auto">
          <a:xfrm>
            <a:off x="0" y="8686800"/>
            <a:ext cx="2971800" cy="457200"/>
          </a:xfrm>
          <a:prstGeom prst="rect">
            <a:avLst/>
          </a:prstGeom>
          <a:noFill/>
          <a:ln w="9525">
            <a:noFill/>
            <a:miter lim="800000"/>
            <a:headEnd/>
            <a:tailEnd/>
          </a:ln>
          <a:effectLst/>
        </p:spPr>
        <p:txBody>
          <a:bodyPr wrap="none" anchor="ctr"/>
          <a:lstStyle/>
          <a:p>
            <a:endParaRPr lang="fr-FR"/>
          </a:p>
        </p:txBody>
      </p:sp>
      <p:sp>
        <p:nvSpPr>
          <p:cNvPr id="183301" name="Rectangle 5"/>
          <p:cNvSpPr>
            <a:spLocks noChangeArrowheads="1"/>
          </p:cNvSpPr>
          <p:nvPr/>
        </p:nvSpPr>
        <p:spPr bwMode="auto">
          <a:xfrm>
            <a:off x="0" y="0"/>
            <a:ext cx="2971800" cy="457200"/>
          </a:xfrm>
          <a:prstGeom prst="rect">
            <a:avLst/>
          </a:prstGeom>
          <a:noFill/>
          <a:ln w="9525">
            <a:noFill/>
            <a:miter lim="800000"/>
            <a:headEnd/>
            <a:tailEnd/>
          </a:ln>
          <a:effectLst/>
        </p:spPr>
        <p:txBody>
          <a:bodyPr wrap="none" anchor="ctr"/>
          <a:lstStyle/>
          <a:p>
            <a:endParaRPr lang="fr-FR"/>
          </a:p>
        </p:txBody>
      </p:sp>
      <p:sp>
        <p:nvSpPr>
          <p:cNvPr id="183302" name="Rectangle 6"/>
          <p:cNvSpPr>
            <a:spLocks noGrp="1" noRot="1" noChangeAspect="1" noChangeArrowheads="1" noTextEdit="1"/>
          </p:cNvSpPr>
          <p:nvPr>
            <p:ph type="sldImg"/>
          </p:nvPr>
        </p:nvSpPr>
        <p:spPr>
          <a:xfrm>
            <a:off x="1152525" y="692150"/>
            <a:ext cx="4554538" cy="3416300"/>
          </a:xfrm>
          <a:ln w="12700" cap="flat"/>
        </p:spPr>
      </p:sp>
      <p:sp>
        <p:nvSpPr>
          <p:cNvPr id="183303" name="Rectangle 7"/>
          <p:cNvSpPr>
            <a:spLocks noGrp="1" noChangeArrowheads="1"/>
          </p:cNvSpPr>
          <p:nvPr>
            <p:ph type="body" idx="1"/>
          </p:nvPr>
        </p:nvSpPr>
        <p:spPr>
          <a:xfrm>
            <a:off x="914400" y="4343400"/>
            <a:ext cx="5029200" cy="4114800"/>
          </a:xfrm>
          <a:ln/>
        </p:spPr>
        <p:txBody>
          <a:bodyPr lIns="90488" tIns="44450" rIns="90488" bIns="44450"/>
          <a:lstStyle/>
          <a:p>
            <a:endParaRPr lang="en-US"/>
          </a:p>
        </p:txBody>
      </p:sp>
    </p:spTree>
    <p:extLst>
      <p:ext uri="{BB962C8B-B14F-4D97-AF65-F5344CB8AC3E}">
        <p14:creationId xmlns:p14="http://schemas.microsoft.com/office/powerpoint/2010/main" val="2046684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04865D-9872-499F-B5E2-387C828B104A}" type="slidenum">
              <a:rPr lang="ar-SA"/>
              <a:pPr/>
              <a:t>11</a:t>
            </a:fld>
            <a:endParaRPr lang="en-US"/>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20443094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fr-FR" smtClean="0"/>
              <a:t>Modifiez le style du titre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endParaRPr lang="en-US" altLang="ja-JP"/>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AF32F6C-DC07-4ABA-B1AE-15261B288763}" type="slidenum">
              <a:rPr lang="ar-SA" altLang="ja-JP" smtClean="0"/>
              <a:pPr/>
              <a:t>‹N°›</a:t>
            </a:fld>
            <a:endParaRPr lang="en-US" altLang="ja-JP"/>
          </a:p>
        </p:txBody>
      </p:sp>
    </p:spTree>
    <p:extLst>
      <p:ext uri="{BB962C8B-B14F-4D97-AF65-F5344CB8AC3E}">
        <p14:creationId xmlns:p14="http://schemas.microsoft.com/office/powerpoint/2010/main" val="1144207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 panoramique avec légende">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r>
              <a:rPr lang="en-US" dirty="0"/>
              <a:t>
              </a:t>
            </a: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3561595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fr-FR" smtClean="0"/>
              <a:t>Modifiez le style du titre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r>
              <a:rPr lang="en-US" dirty="0"/>
              <a:t>
              </a:t>
            </a: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3742094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fr-FR" smtClean="0"/>
              <a:t>Modifiez le style du titre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r>
              <a:rPr lang="en-US" dirty="0"/>
              <a:t>
              </a:t>
            </a: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341591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r>
              <a:rPr lang="en-US" dirty="0"/>
              <a:t>
              </a:t>
            </a:r>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3177009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fr-FR" smtClean="0"/>
              <a:t>Modifiez le style du titre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endParaRPr lang="en-US" altLang="ja-JP"/>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2873271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fr-FR" smtClean="0"/>
              <a:t>Modifiez le style du titre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endParaRPr lang="en-US" altLang="ja-JP"/>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735378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7621301" y="6387910"/>
            <a:ext cx="990599" cy="228659"/>
          </a:xfrm>
        </p:spPr>
        <p:txBody>
          <a:bodyPr/>
          <a:lstStyle/>
          <a:p>
            <a:endParaRPr lang="en-US" altLang="ja-JP"/>
          </a:p>
        </p:txBody>
      </p:sp>
      <p:sp>
        <p:nvSpPr>
          <p:cNvPr id="5" name="Footer Placeholder 4"/>
          <p:cNvSpPr>
            <a:spLocks noGrp="1"/>
          </p:cNvSpPr>
          <p:nvPr>
            <p:ph type="ftr" sz="quarter" idx="11"/>
          </p:nvPr>
        </p:nvSpPr>
        <p:spPr>
          <a:xfrm>
            <a:off x="516133" y="6387910"/>
            <a:ext cx="3859795" cy="228660"/>
          </a:xfrm>
        </p:spPr>
        <p:txBody>
          <a:bodyPr/>
          <a:lstStyle/>
          <a:p>
            <a:r>
              <a:rPr lang="en-US" dirty="0"/>
              <a:t>
              </a:t>
            </a:r>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62EBA0E-91F4-44D3-B2AA-8BEB3CAA8634}" type="slidenum">
              <a:rPr lang="ar-SA" altLang="ja-JP" smtClean="0"/>
              <a:pPr/>
              <a:t>‹N°›</a:t>
            </a:fld>
            <a:endParaRPr lang="en-US" altLang="ja-JP"/>
          </a:p>
        </p:txBody>
      </p:sp>
    </p:spTree>
    <p:extLst>
      <p:ext uri="{BB962C8B-B14F-4D97-AF65-F5344CB8AC3E}">
        <p14:creationId xmlns:p14="http://schemas.microsoft.com/office/powerpoint/2010/main" val="30536660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a:xfrm>
            <a:off x="538546" y="6365498"/>
            <a:ext cx="3859795" cy="228660"/>
          </a:xfrm>
        </p:spPr>
        <p:txBody>
          <a:bodyPr/>
          <a:lstStyle/>
          <a:p>
            <a:r>
              <a:rPr lang="en-US" dirty="0"/>
              <a:t>
              </a:t>
            </a: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770B67A-76AC-45C8-8853-95ADB96BAD90}" type="slidenum">
              <a:rPr lang="ar-SA" altLang="ja-JP" smtClean="0"/>
              <a:pPr/>
              <a:t>‹N°›</a:t>
            </a:fld>
            <a:endParaRPr lang="en-US" altLang="ja-JP"/>
          </a:p>
        </p:txBody>
      </p:sp>
    </p:spTree>
    <p:extLst>
      <p:ext uri="{BB962C8B-B14F-4D97-AF65-F5344CB8AC3E}">
        <p14:creationId xmlns:p14="http://schemas.microsoft.com/office/powerpoint/2010/main" val="1387662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7B278EBF-B6A2-42AA-BBB6-CC1B53692A12}" type="slidenum">
              <a:rPr lang="ar-SA" altLang="ja-JP" smtClean="0"/>
              <a:pPr/>
              <a:t>‹N°›</a:t>
            </a:fld>
            <a:endParaRPr lang="en-US" altLang="ja-JP"/>
          </a:p>
        </p:txBody>
      </p:sp>
    </p:spTree>
    <p:extLst>
      <p:ext uri="{BB962C8B-B14F-4D97-AF65-F5344CB8AC3E}">
        <p14:creationId xmlns:p14="http://schemas.microsoft.com/office/powerpoint/2010/main" val="44993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r>
              <a:rPr lang="en-US" dirty="0"/>
              <a:t>
              </a:t>
            </a: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E8279806-429B-42B0-AFE2-5DA008303372}" type="slidenum">
              <a:rPr lang="ar-SA" altLang="ja-JP" smtClean="0"/>
              <a:pPr/>
              <a:t>‹N°›</a:t>
            </a:fld>
            <a:endParaRPr lang="en-US" altLang="ja-JP"/>
          </a:p>
        </p:txBody>
      </p:sp>
    </p:spTree>
    <p:extLst>
      <p:ext uri="{BB962C8B-B14F-4D97-AF65-F5344CB8AC3E}">
        <p14:creationId xmlns:p14="http://schemas.microsoft.com/office/powerpoint/2010/main" val="2509297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fr-FR" smtClean="0"/>
              <a:t>Modifiez le style du titre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F3343ED-6766-4B21-8061-EB202FDBACA0}" type="slidenum">
              <a:rPr lang="ar-SA" altLang="ja-JP" smtClean="0"/>
              <a:pPr/>
              <a:t>‹N°›</a:t>
            </a:fld>
            <a:endParaRPr lang="en-US" altLang="ja-JP"/>
          </a:p>
        </p:txBody>
      </p:sp>
    </p:spTree>
    <p:extLst>
      <p:ext uri="{BB962C8B-B14F-4D97-AF65-F5344CB8AC3E}">
        <p14:creationId xmlns:p14="http://schemas.microsoft.com/office/powerpoint/2010/main" val="878064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endParaRPr lang="en-US" altLang="ja-JP"/>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914C5A33-A9C1-43D9-BA1E-3C972900659D}" type="slidenum">
              <a:rPr lang="ar-SA" altLang="ja-JP" smtClean="0"/>
              <a:pPr/>
              <a:t>‹N°›</a:t>
            </a:fld>
            <a:endParaRPr lang="en-US" altLang="ja-JP"/>
          </a:p>
        </p:txBody>
      </p:sp>
    </p:spTree>
    <p:extLst>
      <p:ext uri="{BB962C8B-B14F-4D97-AF65-F5344CB8AC3E}">
        <p14:creationId xmlns:p14="http://schemas.microsoft.com/office/powerpoint/2010/main" val="31113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endParaRPr lang="en-US" altLang="ja-JP"/>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FFEE8089-8B7D-43CE-8733-AA4B9D750461}" type="slidenum">
              <a:rPr lang="ar-SA" altLang="ja-JP" smtClean="0"/>
              <a:pPr/>
              <a:t>‹N°›</a:t>
            </a:fld>
            <a:endParaRPr lang="en-US" altLang="ja-JP"/>
          </a:p>
        </p:txBody>
      </p:sp>
    </p:spTree>
    <p:extLst>
      <p:ext uri="{BB962C8B-B14F-4D97-AF65-F5344CB8AC3E}">
        <p14:creationId xmlns:p14="http://schemas.microsoft.com/office/powerpoint/2010/main" val="1852221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endParaRPr lang="en-US" altLang="ja-JP"/>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63C7051B-4221-4000-90C8-8892228A0BF4}" type="slidenum">
              <a:rPr lang="ar-SA" altLang="ja-JP" smtClean="0"/>
              <a:pPr/>
              <a:t>‹N°›</a:t>
            </a:fld>
            <a:endParaRPr lang="en-US" altLang="ja-JP"/>
          </a:p>
        </p:txBody>
      </p:sp>
    </p:spTree>
    <p:extLst>
      <p:ext uri="{BB962C8B-B14F-4D97-AF65-F5344CB8AC3E}">
        <p14:creationId xmlns:p14="http://schemas.microsoft.com/office/powerpoint/2010/main" val="4004755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r>
              <a:rPr lang="en-US" dirty="0"/>
              <a:t>
              </a:t>
            </a: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CD4A8942-F45D-432F-8DE2-D328B8660067}" type="slidenum">
              <a:rPr lang="ar-SA" altLang="ja-JP" smtClean="0"/>
              <a:pPr/>
              <a:t>‹N°›</a:t>
            </a:fld>
            <a:endParaRPr lang="en-US" altLang="ja-JP"/>
          </a:p>
        </p:txBody>
      </p:sp>
    </p:spTree>
    <p:extLst>
      <p:ext uri="{BB962C8B-B14F-4D97-AF65-F5344CB8AC3E}">
        <p14:creationId xmlns:p14="http://schemas.microsoft.com/office/powerpoint/2010/main" val="32054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r>
              <a:rPr lang="en-US" dirty="0"/>
              <a:t>
              </a:t>
            </a: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08CE3BD7-4A5B-482D-8807-19246834B713}" type="slidenum">
              <a:rPr lang="ar-SA" altLang="ja-JP" smtClean="0"/>
              <a:pPr/>
              <a:t>‹N°›</a:t>
            </a:fld>
            <a:endParaRPr lang="en-US" altLang="ja-JP"/>
          </a:p>
        </p:txBody>
      </p:sp>
    </p:spTree>
    <p:extLst>
      <p:ext uri="{BB962C8B-B14F-4D97-AF65-F5344CB8AC3E}">
        <p14:creationId xmlns:p14="http://schemas.microsoft.com/office/powerpoint/2010/main" val="3207454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endParaRPr lang="en-US" altLang="ja-JP"/>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r>
              <a:rPr lang="en-US" dirty="0"/>
              <a:t>
              </a:t>
            </a:r>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36133703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6.wmf"/><Relationship Id="rId4" Type="http://schemas.openxmlformats.org/officeDocument/2006/relationships/image" Target="../media/image5.gi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wmf"/><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7.xml"/><Relationship Id="rId7" Type="http://schemas.openxmlformats.org/officeDocument/2006/relationships/diagramColors" Target="../diagrams/colors1.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ctrTitle"/>
          </p:nvPr>
        </p:nvSpPr>
        <p:spPr>
          <a:xfrm>
            <a:off x="1994257" y="3574596"/>
            <a:ext cx="4968875" cy="1295400"/>
          </a:xfrm>
        </p:spPr>
        <p:txBody>
          <a:bodyPr>
            <a:normAutofit fontScale="90000"/>
          </a:bodyPr>
          <a:lstStyle/>
          <a:p>
            <a:pPr algn="ctr" rtl="1"/>
            <a:r>
              <a:rPr lang="ar-DZ" altLang="ja-JP" dirty="0" smtClean="0">
                <a:latin typeface="Estrangelo Edessa" pitchFamily="66"/>
                <a:cs typeface="Arial" charset="0"/>
              </a:rPr>
              <a:t>المحاضرة الثانية1-2:  ماهية التنظيم</a:t>
            </a:r>
            <a:endParaRPr lang="en-US" altLang="ja-JP" sz="4000" i="1" dirty="0"/>
          </a:p>
        </p:txBody>
      </p:sp>
      <p:sp>
        <p:nvSpPr>
          <p:cNvPr id="3077" name="Rectangle 5"/>
          <p:cNvSpPr>
            <a:spLocks noGrp="1" noChangeArrowheads="1"/>
          </p:cNvSpPr>
          <p:nvPr>
            <p:ph type="subTitle" idx="1"/>
          </p:nvPr>
        </p:nvSpPr>
        <p:spPr>
          <a:xfrm>
            <a:off x="1943893" y="4920634"/>
            <a:ext cx="5256213" cy="906666"/>
          </a:xfrm>
        </p:spPr>
        <p:txBody>
          <a:bodyPr>
            <a:noAutofit/>
          </a:bodyPr>
          <a:lstStyle/>
          <a:p>
            <a:pPr algn="ctr"/>
            <a:r>
              <a:rPr lang="ar-DZ" altLang="ja-JP" sz="2600" b="1" i="1" dirty="0" smtClean="0">
                <a:solidFill>
                  <a:schemeClr val="bg1"/>
                </a:solidFill>
                <a:latin typeface="Garamond" pitchFamily="18" charset="0"/>
                <a:cs typeface="Arial" charset="0"/>
              </a:rPr>
              <a:t>إعداد: الدكتورة غربي وهيبة</a:t>
            </a:r>
          </a:p>
          <a:p>
            <a:pPr algn="ctr"/>
            <a:endParaRPr lang="en-US" altLang="ja-JP" sz="2600" b="1" i="1" dirty="0">
              <a:solidFill>
                <a:schemeClr val="bg1"/>
              </a:solidFill>
              <a:latin typeface="Garamond" pitchFamily="18" charset="0"/>
              <a:cs typeface="Arial" charset="0"/>
            </a:endParaRPr>
          </a:p>
        </p:txBody>
      </p:sp>
      <p:sp>
        <p:nvSpPr>
          <p:cNvPr id="4" name="Rectangle 5"/>
          <p:cNvSpPr txBox="1">
            <a:spLocks noChangeArrowheads="1"/>
          </p:cNvSpPr>
          <p:nvPr/>
        </p:nvSpPr>
        <p:spPr>
          <a:xfrm>
            <a:off x="1757286" y="2375300"/>
            <a:ext cx="5442820" cy="695325"/>
          </a:xfrm>
          <a:prstGeom prst="rect">
            <a:avLst/>
          </a:prstGeom>
        </p:spPr>
        <p:txBody>
          <a:bodyPr vert="horz" lIns="91440" tIns="45720" rIns="91440" bIns="45720" rtlCol="0" anchor="t">
            <a:normAutofit fontScale="47500" lnSpcReduction="20000"/>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lumMod val="60000"/>
                    <a:lumOff val="4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ctr" fontAlgn="auto"/>
            <a:r>
              <a:rPr kumimoji="0" lang="ar-DZ" altLang="ja-JP" sz="4000" b="1" dirty="0" smtClean="0">
                <a:solidFill>
                  <a:schemeClr val="bg1"/>
                </a:solidFill>
                <a:latin typeface="Garamond" pitchFamily="18" charset="0"/>
                <a:cs typeface="Arial" charset="0"/>
              </a:rPr>
              <a:t>السنة ثالثة ليسانس علوم التسيير</a:t>
            </a:r>
          </a:p>
          <a:p>
            <a:pPr algn="ctr" fontAlgn="auto"/>
            <a:r>
              <a:rPr kumimoji="0" lang="ar-DZ" altLang="ja-JP" sz="4000" b="1" dirty="0" smtClean="0">
                <a:solidFill>
                  <a:schemeClr val="bg1"/>
                </a:solidFill>
                <a:latin typeface="Garamond" pitchFamily="18" charset="0"/>
                <a:cs typeface="Arial" charset="0"/>
              </a:rPr>
              <a:t>تخصص:  إدارة أعمال</a:t>
            </a:r>
            <a:endParaRPr kumimoji="0" lang="en-US" altLang="ja-JP" sz="4000" b="1" dirty="0">
              <a:solidFill>
                <a:schemeClr val="bg1"/>
              </a:solidFill>
              <a:latin typeface="Garamond" pitchFamily="18" charset="0"/>
              <a:cs typeface="Arial" charset="0"/>
            </a:endParaRPr>
          </a:p>
        </p:txBody>
      </p:sp>
      <p:sp>
        <p:nvSpPr>
          <p:cNvPr id="5" name="Rectangle 5"/>
          <p:cNvSpPr txBox="1">
            <a:spLocks noChangeArrowheads="1"/>
          </p:cNvSpPr>
          <p:nvPr/>
        </p:nvSpPr>
        <p:spPr>
          <a:xfrm>
            <a:off x="1850589" y="765569"/>
            <a:ext cx="5256213" cy="695325"/>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lumMod val="60000"/>
                    <a:lumOff val="4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ctr" fontAlgn="auto"/>
            <a:r>
              <a:rPr kumimoji="0" lang="ar-DZ" altLang="ja-JP" sz="2800" b="1" dirty="0" smtClean="0">
                <a:solidFill>
                  <a:schemeClr val="bg1"/>
                </a:solidFill>
                <a:latin typeface="Garamond" pitchFamily="18" charset="0"/>
                <a:cs typeface="Arial" charset="0"/>
              </a:rPr>
              <a:t>جامعة محمد خيضر بسكرة</a:t>
            </a:r>
          </a:p>
          <a:p>
            <a:pPr algn="ctr" fontAlgn="auto"/>
            <a:r>
              <a:rPr kumimoji="0" lang="ar-DZ" altLang="ja-JP" sz="2800" b="1" dirty="0" smtClean="0">
                <a:solidFill>
                  <a:schemeClr val="bg1"/>
                </a:solidFill>
                <a:latin typeface="Garamond" pitchFamily="18" charset="0"/>
                <a:cs typeface="Arial" charset="0"/>
              </a:rPr>
              <a:t>كلية العلوم الاقتصادية والتجارية وعلوم التسيير</a:t>
            </a:r>
            <a:endParaRPr kumimoji="0" lang="en-US" altLang="ja-JP" sz="2800" b="1" dirty="0">
              <a:solidFill>
                <a:schemeClr val="bg1"/>
              </a:solidFill>
              <a:latin typeface="Garamond" pitchFamily="18" charset="0"/>
              <a:cs typeface="Arial" charset="0"/>
            </a:endParaRPr>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6699"/>
    </mc:Choice>
    <mc:Fallback xmlns="">
      <p:transition spd="slow" advTm="26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1750"/>
                                        <p:tgtEl>
                                          <p:spTgt spid="5">
                                            <p:txEl>
                                              <p:pRg st="0" end="0"/>
                                            </p:txEl>
                                          </p:spTgt>
                                        </p:tgtEl>
                                      </p:cBhvr>
                                    </p:animEffect>
                                  </p:childTnLst>
                                </p:cTn>
                              </p:par>
                            </p:childTnLst>
                          </p:cTn>
                        </p:par>
                        <p:par>
                          <p:cTn id="11" fill="hold">
                            <p:stCondLst>
                              <p:cond delay="1750"/>
                            </p:stCondLst>
                            <p:childTnLst>
                              <p:par>
                                <p:cTn id="12" presetID="10" presetClass="entr" presetSubtype="0" fill="hold" grpId="0" nodeType="after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750"/>
                                        <p:tgtEl>
                                          <p:spTgt spid="5">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500"/>
                                        <p:tgtEl>
                                          <p:spTgt spid="4">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1500"/>
                                        <p:tgtEl>
                                          <p:spTgt spid="4">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fade">
                                      <p:cBhvr>
                                        <p:cTn id="23" dur="1500"/>
                                        <p:tgtEl>
                                          <p:spTgt spid="3076"/>
                                        </p:tgtEl>
                                      </p:cBhvr>
                                    </p:animEffect>
                                  </p:childTnLst>
                                </p:cTn>
                              </p:par>
                              <p:par>
                                <p:cTn id="24" presetID="3" presetClass="emph" presetSubtype="2" fill="hold" grpId="1" nodeType="withEffect">
                                  <p:stCondLst>
                                    <p:cond delay="0"/>
                                  </p:stCondLst>
                                  <p:childTnLst>
                                    <p:animClr clrSpc="rgb" dir="cw">
                                      <p:cBhvr override="childStyle">
                                        <p:cTn id="25" dur="1500" fill="hold"/>
                                        <p:tgtEl>
                                          <p:spTgt spid="3076"/>
                                        </p:tgtEl>
                                        <p:attrNameLst>
                                          <p:attrName>style.color</p:attrName>
                                        </p:attrNameLst>
                                      </p:cBhvr>
                                      <p:to>
                                        <a:srgbClr val="FFFF99"/>
                                      </p:to>
                                    </p:animClr>
                                  </p:childTnLst>
                                </p:cTn>
                              </p:par>
                              <p:par>
                                <p:cTn id="26" presetID="10" presetClass="entr" presetSubtype="0" fill="hold" grpId="0" nodeType="withEffect">
                                  <p:stCondLst>
                                    <p:cond delay="0"/>
                                  </p:stCondLst>
                                  <p:childTnLst>
                                    <p:set>
                                      <p:cBhvr>
                                        <p:cTn id="27" dur="1" fill="hold">
                                          <p:stCondLst>
                                            <p:cond delay="0"/>
                                          </p:stCondLst>
                                        </p:cTn>
                                        <p:tgtEl>
                                          <p:spTgt spid="3077">
                                            <p:txEl>
                                              <p:pRg st="0" end="0"/>
                                            </p:txEl>
                                          </p:spTgt>
                                        </p:tgtEl>
                                        <p:attrNameLst>
                                          <p:attrName>style.visibility</p:attrName>
                                        </p:attrNameLst>
                                      </p:cBhvr>
                                      <p:to>
                                        <p:strVal val="visible"/>
                                      </p:to>
                                    </p:set>
                                    <p:animEffect transition="in" filter="fade">
                                      <p:cBhvr>
                                        <p:cTn id="28" dur="1500"/>
                                        <p:tgtEl>
                                          <p:spTgt spid="30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8"/>
                </p:tgtEl>
              </p:cMediaNode>
            </p:audio>
          </p:childTnLst>
        </p:cTn>
      </p:par>
    </p:tnLst>
    <p:bldLst>
      <p:bldP spid="3076" grpId="0"/>
      <p:bldP spid="3076" grpId="1"/>
      <p:bldP spid="3077" grpId="0" build="p"/>
      <p:bldP spid="4" grpId="0" build="p"/>
      <p:bldP spid="5"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Text Box 3"/>
          <p:cNvSpPr txBox="1">
            <a:spLocks noChangeArrowheads="1"/>
          </p:cNvSpPr>
          <p:nvPr/>
        </p:nvSpPr>
        <p:spPr bwMode="auto">
          <a:xfrm>
            <a:off x="611188" y="620713"/>
            <a:ext cx="7345187" cy="1200329"/>
          </a:xfrm>
          <a:prstGeom prst="rect">
            <a:avLst/>
          </a:prstGeom>
          <a:noFill/>
          <a:ln w="57150" cmpd="thickThin">
            <a:solidFill>
              <a:schemeClr val="tx1"/>
            </a:solidFill>
            <a:miter lim="800000"/>
            <a:headEnd/>
            <a:tailEnd/>
          </a:ln>
          <a:effectLst/>
        </p:spPr>
        <p:txBody>
          <a:bodyPr wrap="square">
            <a:spAutoFit/>
          </a:bodyPr>
          <a:lstStyle/>
          <a:p>
            <a:pPr marL="350838" indent="-350838" algn="ctr" rtl="1">
              <a:buFont typeface="Wingdings" pitchFamily="2" charset="2"/>
              <a:buChar char="v"/>
            </a:pPr>
            <a:r>
              <a:rPr kumimoji="0" lang="ar-JO" sz="2400" b="1" dirty="0">
                <a:solidFill>
                  <a:srgbClr val="33CCFF"/>
                </a:solidFill>
                <a:latin typeface="Times New Roman" pitchFamily="18" charset="0"/>
                <a:cs typeface="Times New Roman" pitchFamily="18" charset="0"/>
              </a:rPr>
              <a:t>يؤكد منظور النظم </a:t>
            </a:r>
            <a:r>
              <a:rPr kumimoji="0" lang="ar-JO" sz="2400" b="1" dirty="0">
                <a:latin typeface="Times New Roman" pitchFamily="18" charset="0"/>
                <a:cs typeface="Times New Roman" pitchFamily="18" charset="0"/>
              </a:rPr>
              <a:t>على أهمية النظر للتنظيم باعتباره نظاماً مفتوحاً </a:t>
            </a:r>
            <a:r>
              <a:rPr kumimoji="0" lang="en-US" sz="2400" b="1" dirty="0">
                <a:latin typeface="Times New Roman" pitchFamily="18" charset="0"/>
                <a:cs typeface="Times New Roman" pitchFamily="18" charset="0"/>
              </a:rPr>
              <a:t>Open System</a:t>
            </a:r>
            <a:r>
              <a:rPr kumimoji="0" lang="ar-JO" sz="2400" b="1" dirty="0">
                <a:latin typeface="Times New Roman" pitchFamily="18" charset="0"/>
                <a:cs typeface="Times New Roman" pitchFamily="18" charset="0"/>
              </a:rPr>
              <a:t> يؤثر ويتأثر في البيئة المحيطة ويتفاعل معها وليس نظاماً مغلقاً </a:t>
            </a:r>
            <a:r>
              <a:rPr kumimoji="0" lang="en-US" sz="2400" b="1" dirty="0">
                <a:latin typeface="Times New Roman" pitchFamily="18" charset="0"/>
                <a:cs typeface="Times New Roman" pitchFamily="18" charset="0"/>
              </a:rPr>
              <a:t>Closed System</a:t>
            </a:r>
            <a:r>
              <a:rPr kumimoji="0" lang="ar-JO" sz="2400" b="1" dirty="0">
                <a:latin typeface="Times New Roman" pitchFamily="18" charset="0"/>
                <a:cs typeface="Times New Roman" pitchFamily="18" charset="0"/>
              </a:rPr>
              <a:t> معزولاً عن البيئة المحيطة. </a:t>
            </a:r>
          </a:p>
        </p:txBody>
      </p:sp>
      <p:sp>
        <p:nvSpPr>
          <p:cNvPr id="145414" name="Text Box 6"/>
          <p:cNvSpPr txBox="1">
            <a:spLocks noChangeArrowheads="1"/>
          </p:cNvSpPr>
          <p:nvPr/>
        </p:nvSpPr>
        <p:spPr bwMode="auto">
          <a:xfrm>
            <a:off x="890413" y="2651380"/>
            <a:ext cx="7065962" cy="2339975"/>
          </a:xfrm>
          <a:prstGeom prst="rect">
            <a:avLst/>
          </a:prstGeom>
          <a:noFill/>
          <a:ln w="57150" cmpd="thickThin">
            <a:solidFill>
              <a:schemeClr val="tx1"/>
            </a:solidFill>
            <a:miter lim="800000"/>
            <a:headEnd/>
            <a:tailEnd/>
          </a:ln>
          <a:effectLst/>
        </p:spPr>
        <p:txBody>
          <a:bodyPr>
            <a:spAutoFit/>
          </a:bodyPr>
          <a:lstStyle/>
          <a:p>
            <a:pPr marL="350838" indent="-350838" algn="r" rtl="1">
              <a:buFont typeface="Wingdings" pitchFamily="2" charset="2"/>
              <a:buChar char="v"/>
            </a:pPr>
            <a:r>
              <a:rPr kumimoji="0" lang="ar-JO" sz="2400" b="1" dirty="0">
                <a:latin typeface="Times New Roman" pitchFamily="18" charset="0"/>
                <a:cs typeface="Times New Roman" pitchFamily="18" charset="0"/>
              </a:rPr>
              <a:t>إن أهمية النظرة للتنظيم من منظور النظام المفتوح وما يوحي من واجب دراسة كافة هذه العناصر وعدم إهمال أي جزء منها فبقدر ما يكون الاهتمام موجود بكافة هذه العناصر بقدر ما يدل على امكانيات جيدة لتطوير المنظمة والعكس صحيح ويتوجب على التنظيم أن يوجد جهة معينة تتولى الاهتمام بكل نشاط من هذه النشاطات وللتعامل مع القوى المؤثرة على التنظيم وذات العلاقة.</a:t>
            </a:r>
            <a:endParaRPr kumimoji="0" lang="en-US" sz="2400" b="1" dirty="0">
              <a:latin typeface="Times New Roman" pitchFamily="18" charset="0"/>
              <a:cs typeface="Times New Roman" pitchFamily="18" charset="0"/>
            </a:endParaRPr>
          </a:p>
        </p:txBody>
      </p:sp>
      <p:pic>
        <p:nvPicPr>
          <p:cNvPr id="145415" name="Picture 7" descr="MMj03181210000[1]"/>
          <p:cNvPicPr>
            <a:picLocks noChangeAspect="1" noChangeArrowheads="1" noCrop="1"/>
          </p:cNvPicPr>
          <p:nvPr/>
        </p:nvPicPr>
        <p:blipFill>
          <a:blip r:embed="rId4" cstate="print"/>
          <a:srcRect/>
          <a:stretch>
            <a:fillRect/>
          </a:stretch>
        </p:blipFill>
        <p:spPr bwMode="auto">
          <a:xfrm>
            <a:off x="467544" y="5245430"/>
            <a:ext cx="1582737" cy="1152525"/>
          </a:xfrm>
          <a:prstGeom prst="rect">
            <a:avLst/>
          </a:prstGeom>
          <a:noFill/>
        </p:spPr>
      </p:pic>
      <p:pic>
        <p:nvPicPr>
          <p:cNvPr id="145416" name="Picture 8" descr="j0233020"/>
          <p:cNvPicPr>
            <a:picLocks noChangeAspect="1" noChangeArrowheads="1"/>
          </p:cNvPicPr>
          <p:nvPr/>
        </p:nvPicPr>
        <p:blipFill>
          <a:blip r:embed="rId5" cstate="print"/>
          <a:srcRect/>
          <a:stretch>
            <a:fillRect/>
          </a:stretch>
        </p:blipFill>
        <p:spPr bwMode="auto">
          <a:xfrm>
            <a:off x="7092950" y="5013325"/>
            <a:ext cx="1585913" cy="1506538"/>
          </a:xfrm>
          <a:prstGeom prst="rect">
            <a:avLst/>
          </a:prstGeom>
          <a:noFill/>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med" advTm="76264">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7" presetClass="entr" presetSubtype="8" fill="hold" grpId="0" nodeType="withEffect">
                                  <p:stCondLst>
                                    <p:cond delay="0"/>
                                  </p:stCondLst>
                                  <p:childTnLst>
                                    <p:set>
                                      <p:cBhvr>
                                        <p:cTn id="8" dur="1" fill="hold">
                                          <p:stCondLst>
                                            <p:cond delay="0"/>
                                          </p:stCondLst>
                                        </p:cTn>
                                        <p:tgtEl>
                                          <p:spTgt spid="145411"/>
                                        </p:tgtEl>
                                        <p:attrNameLst>
                                          <p:attrName>style.visibility</p:attrName>
                                        </p:attrNameLst>
                                      </p:cBhvr>
                                      <p:to>
                                        <p:strVal val="visible"/>
                                      </p:to>
                                    </p:set>
                                    <p:anim calcmode="lin" valueType="num">
                                      <p:cBhvr additive="base">
                                        <p:cTn id="9" dur="1000" fill="hold"/>
                                        <p:tgtEl>
                                          <p:spTgt spid="145411"/>
                                        </p:tgtEl>
                                        <p:attrNameLst>
                                          <p:attrName>ppt_x</p:attrName>
                                        </p:attrNameLst>
                                      </p:cBhvr>
                                      <p:tavLst>
                                        <p:tav tm="0">
                                          <p:val>
                                            <p:strVal val="0-#ppt_w/2"/>
                                          </p:val>
                                        </p:tav>
                                        <p:tav tm="100000">
                                          <p:val>
                                            <p:strVal val="#ppt_x"/>
                                          </p:val>
                                        </p:tav>
                                      </p:tavLst>
                                    </p:anim>
                                    <p:anim calcmode="lin" valueType="num">
                                      <p:cBhvr additive="base">
                                        <p:cTn id="10" dur="1000" fill="hold"/>
                                        <p:tgtEl>
                                          <p:spTgt spid="145411"/>
                                        </p:tgtEl>
                                        <p:attrNameLst>
                                          <p:attrName>ppt_y</p:attrName>
                                        </p:attrNameLst>
                                      </p:cBhvr>
                                      <p:tavLst>
                                        <p:tav tm="0">
                                          <p:val>
                                            <p:strVal val="#ppt_y"/>
                                          </p:val>
                                        </p:tav>
                                        <p:tav tm="100000">
                                          <p:val>
                                            <p:strVal val="#ppt_y"/>
                                          </p:val>
                                        </p:tav>
                                      </p:tavLst>
                                    </p:anim>
                                  </p:childTnLst>
                                </p:cTn>
                              </p:par>
                            </p:childTnLst>
                          </p:cTn>
                        </p:par>
                        <p:par>
                          <p:cTn id="11" fill="hold">
                            <p:stCondLst>
                              <p:cond delay="1000"/>
                            </p:stCondLst>
                            <p:childTnLst>
                              <p:par>
                                <p:cTn id="12" presetID="7" presetClass="entr" presetSubtype="1" fill="hold" grpId="0" nodeType="afterEffect">
                                  <p:stCondLst>
                                    <p:cond delay="1750"/>
                                  </p:stCondLst>
                                  <p:childTnLst>
                                    <p:set>
                                      <p:cBhvr>
                                        <p:cTn id="13" dur="1" fill="hold">
                                          <p:stCondLst>
                                            <p:cond delay="0"/>
                                          </p:stCondLst>
                                        </p:cTn>
                                        <p:tgtEl>
                                          <p:spTgt spid="145414"/>
                                        </p:tgtEl>
                                        <p:attrNameLst>
                                          <p:attrName>style.visibility</p:attrName>
                                        </p:attrNameLst>
                                      </p:cBhvr>
                                      <p:to>
                                        <p:strVal val="visible"/>
                                      </p:to>
                                    </p:set>
                                    <p:anim calcmode="lin" valueType="num">
                                      <p:cBhvr additive="base">
                                        <p:cTn id="14" dur="1500" fill="hold"/>
                                        <p:tgtEl>
                                          <p:spTgt spid="145414"/>
                                        </p:tgtEl>
                                        <p:attrNameLst>
                                          <p:attrName>ppt_x</p:attrName>
                                        </p:attrNameLst>
                                      </p:cBhvr>
                                      <p:tavLst>
                                        <p:tav tm="0">
                                          <p:val>
                                            <p:strVal val="#ppt_x"/>
                                          </p:val>
                                        </p:tav>
                                        <p:tav tm="100000">
                                          <p:val>
                                            <p:strVal val="#ppt_x"/>
                                          </p:val>
                                        </p:tav>
                                      </p:tavLst>
                                    </p:anim>
                                    <p:anim calcmode="lin" valueType="num">
                                      <p:cBhvr additive="base">
                                        <p:cTn id="15" dur="1500" fill="hold"/>
                                        <p:tgtEl>
                                          <p:spTgt spid="145414"/>
                                        </p:tgtEl>
                                        <p:attrNameLst>
                                          <p:attrName>ppt_y</p:attrName>
                                        </p:attrNameLst>
                                      </p:cBhvr>
                                      <p:tavLst>
                                        <p:tav tm="0">
                                          <p:val>
                                            <p:strVal val="0-#ppt_h/2"/>
                                          </p:val>
                                        </p:tav>
                                        <p:tav tm="100000">
                                          <p:val>
                                            <p:strVal val="#ppt_y"/>
                                          </p:val>
                                        </p:tav>
                                      </p:tavLst>
                                    </p:anim>
                                  </p:childTnLst>
                                </p:cTn>
                              </p:par>
                            </p:childTnLst>
                          </p:cTn>
                        </p:par>
                        <p:par>
                          <p:cTn id="16" fill="hold">
                            <p:stCondLst>
                              <p:cond delay="4250"/>
                            </p:stCondLst>
                            <p:childTnLst>
                              <p:par>
                                <p:cTn id="17" presetID="35" presetClass="entr" presetSubtype="0" fill="hold" nodeType="afterEffect">
                                  <p:stCondLst>
                                    <p:cond delay="0"/>
                                  </p:stCondLst>
                                  <p:childTnLst>
                                    <p:set>
                                      <p:cBhvr>
                                        <p:cTn id="18" dur="1" fill="hold">
                                          <p:stCondLst>
                                            <p:cond delay="0"/>
                                          </p:stCondLst>
                                        </p:cTn>
                                        <p:tgtEl>
                                          <p:spTgt spid="145415"/>
                                        </p:tgtEl>
                                        <p:attrNameLst>
                                          <p:attrName>style.visibility</p:attrName>
                                        </p:attrNameLst>
                                      </p:cBhvr>
                                      <p:to>
                                        <p:strVal val="visible"/>
                                      </p:to>
                                    </p:set>
                                    <p:animEffect transition="in" filter="fade">
                                      <p:cBhvr>
                                        <p:cTn id="19" dur="2000"/>
                                        <p:tgtEl>
                                          <p:spTgt spid="145415"/>
                                        </p:tgtEl>
                                      </p:cBhvr>
                                    </p:animEffect>
                                    <p:anim calcmode="lin" valueType="num">
                                      <p:cBhvr>
                                        <p:cTn id="20" dur="2000" fill="hold"/>
                                        <p:tgtEl>
                                          <p:spTgt spid="145415"/>
                                        </p:tgtEl>
                                        <p:attrNameLst>
                                          <p:attrName>style.rotation</p:attrName>
                                        </p:attrNameLst>
                                      </p:cBhvr>
                                      <p:tavLst>
                                        <p:tav tm="0">
                                          <p:val>
                                            <p:fltVal val="720"/>
                                          </p:val>
                                        </p:tav>
                                        <p:tav tm="100000">
                                          <p:val>
                                            <p:fltVal val="0"/>
                                          </p:val>
                                        </p:tav>
                                      </p:tavLst>
                                    </p:anim>
                                    <p:anim calcmode="lin" valueType="num">
                                      <p:cBhvr>
                                        <p:cTn id="21" dur="2000" fill="hold"/>
                                        <p:tgtEl>
                                          <p:spTgt spid="145415"/>
                                        </p:tgtEl>
                                        <p:attrNameLst>
                                          <p:attrName>ppt_h</p:attrName>
                                        </p:attrNameLst>
                                      </p:cBhvr>
                                      <p:tavLst>
                                        <p:tav tm="0">
                                          <p:val>
                                            <p:fltVal val="0"/>
                                          </p:val>
                                        </p:tav>
                                        <p:tav tm="100000">
                                          <p:val>
                                            <p:strVal val="#ppt_h"/>
                                          </p:val>
                                        </p:tav>
                                      </p:tavLst>
                                    </p:anim>
                                    <p:anim calcmode="lin" valueType="num">
                                      <p:cBhvr>
                                        <p:cTn id="22" dur="2000" fill="hold"/>
                                        <p:tgtEl>
                                          <p:spTgt spid="145415"/>
                                        </p:tgtEl>
                                        <p:attrNameLst>
                                          <p:attrName>ppt_w</p:attrName>
                                        </p:attrNameLst>
                                      </p:cBhvr>
                                      <p:tavLst>
                                        <p:tav tm="0">
                                          <p:val>
                                            <p:fltVal val="0"/>
                                          </p:val>
                                        </p:tav>
                                        <p:tav tm="100000">
                                          <p:val>
                                            <p:strVal val="#ppt_w"/>
                                          </p:val>
                                        </p:tav>
                                      </p:tavLst>
                                    </p:anim>
                                  </p:childTnLst>
                                </p:cTn>
                              </p:par>
                              <p:par>
                                <p:cTn id="23" presetID="19" presetClass="entr" presetSubtype="10" fill="hold" nodeType="withEffect">
                                  <p:stCondLst>
                                    <p:cond delay="0"/>
                                  </p:stCondLst>
                                  <p:childTnLst>
                                    <p:set>
                                      <p:cBhvr>
                                        <p:cTn id="24" dur="1" fill="hold">
                                          <p:stCondLst>
                                            <p:cond delay="0"/>
                                          </p:stCondLst>
                                        </p:cTn>
                                        <p:tgtEl>
                                          <p:spTgt spid="145416"/>
                                        </p:tgtEl>
                                        <p:attrNameLst>
                                          <p:attrName>style.visibility</p:attrName>
                                        </p:attrNameLst>
                                      </p:cBhvr>
                                      <p:to>
                                        <p:strVal val="visible"/>
                                      </p:to>
                                    </p:set>
                                    <p:anim calcmode="lin" valueType="num">
                                      <p:cBhvr>
                                        <p:cTn id="25" dur="2000" fill="hold"/>
                                        <p:tgtEl>
                                          <p:spTgt spid="145416"/>
                                        </p:tgtEl>
                                        <p:attrNameLst>
                                          <p:attrName>ppt_w</p:attrName>
                                        </p:attrNameLst>
                                      </p:cBhvr>
                                      <p:tavLst>
                                        <p:tav tm="0" fmla="#ppt_w*sin(2.5*pi*$)">
                                          <p:val>
                                            <p:fltVal val="0"/>
                                          </p:val>
                                        </p:tav>
                                        <p:tav tm="100000">
                                          <p:val>
                                            <p:fltVal val="1"/>
                                          </p:val>
                                        </p:tav>
                                      </p:tavLst>
                                    </p:anim>
                                    <p:anim calcmode="lin" valueType="num">
                                      <p:cBhvr>
                                        <p:cTn id="26" dur="2000" fill="hold"/>
                                        <p:tgtEl>
                                          <p:spTgt spid="1454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6"/>
                </p:tgtEl>
              </p:cMediaNode>
            </p:audio>
          </p:childTnLst>
        </p:cTn>
      </p:par>
    </p:tnLst>
    <p:bldLst>
      <p:bldP spid="145411" grpId="0" animBg="1"/>
      <p:bldP spid="1454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algn="ctr" rtl="1"/>
            <a:r>
              <a:rPr lang="ar-JO" sz="2800" dirty="0">
                <a:cs typeface="Tahoma" pitchFamily="34" charset="0"/>
              </a:rPr>
              <a:t>ويضيف دانيال </a:t>
            </a:r>
            <a:r>
              <a:rPr lang="ar-JO" sz="2800" dirty="0" err="1">
                <a:cs typeface="Tahoma" pitchFamily="34" charset="0"/>
              </a:rPr>
              <a:t>كاتز</a:t>
            </a:r>
            <a:r>
              <a:rPr lang="ar-JO" sz="2800" dirty="0">
                <a:cs typeface="Tahoma" pitchFamily="34" charset="0"/>
              </a:rPr>
              <a:t> وروبرت كهان </a:t>
            </a:r>
            <a:r>
              <a:rPr lang="en-US" sz="2800" dirty="0">
                <a:cs typeface="Tahoma" pitchFamily="34" charset="0"/>
              </a:rPr>
              <a:t>Daniel Katz &amp; Robert L. Kahn</a:t>
            </a:r>
            <a:r>
              <a:rPr lang="ar-JO" sz="2800" dirty="0">
                <a:cs typeface="Tahoma" pitchFamily="34" charset="0"/>
              </a:rPr>
              <a:t> خصائص إضافة للنظام المفتوح تتمثل بما يلي:-</a:t>
            </a:r>
            <a:endParaRPr lang="en-US" sz="2800" dirty="0">
              <a:cs typeface="Tahoma" pitchFamily="34" charset="0"/>
            </a:endParaRPr>
          </a:p>
        </p:txBody>
      </p:sp>
      <p:grpSp>
        <p:nvGrpSpPr>
          <p:cNvPr id="92163" name="Group 3"/>
          <p:cNvGrpSpPr>
            <a:grpSpLocks/>
          </p:cNvGrpSpPr>
          <p:nvPr/>
        </p:nvGrpSpPr>
        <p:grpSpPr bwMode="auto">
          <a:xfrm>
            <a:off x="3200400" y="2133600"/>
            <a:ext cx="4724400" cy="1143000"/>
            <a:chOff x="2016" y="1344"/>
            <a:chExt cx="2976" cy="720"/>
          </a:xfrm>
        </p:grpSpPr>
        <p:sp>
          <p:nvSpPr>
            <p:cNvPr id="92164" name="Oval 4"/>
            <p:cNvSpPr>
              <a:spLocks noChangeArrowheads="1"/>
            </p:cNvSpPr>
            <p:nvPr/>
          </p:nvSpPr>
          <p:spPr bwMode="auto">
            <a:xfrm>
              <a:off x="2016" y="1344"/>
              <a:ext cx="1728" cy="720"/>
            </a:xfrm>
            <a:prstGeom prst="ellipse">
              <a:avLst/>
            </a:prstGeom>
            <a:gradFill rotWithShape="0">
              <a:gsLst>
                <a:gs pos="0">
                  <a:srgbClr val="FFFF00"/>
                </a:gs>
                <a:gs pos="100000">
                  <a:srgbClr val="FFFF00">
                    <a:gamma/>
                    <a:shade val="46275"/>
                    <a:invGamma/>
                  </a:srgbClr>
                </a:gs>
              </a:gsLst>
              <a:lin ang="5400000" scaled="1"/>
            </a:gradFill>
            <a:ln w="9525">
              <a:noFill/>
              <a:round/>
              <a:headEnd/>
              <a:tailEnd/>
            </a:ln>
            <a:effectLst>
              <a:prstShdw prst="shdw17" dist="17961" dir="2700000">
                <a:srgbClr val="FFFF00">
                  <a:gamma/>
                  <a:shade val="60000"/>
                  <a:invGamma/>
                </a:srgbClr>
              </a:prstShdw>
            </a:effectLst>
          </p:spPr>
          <p:txBody>
            <a:bodyPr wrap="none" anchor="ctr"/>
            <a:lstStyle/>
            <a:p>
              <a:pPr algn="ctr" rtl="1"/>
              <a:r>
                <a:rPr kumimoji="0" lang="ar-JO" sz="2400" b="1">
                  <a:effectLst>
                    <a:outerShdw blurRad="38100" dist="38100" dir="2700000" algn="tl">
                      <a:srgbClr val="000000"/>
                    </a:outerShdw>
                  </a:effectLst>
                  <a:latin typeface="Times New Roman" pitchFamily="18" charset="0"/>
                  <a:cs typeface="Times New Roman" pitchFamily="18" charset="0"/>
                </a:rPr>
                <a:t>القدرة على الاصلاح الذاتي</a:t>
              </a:r>
            </a:p>
            <a:p>
              <a:pPr algn="ctr" rtl="1"/>
              <a:r>
                <a:rPr kumimoji="0" lang="en-US" sz="2400" b="1">
                  <a:effectLst>
                    <a:outerShdw blurRad="38100" dist="38100" dir="2700000" algn="tl">
                      <a:srgbClr val="000000"/>
                    </a:outerShdw>
                  </a:effectLst>
                  <a:latin typeface="Times New Roman" pitchFamily="18" charset="0"/>
                  <a:cs typeface="Times New Roman" pitchFamily="18" charset="0"/>
                </a:rPr>
                <a:t>Self Correction</a:t>
              </a:r>
            </a:p>
          </p:txBody>
        </p:sp>
        <p:sp>
          <p:nvSpPr>
            <p:cNvPr id="92165" name="AutoShape 5"/>
            <p:cNvSpPr>
              <a:spLocks noChangeArrowheads="1"/>
            </p:cNvSpPr>
            <p:nvPr/>
          </p:nvSpPr>
          <p:spPr bwMode="auto">
            <a:xfrm rot="5541316">
              <a:off x="4440" y="1512"/>
              <a:ext cx="576" cy="528"/>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grpSp>
        <p:nvGrpSpPr>
          <p:cNvPr id="92166" name="Group 6"/>
          <p:cNvGrpSpPr>
            <a:grpSpLocks/>
          </p:cNvGrpSpPr>
          <p:nvPr/>
        </p:nvGrpSpPr>
        <p:grpSpPr bwMode="auto">
          <a:xfrm>
            <a:off x="609600" y="2362200"/>
            <a:ext cx="2743200" cy="2514600"/>
            <a:chOff x="384" y="1488"/>
            <a:chExt cx="1728" cy="1584"/>
          </a:xfrm>
        </p:grpSpPr>
        <p:sp>
          <p:nvSpPr>
            <p:cNvPr id="92167" name="Oval 7"/>
            <p:cNvSpPr>
              <a:spLocks noChangeArrowheads="1"/>
            </p:cNvSpPr>
            <p:nvPr/>
          </p:nvSpPr>
          <p:spPr bwMode="auto">
            <a:xfrm>
              <a:off x="384" y="2352"/>
              <a:ext cx="1728" cy="720"/>
            </a:xfrm>
            <a:prstGeom prst="ellipse">
              <a:avLst/>
            </a:prstGeom>
            <a:gradFill rotWithShape="0">
              <a:gsLst>
                <a:gs pos="0">
                  <a:srgbClr val="6666FF"/>
                </a:gs>
                <a:gs pos="100000">
                  <a:srgbClr val="6666FF">
                    <a:gamma/>
                    <a:shade val="46275"/>
                    <a:invGamma/>
                  </a:srgbClr>
                </a:gs>
              </a:gsLst>
              <a:lin ang="5400000" scaled="1"/>
            </a:gradFill>
            <a:ln w="9525">
              <a:noFill/>
              <a:round/>
              <a:headEnd/>
              <a:tailEnd/>
            </a:ln>
            <a:effectLst>
              <a:prstShdw prst="shdw17" dist="17961" dir="2700000">
                <a:srgbClr val="6666FF">
                  <a:gamma/>
                  <a:shade val="60000"/>
                  <a:invGamma/>
                </a:srgbClr>
              </a:prstShdw>
            </a:effectLst>
          </p:spPr>
          <p:txBody>
            <a:bodyPr wrap="none" anchor="ctr"/>
            <a:lstStyle/>
            <a:p>
              <a:pPr algn="ctr" rtl="1"/>
              <a:r>
                <a:rPr kumimoji="0" lang="ar-JO" sz="2400" b="1">
                  <a:effectLst>
                    <a:outerShdw blurRad="38100" dist="38100" dir="2700000" algn="tl">
                      <a:srgbClr val="000000"/>
                    </a:outerShdw>
                  </a:effectLst>
                  <a:latin typeface="Times New Roman" pitchFamily="18" charset="0"/>
                  <a:cs typeface="Times New Roman" pitchFamily="18" charset="0"/>
                </a:rPr>
                <a:t>الصفة الدائرية</a:t>
              </a:r>
            </a:p>
            <a:p>
              <a:pPr algn="ctr" rtl="1"/>
              <a:r>
                <a:rPr kumimoji="0" lang="ar-JO" sz="2400" b="1">
                  <a:effectLst>
                    <a:outerShdw blurRad="38100" dist="38100" dir="2700000" algn="tl">
                      <a:srgbClr val="000000"/>
                    </a:outerShdw>
                  </a:effectLst>
                  <a:latin typeface="Times New Roman" pitchFamily="18" charset="0"/>
                  <a:cs typeface="Times New Roman" pitchFamily="18" charset="0"/>
                </a:rPr>
                <a:t> </a:t>
              </a:r>
              <a:r>
                <a:rPr kumimoji="0" lang="en-US" sz="2400" b="1">
                  <a:effectLst>
                    <a:outerShdw blurRad="38100" dist="38100" dir="2700000" algn="tl">
                      <a:srgbClr val="000000"/>
                    </a:outerShdw>
                  </a:effectLst>
                  <a:latin typeface="Times New Roman" pitchFamily="18" charset="0"/>
                  <a:cs typeface="Times New Roman" pitchFamily="18" charset="0"/>
                </a:rPr>
                <a:t>Cyclical Character</a:t>
              </a:r>
            </a:p>
          </p:txBody>
        </p:sp>
        <p:sp>
          <p:nvSpPr>
            <p:cNvPr id="92168" name="AutoShape 8"/>
            <p:cNvSpPr>
              <a:spLocks noChangeArrowheads="1"/>
            </p:cNvSpPr>
            <p:nvPr/>
          </p:nvSpPr>
          <p:spPr bwMode="auto">
            <a:xfrm>
              <a:off x="1008" y="1488"/>
              <a:ext cx="513" cy="546"/>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grpSp>
        <p:nvGrpSpPr>
          <p:cNvPr id="92169" name="Group 9"/>
          <p:cNvGrpSpPr>
            <a:grpSpLocks/>
          </p:cNvGrpSpPr>
          <p:nvPr/>
        </p:nvGrpSpPr>
        <p:grpSpPr bwMode="auto">
          <a:xfrm>
            <a:off x="1676400" y="5181600"/>
            <a:ext cx="4267200" cy="1143000"/>
            <a:chOff x="1056" y="3264"/>
            <a:chExt cx="2688" cy="720"/>
          </a:xfrm>
        </p:grpSpPr>
        <p:sp>
          <p:nvSpPr>
            <p:cNvPr id="92170" name="Oval 10"/>
            <p:cNvSpPr>
              <a:spLocks noChangeArrowheads="1"/>
            </p:cNvSpPr>
            <p:nvPr/>
          </p:nvSpPr>
          <p:spPr bwMode="auto">
            <a:xfrm>
              <a:off x="2016" y="3264"/>
              <a:ext cx="1728" cy="720"/>
            </a:xfrm>
            <a:prstGeom prst="ellipse">
              <a:avLst/>
            </a:prstGeom>
            <a:gradFill rotWithShape="0">
              <a:gsLst>
                <a:gs pos="0">
                  <a:schemeClr val="accent1"/>
                </a:gs>
                <a:gs pos="100000">
                  <a:schemeClr val="accent1">
                    <a:gamma/>
                    <a:shade val="46275"/>
                    <a:invGamma/>
                  </a:schemeClr>
                </a:gs>
              </a:gsLst>
              <a:lin ang="5400000" scaled="1"/>
            </a:gradFill>
            <a:ln w="9525">
              <a:noFill/>
              <a:round/>
              <a:headEnd/>
              <a:tailEnd/>
            </a:ln>
            <a:effectLst>
              <a:prstShdw prst="shdw17" dist="17961" dir="2700000">
                <a:schemeClr val="accent1">
                  <a:gamma/>
                  <a:shade val="60000"/>
                  <a:invGamma/>
                </a:schemeClr>
              </a:prstShdw>
            </a:effectLst>
          </p:spPr>
          <p:txBody>
            <a:bodyPr wrap="none" anchor="ctr"/>
            <a:lstStyle/>
            <a:p>
              <a:pPr algn="ctr" rtl="1"/>
              <a:r>
                <a:rPr kumimoji="0" lang="ar-JO" sz="2400" b="1" dirty="0">
                  <a:effectLst>
                    <a:outerShdw blurRad="38100" dist="38100" dir="2700000" algn="tl">
                      <a:srgbClr val="000000"/>
                    </a:outerShdw>
                  </a:effectLst>
                  <a:latin typeface="Times New Roman" pitchFamily="18" charset="0"/>
                  <a:cs typeface="Times New Roman" pitchFamily="18" charset="0"/>
                </a:rPr>
                <a:t>القدرة على التوفيق بين </a:t>
              </a:r>
            </a:p>
            <a:p>
              <a:pPr algn="ctr" rtl="1"/>
              <a:r>
                <a:rPr kumimoji="0" lang="ar-JO" sz="2400" b="1" dirty="0">
                  <a:effectLst>
                    <a:outerShdw blurRad="38100" dist="38100" dir="2700000" algn="tl">
                      <a:srgbClr val="000000"/>
                    </a:outerShdw>
                  </a:effectLst>
                  <a:latin typeface="Times New Roman" pitchFamily="18" charset="0"/>
                  <a:cs typeface="Times New Roman" pitchFamily="18" charset="0"/>
                </a:rPr>
                <a:t>النشاطات المتناقضة</a:t>
              </a:r>
              <a:endParaRPr kumimoji="0" lang="en-US" sz="2400" b="1" dirty="0">
                <a:effectLst>
                  <a:outerShdw blurRad="38100" dist="38100" dir="2700000" algn="tl">
                    <a:srgbClr val="000000"/>
                  </a:outerShdw>
                </a:effectLst>
                <a:latin typeface="Times New Roman" pitchFamily="18" charset="0"/>
                <a:cs typeface="Times New Roman" pitchFamily="18" charset="0"/>
              </a:endParaRPr>
            </a:p>
            <a:p>
              <a:pPr algn="ctr" rtl="1"/>
              <a:r>
                <a:rPr kumimoji="0" lang="en-US" sz="2400" b="1" dirty="0">
                  <a:effectLst>
                    <a:outerShdw blurRad="38100" dist="38100" dir="2700000" algn="tl">
                      <a:srgbClr val="000000"/>
                    </a:outerShdw>
                  </a:effectLst>
                  <a:latin typeface="Times New Roman" pitchFamily="18" charset="0"/>
                  <a:cs typeface="Times New Roman" pitchFamily="18" charset="0"/>
                </a:rPr>
                <a:t>adaptability</a:t>
              </a:r>
              <a:endParaRPr kumimoji="0" lang="ar-JO" sz="2400" b="1" dirty="0">
                <a:effectLst>
                  <a:outerShdw blurRad="38100" dist="38100" dir="2700000" algn="tl">
                    <a:srgbClr val="000000"/>
                  </a:outerShdw>
                </a:effectLst>
                <a:latin typeface="Times New Roman" pitchFamily="18" charset="0"/>
                <a:cs typeface="Times New Roman" pitchFamily="18" charset="0"/>
              </a:endParaRPr>
            </a:p>
          </p:txBody>
        </p:sp>
        <p:sp>
          <p:nvSpPr>
            <p:cNvPr id="92171" name="AutoShape 11"/>
            <p:cNvSpPr>
              <a:spLocks noChangeArrowheads="1"/>
            </p:cNvSpPr>
            <p:nvPr/>
          </p:nvSpPr>
          <p:spPr bwMode="auto">
            <a:xfrm rot="-5276589">
              <a:off x="1072" y="3296"/>
              <a:ext cx="513" cy="546"/>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grpSp>
        <p:nvGrpSpPr>
          <p:cNvPr id="92172" name="Group 12"/>
          <p:cNvGrpSpPr>
            <a:grpSpLocks/>
          </p:cNvGrpSpPr>
          <p:nvPr/>
        </p:nvGrpSpPr>
        <p:grpSpPr bwMode="auto">
          <a:xfrm>
            <a:off x="6372225" y="3617866"/>
            <a:ext cx="2743200" cy="2466975"/>
            <a:chOff x="4032" y="2256"/>
            <a:chExt cx="1728" cy="1554"/>
          </a:xfrm>
        </p:grpSpPr>
        <p:sp>
          <p:nvSpPr>
            <p:cNvPr id="92173" name="Oval 13"/>
            <p:cNvSpPr>
              <a:spLocks noChangeArrowheads="1"/>
            </p:cNvSpPr>
            <p:nvPr/>
          </p:nvSpPr>
          <p:spPr bwMode="auto">
            <a:xfrm>
              <a:off x="4032" y="2256"/>
              <a:ext cx="1728" cy="720"/>
            </a:xfrm>
            <a:prstGeom prst="ellipse">
              <a:avLst/>
            </a:prstGeom>
            <a:gradFill rotWithShape="0">
              <a:gsLst>
                <a:gs pos="0">
                  <a:srgbClr val="CC66FF"/>
                </a:gs>
                <a:gs pos="100000">
                  <a:srgbClr val="CC66FF">
                    <a:gamma/>
                    <a:shade val="46275"/>
                    <a:invGamma/>
                  </a:srgbClr>
                </a:gs>
              </a:gsLst>
              <a:lin ang="5400000" scaled="1"/>
            </a:gradFill>
            <a:ln w="9525">
              <a:noFill/>
              <a:round/>
              <a:headEnd/>
              <a:tailEnd/>
            </a:ln>
            <a:effectLst>
              <a:prstShdw prst="shdw17" dist="17961" dir="2700000">
                <a:srgbClr val="CC66FF">
                  <a:gamma/>
                  <a:shade val="60000"/>
                  <a:invGamma/>
                </a:srgbClr>
              </a:prstShdw>
            </a:effectLst>
          </p:spPr>
          <p:txBody>
            <a:bodyPr wrap="none" anchor="ctr"/>
            <a:lstStyle/>
            <a:p>
              <a:pPr algn="ctr" rtl="1"/>
              <a:r>
                <a:rPr kumimoji="0" lang="ar-JO" sz="2400" b="1">
                  <a:effectLst>
                    <a:outerShdw blurRad="38100" dist="38100" dir="2700000" algn="tl">
                      <a:srgbClr val="000000"/>
                    </a:outerShdw>
                  </a:effectLst>
                  <a:latin typeface="Times New Roman" pitchFamily="18" charset="0"/>
                  <a:cs typeface="Times New Roman" pitchFamily="18" charset="0"/>
                </a:rPr>
                <a:t>القدرة على النمو والانتشار</a:t>
              </a:r>
            </a:p>
            <a:p>
              <a:pPr algn="ctr" rtl="1"/>
              <a:r>
                <a:rPr kumimoji="0" lang="en-US" sz="2400" b="1">
                  <a:effectLst>
                    <a:outerShdw blurRad="38100" dist="38100" dir="2700000" algn="tl">
                      <a:srgbClr val="000000"/>
                    </a:outerShdw>
                  </a:effectLst>
                  <a:latin typeface="Times New Roman" pitchFamily="18" charset="0"/>
                  <a:cs typeface="Times New Roman" pitchFamily="18" charset="0"/>
                </a:rPr>
                <a:t>Growth</a:t>
              </a:r>
            </a:p>
          </p:txBody>
        </p:sp>
        <p:sp>
          <p:nvSpPr>
            <p:cNvPr id="92174" name="AutoShape 14"/>
            <p:cNvSpPr>
              <a:spLocks noChangeArrowheads="1"/>
            </p:cNvSpPr>
            <p:nvPr/>
          </p:nvSpPr>
          <p:spPr bwMode="auto">
            <a:xfrm rot="-10592501">
              <a:off x="4368" y="3264"/>
              <a:ext cx="513" cy="546"/>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sp>
        <p:nvSpPr>
          <p:cNvPr id="92178" name="Oval 18"/>
          <p:cNvSpPr>
            <a:spLocks noChangeArrowheads="1"/>
          </p:cNvSpPr>
          <p:nvPr/>
        </p:nvSpPr>
        <p:spPr bwMode="auto">
          <a:xfrm>
            <a:off x="3348038" y="3357563"/>
            <a:ext cx="3024187" cy="1511300"/>
          </a:xfrm>
          <a:prstGeom prst="ellipse">
            <a:avLst/>
          </a:prstGeom>
          <a:solidFill>
            <a:srgbClr val="FF00FF"/>
          </a:solidFill>
          <a:ln w="9525">
            <a:solidFill>
              <a:schemeClr val="tx1"/>
            </a:solidFill>
            <a:round/>
            <a:headEnd/>
            <a:tailEnd/>
          </a:ln>
          <a:effectLst/>
        </p:spPr>
        <p:txBody>
          <a:bodyPr wrap="none" anchor="ctr"/>
          <a:lstStyle/>
          <a:p>
            <a:pPr algn="ctr"/>
            <a:r>
              <a:rPr kumimoji="0" lang="ar-JO" sz="2400" b="1" dirty="0">
                <a:solidFill>
                  <a:srgbClr val="006600"/>
                </a:solidFill>
                <a:effectLst>
                  <a:outerShdw blurRad="38100" dist="38100" dir="2700000" algn="tl">
                    <a:srgbClr val="000000"/>
                  </a:outerShdw>
                </a:effectLst>
                <a:latin typeface="Times New Roman" pitchFamily="18" charset="0"/>
                <a:cs typeface="Times New Roman" pitchFamily="18" charset="0"/>
              </a:rPr>
              <a:t>قدرة النظام على الوصول</a:t>
            </a:r>
          </a:p>
          <a:p>
            <a:pPr algn="ctr" rtl="1"/>
            <a:r>
              <a:rPr kumimoji="0" lang="ar-JO" sz="2400" b="1" dirty="0">
                <a:solidFill>
                  <a:srgbClr val="006600"/>
                </a:solidFill>
                <a:effectLst>
                  <a:outerShdw blurRad="38100" dist="38100" dir="2700000" algn="tl">
                    <a:srgbClr val="000000"/>
                  </a:outerShdw>
                </a:effectLst>
                <a:latin typeface="Times New Roman" pitchFamily="18" charset="0"/>
                <a:cs typeface="Times New Roman" pitchFamily="18" charset="0"/>
              </a:rPr>
              <a:t>للأهداف</a:t>
            </a:r>
          </a:p>
          <a:p>
            <a:pPr algn="ctr" rtl="1"/>
            <a:r>
              <a:rPr kumimoji="0" lang="ar-JO" sz="2400" b="1" dirty="0">
                <a:solidFill>
                  <a:srgbClr val="006600"/>
                </a:solidFill>
                <a:effectLst>
                  <a:outerShdw blurRad="38100" dist="38100" dir="2700000" algn="tl">
                    <a:srgbClr val="000000"/>
                  </a:outerShdw>
                </a:effectLst>
                <a:latin typeface="Times New Roman" pitchFamily="18" charset="0"/>
                <a:cs typeface="Times New Roman" pitchFamily="18" charset="0"/>
              </a:rPr>
              <a:t> </a:t>
            </a:r>
            <a:r>
              <a:rPr kumimoji="0" lang="en-US" sz="2400" b="1" dirty="0">
                <a:solidFill>
                  <a:srgbClr val="006600"/>
                </a:solidFill>
                <a:effectLst>
                  <a:outerShdw blurRad="38100" dist="38100" dir="2700000" algn="tl">
                    <a:srgbClr val="000000"/>
                  </a:outerShdw>
                </a:effectLst>
                <a:latin typeface="Times New Roman" pitchFamily="18" charset="0"/>
                <a:cs typeface="Times New Roman" pitchFamily="18" charset="0"/>
              </a:rPr>
              <a:t>Flexibility</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91914">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10" presetClass="entr" presetSubtype="0" fill="hold" grpId="0" nodeType="withEffect">
                                  <p:stCondLst>
                                    <p:cond delay="0"/>
                                  </p:stCondLst>
                                  <p:childTnLst>
                                    <p:set>
                                      <p:cBhvr>
                                        <p:cTn id="8" dur="1" fill="hold">
                                          <p:stCondLst>
                                            <p:cond delay="0"/>
                                          </p:stCondLst>
                                        </p:cTn>
                                        <p:tgtEl>
                                          <p:spTgt spid="92162"/>
                                        </p:tgtEl>
                                        <p:attrNameLst>
                                          <p:attrName>style.visibility</p:attrName>
                                        </p:attrNameLst>
                                      </p:cBhvr>
                                      <p:to>
                                        <p:strVal val="visible"/>
                                      </p:to>
                                    </p:set>
                                    <p:animEffect transition="in" filter="fade">
                                      <p:cBhvr>
                                        <p:cTn id="9" dur="500"/>
                                        <p:tgtEl>
                                          <p:spTgt spid="92162"/>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499"/>
                                          </p:stCondLst>
                                        </p:cTn>
                                        <p:tgtEl>
                                          <p:spTgt spid="92166"/>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499"/>
                                          </p:stCondLst>
                                        </p:cTn>
                                        <p:tgtEl>
                                          <p:spTgt spid="92163"/>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0"/>
                                  </p:stCondLst>
                                  <p:childTnLst>
                                    <p:set>
                                      <p:cBhvr>
                                        <p:cTn id="18" dur="1" fill="hold">
                                          <p:stCondLst>
                                            <p:cond delay="499"/>
                                          </p:stCondLst>
                                        </p:cTn>
                                        <p:tgtEl>
                                          <p:spTgt spid="92172"/>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0"/>
                                  </p:stCondLst>
                                  <p:childTnLst>
                                    <p:set>
                                      <p:cBhvr>
                                        <p:cTn id="21" dur="1" fill="hold">
                                          <p:stCondLst>
                                            <p:cond delay="499"/>
                                          </p:stCondLst>
                                        </p:cTn>
                                        <p:tgtEl>
                                          <p:spTgt spid="92169"/>
                                        </p:tgtEl>
                                        <p:attrNameLst>
                                          <p:attrName>style.visibility</p:attrName>
                                        </p:attrNameLst>
                                      </p:cBhvr>
                                      <p:to>
                                        <p:strVal val="visible"/>
                                      </p:to>
                                    </p:set>
                                  </p:childTnLst>
                                </p:cTn>
                              </p:par>
                            </p:childTnLst>
                          </p:cTn>
                        </p:par>
                        <p:par>
                          <p:cTn id="22" fill="hold">
                            <p:stCondLst>
                              <p:cond delay="2500"/>
                            </p:stCondLst>
                            <p:childTnLst>
                              <p:par>
                                <p:cTn id="23" presetID="53" presetClass="entr" presetSubtype="0" fill="hold" grpId="0" nodeType="afterEffect">
                                  <p:stCondLst>
                                    <p:cond delay="0"/>
                                  </p:stCondLst>
                                  <p:childTnLst>
                                    <p:set>
                                      <p:cBhvr>
                                        <p:cTn id="24" dur="1" fill="hold">
                                          <p:stCondLst>
                                            <p:cond delay="0"/>
                                          </p:stCondLst>
                                        </p:cTn>
                                        <p:tgtEl>
                                          <p:spTgt spid="92178"/>
                                        </p:tgtEl>
                                        <p:attrNameLst>
                                          <p:attrName>style.visibility</p:attrName>
                                        </p:attrNameLst>
                                      </p:cBhvr>
                                      <p:to>
                                        <p:strVal val="visible"/>
                                      </p:to>
                                    </p:set>
                                    <p:anim calcmode="lin" valueType="num">
                                      <p:cBhvr>
                                        <p:cTn id="25" dur="1000" fill="hold"/>
                                        <p:tgtEl>
                                          <p:spTgt spid="92178"/>
                                        </p:tgtEl>
                                        <p:attrNameLst>
                                          <p:attrName>ppt_w</p:attrName>
                                        </p:attrNameLst>
                                      </p:cBhvr>
                                      <p:tavLst>
                                        <p:tav tm="0">
                                          <p:val>
                                            <p:fltVal val="0"/>
                                          </p:val>
                                        </p:tav>
                                        <p:tav tm="100000">
                                          <p:val>
                                            <p:strVal val="#ppt_w"/>
                                          </p:val>
                                        </p:tav>
                                      </p:tavLst>
                                    </p:anim>
                                    <p:anim calcmode="lin" valueType="num">
                                      <p:cBhvr>
                                        <p:cTn id="26" dur="1000" fill="hold"/>
                                        <p:tgtEl>
                                          <p:spTgt spid="92178"/>
                                        </p:tgtEl>
                                        <p:attrNameLst>
                                          <p:attrName>ppt_h</p:attrName>
                                        </p:attrNameLst>
                                      </p:cBhvr>
                                      <p:tavLst>
                                        <p:tav tm="0">
                                          <p:val>
                                            <p:fltVal val="0"/>
                                          </p:val>
                                        </p:tav>
                                        <p:tav tm="100000">
                                          <p:val>
                                            <p:strVal val="#ppt_h"/>
                                          </p:val>
                                        </p:tav>
                                      </p:tavLst>
                                    </p:anim>
                                    <p:animEffect transition="in" filter="fade">
                                      <p:cBhvr>
                                        <p:cTn id="27" dur="1000"/>
                                        <p:tgtEl>
                                          <p:spTgt spid="9217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8" fill="hold" display="0">
                  <p:stCondLst>
                    <p:cond delay="indefinite"/>
                  </p:stCondLst>
                  <p:endCondLst>
                    <p:cond evt="onStopAudio" delay="0">
                      <p:tgtEl>
                        <p:sldTgt/>
                      </p:tgtEl>
                    </p:cond>
                  </p:endCondLst>
                </p:cTn>
                <p:tgtEl>
                  <p:spTgt spid="4"/>
                </p:tgtEl>
              </p:cMediaNode>
            </p:audio>
          </p:childTnLst>
        </p:cTn>
      </p:par>
    </p:tnLst>
    <p:bldLst>
      <p:bldP spid="92162" grpId="0"/>
      <p:bldP spid="921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التحديات التي تواجه المنظمات المعاصرة</a:t>
            </a:r>
            <a:endParaRPr lang="fr-FR" dirty="0"/>
          </a:p>
        </p:txBody>
      </p:sp>
      <p:sp>
        <p:nvSpPr>
          <p:cNvPr id="3" name="ZoneTexte 2"/>
          <p:cNvSpPr txBox="1"/>
          <p:nvPr/>
        </p:nvSpPr>
        <p:spPr>
          <a:xfrm>
            <a:off x="831289" y="2204864"/>
            <a:ext cx="7272808" cy="3754874"/>
          </a:xfrm>
          <a:prstGeom prst="rect">
            <a:avLst/>
          </a:prstGeom>
          <a:noFill/>
        </p:spPr>
        <p:txBody>
          <a:bodyPr wrap="square" rtlCol="0">
            <a:spAutoFit/>
          </a:bodyPr>
          <a:lstStyle/>
          <a:p>
            <a:pPr algn="r" rtl="1"/>
            <a:r>
              <a:rPr lang="ar-DZ" sz="3400" dirty="0" smtClean="0">
                <a:latin typeface="Simplified Arabic" pitchFamily="18" charset="-78"/>
                <a:cs typeface="Simplified Arabic" pitchFamily="18" charset="-78"/>
              </a:rPr>
              <a:t>1-ازدياد دور المعرفة</a:t>
            </a:r>
          </a:p>
          <a:p>
            <a:pPr algn="r" rtl="1"/>
            <a:r>
              <a:rPr lang="ar-DZ" sz="3400" dirty="0" smtClean="0">
                <a:latin typeface="Simplified Arabic" pitchFamily="18" charset="-78"/>
                <a:cs typeface="Simplified Arabic" pitchFamily="18" charset="-78"/>
              </a:rPr>
              <a:t>2- التطور التكنولوجي</a:t>
            </a:r>
          </a:p>
          <a:p>
            <a:pPr algn="r" rtl="1"/>
            <a:r>
              <a:rPr lang="ar-DZ" sz="3400" dirty="0" smtClean="0">
                <a:latin typeface="Simplified Arabic" pitchFamily="18" charset="-78"/>
                <a:cs typeface="Simplified Arabic" pitchFamily="18" charset="-78"/>
              </a:rPr>
              <a:t>3- التنوع في المنتجات، في الأذواق، في المنظمات</a:t>
            </a:r>
          </a:p>
          <a:p>
            <a:pPr algn="r" rtl="1"/>
            <a:r>
              <a:rPr lang="ar-DZ" sz="3400" dirty="0" smtClean="0">
                <a:latin typeface="Simplified Arabic" pitchFamily="18" charset="-78"/>
                <a:cs typeface="Simplified Arabic" pitchFamily="18" charset="-78"/>
              </a:rPr>
              <a:t>6-أخلاقيات الأعمال </a:t>
            </a:r>
          </a:p>
          <a:p>
            <a:pPr algn="r" rtl="1"/>
            <a:r>
              <a:rPr lang="ar-DZ" sz="3400" dirty="0" smtClean="0">
                <a:latin typeface="Simplified Arabic" pitchFamily="18" charset="-78"/>
                <a:cs typeface="Simplified Arabic" pitchFamily="18" charset="-78"/>
              </a:rPr>
              <a:t>7- التكتلات الاقتصادية الع</a:t>
            </a:r>
            <a:r>
              <a:rPr lang="ar-DZ" sz="3400" dirty="0">
                <a:latin typeface="Simplified Arabic" pitchFamily="18" charset="-78"/>
                <a:cs typeface="Simplified Arabic" pitchFamily="18" charset="-78"/>
              </a:rPr>
              <a:t>ا</a:t>
            </a:r>
            <a:r>
              <a:rPr lang="ar-DZ" sz="3400" dirty="0" smtClean="0">
                <a:latin typeface="Simplified Arabic" pitchFamily="18" charset="-78"/>
                <a:cs typeface="Simplified Arabic" pitchFamily="18" charset="-78"/>
              </a:rPr>
              <a:t>لمية</a:t>
            </a:r>
          </a:p>
          <a:p>
            <a:pPr algn="r" rtl="1"/>
            <a:r>
              <a:rPr lang="ar-DZ" sz="3400" dirty="0" smtClean="0">
                <a:latin typeface="Simplified Arabic" pitchFamily="18" charset="-78"/>
                <a:cs typeface="Simplified Arabic" pitchFamily="18" charset="-78"/>
              </a:rPr>
              <a:t>8- قيود متعلقة بمعايير إنتاج السلع والخدمات</a:t>
            </a:r>
          </a:p>
          <a:p>
            <a:pPr algn="r" rtl="1"/>
            <a:r>
              <a:rPr lang="ar-DZ" sz="3400" dirty="0" smtClean="0">
                <a:latin typeface="Simplified Arabic" pitchFamily="18" charset="-78"/>
                <a:cs typeface="Simplified Arabic" pitchFamily="18" charset="-78"/>
              </a:rPr>
              <a:t>9- البحث والتطوير والإبداع</a:t>
            </a:r>
            <a:endParaRPr lang="fr-FR" sz="3400" dirty="0">
              <a:latin typeface="Simplified Arabic" pitchFamily="18" charset="-78"/>
              <a:cs typeface="Simplified Arabic" pitchFamily="18" charset="-78"/>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4599"/>
    </mc:Choice>
    <mc:Fallback xmlns="">
      <p:transition spd="slow" advTm="44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18" presetClass="entr" presetSubtype="12"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strips(downLeft)">
                                      <p:cBhvr>
                                        <p:cTn id="9" dur="500"/>
                                        <p:tgtEl>
                                          <p:spTgt spid="2"/>
                                        </p:tgtEl>
                                      </p:cBhvr>
                                    </p:animEffect>
                                  </p:childTnLst>
                                </p:cTn>
                              </p:par>
                            </p:childTnLst>
                          </p:cTn>
                        </p:par>
                        <p:par>
                          <p:cTn id="10" fill="hold">
                            <p:stCondLst>
                              <p:cond delay="50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3"/>
                                        </p:tgtEl>
                                        <p:attrNameLst>
                                          <p:attrName>style.visibility</p:attrName>
                                        </p:attrNameLst>
                                      </p:cBhvr>
                                      <p:to>
                                        <p:strVal val="visible"/>
                                      </p:to>
                                    </p:set>
                                    <p:anim calcmode="discrete" valueType="clr">
                                      <p:cBhvr override="childStyle">
                                        <p:cTn id="13"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
                                        </p:tgtEl>
                                        <p:attrNameLst>
                                          <p:attrName>fillcolor</p:attrName>
                                        </p:attrNameLst>
                                      </p:cBhvr>
                                      <p:tavLst>
                                        <p:tav tm="0">
                                          <p:val>
                                            <p:clrVal>
                                              <a:schemeClr val="accent2"/>
                                            </p:clrVal>
                                          </p:val>
                                        </p:tav>
                                        <p:tav tm="50000">
                                          <p:val>
                                            <p:clrVal>
                                              <a:schemeClr val="hlink"/>
                                            </p:clrVal>
                                          </p:val>
                                        </p:tav>
                                      </p:tavLst>
                                    </p:anim>
                                    <p:set>
                                      <p:cBhvr>
                                        <p:cTn id="15"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5"/>
                </p:tgtEl>
              </p:cMediaNode>
            </p:audio>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370" y="836712"/>
            <a:ext cx="6345260" cy="709865"/>
          </a:xfrm>
        </p:spPr>
        <p:txBody>
          <a:bodyPr/>
          <a:lstStyle/>
          <a:p>
            <a:pPr algn="ctr"/>
            <a:r>
              <a:rPr lang="ar-DZ" dirty="0" smtClean="0"/>
              <a:t>مداخل دراسة نظريات التنظيم</a:t>
            </a:r>
            <a:endParaRPr lang="fr-FR" dirty="0"/>
          </a:p>
        </p:txBody>
      </p:sp>
      <p:sp>
        <p:nvSpPr>
          <p:cNvPr id="3" name="Rectangle 2"/>
          <p:cNvSpPr/>
          <p:nvPr/>
        </p:nvSpPr>
        <p:spPr>
          <a:xfrm>
            <a:off x="467544" y="2564904"/>
            <a:ext cx="7992888" cy="3108543"/>
          </a:xfrm>
          <a:prstGeom prst="rect">
            <a:avLst/>
          </a:prstGeom>
        </p:spPr>
        <p:txBody>
          <a:bodyPr wrap="square">
            <a:spAutoFit/>
          </a:bodyPr>
          <a:lstStyle/>
          <a:p>
            <a:pPr algn="r" rtl="1"/>
            <a:r>
              <a:rPr lang="ar-DZ" sz="2800" dirty="0" smtClean="0"/>
              <a:t>1-المدخل </a:t>
            </a:r>
            <a:r>
              <a:rPr lang="ar-DZ" sz="2800" dirty="0" err="1" smtClean="0"/>
              <a:t>المفاهيمي</a:t>
            </a:r>
            <a:endParaRPr lang="ar-DZ" sz="2800" dirty="0" smtClean="0"/>
          </a:p>
          <a:p>
            <a:pPr algn="r" rtl="1"/>
            <a:r>
              <a:rPr lang="ar-DZ" sz="2800" dirty="0" smtClean="0"/>
              <a:t>أ- </a:t>
            </a:r>
            <a:r>
              <a:rPr lang="ar-DZ" sz="2800" b="1" dirty="0" smtClean="0"/>
              <a:t>الاتجاه الاجتماعي</a:t>
            </a:r>
            <a:r>
              <a:rPr lang="ar-DZ" sz="2800" dirty="0" smtClean="0"/>
              <a:t>: إن </a:t>
            </a:r>
            <a:r>
              <a:rPr lang="ar-DZ" sz="2800" dirty="0"/>
              <a:t>هذا الاتجاه يتعامل مع المنظمة على أساس أنها وحدة أو خلية اجتماعية تتكون من خلال التفاعل الاجتماعي بين الأفراد والجماعات وما يتبعها من عمليات وفعاليات ووظائف. </a:t>
            </a:r>
            <a:r>
              <a:rPr lang="ar-DZ" sz="2800" dirty="0" smtClean="0"/>
              <a:t>من التعاريف: </a:t>
            </a:r>
            <a:endParaRPr lang="ar-DZ" sz="2800" dirty="0"/>
          </a:p>
          <a:p>
            <a:pPr algn="ctr" rtl="1"/>
            <a:r>
              <a:rPr lang="ar-DZ" sz="2800" b="1" dirty="0" smtClean="0">
                <a:solidFill>
                  <a:schemeClr val="accent2"/>
                </a:solidFill>
              </a:rPr>
              <a:t>المنظمة </a:t>
            </a:r>
            <a:r>
              <a:rPr lang="ar-DZ" sz="2800" b="1" dirty="0">
                <a:solidFill>
                  <a:schemeClr val="accent2"/>
                </a:solidFill>
              </a:rPr>
              <a:t>وحدة اجتماعية متعمدة أنشئت لغرض تحقيق أهداف محــددة(</a:t>
            </a:r>
            <a:r>
              <a:rPr lang="fr-FR" sz="2800" b="1" dirty="0" err="1">
                <a:solidFill>
                  <a:schemeClr val="accent2"/>
                </a:solidFill>
              </a:rPr>
              <a:t>Etzioni</a:t>
            </a:r>
            <a:r>
              <a:rPr lang="fr-FR" sz="2800" b="1" dirty="0">
                <a:solidFill>
                  <a:schemeClr val="accent2"/>
                </a:solidFill>
              </a:rPr>
              <a:t> ,</a:t>
            </a:r>
            <a:r>
              <a:rPr lang="fr-FR" sz="2800" b="1" dirty="0" smtClean="0">
                <a:solidFill>
                  <a:schemeClr val="accent2"/>
                </a:solidFill>
              </a:rPr>
              <a:t>1964</a:t>
            </a:r>
            <a:r>
              <a:rPr lang="ar-DZ" sz="2800" b="1" dirty="0" smtClean="0">
                <a:solidFill>
                  <a:schemeClr val="accent2"/>
                </a:solidFill>
              </a:rPr>
              <a:t>)</a:t>
            </a:r>
            <a:endParaRPr lang="fr-FR" sz="2800" b="1" dirty="0">
              <a:solidFill>
                <a:schemeClr val="accent2"/>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40743642"/>
      </p:ext>
    </p:extLst>
  </p:cSld>
  <p:clrMapOvr>
    <a:masterClrMapping/>
  </p:clrMapOvr>
  <mc:AlternateContent xmlns:mc="http://schemas.openxmlformats.org/markup-compatibility/2006" xmlns:p14="http://schemas.microsoft.com/office/powerpoint/2010/main">
    <mc:Choice Requires="p14">
      <p:transition spd="slow" p14:dur="2000" advTm="74952"/>
    </mc:Choice>
    <mc:Fallback xmlns="">
      <p:transition spd="slow" advTm="74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26"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wipe(down)">
                                      <p:cBhvr>
                                        <p:cTn id="9" dur="580">
                                          <p:stCondLst>
                                            <p:cond delay="0"/>
                                          </p:stCondLst>
                                        </p:cTn>
                                        <p:tgtEl>
                                          <p:spTgt spid="2"/>
                                        </p:tgtEl>
                                      </p:cBhvr>
                                    </p:animEffect>
                                    <p:anim calcmode="lin" valueType="num">
                                      <p:cBhvr>
                                        <p:cTn id="1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5" dur="26">
                                          <p:stCondLst>
                                            <p:cond delay="650"/>
                                          </p:stCondLst>
                                        </p:cTn>
                                        <p:tgtEl>
                                          <p:spTgt spid="2"/>
                                        </p:tgtEl>
                                      </p:cBhvr>
                                      <p:to x="100000" y="60000"/>
                                    </p:animScale>
                                    <p:animScale>
                                      <p:cBhvr>
                                        <p:cTn id="16" dur="166" decel="50000">
                                          <p:stCondLst>
                                            <p:cond delay="676"/>
                                          </p:stCondLst>
                                        </p:cTn>
                                        <p:tgtEl>
                                          <p:spTgt spid="2"/>
                                        </p:tgtEl>
                                      </p:cBhvr>
                                      <p:to x="100000" y="100000"/>
                                    </p:animScale>
                                    <p:animScale>
                                      <p:cBhvr>
                                        <p:cTn id="17" dur="26">
                                          <p:stCondLst>
                                            <p:cond delay="1312"/>
                                          </p:stCondLst>
                                        </p:cTn>
                                        <p:tgtEl>
                                          <p:spTgt spid="2"/>
                                        </p:tgtEl>
                                      </p:cBhvr>
                                      <p:to x="100000" y="80000"/>
                                    </p:animScale>
                                    <p:animScale>
                                      <p:cBhvr>
                                        <p:cTn id="18" dur="166" decel="50000">
                                          <p:stCondLst>
                                            <p:cond delay="1338"/>
                                          </p:stCondLst>
                                        </p:cTn>
                                        <p:tgtEl>
                                          <p:spTgt spid="2"/>
                                        </p:tgtEl>
                                      </p:cBhvr>
                                      <p:to x="100000" y="100000"/>
                                    </p:animScale>
                                    <p:animScale>
                                      <p:cBhvr>
                                        <p:cTn id="19" dur="26">
                                          <p:stCondLst>
                                            <p:cond delay="1642"/>
                                          </p:stCondLst>
                                        </p:cTn>
                                        <p:tgtEl>
                                          <p:spTgt spid="2"/>
                                        </p:tgtEl>
                                      </p:cBhvr>
                                      <p:to x="100000" y="90000"/>
                                    </p:animScale>
                                    <p:animScale>
                                      <p:cBhvr>
                                        <p:cTn id="20" dur="166" decel="50000">
                                          <p:stCondLst>
                                            <p:cond delay="1668"/>
                                          </p:stCondLst>
                                        </p:cTn>
                                        <p:tgtEl>
                                          <p:spTgt spid="2"/>
                                        </p:tgtEl>
                                      </p:cBhvr>
                                      <p:to x="100000" y="100000"/>
                                    </p:animScale>
                                    <p:animScale>
                                      <p:cBhvr>
                                        <p:cTn id="21" dur="26">
                                          <p:stCondLst>
                                            <p:cond delay="1808"/>
                                          </p:stCondLst>
                                        </p:cTn>
                                        <p:tgtEl>
                                          <p:spTgt spid="2"/>
                                        </p:tgtEl>
                                      </p:cBhvr>
                                      <p:to x="100000" y="95000"/>
                                    </p:animScale>
                                    <p:animScale>
                                      <p:cBhvr>
                                        <p:cTn id="22" dur="166" decel="50000">
                                          <p:stCondLst>
                                            <p:cond delay="1834"/>
                                          </p:stCondLst>
                                        </p:cTn>
                                        <p:tgtEl>
                                          <p:spTgt spid="2"/>
                                        </p:tgtEl>
                                      </p:cBhvr>
                                      <p:to x="100000" y="100000"/>
                                    </p:animScale>
                                  </p:childTnLst>
                                </p:cTn>
                              </p:par>
                            </p:childTnLst>
                          </p:cTn>
                        </p:par>
                        <p:par>
                          <p:cTn id="23" fill="hold">
                            <p:stCondLst>
                              <p:cond delay="2000"/>
                            </p:stCondLst>
                            <p:childTnLst>
                              <p:par>
                                <p:cTn id="24" presetID="42" presetClass="entr" presetSubtype="0" fill="hold" grpId="0" nodeType="afterEffect">
                                  <p:stCondLst>
                                    <p:cond delay="100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6"/>
                </p:tgtEl>
              </p:cMediaNode>
            </p:audio>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544" y="2420888"/>
            <a:ext cx="7830616" cy="3693319"/>
          </a:xfrm>
          <a:prstGeom prst="rect">
            <a:avLst/>
          </a:prstGeom>
        </p:spPr>
        <p:txBody>
          <a:bodyPr wrap="square">
            <a:spAutoFit/>
          </a:bodyPr>
          <a:lstStyle/>
          <a:p>
            <a:pPr algn="justLow" rtl="1">
              <a:spcAft>
                <a:spcPts val="0"/>
              </a:spcAft>
            </a:pPr>
            <a:r>
              <a:rPr lang="ar-SA" sz="2600" b="1" dirty="0" smtClean="0">
                <a:latin typeface="Times New Roman" panose="02020603050405020304" pitchFamily="18" charset="0"/>
                <a:ea typeface="Times New Roman" panose="02020603050405020304" pitchFamily="18" charset="0"/>
                <a:cs typeface="Simplified Arabic" panose="02020603050405020304" pitchFamily="18" charset="-78"/>
              </a:rPr>
              <a:t>2- </a:t>
            </a:r>
            <a:r>
              <a:rPr lang="ar-SA" sz="2600" b="1" dirty="0">
                <a:latin typeface="Times New Roman" panose="02020603050405020304" pitchFamily="18" charset="0"/>
                <a:ea typeface="Times New Roman" panose="02020603050405020304" pitchFamily="18" charset="0"/>
                <a:cs typeface="Simplified Arabic" panose="02020603050405020304" pitchFamily="18" charset="-78"/>
              </a:rPr>
              <a:t>الاتجاه السلوكي </a:t>
            </a:r>
            <a:r>
              <a:rPr lang="en-US" sz="2600" b="1" dirty="0">
                <a:latin typeface="Times New Roman" panose="02020603050405020304" pitchFamily="18" charset="0"/>
                <a:ea typeface="Times New Roman" panose="02020603050405020304" pitchFamily="18" charset="0"/>
                <a:cs typeface="Simplified Arabic" panose="02020603050405020304" pitchFamily="18" charset="-78"/>
              </a:rPr>
              <a:t>Behavioral Approach </a:t>
            </a:r>
            <a:r>
              <a:rPr lang="ar-SA" sz="2600" b="1" dirty="0">
                <a:latin typeface="Times New Roman" panose="02020603050405020304" pitchFamily="18" charset="0"/>
                <a:ea typeface="Times New Roman" panose="02020603050405020304" pitchFamily="18" charset="0"/>
                <a:cs typeface="Simplified Arabic" panose="02020603050405020304" pitchFamily="18" charset="-78"/>
              </a:rPr>
              <a:t>:</a:t>
            </a:r>
            <a:endParaRPr lang="fr-FR" sz="2600" dirty="0">
              <a:latin typeface="Times New Roman" panose="02020603050405020304" pitchFamily="18" charset="0"/>
              <a:ea typeface="Times New Roman" panose="02020603050405020304" pitchFamily="18" charset="0"/>
              <a:cs typeface="DecoType Naskh"/>
            </a:endParaRPr>
          </a:p>
          <a:p>
            <a:pPr algn="justLow" rtl="1">
              <a:spcAft>
                <a:spcPts val="0"/>
              </a:spcAft>
            </a:pPr>
            <a:r>
              <a:rPr lang="ar-SA" sz="2600" dirty="0">
                <a:latin typeface="Times New Roman" panose="02020603050405020304" pitchFamily="18" charset="0"/>
                <a:ea typeface="Times New Roman" panose="02020603050405020304" pitchFamily="18" charset="0"/>
                <a:cs typeface="Simplified Arabic" panose="02020603050405020304" pitchFamily="18" charset="-78"/>
              </a:rPr>
              <a:t>وهو الاتجاه الذي ينظر إلى المنظمة من وجهة نظر سلوكية فهي عبارة عن مجموعة من سلوكيات الأفراد والجماعات يحدث بينها عمليات التفاعل لتحقيق الأهداف المنشودة.</a:t>
            </a:r>
            <a:endParaRPr lang="fr-FR" sz="2600" dirty="0">
              <a:latin typeface="Times New Roman" panose="02020603050405020304" pitchFamily="18" charset="0"/>
              <a:ea typeface="Times New Roman" panose="02020603050405020304" pitchFamily="18" charset="0"/>
              <a:cs typeface="DecoType Naskh"/>
            </a:endParaRPr>
          </a:p>
          <a:p>
            <a:pPr algn="justLow" rtl="1">
              <a:spcAft>
                <a:spcPts val="0"/>
              </a:spcAft>
            </a:pPr>
            <a:r>
              <a:rPr lang="ar-SA" sz="2600" dirty="0">
                <a:latin typeface="Times New Roman" panose="02020603050405020304" pitchFamily="18" charset="0"/>
                <a:ea typeface="Times New Roman" panose="02020603050405020304" pitchFamily="18" charset="0"/>
                <a:cs typeface="Simplified Arabic" panose="02020603050405020304" pitchFamily="18" charset="-78"/>
              </a:rPr>
              <a:t>وقد انعكس هذا الاتجاه في جملة من التعاريف منها : </a:t>
            </a:r>
            <a:endParaRPr lang="fr-FR" sz="2600" dirty="0">
              <a:latin typeface="Times New Roman" panose="02020603050405020304" pitchFamily="18" charset="0"/>
              <a:ea typeface="Times New Roman" panose="02020603050405020304" pitchFamily="18" charset="0"/>
              <a:cs typeface="DecoType Naskh"/>
            </a:endParaRPr>
          </a:p>
          <a:p>
            <a:pPr marL="457200" lvl="0" indent="-457200" algn="justLow" rtl="1">
              <a:spcAft>
                <a:spcPts val="0"/>
              </a:spcAft>
              <a:buFont typeface="Wingdings" panose="05000000000000000000" pitchFamily="2" charset="2"/>
              <a:buChar char="ü"/>
              <a:tabLst>
                <a:tab pos="457200" algn="l"/>
              </a:tabLst>
            </a:pPr>
            <a:r>
              <a:rPr lang="ar-SA" sz="2600" dirty="0">
                <a:latin typeface="Times New Roman" panose="02020603050405020304" pitchFamily="18" charset="0"/>
                <a:ea typeface="Times New Roman" panose="02020603050405020304" pitchFamily="18" charset="0"/>
                <a:cs typeface="Simplified Arabic" panose="02020603050405020304" pitchFamily="18" charset="-78"/>
              </a:rPr>
              <a:t>المنظمة عبارة عن مجموعة سلوكيات الذين يعملون فيها ومنتمون إليها. </a:t>
            </a:r>
            <a:r>
              <a:rPr lang="en-US" sz="2200" dirty="0" smtClean="0">
                <a:latin typeface="Times New Roman" panose="02020603050405020304" pitchFamily="18" charset="0"/>
                <a:ea typeface="Times New Roman" panose="02020603050405020304" pitchFamily="18" charset="0"/>
                <a:cs typeface="Simplified Arabic" panose="02020603050405020304" pitchFamily="18" charset="-78"/>
              </a:rPr>
              <a:t>(</a:t>
            </a:r>
            <a:r>
              <a:rPr lang="en-US" sz="2200" dirty="0">
                <a:latin typeface="Times New Roman" panose="02020603050405020304" pitchFamily="18" charset="0"/>
                <a:ea typeface="Times New Roman" panose="02020603050405020304" pitchFamily="18" charset="0"/>
                <a:cs typeface="Simplified Arabic" panose="02020603050405020304" pitchFamily="18" charset="-78"/>
              </a:rPr>
              <a:t>Kast , and </a:t>
            </a:r>
            <a:r>
              <a:rPr lang="en-US" sz="2200" dirty="0" err="1">
                <a:latin typeface="Times New Roman" panose="02020603050405020304" pitchFamily="18" charset="0"/>
                <a:ea typeface="Times New Roman" panose="02020603050405020304" pitchFamily="18" charset="0"/>
                <a:cs typeface="Simplified Arabic" panose="02020603050405020304" pitchFamily="18" charset="-78"/>
              </a:rPr>
              <a:t>Rosenzweig</a:t>
            </a:r>
            <a:r>
              <a:rPr lang="en-US" sz="2200" dirty="0">
                <a:latin typeface="Times New Roman" panose="02020603050405020304" pitchFamily="18" charset="0"/>
                <a:ea typeface="Times New Roman" panose="02020603050405020304" pitchFamily="18" charset="0"/>
                <a:cs typeface="Simplified Arabic" panose="02020603050405020304" pitchFamily="18" charset="-78"/>
              </a:rPr>
              <a:t> , 1974 ) </a:t>
            </a:r>
            <a:r>
              <a:rPr lang="ar-DZ" sz="2200" dirty="0" smtClean="0">
                <a:latin typeface="Times New Roman" panose="02020603050405020304" pitchFamily="18" charset="0"/>
                <a:ea typeface="Times New Roman" panose="02020603050405020304" pitchFamily="18" charset="0"/>
                <a:cs typeface="Simplified Arabic" panose="02020603050405020304" pitchFamily="18" charset="-78"/>
              </a:rPr>
              <a:t>،</a:t>
            </a:r>
            <a:r>
              <a:rPr lang="en-US" sz="2200"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en-US" sz="2200" dirty="0">
                <a:latin typeface="Times New Roman" panose="02020603050405020304" pitchFamily="18" charset="0"/>
                <a:ea typeface="Times New Roman" panose="02020603050405020304" pitchFamily="18" charset="0"/>
                <a:cs typeface="Simplified Arabic" panose="02020603050405020304" pitchFamily="18" charset="-78"/>
              </a:rPr>
              <a:t>(</a:t>
            </a:r>
            <a:r>
              <a:rPr lang="en-US" sz="2200" dirty="0" err="1">
                <a:latin typeface="Times New Roman" panose="02020603050405020304" pitchFamily="18" charset="0"/>
                <a:ea typeface="Times New Roman" panose="02020603050405020304" pitchFamily="18" charset="0"/>
                <a:cs typeface="Simplified Arabic" panose="02020603050405020304" pitchFamily="18" charset="-78"/>
              </a:rPr>
              <a:t>Salaman</a:t>
            </a:r>
            <a:r>
              <a:rPr lang="en-US" sz="2200" dirty="0">
                <a:latin typeface="Times New Roman" panose="02020603050405020304" pitchFamily="18" charset="0"/>
                <a:ea typeface="Times New Roman" panose="02020603050405020304" pitchFamily="18" charset="0"/>
                <a:cs typeface="Simplified Arabic" panose="02020603050405020304" pitchFamily="18" charset="-78"/>
              </a:rPr>
              <a:t> , 1979 )</a:t>
            </a:r>
            <a:endParaRPr lang="fr-FR" sz="2200" dirty="0">
              <a:latin typeface="Times New Roman" panose="02020603050405020304" pitchFamily="18" charset="0"/>
              <a:ea typeface="Times New Roman" panose="02020603050405020304" pitchFamily="18" charset="0"/>
              <a:cs typeface="DecoType Naskh"/>
            </a:endParaRPr>
          </a:p>
          <a:p>
            <a:pPr marL="457200" lvl="0" indent="-457200" algn="justLow" rtl="1">
              <a:spcAft>
                <a:spcPts val="0"/>
              </a:spcAft>
              <a:buFont typeface="Wingdings" panose="05000000000000000000" pitchFamily="2" charset="2"/>
              <a:buChar char="ü"/>
              <a:tabLst>
                <a:tab pos="457200" algn="l"/>
              </a:tabLst>
            </a:pPr>
            <a:r>
              <a:rPr lang="ar-SA" sz="2600" dirty="0">
                <a:latin typeface="Times New Roman" panose="02020603050405020304" pitchFamily="18" charset="0"/>
                <a:ea typeface="Times New Roman" panose="02020603050405020304" pitchFamily="18" charset="0"/>
                <a:cs typeface="Simplified Arabic" panose="02020603050405020304" pitchFamily="18" charset="-78"/>
              </a:rPr>
              <a:t>المنظمة عبارة عن نظام من العلاقات الترابطية النمطية </a:t>
            </a:r>
            <a:r>
              <a:rPr lang="ar-SA" sz="2600"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ar-DZ" sz="2600"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lvl="0" algn="justLow" rtl="1">
              <a:spcAft>
                <a:spcPts val="0"/>
              </a:spcAft>
              <a:tabLst>
                <a:tab pos="457200" algn="l"/>
              </a:tabLst>
            </a:pPr>
            <a:r>
              <a:rPr lang="ar-SA" sz="2600"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en-US" sz="2000" dirty="0">
                <a:latin typeface="Times New Roman" panose="02020603050405020304" pitchFamily="18" charset="0"/>
                <a:ea typeface="Times New Roman" panose="02020603050405020304" pitchFamily="18" charset="0"/>
                <a:cs typeface="Simplified Arabic" panose="02020603050405020304" pitchFamily="18" charset="-78"/>
              </a:rPr>
              <a:t>(Aldrich ,1979 ) (Moorhead ,1982 )</a:t>
            </a:r>
            <a:endParaRPr lang="fr-FR" sz="2000" dirty="0">
              <a:effectLst/>
              <a:latin typeface="Times New Roman" panose="02020603050405020304" pitchFamily="18" charset="0"/>
              <a:ea typeface="Times New Roman" panose="02020603050405020304" pitchFamily="18" charset="0"/>
              <a:cs typeface="DecoType Naskh"/>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31675647"/>
      </p:ext>
    </p:extLst>
  </p:cSld>
  <p:clrMapOvr>
    <a:masterClrMapping/>
  </p:clrMapOvr>
  <mc:AlternateContent xmlns:mc="http://schemas.openxmlformats.org/markup-compatibility/2006" xmlns:p14="http://schemas.microsoft.com/office/powerpoint/2010/main">
    <mc:Choice Requires="p14">
      <p:transition spd="slow" p14:dur="2000" advTm="50316"/>
    </mc:Choice>
    <mc:Fallback xmlns="">
      <p:transition spd="slow" advTm="503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42"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1000"/>
                                        <p:tgtEl>
                                          <p:spTgt spid="3"/>
                                        </p:tgtEl>
                                      </p:cBhvr>
                                    </p:animEffect>
                                    <p:anim calcmode="lin" valueType="num">
                                      <p:cBhvr>
                                        <p:cTn id="10" dur="1000" fill="hold"/>
                                        <p:tgtEl>
                                          <p:spTgt spid="3"/>
                                        </p:tgtEl>
                                        <p:attrNameLst>
                                          <p:attrName>ppt_x</p:attrName>
                                        </p:attrNameLst>
                                      </p:cBhvr>
                                      <p:tavLst>
                                        <p:tav tm="0">
                                          <p:val>
                                            <p:strVal val="#ppt_x"/>
                                          </p:val>
                                        </p:tav>
                                        <p:tav tm="100000">
                                          <p:val>
                                            <p:strVal val="#ppt_x"/>
                                          </p:val>
                                        </p:tav>
                                      </p:tavLst>
                                    </p:anim>
                                    <p:anim calcmode="lin" valueType="num">
                                      <p:cBhvr>
                                        <p:cTn id="1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15616" y="2551837"/>
            <a:ext cx="6984776" cy="2677656"/>
          </a:xfrm>
          <a:prstGeom prst="rect">
            <a:avLst/>
          </a:prstGeom>
        </p:spPr>
        <p:txBody>
          <a:bodyPr wrap="square">
            <a:spAutoFit/>
          </a:bodyPr>
          <a:lstStyle/>
          <a:p>
            <a:pPr algn="justLow" rtl="1">
              <a:spcAft>
                <a:spcPts val="0"/>
              </a:spcAft>
            </a:pPr>
            <a:r>
              <a:rPr lang="ar-SA" sz="2800" b="1" dirty="0" smtClean="0">
                <a:latin typeface="Times New Roman" panose="02020603050405020304" pitchFamily="18" charset="0"/>
                <a:ea typeface="Times New Roman" panose="02020603050405020304" pitchFamily="18" charset="0"/>
                <a:cs typeface="Simplified Arabic" panose="02020603050405020304" pitchFamily="18" charset="-78"/>
              </a:rPr>
              <a:t>3- </a:t>
            </a:r>
            <a:r>
              <a:rPr lang="ar-SA" sz="2800" b="1" dirty="0">
                <a:latin typeface="Times New Roman" panose="02020603050405020304" pitchFamily="18" charset="0"/>
                <a:ea typeface="Times New Roman" panose="02020603050405020304" pitchFamily="18" charset="0"/>
                <a:cs typeface="Simplified Arabic" panose="02020603050405020304" pitchFamily="18" charset="-78"/>
              </a:rPr>
              <a:t>الاتجاه الهيكلي </a:t>
            </a:r>
            <a:r>
              <a:rPr lang="en-US" sz="2800" b="1" dirty="0">
                <a:latin typeface="Times New Roman" panose="02020603050405020304" pitchFamily="18" charset="0"/>
                <a:ea typeface="Times New Roman" panose="02020603050405020304" pitchFamily="18" charset="0"/>
                <a:cs typeface="Simplified Arabic" panose="02020603050405020304" pitchFamily="18" charset="-78"/>
              </a:rPr>
              <a:t>Structural Approach </a:t>
            </a:r>
            <a:endParaRPr lang="fr-FR" sz="2800" dirty="0">
              <a:latin typeface="Times New Roman" panose="02020603050405020304" pitchFamily="18" charset="0"/>
              <a:ea typeface="Times New Roman" panose="02020603050405020304" pitchFamily="18" charset="0"/>
              <a:cs typeface="DecoType Naskh"/>
            </a:endParaRPr>
          </a:p>
          <a:p>
            <a:pPr algn="justLow" rtl="1">
              <a:spcAft>
                <a:spcPts val="0"/>
              </a:spcAft>
            </a:pP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وهو الاتجاه الذي ينظر إلى المنظمة على أنها نظام يتكون من هيكل تنظيمي مترابط مبني على أساس علاقات تبادلية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داخل</a:t>
            </a:r>
            <a:r>
              <a:rPr lang="ar-DZ" sz="2800" dirty="0" smtClean="0">
                <a:latin typeface="Times New Roman" panose="02020603050405020304" pitchFamily="18" charset="0"/>
                <a:ea typeface="Times New Roman" panose="02020603050405020304" pitchFamily="18" charset="0"/>
                <a:cs typeface="Simplified Arabic" panose="02020603050405020304" pitchFamily="18" charset="-78"/>
              </a:rPr>
              <a:t>ي</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ه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وبالتالي فالمنظمة وفق ذلك هي عبارة عن تنظيم هيكلي يحدد بشكل دقيق مواقع عمل الأفراد والجماعات في المنظمة .</a:t>
            </a:r>
            <a:endParaRPr lang="fr-FR" sz="2800" dirty="0">
              <a:effectLst/>
              <a:latin typeface="Times New Roman" panose="02020603050405020304" pitchFamily="18" charset="0"/>
              <a:ea typeface="Times New Roman" panose="02020603050405020304" pitchFamily="18" charset="0"/>
              <a:cs typeface="DecoType Naskh"/>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14320094"/>
      </p:ext>
    </p:extLst>
  </p:cSld>
  <p:clrMapOvr>
    <a:masterClrMapping/>
  </p:clrMapOvr>
  <mc:AlternateContent xmlns:mc="http://schemas.openxmlformats.org/markup-compatibility/2006" xmlns:p14="http://schemas.microsoft.com/office/powerpoint/2010/main">
    <mc:Choice Requires="p14">
      <p:transition spd="slow" p14:dur="2000" advTm="37340"/>
    </mc:Choice>
    <mc:Fallback xmlns="">
      <p:transition spd="slow" advTm="373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53" presetClass="entr" presetSubtype="16"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500" fill="hold"/>
                                        <p:tgtEl>
                                          <p:spTgt spid="3"/>
                                        </p:tgtEl>
                                        <p:attrNameLst>
                                          <p:attrName>ppt_w</p:attrName>
                                        </p:attrNameLst>
                                      </p:cBhvr>
                                      <p:tavLst>
                                        <p:tav tm="0">
                                          <p:val>
                                            <p:fltVal val="0"/>
                                          </p:val>
                                        </p:tav>
                                        <p:tav tm="100000">
                                          <p:val>
                                            <p:strVal val="#ppt_w"/>
                                          </p:val>
                                        </p:tav>
                                      </p:tavLst>
                                    </p:anim>
                                    <p:anim calcmode="lin" valueType="num">
                                      <p:cBhvr>
                                        <p:cTn id="10" dur="500" fill="hold"/>
                                        <p:tgtEl>
                                          <p:spTgt spid="3"/>
                                        </p:tgtEl>
                                        <p:attrNameLst>
                                          <p:attrName>ppt_h</p:attrName>
                                        </p:attrNameLst>
                                      </p:cBhvr>
                                      <p:tavLst>
                                        <p:tav tm="0">
                                          <p:val>
                                            <p:fltVal val="0"/>
                                          </p:val>
                                        </p:tav>
                                        <p:tav tm="100000">
                                          <p:val>
                                            <p:strVal val="#ppt_h"/>
                                          </p:val>
                                        </p:tav>
                                      </p:tavLst>
                                    </p:anim>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66440" y="2967335"/>
            <a:ext cx="7161944" cy="1384995"/>
          </a:xfrm>
          <a:prstGeom prst="rect">
            <a:avLst/>
          </a:prstGeom>
        </p:spPr>
        <p:txBody>
          <a:bodyPr wrap="square">
            <a:spAutoFit/>
          </a:bodyPr>
          <a:lstStyle/>
          <a:p>
            <a:pPr algn="r"/>
            <a:r>
              <a:rPr lang="ar-DZ" sz="2800" dirty="0" smtClean="0">
                <a:latin typeface="Times New Roman" panose="02020603050405020304" pitchFamily="18" charset="0"/>
                <a:ea typeface="Times New Roman" panose="02020603050405020304" pitchFamily="18" charset="0"/>
                <a:cs typeface="Simplified Arabic" panose="02020603050405020304" pitchFamily="18" charset="-78"/>
              </a:rPr>
              <a:t>4- </a:t>
            </a:r>
            <a:r>
              <a:rPr lang="ar-DZ" sz="2800" b="1" dirty="0" smtClean="0">
                <a:latin typeface="Times New Roman" panose="02020603050405020304" pitchFamily="18" charset="0"/>
                <a:ea typeface="Times New Roman" panose="02020603050405020304" pitchFamily="18" charset="0"/>
                <a:cs typeface="Simplified Arabic" panose="02020603050405020304" pitchFamily="18" charset="-78"/>
              </a:rPr>
              <a:t>الاتجاه الوظيفي</a:t>
            </a:r>
            <a:r>
              <a:rPr lang="ar-DZ" sz="2800"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وهو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الاتجاه الذي ينظر إلى المنظمة على أنها جهاز يؤدي مجموعة من الوظائف المتنوعة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والمنتظمة،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وبالتالي فهي </a:t>
            </a:r>
            <a:r>
              <a:rPr lang="ar-DZ" sz="2800" dirty="0" smtClean="0">
                <a:latin typeface="Times New Roman" panose="02020603050405020304" pitchFamily="18" charset="0"/>
                <a:ea typeface="Times New Roman" panose="02020603050405020304" pitchFamily="18" charset="0"/>
                <a:cs typeface="Simplified Arabic" panose="02020603050405020304" pitchFamily="18" charset="-78"/>
              </a:rPr>
              <a:t>تهتم بكيفية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إدارة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هذه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الوظائف</a:t>
            </a:r>
            <a:r>
              <a:rPr lang="ar-DZ" sz="2800" dirty="0" smtClean="0">
                <a:latin typeface="Times New Roman" panose="02020603050405020304" pitchFamily="18" charset="0"/>
                <a:ea typeface="Times New Roman" panose="02020603050405020304" pitchFamily="18" charset="0"/>
                <a:cs typeface="Simplified Arabic" panose="02020603050405020304" pitchFamily="18" charset="-78"/>
              </a:rPr>
              <a:t>.</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 </a:t>
            </a:r>
            <a:endParaRPr lang="fr-FR" sz="28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07700962"/>
      </p:ext>
    </p:extLst>
  </p:cSld>
  <p:clrMapOvr>
    <a:masterClrMapping/>
  </p:clrMapOvr>
  <mc:AlternateContent xmlns:mc="http://schemas.openxmlformats.org/markup-compatibility/2006" xmlns:p14="http://schemas.microsoft.com/office/powerpoint/2010/main">
    <mc:Choice Requires="p14">
      <p:transition spd="slow" p14:dur="2000" advTm="41103"/>
    </mc:Choice>
    <mc:Fallback xmlns="">
      <p:transition spd="slow" advTm="411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22" presetClass="entr" presetSubtype="4"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down)">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2- مدخل تطور نظرية النظم</a:t>
            </a:r>
            <a:endParaRPr lang="fr-FR" dirty="0"/>
          </a:p>
        </p:txBody>
      </p:sp>
      <p:graphicFrame>
        <p:nvGraphicFramePr>
          <p:cNvPr id="3" name="Group 3"/>
          <p:cNvGraphicFramePr>
            <a:graphicFrameLocks/>
          </p:cNvGraphicFramePr>
          <p:nvPr>
            <p:extLst>
              <p:ext uri="{D42A27DB-BD31-4B8C-83A1-F6EECF244321}">
                <p14:modId xmlns:p14="http://schemas.microsoft.com/office/powerpoint/2010/main" val="34656261"/>
              </p:ext>
            </p:extLst>
          </p:nvPr>
        </p:nvGraphicFramePr>
        <p:xfrm>
          <a:off x="342900" y="2204864"/>
          <a:ext cx="8458200" cy="4299204"/>
        </p:xfrm>
        <a:graphic>
          <a:graphicData uri="http://schemas.openxmlformats.org/drawingml/2006/table">
            <a:tbl>
              <a:tblPr rtl="1"/>
              <a:tblGrid>
                <a:gridCol w="1692275"/>
                <a:gridCol w="1692275"/>
                <a:gridCol w="1689100"/>
                <a:gridCol w="1692275"/>
                <a:gridCol w="1692275"/>
              </a:tblGrid>
              <a:tr h="965200">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الفترة الزمنية</a:t>
                      </a:r>
                    </a:p>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المنظور</a:t>
                      </a:r>
                      <a:endParaRPr kumimoji="1" lang="fr-FR"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1900-1930</a:t>
                      </a:r>
                    </a:p>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المرحلة الاولى</a:t>
                      </a:r>
                      <a:endParaRPr kumimoji="1" lang="fr-F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1930-1960 المرحلة الثانية</a:t>
                      </a:r>
                      <a:endParaRPr kumimoji="1" lang="fr-F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1960-1975 المرحلة الثالثة</a:t>
                      </a:r>
                      <a:endParaRPr kumimoji="1" lang="fr-F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1975- الآن</a:t>
                      </a:r>
                    </a:p>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المرحلة الرابعة</a:t>
                      </a:r>
                      <a:endParaRPr kumimoji="1" lang="fr-F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1700">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   </a:t>
                      </a:r>
                      <a:r>
                        <a:rPr kumimoji="1" lang="ar-JO" sz="1800" b="1" i="0" u="none" strike="noStrike" cap="none" normalizeH="0" baseline="0" dirty="0" smtClean="0">
                          <a:ln>
                            <a:noFill/>
                          </a:ln>
                          <a:solidFill>
                            <a:schemeClr val="tx1"/>
                          </a:solidFill>
                          <a:effectLst>
                            <a:outerShdw blurRad="38100" dist="38100" dir="2700000" algn="tl">
                              <a:srgbClr val="000000"/>
                            </a:outerShdw>
                          </a:effectLst>
                          <a:latin typeface="Arial" pitchFamily="34" charset="0"/>
                          <a:ea typeface="ＭＳ Ｐゴシック" pitchFamily="50" charset="-128"/>
                          <a:cs typeface="Arial" pitchFamily="34" charset="0"/>
                        </a:rPr>
                        <a:t>المنظور</a:t>
                      </a:r>
                      <a:r>
                        <a:rPr kumimoji="1" lang="ar-JO" sz="18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 النظمي</a:t>
                      </a:r>
                      <a:endParaRPr kumimoji="1" lang="fr-FR" sz="18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dirty="0" smtClean="0">
                          <a:ln>
                            <a:noFill/>
                          </a:ln>
                          <a:solidFill>
                            <a:schemeClr val="tx1"/>
                          </a:solidFill>
                          <a:effectLst/>
                          <a:latin typeface="Tahoma" pitchFamily="34" charset="0"/>
                          <a:ea typeface="ＭＳ Ｐゴシック" pitchFamily="50" charset="-128"/>
                        </a:rPr>
                        <a:t>التنظيم نظام مغلق</a:t>
                      </a:r>
                      <a:endParaRPr kumimoji="1" lang="en-US" sz="1800" b="0" i="0" u="none" strike="noStrike" cap="none" normalizeH="0" baseline="0" dirty="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التنظيم نظام مغلق</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التنظيم نظام مفتوح</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التنظيم نظام مفتوح</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1" i="0" u="none" strike="noStrike" cap="none" normalizeH="0" baseline="0" dirty="0" smtClean="0">
                          <a:ln>
                            <a:noFill/>
                          </a:ln>
                          <a:solidFill>
                            <a:schemeClr val="tx1"/>
                          </a:solidFill>
                          <a:effectLst>
                            <a:outerShdw blurRad="38100" dist="38100" dir="2700000" algn="tl">
                              <a:srgbClr val="000000"/>
                            </a:outerShdw>
                          </a:effectLst>
                          <a:latin typeface="Arial" pitchFamily="34" charset="0"/>
                          <a:ea typeface="ＭＳ Ｐゴシック" pitchFamily="50" charset="-128"/>
                          <a:cs typeface="Arial" pitchFamily="34" charset="0"/>
                        </a:rPr>
                        <a:t>المنظور </a:t>
                      </a:r>
                      <a:r>
                        <a:rPr kumimoji="1" lang="ar-JO" sz="1800" b="1" i="0" u="none" strike="noStrike" cap="none" normalizeH="0" baseline="0" dirty="0" err="1" smtClean="0">
                          <a:ln>
                            <a:noFill/>
                          </a:ln>
                          <a:solidFill>
                            <a:schemeClr val="tx1"/>
                          </a:solidFill>
                          <a:effectLst>
                            <a:outerShdw blurRad="38100" dist="38100" dir="2700000" algn="tl">
                              <a:srgbClr val="000000"/>
                            </a:outerShdw>
                          </a:effectLst>
                          <a:latin typeface="Arial" pitchFamily="34" charset="0"/>
                          <a:ea typeface="ＭＳ Ｐゴシック" pitchFamily="50" charset="-128"/>
                          <a:cs typeface="Arial" pitchFamily="34" charset="0"/>
                        </a:rPr>
                        <a:t>الهدفي</a:t>
                      </a:r>
                      <a:endParaRPr kumimoji="1" lang="en-US" sz="1800" b="1" i="0" u="none" strike="noStrike" cap="none" normalizeH="0" baseline="0" dirty="0" smtClean="0">
                        <a:ln>
                          <a:noFill/>
                        </a:ln>
                        <a:solidFill>
                          <a:schemeClr val="tx1"/>
                        </a:solidFill>
                        <a:effectLst>
                          <a:outerShdw blurRad="38100" dist="38100" dir="2700000" algn="tl">
                            <a:srgbClr val="000000"/>
                          </a:outerShdw>
                        </a:effectLst>
                        <a:latin typeface="Arial" pitchFamily="34" charset="0"/>
                        <a:ea typeface="ＭＳ Ｐゴシック" pitchFamily="50" charset="-128"/>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dirty="0" smtClean="0">
                          <a:ln>
                            <a:noFill/>
                          </a:ln>
                          <a:solidFill>
                            <a:schemeClr val="tx1"/>
                          </a:solidFill>
                          <a:effectLst/>
                          <a:latin typeface="Tahoma" pitchFamily="34" charset="0"/>
                          <a:ea typeface="ＭＳ Ｐゴシック" pitchFamily="50" charset="-128"/>
                        </a:rPr>
                        <a:t>التنظيم يسعى للعقلانية</a:t>
                      </a:r>
                      <a:endParaRPr kumimoji="1" lang="en-US" sz="1800" b="0" i="0" u="none" strike="noStrike" cap="none" normalizeH="0" baseline="0" dirty="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الاهتمام بتحقيق اهداف اجتماعية للعاملين</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الاهتمام بتحقيق العقلانية</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dirty="0" smtClean="0">
                          <a:ln>
                            <a:noFill/>
                          </a:ln>
                          <a:solidFill>
                            <a:schemeClr val="tx1"/>
                          </a:solidFill>
                          <a:effectLst/>
                          <a:latin typeface="Tahoma" pitchFamily="34" charset="0"/>
                          <a:ea typeface="ＭＳ Ｐゴシック" pitchFamily="50" charset="-128"/>
                        </a:rPr>
                        <a:t>الاهتمام بتحقيق اهداف اجتماعية للعاملين</a:t>
                      </a:r>
                      <a:endParaRPr kumimoji="1" lang="en-US" sz="1800" b="0" i="0" u="none" strike="noStrike" cap="none" normalizeH="0" baseline="0" dirty="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الافتراضات والقيم الاساسية التي شكات محور الاهتمام</a:t>
                      </a:r>
                      <a:endParaRPr kumimoji="1" lang="en-US" sz="18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اعتبار التنظيم آلة تهتم بتحقيق الكفاية</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اعتبار التنظيم كيان اجتماعي يهتم بالعلاقات الانسانية</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التنظيم يتفهم العوامل الموقفية واعطاء اهمية للتصميم التنظيمي</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dirty="0" smtClean="0">
                          <a:ln>
                            <a:noFill/>
                          </a:ln>
                          <a:solidFill>
                            <a:schemeClr val="tx1"/>
                          </a:solidFill>
                          <a:effectLst/>
                          <a:latin typeface="Tahoma" pitchFamily="34" charset="0"/>
                          <a:ea typeface="ＭＳ Ｐゴシック" pitchFamily="50" charset="-128"/>
                        </a:rPr>
                        <a:t>الاهتمام بالنفوذ والمصالح السياسية</a:t>
                      </a:r>
                      <a:endParaRPr kumimoji="1" lang="en-US" sz="1800" b="0" i="0" u="none" strike="noStrike" cap="none" normalizeH="0" baseline="0" dirty="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2632492"/>
      </p:ext>
    </p:extLst>
  </p:cSld>
  <p:clrMapOvr>
    <a:masterClrMapping/>
  </p:clrMapOvr>
  <mc:AlternateContent xmlns:mc="http://schemas.openxmlformats.org/markup-compatibility/2006">
    <mc:Choice xmlns:p14="http://schemas.microsoft.com/office/powerpoint/2010/main" Requires="p14">
      <p:transition spd="slow" p14:dur="2000" advTm="732748"/>
    </mc:Choice>
    <mc:Fallback>
      <p:transition spd="slow" advTm="7327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8" presetClass="emph" presetSubtype="0" fill="hold" grpId="0" nodeType="withEffect">
                                  <p:stCondLst>
                                    <p:cond delay="0"/>
                                  </p:stCondLst>
                                  <p:childTnLst>
                                    <p:animRot by="21600000">
                                      <p:cBhvr>
                                        <p:cTn id="8" dur="2000" fill="hold"/>
                                        <p:tgtEl>
                                          <p:spTgt spid="2"/>
                                        </p:tgtEl>
                                        <p:attrNameLst>
                                          <p:attrName>r</p:attrName>
                                        </p:attrNameLst>
                                      </p:cBhvr>
                                    </p:animRot>
                                  </p:childTnLst>
                                </p:cTn>
                              </p:par>
                            </p:childTnLst>
                          </p:cTn>
                        </p:par>
                        <p:par>
                          <p:cTn id="9" fill="hold">
                            <p:stCondLst>
                              <p:cond delay="2000"/>
                            </p:stCondLst>
                            <p:childTnLst>
                              <p:par>
                                <p:cTn id="10" presetID="47" presetClass="entr" presetSubtype="0" fill="hold" nodeType="afterEffect">
                                  <p:stCondLst>
                                    <p:cond delay="15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9632" y="3861048"/>
            <a:ext cx="6345260" cy="709865"/>
          </a:xfrm>
        </p:spPr>
        <p:txBody>
          <a:bodyPr/>
          <a:lstStyle/>
          <a:p>
            <a:pPr algn="ctr"/>
            <a:r>
              <a:rPr lang="ar-DZ" dirty="0" smtClean="0">
                <a:solidFill>
                  <a:schemeClr val="tx1"/>
                </a:solidFill>
              </a:rPr>
              <a:t>تم بحمد الله وعونه</a:t>
            </a:r>
            <a:br>
              <a:rPr lang="ar-DZ" dirty="0" smtClean="0">
                <a:solidFill>
                  <a:schemeClr val="tx1"/>
                </a:solidFill>
              </a:rPr>
            </a:br>
            <a:r>
              <a:rPr lang="ar-DZ" dirty="0" smtClean="0">
                <a:solidFill>
                  <a:schemeClr val="tx1"/>
                </a:solidFill>
              </a:rPr>
              <a:t>نلتقي في المحاضرة القادمة بإذن الله</a:t>
            </a:r>
            <a:endParaRPr lang="fr-FR" dirty="0">
              <a:solidFill>
                <a:schemeClr val="tx1"/>
              </a:solidFill>
            </a:endParaRPr>
          </a:p>
        </p:txBody>
      </p:sp>
    </p:spTree>
    <p:extLst>
      <p:ext uri="{BB962C8B-B14F-4D97-AF65-F5344CB8AC3E}">
        <p14:creationId xmlns:p14="http://schemas.microsoft.com/office/powerpoint/2010/main" val="2149346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algn="ctr"/>
            <a:r>
              <a:rPr lang="ar-JO" dirty="0">
                <a:cs typeface="Tahoma" pitchFamily="34" charset="0"/>
              </a:rPr>
              <a:t>أهداف </a:t>
            </a:r>
            <a:r>
              <a:rPr lang="ar-DZ" dirty="0" smtClean="0">
                <a:cs typeface="Tahoma" pitchFamily="34" charset="0"/>
              </a:rPr>
              <a:t>المحاضرة</a:t>
            </a:r>
            <a:endParaRPr lang="en-US" dirty="0">
              <a:cs typeface="Tahoma" pitchFamily="34" charset="0"/>
            </a:endParaRPr>
          </a:p>
        </p:txBody>
      </p:sp>
      <p:sp>
        <p:nvSpPr>
          <p:cNvPr id="79875" name="Rectangle 3"/>
          <p:cNvSpPr>
            <a:spLocks noGrp="1" noChangeArrowheads="1"/>
          </p:cNvSpPr>
          <p:nvPr>
            <p:ph idx="1"/>
          </p:nvPr>
        </p:nvSpPr>
        <p:spPr>
          <a:xfrm>
            <a:off x="864382" y="2489200"/>
            <a:ext cx="7164002" cy="3530600"/>
          </a:xfrm>
        </p:spPr>
        <p:txBody>
          <a:bodyPr>
            <a:normAutofit/>
          </a:bodyPr>
          <a:lstStyle/>
          <a:p>
            <a:pPr algn="r" rtl="1"/>
            <a:r>
              <a:rPr lang="ar-JO" sz="2200" dirty="0">
                <a:cs typeface="Tahoma" pitchFamily="34" charset="0"/>
              </a:rPr>
              <a:t>تعريف </a:t>
            </a:r>
            <a:r>
              <a:rPr lang="ar-JO" sz="2200" dirty="0" smtClean="0">
                <a:cs typeface="Tahoma" pitchFamily="34" charset="0"/>
              </a:rPr>
              <a:t>ماهية </a:t>
            </a:r>
            <a:r>
              <a:rPr lang="ar-JO" sz="2200" dirty="0">
                <a:cs typeface="Tahoma" pitchFamily="34" charset="0"/>
              </a:rPr>
              <a:t>نظرية التنظيم.</a:t>
            </a:r>
          </a:p>
          <a:p>
            <a:pPr algn="r" rtl="1"/>
            <a:r>
              <a:rPr lang="ar-JO" sz="2200" dirty="0" smtClean="0">
                <a:cs typeface="Tahoma" pitchFamily="34" charset="0"/>
              </a:rPr>
              <a:t>مبررات </a:t>
            </a:r>
            <a:r>
              <a:rPr lang="ar-JO" sz="2200" dirty="0">
                <a:cs typeface="Tahoma" pitchFamily="34" charset="0"/>
              </a:rPr>
              <a:t>دراسة نظرية التنظيم.</a:t>
            </a:r>
          </a:p>
          <a:p>
            <a:pPr algn="r" rtl="1"/>
            <a:r>
              <a:rPr lang="ar-JO" sz="2200" dirty="0">
                <a:cs typeface="Tahoma" pitchFamily="34" charset="0"/>
              </a:rPr>
              <a:t> بيان أهمية دراسة التنظيمات من منظور </a:t>
            </a:r>
            <a:r>
              <a:rPr lang="ar-JO" sz="2200" dirty="0" smtClean="0">
                <a:cs typeface="Tahoma" pitchFamily="34" charset="0"/>
              </a:rPr>
              <a:t>نظر</a:t>
            </a:r>
            <a:r>
              <a:rPr lang="ar-DZ" sz="2200" dirty="0" smtClean="0">
                <a:cs typeface="Tahoma" pitchFamily="34" charset="0"/>
              </a:rPr>
              <a:t>ي</a:t>
            </a:r>
            <a:r>
              <a:rPr lang="ar-JO" sz="2200" dirty="0" smtClean="0">
                <a:cs typeface="Tahoma" pitchFamily="34" charset="0"/>
              </a:rPr>
              <a:t>ة </a:t>
            </a:r>
            <a:r>
              <a:rPr lang="ar-JO" sz="2200" dirty="0">
                <a:cs typeface="Tahoma" pitchFamily="34" charset="0"/>
              </a:rPr>
              <a:t>المنظمة</a:t>
            </a:r>
            <a:r>
              <a:rPr lang="ar-JO" sz="2200" dirty="0" smtClean="0">
                <a:cs typeface="Tahoma" pitchFamily="34" charset="0"/>
              </a:rPr>
              <a:t>.</a:t>
            </a:r>
            <a:endParaRPr lang="ar-DZ" sz="2200" dirty="0" smtClean="0">
              <a:cs typeface="Tahoma" pitchFamily="34" charset="0"/>
            </a:endParaRPr>
          </a:p>
          <a:p>
            <a:pPr algn="r" rtl="1"/>
            <a:r>
              <a:rPr lang="ar-DZ" sz="2200" dirty="0" smtClean="0">
                <a:cs typeface="Tahoma" pitchFamily="34" charset="0"/>
              </a:rPr>
              <a:t>التحديات المعاصرة التي تواجه المنظمات</a:t>
            </a:r>
            <a:endParaRPr lang="en-US" sz="2200" dirty="0">
              <a:cs typeface="Tahoma" pitchFamily="34" charset="0"/>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p:transition advTm="1906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6" presetClass="emph" presetSubtype="0" fill="hold" grpId="0" nodeType="afterEffect">
                                  <p:stCondLst>
                                    <p:cond delay="0"/>
                                  </p:stCondLst>
                                  <p:childTnLst>
                                    <p:animEffect transition="out" filter="fade">
                                      <p:cBhvr>
                                        <p:cTn id="9" dur="500" tmFilter="0, 0; .2, .5; .8, .5; 1, 0"/>
                                        <p:tgtEl>
                                          <p:spTgt spid="79874"/>
                                        </p:tgtEl>
                                      </p:cBhvr>
                                    </p:animEffect>
                                    <p:animScale>
                                      <p:cBhvr>
                                        <p:cTn id="10" dur="250" autoRev="1" fill="hold"/>
                                        <p:tgtEl>
                                          <p:spTgt spid="79874"/>
                                        </p:tgtEl>
                                      </p:cBhvr>
                                      <p:by x="105000" y="105000"/>
                                    </p:animScale>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999"/>
                                          </p:stCondLst>
                                        </p:cTn>
                                        <p:tgtEl>
                                          <p:spTgt spid="7987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0" end="0"/>
                                            </p:txEl>
                                          </p:spTgt>
                                        </p:tgtEl>
                                        <p:attrNameLst>
                                          <p:attrName>ppt_c</p:attrName>
                                        </p:attrNameLst>
                                      </p:cBhvr>
                                      <p:to>
                                        <a:schemeClr val="folHlink"/>
                                      </p:to>
                                    </p:animClr>
                                  </p:subTnLst>
                                </p:cTn>
                              </p:par>
                            </p:childTnLst>
                          </p:cTn>
                        </p:par>
                        <p:par>
                          <p:cTn id="14" fill="hold">
                            <p:stCondLst>
                              <p:cond delay="1500"/>
                            </p:stCondLst>
                            <p:childTnLst>
                              <p:par>
                                <p:cTn id="15" presetID="1" presetClass="entr" presetSubtype="0" fill="hold" grpId="0" nodeType="afterEffect">
                                  <p:stCondLst>
                                    <p:cond delay="0"/>
                                  </p:stCondLst>
                                  <p:childTnLst>
                                    <p:set>
                                      <p:cBhvr>
                                        <p:cTn id="16" dur="1" fill="hold">
                                          <p:stCondLst>
                                            <p:cond delay="999"/>
                                          </p:stCondLst>
                                        </p:cTn>
                                        <p:tgtEl>
                                          <p:spTgt spid="7987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1" end="1"/>
                                            </p:txEl>
                                          </p:spTgt>
                                        </p:tgtEl>
                                        <p:attrNameLst>
                                          <p:attrName>ppt_c</p:attrName>
                                        </p:attrNameLst>
                                      </p:cBhvr>
                                      <p:to>
                                        <a:schemeClr val="folHlink"/>
                                      </p:to>
                                    </p:animClr>
                                  </p:subTnLst>
                                </p:cTn>
                              </p:par>
                            </p:childTnLst>
                          </p:cTn>
                        </p:par>
                        <p:par>
                          <p:cTn id="17" fill="hold">
                            <p:stCondLst>
                              <p:cond delay="2500"/>
                            </p:stCondLst>
                            <p:childTnLst>
                              <p:par>
                                <p:cTn id="18" presetID="1" presetClass="entr" presetSubtype="0" fill="hold" grpId="0" nodeType="afterEffect">
                                  <p:stCondLst>
                                    <p:cond delay="0"/>
                                  </p:stCondLst>
                                  <p:childTnLst>
                                    <p:set>
                                      <p:cBhvr>
                                        <p:cTn id="19" dur="1" fill="hold">
                                          <p:stCondLst>
                                            <p:cond delay="999"/>
                                          </p:stCondLst>
                                        </p:cTn>
                                        <p:tgtEl>
                                          <p:spTgt spid="7987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2" end="2"/>
                                            </p:txEl>
                                          </p:spTgt>
                                        </p:tgtEl>
                                        <p:attrNameLst>
                                          <p:attrName>ppt_c</p:attrName>
                                        </p:attrNameLst>
                                      </p:cBhvr>
                                      <p:to>
                                        <a:schemeClr val="folHlink"/>
                                      </p:to>
                                    </p:animClr>
                                  </p:subTnLst>
                                </p:cTn>
                              </p:par>
                            </p:childTnLst>
                          </p:cTn>
                        </p:par>
                        <p:par>
                          <p:cTn id="20" fill="hold">
                            <p:stCondLst>
                              <p:cond delay="3500"/>
                            </p:stCondLst>
                            <p:childTnLst>
                              <p:par>
                                <p:cTn id="21" presetID="1" presetClass="entr" presetSubtype="0" fill="hold" grpId="0" nodeType="afterEffect">
                                  <p:stCondLst>
                                    <p:cond delay="0"/>
                                  </p:stCondLst>
                                  <p:childTnLst>
                                    <p:set>
                                      <p:cBhvr>
                                        <p:cTn id="22" dur="1" fill="hold">
                                          <p:stCondLst>
                                            <p:cond delay="999"/>
                                          </p:stCondLst>
                                        </p:cTn>
                                        <p:tgtEl>
                                          <p:spTgt spid="7987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3" end="3"/>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bldLst>
      <p:bldP spid="79874" grpId="0"/>
      <p:bldP spid="79875"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2" name="Text Box 4"/>
          <p:cNvSpPr txBox="1">
            <a:spLocks noChangeArrowheads="1"/>
          </p:cNvSpPr>
          <p:nvPr/>
        </p:nvSpPr>
        <p:spPr bwMode="auto">
          <a:xfrm>
            <a:off x="755576" y="2636837"/>
            <a:ext cx="8022505" cy="1584325"/>
          </a:xfrm>
          <a:prstGeom prst="rect">
            <a:avLst/>
          </a:prstGeom>
          <a:solidFill>
            <a:schemeClr val="bg1"/>
          </a:solidFill>
          <a:ln w="31750">
            <a:solidFill>
              <a:srgbClr val="CCFFCC"/>
            </a:solidFill>
            <a:miter lim="800000"/>
            <a:headEnd/>
            <a:tailEnd/>
          </a:ln>
          <a:effectLst/>
        </p:spPr>
        <p:txBody>
          <a:bodyPr wrap="square">
            <a:spAutoFit/>
          </a:bodyPr>
          <a:lstStyle/>
          <a:p>
            <a:pPr marL="288925" indent="-288925" algn="just" rtl="1">
              <a:buFont typeface="Wingdings" pitchFamily="2" charset="2"/>
              <a:buChar char="§"/>
            </a:pPr>
            <a:r>
              <a:rPr kumimoji="0" lang="ar-JO" sz="2400" b="1" dirty="0">
                <a:latin typeface="Times New Roman" pitchFamily="18" charset="0"/>
                <a:cs typeface="Times New Roman" pitchFamily="18" charset="0"/>
              </a:rPr>
              <a:t>عرف العالم ستيفن . ب. </a:t>
            </a:r>
            <a:r>
              <a:rPr kumimoji="0" lang="ar-JO" sz="2400" b="1" dirty="0" err="1">
                <a:latin typeface="Times New Roman" pitchFamily="18" charset="0"/>
                <a:cs typeface="Times New Roman" pitchFamily="18" charset="0"/>
              </a:rPr>
              <a:t>روبنز</a:t>
            </a:r>
            <a:r>
              <a:rPr kumimoji="0" lang="ar-JO" sz="2400" b="1" dirty="0">
                <a:latin typeface="Times New Roman" pitchFamily="18" charset="0"/>
                <a:cs typeface="Times New Roman" pitchFamily="18" charset="0"/>
              </a:rPr>
              <a:t> </a:t>
            </a:r>
            <a:r>
              <a:rPr kumimoji="0" lang="en-US" sz="2400" b="1" dirty="0">
                <a:latin typeface="Times New Roman" pitchFamily="18" charset="0"/>
                <a:cs typeface="Times New Roman" pitchFamily="18" charset="0"/>
              </a:rPr>
              <a:t>(Stephen P. </a:t>
            </a:r>
            <a:r>
              <a:rPr kumimoji="0" lang="en-US" sz="2400" b="1" dirty="0" err="1" smtClean="0">
                <a:latin typeface="Times New Roman" pitchFamily="18" charset="0"/>
                <a:cs typeface="Times New Roman" pitchFamily="18" charset="0"/>
              </a:rPr>
              <a:t>Robbine</a:t>
            </a:r>
            <a:r>
              <a:rPr kumimoji="0" lang="ar-JO" sz="2400" b="1" dirty="0" smtClean="0">
                <a:latin typeface="Times New Roman" pitchFamily="18" charset="0"/>
                <a:cs typeface="Times New Roman" pitchFamily="18" charset="0"/>
              </a:rPr>
              <a:t> </a:t>
            </a:r>
            <a:r>
              <a:rPr kumimoji="0" lang="ar-JO" sz="2400" b="1" dirty="0">
                <a:latin typeface="Times New Roman" pitchFamily="18" charset="0"/>
                <a:cs typeface="Times New Roman" pitchFamily="18" charset="0"/>
              </a:rPr>
              <a:t>التنظيم بأنه كيان </a:t>
            </a:r>
            <a:r>
              <a:rPr kumimoji="0" lang="ar-JO" sz="2400" b="1" dirty="0" err="1">
                <a:latin typeface="Times New Roman" pitchFamily="18" charset="0"/>
                <a:cs typeface="Times New Roman" pitchFamily="18" charset="0"/>
              </a:rPr>
              <a:t>إجتماعي</a:t>
            </a:r>
            <a:r>
              <a:rPr kumimoji="0" lang="ar-JO" sz="2400" b="1" dirty="0">
                <a:latin typeface="Times New Roman" pitchFamily="18" charset="0"/>
                <a:cs typeface="Times New Roman" pitchFamily="18" charset="0"/>
              </a:rPr>
              <a:t> منسق بوعي وله حدود شبه واضحة المعالم ، ويعمل على أساس دائم لتحقيق هدف معين أو مجموعة من الأهداف.</a:t>
            </a:r>
          </a:p>
          <a:p>
            <a:pPr marL="288925" indent="-288925" algn="just" rtl="1">
              <a:buFont typeface="Wingdings" pitchFamily="2" charset="2"/>
              <a:buNone/>
            </a:pPr>
            <a:endParaRPr kumimoji="0" lang="en-US" sz="2400" b="1" dirty="0">
              <a:latin typeface="Times New Roman" pitchFamily="18" charset="0"/>
              <a:cs typeface="Times New Roman" pitchFamily="18" charset="0"/>
            </a:endParaRPr>
          </a:p>
        </p:txBody>
      </p:sp>
      <p:pic>
        <p:nvPicPr>
          <p:cNvPr id="140297" name="Picture 9" descr="j0343455"/>
          <p:cNvPicPr>
            <a:picLocks noChangeAspect="1" noChangeArrowheads="1"/>
          </p:cNvPicPr>
          <p:nvPr/>
        </p:nvPicPr>
        <p:blipFill>
          <a:blip r:embed="rId4" cstate="print"/>
          <a:srcRect/>
          <a:stretch>
            <a:fillRect/>
          </a:stretch>
        </p:blipFill>
        <p:spPr bwMode="auto">
          <a:xfrm>
            <a:off x="323850" y="4221162"/>
            <a:ext cx="3600078" cy="2241551"/>
          </a:xfrm>
          <a:prstGeom prst="rect">
            <a:avLst/>
          </a:prstGeom>
          <a:noFill/>
        </p:spPr>
      </p:pic>
      <p:sp>
        <p:nvSpPr>
          <p:cNvPr id="7" name="Text Box 3"/>
          <p:cNvSpPr txBox="1">
            <a:spLocks noChangeArrowheads="1"/>
          </p:cNvSpPr>
          <p:nvPr/>
        </p:nvSpPr>
        <p:spPr bwMode="auto">
          <a:xfrm>
            <a:off x="971600" y="968127"/>
            <a:ext cx="6583362" cy="579437"/>
          </a:xfrm>
          <a:prstGeom prst="rect">
            <a:avLst/>
          </a:prstGeom>
          <a:noFill/>
          <a:ln w="9525">
            <a:noFill/>
            <a:miter lim="800000"/>
            <a:headEnd/>
            <a:tailEnd/>
          </a:ln>
          <a:effectLst/>
        </p:spPr>
        <p:txBody>
          <a:bodyPr>
            <a:spAutoFit/>
          </a:bodyPr>
          <a:lstStyle/>
          <a:p>
            <a:pPr algn="ctr" rtl="1"/>
            <a:r>
              <a:rPr kumimoji="0" lang="ar-JO" sz="3200" b="1" dirty="0">
                <a:solidFill>
                  <a:schemeClr val="bg1"/>
                </a:solidFill>
                <a:effectLst>
                  <a:outerShdw blurRad="38100" dist="38100" dir="2700000" algn="tl">
                    <a:srgbClr val="000000"/>
                  </a:outerShdw>
                </a:effectLst>
                <a:latin typeface="Times New Roman" pitchFamily="18" charset="0"/>
                <a:cs typeface="Times New Roman" pitchFamily="18" charset="0"/>
              </a:rPr>
              <a:t>ماهية التنظيم</a:t>
            </a:r>
            <a:r>
              <a:rPr kumimoji="0" lang="ar-DZ" sz="3200" b="1" dirty="0">
                <a:solidFill>
                  <a:schemeClr val="bg1"/>
                </a:solidFill>
                <a:effectLst>
                  <a:outerShdw blurRad="38100" dist="38100" dir="2700000" algn="tl">
                    <a:srgbClr val="000000"/>
                  </a:outerShdw>
                </a:effectLst>
                <a:latin typeface="Times New Roman" pitchFamily="18" charset="0"/>
                <a:cs typeface="Times New Roman" pitchFamily="18" charset="0"/>
              </a:rPr>
              <a:t> (المنظمة)</a:t>
            </a:r>
            <a:r>
              <a:rPr kumimoji="0" lang="ar-JO" sz="3200" b="1" dirty="0">
                <a:solidFill>
                  <a:schemeClr val="bg1"/>
                </a:solidFill>
                <a:effectLst>
                  <a:outerShdw blurRad="38100" dist="38100" dir="2700000" algn="tl">
                    <a:srgbClr val="000000"/>
                  </a:outerShdw>
                </a:effectLst>
                <a:latin typeface="Times New Roman" pitchFamily="18" charset="0"/>
                <a:cs typeface="Times New Roman" pitchFamily="18" charset="0"/>
              </a:rPr>
              <a:t> </a:t>
            </a:r>
            <a:endParaRPr kumimoji="0" lang="en-US" sz="3200" b="1" dirty="0">
              <a:solidFill>
                <a:schemeClr val="bg1"/>
              </a:solidFill>
              <a:effectLst>
                <a:outerShdw blurRad="38100" dist="38100" dir="2700000" algn="tl">
                  <a:srgbClr val="000000"/>
                </a:outerShdw>
              </a:effectLst>
              <a:latin typeface="Times New Roman" pitchFamily="18" charset="0"/>
              <a:cs typeface="Times New Roman" pitchFamily="18" charset="0"/>
            </a:endParaRPr>
          </a:p>
        </p:txBody>
      </p:sp>
      <p:pic>
        <p:nvPicPr>
          <p:cNvPr id="8" name="Picture 7" descr="MCj00786260000[1]"/>
          <p:cNvPicPr>
            <a:picLocks noChangeAspect="1" noChangeArrowheads="1"/>
          </p:cNvPicPr>
          <p:nvPr/>
        </p:nvPicPr>
        <p:blipFill>
          <a:blip r:embed="rId5" cstate="print"/>
          <a:srcRect/>
          <a:stretch>
            <a:fillRect/>
          </a:stretch>
        </p:blipFill>
        <p:spPr bwMode="auto">
          <a:xfrm>
            <a:off x="7812360" y="265491"/>
            <a:ext cx="582067" cy="706438"/>
          </a:xfrm>
          <a:prstGeom prst="rect">
            <a:avLst/>
          </a:prstGeom>
          <a:noFill/>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0162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3" presetClass="entr" presetSubtype="1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blinds(horizontal)">
                                      <p:cBhvr>
                                        <p:cTn id="9" dur="1000"/>
                                        <p:tgtEl>
                                          <p:spTgt spid="7"/>
                                        </p:tgtEl>
                                      </p:cBhvr>
                                    </p:animEffect>
                                  </p:childTnLst>
                                </p:cTn>
                              </p:par>
                              <p:par>
                                <p:cTn id="10" presetID="3" presetClass="entr" presetSubtype="1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1000"/>
                                        <p:tgtEl>
                                          <p:spTgt spid="8"/>
                                        </p:tgtEl>
                                      </p:cBhvr>
                                    </p:animEffect>
                                  </p:childTnLst>
                                </p:cTn>
                              </p:par>
                            </p:childTnLst>
                          </p:cTn>
                        </p:par>
                        <p:par>
                          <p:cTn id="13" fill="hold">
                            <p:stCondLst>
                              <p:cond delay="1000"/>
                            </p:stCondLst>
                            <p:childTnLst>
                              <p:par>
                                <p:cTn id="14" presetID="43" presetClass="entr" presetSubtype="0" fill="hold" grpId="0" nodeType="afterEffect">
                                  <p:stCondLst>
                                    <p:cond delay="0"/>
                                  </p:stCondLst>
                                  <p:childTnLst>
                                    <p:set>
                                      <p:cBhvr>
                                        <p:cTn id="15" dur="1" fill="hold">
                                          <p:stCondLst>
                                            <p:cond delay="0"/>
                                          </p:stCondLst>
                                        </p:cTn>
                                        <p:tgtEl>
                                          <p:spTgt spid="140292"/>
                                        </p:tgtEl>
                                        <p:attrNameLst>
                                          <p:attrName>style.visibility</p:attrName>
                                        </p:attrNameLst>
                                      </p:cBhvr>
                                      <p:to>
                                        <p:strVal val="visible"/>
                                      </p:to>
                                    </p:set>
                                    <p:animEffect transition="in" filter="fade">
                                      <p:cBhvr>
                                        <p:cTn id="16" dur="150"/>
                                        <p:tgtEl>
                                          <p:spTgt spid="140292"/>
                                        </p:tgtEl>
                                      </p:cBhvr>
                                    </p:animEffect>
                                    <p:anim calcmode="lin" valueType="num">
                                      <p:cBhvr>
                                        <p:cTn id="17" dur="600" fill="hold"/>
                                        <p:tgtEl>
                                          <p:spTgt spid="140292"/>
                                        </p:tgtEl>
                                        <p:attrNameLst>
                                          <p:attrName>ppt_x</p:attrName>
                                        </p:attrNameLst>
                                      </p:cBhvr>
                                      <p:tavLst>
                                        <p:tav tm="0">
                                          <p:val>
                                            <p:strVal val="#ppt_x"/>
                                          </p:val>
                                        </p:tav>
                                        <p:tav tm="100000">
                                          <p:val>
                                            <p:strVal val="#ppt_x"/>
                                          </p:val>
                                        </p:tav>
                                      </p:tavLst>
                                    </p:anim>
                                    <p:anim calcmode="lin" valueType="num">
                                      <p:cBhvr>
                                        <p:cTn id="18" dur="600" fill="hold"/>
                                        <p:tgtEl>
                                          <p:spTgt spid="140292"/>
                                        </p:tgtEl>
                                        <p:attrNameLst>
                                          <p:attrName>ppt_y</p:attrName>
                                        </p:attrNameLst>
                                      </p:cBhvr>
                                      <p:tavLst>
                                        <p:tav tm="0">
                                          <p:val>
                                            <p:strVal val="#ppt_y+0.31"/>
                                          </p:val>
                                        </p:tav>
                                        <p:tav tm="100000">
                                          <p:val>
                                            <p:strVal val="#ppt_y+0.31"/>
                                          </p:val>
                                        </p:tav>
                                      </p:tavLst>
                                    </p:anim>
                                    <p:anim calcmode="lin" valueType="num">
                                      <p:cBhvr>
                                        <p:cTn id="19" dur="900" decel="50000" fill="hold">
                                          <p:stCondLst>
                                            <p:cond delay="600"/>
                                          </p:stCondLst>
                                        </p:cTn>
                                        <p:tgtEl>
                                          <p:spTgt spid="14029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900" decel="50000" fill="hold">
                                          <p:stCondLst>
                                            <p:cond delay="600"/>
                                          </p:stCondLst>
                                        </p:cTn>
                                        <p:tgtEl>
                                          <p:spTgt spid="14029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1" fill="hold">
                            <p:stCondLst>
                              <p:cond delay="2500"/>
                            </p:stCondLst>
                            <p:childTnLst>
                              <p:par>
                                <p:cTn id="22" presetID="42" presetClass="entr" presetSubtype="0" fill="hold" nodeType="afterEffect">
                                  <p:stCondLst>
                                    <p:cond delay="0"/>
                                  </p:stCondLst>
                                  <p:childTnLst>
                                    <p:set>
                                      <p:cBhvr>
                                        <p:cTn id="23" dur="1" fill="hold">
                                          <p:stCondLst>
                                            <p:cond delay="0"/>
                                          </p:stCondLst>
                                        </p:cTn>
                                        <p:tgtEl>
                                          <p:spTgt spid="140297"/>
                                        </p:tgtEl>
                                        <p:attrNameLst>
                                          <p:attrName>style.visibility</p:attrName>
                                        </p:attrNameLst>
                                      </p:cBhvr>
                                      <p:to>
                                        <p:strVal val="visible"/>
                                      </p:to>
                                    </p:set>
                                    <p:animEffect transition="in" filter="fade">
                                      <p:cBhvr>
                                        <p:cTn id="24" dur="1000"/>
                                        <p:tgtEl>
                                          <p:spTgt spid="140297"/>
                                        </p:tgtEl>
                                      </p:cBhvr>
                                    </p:animEffect>
                                    <p:anim calcmode="lin" valueType="num">
                                      <p:cBhvr>
                                        <p:cTn id="25" dur="1000" fill="hold"/>
                                        <p:tgtEl>
                                          <p:spTgt spid="140297"/>
                                        </p:tgtEl>
                                        <p:attrNameLst>
                                          <p:attrName>ppt_x</p:attrName>
                                        </p:attrNameLst>
                                      </p:cBhvr>
                                      <p:tavLst>
                                        <p:tav tm="0">
                                          <p:val>
                                            <p:strVal val="#ppt_x"/>
                                          </p:val>
                                        </p:tav>
                                        <p:tav tm="100000">
                                          <p:val>
                                            <p:strVal val="#ppt_x"/>
                                          </p:val>
                                        </p:tav>
                                      </p:tavLst>
                                    </p:anim>
                                    <p:anim calcmode="lin" valueType="num">
                                      <p:cBhvr>
                                        <p:cTn id="26" dur="1000" fill="hold"/>
                                        <p:tgtEl>
                                          <p:spTgt spid="1402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4"/>
                </p:tgtEl>
              </p:cMediaNode>
            </p:audio>
          </p:childTnLst>
        </p:cTn>
      </p:par>
    </p:tnLst>
    <p:bldLst>
      <p:bldP spid="140292"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AutoShape 2"/>
          <p:cNvSpPr>
            <a:spLocks noChangeArrowheads="1"/>
          </p:cNvSpPr>
          <p:nvPr/>
        </p:nvSpPr>
        <p:spPr bwMode="auto">
          <a:xfrm>
            <a:off x="349250" y="2247688"/>
            <a:ext cx="8566150" cy="4095962"/>
          </a:xfrm>
          <a:prstGeom prst="roundRect">
            <a:avLst>
              <a:gd name="adj" fmla="val 16667"/>
            </a:avLst>
          </a:prstGeom>
          <a:noFill/>
          <a:ln w="25400">
            <a:solidFill>
              <a:schemeClr val="tx2"/>
            </a:solidFill>
            <a:round/>
            <a:headEnd/>
            <a:tailEnd/>
          </a:ln>
          <a:effectLst/>
        </p:spPr>
        <p:txBody>
          <a:bodyPr wrap="none" anchor="ctr"/>
          <a:lstStyle/>
          <a:p>
            <a:pPr algn="ctr"/>
            <a:endParaRPr kumimoji="0" lang="en-US" sz="2400" b="1">
              <a:latin typeface="Times New Roman" pitchFamily="18" charset="0"/>
            </a:endParaRPr>
          </a:p>
        </p:txBody>
      </p:sp>
      <p:sp>
        <p:nvSpPr>
          <p:cNvPr id="139267" name="Text Box 3"/>
          <p:cNvSpPr txBox="1">
            <a:spLocks noChangeArrowheads="1"/>
          </p:cNvSpPr>
          <p:nvPr/>
        </p:nvSpPr>
        <p:spPr bwMode="auto">
          <a:xfrm>
            <a:off x="1115616" y="836613"/>
            <a:ext cx="6540500" cy="623888"/>
          </a:xfrm>
          <a:prstGeom prst="rect">
            <a:avLst/>
          </a:prstGeom>
          <a:noFill/>
          <a:ln w="44450">
            <a:solidFill>
              <a:schemeClr val="bg1"/>
            </a:solidFill>
            <a:miter lim="800000"/>
            <a:headEnd/>
            <a:tailEnd/>
          </a:ln>
          <a:effectLst/>
        </p:spPr>
        <p:txBody>
          <a:bodyPr wrap="none">
            <a:spAutoFit/>
          </a:bodyPr>
          <a:lstStyle/>
          <a:p>
            <a:pPr algn="ctr"/>
            <a:r>
              <a:rPr kumimoji="0" lang="ar-JO" sz="3200" b="1" dirty="0">
                <a:solidFill>
                  <a:srgbClr val="FFFF99"/>
                </a:solidFill>
                <a:latin typeface="Times New Roman" pitchFamily="18" charset="0"/>
                <a:cs typeface="Times New Roman" pitchFamily="18" charset="0"/>
              </a:rPr>
              <a:t>يتضح من التعريف أن التنظيم يتميز بسمات هي: </a:t>
            </a:r>
            <a:endParaRPr kumimoji="0" lang="en-US" sz="3200" b="1" dirty="0">
              <a:solidFill>
                <a:srgbClr val="FFFF99"/>
              </a:solidFill>
              <a:latin typeface="Times New Roman" pitchFamily="18" charset="0"/>
              <a:cs typeface="Times New Roman" pitchFamily="18" charset="0"/>
            </a:endParaRPr>
          </a:p>
        </p:txBody>
      </p:sp>
      <p:sp>
        <p:nvSpPr>
          <p:cNvPr id="139268" name="Text Box 4"/>
          <p:cNvSpPr txBox="1">
            <a:spLocks noChangeArrowheads="1"/>
          </p:cNvSpPr>
          <p:nvPr/>
        </p:nvSpPr>
        <p:spPr bwMode="auto">
          <a:xfrm>
            <a:off x="616743" y="2247688"/>
            <a:ext cx="7910513" cy="854075"/>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JO" sz="2500" b="1" dirty="0">
                <a:solidFill>
                  <a:schemeClr val="tx2"/>
                </a:solidFill>
                <a:latin typeface="Times New Roman" pitchFamily="18" charset="0"/>
                <a:cs typeface="Times New Roman" pitchFamily="18" charset="0"/>
              </a:rPr>
              <a:t>أنه كيان </a:t>
            </a:r>
            <a:r>
              <a:rPr kumimoji="0" lang="ar-JO" sz="2500" b="1" dirty="0" err="1">
                <a:solidFill>
                  <a:schemeClr val="tx2"/>
                </a:solidFill>
                <a:latin typeface="Times New Roman" pitchFamily="18" charset="0"/>
                <a:cs typeface="Times New Roman" pitchFamily="18" charset="0"/>
              </a:rPr>
              <a:t>إجتماعي</a:t>
            </a:r>
            <a:r>
              <a:rPr kumimoji="0" lang="ar-JO" sz="2500" b="1" dirty="0">
                <a:solidFill>
                  <a:schemeClr val="tx2"/>
                </a:solidFill>
                <a:latin typeface="Times New Roman" pitchFamily="18" charset="0"/>
                <a:cs typeface="Times New Roman" pitchFamily="18" charset="0"/>
              </a:rPr>
              <a:t>  يضم مجموعة من الأفراد والجماعات تجتمع بتخطيط وليس بمجرد الصدفة.</a:t>
            </a:r>
            <a:endParaRPr kumimoji="0" lang="en-US" sz="2500" b="1" dirty="0">
              <a:solidFill>
                <a:schemeClr val="tx2"/>
              </a:solidFill>
              <a:latin typeface="Times New Roman" pitchFamily="18" charset="0"/>
              <a:cs typeface="Times New Roman" pitchFamily="18" charset="0"/>
            </a:endParaRPr>
          </a:p>
        </p:txBody>
      </p:sp>
      <p:sp>
        <p:nvSpPr>
          <p:cNvPr id="139270" name="Text Box 6"/>
          <p:cNvSpPr txBox="1">
            <a:spLocks noChangeArrowheads="1"/>
          </p:cNvSpPr>
          <p:nvPr/>
        </p:nvSpPr>
        <p:spPr bwMode="auto">
          <a:xfrm>
            <a:off x="549275" y="2954338"/>
            <a:ext cx="8242300" cy="854075"/>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JO" sz="2500" b="1" dirty="0">
                <a:solidFill>
                  <a:schemeClr val="tx2"/>
                </a:solidFill>
                <a:latin typeface="Times New Roman" pitchFamily="18" charset="0"/>
                <a:cs typeface="Times New Roman" pitchFamily="18" charset="0"/>
              </a:rPr>
              <a:t>وجود إطار محدد المعالم يحدد هوية أعضاء الجماعة التي تنضوي تحت لوائه.</a:t>
            </a:r>
            <a:r>
              <a:rPr kumimoji="0" lang="en-US" sz="2500" b="1" dirty="0">
                <a:solidFill>
                  <a:schemeClr val="tx2"/>
                </a:solidFill>
                <a:latin typeface="Times New Roman" pitchFamily="18" charset="0"/>
                <a:cs typeface="Times New Roman" pitchFamily="18" charset="0"/>
              </a:rPr>
              <a:t> </a:t>
            </a:r>
            <a:r>
              <a:rPr kumimoji="0" lang="ar-JO" sz="2500" b="1" dirty="0">
                <a:solidFill>
                  <a:schemeClr val="tx2"/>
                </a:solidFill>
                <a:latin typeface="Times New Roman" pitchFamily="18" charset="0"/>
                <a:cs typeface="Times New Roman" pitchFamily="18" charset="0"/>
              </a:rPr>
              <a:t> ويعطي الأفراد الولاء مقابل اشباع حاجاتهم المادية والمعنوية.  </a:t>
            </a:r>
            <a:endParaRPr kumimoji="0" lang="en-US" sz="2500" b="1" dirty="0">
              <a:solidFill>
                <a:schemeClr val="tx2"/>
              </a:solidFill>
              <a:latin typeface="Times New Roman" pitchFamily="18" charset="0"/>
              <a:cs typeface="Times New Roman" pitchFamily="18" charset="0"/>
            </a:endParaRPr>
          </a:p>
        </p:txBody>
      </p:sp>
      <p:sp>
        <p:nvSpPr>
          <p:cNvPr id="139271" name="Text Box 7"/>
          <p:cNvSpPr txBox="1">
            <a:spLocks noChangeArrowheads="1"/>
          </p:cNvSpPr>
          <p:nvPr/>
        </p:nvSpPr>
        <p:spPr bwMode="auto">
          <a:xfrm>
            <a:off x="549275" y="3873500"/>
            <a:ext cx="8256588" cy="477054"/>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DZ" sz="2500" b="1" dirty="0" smtClean="0">
                <a:solidFill>
                  <a:schemeClr val="tx2"/>
                </a:solidFill>
                <a:latin typeface="Times New Roman" pitchFamily="18" charset="0"/>
                <a:cs typeface="Times New Roman" pitchFamily="18" charset="0"/>
              </a:rPr>
              <a:t>ال</a:t>
            </a:r>
            <a:r>
              <a:rPr kumimoji="0" lang="ar-JO" sz="2500" b="1" dirty="0" err="1" smtClean="0">
                <a:solidFill>
                  <a:schemeClr val="tx2"/>
                </a:solidFill>
                <a:latin typeface="Times New Roman" pitchFamily="18" charset="0"/>
                <a:cs typeface="Times New Roman" pitchFamily="18" charset="0"/>
              </a:rPr>
              <a:t>استمراية</a:t>
            </a:r>
            <a:r>
              <a:rPr kumimoji="0" lang="ar-JO" sz="2500" b="1" dirty="0" smtClean="0">
                <a:solidFill>
                  <a:schemeClr val="tx2"/>
                </a:solidFill>
                <a:latin typeface="Times New Roman" pitchFamily="18" charset="0"/>
                <a:cs typeface="Times New Roman" pitchFamily="18" charset="0"/>
              </a:rPr>
              <a:t>. </a:t>
            </a:r>
            <a:endParaRPr kumimoji="0" lang="en-US" sz="2500" b="1" dirty="0">
              <a:solidFill>
                <a:schemeClr val="tx2"/>
              </a:solidFill>
              <a:latin typeface="Times New Roman" pitchFamily="18" charset="0"/>
              <a:cs typeface="Times New Roman" pitchFamily="18" charset="0"/>
            </a:endParaRPr>
          </a:p>
        </p:txBody>
      </p:sp>
      <p:sp>
        <p:nvSpPr>
          <p:cNvPr id="139272" name="Text Box 8"/>
          <p:cNvSpPr txBox="1">
            <a:spLocks noChangeArrowheads="1"/>
          </p:cNvSpPr>
          <p:nvPr/>
        </p:nvSpPr>
        <p:spPr bwMode="auto">
          <a:xfrm>
            <a:off x="549275" y="4802188"/>
            <a:ext cx="8256588" cy="854075"/>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JO" sz="2500" b="1" dirty="0">
                <a:solidFill>
                  <a:schemeClr val="tx2"/>
                </a:solidFill>
                <a:latin typeface="Times New Roman" pitchFamily="18" charset="0"/>
                <a:cs typeface="Times New Roman" pitchFamily="18" charset="0"/>
              </a:rPr>
              <a:t> وجود أهداف تسعى إلى تحقيقها من خلال توزيع الأدوار بين العاملين . ويعتمد نجاح المنظمة على مدى وضوح هذه الأهداف لدى جميع العاملين </a:t>
            </a:r>
            <a:endParaRPr kumimoji="0" lang="en-US" sz="2500" b="1" dirty="0">
              <a:solidFill>
                <a:schemeClr val="tx2"/>
              </a:solidFill>
              <a:latin typeface="Times New Roman" pitchFamily="18" charset="0"/>
              <a:cs typeface="Times New Roman"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p:transition advTm="1128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 presetClass="entr" presetSubtype="10" fill="hold" grpId="0" nodeType="withEffect">
                                  <p:stCondLst>
                                    <p:cond delay="0"/>
                                  </p:stCondLst>
                                  <p:childTnLst>
                                    <p:set>
                                      <p:cBhvr>
                                        <p:cTn id="8" dur="1" fill="hold">
                                          <p:stCondLst>
                                            <p:cond delay="0"/>
                                          </p:stCondLst>
                                        </p:cTn>
                                        <p:tgtEl>
                                          <p:spTgt spid="139267"/>
                                        </p:tgtEl>
                                        <p:attrNameLst>
                                          <p:attrName>style.visibility</p:attrName>
                                        </p:attrNameLst>
                                      </p:cBhvr>
                                      <p:to>
                                        <p:strVal val="visible"/>
                                      </p:to>
                                    </p:set>
                                    <p:animEffect transition="in" filter="checkerboard(across)">
                                      <p:cBhvr>
                                        <p:cTn id="9" dur="2000"/>
                                        <p:tgtEl>
                                          <p:spTgt spid="139267"/>
                                        </p:tgtEl>
                                      </p:cBhvr>
                                    </p:animEffect>
                                  </p:childTnLst>
                                </p:cTn>
                              </p:par>
                            </p:childTnLst>
                          </p:cTn>
                        </p:par>
                        <p:par>
                          <p:cTn id="10" fill="hold">
                            <p:stCondLst>
                              <p:cond delay="2000"/>
                            </p:stCondLst>
                            <p:childTnLst>
                              <p:par>
                                <p:cTn id="11" presetID="5" presetClass="entr" presetSubtype="5" fill="hold" grpId="0" nodeType="afterEffect">
                                  <p:stCondLst>
                                    <p:cond delay="500"/>
                                  </p:stCondLst>
                                  <p:childTnLst>
                                    <p:set>
                                      <p:cBhvr>
                                        <p:cTn id="12" dur="1" fill="hold">
                                          <p:stCondLst>
                                            <p:cond delay="0"/>
                                          </p:stCondLst>
                                        </p:cTn>
                                        <p:tgtEl>
                                          <p:spTgt spid="139266"/>
                                        </p:tgtEl>
                                        <p:attrNameLst>
                                          <p:attrName>style.visibility</p:attrName>
                                        </p:attrNameLst>
                                      </p:cBhvr>
                                      <p:to>
                                        <p:strVal val="visible"/>
                                      </p:to>
                                    </p:set>
                                    <p:animEffect transition="in" filter="checkerboard(down)">
                                      <p:cBhvr>
                                        <p:cTn id="13" dur="1000"/>
                                        <p:tgtEl>
                                          <p:spTgt spid="139266"/>
                                        </p:tgtEl>
                                      </p:cBhvr>
                                    </p:animEffect>
                                  </p:childTnLst>
                                </p:cTn>
                              </p:par>
                            </p:childTnLst>
                          </p:cTn>
                        </p:par>
                        <p:par>
                          <p:cTn id="14" fill="hold">
                            <p:stCondLst>
                              <p:cond delay="3500"/>
                            </p:stCondLst>
                            <p:childTnLst>
                              <p:par>
                                <p:cTn id="15" presetID="2" presetClass="entr" presetSubtype="9" fill="hold" grpId="0" nodeType="afterEffect">
                                  <p:stCondLst>
                                    <p:cond delay="500"/>
                                  </p:stCondLst>
                                  <p:childTnLst>
                                    <p:set>
                                      <p:cBhvr>
                                        <p:cTn id="16" dur="1" fill="hold">
                                          <p:stCondLst>
                                            <p:cond delay="0"/>
                                          </p:stCondLst>
                                        </p:cTn>
                                        <p:tgtEl>
                                          <p:spTgt spid="139268"/>
                                        </p:tgtEl>
                                        <p:attrNameLst>
                                          <p:attrName>style.visibility</p:attrName>
                                        </p:attrNameLst>
                                      </p:cBhvr>
                                      <p:to>
                                        <p:strVal val="visible"/>
                                      </p:to>
                                    </p:set>
                                    <p:anim calcmode="lin" valueType="num">
                                      <p:cBhvr additive="base">
                                        <p:cTn id="17" dur="1000" fill="hold"/>
                                        <p:tgtEl>
                                          <p:spTgt spid="139268"/>
                                        </p:tgtEl>
                                        <p:attrNameLst>
                                          <p:attrName>ppt_x</p:attrName>
                                        </p:attrNameLst>
                                      </p:cBhvr>
                                      <p:tavLst>
                                        <p:tav tm="0">
                                          <p:val>
                                            <p:strVal val="0-#ppt_w/2"/>
                                          </p:val>
                                        </p:tav>
                                        <p:tav tm="100000">
                                          <p:val>
                                            <p:strVal val="#ppt_x"/>
                                          </p:val>
                                        </p:tav>
                                      </p:tavLst>
                                    </p:anim>
                                    <p:anim calcmode="lin" valueType="num">
                                      <p:cBhvr additive="base">
                                        <p:cTn id="18" dur="1000" fill="hold"/>
                                        <p:tgtEl>
                                          <p:spTgt spid="139268"/>
                                        </p:tgtEl>
                                        <p:attrNameLst>
                                          <p:attrName>ppt_y</p:attrName>
                                        </p:attrNameLst>
                                      </p:cBhvr>
                                      <p:tavLst>
                                        <p:tav tm="0">
                                          <p:val>
                                            <p:strVal val="0-#ppt_h/2"/>
                                          </p:val>
                                        </p:tav>
                                        <p:tav tm="100000">
                                          <p:val>
                                            <p:strVal val="#ppt_y"/>
                                          </p:val>
                                        </p:tav>
                                      </p:tavLst>
                                    </p:anim>
                                  </p:childTnLst>
                                </p:cTn>
                              </p:par>
                            </p:childTnLst>
                          </p:cTn>
                        </p:par>
                        <p:par>
                          <p:cTn id="19" fill="hold">
                            <p:stCondLst>
                              <p:cond delay="5000"/>
                            </p:stCondLst>
                            <p:childTnLst>
                              <p:par>
                                <p:cTn id="20" presetID="2" presetClass="entr" presetSubtype="8" fill="hold" grpId="0" nodeType="afterEffect">
                                  <p:stCondLst>
                                    <p:cond delay="500"/>
                                  </p:stCondLst>
                                  <p:childTnLst>
                                    <p:set>
                                      <p:cBhvr>
                                        <p:cTn id="21" dur="1" fill="hold">
                                          <p:stCondLst>
                                            <p:cond delay="0"/>
                                          </p:stCondLst>
                                        </p:cTn>
                                        <p:tgtEl>
                                          <p:spTgt spid="139270"/>
                                        </p:tgtEl>
                                        <p:attrNameLst>
                                          <p:attrName>style.visibility</p:attrName>
                                        </p:attrNameLst>
                                      </p:cBhvr>
                                      <p:to>
                                        <p:strVal val="visible"/>
                                      </p:to>
                                    </p:set>
                                    <p:anim calcmode="lin" valueType="num">
                                      <p:cBhvr additive="base">
                                        <p:cTn id="22" dur="1000" fill="hold"/>
                                        <p:tgtEl>
                                          <p:spTgt spid="139270"/>
                                        </p:tgtEl>
                                        <p:attrNameLst>
                                          <p:attrName>ppt_x</p:attrName>
                                        </p:attrNameLst>
                                      </p:cBhvr>
                                      <p:tavLst>
                                        <p:tav tm="0">
                                          <p:val>
                                            <p:strVal val="0-#ppt_w/2"/>
                                          </p:val>
                                        </p:tav>
                                        <p:tav tm="100000">
                                          <p:val>
                                            <p:strVal val="#ppt_x"/>
                                          </p:val>
                                        </p:tav>
                                      </p:tavLst>
                                    </p:anim>
                                    <p:anim calcmode="lin" valueType="num">
                                      <p:cBhvr additive="base">
                                        <p:cTn id="23" dur="1000" fill="hold"/>
                                        <p:tgtEl>
                                          <p:spTgt spid="139270"/>
                                        </p:tgtEl>
                                        <p:attrNameLst>
                                          <p:attrName>ppt_y</p:attrName>
                                        </p:attrNameLst>
                                      </p:cBhvr>
                                      <p:tavLst>
                                        <p:tav tm="0">
                                          <p:val>
                                            <p:strVal val="#ppt_y"/>
                                          </p:val>
                                        </p:tav>
                                        <p:tav tm="100000">
                                          <p:val>
                                            <p:strVal val="#ppt_y"/>
                                          </p:val>
                                        </p:tav>
                                      </p:tavLst>
                                    </p:anim>
                                  </p:childTnLst>
                                </p:cTn>
                              </p:par>
                            </p:childTnLst>
                          </p:cTn>
                        </p:par>
                        <p:par>
                          <p:cTn id="24" fill="hold">
                            <p:stCondLst>
                              <p:cond delay="6500"/>
                            </p:stCondLst>
                            <p:childTnLst>
                              <p:par>
                                <p:cTn id="25" presetID="2" presetClass="entr" presetSubtype="2" fill="hold" grpId="0" nodeType="afterEffect">
                                  <p:stCondLst>
                                    <p:cond delay="500"/>
                                  </p:stCondLst>
                                  <p:childTnLst>
                                    <p:set>
                                      <p:cBhvr>
                                        <p:cTn id="26" dur="1" fill="hold">
                                          <p:stCondLst>
                                            <p:cond delay="0"/>
                                          </p:stCondLst>
                                        </p:cTn>
                                        <p:tgtEl>
                                          <p:spTgt spid="139271"/>
                                        </p:tgtEl>
                                        <p:attrNameLst>
                                          <p:attrName>style.visibility</p:attrName>
                                        </p:attrNameLst>
                                      </p:cBhvr>
                                      <p:to>
                                        <p:strVal val="visible"/>
                                      </p:to>
                                    </p:set>
                                    <p:anim calcmode="lin" valueType="num">
                                      <p:cBhvr additive="base">
                                        <p:cTn id="27" dur="1000" fill="hold"/>
                                        <p:tgtEl>
                                          <p:spTgt spid="139271"/>
                                        </p:tgtEl>
                                        <p:attrNameLst>
                                          <p:attrName>ppt_x</p:attrName>
                                        </p:attrNameLst>
                                      </p:cBhvr>
                                      <p:tavLst>
                                        <p:tav tm="0">
                                          <p:val>
                                            <p:strVal val="1+#ppt_w/2"/>
                                          </p:val>
                                        </p:tav>
                                        <p:tav tm="100000">
                                          <p:val>
                                            <p:strVal val="#ppt_x"/>
                                          </p:val>
                                        </p:tav>
                                      </p:tavLst>
                                    </p:anim>
                                    <p:anim calcmode="lin" valueType="num">
                                      <p:cBhvr additive="base">
                                        <p:cTn id="28" dur="1000" fill="hold"/>
                                        <p:tgtEl>
                                          <p:spTgt spid="139271"/>
                                        </p:tgtEl>
                                        <p:attrNameLst>
                                          <p:attrName>ppt_y</p:attrName>
                                        </p:attrNameLst>
                                      </p:cBhvr>
                                      <p:tavLst>
                                        <p:tav tm="0">
                                          <p:val>
                                            <p:strVal val="#ppt_y"/>
                                          </p:val>
                                        </p:tav>
                                        <p:tav tm="100000">
                                          <p:val>
                                            <p:strVal val="#ppt_y"/>
                                          </p:val>
                                        </p:tav>
                                      </p:tavLst>
                                    </p:anim>
                                  </p:childTnLst>
                                </p:cTn>
                              </p:par>
                            </p:childTnLst>
                          </p:cTn>
                        </p:par>
                        <p:par>
                          <p:cTn id="29" fill="hold">
                            <p:stCondLst>
                              <p:cond delay="8000"/>
                            </p:stCondLst>
                            <p:childTnLst>
                              <p:par>
                                <p:cTn id="30" presetID="2" presetClass="entr" presetSubtype="4" fill="hold" grpId="0" nodeType="afterEffect">
                                  <p:stCondLst>
                                    <p:cond delay="500"/>
                                  </p:stCondLst>
                                  <p:childTnLst>
                                    <p:set>
                                      <p:cBhvr>
                                        <p:cTn id="31" dur="1" fill="hold">
                                          <p:stCondLst>
                                            <p:cond delay="0"/>
                                          </p:stCondLst>
                                        </p:cTn>
                                        <p:tgtEl>
                                          <p:spTgt spid="139272"/>
                                        </p:tgtEl>
                                        <p:attrNameLst>
                                          <p:attrName>style.visibility</p:attrName>
                                        </p:attrNameLst>
                                      </p:cBhvr>
                                      <p:to>
                                        <p:strVal val="visible"/>
                                      </p:to>
                                    </p:set>
                                    <p:anim calcmode="lin" valueType="num">
                                      <p:cBhvr additive="base">
                                        <p:cTn id="32" dur="1000" fill="hold"/>
                                        <p:tgtEl>
                                          <p:spTgt spid="139272"/>
                                        </p:tgtEl>
                                        <p:attrNameLst>
                                          <p:attrName>ppt_x</p:attrName>
                                        </p:attrNameLst>
                                      </p:cBhvr>
                                      <p:tavLst>
                                        <p:tav tm="0">
                                          <p:val>
                                            <p:strVal val="#ppt_x"/>
                                          </p:val>
                                        </p:tav>
                                        <p:tav tm="100000">
                                          <p:val>
                                            <p:strVal val="#ppt_x"/>
                                          </p:val>
                                        </p:tav>
                                      </p:tavLst>
                                    </p:anim>
                                    <p:anim calcmode="lin" valueType="num">
                                      <p:cBhvr additive="base">
                                        <p:cTn id="33" dur="1000" fill="hold"/>
                                        <p:tgtEl>
                                          <p:spTgt spid="139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4" fill="hold" display="0">
                  <p:stCondLst>
                    <p:cond delay="indefinite"/>
                  </p:stCondLst>
                  <p:endCondLst>
                    <p:cond evt="onStopAudio" delay="0">
                      <p:tgtEl>
                        <p:sldTgt/>
                      </p:tgtEl>
                    </p:cond>
                  </p:endCondLst>
                </p:cTn>
                <p:tgtEl>
                  <p:spTgt spid="3"/>
                </p:tgtEl>
              </p:cMediaNode>
            </p:audio>
          </p:childTnLst>
        </p:cTn>
      </p:par>
    </p:tnLst>
    <p:bldLst>
      <p:bldP spid="139266" grpId="0" animBg="1"/>
      <p:bldP spid="139267" grpId="0" animBg="1"/>
      <p:bldP spid="139268" grpId="0"/>
      <p:bldP spid="139270" grpId="0"/>
      <p:bldP spid="139271" grpId="0"/>
      <p:bldP spid="13927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1831862834"/>
              </p:ext>
            </p:extLst>
          </p:nvPr>
        </p:nvGraphicFramePr>
        <p:xfrm>
          <a:off x="1403648" y="2204864"/>
          <a:ext cx="6096000" cy="43204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91983192"/>
      </p:ext>
    </p:extLst>
  </p:cSld>
  <p:clrMapOvr>
    <a:masterClrMapping/>
  </p:clrMapOvr>
  <mc:AlternateContent xmlns:mc="http://schemas.openxmlformats.org/markup-compatibility/2006">
    <mc:Choice xmlns:p14="http://schemas.microsoft.com/office/powerpoint/2010/main" Requires="p14">
      <p:transition spd="slow" p14:dur="2000" advTm="49656"/>
    </mc:Choice>
    <mc:Fallback>
      <p:transition spd="slow" advTm="49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ChangeArrowheads="1"/>
          </p:cNvSpPr>
          <p:nvPr/>
        </p:nvSpPr>
        <p:spPr bwMode="auto">
          <a:xfrm>
            <a:off x="-180528" y="980728"/>
            <a:ext cx="9144000" cy="544513"/>
          </a:xfrm>
          <a:prstGeom prst="rect">
            <a:avLst/>
          </a:prstGeom>
          <a:noFill/>
          <a:ln w="9525">
            <a:noFill/>
            <a:miter lim="800000"/>
            <a:headEnd/>
            <a:tailEnd/>
          </a:ln>
          <a:effectLst/>
        </p:spPr>
        <p:txBody>
          <a:bodyPr lIns="0" tIns="0" rIns="0" bIns="0" anchor="ctr"/>
          <a:lstStyle/>
          <a:p>
            <a:pPr algn="ctr" rtl="1"/>
            <a:r>
              <a:rPr lang="ar-JO" altLang="ja-JP" sz="4400" dirty="0">
                <a:solidFill>
                  <a:schemeClr val="bg1"/>
                </a:solidFill>
                <a:effectLst>
                  <a:outerShdw blurRad="38100" dist="38100" dir="2700000" algn="tl">
                    <a:srgbClr val="000000"/>
                  </a:outerShdw>
                </a:effectLst>
                <a:cs typeface="Tahoma" pitchFamily="34" charset="0"/>
              </a:rPr>
              <a:t>نظرية التنظيم</a:t>
            </a:r>
            <a:endParaRPr lang="en-US" altLang="ja-JP" sz="4400" dirty="0">
              <a:solidFill>
                <a:schemeClr val="bg1"/>
              </a:solidFill>
              <a:effectLst>
                <a:outerShdw blurRad="38100" dist="38100" dir="2700000" algn="tl">
                  <a:srgbClr val="000000"/>
                </a:outerShdw>
              </a:effectLst>
              <a:cs typeface="Tahoma" pitchFamily="34" charset="0"/>
            </a:endParaRPr>
          </a:p>
        </p:txBody>
      </p:sp>
      <p:sp>
        <p:nvSpPr>
          <p:cNvPr id="124931" name="Rectangle 3"/>
          <p:cNvSpPr>
            <a:spLocks noChangeArrowheads="1"/>
          </p:cNvSpPr>
          <p:nvPr/>
        </p:nvSpPr>
        <p:spPr bwMode="auto">
          <a:xfrm>
            <a:off x="468312" y="2276872"/>
            <a:ext cx="8207375" cy="4176713"/>
          </a:xfrm>
          <a:prstGeom prst="rect">
            <a:avLst/>
          </a:prstGeom>
          <a:noFill/>
          <a:ln w="9525">
            <a:noFill/>
            <a:miter lim="800000"/>
            <a:headEnd/>
            <a:tailEnd/>
          </a:ln>
          <a:effectLst/>
        </p:spPr>
        <p:txBody>
          <a:bodyPr/>
          <a:lstStyle/>
          <a:p>
            <a:pPr algn="r" rtl="1">
              <a:spcBef>
                <a:spcPct val="20000"/>
              </a:spcBef>
              <a:buClr>
                <a:schemeClr val="hlink"/>
              </a:buClr>
              <a:buSzPct val="65000"/>
              <a:buFont typeface="Wingdings" pitchFamily="2" charset="2"/>
              <a:buNone/>
            </a:pPr>
            <a:r>
              <a:rPr lang="ar-JO" altLang="ja-JP" sz="2800" b="1" dirty="0">
                <a:latin typeface="Times New Roman" pitchFamily="18" charset="0"/>
                <a:cs typeface="Times New Roman" pitchFamily="18" charset="0"/>
              </a:rPr>
              <a:t>نظرية التنظيم </a:t>
            </a:r>
            <a:r>
              <a:rPr lang="en-US" altLang="ja-JP" sz="2800" b="1" dirty="0">
                <a:latin typeface="Times New Roman" pitchFamily="18" charset="0"/>
                <a:cs typeface="Times New Roman" pitchFamily="18" charset="0"/>
              </a:rPr>
              <a:t>Organization Theory </a:t>
            </a:r>
            <a:r>
              <a:rPr lang="ar-JO" altLang="ja-JP" sz="2800" b="1" dirty="0">
                <a:latin typeface="Times New Roman" pitchFamily="18" charset="0"/>
                <a:cs typeface="Times New Roman" pitchFamily="18" charset="0"/>
              </a:rPr>
              <a:t>: </a:t>
            </a:r>
            <a:endParaRPr lang="en-US" altLang="ja-JP" sz="2800" b="1" dirty="0">
              <a:latin typeface="Times New Roman" pitchFamily="18" charset="0"/>
              <a:cs typeface="Times New Roman" pitchFamily="18" charset="0"/>
            </a:endParaRPr>
          </a:p>
          <a:p>
            <a:pPr algn="r" rtl="1">
              <a:spcBef>
                <a:spcPct val="20000"/>
              </a:spcBef>
              <a:buClr>
                <a:schemeClr val="hlink"/>
              </a:buClr>
              <a:buSzPct val="65000"/>
              <a:buFont typeface="Wingdings" pitchFamily="2" charset="2"/>
              <a:buNone/>
            </a:pPr>
            <a:r>
              <a:rPr lang="ar-JO" altLang="ja-JP" sz="2800" dirty="0">
                <a:latin typeface="Times New Roman" pitchFamily="18" charset="0"/>
                <a:cs typeface="Times New Roman" pitchFamily="18" charset="0"/>
              </a:rPr>
              <a:t>تتحدد اهتمامات نظرية التنظيم بدراسة الهيكل التنظيمي ونمط التصميم التنظيمي الذي يتناسب والمنظمات </a:t>
            </a:r>
            <a:r>
              <a:rPr lang="ar-JO" altLang="ja-JP" sz="2800" dirty="0" smtClean="0">
                <a:latin typeface="Times New Roman" pitchFamily="18" charset="0"/>
                <a:cs typeface="Times New Roman" pitchFamily="18" charset="0"/>
              </a:rPr>
              <a:t>المختلفة </a:t>
            </a:r>
            <a:r>
              <a:rPr lang="ar-JO" altLang="ja-JP" sz="2800" dirty="0">
                <a:latin typeface="Times New Roman" pitchFamily="18" charset="0"/>
                <a:cs typeface="Times New Roman" pitchFamily="18" charset="0"/>
              </a:rPr>
              <a:t>ووفقاً </a:t>
            </a:r>
            <a:r>
              <a:rPr lang="ar-JO" altLang="ja-JP" sz="2800" dirty="0" err="1">
                <a:latin typeface="Times New Roman" pitchFamily="18" charset="0"/>
                <a:cs typeface="Times New Roman" pitchFamily="18" charset="0"/>
              </a:rPr>
              <a:t>للإعتبارات</a:t>
            </a:r>
            <a:r>
              <a:rPr lang="ar-JO" altLang="ja-JP" sz="2800" dirty="0">
                <a:latin typeface="Times New Roman" pitchFamily="18" charset="0"/>
                <a:cs typeface="Times New Roman" pitchFamily="18" charset="0"/>
              </a:rPr>
              <a:t> والمحددات الخاصة بكل منهما. فهي تقدم وصفات عامة لما يجب عمله لتحسين مواصفات التنظيمات وفق الأسس </a:t>
            </a:r>
            <a:r>
              <a:rPr lang="ar-JO" altLang="ja-JP" sz="2800" dirty="0" smtClean="0">
                <a:latin typeface="Times New Roman" pitchFamily="18" charset="0"/>
                <a:cs typeface="Times New Roman" pitchFamily="18" charset="0"/>
              </a:rPr>
              <a:t>العلم</a:t>
            </a:r>
            <a:r>
              <a:rPr lang="ar-DZ" altLang="ja-JP" sz="2800" dirty="0" smtClean="0">
                <a:latin typeface="Times New Roman" pitchFamily="18" charset="0"/>
                <a:cs typeface="Times New Roman" pitchFamily="18" charset="0"/>
              </a:rPr>
              <a:t>ي</a:t>
            </a:r>
            <a:r>
              <a:rPr lang="ar-JO" altLang="ja-JP" sz="2800" dirty="0" smtClean="0">
                <a:latin typeface="Times New Roman" pitchFamily="18" charset="0"/>
                <a:cs typeface="Times New Roman" pitchFamily="18" charset="0"/>
              </a:rPr>
              <a:t>ة </a:t>
            </a:r>
            <a:r>
              <a:rPr lang="ar-JO" altLang="ja-JP" sz="2800" dirty="0">
                <a:latin typeface="Times New Roman" pitchFamily="18" charset="0"/>
                <a:cs typeface="Times New Roman" pitchFamily="18" charset="0"/>
              </a:rPr>
              <a:t>وذلك بهدف تحسين الأداء </a:t>
            </a:r>
            <a:r>
              <a:rPr lang="ar-JO" altLang="ja-JP" sz="2800" dirty="0" smtClean="0">
                <a:latin typeface="Times New Roman" pitchFamily="18" charset="0"/>
                <a:cs typeface="Times New Roman" pitchFamily="18" charset="0"/>
              </a:rPr>
              <a:t>حيث </a:t>
            </a:r>
            <a:r>
              <a:rPr lang="ar-JO" altLang="ja-JP" sz="2800" dirty="0">
                <a:latin typeface="Times New Roman" pitchFamily="18" charset="0"/>
                <a:cs typeface="Times New Roman" pitchFamily="18" charset="0"/>
              </a:rPr>
              <a:t>أن هناك ارتباط  بين   نمط التصميم التنظيمي </a:t>
            </a:r>
            <a:r>
              <a:rPr lang="ar-JO" altLang="ja-JP" sz="2800" dirty="0" smtClean="0">
                <a:latin typeface="Times New Roman" pitchFamily="18" charset="0"/>
                <a:cs typeface="Times New Roman" pitchFamily="18" charset="0"/>
              </a:rPr>
              <a:t>و</a:t>
            </a:r>
            <a:r>
              <a:rPr lang="ar-DZ" altLang="ja-JP" sz="2800" dirty="0" smtClean="0">
                <a:latin typeface="Times New Roman" pitchFamily="18" charset="0"/>
                <a:cs typeface="Times New Roman" pitchFamily="18" charset="0"/>
              </a:rPr>
              <a:t>الأداء</a:t>
            </a:r>
            <a:r>
              <a:rPr lang="ar-JO" altLang="ja-JP" sz="2800" dirty="0" smtClean="0">
                <a:latin typeface="Times New Roman" pitchFamily="18" charset="0"/>
                <a:cs typeface="Times New Roman" pitchFamily="18" charset="0"/>
              </a:rPr>
              <a:t>.</a:t>
            </a:r>
            <a:endParaRPr lang="en-US" altLang="ja-JP" sz="2800" dirty="0">
              <a:latin typeface="Times New Roman" pitchFamily="18" charset="0"/>
              <a:cs typeface="Times New Roman" pitchFamily="18" charset="0"/>
            </a:endParaRPr>
          </a:p>
          <a:p>
            <a:pPr algn="r" rtl="1">
              <a:spcBef>
                <a:spcPct val="20000"/>
              </a:spcBef>
              <a:buClr>
                <a:schemeClr val="hlink"/>
              </a:buClr>
              <a:buSzPct val="65000"/>
              <a:buFont typeface="Wingdings" pitchFamily="2" charset="2"/>
              <a:buNone/>
            </a:pPr>
            <a:endParaRPr lang="en-US" altLang="ja-JP" sz="2800" dirty="0">
              <a:latin typeface="Times New Roman" pitchFamily="18" charset="0"/>
              <a:cs typeface="Times New Roman"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7265"/>
    </mc:Choice>
    <mc:Fallback xmlns="">
      <p:transition spd="slow" advTm="1272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1"/>
                            </p:stCondLst>
                            <p:childTnLst>
                              <p:par>
                                <p:cTn id="8" presetID="10" presetClass="entr" presetSubtype="0" fill="hold" grpId="0" nodeType="afterEffect">
                                  <p:stCondLst>
                                    <p:cond delay="0"/>
                                  </p:stCondLst>
                                  <p:childTnLst>
                                    <p:set>
                                      <p:cBhvr>
                                        <p:cTn id="9" dur="1" fill="hold">
                                          <p:stCondLst>
                                            <p:cond delay="0"/>
                                          </p:stCondLst>
                                        </p:cTn>
                                        <p:tgtEl>
                                          <p:spTgt spid="124930"/>
                                        </p:tgtEl>
                                        <p:attrNameLst>
                                          <p:attrName>style.visibility</p:attrName>
                                        </p:attrNameLst>
                                      </p:cBhvr>
                                      <p:to>
                                        <p:strVal val="visible"/>
                                      </p:to>
                                    </p:set>
                                    <p:animEffect transition="in" filter="fade">
                                      <p:cBhvr>
                                        <p:cTn id="10" dur="250"/>
                                        <p:tgtEl>
                                          <p:spTgt spid="124930"/>
                                        </p:tgtEl>
                                      </p:cBhvr>
                                    </p:animEffect>
                                  </p:childTnLst>
                                </p:cTn>
                              </p:par>
                              <p:par>
                                <p:cTn id="11" presetID="10" presetClass="entr" presetSubtype="0" fill="hold" nodeType="withEffect">
                                  <p:stCondLst>
                                    <p:cond delay="1500"/>
                                  </p:stCondLst>
                                  <p:childTnLst>
                                    <p:set>
                                      <p:cBhvr>
                                        <p:cTn id="12" dur="1" fill="hold">
                                          <p:stCondLst>
                                            <p:cond delay="0"/>
                                          </p:stCondLst>
                                        </p:cTn>
                                        <p:tgtEl>
                                          <p:spTgt spid="124931">
                                            <p:txEl>
                                              <p:pRg st="0" end="0"/>
                                            </p:txEl>
                                          </p:spTgt>
                                        </p:tgtEl>
                                        <p:attrNameLst>
                                          <p:attrName>style.visibility</p:attrName>
                                        </p:attrNameLst>
                                      </p:cBhvr>
                                      <p:to>
                                        <p:strVal val="visible"/>
                                      </p:to>
                                    </p:set>
                                    <p:animEffect transition="in" filter="fade">
                                      <p:cBhvr>
                                        <p:cTn id="13" dur="1000"/>
                                        <p:tgtEl>
                                          <p:spTgt spid="124931">
                                            <p:txEl>
                                              <p:pRg st="0" end="0"/>
                                            </p:txEl>
                                          </p:spTgt>
                                        </p:tgtEl>
                                      </p:cBhvr>
                                    </p:animEffect>
                                  </p:childTnLst>
                                </p:cTn>
                              </p:par>
                              <p:par>
                                <p:cTn id="14" presetID="10" presetClass="entr" presetSubtype="0" fill="hold" nodeType="withEffect">
                                  <p:stCondLst>
                                    <p:cond delay="1500"/>
                                  </p:stCondLst>
                                  <p:childTnLst>
                                    <p:set>
                                      <p:cBhvr>
                                        <p:cTn id="15" dur="1" fill="hold">
                                          <p:stCondLst>
                                            <p:cond delay="0"/>
                                          </p:stCondLst>
                                        </p:cTn>
                                        <p:tgtEl>
                                          <p:spTgt spid="124931">
                                            <p:txEl>
                                              <p:pRg st="1" end="1"/>
                                            </p:txEl>
                                          </p:spTgt>
                                        </p:tgtEl>
                                        <p:attrNameLst>
                                          <p:attrName>style.visibility</p:attrName>
                                        </p:attrNameLst>
                                      </p:cBhvr>
                                      <p:to>
                                        <p:strVal val="visible"/>
                                      </p:to>
                                    </p:set>
                                    <p:animEffect transition="in" filter="fade">
                                      <p:cBhvr>
                                        <p:cTn id="16" dur="1000"/>
                                        <p:tgtEl>
                                          <p:spTgt spid="1249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mute="1" showWhenStopped="0">
                <p:cTn id="17" fill="hold" display="0">
                  <p:stCondLst>
                    <p:cond delay="indefinite"/>
                  </p:stCondLst>
                  <p:endCondLst>
                    <p:cond evt="onStopAudio" delay="0">
                      <p:tgtEl>
                        <p:sldTgt/>
                      </p:tgtEl>
                    </p:cond>
                  </p:endCondLst>
                </p:cTn>
                <p:tgtEl>
                  <p:spTgt spid="4"/>
                </p:tgtEl>
              </p:cMediaNode>
            </p:audio>
          </p:childTnLst>
        </p:cTn>
      </p:par>
    </p:tnLst>
    <p:bldLst>
      <p:bldP spid="124930"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763688" y="692696"/>
            <a:ext cx="8229600" cy="1052513"/>
          </a:xfrm>
        </p:spPr>
        <p:txBody>
          <a:bodyPr/>
          <a:lstStyle/>
          <a:p>
            <a:pPr rtl="1"/>
            <a:r>
              <a:rPr lang="ar-JO" sz="3600" dirty="0">
                <a:cs typeface="Tahoma" pitchFamily="34" charset="0"/>
              </a:rPr>
              <a:t>مبررات دراسة نظرية التنظيم</a:t>
            </a:r>
            <a:endParaRPr lang="en-US" sz="3600" dirty="0">
              <a:cs typeface="Tahoma" pitchFamily="34" charset="0"/>
            </a:endParaRPr>
          </a:p>
        </p:txBody>
      </p:sp>
      <p:sp>
        <p:nvSpPr>
          <p:cNvPr id="90115" name="Rectangle 3"/>
          <p:cNvSpPr>
            <a:spLocks noGrp="1" noChangeArrowheads="1"/>
          </p:cNvSpPr>
          <p:nvPr>
            <p:ph idx="1"/>
          </p:nvPr>
        </p:nvSpPr>
        <p:spPr>
          <a:xfrm>
            <a:off x="559626" y="2564904"/>
            <a:ext cx="8136582" cy="4059783"/>
          </a:xfrm>
        </p:spPr>
        <p:txBody>
          <a:bodyPr/>
          <a:lstStyle/>
          <a:p>
            <a:pPr marL="609600" indent="-609600" algn="r" rtl="1">
              <a:lnSpc>
                <a:spcPct val="90000"/>
              </a:lnSpc>
              <a:buClr>
                <a:schemeClr val="tx1"/>
              </a:buClr>
              <a:buFont typeface="Wingdings" pitchFamily="2" charset="2"/>
              <a:buNone/>
            </a:pPr>
            <a:r>
              <a:rPr lang="ar-JO" sz="2400" dirty="0">
                <a:solidFill>
                  <a:schemeClr val="tx1"/>
                </a:solidFill>
                <a:latin typeface="Times New Roman" pitchFamily="18" charset="0"/>
                <a:cs typeface="Times New Roman" pitchFamily="18" charset="0"/>
              </a:rPr>
              <a:t>تلعب التنظيمات دوراً أساسياً في الحياة  </a:t>
            </a:r>
            <a:r>
              <a:rPr lang="ar-JO" sz="2400" dirty="0" smtClean="0">
                <a:solidFill>
                  <a:schemeClr val="tx1"/>
                </a:solidFill>
                <a:latin typeface="Times New Roman" pitchFamily="18" charset="0"/>
                <a:cs typeface="Times New Roman" pitchFamily="18" charset="0"/>
              </a:rPr>
              <a:t>المعاصرة</a:t>
            </a:r>
            <a:r>
              <a:rPr lang="ar-DZ" sz="2400" dirty="0" smtClean="0">
                <a:solidFill>
                  <a:schemeClr val="tx1"/>
                </a:solidFill>
                <a:latin typeface="Times New Roman" pitchFamily="18" charset="0"/>
                <a:cs typeface="Times New Roman" pitchFamily="18" charset="0"/>
              </a:rPr>
              <a:t>:</a:t>
            </a:r>
            <a:r>
              <a:rPr lang="en-US" sz="2400" dirty="0" smtClean="0">
                <a:solidFill>
                  <a:schemeClr val="tx1"/>
                </a:solidFill>
                <a:latin typeface="Times New Roman" pitchFamily="18" charset="0"/>
                <a:cs typeface="Times New Roman" pitchFamily="18" charset="0"/>
              </a:rPr>
              <a:t> </a:t>
            </a:r>
            <a:r>
              <a:rPr lang="ar-JO" sz="2400" dirty="0">
                <a:solidFill>
                  <a:schemeClr val="tx1"/>
                </a:solidFill>
                <a:latin typeface="Times New Roman" pitchFamily="18" charset="0"/>
                <a:cs typeface="Times New Roman" pitchFamily="18" charset="0"/>
              </a:rPr>
              <a:t>باعتبارها </a:t>
            </a:r>
            <a:r>
              <a:rPr lang="ar-DZ" sz="2400" dirty="0" smtClean="0">
                <a:solidFill>
                  <a:schemeClr val="tx1"/>
                </a:solidFill>
                <a:latin typeface="Times New Roman" pitchFamily="18" charset="0"/>
                <a:cs typeface="Times New Roman" pitchFamily="18" charset="0"/>
              </a:rPr>
              <a:t>الوحدات </a:t>
            </a:r>
            <a:r>
              <a:rPr lang="ar-JO" sz="2400" dirty="0" smtClean="0">
                <a:solidFill>
                  <a:schemeClr val="tx1"/>
                </a:solidFill>
                <a:latin typeface="Times New Roman" pitchFamily="18" charset="0"/>
                <a:cs typeface="Times New Roman" pitchFamily="18" charset="0"/>
              </a:rPr>
              <a:t>التي </a:t>
            </a:r>
            <a:r>
              <a:rPr lang="ar-JO" sz="2400" dirty="0">
                <a:solidFill>
                  <a:schemeClr val="tx1"/>
                </a:solidFill>
                <a:latin typeface="Times New Roman" pitchFamily="18" charset="0"/>
                <a:cs typeface="Times New Roman" pitchFamily="18" charset="0"/>
              </a:rPr>
              <a:t>يتم من خلالها تحقيق الأهداف السياسية  والاقتصادية  والاجتماعية العامة </a:t>
            </a:r>
            <a:r>
              <a:rPr lang="ar-JO" sz="2400" dirty="0" smtClean="0">
                <a:solidFill>
                  <a:schemeClr val="tx1"/>
                </a:solidFill>
                <a:latin typeface="Times New Roman" pitchFamily="18" charset="0"/>
                <a:cs typeface="Times New Roman" pitchFamily="18" charset="0"/>
              </a:rPr>
              <a:t>والخاصة. </a:t>
            </a:r>
            <a:r>
              <a:rPr lang="ar-JO" sz="2400" dirty="0">
                <a:solidFill>
                  <a:schemeClr val="tx1"/>
                </a:solidFill>
                <a:latin typeface="Times New Roman" pitchFamily="18" charset="0"/>
                <a:cs typeface="Times New Roman" pitchFamily="18" charset="0"/>
              </a:rPr>
              <a:t>فهي سمة </a:t>
            </a:r>
            <a:r>
              <a:rPr lang="ar-JO" sz="2400" dirty="0" smtClean="0">
                <a:solidFill>
                  <a:schemeClr val="tx1"/>
                </a:solidFill>
                <a:latin typeface="Times New Roman" pitchFamily="18" charset="0"/>
                <a:cs typeface="Times New Roman" pitchFamily="18" charset="0"/>
              </a:rPr>
              <a:t>العصر. </a:t>
            </a:r>
            <a:r>
              <a:rPr lang="ar-JO" sz="2400" dirty="0">
                <a:solidFill>
                  <a:schemeClr val="tx1"/>
                </a:solidFill>
                <a:latin typeface="Times New Roman" pitchFamily="18" charset="0"/>
                <a:cs typeface="Times New Roman" pitchFamily="18" charset="0"/>
              </a:rPr>
              <a:t>وأهم مبررات لدراسة التنظيمات هي:</a:t>
            </a:r>
            <a:endParaRPr lang="en-US" sz="2400" dirty="0">
              <a:solidFill>
                <a:schemeClr val="tx1"/>
              </a:solidFill>
              <a:latin typeface="Times New Roman" pitchFamily="18" charset="0"/>
              <a:cs typeface="Times New Roman" pitchFamily="18" charset="0"/>
            </a:endParaRPr>
          </a:p>
          <a:p>
            <a:pPr marL="609600" indent="-609600" algn="r" rtl="1">
              <a:lnSpc>
                <a:spcPct val="90000"/>
              </a:lnSpc>
              <a:buClr>
                <a:srgbClr val="FFFF00"/>
              </a:buClr>
              <a:buSzPct val="75000"/>
              <a:buFont typeface="Wingdings" pitchFamily="2" charset="2"/>
              <a:buAutoNum type="arabicPeriod"/>
            </a:pPr>
            <a:r>
              <a:rPr lang="ar-JO" sz="2400" dirty="0">
                <a:solidFill>
                  <a:schemeClr val="tx1"/>
                </a:solidFill>
                <a:latin typeface="Times New Roman" pitchFamily="18" charset="0"/>
                <a:cs typeface="Times New Roman" pitchFamily="18" charset="0"/>
              </a:rPr>
              <a:t>تزايد حجم وتأثير المنظمات </a:t>
            </a:r>
            <a:r>
              <a:rPr lang="ar-JO" sz="2400" dirty="0" smtClean="0">
                <a:solidFill>
                  <a:schemeClr val="tx1"/>
                </a:solidFill>
                <a:latin typeface="Times New Roman" pitchFamily="18" charset="0"/>
                <a:cs typeface="Times New Roman" pitchFamily="18" charset="0"/>
              </a:rPr>
              <a:t>في </a:t>
            </a:r>
            <a:r>
              <a:rPr lang="ar-JO" sz="2400" dirty="0">
                <a:solidFill>
                  <a:schemeClr val="tx1"/>
                </a:solidFill>
                <a:latin typeface="Times New Roman" pitchFamily="18" charset="0"/>
                <a:cs typeface="Times New Roman" pitchFamily="18" charset="0"/>
              </a:rPr>
              <a:t>المجتمع</a:t>
            </a:r>
            <a:r>
              <a:rPr lang="ar-JO" sz="2400" dirty="0" smtClean="0">
                <a:solidFill>
                  <a:schemeClr val="tx1"/>
                </a:solidFill>
                <a:latin typeface="Times New Roman" pitchFamily="18" charset="0"/>
                <a:cs typeface="Times New Roman" pitchFamily="18" charset="0"/>
              </a:rPr>
              <a:t>.</a:t>
            </a:r>
            <a:endParaRPr lang="ar-JO" sz="2400" dirty="0">
              <a:solidFill>
                <a:schemeClr val="tx1"/>
              </a:solidFill>
              <a:latin typeface="Times New Roman" pitchFamily="18" charset="0"/>
              <a:cs typeface="Times New Roman" pitchFamily="18" charset="0"/>
            </a:endParaRPr>
          </a:p>
          <a:p>
            <a:pPr marL="609600" indent="-609600" algn="r" rtl="1">
              <a:lnSpc>
                <a:spcPct val="90000"/>
              </a:lnSpc>
              <a:buClr>
                <a:srgbClr val="FFFF00"/>
              </a:buClr>
              <a:buSzPct val="75000"/>
              <a:buFont typeface="Wingdings" pitchFamily="2" charset="2"/>
              <a:buAutoNum type="arabicPeriod"/>
            </a:pPr>
            <a:r>
              <a:rPr lang="ar-JO" sz="2400" dirty="0">
                <a:solidFill>
                  <a:schemeClr val="tx1"/>
                </a:solidFill>
                <a:latin typeface="Times New Roman" pitchFamily="18" charset="0"/>
                <a:cs typeface="Times New Roman" pitchFamily="18" charset="0"/>
              </a:rPr>
              <a:t> التطورات الصناعية والتكنولوجية والحضرية </a:t>
            </a:r>
            <a:r>
              <a:rPr lang="ar-JO" sz="2400" dirty="0" smtClean="0">
                <a:solidFill>
                  <a:schemeClr val="tx1"/>
                </a:solidFill>
                <a:latin typeface="Times New Roman" pitchFamily="18" charset="0"/>
                <a:cs typeface="Times New Roman" pitchFamily="18" charset="0"/>
              </a:rPr>
              <a:t>وما </a:t>
            </a:r>
            <a:r>
              <a:rPr lang="ar-JO" sz="2400" dirty="0">
                <a:solidFill>
                  <a:schemeClr val="tx1"/>
                </a:solidFill>
                <a:latin typeface="Times New Roman" pitchFamily="18" charset="0"/>
                <a:cs typeface="Times New Roman" pitchFamily="18" charset="0"/>
              </a:rPr>
              <a:t>يصاحبها من </a:t>
            </a:r>
            <a:r>
              <a:rPr lang="ar-JO" sz="2400" dirty="0" smtClean="0">
                <a:solidFill>
                  <a:schemeClr val="tx1"/>
                </a:solidFill>
                <a:latin typeface="Times New Roman" pitchFamily="18" charset="0"/>
                <a:cs typeface="Times New Roman" pitchFamily="18" charset="0"/>
              </a:rPr>
              <a:t>ضروا</a:t>
            </a:r>
            <a:r>
              <a:rPr lang="ar-DZ" sz="2400" dirty="0" smtClean="0">
                <a:solidFill>
                  <a:schemeClr val="tx1"/>
                </a:solidFill>
                <a:latin typeface="Times New Roman" pitchFamily="18" charset="0"/>
                <a:cs typeface="Times New Roman" pitchFamily="18" charset="0"/>
              </a:rPr>
              <a:t>ر</a:t>
            </a:r>
            <a:r>
              <a:rPr lang="ar-JO" sz="2400" dirty="0" smtClean="0">
                <a:solidFill>
                  <a:schemeClr val="tx1"/>
                </a:solidFill>
                <a:latin typeface="Times New Roman" pitchFamily="18" charset="0"/>
                <a:cs typeface="Times New Roman" pitchFamily="18" charset="0"/>
              </a:rPr>
              <a:t>ت </a:t>
            </a:r>
            <a:r>
              <a:rPr lang="ar-JO" sz="2400" dirty="0">
                <a:solidFill>
                  <a:schemeClr val="tx1"/>
                </a:solidFill>
                <a:latin typeface="Times New Roman" pitchFamily="18" charset="0"/>
                <a:cs typeface="Times New Roman" pitchFamily="18" charset="0"/>
              </a:rPr>
              <a:t>تنظيمية وما تتيحه من مجال لتجريب أفكار </a:t>
            </a:r>
            <a:r>
              <a:rPr lang="ar-DZ" sz="2400" dirty="0" smtClean="0">
                <a:solidFill>
                  <a:schemeClr val="tx1"/>
                </a:solidFill>
                <a:latin typeface="Times New Roman" pitchFamily="18" charset="0"/>
                <a:cs typeface="Times New Roman" pitchFamily="18" charset="0"/>
              </a:rPr>
              <a:t>إ</a:t>
            </a:r>
            <a:r>
              <a:rPr lang="ar-JO" sz="2400" dirty="0" smtClean="0">
                <a:solidFill>
                  <a:schemeClr val="tx1"/>
                </a:solidFill>
                <a:latin typeface="Times New Roman" pitchFamily="18" charset="0"/>
                <a:cs typeface="Times New Roman" pitchFamily="18" charset="0"/>
              </a:rPr>
              <a:t>بداعية</a:t>
            </a:r>
            <a:r>
              <a:rPr lang="ar-JO" sz="2400" dirty="0">
                <a:solidFill>
                  <a:schemeClr val="tx1"/>
                </a:solidFill>
                <a:latin typeface="Times New Roman" pitchFamily="18" charset="0"/>
                <a:cs typeface="Times New Roman" pitchFamily="18" charset="0"/>
              </a:rPr>
              <a:t>.</a:t>
            </a:r>
          </a:p>
          <a:p>
            <a:pPr marL="609600" indent="-609600" algn="r" rtl="1">
              <a:lnSpc>
                <a:spcPct val="90000"/>
              </a:lnSpc>
              <a:buClr>
                <a:srgbClr val="FFFF00"/>
              </a:buClr>
              <a:buSzPct val="75000"/>
              <a:buFont typeface="Wingdings" pitchFamily="2" charset="2"/>
              <a:buAutoNum type="arabicPeriod"/>
            </a:pPr>
            <a:r>
              <a:rPr lang="ar-JO" sz="2400" dirty="0">
                <a:solidFill>
                  <a:schemeClr val="tx1"/>
                </a:solidFill>
                <a:latin typeface="Times New Roman" pitchFamily="18" charset="0"/>
                <a:cs typeface="Times New Roman" pitchFamily="18" charset="0"/>
              </a:rPr>
              <a:t>فتح الأسواق العالمية والحدود بين الدول </a:t>
            </a:r>
            <a:r>
              <a:rPr lang="ar-JO" sz="2400" dirty="0" smtClean="0">
                <a:solidFill>
                  <a:schemeClr val="tx1"/>
                </a:solidFill>
                <a:latin typeface="Times New Roman" pitchFamily="18" charset="0"/>
                <a:cs typeface="Times New Roman" pitchFamily="18" charset="0"/>
              </a:rPr>
              <a:t>الأمر </a:t>
            </a:r>
            <a:r>
              <a:rPr lang="ar-JO" sz="2400" dirty="0">
                <a:solidFill>
                  <a:schemeClr val="tx1"/>
                </a:solidFill>
                <a:latin typeface="Times New Roman" pitchFamily="18" charset="0"/>
                <a:cs typeface="Times New Roman" pitchFamily="18" charset="0"/>
              </a:rPr>
              <a:t>الذي يستلزم وجود تنظيمات تسهل عمليات انتاج وتبادل السلع والخدمات</a:t>
            </a:r>
            <a:r>
              <a:rPr lang="ar-JO" sz="2400" dirty="0" smtClean="0">
                <a:solidFill>
                  <a:schemeClr val="tx1"/>
                </a:solidFill>
                <a:latin typeface="Times New Roman" pitchFamily="18" charset="0"/>
                <a:cs typeface="Times New Roman" pitchFamily="18" charset="0"/>
              </a:rPr>
              <a:t>.</a:t>
            </a:r>
            <a:endParaRPr lang="ar-JO" sz="2400" dirty="0">
              <a:solidFill>
                <a:schemeClr val="tx1"/>
              </a:solidFill>
              <a:latin typeface="Times New Roman" pitchFamily="18" charset="0"/>
              <a:cs typeface="Times New Roman" pitchFamily="18" charset="0"/>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p:transition advTm="8282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1" presetClass="entr" presetSubtype="0" fill="hold" grpId="0" nodeType="withEffect">
                                  <p:stCondLst>
                                    <p:cond delay="1250"/>
                                  </p:stCondLst>
                                  <p:childTnLst>
                                    <p:set>
                                      <p:cBhvr>
                                        <p:cTn id="8" dur="1" fill="hold">
                                          <p:stCondLst>
                                            <p:cond delay="999"/>
                                          </p:stCondLst>
                                        </p:cTn>
                                        <p:tgtEl>
                                          <p:spTgt spid="9011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0" end="0"/>
                                            </p:txEl>
                                          </p:spTgt>
                                        </p:tgtEl>
                                        <p:attrNameLst>
                                          <p:attrName>ppt_c</p:attrName>
                                        </p:attrNameLst>
                                      </p:cBhvr>
                                      <p:to>
                                        <a:schemeClr val="folHlink"/>
                                      </p:to>
                                    </p:animClr>
                                  </p:subTnLst>
                                </p:cTn>
                              </p:par>
                              <p:par>
                                <p:cTn id="9" presetID="1" presetClass="entr" presetSubtype="0" fill="hold" grpId="0" nodeType="withEffect">
                                  <p:stCondLst>
                                    <p:cond delay="2000"/>
                                  </p:stCondLst>
                                  <p:childTnLst>
                                    <p:set>
                                      <p:cBhvr>
                                        <p:cTn id="10" dur="1" fill="hold">
                                          <p:stCondLst>
                                            <p:cond delay="999"/>
                                          </p:stCondLst>
                                        </p:cTn>
                                        <p:tgtEl>
                                          <p:spTgt spid="9011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1" end="1"/>
                                            </p:txEl>
                                          </p:spTgt>
                                        </p:tgtEl>
                                        <p:attrNameLst>
                                          <p:attrName>ppt_c</p:attrName>
                                        </p:attrNameLst>
                                      </p:cBhvr>
                                      <p:to>
                                        <a:schemeClr val="folHlink"/>
                                      </p:to>
                                    </p:animClr>
                                  </p:subTnLst>
                                </p:cTn>
                              </p:par>
                              <p:par>
                                <p:cTn id="11" presetID="1" presetClass="entr" presetSubtype="0" fill="hold" grpId="0" nodeType="withEffect">
                                  <p:stCondLst>
                                    <p:cond delay="2500"/>
                                  </p:stCondLst>
                                  <p:childTnLst>
                                    <p:set>
                                      <p:cBhvr>
                                        <p:cTn id="12" dur="1" fill="hold">
                                          <p:stCondLst>
                                            <p:cond delay="999"/>
                                          </p:stCondLst>
                                        </p:cTn>
                                        <p:tgtEl>
                                          <p:spTgt spid="9011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2" end="2"/>
                                            </p:txEl>
                                          </p:spTgt>
                                        </p:tgtEl>
                                        <p:attrNameLst>
                                          <p:attrName>ppt_c</p:attrName>
                                        </p:attrNameLst>
                                      </p:cBhvr>
                                      <p:to>
                                        <a:schemeClr val="folHlink"/>
                                      </p:to>
                                    </p:animClr>
                                  </p:subTnLst>
                                </p:cTn>
                              </p:par>
                              <p:par>
                                <p:cTn id="13" presetID="1" presetClass="entr" presetSubtype="0" fill="hold" grpId="0" nodeType="withEffect">
                                  <p:stCondLst>
                                    <p:cond delay="3000"/>
                                  </p:stCondLst>
                                  <p:childTnLst>
                                    <p:set>
                                      <p:cBhvr>
                                        <p:cTn id="14" dur="1" fill="hold">
                                          <p:stCondLst>
                                            <p:cond delay="999"/>
                                          </p:stCondLst>
                                        </p:cTn>
                                        <p:tgtEl>
                                          <p:spTgt spid="9011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3" end="3"/>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bldLst>
      <p:bldP spid="90115" grpId="0" uiExpand="1"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WordArt 2"/>
          <p:cNvSpPr>
            <a:spLocks noChangeArrowheads="1" noChangeShapeType="1" noTextEdit="1"/>
          </p:cNvSpPr>
          <p:nvPr/>
        </p:nvSpPr>
        <p:spPr bwMode="auto">
          <a:xfrm>
            <a:off x="1619672" y="908720"/>
            <a:ext cx="5353050" cy="501650"/>
          </a:xfrm>
          <a:prstGeom prst="rect">
            <a:avLst/>
          </a:prstGeom>
        </p:spPr>
        <p:txBody>
          <a:bodyPr wrap="none" fromWordArt="1">
            <a:prstTxWarp prst="textCanDown">
              <a:avLst>
                <a:gd name="adj" fmla="val 7051"/>
              </a:avLst>
            </a:prstTxWarp>
          </a:bodyPr>
          <a:lstStyle/>
          <a:p>
            <a:pPr algn="ctr" rtl="1"/>
            <a:r>
              <a:rPr lang="ar-DZ" sz="3200" b="1" kern="10" dirty="0">
                <a:ln w="9525">
                  <a:solidFill>
                    <a:srgbClr val="0000FF"/>
                  </a:solidFill>
                  <a:round/>
                  <a:headEnd/>
                  <a:tailEnd/>
                </a:ln>
                <a:solidFill>
                  <a:schemeClr val="bg1"/>
                </a:solidFill>
                <a:latin typeface="Times New Roman"/>
                <a:cs typeface="Times New Roman"/>
              </a:rPr>
              <a:t>التنظيم من منظور عضوي-نظرية التنظيم</a:t>
            </a:r>
            <a:endParaRPr lang="fr-FR" sz="3200" b="1" kern="10" dirty="0">
              <a:ln w="9525">
                <a:solidFill>
                  <a:srgbClr val="0000FF"/>
                </a:solidFill>
                <a:round/>
                <a:headEnd/>
                <a:tailEnd/>
              </a:ln>
              <a:solidFill>
                <a:schemeClr val="bg1"/>
              </a:solidFill>
              <a:latin typeface="Times New Roman"/>
              <a:cs typeface="Times New Roman"/>
            </a:endParaRPr>
          </a:p>
        </p:txBody>
      </p:sp>
      <p:sp>
        <p:nvSpPr>
          <p:cNvPr id="144387" name="Text Box 3"/>
          <p:cNvSpPr txBox="1">
            <a:spLocks noChangeArrowheads="1"/>
          </p:cNvSpPr>
          <p:nvPr/>
        </p:nvSpPr>
        <p:spPr bwMode="auto">
          <a:xfrm>
            <a:off x="431800" y="3470364"/>
            <a:ext cx="8280400" cy="2544763"/>
          </a:xfrm>
          <a:prstGeom prst="rect">
            <a:avLst/>
          </a:prstGeom>
          <a:noFill/>
          <a:ln w="41275">
            <a:solidFill>
              <a:schemeClr val="tx1"/>
            </a:solidFill>
            <a:miter lim="800000"/>
            <a:headEnd/>
            <a:tailEnd/>
          </a:ln>
          <a:effectLst/>
        </p:spPr>
        <p:txBody>
          <a:bodyPr>
            <a:spAutoFit/>
          </a:bodyPr>
          <a:lstStyle/>
          <a:p>
            <a:pPr marL="58738" indent="-58738" algn="r" rtl="1">
              <a:buFont typeface="Wingdings" pitchFamily="2" charset="2"/>
              <a:buChar char="v"/>
            </a:pPr>
            <a:r>
              <a:rPr kumimoji="0" lang="ar-JO" sz="2800" b="1" dirty="0">
                <a:solidFill>
                  <a:schemeClr val="hlink"/>
                </a:solidFill>
                <a:latin typeface="Times New Roman" pitchFamily="18" charset="0"/>
                <a:cs typeface="Times New Roman" pitchFamily="18" charset="0"/>
              </a:rPr>
              <a:t>النظام : </a:t>
            </a:r>
            <a:r>
              <a:rPr lang="ar-JO" sz="2600" dirty="0">
                <a:cs typeface="Times New Roman" pitchFamily="18" charset="0"/>
              </a:rPr>
              <a:t>مجموعة من الأجزاء أو الأنظمة الفرعية </a:t>
            </a:r>
            <a:r>
              <a:rPr kumimoji="0" lang="en-US" sz="2800" b="1" dirty="0">
                <a:solidFill>
                  <a:schemeClr val="hlink"/>
                </a:solidFill>
                <a:latin typeface="Times New Roman" pitchFamily="18" charset="0"/>
                <a:cs typeface="Times New Roman" pitchFamily="18" charset="0"/>
              </a:rPr>
              <a:t>Sub-Systems</a:t>
            </a:r>
            <a:r>
              <a:rPr kumimoji="0" lang="ar-JO" sz="2800" b="1" dirty="0">
                <a:solidFill>
                  <a:schemeClr val="hlink"/>
                </a:solidFill>
                <a:latin typeface="Times New Roman" pitchFamily="18" charset="0"/>
                <a:cs typeface="Times New Roman" pitchFamily="18" charset="0"/>
              </a:rPr>
              <a:t> </a:t>
            </a:r>
            <a:r>
              <a:rPr lang="ar-JO" sz="2600" dirty="0">
                <a:cs typeface="Times New Roman" pitchFamily="18" charset="0"/>
              </a:rPr>
              <a:t>المترابطة والمرتبة  بشكل تكون  معه كياناً متكاملاً وخير مثال على ذلك جسم الانسان. ويبن الشكل التالي أن جميع الوزارات والمؤسسات والشركات وغيرها تشكل مجموعة من أنظمة   تتكون من مجموعة من أنظمة فرعية ذات خصائص خاصة بها، وتشكل مع بعضها وحدة متكاملة تختلف بسماتها وخصائصها عن سمات وخصائص الأنظمة الفرعية. </a:t>
            </a:r>
            <a:endParaRPr kumimoji="0" lang="en-US" sz="2600" b="1" dirty="0">
              <a:latin typeface="Times New Roman" pitchFamily="18" charset="0"/>
            </a:endParaRPr>
          </a:p>
        </p:txBody>
      </p:sp>
      <p:sp>
        <p:nvSpPr>
          <p:cNvPr id="144388" name="Text Box 4"/>
          <p:cNvSpPr txBox="1">
            <a:spLocks noChangeArrowheads="1"/>
          </p:cNvSpPr>
          <p:nvPr/>
        </p:nvSpPr>
        <p:spPr bwMode="auto">
          <a:xfrm>
            <a:off x="2267744" y="2586172"/>
            <a:ext cx="5789612" cy="477054"/>
          </a:xfrm>
          <a:prstGeom prst="rect">
            <a:avLst/>
          </a:prstGeom>
          <a:noFill/>
          <a:ln w="25400">
            <a:solidFill>
              <a:srgbClr val="00FFFF"/>
            </a:solidFill>
            <a:miter lim="800000"/>
            <a:headEnd/>
            <a:tailEnd/>
          </a:ln>
          <a:effectLst/>
        </p:spPr>
        <p:txBody>
          <a:bodyPr>
            <a:spAutoFit/>
          </a:bodyPr>
          <a:lstStyle/>
          <a:p>
            <a:pPr marL="228600" indent="-228600" algn="r" rtl="1">
              <a:spcBef>
                <a:spcPct val="30000"/>
              </a:spcBef>
              <a:spcAft>
                <a:spcPct val="30000"/>
              </a:spcAft>
              <a:buFont typeface="Wingdings" pitchFamily="2" charset="2"/>
              <a:buChar char="§"/>
            </a:pPr>
            <a:r>
              <a:rPr kumimoji="0" lang="ar-JO" sz="2500" b="1" dirty="0">
                <a:latin typeface="Times New Roman" pitchFamily="18" charset="0"/>
                <a:cs typeface="Times New Roman" pitchFamily="18" charset="0"/>
              </a:rPr>
              <a:t>يعرف النظام من منظور نظرية النظم </a:t>
            </a:r>
            <a:endParaRPr kumimoji="0" lang="en-US" sz="2500" b="1" dirty="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p:transition spd="med" advTm="51099">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25" presetClass="entr" presetSubtype="0" fill="hold" grpId="0" nodeType="withEffect">
                                  <p:stCondLst>
                                    <p:cond delay="0"/>
                                  </p:stCondLst>
                                  <p:childTnLst>
                                    <p:set>
                                      <p:cBhvr>
                                        <p:cTn id="8" dur="1" fill="hold">
                                          <p:stCondLst>
                                            <p:cond delay="0"/>
                                          </p:stCondLst>
                                        </p:cTn>
                                        <p:tgtEl>
                                          <p:spTgt spid="144386"/>
                                        </p:tgtEl>
                                        <p:attrNameLst>
                                          <p:attrName>style.visibility</p:attrName>
                                        </p:attrNameLst>
                                      </p:cBhvr>
                                      <p:to>
                                        <p:strVal val="visible"/>
                                      </p:to>
                                    </p:set>
                                    <p:anim calcmode="lin" valueType="num">
                                      <p:cBhvr>
                                        <p:cTn id="9" dur="500" decel="50000" fill="hold">
                                          <p:stCondLst>
                                            <p:cond delay="0"/>
                                          </p:stCondLst>
                                        </p:cTn>
                                        <p:tgtEl>
                                          <p:spTgt spid="144386"/>
                                        </p:tgtEl>
                                        <p:attrNameLst>
                                          <p:attrName>style.rotation</p:attrName>
                                        </p:attrNameLst>
                                      </p:cBhvr>
                                      <p:tavLst>
                                        <p:tav tm="0">
                                          <p:val>
                                            <p:fltVal val="-90"/>
                                          </p:val>
                                        </p:tav>
                                        <p:tav tm="100000">
                                          <p:val>
                                            <p:fltVal val="0"/>
                                          </p:val>
                                        </p:tav>
                                      </p:tavLst>
                                    </p:anim>
                                    <p:anim calcmode="lin" valueType="num">
                                      <p:cBhvr>
                                        <p:cTn id="10" dur="500" decel="50000" fill="hold">
                                          <p:stCondLst>
                                            <p:cond delay="0"/>
                                          </p:stCondLst>
                                        </p:cTn>
                                        <p:tgtEl>
                                          <p:spTgt spid="144386"/>
                                        </p:tgtEl>
                                        <p:attrNameLst>
                                          <p:attrName>ppt_w</p:attrName>
                                        </p:attrNameLst>
                                      </p:cBhvr>
                                      <p:tavLst>
                                        <p:tav tm="0">
                                          <p:val>
                                            <p:strVal val="#ppt_w"/>
                                          </p:val>
                                        </p:tav>
                                        <p:tav tm="100000">
                                          <p:val>
                                            <p:strVal val="#ppt_w*.05"/>
                                          </p:val>
                                        </p:tav>
                                      </p:tavLst>
                                    </p:anim>
                                    <p:anim calcmode="lin" valueType="num">
                                      <p:cBhvr>
                                        <p:cTn id="11" dur="500" accel="50000" fill="hold">
                                          <p:stCondLst>
                                            <p:cond delay="500"/>
                                          </p:stCondLst>
                                        </p:cTn>
                                        <p:tgtEl>
                                          <p:spTgt spid="144386"/>
                                        </p:tgtEl>
                                        <p:attrNameLst>
                                          <p:attrName>ppt_w</p:attrName>
                                        </p:attrNameLst>
                                      </p:cBhvr>
                                      <p:tavLst>
                                        <p:tav tm="0">
                                          <p:val>
                                            <p:strVal val="#ppt_w*.05"/>
                                          </p:val>
                                        </p:tav>
                                        <p:tav tm="100000">
                                          <p:val>
                                            <p:strVal val="#ppt_w"/>
                                          </p:val>
                                        </p:tav>
                                      </p:tavLst>
                                    </p:anim>
                                    <p:anim calcmode="lin" valueType="num">
                                      <p:cBhvr>
                                        <p:cTn id="12" dur="1000" fill="hold"/>
                                        <p:tgtEl>
                                          <p:spTgt spid="144386"/>
                                        </p:tgtEl>
                                        <p:attrNameLst>
                                          <p:attrName>ppt_h</p:attrName>
                                        </p:attrNameLst>
                                      </p:cBhvr>
                                      <p:tavLst>
                                        <p:tav tm="0">
                                          <p:val>
                                            <p:strVal val="#ppt_h"/>
                                          </p:val>
                                        </p:tav>
                                        <p:tav tm="100000">
                                          <p:val>
                                            <p:strVal val="#ppt_h"/>
                                          </p:val>
                                        </p:tav>
                                      </p:tavLst>
                                    </p:anim>
                                    <p:anim calcmode="lin" valueType="num">
                                      <p:cBhvr>
                                        <p:cTn id="13" dur="500" decel="50000" fill="hold">
                                          <p:stCondLst>
                                            <p:cond delay="0"/>
                                          </p:stCondLst>
                                        </p:cTn>
                                        <p:tgtEl>
                                          <p:spTgt spid="144386"/>
                                        </p:tgtEl>
                                        <p:attrNameLst>
                                          <p:attrName>ppt_x</p:attrName>
                                        </p:attrNameLst>
                                      </p:cBhvr>
                                      <p:tavLst>
                                        <p:tav tm="0">
                                          <p:val>
                                            <p:strVal val="#ppt_x+.4"/>
                                          </p:val>
                                        </p:tav>
                                        <p:tav tm="100000">
                                          <p:val>
                                            <p:strVal val="#ppt_x"/>
                                          </p:val>
                                        </p:tav>
                                      </p:tavLst>
                                    </p:anim>
                                    <p:anim calcmode="lin" valueType="num">
                                      <p:cBhvr>
                                        <p:cTn id="14" dur="500" decel="50000" fill="hold">
                                          <p:stCondLst>
                                            <p:cond delay="0"/>
                                          </p:stCondLst>
                                        </p:cTn>
                                        <p:tgtEl>
                                          <p:spTgt spid="144386"/>
                                        </p:tgtEl>
                                        <p:attrNameLst>
                                          <p:attrName>ppt_y</p:attrName>
                                        </p:attrNameLst>
                                      </p:cBhvr>
                                      <p:tavLst>
                                        <p:tav tm="0">
                                          <p:val>
                                            <p:strVal val="#ppt_y-.2"/>
                                          </p:val>
                                        </p:tav>
                                        <p:tav tm="100000">
                                          <p:val>
                                            <p:strVal val="#ppt_y+.1"/>
                                          </p:val>
                                        </p:tav>
                                      </p:tavLst>
                                    </p:anim>
                                    <p:anim calcmode="lin" valueType="num">
                                      <p:cBhvr>
                                        <p:cTn id="15" dur="500" accel="50000" fill="hold">
                                          <p:stCondLst>
                                            <p:cond delay="500"/>
                                          </p:stCondLst>
                                        </p:cTn>
                                        <p:tgtEl>
                                          <p:spTgt spid="144386"/>
                                        </p:tgtEl>
                                        <p:attrNameLst>
                                          <p:attrName>ppt_y</p:attrName>
                                        </p:attrNameLst>
                                      </p:cBhvr>
                                      <p:tavLst>
                                        <p:tav tm="0">
                                          <p:val>
                                            <p:strVal val="#ppt_y+.1"/>
                                          </p:val>
                                        </p:tav>
                                        <p:tav tm="100000">
                                          <p:val>
                                            <p:strVal val="#ppt_y"/>
                                          </p:val>
                                        </p:tav>
                                      </p:tavLst>
                                    </p:anim>
                                    <p:animEffect transition="in" filter="fade">
                                      <p:cBhvr>
                                        <p:cTn id="16" dur="1000" decel="50000">
                                          <p:stCondLst>
                                            <p:cond delay="0"/>
                                          </p:stCondLst>
                                        </p:cTn>
                                        <p:tgtEl>
                                          <p:spTgt spid="144386"/>
                                        </p:tgtEl>
                                      </p:cBhvr>
                                    </p:animEffect>
                                  </p:childTnLst>
                                </p:cTn>
                              </p:par>
                            </p:childTnLst>
                          </p:cTn>
                        </p:par>
                        <p:par>
                          <p:cTn id="17" fill="hold">
                            <p:stCondLst>
                              <p:cond delay="1000"/>
                            </p:stCondLst>
                            <p:childTnLst>
                              <p:par>
                                <p:cTn id="18" presetID="2" presetClass="entr" presetSubtype="4" fill="hold" grpId="0" nodeType="afterEffect">
                                  <p:stCondLst>
                                    <p:cond delay="0"/>
                                  </p:stCondLst>
                                  <p:childTnLst>
                                    <p:set>
                                      <p:cBhvr>
                                        <p:cTn id="19" dur="1" fill="hold">
                                          <p:stCondLst>
                                            <p:cond delay="0"/>
                                          </p:stCondLst>
                                        </p:cTn>
                                        <p:tgtEl>
                                          <p:spTgt spid="144388"/>
                                        </p:tgtEl>
                                        <p:attrNameLst>
                                          <p:attrName>style.visibility</p:attrName>
                                        </p:attrNameLst>
                                      </p:cBhvr>
                                      <p:to>
                                        <p:strVal val="visible"/>
                                      </p:to>
                                    </p:set>
                                    <p:anim calcmode="lin" valueType="num">
                                      <p:cBhvr additive="base">
                                        <p:cTn id="20" dur="1500" fill="hold"/>
                                        <p:tgtEl>
                                          <p:spTgt spid="144388"/>
                                        </p:tgtEl>
                                        <p:attrNameLst>
                                          <p:attrName>ppt_x</p:attrName>
                                        </p:attrNameLst>
                                      </p:cBhvr>
                                      <p:tavLst>
                                        <p:tav tm="0">
                                          <p:val>
                                            <p:strVal val="#ppt_x"/>
                                          </p:val>
                                        </p:tav>
                                        <p:tav tm="100000">
                                          <p:val>
                                            <p:strVal val="#ppt_x"/>
                                          </p:val>
                                        </p:tav>
                                      </p:tavLst>
                                    </p:anim>
                                    <p:anim calcmode="lin" valueType="num">
                                      <p:cBhvr additive="base">
                                        <p:cTn id="21" dur="1500" fill="hold"/>
                                        <p:tgtEl>
                                          <p:spTgt spid="144388"/>
                                        </p:tgtEl>
                                        <p:attrNameLst>
                                          <p:attrName>ppt_y</p:attrName>
                                        </p:attrNameLst>
                                      </p:cBhvr>
                                      <p:tavLst>
                                        <p:tav tm="0">
                                          <p:val>
                                            <p:strVal val="1+#ppt_h/2"/>
                                          </p:val>
                                        </p:tav>
                                        <p:tav tm="100000">
                                          <p:val>
                                            <p:strVal val="#ppt_y"/>
                                          </p:val>
                                        </p:tav>
                                      </p:tavLst>
                                    </p:anim>
                                  </p:childTnLst>
                                </p:cTn>
                              </p:par>
                            </p:childTnLst>
                          </p:cTn>
                        </p:par>
                        <p:par>
                          <p:cTn id="22" fill="hold">
                            <p:stCondLst>
                              <p:cond delay="2500"/>
                            </p:stCondLst>
                            <p:childTnLst>
                              <p:par>
                                <p:cTn id="23" presetID="4" presetClass="entr" presetSubtype="16" fill="hold" grpId="0" nodeType="afterEffect">
                                  <p:stCondLst>
                                    <p:cond delay="0"/>
                                  </p:stCondLst>
                                  <p:childTnLst>
                                    <p:set>
                                      <p:cBhvr>
                                        <p:cTn id="24" dur="1" fill="hold">
                                          <p:stCondLst>
                                            <p:cond delay="0"/>
                                          </p:stCondLst>
                                        </p:cTn>
                                        <p:tgtEl>
                                          <p:spTgt spid="144387"/>
                                        </p:tgtEl>
                                        <p:attrNameLst>
                                          <p:attrName>style.visibility</p:attrName>
                                        </p:attrNameLst>
                                      </p:cBhvr>
                                      <p:to>
                                        <p:strVal val="visible"/>
                                      </p:to>
                                    </p:set>
                                    <p:animEffect transition="in" filter="box(in)">
                                      <p:cBhvr>
                                        <p:cTn id="25" dur="1250"/>
                                        <p:tgtEl>
                                          <p:spTgt spid="14438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2"/>
                </p:tgtEl>
              </p:cMediaNode>
            </p:audio>
          </p:childTnLst>
        </p:cTn>
      </p:par>
    </p:tnLst>
    <p:bldLst>
      <p:bldP spid="144386" grpId="0"/>
      <p:bldP spid="144387" grpId="0" animBg="1"/>
      <p:bldP spid="14438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5" name="AutoShape 3"/>
          <p:cNvSpPr>
            <a:spLocks noChangeArrowheads="1"/>
          </p:cNvSpPr>
          <p:nvPr/>
        </p:nvSpPr>
        <p:spPr bwMode="auto">
          <a:xfrm>
            <a:off x="3200400" y="5641975"/>
            <a:ext cx="2654300" cy="835025"/>
          </a:xfrm>
          <a:prstGeom prst="roundRect">
            <a:avLst>
              <a:gd name="adj" fmla="val 42667"/>
            </a:avLst>
          </a:prstGeom>
          <a:solidFill>
            <a:srgbClr val="FF9900"/>
          </a:solidFill>
          <a:ln w="12700">
            <a:solidFill>
              <a:srgbClr val="000000"/>
            </a:solidFill>
            <a:round/>
            <a:headEnd/>
            <a:tailEnd/>
          </a:ln>
          <a:effectLst/>
        </p:spPr>
        <p:txBody>
          <a:bodyPr wrap="none" anchor="ctr"/>
          <a:lstStyle/>
          <a:p>
            <a:endParaRPr lang="fr-FR"/>
          </a:p>
        </p:txBody>
      </p:sp>
      <p:sp>
        <p:nvSpPr>
          <p:cNvPr id="182276" name="Rectangle 4"/>
          <p:cNvSpPr>
            <a:spLocks noChangeArrowheads="1"/>
          </p:cNvSpPr>
          <p:nvPr/>
        </p:nvSpPr>
        <p:spPr bwMode="auto">
          <a:xfrm>
            <a:off x="3419475" y="5734050"/>
            <a:ext cx="2473325" cy="638175"/>
          </a:xfrm>
          <a:prstGeom prst="rect">
            <a:avLst/>
          </a:prstGeom>
          <a:noFill/>
          <a:ln w="9525">
            <a:noFill/>
            <a:miter lim="800000"/>
            <a:headEnd/>
            <a:tailEnd/>
          </a:ln>
          <a:effectLst/>
        </p:spPr>
        <p:txBody>
          <a:bodyPr lIns="90488" tIns="44450" rIns="90488" bIns="44450" anchor="ctr" anchorCtr="1">
            <a:spAutoFit/>
          </a:bodyPr>
          <a:lstStyle/>
          <a:p>
            <a:pPr rtl="1" eaLnBrk="0" hangingPunct="0"/>
            <a:r>
              <a:rPr kumimoji="0" lang="ar-JO" sz="3600" b="1" i="1">
                <a:solidFill>
                  <a:schemeClr val="bg2"/>
                </a:solidFill>
                <a:effectLst>
                  <a:outerShdw blurRad="38100" dist="38100" dir="2700000" algn="tl">
                    <a:srgbClr val="000000"/>
                  </a:outerShdw>
                </a:effectLst>
                <a:latin typeface="Arial" charset="0"/>
                <a:cs typeface="Arial" charset="0"/>
              </a:rPr>
              <a:t>التغذية العكسية</a:t>
            </a:r>
            <a:endParaRPr kumimoji="0" lang="en-US" sz="3600" b="1" i="1">
              <a:solidFill>
                <a:schemeClr val="bg2"/>
              </a:solidFill>
              <a:effectLst>
                <a:outerShdw blurRad="38100" dist="38100" dir="2700000" algn="tl">
                  <a:srgbClr val="000000"/>
                </a:outerShdw>
              </a:effectLst>
              <a:latin typeface="Arial" charset="0"/>
              <a:cs typeface="Arial" charset="0"/>
            </a:endParaRPr>
          </a:p>
        </p:txBody>
      </p:sp>
      <p:sp>
        <p:nvSpPr>
          <p:cNvPr id="182277" name="Freeform 5"/>
          <p:cNvSpPr>
            <a:spLocks/>
          </p:cNvSpPr>
          <p:nvPr/>
        </p:nvSpPr>
        <p:spPr bwMode="auto">
          <a:xfrm rot="10800000">
            <a:off x="5940425" y="2565400"/>
            <a:ext cx="2576513" cy="2854326"/>
          </a:xfrm>
          <a:custGeom>
            <a:avLst/>
            <a:gdLst/>
            <a:ahLst/>
            <a:cxnLst>
              <a:cxn ang="0">
                <a:pos x="0" y="0"/>
              </a:cxn>
              <a:cxn ang="0">
                <a:pos x="0" y="1795"/>
              </a:cxn>
              <a:cxn ang="0">
                <a:pos x="1529" y="1795"/>
              </a:cxn>
              <a:cxn ang="0">
                <a:pos x="1529" y="1006"/>
              </a:cxn>
              <a:cxn ang="0">
                <a:pos x="1592" y="1006"/>
              </a:cxn>
              <a:cxn ang="0">
                <a:pos x="1592" y="1130"/>
              </a:cxn>
              <a:cxn ang="0">
                <a:pos x="1728" y="897"/>
              </a:cxn>
              <a:cxn ang="0">
                <a:pos x="1592" y="665"/>
              </a:cxn>
              <a:cxn ang="0">
                <a:pos x="1592" y="789"/>
              </a:cxn>
              <a:cxn ang="0">
                <a:pos x="1529" y="789"/>
              </a:cxn>
              <a:cxn ang="0">
                <a:pos x="1529" y="0"/>
              </a:cxn>
              <a:cxn ang="0">
                <a:pos x="0" y="0"/>
              </a:cxn>
            </a:cxnLst>
            <a:rect l="0" t="0" r="r" b="b"/>
            <a:pathLst>
              <a:path w="1729" h="1796">
                <a:moveTo>
                  <a:pt x="0" y="0"/>
                </a:moveTo>
                <a:lnTo>
                  <a:pt x="0" y="1795"/>
                </a:lnTo>
                <a:lnTo>
                  <a:pt x="1529" y="1795"/>
                </a:lnTo>
                <a:lnTo>
                  <a:pt x="1529" y="1006"/>
                </a:lnTo>
                <a:lnTo>
                  <a:pt x="1592" y="1006"/>
                </a:lnTo>
                <a:lnTo>
                  <a:pt x="1592" y="1130"/>
                </a:lnTo>
                <a:lnTo>
                  <a:pt x="1728" y="897"/>
                </a:lnTo>
                <a:lnTo>
                  <a:pt x="1592" y="665"/>
                </a:lnTo>
                <a:lnTo>
                  <a:pt x="1592" y="789"/>
                </a:lnTo>
                <a:lnTo>
                  <a:pt x="1529" y="789"/>
                </a:lnTo>
                <a:lnTo>
                  <a:pt x="1529" y="0"/>
                </a:lnTo>
                <a:lnTo>
                  <a:pt x="0" y="0"/>
                </a:lnTo>
              </a:path>
            </a:pathLst>
          </a:custGeom>
          <a:solidFill>
            <a:schemeClr val="accent2"/>
          </a:solidFill>
          <a:ln w="12700" cap="rnd" cmpd="sng">
            <a:solidFill>
              <a:srgbClr val="000000"/>
            </a:solidFill>
            <a:prstDash val="solid"/>
            <a:round/>
            <a:headEnd/>
            <a:tailEnd/>
          </a:ln>
          <a:effectLst/>
        </p:spPr>
        <p:txBody>
          <a:bodyPr/>
          <a:lstStyle/>
          <a:p>
            <a:endParaRPr lang="fr-FR"/>
          </a:p>
        </p:txBody>
      </p:sp>
      <p:sp>
        <p:nvSpPr>
          <p:cNvPr id="182278" name="Rectangle 6"/>
          <p:cNvSpPr>
            <a:spLocks noChangeArrowheads="1"/>
          </p:cNvSpPr>
          <p:nvPr/>
        </p:nvSpPr>
        <p:spPr bwMode="auto">
          <a:xfrm>
            <a:off x="6372225" y="2693911"/>
            <a:ext cx="2249488" cy="2675091"/>
          </a:xfrm>
          <a:prstGeom prst="rect">
            <a:avLst/>
          </a:prstGeom>
          <a:noFill/>
          <a:ln w="9525">
            <a:noFill/>
            <a:miter lim="800000"/>
            <a:headEnd/>
            <a:tailEnd/>
          </a:ln>
          <a:effectLst/>
        </p:spPr>
        <p:txBody>
          <a:bodyPr lIns="90488" tIns="44450" rIns="90488" bIns="44450" anchor="ctr" anchorCtr="1">
            <a:spAutoFit/>
          </a:bodyPr>
          <a:lstStyle/>
          <a:p>
            <a:pPr algn="ctr" rtl="1" eaLnBrk="0" hangingPunct="0"/>
            <a:r>
              <a:rPr kumimoji="0" lang="ar-JO" sz="2800" b="1" u="sng" dirty="0">
                <a:solidFill>
                  <a:schemeClr val="hlink"/>
                </a:solidFill>
                <a:effectLst>
                  <a:outerShdw blurRad="38100" dist="38100" dir="2700000" algn="tl">
                    <a:srgbClr val="000000"/>
                  </a:outerShdw>
                </a:effectLst>
                <a:latin typeface="Arial" charset="0"/>
                <a:cs typeface="Arial" charset="0"/>
              </a:rPr>
              <a:t>المدخلات</a:t>
            </a:r>
            <a:r>
              <a:rPr kumimoji="0" lang="en-US" sz="2800" b="1" dirty="0">
                <a:solidFill>
                  <a:schemeClr val="hlink"/>
                </a:solidFill>
                <a:effectLst>
                  <a:outerShdw blurRad="38100" dist="38100" dir="2700000" algn="tl">
                    <a:srgbClr val="000000"/>
                  </a:outerShdw>
                </a:effectLst>
                <a:latin typeface="Arial" charset="0"/>
              </a:rPr>
              <a:t>:</a:t>
            </a:r>
          </a:p>
          <a:p>
            <a:pPr algn="ctr" eaLnBrk="0" hangingPunct="0"/>
            <a:r>
              <a:rPr kumimoji="0" lang="ar-DZ" sz="2400" b="1" dirty="0" smtClean="0">
                <a:solidFill>
                  <a:schemeClr val="hlink"/>
                </a:solidFill>
                <a:effectLst>
                  <a:outerShdw blurRad="38100" dist="38100" dir="2700000" algn="tl">
                    <a:srgbClr val="000000"/>
                  </a:outerShdw>
                </a:effectLst>
                <a:latin typeface="Arial" charset="0"/>
                <a:cs typeface="Arial" charset="0"/>
              </a:rPr>
              <a:t>الموارد البشرية</a:t>
            </a:r>
            <a:endParaRPr kumimoji="0" lang="en-US" sz="2400" b="1" dirty="0">
              <a:solidFill>
                <a:schemeClr val="hlink"/>
              </a:solidFill>
              <a:effectLst>
                <a:outerShdw blurRad="38100" dist="38100" dir="2700000" algn="tl">
                  <a:srgbClr val="000000"/>
                </a:outerShdw>
              </a:effectLst>
              <a:latin typeface="Arial" charset="0"/>
              <a:cs typeface="Arial" charset="0"/>
            </a:endParaRPr>
          </a:p>
          <a:p>
            <a:pPr algn="ctr" eaLnBrk="0" hangingPunct="0"/>
            <a:r>
              <a:rPr kumimoji="0" lang="ar-JO" sz="2400" b="1" dirty="0">
                <a:solidFill>
                  <a:schemeClr val="hlink"/>
                </a:solidFill>
                <a:effectLst>
                  <a:outerShdw blurRad="38100" dist="38100" dir="2700000" algn="tl">
                    <a:srgbClr val="000000"/>
                  </a:outerShdw>
                </a:effectLst>
                <a:latin typeface="Arial" charset="0"/>
                <a:cs typeface="Arial" charset="0"/>
              </a:rPr>
              <a:t>المواد الخام</a:t>
            </a:r>
            <a:endParaRPr kumimoji="0" lang="en-US" sz="2400" b="1" dirty="0">
              <a:solidFill>
                <a:schemeClr val="hlink"/>
              </a:solidFill>
              <a:effectLst>
                <a:outerShdw blurRad="38100" dist="38100" dir="2700000" algn="tl">
                  <a:srgbClr val="000000"/>
                </a:outerShdw>
              </a:effectLst>
              <a:latin typeface="Arial" charset="0"/>
              <a:cs typeface="Arial" charset="0"/>
            </a:endParaRPr>
          </a:p>
          <a:p>
            <a:pPr algn="ctr" eaLnBrk="0" hangingPunct="0"/>
            <a:r>
              <a:rPr kumimoji="0" lang="ar-JO" sz="2400" b="1" dirty="0">
                <a:solidFill>
                  <a:schemeClr val="hlink"/>
                </a:solidFill>
                <a:effectLst>
                  <a:outerShdw blurRad="38100" dist="38100" dir="2700000" algn="tl">
                    <a:srgbClr val="000000"/>
                  </a:outerShdw>
                </a:effectLst>
                <a:latin typeface="Arial" charset="0"/>
                <a:cs typeface="Arial" charset="0"/>
              </a:rPr>
              <a:t>رأس المال  </a:t>
            </a:r>
            <a:endParaRPr kumimoji="0" lang="en-US" sz="2400" b="1" dirty="0">
              <a:solidFill>
                <a:schemeClr val="hlink"/>
              </a:solidFill>
              <a:effectLst>
                <a:outerShdw blurRad="38100" dist="38100" dir="2700000" algn="tl">
                  <a:srgbClr val="000000"/>
                </a:outerShdw>
              </a:effectLst>
              <a:latin typeface="Arial" charset="0"/>
              <a:cs typeface="Arial" charset="0"/>
            </a:endParaRPr>
          </a:p>
          <a:p>
            <a:pPr algn="ctr" eaLnBrk="0" hangingPunct="0"/>
            <a:r>
              <a:rPr kumimoji="0" lang="ar-JO" sz="2400" b="1" dirty="0">
                <a:solidFill>
                  <a:schemeClr val="hlink"/>
                </a:solidFill>
                <a:effectLst>
                  <a:outerShdw blurRad="38100" dist="38100" dir="2700000" algn="tl">
                    <a:srgbClr val="000000"/>
                  </a:outerShdw>
                </a:effectLst>
                <a:latin typeface="Arial" charset="0"/>
                <a:cs typeface="Arial" charset="0"/>
              </a:rPr>
              <a:t>المعلومات ، والتكنولوجيا</a:t>
            </a:r>
            <a:endParaRPr kumimoji="0" lang="en-US" sz="2400" b="1" dirty="0">
              <a:solidFill>
                <a:schemeClr val="hlink"/>
              </a:solidFill>
              <a:effectLst>
                <a:outerShdw blurRad="38100" dist="38100" dir="2700000" algn="tl">
                  <a:srgbClr val="000000"/>
                </a:outerShdw>
              </a:effectLst>
              <a:latin typeface="Arial" charset="0"/>
              <a:cs typeface="Arial" charset="0"/>
            </a:endParaRPr>
          </a:p>
          <a:p>
            <a:pPr eaLnBrk="0" hangingPunct="0"/>
            <a:endParaRPr kumimoji="0" lang="en-US" sz="2000" b="1" dirty="0">
              <a:solidFill>
                <a:schemeClr val="hlink"/>
              </a:solidFill>
              <a:effectLst>
                <a:outerShdw blurRad="38100" dist="38100" dir="2700000" algn="tl">
                  <a:srgbClr val="000000"/>
                </a:outerShdw>
              </a:effectLst>
              <a:latin typeface="Arial" charset="0"/>
            </a:endParaRPr>
          </a:p>
        </p:txBody>
      </p:sp>
      <p:sp>
        <p:nvSpPr>
          <p:cNvPr id="182279" name="Freeform 7"/>
          <p:cNvSpPr>
            <a:spLocks/>
          </p:cNvSpPr>
          <p:nvPr/>
        </p:nvSpPr>
        <p:spPr bwMode="auto">
          <a:xfrm rot="10800000">
            <a:off x="2987675" y="2492375"/>
            <a:ext cx="2973388" cy="2881313"/>
          </a:xfrm>
          <a:custGeom>
            <a:avLst/>
            <a:gdLst/>
            <a:ahLst/>
            <a:cxnLst>
              <a:cxn ang="0">
                <a:pos x="0" y="0"/>
              </a:cxn>
              <a:cxn ang="0">
                <a:pos x="0" y="1795"/>
              </a:cxn>
              <a:cxn ang="0">
                <a:pos x="1642" y="1795"/>
              </a:cxn>
              <a:cxn ang="0">
                <a:pos x="1642" y="977"/>
              </a:cxn>
              <a:cxn ang="0">
                <a:pos x="1702" y="977"/>
              </a:cxn>
              <a:cxn ang="0">
                <a:pos x="1702" y="1108"/>
              </a:cxn>
              <a:cxn ang="0">
                <a:pos x="1872" y="897"/>
              </a:cxn>
              <a:cxn ang="0">
                <a:pos x="1702" y="687"/>
              </a:cxn>
              <a:cxn ang="0">
                <a:pos x="1702" y="818"/>
              </a:cxn>
              <a:cxn ang="0">
                <a:pos x="1642" y="818"/>
              </a:cxn>
              <a:cxn ang="0">
                <a:pos x="1642" y="0"/>
              </a:cxn>
              <a:cxn ang="0">
                <a:pos x="0" y="0"/>
              </a:cxn>
            </a:cxnLst>
            <a:rect l="0" t="0" r="r" b="b"/>
            <a:pathLst>
              <a:path w="1873" h="1796">
                <a:moveTo>
                  <a:pt x="0" y="0"/>
                </a:moveTo>
                <a:lnTo>
                  <a:pt x="0" y="1795"/>
                </a:lnTo>
                <a:lnTo>
                  <a:pt x="1642" y="1795"/>
                </a:lnTo>
                <a:lnTo>
                  <a:pt x="1642" y="977"/>
                </a:lnTo>
                <a:lnTo>
                  <a:pt x="1702" y="977"/>
                </a:lnTo>
                <a:lnTo>
                  <a:pt x="1702" y="1108"/>
                </a:lnTo>
                <a:lnTo>
                  <a:pt x="1872" y="897"/>
                </a:lnTo>
                <a:lnTo>
                  <a:pt x="1702" y="687"/>
                </a:lnTo>
                <a:lnTo>
                  <a:pt x="1702" y="818"/>
                </a:lnTo>
                <a:lnTo>
                  <a:pt x="1642" y="818"/>
                </a:lnTo>
                <a:lnTo>
                  <a:pt x="1642" y="0"/>
                </a:lnTo>
                <a:lnTo>
                  <a:pt x="0" y="0"/>
                </a:lnTo>
              </a:path>
            </a:pathLst>
          </a:custGeom>
          <a:solidFill>
            <a:srgbClr val="33CC33"/>
          </a:solidFill>
          <a:ln w="12700" cap="rnd" cmpd="sng">
            <a:solidFill>
              <a:srgbClr val="000000"/>
            </a:solidFill>
            <a:prstDash val="solid"/>
            <a:round/>
            <a:headEnd/>
            <a:tailEnd/>
          </a:ln>
          <a:effectLst/>
        </p:spPr>
        <p:txBody>
          <a:bodyPr/>
          <a:lstStyle/>
          <a:p>
            <a:endParaRPr lang="fr-FR"/>
          </a:p>
        </p:txBody>
      </p:sp>
      <p:sp>
        <p:nvSpPr>
          <p:cNvPr id="182280" name="Rectangle 8"/>
          <p:cNvSpPr>
            <a:spLocks noChangeArrowheads="1"/>
          </p:cNvSpPr>
          <p:nvPr/>
        </p:nvSpPr>
        <p:spPr bwMode="auto">
          <a:xfrm>
            <a:off x="3419475" y="2781300"/>
            <a:ext cx="2430463" cy="2341563"/>
          </a:xfrm>
          <a:prstGeom prst="rect">
            <a:avLst/>
          </a:prstGeom>
          <a:noFill/>
          <a:ln w="9525">
            <a:noFill/>
            <a:miter lim="800000"/>
            <a:headEnd/>
            <a:tailEnd/>
          </a:ln>
          <a:effectLst/>
        </p:spPr>
        <p:txBody>
          <a:bodyPr lIns="90488" tIns="44450" rIns="90488" bIns="44450" anchor="ctr" anchorCtr="1">
            <a:spAutoFit/>
          </a:bodyPr>
          <a:lstStyle/>
          <a:p>
            <a:pPr algn="ctr" rtl="1" eaLnBrk="0" hangingPunct="0"/>
            <a:r>
              <a:rPr kumimoji="0" lang="ar-JO" sz="2800" b="1" u="sng">
                <a:solidFill>
                  <a:schemeClr val="bg2"/>
                </a:solidFill>
                <a:effectLst>
                  <a:outerShdw blurRad="38100" dist="38100" dir="2700000" algn="tl">
                    <a:srgbClr val="000000"/>
                  </a:outerShdw>
                </a:effectLst>
                <a:latin typeface="Arial" charset="0"/>
                <a:cs typeface="Arial" charset="0"/>
              </a:rPr>
              <a:t>عملية التحويل</a:t>
            </a:r>
            <a:endParaRPr kumimoji="0" lang="en-US" sz="2800" b="1" u="sng">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العملية</a:t>
            </a:r>
            <a:r>
              <a:rPr kumimoji="0" lang="fr-FR" sz="2400" b="1">
                <a:solidFill>
                  <a:schemeClr val="bg2"/>
                </a:solidFill>
                <a:effectLst>
                  <a:outerShdw blurRad="38100" dist="38100" dir="2700000" algn="tl">
                    <a:srgbClr val="000000"/>
                  </a:outerShdw>
                </a:effectLst>
                <a:latin typeface="Arial" charset="0"/>
                <a:cs typeface="Arial" charset="0"/>
              </a:rPr>
              <a:t>:</a:t>
            </a:r>
          </a:p>
          <a:p>
            <a:pPr algn="ctr"/>
            <a:r>
              <a:rPr kumimoji="0" lang="ar-SA" sz="2400" b="1">
                <a:solidFill>
                  <a:schemeClr val="bg2"/>
                </a:solidFill>
                <a:effectLst>
                  <a:outerShdw blurRad="38100" dist="38100" dir="2700000" algn="tl">
                    <a:srgbClr val="000000"/>
                  </a:outerShdw>
                </a:effectLst>
                <a:latin typeface="Arial" charset="0"/>
                <a:cs typeface="Arial" charset="0"/>
              </a:rPr>
              <a:t>التكنولوجيا</a:t>
            </a:r>
            <a:endParaRPr kumimoji="0" lang="fr-FR" sz="2400" b="1">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أنظمة التشغيل</a:t>
            </a:r>
            <a:endParaRPr kumimoji="0" lang="fr-FR" sz="2400" b="1">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الأنظمة الإدارية</a:t>
            </a:r>
            <a:endParaRPr kumimoji="0" lang="fr-FR" sz="2400" b="1">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أنظمة سيطرةِ</a:t>
            </a:r>
            <a:endParaRPr kumimoji="0" lang="en-US" sz="2400" b="1">
              <a:solidFill>
                <a:schemeClr val="bg2"/>
              </a:solidFill>
              <a:effectLst>
                <a:outerShdw blurRad="38100" dist="38100" dir="2700000" algn="tl">
                  <a:srgbClr val="000000"/>
                </a:outerShdw>
              </a:effectLst>
              <a:latin typeface="Arial" charset="0"/>
              <a:cs typeface="Arial" charset="0"/>
            </a:endParaRPr>
          </a:p>
        </p:txBody>
      </p:sp>
      <p:sp>
        <p:nvSpPr>
          <p:cNvPr id="182281" name="Rectangle 9"/>
          <p:cNvSpPr>
            <a:spLocks noChangeArrowheads="1"/>
          </p:cNvSpPr>
          <p:nvPr/>
        </p:nvSpPr>
        <p:spPr bwMode="auto">
          <a:xfrm>
            <a:off x="627062" y="2492376"/>
            <a:ext cx="2344737" cy="2768600"/>
          </a:xfrm>
          <a:prstGeom prst="rect">
            <a:avLst/>
          </a:prstGeom>
          <a:solidFill>
            <a:srgbClr val="66CCFF"/>
          </a:solidFill>
          <a:ln w="12700">
            <a:solidFill>
              <a:srgbClr val="FFFFFF"/>
            </a:solidFill>
            <a:miter lim="800000"/>
            <a:headEnd/>
            <a:tailEnd/>
          </a:ln>
          <a:effectLst/>
        </p:spPr>
        <p:txBody>
          <a:bodyPr wrap="none" anchor="ctr"/>
          <a:lstStyle/>
          <a:p>
            <a:endParaRPr lang="fr-FR"/>
          </a:p>
        </p:txBody>
      </p:sp>
      <p:sp>
        <p:nvSpPr>
          <p:cNvPr id="182282" name="Rectangle 10"/>
          <p:cNvSpPr>
            <a:spLocks noChangeArrowheads="1"/>
          </p:cNvSpPr>
          <p:nvPr/>
        </p:nvSpPr>
        <p:spPr bwMode="auto">
          <a:xfrm>
            <a:off x="468313" y="2708275"/>
            <a:ext cx="2397125" cy="2403475"/>
          </a:xfrm>
          <a:prstGeom prst="rect">
            <a:avLst/>
          </a:prstGeom>
          <a:noFill/>
          <a:ln w="9525">
            <a:noFill/>
            <a:miter lim="800000"/>
            <a:headEnd/>
            <a:tailEnd/>
          </a:ln>
          <a:effectLst/>
        </p:spPr>
        <p:txBody>
          <a:bodyPr lIns="90488" tIns="44450" rIns="90488" bIns="44450" anchor="ctr" anchorCtr="1">
            <a:spAutoFit/>
          </a:bodyPr>
          <a:lstStyle/>
          <a:p>
            <a:pPr algn="ctr" rtl="1" eaLnBrk="0" hangingPunct="0"/>
            <a:r>
              <a:rPr kumimoji="0" lang="ar-JO" sz="2800" b="1" u="sng">
                <a:solidFill>
                  <a:schemeClr val="bg2"/>
                </a:solidFill>
                <a:effectLst>
                  <a:outerShdw blurRad="38100" dist="38100" dir="2700000" algn="tl">
                    <a:srgbClr val="000000"/>
                  </a:outerShdw>
                </a:effectLst>
                <a:latin typeface="Arial" charset="0"/>
                <a:cs typeface="Arial" charset="0"/>
              </a:rPr>
              <a:t>المخرجات </a:t>
            </a:r>
          </a:p>
          <a:p>
            <a:pPr algn="ctr" rtl="1" eaLnBrk="0" hangingPunct="0"/>
            <a:endParaRPr kumimoji="0" lang="ar-JO" sz="2800" b="1" u="sng">
              <a:solidFill>
                <a:schemeClr val="bg2"/>
              </a:solidFill>
              <a:effectLst>
                <a:outerShdw blurRad="38100" dist="38100" dir="2700000" algn="tl">
                  <a:srgbClr val="000000"/>
                </a:outerShdw>
              </a:effectLst>
              <a:latin typeface="Arial" charset="0"/>
              <a:cs typeface="Arial" charset="0"/>
            </a:endParaRPr>
          </a:p>
          <a:p>
            <a:pPr algn="ctr" rtl="1" eaLnBrk="0" hangingPunct="0"/>
            <a:r>
              <a:rPr kumimoji="0" lang="ar-SA" sz="2400" b="1">
                <a:solidFill>
                  <a:schemeClr val="bg2"/>
                </a:solidFill>
                <a:effectLst>
                  <a:outerShdw blurRad="38100" dist="38100" dir="2700000" algn="tl">
                    <a:srgbClr val="000000"/>
                  </a:outerShdw>
                </a:effectLst>
                <a:latin typeface="Arial" charset="0"/>
                <a:cs typeface="Arial" charset="0"/>
              </a:rPr>
              <a:t>السلع</a:t>
            </a:r>
            <a:r>
              <a:rPr kumimoji="0" lang="ar-JO" sz="2400" b="1">
                <a:solidFill>
                  <a:schemeClr val="bg2"/>
                </a:solidFill>
                <a:effectLst>
                  <a:outerShdw blurRad="38100" dist="38100" dir="2700000" algn="tl">
                    <a:srgbClr val="000000"/>
                  </a:outerShdw>
                </a:effectLst>
                <a:latin typeface="Arial" charset="0"/>
                <a:cs typeface="Arial" charset="0"/>
              </a:rPr>
              <a:t> أو </a:t>
            </a:r>
            <a:r>
              <a:rPr kumimoji="0" lang="ar-SA" sz="2400" b="1">
                <a:solidFill>
                  <a:schemeClr val="bg2"/>
                </a:solidFill>
                <a:effectLst>
                  <a:outerShdw blurRad="38100" dist="38100" dir="2700000" algn="tl">
                    <a:srgbClr val="000000"/>
                  </a:outerShdw>
                </a:effectLst>
                <a:latin typeface="Arial" charset="0"/>
                <a:cs typeface="Arial" charset="0"/>
              </a:rPr>
              <a:t>الخدمات</a:t>
            </a:r>
            <a:endParaRPr kumimoji="0" lang="fr-FR" sz="2400" b="1">
              <a:solidFill>
                <a:schemeClr val="bg2"/>
              </a:solidFill>
              <a:effectLst>
                <a:outerShdw blurRad="38100" dist="38100" dir="2700000" algn="tl">
                  <a:srgbClr val="000000"/>
                </a:outerShdw>
              </a:effectLst>
              <a:latin typeface="Arial" charset="0"/>
              <a:cs typeface="Arial" charset="0"/>
            </a:endParaRPr>
          </a:p>
          <a:p>
            <a:pPr algn="ctr" rtl="1"/>
            <a:r>
              <a:rPr kumimoji="0" lang="ar-SA" sz="2400" b="1">
                <a:solidFill>
                  <a:schemeClr val="bg2"/>
                </a:solidFill>
                <a:effectLst>
                  <a:outerShdw blurRad="38100" dist="38100" dir="2700000" algn="tl">
                    <a:srgbClr val="000000"/>
                  </a:outerShdw>
                </a:effectLst>
                <a:latin typeface="Arial" charset="0"/>
                <a:cs typeface="Arial" charset="0"/>
              </a:rPr>
              <a:t>ربح </a:t>
            </a:r>
            <a:r>
              <a:rPr kumimoji="0" lang="ar-JO" sz="2400" b="1">
                <a:solidFill>
                  <a:schemeClr val="bg2"/>
                </a:solidFill>
                <a:effectLst>
                  <a:outerShdw blurRad="38100" dist="38100" dir="2700000" algn="tl">
                    <a:srgbClr val="000000"/>
                  </a:outerShdw>
                </a:effectLst>
                <a:latin typeface="Arial" charset="0"/>
                <a:cs typeface="Arial" charset="0"/>
              </a:rPr>
              <a:t>/ </a:t>
            </a:r>
            <a:r>
              <a:rPr kumimoji="0" lang="ar-SA" sz="2400" b="1">
                <a:solidFill>
                  <a:schemeClr val="bg2"/>
                </a:solidFill>
                <a:effectLst>
                  <a:outerShdw blurRad="38100" dist="38100" dir="2700000" algn="tl">
                    <a:srgbClr val="000000"/>
                  </a:outerShdw>
                </a:effectLst>
                <a:latin typeface="Arial" charset="0"/>
                <a:cs typeface="Arial" charset="0"/>
              </a:rPr>
              <a:t>خسارة</a:t>
            </a:r>
            <a:endParaRPr kumimoji="0" lang="fr-FR" sz="2400" b="1">
              <a:solidFill>
                <a:schemeClr val="bg2"/>
              </a:solidFill>
              <a:effectLst>
                <a:outerShdw blurRad="38100" dist="38100" dir="2700000" algn="tl">
                  <a:srgbClr val="000000"/>
                </a:outerShdw>
              </a:effectLst>
              <a:latin typeface="Arial" charset="0"/>
              <a:cs typeface="Arial" charset="0"/>
            </a:endParaRPr>
          </a:p>
          <a:p>
            <a:pPr algn="ctr" rtl="1"/>
            <a:r>
              <a:rPr kumimoji="0" lang="ar-SA" sz="2400" b="1">
                <a:solidFill>
                  <a:schemeClr val="bg2"/>
                </a:solidFill>
                <a:effectLst>
                  <a:outerShdw blurRad="38100" dist="38100" dir="2700000" algn="tl">
                    <a:srgbClr val="000000"/>
                  </a:outerShdw>
                </a:effectLst>
                <a:latin typeface="Arial" charset="0"/>
                <a:cs typeface="Arial" charset="0"/>
              </a:rPr>
              <a:t>سلوك </a:t>
            </a:r>
            <a:r>
              <a:rPr kumimoji="0" lang="ar-JO" sz="2400" b="1">
                <a:solidFill>
                  <a:schemeClr val="bg2"/>
                </a:solidFill>
                <a:effectLst>
                  <a:outerShdw blurRad="38100" dist="38100" dir="2700000" algn="tl">
                    <a:srgbClr val="000000"/>
                  </a:outerShdw>
                </a:effectLst>
                <a:latin typeface="Arial" charset="0"/>
                <a:cs typeface="Arial" charset="0"/>
              </a:rPr>
              <a:t>العامين</a:t>
            </a:r>
            <a:endParaRPr kumimoji="0" lang="fr-FR" sz="2400" b="1">
              <a:solidFill>
                <a:schemeClr val="bg2"/>
              </a:solidFill>
              <a:effectLst>
                <a:outerShdw blurRad="38100" dist="38100" dir="2700000" algn="tl">
                  <a:srgbClr val="000000"/>
                </a:outerShdw>
              </a:effectLst>
              <a:latin typeface="Arial" charset="0"/>
              <a:cs typeface="Arial" charset="0"/>
            </a:endParaRPr>
          </a:p>
          <a:p>
            <a:pPr algn="ctr" rtl="1"/>
            <a:r>
              <a:rPr kumimoji="0" lang="ar-SA" sz="2400" b="1">
                <a:solidFill>
                  <a:schemeClr val="bg2"/>
                </a:solidFill>
                <a:effectLst>
                  <a:outerShdw blurRad="38100" dist="38100" dir="2700000" algn="tl">
                    <a:srgbClr val="000000"/>
                  </a:outerShdw>
                </a:effectLst>
                <a:latin typeface="Arial" charset="0"/>
                <a:cs typeface="Arial" charset="0"/>
              </a:rPr>
              <a:t>المعلومات</a:t>
            </a:r>
            <a:endParaRPr kumimoji="0" lang="en-US" sz="2400" b="1">
              <a:solidFill>
                <a:schemeClr val="bg2"/>
              </a:solidFill>
              <a:effectLst>
                <a:outerShdw blurRad="38100" dist="38100" dir="2700000" algn="tl">
                  <a:srgbClr val="000000"/>
                </a:outerShdw>
              </a:effectLst>
              <a:latin typeface="Arial" charset="0"/>
              <a:cs typeface="Arial" charset="0"/>
            </a:endParaRPr>
          </a:p>
        </p:txBody>
      </p:sp>
      <p:sp>
        <p:nvSpPr>
          <p:cNvPr id="182283" name="Freeform 11"/>
          <p:cNvSpPr>
            <a:spLocks/>
          </p:cNvSpPr>
          <p:nvPr/>
        </p:nvSpPr>
        <p:spPr bwMode="auto">
          <a:xfrm>
            <a:off x="1143000" y="5334000"/>
            <a:ext cx="2057400" cy="687388"/>
          </a:xfrm>
          <a:custGeom>
            <a:avLst/>
            <a:gdLst/>
            <a:ahLst/>
            <a:cxnLst>
              <a:cxn ang="0">
                <a:pos x="0" y="0"/>
              </a:cxn>
              <a:cxn ang="0">
                <a:pos x="0" y="432"/>
              </a:cxn>
              <a:cxn ang="0">
                <a:pos x="1295" y="432"/>
              </a:cxn>
            </a:cxnLst>
            <a:rect l="0" t="0" r="r" b="b"/>
            <a:pathLst>
              <a:path w="1296" h="433">
                <a:moveTo>
                  <a:pt x="0" y="0"/>
                </a:moveTo>
                <a:lnTo>
                  <a:pt x="0" y="432"/>
                </a:lnTo>
                <a:lnTo>
                  <a:pt x="1295" y="432"/>
                </a:lnTo>
              </a:path>
            </a:pathLst>
          </a:custGeom>
          <a:noFill/>
          <a:ln w="101600" cap="rnd" cmpd="sng">
            <a:solidFill>
              <a:schemeClr val="tx1"/>
            </a:solidFill>
            <a:prstDash val="solid"/>
            <a:round/>
            <a:headEnd type="none" w="med" len="med"/>
            <a:tailEnd type="stealth" w="lg" len="med"/>
          </a:ln>
          <a:effectLst/>
        </p:spPr>
        <p:txBody>
          <a:bodyPr/>
          <a:lstStyle/>
          <a:p>
            <a:endParaRPr lang="fr-FR"/>
          </a:p>
        </p:txBody>
      </p:sp>
      <p:sp>
        <p:nvSpPr>
          <p:cNvPr id="182284" name="Freeform 12"/>
          <p:cNvSpPr>
            <a:spLocks/>
          </p:cNvSpPr>
          <p:nvPr/>
        </p:nvSpPr>
        <p:spPr bwMode="auto">
          <a:xfrm>
            <a:off x="5867400" y="5359400"/>
            <a:ext cx="1982788" cy="661988"/>
          </a:xfrm>
          <a:custGeom>
            <a:avLst/>
            <a:gdLst/>
            <a:ahLst/>
            <a:cxnLst>
              <a:cxn ang="0">
                <a:pos x="1295" y="0"/>
              </a:cxn>
              <a:cxn ang="0">
                <a:pos x="1295" y="432"/>
              </a:cxn>
              <a:cxn ang="0">
                <a:pos x="0" y="432"/>
              </a:cxn>
            </a:cxnLst>
            <a:rect l="0" t="0" r="r" b="b"/>
            <a:pathLst>
              <a:path w="1296" h="433">
                <a:moveTo>
                  <a:pt x="1295" y="0"/>
                </a:moveTo>
                <a:lnTo>
                  <a:pt x="1295" y="432"/>
                </a:lnTo>
                <a:lnTo>
                  <a:pt x="0" y="432"/>
                </a:lnTo>
              </a:path>
            </a:pathLst>
          </a:custGeom>
          <a:noFill/>
          <a:ln w="101600" cap="rnd" cmpd="sng">
            <a:solidFill>
              <a:schemeClr val="tx1"/>
            </a:solidFill>
            <a:prstDash val="solid"/>
            <a:round/>
            <a:headEnd type="stealth" w="lg" len="sm"/>
            <a:tailEnd type="none" w="med" len="med"/>
          </a:ln>
          <a:effectLst/>
        </p:spPr>
        <p:txBody>
          <a:bodyPr/>
          <a:lstStyle/>
          <a:p>
            <a:endParaRPr lang="fr-FR"/>
          </a:p>
        </p:txBody>
      </p:sp>
      <p:sp>
        <p:nvSpPr>
          <p:cNvPr id="182285" name="Oval 13"/>
          <p:cNvSpPr>
            <a:spLocks noChangeArrowheads="1"/>
          </p:cNvSpPr>
          <p:nvPr/>
        </p:nvSpPr>
        <p:spPr bwMode="auto">
          <a:xfrm>
            <a:off x="827088" y="692696"/>
            <a:ext cx="7489825" cy="6165304"/>
          </a:xfrm>
          <a:prstGeom prst="ellipse">
            <a:avLst/>
          </a:prstGeom>
          <a:noFill/>
          <a:ln w="38100">
            <a:solidFill>
              <a:srgbClr val="FFFF00"/>
            </a:solidFill>
            <a:round/>
            <a:headEnd/>
            <a:tailEnd/>
          </a:ln>
          <a:effectLst/>
        </p:spPr>
        <p:txBody>
          <a:bodyPr wrap="none" anchor="ctr"/>
          <a:lstStyle/>
          <a:p>
            <a:endParaRPr lang="fr-FR"/>
          </a:p>
        </p:txBody>
      </p:sp>
      <p:sp>
        <p:nvSpPr>
          <p:cNvPr id="182286" name="Oval 14"/>
          <p:cNvSpPr>
            <a:spLocks noChangeArrowheads="1"/>
          </p:cNvSpPr>
          <p:nvPr/>
        </p:nvSpPr>
        <p:spPr bwMode="auto">
          <a:xfrm>
            <a:off x="2627313" y="1844675"/>
            <a:ext cx="3816350" cy="3816350"/>
          </a:xfrm>
          <a:prstGeom prst="ellipse">
            <a:avLst/>
          </a:prstGeom>
          <a:noFill/>
          <a:ln w="38100">
            <a:solidFill>
              <a:srgbClr val="FF0000"/>
            </a:solidFill>
            <a:round/>
            <a:headEnd/>
            <a:tailEnd/>
          </a:ln>
          <a:effectLst/>
        </p:spPr>
        <p:txBody>
          <a:bodyPr wrap="none" anchor="ctr"/>
          <a:lstStyle/>
          <a:p>
            <a:endParaRPr lang="fr-FR"/>
          </a:p>
        </p:txBody>
      </p:sp>
      <p:sp>
        <p:nvSpPr>
          <p:cNvPr id="182287" name="WordArt 15"/>
          <p:cNvSpPr>
            <a:spLocks noChangeArrowheads="1" noChangeShapeType="1" noTextEdit="1"/>
          </p:cNvSpPr>
          <p:nvPr/>
        </p:nvSpPr>
        <p:spPr bwMode="auto">
          <a:xfrm>
            <a:off x="323850" y="260350"/>
            <a:ext cx="2735263" cy="857250"/>
          </a:xfrm>
          <a:prstGeom prst="rect">
            <a:avLst/>
          </a:prstGeom>
        </p:spPr>
        <p:txBody>
          <a:bodyPr wrap="none" fromWordArt="1">
            <a:prstTxWarp prst="textPlain">
              <a:avLst>
                <a:gd name="adj" fmla="val 50000"/>
              </a:avLst>
            </a:prstTxWarp>
          </a:bodyPr>
          <a:lstStyle/>
          <a:p>
            <a:pPr algn="ctr" rtl="1"/>
            <a:r>
              <a:rPr lang="ar-DZ" sz="28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عناصر النظام المفتوح</a:t>
            </a:r>
            <a:endParaRPr lang="fr-FR" sz="28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endParaRPr>
          </a:p>
        </p:txBody>
      </p:sp>
      <p:sp>
        <p:nvSpPr>
          <p:cNvPr id="182288" name="Text Box 16"/>
          <p:cNvSpPr txBox="1">
            <a:spLocks noChangeArrowheads="1"/>
          </p:cNvSpPr>
          <p:nvPr/>
        </p:nvSpPr>
        <p:spPr bwMode="auto">
          <a:xfrm>
            <a:off x="3635375" y="1989138"/>
            <a:ext cx="1944688" cy="457200"/>
          </a:xfrm>
          <a:prstGeom prst="rect">
            <a:avLst/>
          </a:prstGeom>
          <a:noFill/>
          <a:ln w="9525">
            <a:noFill/>
            <a:miter lim="800000"/>
            <a:headEnd/>
            <a:tailEnd/>
          </a:ln>
          <a:effectLst/>
        </p:spPr>
        <p:txBody>
          <a:bodyPr>
            <a:spAutoFit/>
          </a:bodyPr>
          <a:lstStyle/>
          <a:p>
            <a:pPr algn="ctr">
              <a:spcBef>
                <a:spcPct val="50000"/>
              </a:spcBef>
            </a:pPr>
            <a:r>
              <a:rPr lang="ar-JO" sz="2400" b="1">
                <a:solidFill>
                  <a:srgbClr val="FFFF00"/>
                </a:solidFill>
                <a:effectLst>
                  <a:outerShdw blurRad="38100" dist="38100" dir="2700000" algn="tl">
                    <a:srgbClr val="000000"/>
                  </a:outerShdw>
                </a:effectLst>
                <a:cs typeface="Tahoma" pitchFamily="34" charset="0"/>
              </a:rPr>
              <a:t>النظام</a:t>
            </a:r>
            <a:endParaRPr lang="fr-FR" sz="2400" b="1">
              <a:solidFill>
                <a:srgbClr val="FFFF00"/>
              </a:solidFill>
              <a:effectLst>
                <a:outerShdw blurRad="38100" dist="38100" dir="2700000" algn="tl">
                  <a:srgbClr val="000000"/>
                </a:outerShdw>
              </a:effectLst>
              <a:cs typeface="Tahoma" pitchFamily="34" charset="0"/>
            </a:endParaRPr>
          </a:p>
        </p:txBody>
      </p:sp>
      <p:sp>
        <p:nvSpPr>
          <p:cNvPr id="182289" name="Text Box 17"/>
          <p:cNvSpPr txBox="1">
            <a:spLocks noChangeArrowheads="1"/>
          </p:cNvSpPr>
          <p:nvPr/>
        </p:nvSpPr>
        <p:spPr bwMode="auto">
          <a:xfrm>
            <a:off x="3563938" y="1196975"/>
            <a:ext cx="2376487" cy="457200"/>
          </a:xfrm>
          <a:prstGeom prst="rect">
            <a:avLst/>
          </a:prstGeom>
          <a:noFill/>
          <a:ln w="9525">
            <a:noFill/>
            <a:miter lim="800000"/>
            <a:headEnd/>
            <a:tailEnd/>
          </a:ln>
          <a:effectLst/>
        </p:spPr>
        <p:txBody>
          <a:bodyPr>
            <a:spAutoFit/>
          </a:bodyPr>
          <a:lstStyle/>
          <a:p>
            <a:pPr algn="ctr">
              <a:spcBef>
                <a:spcPct val="50000"/>
              </a:spcBef>
            </a:pPr>
            <a:r>
              <a:rPr lang="ar-JO" sz="2400" b="1">
                <a:solidFill>
                  <a:srgbClr val="FFFF00"/>
                </a:solidFill>
                <a:effectLst>
                  <a:outerShdw blurRad="38100" dist="38100" dir="2700000" algn="tl">
                    <a:srgbClr val="000000"/>
                  </a:outerShdw>
                </a:effectLst>
                <a:cs typeface="Tahoma" pitchFamily="34" charset="0"/>
              </a:rPr>
              <a:t>البيئة الخارجية</a:t>
            </a:r>
            <a:endParaRPr lang="fr-FR" sz="2400" b="1">
              <a:solidFill>
                <a:srgbClr val="FFFF00"/>
              </a:solidFill>
              <a:effectLst>
                <a:outerShdw blurRad="38100" dist="38100" dir="2700000" algn="tl">
                  <a:srgbClr val="000000"/>
                </a:outerShdw>
              </a:effectLst>
              <a:cs typeface="Tahoma" pitchFamily="34" charset="0"/>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p:transition spd="slow" advTm="1266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182277"/>
                                        </p:tgtEl>
                                        <p:attrNameLst>
                                          <p:attrName>style.visibility</p:attrName>
                                        </p:attrNameLst>
                                      </p:cBhvr>
                                      <p:to>
                                        <p:strVal val="visible"/>
                                      </p:to>
                                    </p:set>
                                    <p:anim calcmode="lin" valueType="num">
                                      <p:cBhvr additive="base">
                                        <p:cTn id="11" dur="500" fill="hold"/>
                                        <p:tgtEl>
                                          <p:spTgt spid="182277"/>
                                        </p:tgtEl>
                                        <p:attrNameLst>
                                          <p:attrName>ppt_x</p:attrName>
                                        </p:attrNameLst>
                                      </p:cBhvr>
                                      <p:tavLst>
                                        <p:tav tm="0">
                                          <p:val>
                                            <p:strVal val="1+#ppt_w/2"/>
                                          </p:val>
                                        </p:tav>
                                        <p:tav tm="100000">
                                          <p:val>
                                            <p:strVal val="#ppt_x"/>
                                          </p:val>
                                        </p:tav>
                                      </p:tavLst>
                                    </p:anim>
                                    <p:anim calcmode="lin" valueType="num">
                                      <p:cBhvr additive="base">
                                        <p:cTn id="12" dur="500" fill="hold"/>
                                        <p:tgtEl>
                                          <p:spTgt spid="18227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182278"/>
                                        </p:tgtEl>
                                        <p:attrNameLst>
                                          <p:attrName>style.visibility</p:attrName>
                                        </p:attrNameLst>
                                      </p:cBhvr>
                                      <p:to>
                                        <p:strVal val="visible"/>
                                      </p:to>
                                    </p:set>
                                    <p:anim calcmode="lin" valueType="num">
                                      <p:cBhvr additive="base">
                                        <p:cTn id="16" dur="1000" fill="hold"/>
                                        <p:tgtEl>
                                          <p:spTgt spid="182278"/>
                                        </p:tgtEl>
                                        <p:attrNameLst>
                                          <p:attrName>ppt_x</p:attrName>
                                        </p:attrNameLst>
                                      </p:cBhvr>
                                      <p:tavLst>
                                        <p:tav tm="0">
                                          <p:val>
                                            <p:strVal val="1+#ppt_w/2"/>
                                          </p:val>
                                        </p:tav>
                                        <p:tav tm="100000">
                                          <p:val>
                                            <p:strVal val="#ppt_x"/>
                                          </p:val>
                                        </p:tav>
                                      </p:tavLst>
                                    </p:anim>
                                    <p:anim calcmode="lin" valueType="num">
                                      <p:cBhvr additive="base">
                                        <p:cTn id="17" dur="1000" fill="hold"/>
                                        <p:tgtEl>
                                          <p:spTgt spid="182278"/>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182279"/>
                                        </p:tgtEl>
                                        <p:attrNameLst>
                                          <p:attrName>style.visibility</p:attrName>
                                        </p:attrNameLst>
                                      </p:cBhvr>
                                      <p:to>
                                        <p:strVal val="visible"/>
                                      </p:to>
                                    </p:set>
                                    <p:anim calcmode="lin" valueType="num">
                                      <p:cBhvr additive="base">
                                        <p:cTn id="21" dur="1000" fill="hold"/>
                                        <p:tgtEl>
                                          <p:spTgt spid="182279"/>
                                        </p:tgtEl>
                                        <p:attrNameLst>
                                          <p:attrName>ppt_x</p:attrName>
                                        </p:attrNameLst>
                                      </p:cBhvr>
                                      <p:tavLst>
                                        <p:tav tm="0">
                                          <p:val>
                                            <p:strVal val="1+#ppt_w/2"/>
                                          </p:val>
                                        </p:tav>
                                        <p:tav tm="100000">
                                          <p:val>
                                            <p:strVal val="#ppt_x"/>
                                          </p:val>
                                        </p:tav>
                                      </p:tavLst>
                                    </p:anim>
                                    <p:anim calcmode="lin" valueType="num">
                                      <p:cBhvr additive="base">
                                        <p:cTn id="22" dur="1000" fill="hold"/>
                                        <p:tgtEl>
                                          <p:spTgt spid="182279"/>
                                        </p:tgtEl>
                                        <p:attrNameLst>
                                          <p:attrName>ppt_y</p:attrName>
                                        </p:attrNameLst>
                                      </p:cBhvr>
                                      <p:tavLst>
                                        <p:tav tm="0">
                                          <p:val>
                                            <p:strVal val="#ppt_y"/>
                                          </p:val>
                                        </p:tav>
                                        <p:tav tm="100000">
                                          <p:val>
                                            <p:strVal val="#ppt_y"/>
                                          </p:val>
                                        </p:tav>
                                      </p:tavLst>
                                    </p:anim>
                                  </p:childTnLst>
                                </p:cTn>
                              </p:par>
                            </p:childTnLst>
                          </p:cTn>
                        </p:par>
                        <p:par>
                          <p:cTn id="23" fill="hold">
                            <p:stCondLst>
                              <p:cond delay="2500"/>
                            </p:stCondLst>
                            <p:childTnLst>
                              <p:par>
                                <p:cTn id="24" presetID="2" presetClass="entr" presetSubtype="2" fill="hold" grpId="0" nodeType="afterEffect">
                                  <p:stCondLst>
                                    <p:cond delay="0"/>
                                  </p:stCondLst>
                                  <p:childTnLst>
                                    <p:set>
                                      <p:cBhvr>
                                        <p:cTn id="25" dur="1" fill="hold">
                                          <p:stCondLst>
                                            <p:cond delay="0"/>
                                          </p:stCondLst>
                                        </p:cTn>
                                        <p:tgtEl>
                                          <p:spTgt spid="182280"/>
                                        </p:tgtEl>
                                        <p:attrNameLst>
                                          <p:attrName>style.visibility</p:attrName>
                                        </p:attrNameLst>
                                      </p:cBhvr>
                                      <p:to>
                                        <p:strVal val="visible"/>
                                      </p:to>
                                    </p:set>
                                    <p:anim calcmode="lin" valueType="num">
                                      <p:cBhvr additive="base">
                                        <p:cTn id="26" dur="500" fill="hold"/>
                                        <p:tgtEl>
                                          <p:spTgt spid="182280"/>
                                        </p:tgtEl>
                                        <p:attrNameLst>
                                          <p:attrName>ppt_x</p:attrName>
                                        </p:attrNameLst>
                                      </p:cBhvr>
                                      <p:tavLst>
                                        <p:tav tm="0">
                                          <p:val>
                                            <p:strVal val="1+#ppt_w/2"/>
                                          </p:val>
                                        </p:tav>
                                        <p:tav tm="100000">
                                          <p:val>
                                            <p:strVal val="#ppt_x"/>
                                          </p:val>
                                        </p:tav>
                                      </p:tavLst>
                                    </p:anim>
                                    <p:anim calcmode="lin" valueType="num">
                                      <p:cBhvr additive="base">
                                        <p:cTn id="27" dur="500" fill="hold"/>
                                        <p:tgtEl>
                                          <p:spTgt spid="182280"/>
                                        </p:tgtEl>
                                        <p:attrNameLst>
                                          <p:attrName>ppt_y</p:attrName>
                                        </p:attrNameLst>
                                      </p:cBhvr>
                                      <p:tavLst>
                                        <p:tav tm="0">
                                          <p:val>
                                            <p:strVal val="#ppt_y"/>
                                          </p:val>
                                        </p:tav>
                                        <p:tav tm="100000">
                                          <p:val>
                                            <p:strVal val="#ppt_y"/>
                                          </p:val>
                                        </p:tav>
                                      </p:tavLst>
                                    </p:anim>
                                  </p:childTnLst>
                                </p:cTn>
                              </p:par>
                            </p:childTnLst>
                          </p:cTn>
                        </p:par>
                        <p:par>
                          <p:cTn id="28" fill="hold">
                            <p:stCondLst>
                              <p:cond delay="3000"/>
                            </p:stCondLst>
                            <p:childTnLst>
                              <p:par>
                                <p:cTn id="29" presetID="2" presetClass="entr" presetSubtype="2" fill="hold" grpId="0" nodeType="afterEffect">
                                  <p:stCondLst>
                                    <p:cond delay="0"/>
                                  </p:stCondLst>
                                  <p:childTnLst>
                                    <p:set>
                                      <p:cBhvr>
                                        <p:cTn id="30" dur="1" fill="hold">
                                          <p:stCondLst>
                                            <p:cond delay="0"/>
                                          </p:stCondLst>
                                        </p:cTn>
                                        <p:tgtEl>
                                          <p:spTgt spid="182281"/>
                                        </p:tgtEl>
                                        <p:attrNameLst>
                                          <p:attrName>style.visibility</p:attrName>
                                        </p:attrNameLst>
                                      </p:cBhvr>
                                      <p:to>
                                        <p:strVal val="visible"/>
                                      </p:to>
                                    </p:set>
                                    <p:anim calcmode="lin" valueType="num">
                                      <p:cBhvr additive="base">
                                        <p:cTn id="31" dur="1000" fill="hold"/>
                                        <p:tgtEl>
                                          <p:spTgt spid="182281"/>
                                        </p:tgtEl>
                                        <p:attrNameLst>
                                          <p:attrName>ppt_x</p:attrName>
                                        </p:attrNameLst>
                                      </p:cBhvr>
                                      <p:tavLst>
                                        <p:tav tm="0">
                                          <p:val>
                                            <p:strVal val="1+#ppt_w/2"/>
                                          </p:val>
                                        </p:tav>
                                        <p:tav tm="100000">
                                          <p:val>
                                            <p:strVal val="#ppt_x"/>
                                          </p:val>
                                        </p:tav>
                                      </p:tavLst>
                                    </p:anim>
                                    <p:anim calcmode="lin" valueType="num">
                                      <p:cBhvr additive="base">
                                        <p:cTn id="32" dur="1000" fill="hold"/>
                                        <p:tgtEl>
                                          <p:spTgt spid="182281"/>
                                        </p:tgtEl>
                                        <p:attrNameLst>
                                          <p:attrName>ppt_y</p:attrName>
                                        </p:attrNameLst>
                                      </p:cBhvr>
                                      <p:tavLst>
                                        <p:tav tm="0">
                                          <p:val>
                                            <p:strVal val="#ppt_y"/>
                                          </p:val>
                                        </p:tav>
                                        <p:tav tm="100000">
                                          <p:val>
                                            <p:strVal val="#ppt_y"/>
                                          </p:val>
                                        </p:tav>
                                      </p:tavLst>
                                    </p:anim>
                                  </p:childTnLst>
                                </p:cTn>
                              </p:par>
                            </p:childTnLst>
                          </p:cTn>
                        </p:par>
                        <p:par>
                          <p:cTn id="33" fill="hold">
                            <p:stCondLst>
                              <p:cond delay="4000"/>
                            </p:stCondLst>
                            <p:childTnLst>
                              <p:par>
                                <p:cTn id="34" presetID="2" presetClass="entr" presetSubtype="2" fill="hold" grpId="0" nodeType="afterEffect">
                                  <p:stCondLst>
                                    <p:cond delay="0"/>
                                  </p:stCondLst>
                                  <p:childTnLst>
                                    <p:set>
                                      <p:cBhvr>
                                        <p:cTn id="35" dur="1" fill="hold">
                                          <p:stCondLst>
                                            <p:cond delay="0"/>
                                          </p:stCondLst>
                                        </p:cTn>
                                        <p:tgtEl>
                                          <p:spTgt spid="182282"/>
                                        </p:tgtEl>
                                        <p:attrNameLst>
                                          <p:attrName>style.visibility</p:attrName>
                                        </p:attrNameLst>
                                      </p:cBhvr>
                                      <p:to>
                                        <p:strVal val="visible"/>
                                      </p:to>
                                    </p:set>
                                    <p:anim calcmode="lin" valueType="num">
                                      <p:cBhvr additive="base">
                                        <p:cTn id="36" dur="500" fill="hold"/>
                                        <p:tgtEl>
                                          <p:spTgt spid="182282"/>
                                        </p:tgtEl>
                                        <p:attrNameLst>
                                          <p:attrName>ppt_x</p:attrName>
                                        </p:attrNameLst>
                                      </p:cBhvr>
                                      <p:tavLst>
                                        <p:tav tm="0">
                                          <p:val>
                                            <p:strVal val="1+#ppt_w/2"/>
                                          </p:val>
                                        </p:tav>
                                        <p:tav tm="100000">
                                          <p:val>
                                            <p:strVal val="#ppt_x"/>
                                          </p:val>
                                        </p:tav>
                                      </p:tavLst>
                                    </p:anim>
                                    <p:anim calcmode="lin" valueType="num">
                                      <p:cBhvr additive="base">
                                        <p:cTn id="37" dur="500" fill="hold"/>
                                        <p:tgtEl>
                                          <p:spTgt spid="182282"/>
                                        </p:tgtEl>
                                        <p:attrNameLst>
                                          <p:attrName>ppt_y</p:attrName>
                                        </p:attrNameLst>
                                      </p:cBhvr>
                                      <p:tavLst>
                                        <p:tav tm="0">
                                          <p:val>
                                            <p:strVal val="#ppt_y"/>
                                          </p:val>
                                        </p:tav>
                                        <p:tav tm="100000">
                                          <p:val>
                                            <p:strVal val="#ppt_y"/>
                                          </p:val>
                                        </p:tav>
                                      </p:tavLst>
                                    </p:anim>
                                  </p:childTnLst>
                                </p:cTn>
                              </p:par>
                              <p:par>
                                <p:cTn id="38" presetID="53" presetClass="entr" presetSubtype="0" fill="hold" nodeType="withEffect">
                                  <p:stCondLst>
                                    <p:cond delay="0"/>
                                  </p:stCondLst>
                                  <p:childTnLst>
                                    <p:set>
                                      <p:cBhvr>
                                        <p:cTn id="39" dur="1" fill="hold">
                                          <p:stCondLst>
                                            <p:cond delay="0"/>
                                          </p:stCondLst>
                                        </p:cTn>
                                        <p:tgtEl>
                                          <p:spTgt spid="182289">
                                            <p:txEl>
                                              <p:pRg st="0" end="0"/>
                                            </p:txEl>
                                          </p:spTgt>
                                        </p:tgtEl>
                                        <p:attrNameLst>
                                          <p:attrName>style.visibility</p:attrName>
                                        </p:attrNameLst>
                                      </p:cBhvr>
                                      <p:to>
                                        <p:strVal val="visible"/>
                                      </p:to>
                                    </p:set>
                                    <p:anim calcmode="lin" valueType="num">
                                      <p:cBhvr>
                                        <p:cTn id="40" dur="500" fill="hold"/>
                                        <p:tgtEl>
                                          <p:spTgt spid="182289">
                                            <p:txEl>
                                              <p:pRg st="0" end="0"/>
                                            </p:txEl>
                                          </p:spTgt>
                                        </p:tgtEl>
                                        <p:attrNameLst>
                                          <p:attrName>ppt_w</p:attrName>
                                        </p:attrNameLst>
                                      </p:cBhvr>
                                      <p:tavLst>
                                        <p:tav tm="0">
                                          <p:val>
                                            <p:fltVal val="0"/>
                                          </p:val>
                                        </p:tav>
                                        <p:tav tm="100000">
                                          <p:val>
                                            <p:strVal val="#ppt_w"/>
                                          </p:val>
                                        </p:tav>
                                      </p:tavLst>
                                    </p:anim>
                                    <p:anim calcmode="lin" valueType="num">
                                      <p:cBhvr>
                                        <p:cTn id="41" dur="500" fill="hold"/>
                                        <p:tgtEl>
                                          <p:spTgt spid="182289">
                                            <p:txEl>
                                              <p:pRg st="0" end="0"/>
                                            </p:txEl>
                                          </p:spTgt>
                                        </p:tgtEl>
                                        <p:attrNameLst>
                                          <p:attrName>ppt_h</p:attrName>
                                        </p:attrNameLst>
                                      </p:cBhvr>
                                      <p:tavLst>
                                        <p:tav tm="0">
                                          <p:val>
                                            <p:fltVal val="0"/>
                                          </p:val>
                                        </p:tav>
                                        <p:tav tm="100000">
                                          <p:val>
                                            <p:strVal val="#ppt_h"/>
                                          </p:val>
                                        </p:tav>
                                      </p:tavLst>
                                    </p:anim>
                                    <p:animEffect transition="in" filter="fade">
                                      <p:cBhvr>
                                        <p:cTn id="42" dur="500"/>
                                        <p:tgtEl>
                                          <p:spTgt spid="182289">
                                            <p:txEl>
                                              <p:pRg st="0" end="0"/>
                                            </p:txEl>
                                          </p:spTgt>
                                        </p:tgtEl>
                                      </p:cBhvr>
                                    </p:animEffect>
                                  </p:childTnLst>
                                </p:cTn>
                              </p:par>
                            </p:childTnLst>
                          </p:cTn>
                        </p:par>
                        <p:par>
                          <p:cTn id="43" fill="hold">
                            <p:stCondLst>
                              <p:cond delay="4500"/>
                            </p:stCondLst>
                            <p:childTnLst>
                              <p:par>
                                <p:cTn id="44" presetID="53" presetClass="entr" presetSubtype="0" fill="hold" grpId="0" nodeType="afterEffect">
                                  <p:stCondLst>
                                    <p:cond delay="0"/>
                                  </p:stCondLst>
                                  <p:childTnLst>
                                    <p:set>
                                      <p:cBhvr>
                                        <p:cTn id="45" dur="1" fill="hold">
                                          <p:stCondLst>
                                            <p:cond delay="0"/>
                                          </p:stCondLst>
                                        </p:cTn>
                                        <p:tgtEl>
                                          <p:spTgt spid="182283"/>
                                        </p:tgtEl>
                                        <p:attrNameLst>
                                          <p:attrName>style.visibility</p:attrName>
                                        </p:attrNameLst>
                                      </p:cBhvr>
                                      <p:to>
                                        <p:strVal val="visible"/>
                                      </p:to>
                                    </p:set>
                                    <p:anim calcmode="lin" valueType="num">
                                      <p:cBhvr>
                                        <p:cTn id="46" dur="1000" fill="hold"/>
                                        <p:tgtEl>
                                          <p:spTgt spid="182283"/>
                                        </p:tgtEl>
                                        <p:attrNameLst>
                                          <p:attrName>ppt_w</p:attrName>
                                        </p:attrNameLst>
                                      </p:cBhvr>
                                      <p:tavLst>
                                        <p:tav tm="0">
                                          <p:val>
                                            <p:fltVal val="0"/>
                                          </p:val>
                                        </p:tav>
                                        <p:tav tm="100000">
                                          <p:val>
                                            <p:strVal val="#ppt_w"/>
                                          </p:val>
                                        </p:tav>
                                      </p:tavLst>
                                    </p:anim>
                                    <p:anim calcmode="lin" valueType="num">
                                      <p:cBhvr>
                                        <p:cTn id="47" dur="1000" fill="hold"/>
                                        <p:tgtEl>
                                          <p:spTgt spid="182283"/>
                                        </p:tgtEl>
                                        <p:attrNameLst>
                                          <p:attrName>ppt_h</p:attrName>
                                        </p:attrNameLst>
                                      </p:cBhvr>
                                      <p:tavLst>
                                        <p:tav tm="0">
                                          <p:val>
                                            <p:fltVal val="0"/>
                                          </p:val>
                                        </p:tav>
                                        <p:tav tm="100000">
                                          <p:val>
                                            <p:strVal val="#ppt_h"/>
                                          </p:val>
                                        </p:tav>
                                      </p:tavLst>
                                    </p:anim>
                                    <p:animEffect transition="in" filter="fade">
                                      <p:cBhvr>
                                        <p:cTn id="48" dur="1000"/>
                                        <p:tgtEl>
                                          <p:spTgt spid="182283"/>
                                        </p:tgtEl>
                                      </p:cBhvr>
                                    </p:animEffect>
                                  </p:childTnLst>
                                </p:cTn>
                              </p:par>
                            </p:childTnLst>
                          </p:cTn>
                        </p:par>
                        <p:par>
                          <p:cTn id="49" fill="hold">
                            <p:stCondLst>
                              <p:cond delay="5500"/>
                            </p:stCondLst>
                            <p:childTnLst>
                              <p:par>
                                <p:cTn id="50" presetID="53" presetClass="entr" presetSubtype="0" fill="hold" grpId="0" nodeType="afterEffect">
                                  <p:stCondLst>
                                    <p:cond delay="0"/>
                                  </p:stCondLst>
                                  <p:childTnLst>
                                    <p:set>
                                      <p:cBhvr>
                                        <p:cTn id="51" dur="1" fill="hold">
                                          <p:stCondLst>
                                            <p:cond delay="0"/>
                                          </p:stCondLst>
                                        </p:cTn>
                                        <p:tgtEl>
                                          <p:spTgt spid="182275"/>
                                        </p:tgtEl>
                                        <p:attrNameLst>
                                          <p:attrName>style.visibility</p:attrName>
                                        </p:attrNameLst>
                                      </p:cBhvr>
                                      <p:to>
                                        <p:strVal val="visible"/>
                                      </p:to>
                                    </p:set>
                                    <p:anim calcmode="lin" valueType="num">
                                      <p:cBhvr>
                                        <p:cTn id="52" dur="500" fill="hold"/>
                                        <p:tgtEl>
                                          <p:spTgt spid="182275"/>
                                        </p:tgtEl>
                                        <p:attrNameLst>
                                          <p:attrName>ppt_w</p:attrName>
                                        </p:attrNameLst>
                                      </p:cBhvr>
                                      <p:tavLst>
                                        <p:tav tm="0">
                                          <p:val>
                                            <p:fltVal val="0"/>
                                          </p:val>
                                        </p:tav>
                                        <p:tav tm="100000">
                                          <p:val>
                                            <p:strVal val="#ppt_w"/>
                                          </p:val>
                                        </p:tav>
                                      </p:tavLst>
                                    </p:anim>
                                    <p:anim calcmode="lin" valueType="num">
                                      <p:cBhvr>
                                        <p:cTn id="53" dur="500" fill="hold"/>
                                        <p:tgtEl>
                                          <p:spTgt spid="182275"/>
                                        </p:tgtEl>
                                        <p:attrNameLst>
                                          <p:attrName>ppt_h</p:attrName>
                                        </p:attrNameLst>
                                      </p:cBhvr>
                                      <p:tavLst>
                                        <p:tav tm="0">
                                          <p:val>
                                            <p:fltVal val="0"/>
                                          </p:val>
                                        </p:tav>
                                        <p:tav tm="100000">
                                          <p:val>
                                            <p:strVal val="#ppt_h"/>
                                          </p:val>
                                        </p:tav>
                                      </p:tavLst>
                                    </p:anim>
                                    <p:animEffect transition="in" filter="fade">
                                      <p:cBhvr>
                                        <p:cTn id="54" dur="500"/>
                                        <p:tgtEl>
                                          <p:spTgt spid="182275"/>
                                        </p:tgtEl>
                                      </p:cBhvr>
                                    </p:animEffect>
                                  </p:childTnLst>
                                </p:cTn>
                              </p:par>
                              <p:par>
                                <p:cTn id="55" presetID="53" presetClass="entr" presetSubtype="0" fill="hold" grpId="0" nodeType="withEffect">
                                  <p:stCondLst>
                                    <p:cond delay="0"/>
                                  </p:stCondLst>
                                  <p:childTnLst>
                                    <p:set>
                                      <p:cBhvr>
                                        <p:cTn id="56" dur="1" fill="hold">
                                          <p:stCondLst>
                                            <p:cond delay="0"/>
                                          </p:stCondLst>
                                        </p:cTn>
                                        <p:tgtEl>
                                          <p:spTgt spid="182276"/>
                                        </p:tgtEl>
                                        <p:attrNameLst>
                                          <p:attrName>style.visibility</p:attrName>
                                        </p:attrNameLst>
                                      </p:cBhvr>
                                      <p:to>
                                        <p:strVal val="visible"/>
                                      </p:to>
                                    </p:set>
                                    <p:anim calcmode="lin" valueType="num">
                                      <p:cBhvr>
                                        <p:cTn id="57" dur="1000" fill="hold"/>
                                        <p:tgtEl>
                                          <p:spTgt spid="182276"/>
                                        </p:tgtEl>
                                        <p:attrNameLst>
                                          <p:attrName>ppt_w</p:attrName>
                                        </p:attrNameLst>
                                      </p:cBhvr>
                                      <p:tavLst>
                                        <p:tav tm="0">
                                          <p:val>
                                            <p:fltVal val="0"/>
                                          </p:val>
                                        </p:tav>
                                        <p:tav tm="100000">
                                          <p:val>
                                            <p:strVal val="#ppt_w"/>
                                          </p:val>
                                        </p:tav>
                                      </p:tavLst>
                                    </p:anim>
                                    <p:anim calcmode="lin" valueType="num">
                                      <p:cBhvr>
                                        <p:cTn id="58" dur="1000" fill="hold"/>
                                        <p:tgtEl>
                                          <p:spTgt spid="182276"/>
                                        </p:tgtEl>
                                        <p:attrNameLst>
                                          <p:attrName>ppt_h</p:attrName>
                                        </p:attrNameLst>
                                      </p:cBhvr>
                                      <p:tavLst>
                                        <p:tav tm="0">
                                          <p:val>
                                            <p:fltVal val="0"/>
                                          </p:val>
                                        </p:tav>
                                        <p:tav tm="100000">
                                          <p:val>
                                            <p:strVal val="#ppt_h"/>
                                          </p:val>
                                        </p:tav>
                                      </p:tavLst>
                                    </p:anim>
                                    <p:animEffect transition="in" filter="fade">
                                      <p:cBhvr>
                                        <p:cTn id="59" dur="1000"/>
                                        <p:tgtEl>
                                          <p:spTgt spid="182276"/>
                                        </p:tgtEl>
                                      </p:cBhvr>
                                    </p:animEffect>
                                  </p:childTnLst>
                                </p:cTn>
                              </p:par>
                            </p:childTnLst>
                          </p:cTn>
                        </p:par>
                        <p:par>
                          <p:cTn id="60" fill="hold">
                            <p:stCondLst>
                              <p:cond delay="6500"/>
                            </p:stCondLst>
                            <p:childTnLst>
                              <p:par>
                                <p:cTn id="61" presetID="53" presetClass="entr" presetSubtype="0" fill="hold" grpId="0" nodeType="afterEffect">
                                  <p:stCondLst>
                                    <p:cond delay="0"/>
                                  </p:stCondLst>
                                  <p:childTnLst>
                                    <p:set>
                                      <p:cBhvr>
                                        <p:cTn id="62" dur="1" fill="hold">
                                          <p:stCondLst>
                                            <p:cond delay="0"/>
                                          </p:stCondLst>
                                        </p:cTn>
                                        <p:tgtEl>
                                          <p:spTgt spid="182284"/>
                                        </p:tgtEl>
                                        <p:attrNameLst>
                                          <p:attrName>style.visibility</p:attrName>
                                        </p:attrNameLst>
                                      </p:cBhvr>
                                      <p:to>
                                        <p:strVal val="visible"/>
                                      </p:to>
                                    </p:set>
                                    <p:anim calcmode="lin" valueType="num">
                                      <p:cBhvr>
                                        <p:cTn id="63" dur="500" fill="hold"/>
                                        <p:tgtEl>
                                          <p:spTgt spid="182284"/>
                                        </p:tgtEl>
                                        <p:attrNameLst>
                                          <p:attrName>ppt_w</p:attrName>
                                        </p:attrNameLst>
                                      </p:cBhvr>
                                      <p:tavLst>
                                        <p:tav tm="0">
                                          <p:val>
                                            <p:fltVal val="0"/>
                                          </p:val>
                                        </p:tav>
                                        <p:tav tm="100000">
                                          <p:val>
                                            <p:strVal val="#ppt_w"/>
                                          </p:val>
                                        </p:tav>
                                      </p:tavLst>
                                    </p:anim>
                                    <p:anim calcmode="lin" valueType="num">
                                      <p:cBhvr>
                                        <p:cTn id="64" dur="500" fill="hold"/>
                                        <p:tgtEl>
                                          <p:spTgt spid="182284"/>
                                        </p:tgtEl>
                                        <p:attrNameLst>
                                          <p:attrName>ppt_h</p:attrName>
                                        </p:attrNameLst>
                                      </p:cBhvr>
                                      <p:tavLst>
                                        <p:tav tm="0">
                                          <p:val>
                                            <p:fltVal val="0"/>
                                          </p:val>
                                        </p:tav>
                                        <p:tav tm="100000">
                                          <p:val>
                                            <p:strVal val="#ppt_h"/>
                                          </p:val>
                                        </p:tav>
                                      </p:tavLst>
                                    </p:anim>
                                    <p:animEffect transition="in" filter="fade">
                                      <p:cBhvr>
                                        <p:cTn id="65" dur="500"/>
                                        <p:tgtEl>
                                          <p:spTgt spid="182284"/>
                                        </p:tgtEl>
                                      </p:cBhvr>
                                    </p:animEffect>
                                  </p:childTnLst>
                                </p:cTn>
                              </p:par>
                            </p:childTnLst>
                          </p:cTn>
                        </p:par>
                        <p:par>
                          <p:cTn id="66" fill="hold">
                            <p:stCondLst>
                              <p:cond delay="7000"/>
                            </p:stCondLst>
                            <p:childTnLst>
                              <p:par>
                                <p:cTn id="67" presetID="53" presetClass="entr" presetSubtype="0" fill="hold" grpId="0" nodeType="afterEffect">
                                  <p:stCondLst>
                                    <p:cond delay="0"/>
                                  </p:stCondLst>
                                  <p:childTnLst>
                                    <p:set>
                                      <p:cBhvr>
                                        <p:cTn id="68" dur="1" fill="hold">
                                          <p:stCondLst>
                                            <p:cond delay="0"/>
                                          </p:stCondLst>
                                        </p:cTn>
                                        <p:tgtEl>
                                          <p:spTgt spid="182286"/>
                                        </p:tgtEl>
                                        <p:attrNameLst>
                                          <p:attrName>style.visibility</p:attrName>
                                        </p:attrNameLst>
                                      </p:cBhvr>
                                      <p:to>
                                        <p:strVal val="visible"/>
                                      </p:to>
                                    </p:set>
                                    <p:anim calcmode="lin" valueType="num">
                                      <p:cBhvr>
                                        <p:cTn id="69" dur="500" fill="hold"/>
                                        <p:tgtEl>
                                          <p:spTgt spid="182286"/>
                                        </p:tgtEl>
                                        <p:attrNameLst>
                                          <p:attrName>ppt_w</p:attrName>
                                        </p:attrNameLst>
                                      </p:cBhvr>
                                      <p:tavLst>
                                        <p:tav tm="0">
                                          <p:val>
                                            <p:fltVal val="0"/>
                                          </p:val>
                                        </p:tav>
                                        <p:tav tm="100000">
                                          <p:val>
                                            <p:strVal val="#ppt_w"/>
                                          </p:val>
                                        </p:tav>
                                      </p:tavLst>
                                    </p:anim>
                                    <p:anim calcmode="lin" valueType="num">
                                      <p:cBhvr>
                                        <p:cTn id="70" dur="500" fill="hold"/>
                                        <p:tgtEl>
                                          <p:spTgt spid="182286"/>
                                        </p:tgtEl>
                                        <p:attrNameLst>
                                          <p:attrName>ppt_h</p:attrName>
                                        </p:attrNameLst>
                                      </p:cBhvr>
                                      <p:tavLst>
                                        <p:tav tm="0">
                                          <p:val>
                                            <p:fltVal val="0"/>
                                          </p:val>
                                        </p:tav>
                                        <p:tav tm="100000">
                                          <p:val>
                                            <p:strVal val="#ppt_h"/>
                                          </p:val>
                                        </p:tav>
                                      </p:tavLst>
                                    </p:anim>
                                    <p:animEffect transition="in" filter="fade">
                                      <p:cBhvr>
                                        <p:cTn id="71" dur="500"/>
                                        <p:tgtEl>
                                          <p:spTgt spid="182286"/>
                                        </p:tgtEl>
                                      </p:cBhvr>
                                    </p:animEffect>
                                  </p:childTnLst>
                                </p:cTn>
                              </p:par>
                              <p:par>
                                <p:cTn id="72" presetID="53" presetClass="entr" presetSubtype="0" fill="hold" nodeType="withEffect">
                                  <p:stCondLst>
                                    <p:cond delay="0"/>
                                  </p:stCondLst>
                                  <p:childTnLst>
                                    <p:set>
                                      <p:cBhvr>
                                        <p:cTn id="73" dur="1" fill="hold">
                                          <p:stCondLst>
                                            <p:cond delay="0"/>
                                          </p:stCondLst>
                                        </p:cTn>
                                        <p:tgtEl>
                                          <p:spTgt spid="182288">
                                            <p:txEl>
                                              <p:pRg st="0" end="0"/>
                                            </p:txEl>
                                          </p:spTgt>
                                        </p:tgtEl>
                                        <p:attrNameLst>
                                          <p:attrName>style.visibility</p:attrName>
                                        </p:attrNameLst>
                                      </p:cBhvr>
                                      <p:to>
                                        <p:strVal val="visible"/>
                                      </p:to>
                                    </p:set>
                                    <p:anim calcmode="lin" valueType="num">
                                      <p:cBhvr>
                                        <p:cTn id="74" dur="500" fill="hold"/>
                                        <p:tgtEl>
                                          <p:spTgt spid="182288">
                                            <p:txEl>
                                              <p:pRg st="0" end="0"/>
                                            </p:txEl>
                                          </p:spTgt>
                                        </p:tgtEl>
                                        <p:attrNameLst>
                                          <p:attrName>ppt_w</p:attrName>
                                        </p:attrNameLst>
                                      </p:cBhvr>
                                      <p:tavLst>
                                        <p:tav tm="0">
                                          <p:val>
                                            <p:fltVal val="0"/>
                                          </p:val>
                                        </p:tav>
                                        <p:tav tm="100000">
                                          <p:val>
                                            <p:strVal val="#ppt_w"/>
                                          </p:val>
                                        </p:tav>
                                      </p:tavLst>
                                    </p:anim>
                                    <p:anim calcmode="lin" valueType="num">
                                      <p:cBhvr>
                                        <p:cTn id="75" dur="500" fill="hold"/>
                                        <p:tgtEl>
                                          <p:spTgt spid="182288">
                                            <p:txEl>
                                              <p:pRg st="0" end="0"/>
                                            </p:txEl>
                                          </p:spTgt>
                                        </p:tgtEl>
                                        <p:attrNameLst>
                                          <p:attrName>ppt_h</p:attrName>
                                        </p:attrNameLst>
                                      </p:cBhvr>
                                      <p:tavLst>
                                        <p:tav tm="0">
                                          <p:val>
                                            <p:fltVal val="0"/>
                                          </p:val>
                                        </p:tav>
                                        <p:tav tm="100000">
                                          <p:val>
                                            <p:strVal val="#ppt_h"/>
                                          </p:val>
                                        </p:tav>
                                      </p:tavLst>
                                    </p:anim>
                                    <p:animEffect transition="in" filter="fade">
                                      <p:cBhvr>
                                        <p:cTn id="76" dur="500"/>
                                        <p:tgtEl>
                                          <p:spTgt spid="182288">
                                            <p:txEl>
                                              <p:pRg st="0" end="0"/>
                                            </p:txEl>
                                          </p:spTgt>
                                        </p:tgtEl>
                                      </p:cBhvr>
                                    </p:animEffect>
                                  </p:childTnLst>
                                </p:cTn>
                              </p:par>
                            </p:childTnLst>
                          </p:cTn>
                        </p:par>
                        <p:par>
                          <p:cTn id="77" fill="hold">
                            <p:stCondLst>
                              <p:cond delay="7500"/>
                            </p:stCondLst>
                            <p:childTnLst>
                              <p:par>
                                <p:cTn id="78" presetID="53" presetClass="entr" presetSubtype="0" fill="hold" grpId="0" nodeType="afterEffect">
                                  <p:stCondLst>
                                    <p:cond delay="0"/>
                                  </p:stCondLst>
                                  <p:childTnLst>
                                    <p:set>
                                      <p:cBhvr>
                                        <p:cTn id="79" dur="1" fill="hold">
                                          <p:stCondLst>
                                            <p:cond delay="0"/>
                                          </p:stCondLst>
                                        </p:cTn>
                                        <p:tgtEl>
                                          <p:spTgt spid="182285"/>
                                        </p:tgtEl>
                                        <p:attrNameLst>
                                          <p:attrName>style.visibility</p:attrName>
                                        </p:attrNameLst>
                                      </p:cBhvr>
                                      <p:to>
                                        <p:strVal val="visible"/>
                                      </p:to>
                                    </p:set>
                                    <p:anim calcmode="lin" valueType="num">
                                      <p:cBhvr>
                                        <p:cTn id="80" dur="500" fill="hold"/>
                                        <p:tgtEl>
                                          <p:spTgt spid="182285"/>
                                        </p:tgtEl>
                                        <p:attrNameLst>
                                          <p:attrName>ppt_w</p:attrName>
                                        </p:attrNameLst>
                                      </p:cBhvr>
                                      <p:tavLst>
                                        <p:tav tm="0">
                                          <p:val>
                                            <p:fltVal val="0"/>
                                          </p:val>
                                        </p:tav>
                                        <p:tav tm="100000">
                                          <p:val>
                                            <p:strVal val="#ppt_w"/>
                                          </p:val>
                                        </p:tav>
                                      </p:tavLst>
                                    </p:anim>
                                    <p:anim calcmode="lin" valueType="num">
                                      <p:cBhvr>
                                        <p:cTn id="81" dur="500" fill="hold"/>
                                        <p:tgtEl>
                                          <p:spTgt spid="182285"/>
                                        </p:tgtEl>
                                        <p:attrNameLst>
                                          <p:attrName>ppt_h</p:attrName>
                                        </p:attrNameLst>
                                      </p:cBhvr>
                                      <p:tavLst>
                                        <p:tav tm="0">
                                          <p:val>
                                            <p:fltVal val="0"/>
                                          </p:val>
                                        </p:tav>
                                        <p:tav tm="100000">
                                          <p:val>
                                            <p:strVal val="#ppt_h"/>
                                          </p:val>
                                        </p:tav>
                                      </p:tavLst>
                                    </p:anim>
                                    <p:animEffect transition="in" filter="fade">
                                      <p:cBhvr>
                                        <p:cTn id="82" dur="500"/>
                                        <p:tgtEl>
                                          <p:spTgt spid="182285"/>
                                        </p:tgtEl>
                                      </p:cBhvr>
                                    </p:animEffect>
                                  </p:childTnLst>
                                </p:cTn>
                              </p:par>
                              <p:par>
                                <p:cTn id="83" presetID="53" presetClass="entr" presetSubtype="0" fill="hold" grpId="0" nodeType="withEffect">
                                  <p:stCondLst>
                                    <p:cond delay="0"/>
                                  </p:stCondLst>
                                  <p:childTnLst>
                                    <p:set>
                                      <p:cBhvr>
                                        <p:cTn id="84" dur="1" fill="hold">
                                          <p:stCondLst>
                                            <p:cond delay="0"/>
                                          </p:stCondLst>
                                        </p:cTn>
                                        <p:tgtEl>
                                          <p:spTgt spid="182289">
                                            <p:txEl>
                                              <p:pRg st="0" end="0"/>
                                            </p:txEl>
                                          </p:spTgt>
                                        </p:tgtEl>
                                        <p:attrNameLst>
                                          <p:attrName>style.visibility</p:attrName>
                                        </p:attrNameLst>
                                      </p:cBhvr>
                                      <p:to>
                                        <p:strVal val="visible"/>
                                      </p:to>
                                    </p:set>
                                    <p:anim calcmode="lin" valueType="num">
                                      <p:cBhvr>
                                        <p:cTn id="85" dur="500" fill="hold"/>
                                        <p:tgtEl>
                                          <p:spTgt spid="182289">
                                            <p:txEl>
                                              <p:pRg st="0" end="0"/>
                                            </p:txEl>
                                          </p:spTgt>
                                        </p:tgtEl>
                                        <p:attrNameLst>
                                          <p:attrName>ppt_w</p:attrName>
                                        </p:attrNameLst>
                                      </p:cBhvr>
                                      <p:tavLst>
                                        <p:tav tm="0">
                                          <p:val>
                                            <p:fltVal val="0"/>
                                          </p:val>
                                        </p:tav>
                                        <p:tav tm="100000">
                                          <p:val>
                                            <p:strVal val="#ppt_w"/>
                                          </p:val>
                                        </p:tav>
                                      </p:tavLst>
                                    </p:anim>
                                    <p:anim calcmode="lin" valueType="num">
                                      <p:cBhvr>
                                        <p:cTn id="86" dur="500" fill="hold"/>
                                        <p:tgtEl>
                                          <p:spTgt spid="182289">
                                            <p:txEl>
                                              <p:pRg st="0" end="0"/>
                                            </p:txEl>
                                          </p:spTgt>
                                        </p:tgtEl>
                                        <p:attrNameLst>
                                          <p:attrName>ppt_h</p:attrName>
                                        </p:attrNameLst>
                                      </p:cBhvr>
                                      <p:tavLst>
                                        <p:tav tm="0">
                                          <p:val>
                                            <p:fltVal val="0"/>
                                          </p:val>
                                        </p:tav>
                                        <p:tav tm="100000">
                                          <p:val>
                                            <p:strVal val="#ppt_h"/>
                                          </p:val>
                                        </p:tav>
                                      </p:tavLst>
                                    </p:anim>
                                    <p:animEffect transition="in" filter="fade">
                                      <p:cBhvr>
                                        <p:cTn id="87" dur="500"/>
                                        <p:tgtEl>
                                          <p:spTgt spid="182289">
                                            <p:txEl>
                                              <p:pRg st="0" end="0"/>
                                            </p:txEl>
                                          </p:spTgt>
                                        </p:tgtEl>
                                      </p:cBhvr>
                                    </p:animEffect>
                                  </p:childTnLst>
                                </p:cTn>
                              </p:par>
                            </p:childTnLst>
                          </p:cTn>
                        </p:par>
                        <p:par>
                          <p:cTn id="88" fill="hold">
                            <p:stCondLst>
                              <p:cond delay="8000"/>
                            </p:stCondLst>
                            <p:childTnLst>
                              <p:par>
                                <p:cTn id="89" presetID="23" presetClass="entr" presetSubtype="16" fill="hold" grpId="0" nodeType="afterEffect">
                                  <p:stCondLst>
                                    <p:cond delay="0"/>
                                  </p:stCondLst>
                                  <p:childTnLst>
                                    <p:set>
                                      <p:cBhvr>
                                        <p:cTn id="90" dur="1" fill="hold">
                                          <p:stCondLst>
                                            <p:cond delay="0"/>
                                          </p:stCondLst>
                                        </p:cTn>
                                        <p:tgtEl>
                                          <p:spTgt spid="182287"/>
                                        </p:tgtEl>
                                        <p:attrNameLst>
                                          <p:attrName>style.visibility</p:attrName>
                                        </p:attrNameLst>
                                      </p:cBhvr>
                                      <p:to>
                                        <p:strVal val="visible"/>
                                      </p:to>
                                    </p:set>
                                    <p:anim calcmode="lin" valueType="num">
                                      <p:cBhvr>
                                        <p:cTn id="91" dur="500" fill="hold"/>
                                        <p:tgtEl>
                                          <p:spTgt spid="182287"/>
                                        </p:tgtEl>
                                        <p:attrNameLst>
                                          <p:attrName>ppt_w</p:attrName>
                                        </p:attrNameLst>
                                      </p:cBhvr>
                                      <p:tavLst>
                                        <p:tav tm="0">
                                          <p:val>
                                            <p:fltVal val="0"/>
                                          </p:val>
                                        </p:tav>
                                        <p:tav tm="100000">
                                          <p:val>
                                            <p:strVal val="#ppt_w"/>
                                          </p:val>
                                        </p:tav>
                                      </p:tavLst>
                                    </p:anim>
                                    <p:anim calcmode="lin" valueType="num">
                                      <p:cBhvr>
                                        <p:cTn id="92" dur="500" fill="hold"/>
                                        <p:tgtEl>
                                          <p:spTgt spid="18228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3" fill="hold" display="0">
                  <p:stCondLst>
                    <p:cond delay="indefinite"/>
                  </p:stCondLst>
                  <p:endCondLst>
                    <p:cond evt="onStopAudio" delay="0">
                      <p:tgtEl>
                        <p:sldTgt/>
                      </p:tgtEl>
                    </p:cond>
                  </p:endCondLst>
                </p:cTn>
                <p:tgtEl>
                  <p:spTgt spid="5"/>
                </p:tgtEl>
              </p:cMediaNode>
            </p:audio>
          </p:childTnLst>
        </p:cTn>
      </p:par>
    </p:tnLst>
    <p:bldLst>
      <p:bldP spid="182275" grpId="0" animBg="1"/>
      <p:bldP spid="182276" grpId="0"/>
      <p:bldP spid="182277" grpId="0" animBg="1"/>
      <p:bldP spid="182278" grpId="0" autoUpdateAnimBg="0"/>
      <p:bldP spid="182279" grpId="0" animBg="1"/>
      <p:bldP spid="182280" grpId="0" autoUpdateAnimBg="0"/>
      <p:bldP spid="182281" grpId="0" animBg="1"/>
      <p:bldP spid="182282" grpId="0" autoUpdateAnimBg="0"/>
      <p:bldP spid="182283" grpId="0" animBg="1"/>
      <p:bldP spid="182284" grpId="0" animBg="1"/>
      <p:bldP spid="182285" grpId="0" animBg="1"/>
      <p:bldP spid="182286" grpId="0" animBg="1"/>
      <p:bldP spid="182287" grpId="0" animBg="1"/>
      <p:bldP spid="182289" grpId="0" build="allAtOnce"/>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5|1.1|1.3|1.9|1.4|2.5"/>
</p:tagLst>
</file>

<file path=ppt/tags/tag2.xml><?xml version="1.0" encoding="utf-8"?>
<p:tagLst xmlns:a="http://schemas.openxmlformats.org/drawingml/2006/main" xmlns:r="http://schemas.openxmlformats.org/officeDocument/2006/relationships" xmlns:p="http://schemas.openxmlformats.org/presentationml/2006/main">
  <p:tag name="TIMING" val="|17"/>
</p:tagLst>
</file>

<file path=ppt/tags/tag3.xml><?xml version="1.0" encoding="utf-8"?>
<p:tagLst xmlns:a="http://schemas.openxmlformats.org/drawingml/2006/main" xmlns:r="http://schemas.openxmlformats.org/officeDocument/2006/relationships" xmlns:p="http://schemas.openxmlformats.org/presentationml/2006/main">
  <p:tag name="TIMING" val="|2.5"/>
</p:tagLst>
</file>

<file path=ppt/tags/tag4.xml><?xml version="1.0" encoding="utf-8"?>
<p:tagLst xmlns:a="http://schemas.openxmlformats.org/drawingml/2006/main" xmlns:r="http://schemas.openxmlformats.org/officeDocument/2006/relationships" xmlns:p="http://schemas.openxmlformats.org/presentationml/2006/main">
  <p:tag name="TIMING" val="|5.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3417</TotalTime>
  <Words>928</Words>
  <Application>Microsoft Office PowerPoint</Application>
  <PresentationFormat>Affichage à l'écran (4:3)</PresentationFormat>
  <Paragraphs>121</Paragraphs>
  <Slides>18</Slides>
  <Notes>4</Notes>
  <HiddenSlides>0</HiddenSlides>
  <MMClips>17</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18</vt:i4>
      </vt:variant>
    </vt:vector>
  </HeadingPairs>
  <TitlesOfParts>
    <vt:vector size="33" baseType="lpstr">
      <vt:lpstr>メイリオ</vt:lpstr>
      <vt:lpstr>ＭＳ Ｐゴシック</vt:lpstr>
      <vt:lpstr>ＭＳ Ｐ明朝</vt:lpstr>
      <vt:lpstr>Arial</vt:lpstr>
      <vt:lpstr>Arial Black</vt:lpstr>
      <vt:lpstr>Century Gothic</vt:lpstr>
      <vt:lpstr>DecoType Naskh</vt:lpstr>
      <vt:lpstr>Estrangelo Edessa</vt:lpstr>
      <vt:lpstr>Garamond</vt:lpstr>
      <vt:lpstr>Simplified Arabic</vt:lpstr>
      <vt:lpstr>Tahoma</vt:lpstr>
      <vt:lpstr>Times New Roman</vt:lpstr>
      <vt:lpstr>Wingdings</vt:lpstr>
      <vt:lpstr>Wingdings 3</vt:lpstr>
      <vt:lpstr>Direction Ion</vt:lpstr>
      <vt:lpstr>المحاضرة الثانية1-2:  ماهية التنظيم</vt:lpstr>
      <vt:lpstr>أهداف المحاضرة</vt:lpstr>
      <vt:lpstr>Présentation PowerPoint</vt:lpstr>
      <vt:lpstr>Présentation PowerPoint</vt:lpstr>
      <vt:lpstr>Présentation PowerPoint</vt:lpstr>
      <vt:lpstr>Présentation PowerPoint</vt:lpstr>
      <vt:lpstr>مبررات دراسة نظرية التنظيم</vt:lpstr>
      <vt:lpstr>Présentation PowerPoint</vt:lpstr>
      <vt:lpstr>Présentation PowerPoint</vt:lpstr>
      <vt:lpstr>Présentation PowerPoint</vt:lpstr>
      <vt:lpstr>ويضيف دانيال كاتز وروبرت كهان Daniel Katz &amp; Robert L. Kahn خصائص إضافة للنظام المفتوح تتمثل بما يلي:-</vt:lpstr>
      <vt:lpstr>التحديات التي تواجه المنظمات المعاصرة</vt:lpstr>
      <vt:lpstr>مداخل دراسة نظريات التنظيم</vt:lpstr>
      <vt:lpstr>Présentation PowerPoint</vt:lpstr>
      <vt:lpstr>Présentation PowerPoint</vt:lpstr>
      <vt:lpstr>Présentation PowerPoint</vt:lpstr>
      <vt:lpstr>2- مدخل تطور نظرية النظم</vt:lpstr>
      <vt:lpstr>تم بحمد الله وعونه نلتقي في المحاضرة القادمة بإذن الله</vt:lpstr>
    </vt:vector>
  </TitlesOfParts>
  <Company>Kobe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Management</dc:title>
  <dc:creator>Jameel Qazi</dc:creator>
  <cp:lastModifiedBy>gherbi wahiba</cp:lastModifiedBy>
  <cp:revision>191</cp:revision>
  <dcterms:created xsi:type="dcterms:W3CDTF">2005-08-18T19:44:00Z</dcterms:created>
  <dcterms:modified xsi:type="dcterms:W3CDTF">2021-01-16T20:54:43Z</dcterms:modified>
</cp:coreProperties>
</file>