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D702CC8-81EE-4D80-B94D-C79642034E1B}"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87ACE-E340-4C69-A0ED-BDEF7EAE2C2F}" type="slidenum">
              <a:rPr lang="en-US" smtClean="0"/>
              <a:t>‹#›</a:t>
            </a:fld>
            <a:endParaRPr lang="en-US"/>
          </a:p>
        </p:txBody>
      </p:sp>
    </p:spTree>
    <p:extLst>
      <p:ext uri="{BB962C8B-B14F-4D97-AF65-F5344CB8AC3E}">
        <p14:creationId xmlns:p14="http://schemas.microsoft.com/office/powerpoint/2010/main" val="1484455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D702CC8-81EE-4D80-B94D-C79642034E1B}"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C87ACE-E340-4C69-A0ED-BDEF7EAE2C2F}" type="slidenum">
              <a:rPr lang="en-US" smtClean="0"/>
              <a:t>‹#›</a:t>
            </a:fld>
            <a:endParaRPr lang="en-US"/>
          </a:p>
        </p:txBody>
      </p:sp>
    </p:spTree>
    <p:extLst>
      <p:ext uri="{BB962C8B-B14F-4D97-AF65-F5344CB8AC3E}">
        <p14:creationId xmlns:p14="http://schemas.microsoft.com/office/powerpoint/2010/main" val="1416570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D702CC8-81EE-4D80-B94D-C79642034E1B}"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C87ACE-E340-4C69-A0ED-BDEF7EAE2C2F}" type="slidenum">
              <a:rPr lang="en-US" smtClean="0"/>
              <a:t>‹#›</a:t>
            </a:fld>
            <a:endParaRPr lang="en-US"/>
          </a:p>
        </p:txBody>
      </p:sp>
    </p:spTree>
    <p:extLst>
      <p:ext uri="{BB962C8B-B14F-4D97-AF65-F5344CB8AC3E}">
        <p14:creationId xmlns:p14="http://schemas.microsoft.com/office/powerpoint/2010/main" val="28418337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D702CC8-81EE-4D80-B94D-C79642034E1B}"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C87ACE-E340-4C69-A0ED-BDEF7EAE2C2F}"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6882065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D702CC8-81EE-4D80-B94D-C79642034E1B}"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C87ACE-E340-4C69-A0ED-BDEF7EAE2C2F}" type="slidenum">
              <a:rPr lang="en-US" smtClean="0"/>
              <a:t>‹#›</a:t>
            </a:fld>
            <a:endParaRPr lang="en-US"/>
          </a:p>
        </p:txBody>
      </p:sp>
    </p:spTree>
    <p:extLst>
      <p:ext uri="{BB962C8B-B14F-4D97-AF65-F5344CB8AC3E}">
        <p14:creationId xmlns:p14="http://schemas.microsoft.com/office/powerpoint/2010/main" val="4249582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9D702CC8-81EE-4D80-B94D-C79642034E1B}" type="datetimeFigureOut">
              <a:rPr lang="en-US" smtClean="0"/>
              <a:t>12/5/2021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C87ACE-E340-4C69-A0ED-BDEF7EAE2C2F}" type="slidenum">
              <a:rPr lang="en-US" smtClean="0"/>
              <a:t>‹#›</a:t>
            </a:fld>
            <a:endParaRPr lang="en-US"/>
          </a:p>
        </p:txBody>
      </p:sp>
    </p:spTree>
    <p:extLst>
      <p:ext uri="{BB962C8B-B14F-4D97-AF65-F5344CB8AC3E}">
        <p14:creationId xmlns:p14="http://schemas.microsoft.com/office/powerpoint/2010/main" val="35562149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9D702CC8-81EE-4D80-B94D-C79642034E1B}" type="datetimeFigureOut">
              <a:rPr lang="en-US" smtClean="0"/>
              <a:t>12/5/2021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C87ACE-E340-4C69-A0ED-BDEF7EAE2C2F}" type="slidenum">
              <a:rPr lang="en-US" smtClean="0"/>
              <a:t>‹#›</a:t>
            </a:fld>
            <a:endParaRPr lang="en-US"/>
          </a:p>
        </p:txBody>
      </p:sp>
    </p:spTree>
    <p:extLst>
      <p:ext uri="{BB962C8B-B14F-4D97-AF65-F5344CB8AC3E}">
        <p14:creationId xmlns:p14="http://schemas.microsoft.com/office/powerpoint/2010/main" val="21297151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D702CC8-81EE-4D80-B94D-C79642034E1B}"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87ACE-E340-4C69-A0ED-BDEF7EAE2C2F}" type="slidenum">
              <a:rPr lang="en-US" smtClean="0"/>
              <a:t>‹#›</a:t>
            </a:fld>
            <a:endParaRPr lang="en-US"/>
          </a:p>
        </p:txBody>
      </p:sp>
    </p:spTree>
    <p:extLst>
      <p:ext uri="{BB962C8B-B14F-4D97-AF65-F5344CB8AC3E}">
        <p14:creationId xmlns:p14="http://schemas.microsoft.com/office/powerpoint/2010/main" val="12650577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D702CC8-81EE-4D80-B94D-C79642034E1B}"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87ACE-E340-4C69-A0ED-BDEF7EAE2C2F}" type="slidenum">
              <a:rPr lang="en-US" smtClean="0"/>
              <a:t>‹#›</a:t>
            </a:fld>
            <a:endParaRPr lang="en-US"/>
          </a:p>
        </p:txBody>
      </p:sp>
    </p:spTree>
    <p:extLst>
      <p:ext uri="{BB962C8B-B14F-4D97-AF65-F5344CB8AC3E}">
        <p14:creationId xmlns:p14="http://schemas.microsoft.com/office/powerpoint/2010/main" val="2314697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D702CC8-81EE-4D80-B94D-C79642034E1B}"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87ACE-E340-4C69-A0ED-BDEF7EAE2C2F}" type="slidenum">
              <a:rPr lang="en-US" smtClean="0"/>
              <a:t>‹#›</a:t>
            </a:fld>
            <a:endParaRPr lang="en-US"/>
          </a:p>
        </p:txBody>
      </p:sp>
    </p:spTree>
    <p:extLst>
      <p:ext uri="{BB962C8B-B14F-4D97-AF65-F5344CB8AC3E}">
        <p14:creationId xmlns:p14="http://schemas.microsoft.com/office/powerpoint/2010/main" val="134246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D702CC8-81EE-4D80-B94D-C79642034E1B}"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87ACE-E340-4C69-A0ED-BDEF7EAE2C2F}" type="slidenum">
              <a:rPr lang="en-US" smtClean="0"/>
              <a:t>‹#›</a:t>
            </a:fld>
            <a:endParaRPr lang="en-US"/>
          </a:p>
        </p:txBody>
      </p:sp>
    </p:spTree>
    <p:extLst>
      <p:ext uri="{BB962C8B-B14F-4D97-AF65-F5344CB8AC3E}">
        <p14:creationId xmlns:p14="http://schemas.microsoft.com/office/powerpoint/2010/main" val="3460242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D702CC8-81EE-4D80-B94D-C79642034E1B}"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C87ACE-E340-4C69-A0ED-BDEF7EAE2C2F}" type="slidenum">
              <a:rPr lang="en-US" smtClean="0"/>
              <a:t>‹#›</a:t>
            </a:fld>
            <a:endParaRPr lang="en-US"/>
          </a:p>
        </p:txBody>
      </p:sp>
    </p:spTree>
    <p:extLst>
      <p:ext uri="{BB962C8B-B14F-4D97-AF65-F5344CB8AC3E}">
        <p14:creationId xmlns:p14="http://schemas.microsoft.com/office/powerpoint/2010/main" val="65409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D702CC8-81EE-4D80-B94D-C79642034E1B}" type="datetimeFigureOut">
              <a:rPr lang="en-US" smtClean="0"/>
              <a:t>12/5/2021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C87ACE-E340-4C69-A0ED-BDEF7EAE2C2F}" type="slidenum">
              <a:rPr lang="en-US" smtClean="0"/>
              <a:t>‹#›</a:t>
            </a:fld>
            <a:endParaRPr lang="en-US"/>
          </a:p>
        </p:txBody>
      </p:sp>
    </p:spTree>
    <p:extLst>
      <p:ext uri="{BB962C8B-B14F-4D97-AF65-F5344CB8AC3E}">
        <p14:creationId xmlns:p14="http://schemas.microsoft.com/office/powerpoint/2010/main" val="2713254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D702CC8-81EE-4D80-B94D-C79642034E1B}" type="datetimeFigureOut">
              <a:rPr lang="en-US" smtClean="0"/>
              <a:t>12/5/2021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C87ACE-E340-4C69-A0ED-BDEF7EAE2C2F}" type="slidenum">
              <a:rPr lang="en-US" smtClean="0"/>
              <a:t>‹#›</a:t>
            </a:fld>
            <a:endParaRPr lang="en-US"/>
          </a:p>
        </p:txBody>
      </p:sp>
    </p:spTree>
    <p:extLst>
      <p:ext uri="{BB962C8B-B14F-4D97-AF65-F5344CB8AC3E}">
        <p14:creationId xmlns:p14="http://schemas.microsoft.com/office/powerpoint/2010/main" val="1717039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702CC8-81EE-4D80-B94D-C79642034E1B}" type="datetimeFigureOut">
              <a:rPr lang="en-US" smtClean="0"/>
              <a:t>12/5/2021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C87ACE-E340-4C69-A0ED-BDEF7EAE2C2F}" type="slidenum">
              <a:rPr lang="en-US" smtClean="0"/>
              <a:t>‹#›</a:t>
            </a:fld>
            <a:endParaRPr lang="en-US"/>
          </a:p>
        </p:txBody>
      </p:sp>
    </p:spTree>
    <p:extLst>
      <p:ext uri="{BB962C8B-B14F-4D97-AF65-F5344CB8AC3E}">
        <p14:creationId xmlns:p14="http://schemas.microsoft.com/office/powerpoint/2010/main" val="3684216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D702CC8-81EE-4D80-B94D-C79642034E1B}"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C87ACE-E340-4C69-A0ED-BDEF7EAE2C2F}" type="slidenum">
              <a:rPr lang="en-US" smtClean="0"/>
              <a:t>‹#›</a:t>
            </a:fld>
            <a:endParaRPr lang="en-US"/>
          </a:p>
        </p:txBody>
      </p:sp>
    </p:spTree>
    <p:extLst>
      <p:ext uri="{BB962C8B-B14F-4D97-AF65-F5344CB8AC3E}">
        <p14:creationId xmlns:p14="http://schemas.microsoft.com/office/powerpoint/2010/main" val="1361544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D702CC8-81EE-4D80-B94D-C79642034E1B}"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C87ACE-E340-4C69-A0ED-BDEF7EAE2C2F}" type="slidenum">
              <a:rPr lang="en-US" smtClean="0"/>
              <a:t>‹#›</a:t>
            </a:fld>
            <a:endParaRPr lang="en-US"/>
          </a:p>
        </p:txBody>
      </p:sp>
    </p:spTree>
    <p:extLst>
      <p:ext uri="{BB962C8B-B14F-4D97-AF65-F5344CB8AC3E}">
        <p14:creationId xmlns:p14="http://schemas.microsoft.com/office/powerpoint/2010/main" val="2900582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9D702CC8-81EE-4D80-B94D-C79642034E1B}" type="datetimeFigureOut">
              <a:rPr lang="en-US" smtClean="0"/>
              <a:t>12/5/2021</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ABC87ACE-E340-4C69-A0ED-BDEF7EAE2C2F}" type="slidenum">
              <a:rPr lang="en-US" smtClean="0"/>
              <a:t>‹#›</a:t>
            </a:fld>
            <a:endParaRPr lang="en-US"/>
          </a:p>
        </p:txBody>
      </p:sp>
    </p:spTree>
    <p:extLst>
      <p:ext uri="{BB962C8B-B14F-4D97-AF65-F5344CB8AC3E}">
        <p14:creationId xmlns:p14="http://schemas.microsoft.com/office/powerpoint/2010/main" val="143797665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2042319"/>
            <a:ext cx="9001462" cy="2387600"/>
          </a:xfrm>
        </p:spPr>
        <p:txBody>
          <a:bodyPr>
            <a:normAutofit fontScale="90000"/>
          </a:bodyPr>
          <a:lstStyle/>
          <a:p>
            <a:r>
              <a:rPr lang="en-US" dirty="0">
                <a:effectLst/>
              </a:rPr>
              <a:t>Academic Writing </a:t>
            </a:r>
            <a:r>
              <a:rPr lang="en-US" dirty="0" smtClean="0">
                <a:effectLst/>
              </a:rPr>
              <a:t>Problems </a:t>
            </a:r>
            <a:r>
              <a:rPr lang="en-US" dirty="0">
                <a:effectLst/>
              </a:rPr>
              <a:t>Faced by Today's Students</a:t>
            </a:r>
            <a:br>
              <a:rPr lang="en-US" dirty="0">
                <a:effectLst/>
              </a:rPr>
            </a:br>
            <a:endParaRPr lang="en-US" dirty="0"/>
          </a:p>
        </p:txBody>
      </p:sp>
      <p:sp>
        <p:nvSpPr>
          <p:cNvPr id="4" name="TextBox 3"/>
          <p:cNvSpPr txBox="1"/>
          <p:nvPr/>
        </p:nvSpPr>
        <p:spPr>
          <a:xfrm>
            <a:off x="8769927" y="6300283"/>
            <a:ext cx="4419600" cy="369332"/>
          </a:xfrm>
          <a:prstGeom prst="rect">
            <a:avLst/>
          </a:prstGeom>
          <a:noFill/>
        </p:spPr>
        <p:txBody>
          <a:bodyPr wrap="square" rtlCol="0">
            <a:spAutoFit/>
          </a:bodyPr>
          <a:lstStyle/>
          <a:p>
            <a:r>
              <a:rPr lang="en-US" dirty="0" smtClean="0"/>
              <a:t>Canvas.bham.ac.uk  (edited) </a:t>
            </a:r>
            <a:endParaRPr lang="en-US" dirty="0"/>
          </a:p>
        </p:txBody>
      </p:sp>
    </p:spTree>
    <p:extLst>
      <p:ext uri="{BB962C8B-B14F-4D97-AF65-F5344CB8AC3E}">
        <p14:creationId xmlns:p14="http://schemas.microsoft.com/office/powerpoint/2010/main" val="3237019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effectLst/>
              </a:rPr>
              <a:t>A</a:t>
            </a:r>
            <a:r>
              <a:rPr lang="en-US" sz="2800" dirty="0" smtClean="0">
                <a:effectLst/>
              </a:rPr>
              <a:t>cademic </a:t>
            </a:r>
            <a:r>
              <a:rPr lang="en-US" sz="2800" dirty="0">
                <a:effectLst/>
              </a:rPr>
              <a:t>writing is a special style of writing that requires a certain skill, basic notions in the particular sphere of activity and even some experience. That’s why it’s not surprising that sometimes people are seeking outside help with their assignments. Whether you like it or not, there are several deep reasons for them doing so, except for obvious lack of time and work overload</a:t>
            </a:r>
            <a:endParaRPr lang="en-US" sz="2800" dirty="0"/>
          </a:p>
        </p:txBody>
      </p:sp>
    </p:spTree>
    <p:extLst>
      <p:ext uri="{BB962C8B-B14F-4D97-AF65-F5344CB8AC3E}">
        <p14:creationId xmlns:p14="http://schemas.microsoft.com/office/powerpoint/2010/main" val="1945293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0" indent="-457200">
              <a:buAutoNum type="arabicPeriod"/>
            </a:pPr>
            <a:r>
              <a:rPr lang="en-US" sz="3600" b="1" dirty="0" smtClean="0">
                <a:effectLst/>
              </a:rPr>
              <a:t>Lexical difficulties </a:t>
            </a:r>
            <a:endParaRPr lang="en-US" sz="3600" b="1" dirty="0">
              <a:effectLst/>
            </a:endParaRPr>
          </a:p>
          <a:p>
            <a:pPr marL="457200" indent="-457200">
              <a:buAutoNum type="arabicPeriod"/>
            </a:pPr>
            <a:r>
              <a:rPr lang="en-US" sz="3600" b="1" dirty="0" smtClean="0">
                <a:effectLst/>
              </a:rPr>
              <a:t>Grammar </a:t>
            </a:r>
            <a:r>
              <a:rPr lang="en-US" sz="3600" b="1" dirty="0">
                <a:effectLst/>
              </a:rPr>
              <a:t>and </a:t>
            </a:r>
            <a:r>
              <a:rPr lang="en-US" sz="3600" b="1" dirty="0" smtClean="0">
                <a:effectLst/>
              </a:rPr>
              <a:t>punctuation</a:t>
            </a:r>
          </a:p>
          <a:p>
            <a:pPr marL="457200" indent="-457200">
              <a:buAutoNum type="arabicPeriod"/>
            </a:pPr>
            <a:r>
              <a:rPr lang="en-US" sz="3600" b="1" dirty="0" smtClean="0">
                <a:effectLst/>
              </a:rPr>
              <a:t>Plagiarism</a:t>
            </a:r>
            <a:endParaRPr lang="en-US" sz="3600" b="1" dirty="0">
              <a:effectLst/>
            </a:endParaRPr>
          </a:p>
          <a:p>
            <a:pPr marL="457200" indent="-457200">
              <a:buAutoNum type="arabicPeriod"/>
            </a:pPr>
            <a:r>
              <a:rPr lang="en-US" sz="3600" b="1" dirty="0" smtClean="0">
                <a:effectLst/>
              </a:rPr>
              <a:t>Text </a:t>
            </a:r>
            <a:r>
              <a:rPr lang="en-US" sz="3600" b="1" dirty="0">
                <a:effectLst/>
              </a:rPr>
              <a:t>structure</a:t>
            </a:r>
          </a:p>
          <a:p>
            <a:endParaRPr lang="en-US" sz="3600" b="1" dirty="0"/>
          </a:p>
        </p:txBody>
      </p:sp>
    </p:spTree>
    <p:extLst>
      <p:ext uri="{BB962C8B-B14F-4D97-AF65-F5344CB8AC3E}">
        <p14:creationId xmlns:p14="http://schemas.microsoft.com/office/powerpoint/2010/main" val="2890195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Lexical difficulties</a:t>
            </a:r>
            <a:endParaRPr lang="en-US" dirty="0"/>
          </a:p>
        </p:txBody>
      </p:sp>
      <p:sp>
        <p:nvSpPr>
          <p:cNvPr id="3" name="Content Placeholder 2"/>
          <p:cNvSpPr>
            <a:spLocks noGrp="1"/>
          </p:cNvSpPr>
          <p:nvPr>
            <p:ph idx="1"/>
          </p:nvPr>
        </p:nvSpPr>
        <p:spPr/>
        <p:txBody>
          <a:bodyPr>
            <a:normAutofit/>
          </a:bodyPr>
          <a:lstStyle/>
          <a:p>
            <a:r>
              <a:rPr lang="en-US" sz="3200" dirty="0">
                <a:effectLst/>
              </a:rPr>
              <a:t>Proper linking words and phrases is actually not that simple for many people, to say nothing of inexperienced people who have to write essays, reports, labs, etc. Each of these papers requires linking one idea argument to another and developing coherence within a paragraph</a:t>
            </a:r>
            <a:endParaRPr lang="en-US" sz="3200" dirty="0"/>
          </a:p>
        </p:txBody>
      </p:sp>
    </p:spTree>
    <p:extLst>
      <p:ext uri="{BB962C8B-B14F-4D97-AF65-F5344CB8AC3E}">
        <p14:creationId xmlns:p14="http://schemas.microsoft.com/office/powerpoint/2010/main" val="3288288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rPr>
              <a:t>Grammar and punctuation</a:t>
            </a:r>
            <a:endParaRPr lang="en-US" dirty="0"/>
          </a:p>
        </p:txBody>
      </p:sp>
      <p:sp>
        <p:nvSpPr>
          <p:cNvPr id="3" name="Content Placeholder 2"/>
          <p:cNvSpPr>
            <a:spLocks noGrp="1"/>
          </p:cNvSpPr>
          <p:nvPr>
            <p:ph idx="1"/>
          </p:nvPr>
        </p:nvSpPr>
        <p:spPr/>
        <p:txBody>
          <a:bodyPr>
            <a:normAutofit fontScale="92500"/>
          </a:bodyPr>
          <a:lstStyle/>
          <a:p>
            <a:r>
              <a:rPr lang="en-US" sz="3200" dirty="0">
                <a:effectLst/>
              </a:rPr>
              <a:t>It’s not a secret that errors in grammar and punctuation are one of the main reasons why people lose their marks in academic papers. This is a great problem for ESL students who may use wrong words, confuse prepositions and conjunctions, miss auxiliary </a:t>
            </a:r>
            <a:r>
              <a:rPr lang="en-US" sz="3200" dirty="0" smtClean="0">
                <a:effectLst/>
              </a:rPr>
              <a:t>verbs </a:t>
            </a:r>
            <a:r>
              <a:rPr lang="en-US" sz="3200" dirty="0">
                <a:effectLst/>
              </a:rPr>
              <a:t>or simply are not familiar with punctuation rules</a:t>
            </a:r>
            <a:endParaRPr lang="en-US" sz="3200" dirty="0"/>
          </a:p>
        </p:txBody>
      </p:sp>
    </p:spTree>
    <p:extLst>
      <p:ext uri="{BB962C8B-B14F-4D97-AF65-F5344CB8AC3E}">
        <p14:creationId xmlns:p14="http://schemas.microsoft.com/office/powerpoint/2010/main" val="560184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PLAGIARISM</a:t>
            </a:r>
            <a:endParaRPr lang="en-US" dirty="0"/>
          </a:p>
        </p:txBody>
      </p:sp>
      <p:sp>
        <p:nvSpPr>
          <p:cNvPr id="3" name="Content Placeholder 2"/>
          <p:cNvSpPr>
            <a:spLocks noGrp="1"/>
          </p:cNvSpPr>
          <p:nvPr>
            <p:ph idx="1"/>
          </p:nvPr>
        </p:nvSpPr>
        <p:spPr/>
        <p:txBody>
          <a:bodyPr>
            <a:noAutofit/>
          </a:bodyPr>
          <a:lstStyle/>
          <a:p>
            <a:r>
              <a:rPr lang="en-US" sz="2800" dirty="0">
                <a:effectLst/>
              </a:rPr>
              <a:t>While some students find it hard to get their thoughts and ideas down on paper, others just don’t know how to properly incorporate quotations into sentences. Trying to do the assignment, they simply borrow passages from articles, books and even websites without identifying them; hence the problem of plagiarism</a:t>
            </a:r>
            <a:endParaRPr lang="en-US" sz="2800" dirty="0"/>
          </a:p>
        </p:txBody>
      </p:sp>
    </p:spTree>
    <p:extLst>
      <p:ext uri="{BB962C8B-B14F-4D97-AF65-F5344CB8AC3E}">
        <p14:creationId xmlns:p14="http://schemas.microsoft.com/office/powerpoint/2010/main" val="3580506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rPr>
              <a:t>Text structure</a:t>
            </a:r>
            <a:br>
              <a:rPr lang="en-US" dirty="0">
                <a:effectLst/>
              </a:rPr>
            </a:br>
            <a:endParaRPr lang="en-US" dirty="0"/>
          </a:p>
        </p:txBody>
      </p:sp>
      <p:sp>
        <p:nvSpPr>
          <p:cNvPr id="3" name="Content Placeholder 2"/>
          <p:cNvSpPr>
            <a:spLocks noGrp="1"/>
          </p:cNvSpPr>
          <p:nvPr>
            <p:ph idx="1"/>
          </p:nvPr>
        </p:nvSpPr>
        <p:spPr/>
        <p:txBody>
          <a:bodyPr>
            <a:normAutofit/>
          </a:bodyPr>
          <a:lstStyle/>
          <a:p>
            <a:r>
              <a:rPr lang="en-US" sz="2800" dirty="0">
                <a:effectLst/>
              </a:rPr>
              <a:t>Whether it comes to a thesis, essay or article – each of them has a certain structure. Typically, they all are based on three main components: introduction, main body and conclusion. You may be surprised, but many students have problems with structuring their works for a variety of reasons, the main of which is the inability to draw up every single part considering the singularity of all other</a:t>
            </a:r>
            <a:endParaRPr lang="en-US" sz="2800" dirty="0"/>
          </a:p>
        </p:txBody>
      </p:sp>
    </p:spTree>
    <p:extLst>
      <p:ext uri="{BB962C8B-B14F-4D97-AF65-F5344CB8AC3E}">
        <p14:creationId xmlns:p14="http://schemas.microsoft.com/office/powerpoint/2010/main" val="1503135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sz="2400" dirty="0">
                <a:effectLst/>
              </a:rPr>
              <a:t>One idea (title) Introduction (general idea and thesis statement), body details, quotes and synthesis, and conclusion (recap, summarize ideas, no new data)</a:t>
            </a:r>
          </a:p>
          <a:p>
            <a:r>
              <a:rPr lang="en-US" sz="2400" dirty="0">
                <a:effectLst/>
              </a:rPr>
              <a:t>It is important to make sure </a:t>
            </a:r>
            <a:r>
              <a:rPr lang="en-US" sz="2400" dirty="0" smtClean="0">
                <a:effectLst/>
              </a:rPr>
              <a:t>of and </a:t>
            </a:r>
            <a:r>
              <a:rPr lang="en-US" sz="2400" dirty="0">
                <a:effectLst/>
              </a:rPr>
              <a:t>separate ideas (advantages – one essay – disadvantages – one essay)</a:t>
            </a:r>
          </a:p>
          <a:p>
            <a:r>
              <a:rPr lang="en-US" sz="2400" dirty="0">
                <a:effectLst/>
              </a:rPr>
              <a:t>Drawing an outline is always helpful to organize titles in a certain pattern (chronology, importance, specificity , perspectives, process,  classification and categorization …)</a:t>
            </a:r>
          </a:p>
          <a:p>
            <a:endParaRPr lang="en-US" dirty="0"/>
          </a:p>
        </p:txBody>
      </p:sp>
    </p:spTree>
    <p:extLst>
      <p:ext uri="{BB962C8B-B14F-4D97-AF65-F5344CB8AC3E}">
        <p14:creationId xmlns:p14="http://schemas.microsoft.com/office/powerpoint/2010/main" val="41752929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Damask</Template>
  <TotalTime>81</TotalTime>
  <Words>411</Words>
  <Application>Microsoft Office PowerPoint</Application>
  <PresentationFormat>Widescreen</PresentationFormat>
  <Paragraphs>18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Bookman Old Style</vt:lpstr>
      <vt:lpstr>Rockwell</vt:lpstr>
      <vt:lpstr>Damask</vt:lpstr>
      <vt:lpstr>Academic Writing Problems Faced by Today's Students </vt:lpstr>
      <vt:lpstr>PowerPoint Presentation</vt:lpstr>
      <vt:lpstr>PowerPoint Presentation</vt:lpstr>
      <vt:lpstr>Lexical difficulties</vt:lpstr>
      <vt:lpstr>Grammar and punctuation</vt:lpstr>
      <vt:lpstr>PLAGIARISM</vt:lpstr>
      <vt:lpstr>Text structure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Writing Problems Faced by Today's Students </dc:title>
  <dc:creator>Windows User</dc:creator>
  <cp:lastModifiedBy>Windows User</cp:lastModifiedBy>
  <cp:revision>2</cp:revision>
  <dcterms:created xsi:type="dcterms:W3CDTF">2021-12-05T11:58:54Z</dcterms:created>
  <dcterms:modified xsi:type="dcterms:W3CDTF">2021-12-05T13:20:50Z</dcterms:modified>
</cp:coreProperties>
</file>