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95" r:id="rId2"/>
    <p:sldId id="256" r:id="rId3"/>
    <p:sldId id="257" r:id="rId4"/>
    <p:sldId id="258" r:id="rId5"/>
    <p:sldId id="285" r:id="rId6"/>
    <p:sldId id="291" r:id="rId7"/>
    <p:sldId id="292" r:id="rId8"/>
    <p:sldId id="293" r:id="rId9"/>
    <p:sldId id="294" r:id="rId10"/>
    <p:sldId id="259" r:id="rId11"/>
    <p:sldId id="260" r:id="rId12"/>
    <p:sldId id="264" r:id="rId13"/>
    <p:sldId id="265" r:id="rId14"/>
    <p:sldId id="261" r:id="rId15"/>
    <p:sldId id="286" r:id="rId16"/>
    <p:sldId id="262" r:id="rId17"/>
    <p:sldId id="266" r:id="rId18"/>
    <p:sldId id="288" r:id="rId19"/>
    <p:sldId id="289" r:id="rId20"/>
    <p:sldId id="268" r:id="rId21"/>
    <p:sldId id="263" r:id="rId22"/>
    <p:sldId id="290" r:id="rId23"/>
    <p:sldId id="267" r:id="rId24"/>
    <p:sldId id="278"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CA62B69B-9B8B-4AEF-88A4-D9898F85B80F}">
          <p14:sldIdLst>
            <p14:sldId id="295"/>
            <p14:sldId id="256"/>
            <p14:sldId id="257"/>
          </p14:sldIdLst>
        </p14:section>
        <p14:section name="Section sans titre" id="{2E2BD34F-CDEB-4C50-971E-CC70ECB4F997}">
          <p14:sldIdLst>
            <p14:sldId id="258"/>
            <p14:sldId id="285"/>
            <p14:sldId id="291"/>
            <p14:sldId id="292"/>
            <p14:sldId id="293"/>
            <p14:sldId id="294"/>
            <p14:sldId id="259"/>
            <p14:sldId id="260"/>
            <p14:sldId id="264"/>
            <p14:sldId id="265"/>
            <p14:sldId id="261"/>
            <p14:sldId id="286"/>
            <p14:sldId id="262"/>
            <p14:sldId id="266"/>
            <p14:sldId id="288"/>
            <p14:sldId id="289"/>
            <p14:sldId id="268"/>
            <p14:sldId id="263"/>
            <p14:sldId id="290"/>
            <p14:sldId id="267"/>
            <p14:sldId id="278"/>
            <p14:sldId id="28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28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9" autoAdjust="0"/>
    <p:restoredTop sz="94660"/>
  </p:normalViewPr>
  <p:slideViewPr>
    <p:cSldViewPr snapToGrid="0">
      <p:cViewPr varScale="1">
        <p:scale>
          <a:sx n="72" d="100"/>
          <a:sy n="72" d="100"/>
        </p:scale>
        <p:origin x="92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38727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12224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6865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09750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2662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065842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00235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087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540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36940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79088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26658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69037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98280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6283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95532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90443188"/>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1" eaLnBrk="1" latinLnBrk="0" hangingPunct="1">
        <a:spcBef>
          <a:spcPct val="0"/>
        </a:spcBef>
        <a:buNone/>
        <a:defRPr sz="3600" kern="1200">
          <a:solidFill>
            <a:schemeClr val="accent2">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023" y="2043953"/>
            <a:ext cx="10286999" cy="2649070"/>
          </a:xfrm>
          <a:prstGeom prst="rect">
            <a:avLst/>
          </a:prstGeom>
        </p:spPr>
      </p:pic>
    </p:spTree>
    <p:extLst>
      <p:ext uri="{BB962C8B-B14F-4D97-AF65-F5344CB8AC3E}">
        <p14:creationId xmlns:p14="http://schemas.microsoft.com/office/powerpoint/2010/main" val="3470744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4457700" y="89997"/>
            <a:ext cx="3414091" cy="604647"/>
          </a:xfrm>
          <a:prstGeom prst="round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rtl="1"/>
            <a:r>
              <a:rPr lang="ar-DZ" dirty="0">
                <a:ln w="0">
                  <a:solidFill>
                    <a:srgbClr val="0070C0"/>
                  </a:solidFill>
                </a:ln>
                <a:solidFill>
                  <a:srgbClr val="0070C0"/>
                </a:solidFill>
                <a:effectLst>
                  <a:reflection blurRad="6350" stA="53000" endA="300" endPos="35500" dir="5400000" sy="-90000" algn="bl" rotWithShape="0"/>
                </a:effectLst>
              </a:rPr>
              <a:t>2-</a:t>
            </a:r>
            <a:r>
              <a:rPr lang="ar-DZ" sz="2000" dirty="0">
                <a:ln w="0">
                  <a:solidFill>
                    <a:srgbClr val="0070C0"/>
                  </a:solidFill>
                </a:ln>
                <a:solidFill>
                  <a:srgbClr val="0070C0"/>
                </a:solidFill>
                <a:effectLst>
                  <a:reflection blurRad="6350" stA="53000" endA="300" endPos="35500" dir="5400000" sy="-90000" algn="bl" rotWithShape="0"/>
                </a:effectLst>
              </a:rPr>
              <a:t> أنواع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 </a:t>
            </a:r>
            <a:endParaRPr lang="ar-DZ" sz="2000" dirty="0">
              <a:ln w="0">
                <a:solidFill>
                  <a:srgbClr val="0070C0"/>
                </a:solidFill>
              </a:ln>
              <a:solidFill>
                <a:srgbClr val="0070C0"/>
              </a:solidFill>
              <a:effectLst>
                <a:reflection blurRad="6350" stA="53000" endA="300" endPos="35500" dir="5400000" sy="-90000" algn="bl" rotWithShape="0"/>
              </a:effectLst>
            </a:endParaRPr>
          </a:p>
        </p:txBody>
      </p:sp>
      <p:sp>
        <p:nvSpPr>
          <p:cNvPr id="9" name="Ellipse 8">
            <a:extLst>
              <a:ext uri="{FF2B5EF4-FFF2-40B4-BE49-F238E27FC236}">
                <a16:creationId xmlns:a16="http://schemas.microsoft.com/office/drawing/2014/main" id="{600113A1-7D64-4937-BFA7-BF371DD7B0EF}"/>
              </a:ext>
            </a:extLst>
          </p:cNvPr>
          <p:cNvSpPr/>
          <p:nvPr/>
        </p:nvSpPr>
        <p:spPr>
          <a:xfrm>
            <a:off x="3251751" y="793474"/>
            <a:ext cx="7084943" cy="88789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ln w="0">
                  <a:solidFill>
                    <a:srgbClr val="0070C0"/>
                  </a:solidFill>
                </a:ln>
                <a:solidFill>
                  <a:schemeClr val="accent6"/>
                </a:solidFill>
                <a:effectLst>
                  <a:reflection blurRad="6350" stA="53000" endA="300" endPos="35500" dir="5400000" sy="-90000" algn="bl" rotWithShape="0"/>
                </a:effectLst>
              </a:rPr>
              <a:t>أنواع التصنيف الائتماني</a:t>
            </a:r>
            <a:endParaRPr lang="fr-FR" sz="2400" dirty="0">
              <a:solidFill>
                <a:schemeClr val="accent6"/>
              </a:solidFill>
            </a:endParaRPr>
          </a:p>
        </p:txBody>
      </p:sp>
      <p:sp>
        <p:nvSpPr>
          <p:cNvPr id="14" name="Rectangle : coins arrondis 13">
            <a:extLst>
              <a:ext uri="{FF2B5EF4-FFF2-40B4-BE49-F238E27FC236}">
                <a16:creationId xmlns:a16="http://schemas.microsoft.com/office/drawing/2014/main" id="{3D20F7F7-DED5-4AF9-A4E9-AC5A3049C921}"/>
              </a:ext>
            </a:extLst>
          </p:cNvPr>
          <p:cNvSpPr/>
          <p:nvPr/>
        </p:nvSpPr>
        <p:spPr>
          <a:xfrm>
            <a:off x="6767380" y="2468218"/>
            <a:ext cx="2411896" cy="8746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ar-DZ" b="1" dirty="0">
                <a:ln/>
                <a:solidFill>
                  <a:schemeClr val="accent3"/>
                </a:solidFill>
              </a:rPr>
              <a:t>حسب معيار الجهة الطالبة لتصنيف </a:t>
            </a:r>
            <a:endParaRPr lang="fr-FR" b="1" dirty="0">
              <a:ln/>
              <a:solidFill>
                <a:schemeClr val="accent3"/>
              </a:solidFill>
            </a:endParaRPr>
          </a:p>
        </p:txBody>
      </p:sp>
      <p:sp>
        <p:nvSpPr>
          <p:cNvPr id="15" name="Rectangle : coins arrondis 14">
            <a:extLst>
              <a:ext uri="{FF2B5EF4-FFF2-40B4-BE49-F238E27FC236}">
                <a16:creationId xmlns:a16="http://schemas.microsoft.com/office/drawing/2014/main" id="{58561C61-9228-41F9-8659-E95DCA300CCE}"/>
              </a:ext>
            </a:extLst>
          </p:cNvPr>
          <p:cNvSpPr/>
          <p:nvPr/>
        </p:nvSpPr>
        <p:spPr>
          <a:xfrm>
            <a:off x="9651385" y="2481078"/>
            <a:ext cx="2411896" cy="8746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ar-DZ" b="1" dirty="0">
                <a:ln/>
                <a:solidFill>
                  <a:schemeClr val="accent3"/>
                </a:solidFill>
              </a:rPr>
              <a:t>حسب الفترة الزمنية</a:t>
            </a:r>
            <a:endParaRPr lang="fr-FR" b="1" dirty="0">
              <a:ln/>
              <a:solidFill>
                <a:schemeClr val="accent3"/>
              </a:solidFill>
            </a:endParaRPr>
          </a:p>
        </p:txBody>
      </p:sp>
      <p:sp>
        <p:nvSpPr>
          <p:cNvPr id="16" name="Rectangle : coins arrondis 15">
            <a:extLst>
              <a:ext uri="{FF2B5EF4-FFF2-40B4-BE49-F238E27FC236}">
                <a16:creationId xmlns:a16="http://schemas.microsoft.com/office/drawing/2014/main" id="{5681EA09-CEF2-4C77-B88A-5D80F451F4A1}"/>
              </a:ext>
            </a:extLst>
          </p:cNvPr>
          <p:cNvSpPr/>
          <p:nvPr/>
        </p:nvSpPr>
        <p:spPr>
          <a:xfrm>
            <a:off x="3979748" y="2440057"/>
            <a:ext cx="2411896" cy="8746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ar-DZ" b="1" dirty="0">
                <a:ln/>
                <a:solidFill>
                  <a:schemeClr val="accent3"/>
                </a:solidFill>
              </a:rPr>
              <a:t>حسب الجهة المصنفة</a:t>
            </a:r>
            <a:endParaRPr lang="fr-FR" b="1" dirty="0">
              <a:ln/>
              <a:solidFill>
                <a:schemeClr val="accent3"/>
              </a:solidFill>
            </a:endParaRPr>
          </a:p>
        </p:txBody>
      </p:sp>
      <p:sp>
        <p:nvSpPr>
          <p:cNvPr id="17" name="Rectangle : coins arrondis 16">
            <a:extLst>
              <a:ext uri="{FF2B5EF4-FFF2-40B4-BE49-F238E27FC236}">
                <a16:creationId xmlns:a16="http://schemas.microsoft.com/office/drawing/2014/main" id="{0161FFA3-0605-443A-A87E-F92BCD143FF9}"/>
              </a:ext>
            </a:extLst>
          </p:cNvPr>
          <p:cNvSpPr/>
          <p:nvPr/>
        </p:nvSpPr>
        <p:spPr>
          <a:xfrm>
            <a:off x="1121112" y="2440057"/>
            <a:ext cx="2411896" cy="8746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ar-DZ" b="1" dirty="0">
                <a:ln/>
                <a:solidFill>
                  <a:schemeClr val="accent3"/>
                </a:solidFill>
              </a:rPr>
              <a:t>حسب  الأداء المصنفة</a:t>
            </a:r>
            <a:endParaRPr lang="fr-FR" b="1" dirty="0">
              <a:ln/>
              <a:solidFill>
                <a:schemeClr val="accent3"/>
              </a:solidFill>
            </a:endParaRPr>
          </a:p>
        </p:txBody>
      </p:sp>
      <p:cxnSp>
        <p:nvCxnSpPr>
          <p:cNvPr id="19" name="Connecteur droit avec flèche 18">
            <a:extLst>
              <a:ext uri="{FF2B5EF4-FFF2-40B4-BE49-F238E27FC236}">
                <a16:creationId xmlns:a16="http://schemas.microsoft.com/office/drawing/2014/main" id="{51510862-DE71-43BD-90A1-577FA8114038}"/>
              </a:ext>
            </a:extLst>
          </p:cNvPr>
          <p:cNvCxnSpPr/>
          <p:nvPr/>
        </p:nvCxnSpPr>
        <p:spPr>
          <a:xfrm>
            <a:off x="7341704" y="1709530"/>
            <a:ext cx="2292626" cy="786848"/>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1" name="Connecteur droit avec flèche 20">
            <a:extLst>
              <a:ext uri="{FF2B5EF4-FFF2-40B4-BE49-F238E27FC236}">
                <a16:creationId xmlns:a16="http://schemas.microsoft.com/office/drawing/2014/main" id="{D3AB06E2-4F00-41E6-92B2-4D29C5385E66}"/>
              </a:ext>
            </a:extLst>
          </p:cNvPr>
          <p:cNvCxnSpPr>
            <a:cxnSpLocks/>
          </p:cNvCxnSpPr>
          <p:nvPr/>
        </p:nvCxnSpPr>
        <p:spPr>
          <a:xfrm>
            <a:off x="7341704" y="1709530"/>
            <a:ext cx="0" cy="786848"/>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4" name="Connecteur droit avec flèche 23">
            <a:extLst>
              <a:ext uri="{FF2B5EF4-FFF2-40B4-BE49-F238E27FC236}">
                <a16:creationId xmlns:a16="http://schemas.microsoft.com/office/drawing/2014/main" id="{3F9935B9-6B59-402C-BCBD-F8E929E74028}"/>
              </a:ext>
            </a:extLst>
          </p:cNvPr>
          <p:cNvCxnSpPr/>
          <p:nvPr/>
        </p:nvCxnSpPr>
        <p:spPr>
          <a:xfrm flipH="1">
            <a:off x="4810539" y="1709530"/>
            <a:ext cx="2531165" cy="730527"/>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6" name="Connecteur droit avec flèche 25">
            <a:extLst>
              <a:ext uri="{FF2B5EF4-FFF2-40B4-BE49-F238E27FC236}">
                <a16:creationId xmlns:a16="http://schemas.microsoft.com/office/drawing/2014/main" id="{3C7DF815-651A-4A69-90FE-CC5102ACC456}"/>
              </a:ext>
            </a:extLst>
          </p:cNvPr>
          <p:cNvCxnSpPr/>
          <p:nvPr/>
        </p:nvCxnSpPr>
        <p:spPr>
          <a:xfrm flipH="1">
            <a:off x="2319130" y="1709530"/>
            <a:ext cx="5022574" cy="730527"/>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28" name="Connecteur droit avec flèche 27">
            <a:extLst>
              <a:ext uri="{FF2B5EF4-FFF2-40B4-BE49-F238E27FC236}">
                <a16:creationId xmlns:a16="http://schemas.microsoft.com/office/drawing/2014/main" id="{1A7289F8-C1D8-4875-BE2F-F3AC1F2C306A}"/>
              </a:ext>
            </a:extLst>
          </p:cNvPr>
          <p:cNvCxnSpPr>
            <a:cxnSpLocks/>
          </p:cNvCxnSpPr>
          <p:nvPr/>
        </p:nvCxnSpPr>
        <p:spPr>
          <a:xfrm>
            <a:off x="10919792" y="3429000"/>
            <a:ext cx="318051" cy="49198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31" name="ZoneTexte 30">
            <a:extLst>
              <a:ext uri="{FF2B5EF4-FFF2-40B4-BE49-F238E27FC236}">
                <a16:creationId xmlns:a16="http://schemas.microsoft.com/office/drawing/2014/main" id="{786CB86D-6F72-4F4D-872A-2AF699B282B9}"/>
              </a:ext>
            </a:extLst>
          </p:cNvPr>
          <p:cNvSpPr txBox="1"/>
          <p:nvPr/>
        </p:nvSpPr>
        <p:spPr>
          <a:xfrm rot="16200000">
            <a:off x="10095036" y="5059882"/>
            <a:ext cx="3226904" cy="369332"/>
          </a:xfrm>
          <a:prstGeom prst="rect">
            <a:avLst/>
          </a:prstGeom>
          <a:noFill/>
        </p:spPr>
        <p:txBody>
          <a:bodyPr wrap="square" rtlCol="0">
            <a:spAutoFit/>
          </a:bodyPr>
          <a:lstStyle/>
          <a:p>
            <a:pPr algn="r" rtl="1"/>
            <a:r>
              <a:rPr lang="ar-DZ" dirty="0"/>
              <a:t>التصنيف الائتماني لفترة طويلة </a:t>
            </a:r>
            <a:endParaRPr lang="fr-FR" dirty="0"/>
          </a:p>
        </p:txBody>
      </p:sp>
      <p:sp>
        <p:nvSpPr>
          <p:cNvPr id="34" name="ZoneTexte 33">
            <a:extLst>
              <a:ext uri="{FF2B5EF4-FFF2-40B4-BE49-F238E27FC236}">
                <a16:creationId xmlns:a16="http://schemas.microsoft.com/office/drawing/2014/main" id="{588BDC21-CE1D-40D1-93D0-87296DFD2A51}"/>
              </a:ext>
            </a:extLst>
          </p:cNvPr>
          <p:cNvSpPr txBox="1"/>
          <p:nvPr/>
        </p:nvSpPr>
        <p:spPr>
          <a:xfrm rot="16200000">
            <a:off x="8793948" y="5059881"/>
            <a:ext cx="3226905" cy="369332"/>
          </a:xfrm>
          <a:prstGeom prst="rect">
            <a:avLst/>
          </a:prstGeom>
          <a:noFill/>
        </p:spPr>
        <p:txBody>
          <a:bodyPr wrap="square">
            <a:spAutoFit/>
          </a:bodyPr>
          <a:lstStyle/>
          <a:p>
            <a:pPr algn="r" rtl="1"/>
            <a:r>
              <a:rPr lang="ar-DZ" dirty="0"/>
              <a:t>التصنيف الائتماني لفترة قصيرة</a:t>
            </a:r>
            <a:endParaRPr lang="fr-FR" dirty="0"/>
          </a:p>
        </p:txBody>
      </p:sp>
      <p:cxnSp>
        <p:nvCxnSpPr>
          <p:cNvPr id="35" name="Connecteur droit avec flèche 34">
            <a:extLst>
              <a:ext uri="{FF2B5EF4-FFF2-40B4-BE49-F238E27FC236}">
                <a16:creationId xmlns:a16="http://schemas.microsoft.com/office/drawing/2014/main" id="{6830F39D-FDF6-47BE-839E-0556B6BB8FF2}"/>
              </a:ext>
            </a:extLst>
          </p:cNvPr>
          <p:cNvCxnSpPr>
            <a:cxnSpLocks/>
          </p:cNvCxnSpPr>
          <p:nvPr/>
        </p:nvCxnSpPr>
        <p:spPr>
          <a:xfrm flipH="1">
            <a:off x="10658856" y="3432312"/>
            <a:ext cx="260936" cy="48867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 name="Rectangle 1"/>
          <p:cNvSpPr/>
          <p:nvPr/>
        </p:nvSpPr>
        <p:spPr>
          <a:xfrm rot="16200000">
            <a:off x="7287708" y="4998293"/>
            <a:ext cx="2717411" cy="369332"/>
          </a:xfrm>
          <a:prstGeom prst="rect">
            <a:avLst/>
          </a:prstGeom>
        </p:spPr>
        <p:txBody>
          <a:bodyPr wrap="none">
            <a:spAutoFit/>
          </a:bodyPr>
          <a:lstStyle/>
          <a:p>
            <a:r>
              <a:rPr lang="ar-DZ" dirty="0"/>
              <a:t>التصنيف الائتماني المطلوب</a:t>
            </a:r>
          </a:p>
        </p:txBody>
      </p:sp>
      <p:sp>
        <p:nvSpPr>
          <p:cNvPr id="3" name="Rectangle 2"/>
          <p:cNvSpPr/>
          <p:nvPr/>
        </p:nvSpPr>
        <p:spPr>
          <a:xfrm rot="16200000">
            <a:off x="5884548" y="5117320"/>
            <a:ext cx="3103735" cy="369332"/>
          </a:xfrm>
          <a:prstGeom prst="rect">
            <a:avLst/>
          </a:prstGeom>
        </p:spPr>
        <p:txBody>
          <a:bodyPr wrap="none">
            <a:spAutoFit/>
          </a:bodyPr>
          <a:lstStyle/>
          <a:p>
            <a:r>
              <a:rPr lang="ar-DZ" dirty="0"/>
              <a:t>التصنيف الائتماني غير المطلوب</a:t>
            </a:r>
          </a:p>
        </p:txBody>
      </p:sp>
      <p:cxnSp>
        <p:nvCxnSpPr>
          <p:cNvPr id="18" name="Connecteur droit avec flèche 17">
            <a:extLst>
              <a:ext uri="{FF2B5EF4-FFF2-40B4-BE49-F238E27FC236}">
                <a16:creationId xmlns:a16="http://schemas.microsoft.com/office/drawing/2014/main" id="{1A7289F8-C1D8-4875-BE2F-F3AC1F2C306A}"/>
              </a:ext>
            </a:extLst>
          </p:cNvPr>
          <p:cNvCxnSpPr>
            <a:cxnSpLocks/>
          </p:cNvCxnSpPr>
          <p:nvPr/>
        </p:nvCxnSpPr>
        <p:spPr>
          <a:xfrm>
            <a:off x="8076908" y="3352409"/>
            <a:ext cx="318051" cy="49198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0" name="Connecteur droit avec flèche 19">
            <a:extLst>
              <a:ext uri="{FF2B5EF4-FFF2-40B4-BE49-F238E27FC236}">
                <a16:creationId xmlns:a16="http://schemas.microsoft.com/office/drawing/2014/main" id="{6830F39D-FDF6-47BE-839E-0556B6BB8FF2}"/>
              </a:ext>
            </a:extLst>
          </p:cNvPr>
          <p:cNvCxnSpPr>
            <a:cxnSpLocks/>
          </p:cNvCxnSpPr>
          <p:nvPr/>
        </p:nvCxnSpPr>
        <p:spPr>
          <a:xfrm flipH="1">
            <a:off x="7476642" y="3355722"/>
            <a:ext cx="260936" cy="48867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5" name="Rectangle 4"/>
          <p:cNvSpPr/>
          <p:nvPr/>
        </p:nvSpPr>
        <p:spPr>
          <a:xfrm rot="16200000">
            <a:off x="4854284" y="4998293"/>
            <a:ext cx="2705389" cy="369332"/>
          </a:xfrm>
          <a:prstGeom prst="rect">
            <a:avLst/>
          </a:prstGeom>
        </p:spPr>
        <p:txBody>
          <a:bodyPr wrap="square">
            <a:spAutoFit/>
          </a:bodyPr>
          <a:lstStyle/>
          <a:p>
            <a:r>
              <a:rPr lang="ar-DZ" dirty="0"/>
              <a:t>التصنيف الائتماني الداخلي</a:t>
            </a:r>
          </a:p>
        </p:txBody>
      </p:sp>
      <p:sp>
        <p:nvSpPr>
          <p:cNvPr id="6" name="Rectangle 5"/>
          <p:cNvSpPr/>
          <p:nvPr/>
        </p:nvSpPr>
        <p:spPr>
          <a:xfrm rot="16200000">
            <a:off x="4002644" y="5008712"/>
            <a:ext cx="2738250" cy="369332"/>
          </a:xfrm>
          <a:prstGeom prst="rect">
            <a:avLst/>
          </a:prstGeom>
        </p:spPr>
        <p:txBody>
          <a:bodyPr wrap="none">
            <a:spAutoFit/>
          </a:bodyPr>
          <a:lstStyle/>
          <a:p>
            <a:r>
              <a:rPr lang="ar-DZ" dirty="0"/>
              <a:t>التصنيف الائتماني الخارجي</a:t>
            </a:r>
          </a:p>
        </p:txBody>
      </p:sp>
      <p:sp>
        <p:nvSpPr>
          <p:cNvPr id="7" name="Rectangle 6"/>
          <p:cNvSpPr/>
          <p:nvPr/>
        </p:nvSpPr>
        <p:spPr>
          <a:xfrm rot="16200000">
            <a:off x="3370774" y="4955272"/>
            <a:ext cx="2403222" cy="369332"/>
          </a:xfrm>
          <a:prstGeom prst="rect">
            <a:avLst/>
          </a:prstGeom>
        </p:spPr>
        <p:txBody>
          <a:bodyPr wrap="none">
            <a:spAutoFit/>
          </a:bodyPr>
          <a:lstStyle/>
          <a:p>
            <a:r>
              <a:rPr lang="ar-DZ" dirty="0"/>
              <a:t>تصنيف الهيئات الرسمية</a:t>
            </a:r>
          </a:p>
        </p:txBody>
      </p:sp>
      <p:cxnSp>
        <p:nvCxnSpPr>
          <p:cNvPr id="23" name="Connecteur droit avec flèche 22">
            <a:extLst>
              <a:ext uri="{FF2B5EF4-FFF2-40B4-BE49-F238E27FC236}">
                <a16:creationId xmlns:a16="http://schemas.microsoft.com/office/drawing/2014/main" id="{1A7289F8-C1D8-4875-BE2F-F3AC1F2C306A}"/>
              </a:ext>
            </a:extLst>
          </p:cNvPr>
          <p:cNvCxnSpPr>
            <a:cxnSpLocks/>
          </p:cNvCxnSpPr>
          <p:nvPr/>
        </p:nvCxnSpPr>
        <p:spPr>
          <a:xfrm>
            <a:off x="5782386" y="3352409"/>
            <a:ext cx="318051" cy="49198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5" name="Connecteur droit avec flèche 24">
            <a:extLst>
              <a:ext uri="{FF2B5EF4-FFF2-40B4-BE49-F238E27FC236}">
                <a16:creationId xmlns:a16="http://schemas.microsoft.com/office/drawing/2014/main" id="{6830F39D-FDF6-47BE-839E-0556B6BB8FF2}"/>
              </a:ext>
            </a:extLst>
          </p:cNvPr>
          <p:cNvCxnSpPr>
            <a:cxnSpLocks/>
          </p:cNvCxnSpPr>
          <p:nvPr/>
        </p:nvCxnSpPr>
        <p:spPr>
          <a:xfrm flipH="1">
            <a:off x="4618281" y="3355721"/>
            <a:ext cx="260936" cy="488674"/>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27" name="Connecteur droit avec flèche 26">
            <a:extLst>
              <a:ext uri="{FF2B5EF4-FFF2-40B4-BE49-F238E27FC236}">
                <a16:creationId xmlns:a16="http://schemas.microsoft.com/office/drawing/2014/main" id="{1A7289F8-C1D8-4875-BE2F-F3AC1F2C306A}"/>
              </a:ext>
            </a:extLst>
          </p:cNvPr>
          <p:cNvCxnSpPr>
            <a:cxnSpLocks/>
          </p:cNvCxnSpPr>
          <p:nvPr/>
        </p:nvCxnSpPr>
        <p:spPr>
          <a:xfrm>
            <a:off x="5371769" y="3429014"/>
            <a:ext cx="0" cy="34026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11" name="Rectangle 10"/>
          <p:cNvSpPr/>
          <p:nvPr/>
        </p:nvSpPr>
        <p:spPr>
          <a:xfrm rot="16200000">
            <a:off x="2264100" y="5034347"/>
            <a:ext cx="3138778" cy="646331"/>
          </a:xfrm>
          <a:prstGeom prst="rect">
            <a:avLst/>
          </a:prstGeom>
        </p:spPr>
        <p:txBody>
          <a:bodyPr wrap="square">
            <a:spAutoFit/>
          </a:bodyPr>
          <a:lstStyle/>
          <a:p>
            <a:pPr algn="ctr" rtl="1"/>
            <a:r>
              <a:rPr lang="ar-DZ" dirty="0"/>
              <a:t>التصنيف الائتماني السيادي والتصنيف</a:t>
            </a:r>
            <a:r>
              <a:rPr lang="fr-FR" dirty="0"/>
              <a:t>  </a:t>
            </a:r>
            <a:r>
              <a:rPr lang="ar-DZ" dirty="0"/>
              <a:t>الائتماني للمصارف</a:t>
            </a:r>
          </a:p>
        </p:txBody>
      </p:sp>
      <p:sp>
        <p:nvSpPr>
          <p:cNvPr id="12" name="Rectangle 11"/>
          <p:cNvSpPr/>
          <p:nvPr/>
        </p:nvSpPr>
        <p:spPr>
          <a:xfrm rot="16200000">
            <a:off x="1413056" y="5055168"/>
            <a:ext cx="3256431" cy="646331"/>
          </a:xfrm>
          <a:prstGeom prst="rect">
            <a:avLst/>
          </a:prstGeom>
        </p:spPr>
        <p:txBody>
          <a:bodyPr wrap="square">
            <a:spAutoFit/>
          </a:bodyPr>
          <a:lstStyle/>
          <a:p>
            <a:pPr algn="ctr"/>
            <a:r>
              <a:rPr lang="ar-DZ" dirty="0"/>
              <a:t>تصنيف القوة المالية لشر كآت التأمين</a:t>
            </a:r>
          </a:p>
        </p:txBody>
      </p:sp>
      <p:cxnSp>
        <p:nvCxnSpPr>
          <p:cNvPr id="30" name="Connecteur droit avec flèche 29">
            <a:extLst>
              <a:ext uri="{FF2B5EF4-FFF2-40B4-BE49-F238E27FC236}">
                <a16:creationId xmlns:a16="http://schemas.microsoft.com/office/drawing/2014/main" id="{1A7289F8-C1D8-4875-BE2F-F3AC1F2C306A}"/>
              </a:ext>
            </a:extLst>
          </p:cNvPr>
          <p:cNvCxnSpPr>
            <a:cxnSpLocks/>
          </p:cNvCxnSpPr>
          <p:nvPr/>
        </p:nvCxnSpPr>
        <p:spPr>
          <a:xfrm>
            <a:off x="3367811" y="3401516"/>
            <a:ext cx="318051" cy="49198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32" name="Connecteur droit avec flèche 31">
            <a:extLst>
              <a:ext uri="{FF2B5EF4-FFF2-40B4-BE49-F238E27FC236}">
                <a16:creationId xmlns:a16="http://schemas.microsoft.com/office/drawing/2014/main" id="{1A7289F8-C1D8-4875-BE2F-F3AC1F2C306A}"/>
              </a:ext>
            </a:extLst>
          </p:cNvPr>
          <p:cNvCxnSpPr>
            <a:cxnSpLocks/>
          </p:cNvCxnSpPr>
          <p:nvPr/>
        </p:nvCxnSpPr>
        <p:spPr>
          <a:xfrm>
            <a:off x="2935602" y="3449028"/>
            <a:ext cx="15579" cy="446086"/>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2" name="Rectangle 21"/>
          <p:cNvSpPr/>
          <p:nvPr/>
        </p:nvSpPr>
        <p:spPr>
          <a:xfrm rot="16200000">
            <a:off x="782093" y="4949824"/>
            <a:ext cx="2936517" cy="646331"/>
          </a:xfrm>
          <a:prstGeom prst="rect">
            <a:avLst/>
          </a:prstGeom>
        </p:spPr>
        <p:txBody>
          <a:bodyPr wrap="square">
            <a:spAutoFit/>
          </a:bodyPr>
          <a:lstStyle/>
          <a:p>
            <a:pPr algn="ctr"/>
            <a:r>
              <a:rPr lang="ar-DZ" dirty="0"/>
              <a:t>تصنيف الاسترداد وتصنيف السندات</a:t>
            </a:r>
          </a:p>
        </p:txBody>
      </p:sp>
      <p:cxnSp>
        <p:nvCxnSpPr>
          <p:cNvPr id="36" name="Connecteur droit avec flèche 35">
            <a:extLst>
              <a:ext uri="{FF2B5EF4-FFF2-40B4-BE49-F238E27FC236}">
                <a16:creationId xmlns:a16="http://schemas.microsoft.com/office/drawing/2014/main" id="{6830F39D-FDF6-47BE-839E-0556B6BB8FF2}"/>
              </a:ext>
            </a:extLst>
          </p:cNvPr>
          <p:cNvCxnSpPr>
            <a:cxnSpLocks/>
          </p:cNvCxnSpPr>
          <p:nvPr/>
        </p:nvCxnSpPr>
        <p:spPr>
          <a:xfrm>
            <a:off x="2194398" y="3466473"/>
            <a:ext cx="2300" cy="511433"/>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29" name="Rectangle 28"/>
          <p:cNvSpPr/>
          <p:nvPr/>
        </p:nvSpPr>
        <p:spPr>
          <a:xfrm rot="16200000">
            <a:off x="511625" y="5059880"/>
            <a:ext cx="2132315" cy="369332"/>
          </a:xfrm>
          <a:prstGeom prst="rect">
            <a:avLst/>
          </a:prstGeom>
        </p:spPr>
        <p:txBody>
          <a:bodyPr wrap="none">
            <a:spAutoFit/>
          </a:bodyPr>
          <a:lstStyle/>
          <a:p>
            <a:r>
              <a:rPr lang="ar-DZ" dirty="0"/>
              <a:t>تصنيف دعم المصارف</a:t>
            </a:r>
          </a:p>
        </p:txBody>
      </p:sp>
      <p:cxnSp>
        <p:nvCxnSpPr>
          <p:cNvPr id="37" name="Connecteur droit avec flèche 36">
            <a:extLst>
              <a:ext uri="{FF2B5EF4-FFF2-40B4-BE49-F238E27FC236}">
                <a16:creationId xmlns:a16="http://schemas.microsoft.com/office/drawing/2014/main" id="{6830F39D-FDF6-47BE-839E-0556B6BB8FF2}"/>
              </a:ext>
            </a:extLst>
          </p:cNvPr>
          <p:cNvCxnSpPr>
            <a:cxnSpLocks/>
          </p:cNvCxnSpPr>
          <p:nvPr/>
        </p:nvCxnSpPr>
        <p:spPr>
          <a:xfrm flipH="1">
            <a:off x="1645234" y="3449028"/>
            <a:ext cx="46331" cy="524777"/>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
        <p:nvSpPr>
          <p:cNvPr id="8" name="Rectangle 7"/>
          <p:cNvSpPr/>
          <p:nvPr/>
        </p:nvSpPr>
        <p:spPr>
          <a:xfrm rot="16200000">
            <a:off x="-320446" y="5088323"/>
            <a:ext cx="3042821" cy="369332"/>
          </a:xfrm>
          <a:prstGeom prst="rect">
            <a:avLst/>
          </a:prstGeom>
        </p:spPr>
        <p:txBody>
          <a:bodyPr wrap="none">
            <a:spAutoFit/>
          </a:bodyPr>
          <a:lstStyle/>
          <a:p>
            <a:r>
              <a:rPr lang="ar-DZ" dirty="0"/>
              <a:t>التصنيف الائتماني لسقف البلد</a:t>
            </a:r>
          </a:p>
        </p:txBody>
      </p:sp>
      <p:cxnSp>
        <p:nvCxnSpPr>
          <p:cNvPr id="38" name="Connecteur droit avec flèche 37">
            <a:extLst>
              <a:ext uri="{FF2B5EF4-FFF2-40B4-BE49-F238E27FC236}">
                <a16:creationId xmlns:a16="http://schemas.microsoft.com/office/drawing/2014/main" id="{6830F39D-FDF6-47BE-839E-0556B6BB8FF2}"/>
              </a:ext>
            </a:extLst>
          </p:cNvPr>
          <p:cNvCxnSpPr>
            <a:cxnSpLocks/>
          </p:cNvCxnSpPr>
          <p:nvPr/>
        </p:nvCxnSpPr>
        <p:spPr>
          <a:xfrm flipH="1">
            <a:off x="1162738" y="3409553"/>
            <a:ext cx="212309" cy="501198"/>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92460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up)">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up)">
                                      <p:cBhvr>
                                        <p:cTn id="22" dur="500"/>
                                        <p:tgtEl>
                                          <p:spTgt spid="28"/>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circle(in)">
                                      <p:cBhvr>
                                        <p:cTn id="25" dur="2000"/>
                                        <p:tgtEl>
                                          <p:spTgt spid="3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wipe(up)">
                                      <p:cBhvr>
                                        <p:cTn id="30" dur="500"/>
                                        <p:tgtEl>
                                          <p:spTgt spid="35"/>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circle(in)">
                                      <p:cBhvr>
                                        <p:cTn id="33" dur="1700"/>
                                        <p:tgtEl>
                                          <p:spTgt spid="34"/>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wipe(up)">
                                      <p:cBhvr>
                                        <p:cTn id="38" dur="500"/>
                                        <p:tgtEl>
                                          <p:spTgt spid="21"/>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arn(inVertical)">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wipe(up)">
                                      <p:cBhvr>
                                        <p:cTn id="46" dur="500"/>
                                        <p:tgtEl>
                                          <p:spTgt spid="18"/>
                                        </p:tgtEl>
                                      </p:cBhvr>
                                    </p:animEffect>
                                  </p:childTnLst>
                                </p:cTn>
                              </p:par>
                              <p:par>
                                <p:cTn id="47" presetID="22" presetClass="entr" presetSubtype="4" fill="hold" grpId="0" nodeType="with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wipe(up)">
                                      <p:cBhvr>
                                        <p:cTn id="54" dur="500"/>
                                        <p:tgtEl>
                                          <p:spTgt spid="20"/>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wipe(down)">
                                      <p:cBhvr>
                                        <p:cTn id="57" dur="500"/>
                                        <p:tgtEl>
                                          <p:spTgt spid="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wipe(up)">
                                      <p:cBhvr>
                                        <p:cTn id="62" dur="500"/>
                                        <p:tgtEl>
                                          <p:spTgt spid="24"/>
                                        </p:tgtEl>
                                      </p:cBhvr>
                                    </p:animEffect>
                                  </p:childTnLst>
                                </p:cTn>
                              </p:par>
                              <p:par>
                                <p:cTn id="63" presetID="42" presetClass="entr" presetSubtype="0"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fade">
                                      <p:cBhvr>
                                        <p:cTn id="65" dur="1000"/>
                                        <p:tgtEl>
                                          <p:spTgt spid="16"/>
                                        </p:tgtEl>
                                      </p:cBhvr>
                                    </p:animEffect>
                                    <p:anim calcmode="lin" valueType="num">
                                      <p:cBhvr>
                                        <p:cTn id="66" dur="1000" fill="hold"/>
                                        <p:tgtEl>
                                          <p:spTgt spid="16"/>
                                        </p:tgtEl>
                                        <p:attrNameLst>
                                          <p:attrName>ppt_x</p:attrName>
                                        </p:attrNameLst>
                                      </p:cBhvr>
                                      <p:tavLst>
                                        <p:tav tm="0">
                                          <p:val>
                                            <p:strVal val="#ppt_x"/>
                                          </p:val>
                                        </p:tav>
                                        <p:tav tm="100000">
                                          <p:val>
                                            <p:strVal val="#ppt_x"/>
                                          </p:val>
                                        </p:tav>
                                      </p:tavLst>
                                    </p:anim>
                                    <p:anim calcmode="lin" valueType="num">
                                      <p:cBhvr>
                                        <p:cTn id="6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wipe(up)">
                                      <p:cBhvr>
                                        <p:cTn id="72" dur="500"/>
                                        <p:tgtEl>
                                          <p:spTgt spid="23"/>
                                        </p:tgtEl>
                                      </p:cBhvr>
                                    </p:animEffect>
                                  </p:childTnLst>
                                </p:cTn>
                              </p:par>
                              <p:par>
                                <p:cTn id="73" presetID="16" presetClass="entr" presetSubtype="21" fill="hold" grpId="0" nodeType="withEffect">
                                  <p:stCondLst>
                                    <p:cond delay="0"/>
                                  </p:stCondLst>
                                  <p:childTnLst>
                                    <p:set>
                                      <p:cBhvr>
                                        <p:cTn id="74" dur="1" fill="hold">
                                          <p:stCondLst>
                                            <p:cond delay="0"/>
                                          </p:stCondLst>
                                        </p:cTn>
                                        <p:tgtEl>
                                          <p:spTgt spid="5"/>
                                        </p:tgtEl>
                                        <p:attrNameLst>
                                          <p:attrName>style.visibility</p:attrName>
                                        </p:attrNameLst>
                                      </p:cBhvr>
                                      <p:to>
                                        <p:strVal val="visible"/>
                                      </p:to>
                                    </p:set>
                                    <p:animEffect transition="in" filter="barn(inVertical)">
                                      <p:cBhvr>
                                        <p:cTn id="75" dur="500"/>
                                        <p:tgtEl>
                                          <p:spTgt spid="5"/>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1" fill="hold" nodeType="clickEffect">
                                  <p:stCondLst>
                                    <p:cond delay="0"/>
                                  </p:stCondLst>
                                  <p:childTnLst>
                                    <p:set>
                                      <p:cBhvr>
                                        <p:cTn id="79" dur="1" fill="hold">
                                          <p:stCondLst>
                                            <p:cond delay="0"/>
                                          </p:stCondLst>
                                        </p:cTn>
                                        <p:tgtEl>
                                          <p:spTgt spid="27"/>
                                        </p:tgtEl>
                                        <p:attrNameLst>
                                          <p:attrName>style.visibility</p:attrName>
                                        </p:attrNameLst>
                                      </p:cBhvr>
                                      <p:to>
                                        <p:strVal val="visible"/>
                                      </p:to>
                                    </p:set>
                                    <p:animEffect transition="in" filter="wipe(up)">
                                      <p:cBhvr>
                                        <p:cTn id="80" dur="500"/>
                                        <p:tgtEl>
                                          <p:spTgt spid="27"/>
                                        </p:tgtEl>
                                      </p:cBhvr>
                                    </p:animEffect>
                                  </p:childTnLst>
                                </p:cTn>
                              </p:par>
                              <p:par>
                                <p:cTn id="81" presetID="42" presetClass="entr" presetSubtype="0" fill="hold" grpId="0" nodeType="withEffect">
                                  <p:stCondLst>
                                    <p:cond delay="0"/>
                                  </p:stCondLst>
                                  <p:childTnLst>
                                    <p:set>
                                      <p:cBhvr>
                                        <p:cTn id="82" dur="1" fill="hold">
                                          <p:stCondLst>
                                            <p:cond delay="0"/>
                                          </p:stCondLst>
                                        </p:cTn>
                                        <p:tgtEl>
                                          <p:spTgt spid="6"/>
                                        </p:tgtEl>
                                        <p:attrNameLst>
                                          <p:attrName>style.visibility</p:attrName>
                                        </p:attrNameLst>
                                      </p:cBhvr>
                                      <p:to>
                                        <p:strVal val="visible"/>
                                      </p:to>
                                    </p:set>
                                    <p:animEffect transition="in" filter="fade">
                                      <p:cBhvr>
                                        <p:cTn id="83" dur="1000"/>
                                        <p:tgtEl>
                                          <p:spTgt spid="6"/>
                                        </p:tgtEl>
                                      </p:cBhvr>
                                    </p:animEffect>
                                    <p:anim calcmode="lin" valueType="num">
                                      <p:cBhvr>
                                        <p:cTn id="84" dur="1000" fill="hold"/>
                                        <p:tgtEl>
                                          <p:spTgt spid="6"/>
                                        </p:tgtEl>
                                        <p:attrNameLst>
                                          <p:attrName>ppt_x</p:attrName>
                                        </p:attrNameLst>
                                      </p:cBhvr>
                                      <p:tavLst>
                                        <p:tav tm="0">
                                          <p:val>
                                            <p:strVal val="#ppt_x"/>
                                          </p:val>
                                        </p:tav>
                                        <p:tav tm="100000">
                                          <p:val>
                                            <p:strVal val="#ppt_x"/>
                                          </p:val>
                                        </p:tav>
                                      </p:tavLst>
                                    </p:anim>
                                    <p:anim calcmode="lin" valueType="num">
                                      <p:cBhvr>
                                        <p:cTn id="8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7" presetClass="entr" presetSubtype="0" fill="hold"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fade">
                                      <p:cBhvr>
                                        <p:cTn id="90" dur="1000"/>
                                        <p:tgtEl>
                                          <p:spTgt spid="25"/>
                                        </p:tgtEl>
                                      </p:cBhvr>
                                    </p:animEffect>
                                    <p:anim calcmode="lin" valueType="num">
                                      <p:cBhvr>
                                        <p:cTn id="91" dur="1000" fill="hold"/>
                                        <p:tgtEl>
                                          <p:spTgt spid="25"/>
                                        </p:tgtEl>
                                        <p:attrNameLst>
                                          <p:attrName>ppt_x</p:attrName>
                                        </p:attrNameLst>
                                      </p:cBhvr>
                                      <p:tavLst>
                                        <p:tav tm="0">
                                          <p:val>
                                            <p:strVal val="#ppt_x"/>
                                          </p:val>
                                        </p:tav>
                                        <p:tav tm="100000">
                                          <p:val>
                                            <p:strVal val="#ppt_x"/>
                                          </p:val>
                                        </p:tav>
                                      </p:tavLst>
                                    </p:anim>
                                    <p:anim calcmode="lin" valueType="num">
                                      <p:cBhvr>
                                        <p:cTn id="92" dur="1000" fill="hold"/>
                                        <p:tgtEl>
                                          <p:spTgt spid="25"/>
                                        </p:tgtEl>
                                        <p:attrNameLst>
                                          <p:attrName>ppt_y</p:attrName>
                                        </p:attrNameLst>
                                      </p:cBhvr>
                                      <p:tavLst>
                                        <p:tav tm="0">
                                          <p:val>
                                            <p:strVal val="#ppt_y-.1"/>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7"/>
                                        </p:tgtEl>
                                        <p:attrNameLst>
                                          <p:attrName>style.visibility</p:attrName>
                                        </p:attrNameLst>
                                      </p:cBhvr>
                                      <p:to>
                                        <p:strVal val="visible"/>
                                      </p:to>
                                    </p:set>
                                    <p:anim calcmode="lin" valueType="num">
                                      <p:cBhvr additive="base">
                                        <p:cTn id="95" dur="500" fill="hold"/>
                                        <p:tgtEl>
                                          <p:spTgt spid="7"/>
                                        </p:tgtEl>
                                        <p:attrNameLst>
                                          <p:attrName>ppt_x</p:attrName>
                                        </p:attrNameLst>
                                      </p:cBhvr>
                                      <p:tavLst>
                                        <p:tav tm="0">
                                          <p:val>
                                            <p:strVal val="#ppt_x"/>
                                          </p:val>
                                        </p:tav>
                                        <p:tav tm="100000">
                                          <p:val>
                                            <p:strVal val="#ppt_x"/>
                                          </p:val>
                                        </p:tav>
                                      </p:tavLst>
                                    </p:anim>
                                    <p:anim calcmode="lin" valueType="num">
                                      <p:cBhvr additive="base">
                                        <p:cTn id="9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2" presetClass="entr" presetSubtype="1" fill="hold" nodeType="clickEffect">
                                  <p:stCondLst>
                                    <p:cond delay="0"/>
                                  </p:stCondLst>
                                  <p:childTnLst>
                                    <p:set>
                                      <p:cBhvr>
                                        <p:cTn id="100" dur="1" fill="hold">
                                          <p:stCondLst>
                                            <p:cond delay="0"/>
                                          </p:stCondLst>
                                        </p:cTn>
                                        <p:tgtEl>
                                          <p:spTgt spid="26"/>
                                        </p:tgtEl>
                                        <p:attrNameLst>
                                          <p:attrName>style.visibility</p:attrName>
                                        </p:attrNameLst>
                                      </p:cBhvr>
                                      <p:to>
                                        <p:strVal val="visible"/>
                                      </p:to>
                                    </p:set>
                                    <p:animEffect transition="in" filter="wipe(up)">
                                      <p:cBhvr>
                                        <p:cTn id="101" dur="500"/>
                                        <p:tgtEl>
                                          <p:spTgt spid="26"/>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17"/>
                                        </p:tgtEl>
                                        <p:attrNameLst>
                                          <p:attrName>style.visibility</p:attrName>
                                        </p:attrNameLst>
                                      </p:cBhvr>
                                      <p:to>
                                        <p:strVal val="visible"/>
                                      </p:to>
                                    </p:set>
                                    <p:animEffect transition="in" filter="fade">
                                      <p:cBhvr>
                                        <p:cTn id="104" dur="500"/>
                                        <p:tgtEl>
                                          <p:spTgt spid="17"/>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1" fill="hold" nodeType="clickEffect">
                                  <p:stCondLst>
                                    <p:cond delay="0"/>
                                  </p:stCondLst>
                                  <p:childTnLst>
                                    <p:set>
                                      <p:cBhvr>
                                        <p:cTn id="108" dur="1" fill="hold">
                                          <p:stCondLst>
                                            <p:cond delay="0"/>
                                          </p:stCondLst>
                                        </p:cTn>
                                        <p:tgtEl>
                                          <p:spTgt spid="30"/>
                                        </p:tgtEl>
                                        <p:attrNameLst>
                                          <p:attrName>style.visibility</p:attrName>
                                        </p:attrNameLst>
                                      </p:cBhvr>
                                      <p:to>
                                        <p:strVal val="visible"/>
                                      </p:to>
                                    </p:set>
                                    <p:animEffect transition="in" filter="wipe(up)">
                                      <p:cBhvr>
                                        <p:cTn id="109" dur="500"/>
                                        <p:tgtEl>
                                          <p:spTgt spid="30"/>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11"/>
                                        </p:tgtEl>
                                        <p:attrNameLst>
                                          <p:attrName>style.visibility</p:attrName>
                                        </p:attrNameLst>
                                      </p:cBhvr>
                                      <p:to>
                                        <p:strVal val="visible"/>
                                      </p:to>
                                    </p:set>
                                    <p:animEffect transition="in" filter="fade">
                                      <p:cBhvr>
                                        <p:cTn id="112" dur="500"/>
                                        <p:tgtEl>
                                          <p:spTgt spid="11"/>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nodeType="clickEffect">
                                  <p:stCondLst>
                                    <p:cond delay="0"/>
                                  </p:stCondLst>
                                  <p:childTnLst>
                                    <p:set>
                                      <p:cBhvr>
                                        <p:cTn id="116" dur="1" fill="hold">
                                          <p:stCondLst>
                                            <p:cond delay="0"/>
                                          </p:stCondLst>
                                        </p:cTn>
                                        <p:tgtEl>
                                          <p:spTgt spid="32"/>
                                        </p:tgtEl>
                                        <p:attrNameLst>
                                          <p:attrName>style.visibility</p:attrName>
                                        </p:attrNameLst>
                                      </p:cBhvr>
                                      <p:to>
                                        <p:strVal val="visible"/>
                                      </p:to>
                                    </p:set>
                                    <p:animEffect transition="in" filter="wipe(up)">
                                      <p:cBhvr>
                                        <p:cTn id="117" dur="500"/>
                                        <p:tgtEl>
                                          <p:spTgt spid="32"/>
                                        </p:tgtEl>
                                      </p:cBhvr>
                                    </p:animEffect>
                                  </p:childTnLst>
                                </p:cTn>
                              </p:par>
                              <p:par>
                                <p:cTn id="118" presetID="42" presetClass="entr" presetSubtype="0" fill="hold" grpId="0" nodeType="withEffect">
                                  <p:stCondLst>
                                    <p:cond delay="0"/>
                                  </p:stCondLst>
                                  <p:childTnLst>
                                    <p:set>
                                      <p:cBhvr>
                                        <p:cTn id="119" dur="1" fill="hold">
                                          <p:stCondLst>
                                            <p:cond delay="0"/>
                                          </p:stCondLst>
                                        </p:cTn>
                                        <p:tgtEl>
                                          <p:spTgt spid="12"/>
                                        </p:tgtEl>
                                        <p:attrNameLst>
                                          <p:attrName>style.visibility</p:attrName>
                                        </p:attrNameLst>
                                      </p:cBhvr>
                                      <p:to>
                                        <p:strVal val="visible"/>
                                      </p:to>
                                    </p:set>
                                    <p:animEffect transition="in" filter="fade">
                                      <p:cBhvr>
                                        <p:cTn id="120" dur="1000"/>
                                        <p:tgtEl>
                                          <p:spTgt spid="12"/>
                                        </p:tgtEl>
                                      </p:cBhvr>
                                    </p:animEffect>
                                    <p:anim calcmode="lin" valueType="num">
                                      <p:cBhvr>
                                        <p:cTn id="121" dur="1000" fill="hold"/>
                                        <p:tgtEl>
                                          <p:spTgt spid="12"/>
                                        </p:tgtEl>
                                        <p:attrNameLst>
                                          <p:attrName>ppt_x</p:attrName>
                                        </p:attrNameLst>
                                      </p:cBhvr>
                                      <p:tavLst>
                                        <p:tav tm="0">
                                          <p:val>
                                            <p:strVal val="#ppt_x"/>
                                          </p:val>
                                        </p:tav>
                                        <p:tav tm="100000">
                                          <p:val>
                                            <p:strVal val="#ppt_x"/>
                                          </p:val>
                                        </p:tav>
                                      </p:tavLst>
                                    </p:anim>
                                    <p:anim calcmode="lin" valueType="num">
                                      <p:cBhvr>
                                        <p:cTn id="12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36"/>
                                        </p:tgtEl>
                                        <p:attrNameLst>
                                          <p:attrName>style.visibility</p:attrName>
                                        </p:attrNameLst>
                                      </p:cBhvr>
                                      <p:to>
                                        <p:strVal val="visible"/>
                                      </p:to>
                                    </p:set>
                                    <p:animEffect transition="in" filter="wipe(up)">
                                      <p:cBhvr>
                                        <p:cTn id="127" dur="500"/>
                                        <p:tgtEl>
                                          <p:spTgt spid="36"/>
                                        </p:tgtEl>
                                      </p:cBhvr>
                                    </p:animEffect>
                                  </p:childTnLst>
                                </p:cTn>
                              </p:par>
                              <p:par>
                                <p:cTn id="128" presetID="1" presetClass="entr" presetSubtype="0" fill="hold" grpId="0" nodeType="withEffect">
                                  <p:stCondLst>
                                    <p:cond delay="0"/>
                                  </p:stCondLst>
                                  <p:childTnLst>
                                    <p:set>
                                      <p:cBhvr>
                                        <p:cTn id="129" dur="1" fill="hold">
                                          <p:stCondLst>
                                            <p:cond delay="0"/>
                                          </p:stCondLst>
                                        </p:cTn>
                                        <p:tgtEl>
                                          <p:spTgt spid="22"/>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22" presetClass="entr" presetSubtype="1" fill="hold" nodeType="clickEffect">
                                  <p:stCondLst>
                                    <p:cond delay="0"/>
                                  </p:stCondLst>
                                  <p:childTnLst>
                                    <p:set>
                                      <p:cBhvr>
                                        <p:cTn id="133" dur="1" fill="hold">
                                          <p:stCondLst>
                                            <p:cond delay="0"/>
                                          </p:stCondLst>
                                        </p:cTn>
                                        <p:tgtEl>
                                          <p:spTgt spid="37"/>
                                        </p:tgtEl>
                                        <p:attrNameLst>
                                          <p:attrName>style.visibility</p:attrName>
                                        </p:attrNameLst>
                                      </p:cBhvr>
                                      <p:to>
                                        <p:strVal val="visible"/>
                                      </p:to>
                                    </p:set>
                                    <p:animEffect transition="in" filter="wipe(up)">
                                      <p:cBhvr>
                                        <p:cTn id="134" dur="500"/>
                                        <p:tgtEl>
                                          <p:spTgt spid="37"/>
                                        </p:tgtEl>
                                      </p:cBhvr>
                                    </p:animEffect>
                                  </p:childTnLst>
                                </p:cTn>
                              </p:par>
                              <p:par>
                                <p:cTn id="135" presetID="42" presetClass="entr" presetSubtype="0" fill="hold" grpId="0" nodeType="withEffect">
                                  <p:stCondLst>
                                    <p:cond delay="0"/>
                                  </p:stCondLst>
                                  <p:childTnLst>
                                    <p:set>
                                      <p:cBhvr>
                                        <p:cTn id="136" dur="1" fill="hold">
                                          <p:stCondLst>
                                            <p:cond delay="0"/>
                                          </p:stCondLst>
                                        </p:cTn>
                                        <p:tgtEl>
                                          <p:spTgt spid="29"/>
                                        </p:tgtEl>
                                        <p:attrNameLst>
                                          <p:attrName>style.visibility</p:attrName>
                                        </p:attrNameLst>
                                      </p:cBhvr>
                                      <p:to>
                                        <p:strVal val="visible"/>
                                      </p:to>
                                    </p:set>
                                    <p:animEffect transition="in" filter="fade">
                                      <p:cBhvr>
                                        <p:cTn id="137" dur="1000"/>
                                        <p:tgtEl>
                                          <p:spTgt spid="29"/>
                                        </p:tgtEl>
                                      </p:cBhvr>
                                    </p:animEffect>
                                    <p:anim calcmode="lin" valueType="num">
                                      <p:cBhvr>
                                        <p:cTn id="138" dur="1000" fill="hold"/>
                                        <p:tgtEl>
                                          <p:spTgt spid="29"/>
                                        </p:tgtEl>
                                        <p:attrNameLst>
                                          <p:attrName>ppt_x</p:attrName>
                                        </p:attrNameLst>
                                      </p:cBhvr>
                                      <p:tavLst>
                                        <p:tav tm="0">
                                          <p:val>
                                            <p:strVal val="#ppt_x"/>
                                          </p:val>
                                        </p:tav>
                                        <p:tav tm="100000">
                                          <p:val>
                                            <p:strVal val="#ppt_x"/>
                                          </p:val>
                                        </p:tav>
                                      </p:tavLst>
                                    </p:anim>
                                    <p:anim calcmode="lin" valueType="num">
                                      <p:cBhvr>
                                        <p:cTn id="139"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2" presetClass="entr" presetSubtype="1" fill="hold" nodeType="clickEffect">
                                  <p:stCondLst>
                                    <p:cond delay="0"/>
                                  </p:stCondLst>
                                  <p:childTnLst>
                                    <p:set>
                                      <p:cBhvr>
                                        <p:cTn id="143" dur="1" fill="hold">
                                          <p:stCondLst>
                                            <p:cond delay="0"/>
                                          </p:stCondLst>
                                        </p:cTn>
                                        <p:tgtEl>
                                          <p:spTgt spid="38"/>
                                        </p:tgtEl>
                                        <p:attrNameLst>
                                          <p:attrName>style.visibility</p:attrName>
                                        </p:attrNameLst>
                                      </p:cBhvr>
                                      <p:to>
                                        <p:strVal val="visible"/>
                                      </p:to>
                                    </p:set>
                                    <p:animEffect transition="in" filter="wipe(up)">
                                      <p:cBhvr>
                                        <p:cTn id="144" dur="500"/>
                                        <p:tgtEl>
                                          <p:spTgt spid="38"/>
                                        </p:tgtEl>
                                      </p:cBhvr>
                                    </p:animEffect>
                                  </p:childTnLst>
                                </p:cTn>
                              </p:par>
                              <p:par>
                                <p:cTn id="145" presetID="1" presetClass="entr" presetSubtype="0" fill="hold" grpId="0" nodeType="withEffect">
                                  <p:stCondLst>
                                    <p:cond delay="0"/>
                                  </p:stCondLst>
                                  <p:childTnLst>
                                    <p:set>
                                      <p:cBhvr>
                                        <p:cTn id="14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5" grpId="0" animBg="1"/>
      <p:bldP spid="16" grpId="0" animBg="1"/>
      <p:bldP spid="17" grpId="0" animBg="1"/>
      <p:bldP spid="31" grpId="0"/>
      <p:bldP spid="34" grpId="0"/>
      <p:bldP spid="2" grpId="0"/>
      <p:bldP spid="3" grpId="0"/>
      <p:bldP spid="5" grpId="0"/>
      <p:bldP spid="6" grpId="0"/>
      <p:bldP spid="7" grpId="0"/>
      <p:bldP spid="11" grpId="0"/>
      <p:bldP spid="12" grpId="0"/>
      <p:bldP spid="22" grpId="0"/>
      <p:bldP spid="29"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à coins arrondis 12"/>
          <p:cNvSpPr/>
          <p:nvPr/>
        </p:nvSpPr>
        <p:spPr>
          <a:xfrm>
            <a:off x="7113494" y="449921"/>
            <a:ext cx="4450976" cy="604647"/>
          </a:xfrm>
          <a:prstGeom prst="roundRect">
            <a:avLst/>
          </a:prstGeom>
          <a:ln/>
        </p:spPr>
        <p:style>
          <a:lnRef idx="2">
            <a:schemeClr val="accent2"/>
          </a:lnRef>
          <a:fillRef idx="1002">
            <a:schemeClr val="lt2"/>
          </a:fillRef>
          <a:effectRef idx="0">
            <a:schemeClr val="accent2"/>
          </a:effectRef>
          <a:fontRef idx="minor">
            <a:schemeClr val="dk1"/>
          </a:fontRef>
        </p:style>
        <p:txBody>
          <a:bodyPr rtlCol="0" anchor="ctr"/>
          <a:lstStyle/>
          <a:p>
            <a:pPr algn="just" rtl="1"/>
            <a:r>
              <a:rPr lang="ar-DZ" dirty="0">
                <a:ln w="0">
                  <a:solidFill>
                    <a:srgbClr val="0070C0"/>
                  </a:solidFill>
                </a:ln>
                <a:solidFill>
                  <a:srgbClr val="0070C0"/>
                </a:solidFill>
                <a:effectLst>
                  <a:reflection blurRad="6350" stA="53000" endA="300" endPos="35500" dir="5400000" sy="-90000" algn="bl" rotWithShape="0"/>
                </a:effectLst>
              </a:rPr>
              <a:t>2-</a:t>
            </a:r>
            <a:r>
              <a:rPr lang="ar-DZ" sz="2000" dirty="0">
                <a:ln w="0">
                  <a:solidFill>
                    <a:srgbClr val="0070C0"/>
                  </a:solidFill>
                </a:ln>
                <a:solidFill>
                  <a:srgbClr val="0070C0"/>
                </a:solidFill>
                <a:effectLst>
                  <a:reflection blurRad="6350" stA="53000" endA="300" endPos="35500" dir="5400000" sy="-90000" algn="bl" rotWithShape="0"/>
                </a:effectLst>
              </a:rPr>
              <a:t> شروط  و إجراءات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a:t>
            </a:r>
          </a:p>
        </p:txBody>
      </p:sp>
      <p:sp>
        <p:nvSpPr>
          <p:cNvPr id="18" name="Rectangle : coins arrondis 5">
            <a:extLst>
              <a:ext uri="{FF2B5EF4-FFF2-40B4-BE49-F238E27FC236}">
                <a16:creationId xmlns:a16="http://schemas.microsoft.com/office/drawing/2014/main" id="{B725013A-31CF-438D-A78A-69F0FACC2B86}"/>
              </a:ext>
            </a:extLst>
          </p:cNvPr>
          <p:cNvSpPr/>
          <p:nvPr/>
        </p:nvSpPr>
        <p:spPr>
          <a:xfrm>
            <a:off x="7640656" y="3265549"/>
            <a:ext cx="3396652" cy="68387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DZ" dirty="0">
                <a:solidFill>
                  <a:schemeClr val="accent2">
                    <a:lumMod val="75000"/>
                  </a:schemeClr>
                </a:solidFill>
              </a:rPr>
              <a:t>- </a:t>
            </a:r>
            <a:r>
              <a:rPr lang="ar-DZ" b="1" dirty="0">
                <a:solidFill>
                  <a:schemeClr val="accent2">
                    <a:lumMod val="75000"/>
                  </a:schemeClr>
                </a:solidFill>
              </a:rPr>
              <a:t>شروط  التصنيف الائتماني</a:t>
            </a:r>
            <a:r>
              <a:rPr lang="fr-FR" dirty="0">
                <a:solidFill>
                  <a:schemeClr val="accent2">
                    <a:lumMod val="75000"/>
                  </a:schemeClr>
                </a:solidFill>
              </a:rPr>
              <a:t>:</a:t>
            </a:r>
          </a:p>
        </p:txBody>
      </p:sp>
      <p:sp>
        <p:nvSpPr>
          <p:cNvPr id="2" name="Rectangle 1"/>
          <p:cNvSpPr/>
          <p:nvPr/>
        </p:nvSpPr>
        <p:spPr>
          <a:xfrm>
            <a:off x="4993002" y="2243489"/>
            <a:ext cx="1175322" cy="369332"/>
          </a:xfrm>
          <a:prstGeom prst="rect">
            <a:avLst/>
          </a:prstGeom>
        </p:spPr>
        <p:txBody>
          <a:bodyPr wrap="none">
            <a:spAutoFit/>
          </a:bodyPr>
          <a:lstStyle/>
          <a:p>
            <a:r>
              <a:rPr lang="ar-DZ" dirty="0"/>
              <a:t>الموضوعية</a:t>
            </a:r>
          </a:p>
        </p:txBody>
      </p:sp>
      <p:sp>
        <p:nvSpPr>
          <p:cNvPr id="3" name="Rectangle 2"/>
          <p:cNvSpPr/>
          <p:nvPr/>
        </p:nvSpPr>
        <p:spPr>
          <a:xfrm>
            <a:off x="4956132" y="3033099"/>
            <a:ext cx="1249060" cy="369332"/>
          </a:xfrm>
          <a:prstGeom prst="rect">
            <a:avLst/>
          </a:prstGeom>
        </p:spPr>
        <p:txBody>
          <a:bodyPr wrap="none">
            <a:spAutoFit/>
          </a:bodyPr>
          <a:lstStyle/>
          <a:p>
            <a:r>
              <a:rPr lang="ar-DZ" dirty="0"/>
              <a:t>الاستقلالية</a:t>
            </a:r>
          </a:p>
        </p:txBody>
      </p:sp>
      <p:sp>
        <p:nvSpPr>
          <p:cNvPr id="4" name="Rectangle 3"/>
          <p:cNvSpPr/>
          <p:nvPr/>
        </p:nvSpPr>
        <p:spPr>
          <a:xfrm>
            <a:off x="4956132" y="3838107"/>
            <a:ext cx="1194558" cy="369332"/>
          </a:xfrm>
          <a:prstGeom prst="rect">
            <a:avLst/>
          </a:prstGeom>
        </p:spPr>
        <p:txBody>
          <a:bodyPr wrap="none">
            <a:spAutoFit/>
          </a:bodyPr>
          <a:lstStyle/>
          <a:p>
            <a:r>
              <a:rPr lang="ar-DZ" dirty="0"/>
              <a:t>المصداقية؛</a:t>
            </a:r>
          </a:p>
        </p:txBody>
      </p:sp>
      <p:sp>
        <p:nvSpPr>
          <p:cNvPr id="5" name="Rectangle 4"/>
          <p:cNvSpPr/>
          <p:nvPr/>
        </p:nvSpPr>
        <p:spPr>
          <a:xfrm>
            <a:off x="5174140" y="4473425"/>
            <a:ext cx="758541" cy="369332"/>
          </a:xfrm>
          <a:prstGeom prst="rect">
            <a:avLst/>
          </a:prstGeom>
        </p:spPr>
        <p:txBody>
          <a:bodyPr wrap="none">
            <a:spAutoFit/>
          </a:bodyPr>
          <a:lstStyle/>
          <a:p>
            <a:r>
              <a:rPr lang="ar-DZ" dirty="0"/>
              <a:t>اليقين</a:t>
            </a:r>
          </a:p>
        </p:txBody>
      </p:sp>
      <p:sp>
        <p:nvSpPr>
          <p:cNvPr id="19" name="Rectangle 18"/>
          <p:cNvSpPr/>
          <p:nvPr/>
        </p:nvSpPr>
        <p:spPr>
          <a:xfrm>
            <a:off x="5273526" y="5108743"/>
            <a:ext cx="659155" cy="369332"/>
          </a:xfrm>
          <a:prstGeom prst="rect">
            <a:avLst/>
          </a:prstGeom>
        </p:spPr>
        <p:txBody>
          <a:bodyPr wrap="none">
            <a:spAutoFit/>
          </a:bodyPr>
          <a:lstStyle/>
          <a:p>
            <a:r>
              <a:rPr lang="ar-DZ" dirty="0"/>
              <a:t>الدقة</a:t>
            </a:r>
          </a:p>
        </p:txBody>
      </p:sp>
      <p:cxnSp>
        <p:nvCxnSpPr>
          <p:cNvPr id="21" name="Connecteur droit avec flèche 20"/>
          <p:cNvCxnSpPr/>
          <p:nvPr/>
        </p:nvCxnSpPr>
        <p:spPr>
          <a:xfrm flipH="1" flipV="1">
            <a:off x="6113822" y="2551163"/>
            <a:ext cx="1489966" cy="994667"/>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2" name="Connecteur droit avec flèche 21"/>
          <p:cNvCxnSpPr>
            <a:endCxn id="4" idx="3"/>
          </p:cNvCxnSpPr>
          <p:nvPr/>
        </p:nvCxnSpPr>
        <p:spPr>
          <a:xfrm flipH="1">
            <a:off x="6150690" y="3572121"/>
            <a:ext cx="1489967" cy="45065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5" name="Connecteur droit avec flèche 24"/>
          <p:cNvCxnSpPr>
            <a:endCxn id="3" idx="3"/>
          </p:cNvCxnSpPr>
          <p:nvPr/>
        </p:nvCxnSpPr>
        <p:spPr>
          <a:xfrm flipH="1" flipV="1">
            <a:off x="6205192" y="3217765"/>
            <a:ext cx="1407966" cy="36122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9" name="Connecteur droit avec flèche 28"/>
          <p:cNvCxnSpPr>
            <a:endCxn id="5" idx="3"/>
          </p:cNvCxnSpPr>
          <p:nvPr/>
        </p:nvCxnSpPr>
        <p:spPr>
          <a:xfrm flipH="1">
            <a:off x="5932681" y="3605282"/>
            <a:ext cx="1694227" cy="105280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32" name="Connecteur droit avec flèche 31"/>
          <p:cNvCxnSpPr>
            <a:endCxn id="19" idx="3"/>
          </p:cNvCxnSpPr>
          <p:nvPr/>
        </p:nvCxnSpPr>
        <p:spPr>
          <a:xfrm flipH="1">
            <a:off x="5932681" y="3616753"/>
            <a:ext cx="1671108" cy="167665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259680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down)">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right)">
                                      <p:cBhvr>
                                        <p:cTn id="17" dur="500"/>
                                        <p:tgtEl>
                                          <p:spTgt spid="21"/>
                                        </p:tgtEl>
                                      </p:cBhvr>
                                    </p:animEffect>
                                  </p:childTnLst>
                                </p:cTn>
                              </p:par>
                              <p:par>
                                <p:cTn id="18" presetID="42" presetClass="entr" presetSubtype="0" fill="hold" grpId="0"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right)">
                                      <p:cBhvr>
                                        <p:cTn id="27" dur="500"/>
                                        <p:tgtEl>
                                          <p:spTgt spid="25"/>
                                        </p:tgtEl>
                                      </p:cBhvr>
                                    </p:animEffect>
                                  </p:childTnLst>
                                </p:cTn>
                              </p:par>
                              <p:par>
                                <p:cTn id="28" presetID="42" presetClass="entr" presetSubtype="0" fill="hold" grpId="0"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1000"/>
                                        <p:tgtEl>
                                          <p:spTgt spid="3"/>
                                        </p:tgtEl>
                                      </p:cBhvr>
                                    </p:animEffect>
                                    <p:anim calcmode="lin" valueType="num">
                                      <p:cBhvr>
                                        <p:cTn id="31" dur="1000" fill="hold"/>
                                        <p:tgtEl>
                                          <p:spTgt spid="3"/>
                                        </p:tgtEl>
                                        <p:attrNameLst>
                                          <p:attrName>ppt_x</p:attrName>
                                        </p:attrNameLst>
                                      </p:cBhvr>
                                      <p:tavLst>
                                        <p:tav tm="0">
                                          <p:val>
                                            <p:strVal val="#ppt_x"/>
                                          </p:val>
                                        </p:tav>
                                        <p:tav tm="100000">
                                          <p:val>
                                            <p:strVal val="#ppt_x"/>
                                          </p:val>
                                        </p:tav>
                                      </p:tavLst>
                                    </p:anim>
                                    <p:anim calcmode="lin" valueType="num">
                                      <p:cBhvr>
                                        <p:cTn id="3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right)">
                                      <p:cBhvr>
                                        <p:cTn id="37" dur="500"/>
                                        <p:tgtEl>
                                          <p:spTgt spid="22"/>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arn(inVertical)">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wipe(up)">
                                      <p:cBhvr>
                                        <p:cTn id="45" dur="500"/>
                                        <p:tgtEl>
                                          <p:spTgt spid="29"/>
                                        </p:tgtEl>
                                      </p:cBhvr>
                                    </p:animEffect>
                                  </p:childTnLst>
                                </p:cTn>
                              </p:par>
                              <p:par>
                                <p:cTn id="46" presetID="2" presetClass="entr" presetSubtype="4" fill="hold" grpId="0" nodeType="withEffect">
                                  <p:stCondLst>
                                    <p:cond delay="0"/>
                                  </p:stCondLst>
                                  <p:childTnLst>
                                    <p:set>
                                      <p:cBhvr>
                                        <p:cTn id="47" dur="1" fill="hold">
                                          <p:stCondLst>
                                            <p:cond delay="0"/>
                                          </p:stCondLst>
                                        </p:cTn>
                                        <p:tgtEl>
                                          <p:spTgt spid="5"/>
                                        </p:tgtEl>
                                        <p:attrNameLst>
                                          <p:attrName>style.visibility</p:attrName>
                                        </p:attrNameLst>
                                      </p:cBhvr>
                                      <p:to>
                                        <p:strVal val="visible"/>
                                      </p:to>
                                    </p:set>
                                    <p:anim calcmode="lin" valueType="num">
                                      <p:cBhvr additive="base">
                                        <p:cTn id="48" dur="500" fill="hold"/>
                                        <p:tgtEl>
                                          <p:spTgt spid="5"/>
                                        </p:tgtEl>
                                        <p:attrNameLst>
                                          <p:attrName>ppt_x</p:attrName>
                                        </p:attrNameLst>
                                      </p:cBhvr>
                                      <p:tavLst>
                                        <p:tav tm="0">
                                          <p:val>
                                            <p:strVal val="#ppt_x"/>
                                          </p:val>
                                        </p:tav>
                                        <p:tav tm="100000">
                                          <p:val>
                                            <p:strVal val="#ppt_x"/>
                                          </p:val>
                                        </p:tav>
                                      </p:tavLst>
                                    </p:anim>
                                    <p:anim calcmode="lin" valueType="num">
                                      <p:cBhvr additive="base">
                                        <p:cTn id="4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nodeType="click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wipe(up)">
                                      <p:cBhvr>
                                        <p:cTn id="54" dur="500"/>
                                        <p:tgtEl>
                                          <p:spTgt spid="32"/>
                                        </p:tgtEl>
                                      </p:cBhvr>
                                    </p:animEffect>
                                  </p:childTnLst>
                                </p:cTn>
                              </p:par>
                              <p:par>
                                <p:cTn id="55" presetID="2" presetClass="entr" presetSubtype="4" fill="hold" grpId="0" nodeType="with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additive="base">
                                        <p:cTn id="57" dur="500" fill="hold"/>
                                        <p:tgtEl>
                                          <p:spTgt spid="19"/>
                                        </p:tgtEl>
                                        <p:attrNameLst>
                                          <p:attrName>ppt_x</p:attrName>
                                        </p:attrNameLst>
                                      </p:cBhvr>
                                      <p:tavLst>
                                        <p:tav tm="0">
                                          <p:val>
                                            <p:strVal val="#ppt_x"/>
                                          </p:val>
                                        </p:tav>
                                        <p:tav tm="100000">
                                          <p:val>
                                            <p:strVal val="#ppt_x"/>
                                          </p:val>
                                        </p:tav>
                                      </p:tavLst>
                                    </p:anim>
                                    <p:anim calcmode="lin" valueType="num">
                                      <p:cBhvr additive="base">
                                        <p:cTn id="5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8" grpId="0" animBg="1"/>
      <p:bldP spid="2" grpId="0"/>
      <p:bldP spid="3" grpId="0"/>
      <p:bldP spid="4" grpId="0"/>
      <p:bldP spid="5"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1963270" y="46521"/>
            <a:ext cx="4152409" cy="1287887"/>
          </a:xfrm>
          <a:prstGeom prst="cloudCallout">
            <a:avLst/>
          </a:prstGeom>
          <a:ln>
            <a:solidFill>
              <a:schemeClr val="tx2">
                <a:lumMod val="40000"/>
                <a:lumOff val="6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rtl="1"/>
            <a:r>
              <a:rPr lang="ar-DZ" sz="2000" b="1" dirty="0">
                <a:ln w="0"/>
                <a:solidFill>
                  <a:srgbClr val="0070C0"/>
                </a:solidFill>
              </a:rPr>
              <a:t>         </a:t>
            </a:r>
          </a:p>
          <a:p>
            <a:pPr algn="ctr" rtl="1"/>
            <a:r>
              <a:rPr lang="ar-DZ" sz="2000" dirty="0">
                <a:ln w="0"/>
                <a:solidFill>
                  <a:srgbClr val="0070C0"/>
                </a:solidFill>
              </a:rPr>
              <a:t>- </a:t>
            </a:r>
            <a:r>
              <a:rPr lang="ar-DZ" sz="2000" b="1" dirty="0">
                <a:ln w="0"/>
                <a:solidFill>
                  <a:srgbClr val="0070C0"/>
                </a:solidFill>
              </a:rPr>
              <a:t>إجراءات التصنيف الائتماني </a:t>
            </a: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506" y="1378816"/>
            <a:ext cx="2151528" cy="176156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3" name="Rectangle 2"/>
          <p:cNvSpPr/>
          <p:nvPr/>
        </p:nvSpPr>
        <p:spPr>
          <a:xfrm>
            <a:off x="3805518" y="1635236"/>
            <a:ext cx="7974106" cy="369332"/>
          </a:xfrm>
          <a:prstGeom prst="rect">
            <a:avLst/>
          </a:prstGeom>
        </p:spPr>
        <p:txBody>
          <a:bodyPr wrap="square">
            <a:spAutoFit/>
          </a:bodyPr>
          <a:lstStyle/>
          <a:p>
            <a:r>
              <a:rPr lang="ar-DZ" dirty="0">
                <a:solidFill>
                  <a:schemeClr val="accent2">
                    <a:lumMod val="75000"/>
                  </a:schemeClr>
                </a:solidFill>
                <a:sym typeface="Wingdings" panose="05000000000000000000" pitchFamily="2" charset="2"/>
              </a:rPr>
              <a:t>- </a:t>
            </a:r>
            <a:r>
              <a:rPr lang="ar-DZ" dirty="0">
                <a:solidFill>
                  <a:schemeClr val="accent2">
                    <a:lumMod val="75000"/>
                  </a:schemeClr>
                </a:solidFill>
              </a:rPr>
              <a:t>تثبيت التصنيف</a:t>
            </a:r>
            <a:r>
              <a:rPr lang="ar-DZ" dirty="0"/>
              <a:t>: تعني أن درجة التصنيف الائتماني لن يتم إجراء أي تغيير لها.</a:t>
            </a:r>
          </a:p>
        </p:txBody>
      </p:sp>
      <p:sp>
        <p:nvSpPr>
          <p:cNvPr id="5" name="Rectangle 4"/>
          <p:cNvSpPr/>
          <p:nvPr/>
        </p:nvSpPr>
        <p:spPr>
          <a:xfrm>
            <a:off x="4919129" y="2143015"/>
            <a:ext cx="6431569"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solidFill>
                  <a:schemeClr val="accent2">
                    <a:lumMod val="75000"/>
                  </a:schemeClr>
                </a:solidFill>
              </a:rPr>
              <a:t>تأكيد التصنيف</a:t>
            </a:r>
            <a:r>
              <a:rPr lang="ar-DZ" dirty="0"/>
              <a:t>: وهي بقاء درجة التصنيف الائتماني على حالها .</a:t>
            </a:r>
          </a:p>
        </p:txBody>
      </p:sp>
      <p:sp>
        <p:nvSpPr>
          <p:cNvPr id="8" name="Rectangle 7"/>
          <p:cNvSpPr/>
          <p:nvPr/>
        </p:nvSpPr>
        <p:spPr>
          <a:xfrm>
            <a:off x="4562566" y="2556755"/>
            <a:ext cx="6808694" cy="369332"/>
          </a:xfrm>
          <a:prstGeom prst="rect">
            <a:avLst/>
          </a:prstGeom>
        </p:spPr>
        <p:txBody>
          <a:bodyPr wrap="square">
            <a:spAutoFit/>
          </a:bodyPr>
          <a:lstStyle/>
          <a:p>
            <a:r>
              <a:rPr lang="ar-DZ" dirty="0">
                <a:solidFill>
                  <a:schemeClr val="accent2">
                    <a:lumMod val="75000"/>
                  </a:schemeClr>
                </a:solidFill>
                <a:sym typeface="Wingdings" panose="05000000000000000000" pitchFamily="2" charset="2"/>
              </a:rPr>
              <a:t>- </a:t>
            </a:r>
            <a:r>
              <a:rPr lang="ar-DZ" dirty="0">
                <a:solidFill>
                  <a:schemeClr val="accent2">
                    <a:lumMod val="75000"/>
                  </a:schemeClr>
                </a:solidFill>
              </a:rPr>
              <a:t>خفض درجة التصنيف</a:t>
            </a:r>
            <a:r>
              <a:rPr lang="ar-DZ" dirty="0"/>
              <a:t> الائتماني من طرف وكالة التصنيف الائتماني .</a:t>
            </a:r>
          </a:p>
        </p:txBody>
      </p:sp>
      <p:sp>
        <p:nvSpPr>
          <p:cNvPr id="11" name="Rectangle 10"/>
          <p:cNvSpPr/>
          <p:nvPr/>
        </p:nvSpPr>
        <p:spPr>
          <a:xfrm>
            <a:off x="2669241" y="3020703"/>
            <a:ext cx="8604896" cy="646331"/>
          </a:xfrm>
          <a:prstGeom prst="rect">
            <a:avLst/>
          </a:prstGeom>
        </p:spPr>
        <p:txBody>
          <a:bodyPr wrap="square">
            <a:spAutoFit/>
          </a:bodyPr>
          <a:lstStyle/>
          <a:p>
            <a:pPr algn="just" rtl="1"/>
            <a:r>
              <a:rPr lang="ar-DZ" dirty="0">
                <a:solidFill>
                  <a:schemeClr val="accent2">
                    <a:lumMod val="75000"/>
                  </a:schemeClr>
                </a:solidFill>
                <a:sym typeface="Wingdings" panose="05000000000000000000" pitchFamily="2" charset="2"/>
              </a:rPr>
              <a:t>- </a:t>
            </a:r>
            <a:r>
              <a:rPr lang="ar-DZ" dirty="0">
                <a:solidFill>
                  <a:schemeClr val="accent2">
                    <a:lumMod val="75000"/>
                  </a:schemeClr>
                </a:solidFill>
              </a:rPr>
              <a:t>انتهاء عملية الدفع</a:t>
            </a:r>
            <a:r>
              <a:rPr lang="ar-DZ" dirty="0"/>
              <a:t>: لا تعد قيمة الورقة المالية مصنفة من قبل وكالة التصنيف الائتماني،</a:t>
            </a:r>
          </a:p>
          <a:p>
            <a:pPr algn="just" rtl="1"/>
            <a:r>
              <a:rPr lang="ar-DZ" dirty="0"/>
              <a:t>إذا سددت قيمتها سواء وصلت تاريخ استحقاق التسديد أو لا</a:t>
            </a:r>
          </a:p>
        </p:txBody>
      </p:sp>
      <p:sp>
        <p:nvSpPr>
          <p:cNvPr id="12" name="Rectangle 11"/>
          <p:cNvSpPr/>
          <p:nvPr/>
        </p:nvSpPr>
        <p:spPr>
          <a:xfrm>
            <a:off x="8465355" y="3771532"/>
            <a:ext cx="2808782"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t>تفعيل مشاهدة التصنيف</a:t>
            </a:r>
          </a:p>
        </p:txBody>
      </p:sp>
      <p:sp>
        <p:nvSpPr>
          <p:cNvPr id="13" name="Rectangle 12"/>
          <p:cNvSpPr/>
          <p:nvPr/>
        </p:nvSpPr>
        <p:spPr>
          <a:xfrm>
            <a:off x="8331923" y="4275992"/>
            <a:ext cx="3018775"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t>تحديث حالة اتجاه التصنيف</a:t>
            </a:r>
          </a:p>
        </p:txBody>
      </p:sp>
      <p:sp>
        <p:nvSpPr>
          <p:cNvPr id="14" name="Rectangle 13"/>
          <p:cNvSpPr/>
          <p:nvPr/>
        </p:nvSpPr>
        <p:spPr>
          <a:xfrm>
            <a:off x="9056203" y="4746534"/>
            <a:ext cx="2315057"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t>رفع درجة التصنيف</a:t>
            </a:r>
          </a:p>
        </p:txBody>
      </p:sp>
      <p:sp>
        <p:nvSpPr>
          <p:cNvPr id="15" name="Rectangle 14"/>
          <p:cNvSpPr/>
          <p:nvPr/>
        </p:nvSpPr>
        <p:spPr>
          <a:xfrm>
            <a:off x="8989154" y="5254282"/>
            <a:ext cx="2361544"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t>التوقف عن التصنيف</a:t>
            </a:r>
          </a:p>
        </p:txBody>
      </p:sp>
      <p:sp>
        <p:nvSpPr>
          <p:cNvPr id="16" name="Rectangle 15"/>
          <p:cNvSpPr/>
          <p:nvPr/>
        </p:nvSpPr>
        <p:spPr>
          <a:xfrm>
            <a:off x="5863021" y="5724824"/>
            <a:ext cx="5508239" cy="369332"/>
          </a:xfrm>
          <a:prstGeom prst="rect">
            <a:avLst/>
          </a:prstGeom>
        </p:spPr>
        <p:txBody>
          <a:bodyPr wrap="none">
            <a:spAutoFit/>
          </a:bodyPr>
          <a:lstStyle/>
          <a:p>
            <a:r>
              <a:rPr lang="ar-DZ" dirty="0">
                <a:solidFill>
                  <a:schemeClr val="accent2">
                    <a:lumMod val="75000"/>
                  </a:schemeClr>
                </a:solidFill>
                <a:sym typeface="Wingdings" panose="05000000000000000000" pitchFamily="2" charset="2"/>
              </a:rPr>
              <a:t>- </a:t>
            </a:r>
            <a:r>
              <a:rPr lang="ar-DZ" dirty="0"/>
              <a:t>نشر التصنيف على الموقع الإلكتروني لوكالة التصنيف؛</a:t>
            </a:r>
          </a:p>
        </p:txBody>
      </p:sp>
      <p:sp>
        <p:nvSpPr>
          <p:cNvPr id="17" name="Rectangle 16"/>
          <p:cNvSpPr/>
          <p:nvPr/>
        </p:nvSpPr>
        <p:spPr>
          <a:xfrm>
            <a:off x="4612082" y="6255738"/>
            <a:ext cx="7706545" cy="369332"/>
          </a:xfrm>
          <a:prstGeom prst="rect">
            <a:avLst/>
          </a:prstGeom>
        </p:spPr>
        <p:txBody>
          <a:bodyPr wrap="square">
            <a:spAutoFit/>
          </a:bodyPr>
          <a:lstStyle/>
          <a:p>
            <a:r>
              <a:rPr lang="ar-DZ" dirty="0">
                <a:solidFill>
                  <a:schemeClr val="accent2">
                    <a:lumMod val="75000"/>
                  </a:schemeClr>
                </a:solidFill>
                <a:sym typeface="Wingdings" panose="05000000000000000000" pitchFamily="2" charset="2"/>
              </a:rPr>
              <a:t>-</a:t>
            </a:r>
            <a:r>
              <a:rPr lang="ar-DZ" dirty="0"/>
              <a:t>لا يوجد تصنيف: بمعنى أن وكالة التصنيف الائتماني لم تقم بتصنيف </a:t>
            </a:r>
          </a:p>
        </p:txBody>
      </p:sp>
    </p:spTree>
    <p:extLst>
      <p:ext uri="{BB962C8B-B14F-4D97-AF65-F5344CB8AC3E}">
        <p14:creationId xmlns:p14="http://schemas.microsoft.com/office/powerpoint/2010/main" val="322395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barn(inVertical)">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barn(inVertical)">
                                      <p:cBhvr>
                                        <p:cTn id="5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8" grpId="0"/>
      <p:bldP spid="11" grpId="0"/>
      <p:bldP spid="12" grpId="0"/>
      <p:bldP spid="13" grpId="0"/>
      <p:bldP spid="14" grpId="0"/>
      <p:bldP spid="15" grpId="0"/>
      <p:bldP spid="16"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à coins arrondis 11"/>
          <p:cNvSpPr/>
          <p:nvPr/>
        </p:nvSpPr>
        <p:spPr>
          <a:xfrm>
            <a:off x="6468035" y="275109"/>
            <a:ext cx="5136776" cy="604647"/>
          </a:xfrm>
          <a:prstGeom prst="roundRect">
            <a:avLst/>
          </a:prstGeom>
          <a:ln/>
        </p:spPr>
        <p:style>
          <a:lnRef idx="2">
            <a:schemeClr val="accent2"/>
          </a:lnRef>
          <a:fillRef idx="1002">
            <a:schemeClr val="lt2"/>
          </a:fillRef>
          <a:effectRef idx="0">
            <a:schemeClr val="accent2"/>
          </a:effectRef>
          <a:fontRef idx="minor">
            <a:schemeClr val="dk1"/>
          </a:fontRef>
        </p:style>
        <p:txBody>
          <a:bodyPr rtlCol="0" anchor="ctr"/>
          <a:lstStyle/>
          <a:p>
            <a:pPr algn="just" rtl="1"/>
            <a:r>
              <a:rPr lang="ar-DZ" dirty="0">
                <a:ln w="0">
                  <a:solidFill>
                    <a:srgbClr val="0070C0"/>
                  </a:solidFill>
                </a:ln>
                <a:solidFill>
                  <a:srgbClr val="0070C0"/>
                </a:solidFill>
                <a:effectLst>
                  <a:reflection blurRad="6350" stA="53000" endA="300" endPos="35500" dir="5400000" sy="-90000" algn="bl" rotWithShape="0"/>
                </a:effectLst>
              </a:rPr>
              <a:t>3-</a:t>
            </a:r>
            <a:r>
              <a:rPr lang="ar-DZ" sz="2000" dirty="0">
                <a:ln w="0">
                  <a:solidFill>
                    <a:srgbClr val="0070C0"/>
                  </a:solidFill>
                </a:ln>
                <a:solidFill>
                  <a:srgbClr val="0070C0"/>
                </a:solidFill>
                <a:effectLst>
                  <a:reflection blurRad="6350" stA="53000" endA="300" endPos="35500" dir="5400000" sy="-90000" algn="bl" rotWithShape="0"/>
                </a:effectLst>
              </a:rPr>
              <a:t> درجات و اليات ومعايير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a:t>
            </a:r>
          </a:p>
        </p:txBody>
      </p:sp>
      <p:sp>
        <p:nvSpPr>
          <p:cNvPr id="2" name="Ellipse 1"/>
          <p:cNvSpPr/>
          <p:nvPr/>
        </p:nvSpPr>
        <p:spPr>
          <a:xfrm>
            <a:off x="9248447" y="2411417"/>
            <a:ext cx="2356364" cy="95474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ln w="0">
                  <a:solidFill>
                    <a:srgbClr val="0070C0"/>
                  </a:solidFill>
                </a:ln>
                <a:solidFill>
                  <a:srgbClr val="0070C0"/>
                </a:solidFill>
                <a:effectLst>
                  <a:reflection blurRad="6350" stA="53000" endA="300" endPos="35500" dir="5400000" sy="-90000" algn="bl" rotWithShape="0"/>
                </a:effectLst>
              </a:rPr>
              <a:t>درجات التصنيف الائتماني</a:t>
            </a:r>
            <a:endParaRPr lang="ar-DZ" dirty="0"/>
          </a:p>
        </p:txBody>
      </p:sp>
      <p:sp>
        <p:nvSpPr>
          <p:cNvPr id="3" name="Rectangle 2"/>
          <p:cNvSpPr/>
          <p:nvPr/>
        </p:nvSpPr>
        <p:spPr>
          <a:xfrm>
            <a:off x="6595026" y="1105843"/>
            <a:ext cx="2402323" cy="646331"/>
          </a:xfrm>
          <a:prstGeom prst="rect">
            <a:avLst/>
          </a:prstGeom>
        </p:spPr>
        <p:txBody>
          <a:bodyPr wrap="square">
            <a:spAutoFit/>
          </a:bodyPr>
          <a:lstStyle/>
          <a:p>
            <a:r>
              <a:rPr lang="ar-DZ" dirty="0">
                <a:solidFill>
                  <a:schemeClr val="accent2">
                    <a:lumMod val="75000"/>
                  </a:schemeClr>
                </a:solidFill>
              </a:rPr>
              <a:t>درجات التصنيف الائتماني العامة</a:t>
            </a:r>
            <a:r>
              <a:rPr lang="ar-DZ" dirty="0"/>
              <a:t>:</a:t>
            </a:r>
          </a:p>
        </p:txBody>
      </p:sp>
      <p:sp>
        <p:nvSpPr>
          <p:cNvPr id="14" name="Rectangle 13"/>
          <p:cNvSpPr/>
          <p:nvPr/>
        </p:nvSpPr>
        <p:spPr>
          <a:xfrm>
            <a:off x="6252661" y="3444948"/>
            <a:ext cx="2255804" cy="646331"/>
          </a:xfrm>
          <a:prstGeom prst="rect">
            <a:avLst/>
          </a:prstGeom>
        </p:spPr>
        <p:txBody>
          <a:bodyPr wrap="square">
            <a:spAutoFit/>
          </a:bodyPr>
          <a:lstStyle/>
          <a:p>
            <a:pPr algn="ctr"/>
            <a:r>
              <a:rPr lang="ar-DZ" dirty="0">
                <a:solidFill>
                  <a:schemeClr val="accent2">
                    <a:lumMod val="75000"/>
                  </a:schemeClr>
                </a:solidFill>
              </a:rPr>
              <a:t>درجات التصنيف الائتماني الخاصة</a:t>
            </a:r>
            <a:r>
              <a:rPr lang="ar-DZ" dirty="0"/>
              <a:t>:</a:t>
            </a:r>
          </a:p>
        </p:txBody>
      </p:sp>
      <p:sp>
        <p:nvSpPr>
          <p:cNvPr id="15" name="Rectangle 14"/>
          <p:cNvSpPr/>
          <p:nvPr/>
        </p:nvSpPr>
        <p:spPr>
          <a:xfrm>
            <a:off x="1737375" y="577432"/>
            <a:ext cx="4076757" cy="369332"/>
          </a:xfrm>
          <a:prstGeom prst="rect">
            <a:avLst/>
          </a:prstGeom>
        </p:spPr>
        <p:txBody>
          <a:bodyPr wrap="none">
            <a:spAutoFit/>
          </a:bodyPr>
          <a:lstStyle/>
          <a:p>
            <a:r>
              <a:rPr lang="ar-DZ" dirty="0"/>
              <a:t>درجات التصنيف الائتماني لمفترة الطويلة</a:t>
            </a:r>
          </a:p>
        </p:txBody>
      </p:sp>
      <p:sp>
        <p:nvSpPr>
          <p:cNvPr id="16" name="Rectangle 15"/>
          <p:cNvSpPr/>
          <p:nvPr/>
        </p:nvSpPr>
        <p:spPr>
          <a:xfrm>
            <a:off x="1859202" y="1078597"/>
            <a:ext cx="3833101" cy="369332"/>
          </a:xfrm>
          <a:prstGeom prst="rect">
            <a:avLst/>
          </a:prstGeom>
        </p:spPr>
        <p:txBody>
          <a:bodyPr wrap="none">
            <a:spAutoFit/>
          </a:bodyPr>
          <a:lstStyle/>
          <a:p>
            <a:r>
              <a:rPr lang="ar-DZ" dirty="0"/>
              <a:t>درجات التصنيف الائتماني لمفترة قصيرة</a:t>
            </a:r>
          </a:p>
        </p:txBody>
      </p:sp>
      <p:sp>
        <p:nvSpPr>
          <p:cNvPr id="17" name="Rectangle 16"/>
          <p:cNvSpPr/>
          <p:nvPr/>
        </p:nvSpPr>
        <p:spPr>
          <a:xfrm>
            <a:off x="1727484" y="1746248"/>
            <a:ext cx="3824875" cy="646331"/>
          </a:xfrm>
          <a:prstGeom prst="rect">
            <a:avLst/>
          </a:prstGeom>
        </p:spPr>
        <p:txBody>
          <a:bodyPr wrap="square">
            <a:spAutoFit/>
          </a:bodyPr>
          <a:lstStyle/>
          <a:p>
            <a:pPr algn="ctr"/>
            <a:r>
              <a:rPr lang="ar-DZ" dirty="0"/>
              <a:t>الارتباط بين درجات التصنيفات الائتماني لفترة الطويلة والفترة القصيرة</a:t>
            </a:r>
          </a:p>
        </p:txBody>
      </p:sp>
      <p:cxnSp>
        <p:nvCxnSpPr>
          <p:cNvPr id="19" name="Connecteur droit avec flèche 18"/>
          <p:cNvCxnSpPr>
            <a:stCxn id="3" idx="1"/>
          </p:cNvCxnSpPr>
          <p:nvPr/>
        </p:nvCxnSpPr>
        <p:spPr>
          <a:xfrm flipH="1" flipV="1">
            <a:off x="5578447" y="879757"/>
            <a:ext cx="1016579" cy="54925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Connecteur droit avec flèche 19"/>
          <p:cNvCxnSpPr>
            <a:stCxn id="3" idx="1"/>
          </p:cNvCxnSpPr>
          <p:nvPr/>
        </p:nvCxnSpPr>
        <p:spPr>
          <a:xfrm flipH="1" flipV="1">
            <a:off x="5565518" y="1423195"/>
            <a:ext cx="1029508" cy="581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4" name="Connecteur droit avec flèche 23"/>
          <p:cNvCxnSpPr>
            <a:stCxn id="3" idx="1"/>
          </p:cNvCxnSpPr>
          <p:nvPr/>
        </p:nvCxnSpPr>
        <p:spPr>
          <a:xfrm flipH="1">
            <a:off x="5408151" y="1429009"/>
            <a:ext cx="1186875" cy="690993"/>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30" name="Rectangle 29"/>
          <p:cNvSpPr/>
          <p:nvPr/>
        </p:nvSpPr>
        <p:spPr>
          <a:xfrm>
            <a:off x="3140145" y="2519456"/>
            <a:ext cx="1903085" cy="369332"/>
          </a:xfrm>
          <a:prstGeom prst="rect">
            <a:avLst/>
          </a:prstGeom>
        </p:spPr>
        <p:txBody>
          <a:bodyPr wrap="none">
            <a:spAutoFit/>
          </a:bodyPr>
          <a:lstStyle/>
          <a:p>
            <a:pPr algn="r" rtl="1"/>
            <a:r>
              <a:rPr lang="ar-DZ" dirty="0"/>
              <a:t>تصنيفات الاسترداد</a:t>
            </a:r>
          </a:p>
        </p:txBody>
      </p:sp>
      <p:cxnSp>
        <p:nvCxnSpPr>
          <p:cNvPr id="31" name="Connecteur droit avec flèche 30"/>
          <p:cNvCxnSpPr>
            <a:stCxn id="3" idx="1"/>
          </p:cNvCxnSpPr>
          <p:nvPr/>
        </p:nvCxnSpPr>
        <p:spPr>
          <a:xfrm flipH="1">
            <a:off x="5017425" y="1429009"/>
            <a:ext cx="1577601" cy="1275113"/>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37" name="Rectangle 36"/>
          <p:cNvSpPr/>
          <p:nvPr/>
        </p:nvSpPr>
        <p:spPr>
          <a:xfrm>
            <a:off x="2070798" y="3416914"/>
            <a:ext cx="3409908" cy="369332"/>
          </a:xfrm>
          <a:prstGeom prst="rect">
            <a:avLst/>
          </a:prstGeom>
        </p:spPr>
        <p:txBody>
          <a:bodyPr wrap="none">
            <a:spAutoFit/>
          </a:bodyPr>
          <a:lstStyle/>
          <a:p>
            <a:r>
              <a:rPr lang="ar-DZ" dirty="0"/>
              <a:t>درجات التصنيف الائتماني للمصارف</a:t>
            </a:r>
          </a:p>
        </p:txBody>
      </p:sp>
      <p:sp>
        <p:nvSpPr>
          <p:cNvPr id="38" name="Rectangle 37"/>
          <p:cNvSpPr/>
          <p:nvPr/>
        </p:nvSpPr>
        <p:spPr>
          <a:xfrm>
            <a:off x="1929549" y="4028205"/>
            <a:ext cx="3555782" cy="369332"/>
          </a:xfrm>
          <a:prstGeom prst="rect">
            <a:avLst/>
          </a:prstGeom>
        </p:spPr>
        <p:txBody>
          <a:bodyPr wrap="none">
            <a:spAutoFit/>
          </a:bodyPr>
          <a:lstStyle/>
          <a:p>
            <a:r>
              <a:rPr lang="ar-DZ" dirty="0"/>
              <a:t>تصنيف القوة المالية لشركات التأمين</a:t>
            </a:r>
          </a:p>
        </p:txBody>
      </p:sp>
      <p:sp>
        <p:nvSpPr>
          <p:cNvPr id="39" name="Rectangle 38"/>
          <p:cNvSpPr/>
          <p:nvPr/>
        </p:nvSpPr>
        <p:spPr>
          <a:xfrm>
            <a:off x="2140528" y="4740997"/>
            <a:ext cx="3270447" cy="369332"/>
          </a:xfrm>
          <a:prstGeom prst="rect">
            <a:avLst/>
          </a:prstGeom>
        </p:spPr>
        <p:txBody>
          <a:bodyPr wrap="none">
            <a:spAutoFit/>
          </a:bodyPr>
          <a:lstStyle/>
          <a:p>
            <a:r>
              <a:rPr lang="ar-DZ" dirty="0"/>
              <a:t>درجات التصنيف الائتماني الوطنية</a:t>
            </a:r>
          </a:p>
        </p:txBody>
      </p:sp>
      <p:cxnSp>
        <p:nvCxnSpPr>
          <p:cNvPr id="40" name="Connecteur droit avec flèche 39"/>
          <p:cNvCxnSpPr>
            <a:endCxn id="38" idx="3"/>
          </p:cNvCxnSpPr>
          <p:nvPr/>
        </p:nvCxnSpPr>
        <p:spPr>
          <a:xfrm flipH="1">
            <a:off x="5485331" y="3804581"/>
            <a:ext cx="541703" cy="40829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4" name="Connecteur droit avec flèche 43"/>
          <p:cNvCxnSpPr/>
          <p:nvPr/>
        </p:nvCxnSpPr>
        <p:spPr>
          <a:xfrm flipH="1" flipV="1">
            <a:off x="5392653" y="3761718"/>
            <a:ext cx="651183" cy="1279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8" name="Connecteur droit avec flèche 47"/>
          <p:cNvCxnSpPr/>
          <p:nvPr/>
        </p:nvCxnSpPr>
        <p:spPr>
          <a:xfrm flipH="1">
            <a:off x="5372356" y="3780818"/>
            <a:ext cx="691775" cy="120173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8" name="Rectangle 17"/>
          <p:cNvSpPr/>
          <p:nvPr/>
        </p:nvSpPr>
        <p:spPr>
          <a:xfrm>
            <a:off x="9623178" y="4797888"/>
            <a:ext cx="1899879" cy="369332"/>
          </a:xfrm>
          <a:prstGeom prst="rect">
            <a:avLst/>
          </a:prstGeom>
        </p:spPr>
        <p:txBody>
          <a:bodyPr wrap="none">
            <a:spAutoFit/>
          </a:bodyPr>
          <a:lstStyle/>
          <a:p>
            <a:r>
              <a:rPr lang="ar-DZ" dirty="0">
                <a:solidFill>
                  <a:schemeClr val="accent2">
                    <a:lumMod val="75000"/>
                  </a:schemeClr>
                </a:solidFill>
              </a:rPr>
              <a:t>مشاهدة التصنيف</a:t>
            </a:r>
          </a:p>
        </p:txBody>
      </p:sp>
      <p:sp>
        <p:nvSpPr>
          <p:cNvPr id="21" name="Rectangle 20"/>
          <p:cNvSpPr/>
          <p:nvPr/>
        </p:nvSpPr>
        <p:spPr>
          <a:xfrm>
            <a:off x="6468035" y="4798312"/>
            <a:ext cx="1462260" cy="369332"/>
          </a:xfrm>
          <a:prstGeom prst="rect">
            <a:avLst/>
          </a:prstGeom>
        </p:spPr>
        <p:txBody>
          <a:bodyPr wrap="none">
            <a:spAutoFit/>
          </a:bodyPr>
          <a:lstStyle/>
          <a:p>
            <a:r>
              <a:rPr lang="ar-DZ" dirty="0">
                <a:solidFill>
                  <a:schemeClr val="accent2">
                    <a:lumMod val="75000"/>
                  </a:schemeClr>
                </a:solidFill>
              </a:rPr>
              <a:t>اتجاه التصنيف</a:t>
            </a:r>
          </a:p>
        </p:txBody>
      </p:sp>
      <p:sp>
        <p:nvSpPr>
          <p:cNvPr id="22" name="Rectangle 21"/>
          <p:cNvSpPr/>
          <p:nvPr/>
        </p:nvSpPr>
        <p:spPr>
          <a:xfrm rot="16043075">
            <a:off x="6240533" y="5739287"/>
            <a:ext cx="825867" cy="369332"/>
          </a:xfrm>
          <a:prstGeom prst="rect">
            <a:avLst/>
          </a:prstGeom>
        </p:spPr>
        <p:txBody>
          <a:bodyPr wrap="none">
            <a:spAutoFit/>
          </a:bodyPr>
          <a:lstStyle/>
          <a:p>
            <a:r>
              <a:rPr lang="ar-DZ" dirty="0"/>
              <a:t>إيجابي</a:t>
            </a:r>
          </a:p>
        </p:txBody>
      </p:sp>
      <p:sp>
        <p:nvSpPr>
          <p:cNvPr id="34" name="Rectangle 33"/>
          <p:cNvSpPr/>
          <p:nvPr/>
        </p:nvSpPr>
        <p:spPr>
          <a:xfrm rot="16043075">
            <a:off x="10900117" y="5734371"/>
            <a:ext cx="838796" cy="369332"/>
          </a:xfrm>
          <a:prstGeom prst="rect">
            <a:avLst/>
          </a:prstGeom>
        </p:spPr>
        <p:txBody>
          <a:bodyPr wrap="square">
            <a:spAutoFit/>
          </a:bodyPr>
          <a:lstStyle/>
          <a:p>
            <a:r>
              <a:rPr lang="ar-DZ" dirty="0"/>
              <a:t>إيجابي</a:t>
            </a:r>
          </a:p>
        </p:txBody>
      </p:sp>
      <p:sp>
        <p:nvSpPr>
          <p:cNvPr id="23" name="Rectangle 22"/>
          <p:cNvSpPr/>
          <p:nvPr/>
        </p:nvSpPr>
        <p:spPr>
          <a:xfrm rot="16200000">
            <a:off x="6756916" y="5761747"/>
            <a:ext cx="805029" cy="369332"/>
          </a:xfrm>
          <a:prstGeom prst="rect">
            <a:avLst/>
          </a:prstGeom>
        </p:spPr>
        <p:txBody>
          <a:bodyPr wrap="none">
            <a:spAutoFit/>
          </a:bodyPr>
          <a:lstStyle/>
          <a:p>
            <a:r>
              <a:rPr lang="ar-DZ" dirty="0"/>
              <a:t>سلبي</a:t>
            </a:r>
          </a:p>
        </p:txBody>
      </p:sp>
      <p:sp>
        <p:nvSpPr>
          <p:cNvPr id="36" name="Rectangle 35"/>
          <p:cNvSpPr/>
          <p:nvPr/>
        </p:nvSpPr>
        <p:spPr>
          <a:xfrm rot="16200000">
            <a:off x="10323002" y="5761747"/>
            <a:ext cx="805029" cy="369332"/>
          </a:xfrm>
          <a:prstGeom prst="rect">
            <a:avLst/>
          </a:prstGeom>
        </p:spPr>
        <p:txBody>
          <a:bodyPr wrap="none">
            <a:spAutoFit/>
          </a:bodyPr>
          <a:lstStyle/>
          <a:p>
            <a:r>
              <a:rPr lang="ar-DZ" dirty="0"/>
              <a:t>سلبي</a:t>
            </a:r>
          </a:p>
        </p:txBody>
      </p:sp>
      <p:cxnSp>
        <p:nvCxnSpPr>
          <p:cNvPr id="26" name="Connecteur droit avec flèche 25"/>
          <p:cNvCxnSpPr>
            <a:stCxn id="2" idx="0"/>
            <a:endCxn id="3" idx="3"/>
          </p:cNvCxnSpPr>
          <p:nvPr/>
        </p:nvCxnSpPr>
        <p:spPr>
          <a:xfrm flipH="1" flipV="1">
            <a:off x="8997349" y="1429009"/>
            <a:ext cx="1429280" cy="98240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9" name="Connecteur droit avec flèche 28"/>
          <p:cNvCxnSpPr>
            <a:stCxn id="2" idx="4"/>
          </p:cNvCxnSpPr>
          <p:nvPr/>
        </p:nvCxnSpPr>
        <p:spPr>
          <a:xfrm>
            <a:off x="10426629" y="3366158"/>
            <a:ext cx="0" cy="145591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5" name="Connecteur droit avec flèche 34"/>
          <p:cNvCxnSpPr>
            <a:stCxn id="2" idx="4"/>
            <a:endCxn id="21" idx="0"/>
          </p:cNvCxnSpPr>
          <p:nvPr/>
        </p:nvCxnSpPr>
        <p:spPr>
          <a:xfrm flipH="1">
            <a:off x="7199165" y="3366158"/>
            <a:ext cx="3227464" cy="1432154"/>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42" name="Connecteur droit avec flèche 41"/>
          <p:cNvCxnSpPr>
            <a:stCxn id="2" idx="2"/>
            <a:endCxn id="14" idx="0"/>
          </p:cNvCxnSpPr>
          <p:nvPr/>
        </p:nvCxnSpPr>
        <p:spPr>
          <a:xfrm flipH="1">
            <a:off x="7380563" y="2888788"/>
            <a:ext cx="1867884" cy="55616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43" name="Rectangle 42"/>
          <p:cNvSpPr/>
          <p:nvPr/>
        </p:nvSpPr>
        <p:spPr>
          <a:xfrm rot="16200000">
            <a:off x="9912510" y="5761747"/>
            <a:ext cx="607602" cy="369332"/>
          </a:xfrm>
          <a:prstGeom prst="rect">
            <a:avLst/>
          </a:prstGeom>
        </p:spPr>
        <p:txBody>
          <a:bodyPr wrap="square">
            <a:spAutoFit/>
          </a:bodyPr>
          <a:lstStyle/>
          <a:p>
            <a:r>
              <a:rPr lang="ar-DZ" dirty="0"/>
              <a:t>تطور</a:t>
            </a:r>
          </a:p>
        </p:txBody>
      </p:sp>
      <p:sp>
        <p:nvSpPr>
          <p:cNvPr id="45" name="Rectangle 44"/>
          <p:cNvSpPr/>
          <p:nvPr/>
        </p:nvSpPr>
        <p:spPr>
          <a:xfrm rot="16200000">
            <a:off x="7266911" y="5742890"/>
            <a:ext cx="596638" cy="369332"/>
          </a:xfrm>
          <a:prstGeom prst="rect">
            <a:avLst/>
          </a:prstGeom>
        </p:spPr>
        <p:txBody>
          <a:bodyPr wrap="none">
            <a:spAutoFit/>
          </a:bodyPr>
          <a:lstStyle/>
          <a:p>
            <a:r>
              <a:rPr lang="ar-DZ" dirty="0"/>
              <a:t>تطور</a:t>
            </a:r>
          </a:p>
        </p:txBody>
      </p:sp>
      <p:sp>
        <p:nvSpPr>
          <p:cNvPr id="46" name="Rectangle 45"/>
          <p:cNvSpPr/>
          <p:nvPr/>
        </p:nvSpPr>
        <p:spPr>
          <a:xfrm rot="16200000">
            <a:off x="7548016" y="5742889"/>
            <a:ext cx="841897" cy="369332"/>
          </a:xfrm>
          <a:prstGeom prst="rect">
            <a:avLst/>
          </a:prstGeom>
        </p:spPr>
        <p:txBody>
          <a:bodyPr wrap="none">
            <a:spAutoFit/>
          </a:bodyPr>
          <a:lstStyle/>
          <a:p>
            <a:r>
              <a:rPr lang="ar-DZ" dirty="0"/>
              <a:t>مستقر</a:t>
            </a:r>
          </a:p>
        </p:txBody>
      </p:sp>
      <p:cxnSp>
        <p:nvCxnSpPr>
          <p:cNvPr id="49" name="Connecteur droit avec flèche 48"/>
          <p:cNvCxnSpPr>
            <a:stCxn id="21" idx="2"/>
            <a:endCxn id="46" idx="3"/>
          </p:cNvCxnSpPr>
          <p:nvPr/>
        </p:nvCxnSpPr>
        <p:spPr>
          <a:xfrm>
            <a:off x="7199165" y="5167644"/>
            <a:ext cx="769800" cy="3389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a:endCxn id="45" idx="3"/>
          </p:cNvCxnSpPr>
          <p:nvPr/>
        </p:nvCxnSpPr>
        <p:spPr>
          <a:xfrm>
            <a:off x="7195897" y="5180595"/>
            <a:ext cx="369333" cy="4486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a:stCxn id="21" idx="2"/>
            <a:endCxn id="23" idx="3"/>
          </p:cNvCxnSpPr>
          <p:nvPr/>
        </p:nvCxnSpPr>
        <p:spPr>
          <a:xfrm flipH="1">
            <a:off x="7159431" y="5167644"/>
            <a:ext cx="39734" cy="376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a:stCxn id="21" idx="2"/>
            <a:endCxn id="22" idx="3"/>
          </p:cNvCxnSpPr>
          <p:nvPr/>
        </p:nvCxnSpPr>
        <p:spPr>
          <a:xfrm flipH="1">
            <a:off x="6634624" y="5167644"/>
            <a:ext cx="564541" cy="34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a:stCxn id="18" idx="2"/>
            <a:endCxn id="34" idx="3"/>
          </p:cNvCxnSpPr>
          <p:nvPr/>
        </p:nvCxnSpPr>
        <p:spPr>
          <a:xfrm>
            <a:off x="10573118" y="5167220"/>
            <a:ext cx="727259" cy="332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Connecteur droit avec flèche 59"/>
          <p:cNvCxnSpPr>
            <a:stCxn id="18" idx="2"/>
            <a:endCxn id="36" idx="3"/>
          </p:cNvCxnSpPr>
          <p:nvPr/>
        </p:nvCxnSpPr>
        <p:spPr>
          <a:xfrm>
            <a:off x="10573118" y="5167220"/>
            <a:ext cx="152399" cy="376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18" idx="2"/>
            <a:endCxn id="43" idx="3"/>
          </p:cNvCxnSpPr>
          <p:nvPr/>
        </p:nvCxnSpPr>
        <p:spPr>
          <a:xfrm flipH="1">
            <a:off x="10216311" y="5167220"/>
            <a:ext cx="356807" cy="4753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184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right)">
                                      <p:cBhvr>
                                        <p:cTn id="12" dur="500"/>
                                        <p:tgtEl>
                                          <p:spTgt spid="26"/>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right)">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right)">
                                      <p:cBhvr>
                                        <p:cTn id="20" dur="500"/>
                                        <p:tgtEl>
                                          <p:spTgt spid="19"/>
                                        </p:tgtEl>
                                      </p:cBhvr>
                                    </p:animEffect>
                                  </p:childTnLst>
                                </p:cTn>
                              </p:par>
                              <p:par>
                                <p:cTn id="21" presetID="22" presetClass="entr" presetSubtype="2"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right)">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2"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wipe(right)">
                                      <p:cBhvr>
                                        <p:cTn id="28" dur="500"/>
                                        <p:tgtEl>
                                          <p:spTgt spid="20"/>
                                        </p:tgtEl>
                                      </p:cBhvr>
                                    </p:animEffect>
                                  </p:childTnLst>
                                </p:cTn>
                              </p:par>
                              <p:par>
                                <p:cTn id="29" presetID="22" presetClass="entr" presetSubtype="2"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wipe(right)">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wipe(right)">
                                      <p:cBhvr>
                                        <p:cTn id="36" dur="500"/>
                                        <p:tgtEl>
                                          <p:spTgt spid="24"/>
                                        </p:tgtEl>
                                      </p:cBhvr>
                                    </p:animEffect>
                                  </p:childTnLst>
                                </p:cTn>
                              </p:par>
                              <p:par>
                                <p:cTn id="37" presetID="22" presetClass="entr" presetSubtype="2"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right)">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wipe(right)">
                                      <p:cBhvr>
                                        <p:cTn id="44" dur="500"/>
                                        <p:tgtEl>
                                          <p:spTgt spid="31"/>
                                        </p:tgtEl>
                                      </p:cBhvr>
                                    </p:animEffect>
                                  </p:childTnLst>
                                </p:cTn>
                              </p:par>
                              <p:par>
                                <p:cTn id="45" presetID="22" presetClass="entr" presetSubtype="2" fill="hold" grpId="0" nodeType="with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wipe(right)">
                                      <p:cBhvr>
                                        <p:cTn id="47" dur="5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42"/>
                                        </p:tgtEl>
                                        <p:attrNameLst>
                                          <p:attrName>style.visibility</p:attrName>
                                        </p:attrNameLst>
                                      </p:cBhvr>
                                      <p:to>
                                        <p:strVal val="visible"/>
                                      </p:to>
                                    </p:set>
                                    <p:animEffect transition="in" filter="wipe(right)">
                                      <p:cBhvr>
                                        <p:cTn id="52" dur="500"/>
                                        <p:tgtEl>
                                          <p:spTgt spid="42"/>
                                        </p:tgtEl>
                                      </p:cBhvr>
                                    </p:animEffect>
                                  </p:childTnLst>
                                </p:cTn>
                              </p:par>
                              <p:par>
                                <p:cTn id="53" presetID="22" presetClass="entr" presetSubtype="2"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wipe(right)">
                                      <p:cBhvr>
                                        <p:cTn id="55" dur="5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nodeType="clickEffect">
                                  <p:stCondLst>
                                    <p:cond delay="0"/>
                                  </p:stCondLst>
                                  <p:childTnLst>
                                    <p:set>
                                      <p:cBhvr>
                                        <p:cTn id="59" dur="1" fill="hold">
                                          <p:stCondLst>
                                            <p:cond delay="0"/>
                                          </p:stCondLst>
                                        </p:cTn>
                                        <p:tgtEl>
                                          <p:spTgt spid="44"/>
                                        </p:tgtEl>
                                        <p:attrNameLst>
                                          <p:attrName>style.visibility</p:attrName>
                                        </p:attrNameLst>
                                      </p:cBhvr>
                                      <p:to>
                                        <p:strVal val="visible"/>
                                      </p:to>
                                    </p:set>
                                    <p:animEffect transition="in" filter="wipe(right)">
                                      <p:cBhvr>
                                        <p:cTn id="60" dur="500"/>
                                        <p:tgtEl>
                                          <p:spTgt spid="44"/>
                                        </p:tgtEl>
                                      </p:cBhvr>
                                    </p:animEffect>
                                  </p:childTnLst>
                                </p:cTn>
                              </p:par>
                              <p:par>
                                <p:cTn id="61" presetID="22" presetClass="entr" presetSubtype="2" fill="hold" grpId="0" nodeType="withEffect">
                                  <p:stCondLst>
                                    <p:cond delay="0"/>
                                  </p:stCondLst>
                                  <p:childTnLst>
                                    <p:set>
                                      <p:cBhvr>
                                        <p:cTn id="62" dur="1" fill="hold">
                                          <p:stCondLst>
                                            <p:cond delay="0"/>
                                          </p:stCondLst>
                                        </p:cTn>
                                        <p:tgtEl>
                                          <p:spTgt spid="37"/>
                                        </p:tgtEl>
                                        <p:attrNameLst>
                                          <p:attrName>style.visibility</p:attrName>
                                        </p:attrNameLst>
                                      </p:cBhvr>
                                      <p:to>
                                        <p:strVal val="visible"/>
                                      </p:to>
                                    </p:set>
                                    <p:animEffect transition="in" filter="wipe(right)">
                                      <p:cBhvr>
                                        <p:cTn id="63" dur="500"/>
                                        <p:tgtEl>
                                          <p:spTgt spid="37"/>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2" fill="hold" nodeType="clickEffect">
                                  <p:stCondLst>
                                    <p:cond delay="0"/>
                                  </p:stCondLst>
                                  <p:childTnLst>
                                    <p:set>
                                      <p:cBhvr>
                                        <p:cTn id="67" dur="1" fill="hold">
                                          <p:stCondLst>
                                            <p:cond delay="0"/>
                                          </p:stCondLst>
                                        </p:cTn>
                                        <p:tgtEl>
                                          <p:spTgt spid="40"/>
                                        </p:tgtEl>
                                        <p:attrNameLst>
                                          <p:attrName>style.visibility</p:attrName>
                                        </p:attrNameLst>
                                      </p:cBhvr>
                                      <p:to>
                                        <p:strVal val="visible"/>
                                      </p:to>
                                    </p:set>
                                    <p:animEffect transition="in" filter="wipe(right)">
                                      <p:cBhvr>
                                        <p:cTn id="68" dur="500"/>
                                        <p:tgtEl>
                                          <p:spTgt spid="40"/>
                                        </p:tgtEl>
                                      </p:cBhvr>
                                    </p:animEffect>
                                  </p:childTnLst>
                                </p:cTn>
                              </p:par>
                              <p:par>
                                <p:cTn id="69" presetID="22" presetClass="entr" presetSubtype="2" fill="hold" grpId="0" nodeType="withEffect">
                                  <p:stCondLst>
                                    <p:cond delay="0"/>
                                  </p:stCondLst>
                                  <p:childTnLst>
                                    <p:set>
                                      <p:cBhvr>
                                        <p:cTn id="70" dur="1" fill="hold">
                                          <p:stCondLst>
                                            <p:cond delay="0"/>
                                          </p:stCondLst>
                                        </p:cTn>
                                        <p:tgtEl>
                                          <p:spTgt spid="38"/>
                                        </p:tgtEl>
                                        <p:attrNameLst>
                                          <p:attrName>style.visibility</p:attrName>
                                        </p:attrNameLst>
                                      </p:cBhvr>
                                      <p:to>
                                        <p:strVal val="visible"/>
                                      </p:to>
                                    </p:set>
                                    <p:animEffect transition="in" filter="wipe(right)">
                                      <p:cBhvr>
                                        <p:cTn id="71" dur="500"/>
                                        <p:tgtEl>
                                          <p:spTgt spid="38"/>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2" fill="hold" nodeType="clickEffect">
                                  <p:stCondLst>
                                    <p:cond delay="0"/>
                                  </p:stCondLst>
                                  <p:childTnLst>
                                    <p:set>
                                      <p:cBhvr>
                                        <p:cTn id="75" dur="1" fill="hold">
                                          <p:stCondLst>
                                            <p:cond delay="0"/>
                                          </p:stCondLst>
                                        </p:cTn>
                                        <p:tgtEl>
                                          <p:spTgt spid="48"/>
                                        </p:tgtEl>
                                        <p:attrNameLst>
                                          <p:attrName>style.visibility</p:attrName>
                                        </p:attrNameLst>
                                      </p:cBhvr>
                                      <p:to>
                                        <p:strVal val="visible"/>
                                      </p:to>
                                    </p:set>
                                    <p:animEffect transition="in" filter="wipe(right)">
                                      <p:cBhvr>
                                        <p:cTn id="76" dur="500"/>
                                        <p:tgtEl>
                                          <p:spTgt spid="48"/>
                                        </p:tgtEl>
                                      </p:cBhvr>
                                    </p:animEffect>
                                  </p:childTnLst>
                                </p:cTn>
                              </p:par>
                              <p:par>
                                <p:cTn id="77" presetID="22" presetClass="entr" presetSubtype="2" fill="hold" grpId="0" nodeType="withEffect">
                                  <p:stCondLst>
                                    <p:cond delay="0"/>
                                  </p:stCondLst>
                                  <p:childTnLst>
                                    <p:set>
                                      <p:cBhvr>
                                        <p:cTn id="78" dur="1" fill="hold">
                                          <p:stCondLst>
                                            <p:cond delay="0"/>
                                          </p:stCondLst>
                                        </p:cTn>
                                        <p:tgtEl>
                                          <p:spTgt spid="39"/>
                                        </p:tgtEl>
                                        <p:attrNameLst>
                                          <p:attrName>style.visibility</p:attrName>
                                        </p:attrNameLst>
                                      </p:cBhvr>
                                      <p:to>
                                        <p:strVal val="visible"/>
                                      </p:to>
                                    </p:set>
                                    <p:animEffect transition="in" filter="wipe(right)">
                                      <p:cBhvr>
                                        <p:cTn id="79" dur="500"/>
                                        <p:tgtEl>
                                          <p:spTgt spid="39"/>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2"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wipe(right)">
                                      <p:cBhvr>
                                        <p:cTn id="84" dur="500"/>
                                        <p:tgtEl>
                                          <p:spTgt spid="29"/>
                                        </p:tgtEl>
                                      </p:cBhvr>
                                    </p:animEffect>
                                  </p:childTnLst>
                                </p:cTn>
                              </p:par>
                              <p:par>
                                <p:cTn id="85" presetID="22" presetClass="entr" presetSubtype="2" fill="hold" grpId="0" nodeType="with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wipe(right)">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2" fill="hold" nodeType="clickEffect">
                                  <p:stCondLst>
                                    <p:cond delay="0"/>
                                  </p:stCondLst>
                                  <p:childTnLst>
                                    <p:set>
                                      <p:cBhvr>
                                        <p:cTn id="91" dur="1" fill="hold">
                                          <p:stCondLst>
                                            <p:cond delay="0"/>
                                          </p:stCondLst>
                                        </p:cTn>
                                        <p:tgtEl>
                                          <p:spTgt spid="58"/>
                                        </p:tgtEl>
                                        <p:attrNameLst>
                                          <p:attrName>style.visibility</p:attrName>
                                        </p:attrNameLst>
                                      </p:cBhvr>
                                      <p:to>
                                        <p:strVal val="visible"/>
                                      </p:to>
                                    </p:set>
                                    <p:animEffect transition="in" filter="wipe(right)">
                                      <p:cBhvr>
                                        <p:cTn id="92" dur="500"/>
                                        <p:tgtEl>
                                          <p:spTgt spid="58"/>
                                        </p:tgtEl>
                                      </p:cBhvr>
                                    </p:animEffect>
                                  </p:childTnLst>
                                </p:cTn>
                              </p:par>
                              <p:par>
                                <p:cTn id="93" presetID="22" presetClass="entr" presetSubtype="2" fill="hold" grpId="0"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wipe(right)">
                                      <p:cBhvr>
                                        <p:cTn id="95" dur="500"/>
                                        <p:tgtEl>
                                          <p:spTgt spid="34"/>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2" fill="hold" nodeType="clickEffect">
                                  <p:stCondLst>
                                    <p:cond delay="0"/>
                                  </p:stCondLst>
                                  <p:childTnLst>
                                    <p:set>
                                      <p:cBhvr>
                                        <p:cTn id="99" dur="1" fill="hold">
                                          <p:stCondLst>
                                            <p:cond delay="0"/>
                                          </p:stCondLst>
                                        </p:cTn>
                                        <p:tgtEl>
                                          <p:spTgt spid="60"/>
                                        </p:tgtEl>
                                        <p:attrNameLst>
                                          <p:attrName>style.visibility</p:attrName>
                                        </p:attrNameLst>
                                      </p:cBhvr>
                                      <p:to>
                                        <p:strVal val="visible"/>
                                      </p:to>
                                    </p:set>
                                    <p:animEffect transition="in" filter="wipe(right)">
                                      <p:cBhvr>
                                        <p:cTn id="100" dur="500"/>
                                        <p:tgtEl>
                                          <p:spTgt spid="60"/>
                                        </p:tgtEl>
                                      </p:cBhvr>
                                    </p:animEffect>
                                  </p:childTnLst>
                                </p:cTn>
                              </p:par>
                              <p:par>
                                <p:cTn id="101" presetID="22" presetClass="entr" presetSubtype="2" fill="hold" grpId="0" nodeType="withEffect">
                                  <p:stCondLst>
                                    <p:cond delay="0"/>
                                  </p:stCondLst>
                                  <p:childTnLst>
                                    <p:set>
                                      <p:cBhvr>
                                        <p:cTn id="102" dur="1" fill="hold">
                                          <p:stCondLst>
                                            <p:cond delay="0"/>
                                          </p:stCondLst>
                                        </p:cTn>
                                        <p:tgtEl>
                                          <p:spTgt spid="36"/>
                                        </p:tgtEl>
                                        <p:attrNameLst>
                                          <p:attrName>style.visibility</p:attrName>
                                        </p:attrNameLst>
                                      </p:cBhvr>
                                      <p:to>
                                        <p:strVal val="visible"/>
                                      </p:to>
                                    </p:set>
                                    <p:animEffect transition="in" filter="wipe(right)">
                                      <p:cBhvr>
                                        <p:cTn id="103" dur="500"/>
                                        <p:tgtEl>
                                          <p:spTgt spid="36"/>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2" fill="hold" nodeType="clickEffect">
                                  <p:stCondLst>
                                    <p:cond delay="0"/>
                                  </p:stCondLst>
                                  <p:childTnLst>
                                    <p:set>
                                      <p:cBhvr>
                                        <p:cTn id="107" dur="1" fill="hold">
                                          <p:stCondLst>
                                            <p:cond delay="0"/>
                                          </p:stCondLst>
                                        </p:cTn>
                                        <p:tgtEl>
                                          <p:spTgt spid="62"/>
                                        </p:tgtEl>
                                        <p:attrNameLst>
                                          <p:attrName>style.visibility</p:attrName>
                                        </p:attrNameLst>
                                      </p:cBhvr>
                                      <p:to>
                                        <p:strVal val="visible"/>
                                      </p:to>
                                    </p:set>
                                    <p:animEffect transition="in" filter="wipe(right)">
                                      <p:cBhvr>
                                        <p:cTn id="108" dur="500"/>
                                        <p:tgtEl>
                                          <p:spTgt spid="62"/>
                                        </p:tgtEl>
                                      </p:cBhvr>
                                    </p:animEffect>
                                  </p:childTnLst>
                                </p:cTn>
                              </p:par>
                              <p:par>
                                <p:cTn id="109" presetID="22" presetClass="entr" presetSubtype="2" fill="hold" grpId="0" nodeType="withEffect">
                                  <p:stCondLst>
                                    <p:cond delay="0"/>
                                  </p:stCondLst>
                                  <p:childTnLst>
                                    <p:set>
                                      <p:cBhvr>
                                        <p:cTn id="110" dur="1" fill="hold">
                                          <p:stCondLst>
                                            <p:cond delay="0"/>
                                          </p:stCondLst>
                                        </p:cTn>
                                        <p:tgtEl>
                                          <p:spTgt spid="43"/>
                                        </p:tgtEl>
                                        <p:attrNameLst>
                                          <p:attrName>style.visibility</p:attrName>
                                        </p:attrNameLst>
                                      </p:cBhvr>
                                      <p:to>
                                        <p:strVal val="visible"/>
                                      </p:to>
                                    </p:set>
                                    <p:animEffect transition="in" filter="wipe(right)">
                                      <p:cBhvr>
                                        <p:cTn id="111" dur="500"/>
                                        <p:tgtEl>
                                          <p:spTgt spid="43"/>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1" fill="hold" nodeType="clickEffect">
                                  <p:stCondLst>
                                    <p:cond delay="0"/>
                                  </p:stCondLst>
                                  <p:childTnLst>
                                    <p:set>
                                      <p:cBhvr>
                                        <p:cTn id="115" dur="1" fill="hold">
                                          <p:stCondLst>
                                            <p:cond delay="0"/>
                                          </p:stCondLst>
                                        </p:cTn>
                                        <p:tgtEl>
                                          <p:spTgt spid="35"/>
                                        </p:tgtEl>
                                        <p:attrNameLst>
                                          <p:attrName>style.visibility</p:attrName>
                                        </p:attrNameLst>
                                      </p:cBhvr>
                                      <p:to>
                                        <p:strVal val="visible"/>
                                      </p:to>
                                    </p:set>
                                    <p:animEffect transition="in" filter="wipe(up)">
                                      <p:cBhvr>
                                        <p:cTn id="116" dur="500"/>
                                        <p:tgtEl>
                                          <p:spTgt spid="35"/>
                                        </p:tgtEl>
                                      </p:cBhvr>
                                    </p:animEffect>
                                  </p:childTnLst>
                                </p:cTn>
                              </p:par>
                              <p:par>
                                <p:cTn id="117" presetID="22" presetClass="entr" presetSubtype="1" fill="hold" grpId="0" nodeType="withEffect">
                                  <p:stCondLst>
                                    <p:cond delay="0"/>
                                  </p:stCondLst>
                                  <p:childTnLst>
                                    <p:set>
                                      <p:cBhvr>
                                        <p:cTn id="118" dur="1" fill="hold">
                                          <p:stCondLst>
                                            <p:cond delay="0"/>
                                          </p:stCondLst>
                                        </p:cTn>
                                        <p:tgtEl>
                                          <p:spTgt spid="21"/>
                                        </p:tgtEl>
                                        <p:attrNameLst>
                                          <p:attrName>style.visibility</p:attrName>
                                        </p:attrNameLst>
                                      </p:cBhvr>
                                      <p:to>
                                        <p:strVal val="visible"/>
                                      </p:to>
                                    </p:set>
                                    <p:animEffect transition="in" filter="wipe(up)">
                                      <p:cBhvr>
                                        <p:cTn id="119" dur="500"/>
                                        <p:tgtEl>
                                          <p:spTgt spid="21"/>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1" fill="hold" nodeType="clickEffect">
                                  <p:stCondLst>
                                    <p:cond delay="0"/>
                                  </p:stCondLst>
                                  <p:childTnLst>
                                    <p:set>
                                      <p:cBhvr>
                                        <p:cTn id="123" dur="1" fill="hold">
                                          <p:stCondLst>
                                            <p:cond delay="0"/>
                                          </p:stCondLst>
                                        </p:cTn>
                                        <p:tgtEl>
                                          <p:spTgt spid="49"/>
                                        </p:tgtEl>
                                        <p:attrNameLst>
                                          <p:attrName>style.visibility</p:attrName>
                                        </p:attrNameLst>
                                      </p:cBhvr>
                                      <p:to>
                                        <p:strVal val="visible"/>
                                      </p:to>
                                    </p:set>
                                    <p:animEffect transition="in" filter="wipe(up)">
                                      <p:cBhvr>
                                        <p:cTn id="124" dur="500"/>
                                        <p:tgtEl>
                                          <p:spTgt spid="49"/>
                                        </p:tgtEl>
                                      </p:cBhvr>
                                    </p:animEffect>
                                  </p:childTnLst>
                                </p:cTn>
                              </p:par>
                              <p:par>
                                <p:cTn id="125" presetID="22" presetClass="entr" presetSubtype="1" fill="hold" grpId="0" nodeType="withEffect">
                                  <p:stCondLst>
                                    <p:cond delay="0"/>
                                  </p:stCondLst>
                                  <p:childTnLst>
                                    <p:set>
                                      <p:cBhvr>
                                        <p:cTn id="126" dur="1" fill="hold">
                                          <p:stCondLst>
                                            <p:cond delay="0"/>
                                          </p:stCondLst>
                                        </p:cTn>
                                        <p:tgtEl>
                                          <p:spTgt spid="46"/>
                                        </p:tgtEl>
                                        <p:attrNameLst>
                                          <p:attrName>style.visibility</p:attrName>
                                        </p:attrNameLst>
                                      </p:cBhvr>
                                      <p:to>
                                        <p:strVal val="visible"/>
                                      </p:to>
                                    </p:set>
                                    <p:animEffect transition="in" filter="wipe(up)">
                                      <p:cBhvr>
                                        <p:cTn id="127" dur="500"/>
                                        <p:tgtEl>
                                          <p:spTgt spid="4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1" fill="hold" nodeType="clickEffect">
                                  <p:stCondLst>
                                    <p:cond delay="0"/>
                                  </p:stCondLst>
                                  <p:childTnLst>
                                    <p:set>
                                      <p:cBhvr>
                                        <p:cTn id="131" dur="1" fill="hold">
                                          <p:stCondLst>
                                            <p:cond delay="0"/>
                                          </p:stCondLst>
                                        </p:cTn>
                                        <p:tgtEl>
                                          <p:spTgt spid="51"/>
                                        </p:tgtEl>
                                        <p:attrNameLst>
                                          <p:attrName>style.visibility</p:attrName>
                                        </p:attrNameLst>
                                      </p:cBhvr>
                                      <p:to>
                                        <p:strVal val="visible"/>
                                      </p:to>
                                    </p:set>
                                    <p:animEffect transition="in" filter="wipe(up)">
                                      <p:cBhvr>
                                        <p:cTn id="132" dur="500"/>
                                        <p:tgtEl>
                                          <p:spTgt spid="51"/>
                                        </p:tgtEl>
                                      </p:cBhvr>
                                    </p:animEffect>
                                  </p:childTnLst>
                                </p:cTn>
                              </p:par>
                              <p:par>
                                <p:cTn id="133" presetID="22" presetClass="entr" presetSubtype="1" fill="hold" grpId="0" nodeType="withEffect">
                                  <p:stCondLst>
                                    <p:cond delay="0"/>
                                  </p:stCondLst>
                                  <p:childTnLst>
                                    <p:set>
                                      <p:cBhvr>
                                        <p:cTn id="134" dur="1" fill="hold">
                                          <p:stCondLst>
                                            <p:cond delay="0"/>
                                          </p:stCondLst>
                                        </p:cTn>
                                        <p:tgtEl>
                                          <p:spTgt spid="45"/>
                                        </p:tgtEl>
                                        <p:attrNameLst>
                                          <p:attrName>style.visibility</p:attrName>
                                        </p:attrNameLst>
                                      </p:cBhvr>
                                      <p:to>
                                        <p:strVal val="visible"/>
                                      </p:to>
                                    </p:set>
                                    <p:animEffect transition="in" filter="wipe(up)">
                                      <p:cBhvr>
                                        <p:cTn id="135" dur="500"/>
                                        <p:tgtEl>
                                          <p:spTgt spid="45"/>
                                        </p:tgtEl>
                                      </p:cBhvr>
                                    </p:animEffect>
                                  </p:childTnLst>
                                </p:cTn>
                              </p:par>
                            </p:childTnLst>
                          </p:cTn>
                        </p:par>
                      </p:childTnLst>
                    </p:cTn>
                  </p:par>
                  <p:par>
                    <p:cTn id="136" fill="hold">
                      <p:stCondLst>
                        <p:cond delay="indefinite"/>
                      </p:stCondLst>
                      <p:childTnLst>
                        <p:par>
                          <p:cTn id="137" fill="hold">
                            <p:stCondLst>
                              <p:cond delay="0"/>
                            </p:stCondLst>
                            <p:childTnLst>
                              <p:par>
                                <p:cTn id="138" presetID="22" presetClass="entr" presetSubtype="1" fill="hold" nodeType="clickEffect">
                                  <p:stCondLst>
                                    <p:cond delay="0"/>
                                  </p:stCondLst>
                                  <p:childTnLst>
                                    <p:set>
                                      <p:cBhvr>
                                        <p:cTn id="139" dur="1" fill="hold">
                                          <p:stCondLst>
                                            <p:cond delay="0"/>
                                          </p:stCondLst>
                                        </p:cTn>
                                        <p:tgtEl>
                                          <p:spTgt spid="54"/>
                                        </p:tgtEl>
                                        <p:attrNameLst>
                                          <p:attrName>style.visibility</p:attrName>
                                        </p:attrNameLst>
                                      </p:cBhvr>
                                      <p:to>
                                        <p:strVal val="visible"/>
                                      </p:to>
                                    </p:set>
                                    <p:animEffect transition="in" filter="wipe(up)">
                                      <p:cBhvr>
                                        <p:cTn id="140" dur="500"/>
                                        <p:tgtEl>
                                          <p:spTgt spid="54"/>
                                        </p:tgtEl>
                                      </p:cBhvr>
                                    </p:animEffect>
                                  </p:childTnLst>
                                </p:cTn>
                              </p:par>
                              <p:par>
                                <p:cTn id="141" presetID="22" presetClass="entr" presetSubtype="1" fill="hold" grpId="0" nodeType="withEffect">
                                  <p:stCondLst>
                                    <p:cond delay="0"/>
                                  </p:stCondLst>
                                  <p:childTnLst>
                                    <p:set>
                                      <p:cBhvr>
                                        <p:cTn id="142" dur="1" fill="hold">
                                          <p:stCondLst>
                                            <p:cond delay="0"/>
                                          </p:stCondLst>
                                        </p:cTn>
                                        <p:tgtEl>
                                          <p:spTgt spid="23"/>
                                        </p:tgtEl>
                                        <p:attrNameLst>
                                          <p:attrName>style.visibility</p:attrName>
                                        </p:attrNameLst>
                                      </p:cBhvr>
                                      <p:to>
                                        <p:strVal val="visible"/>
                                      </p:to>
                                    </p:set>
                                    <p:animEffect transition="in" filter="wipe(up)">
                                      <p:cBhvr>
                                        <p:cTn id="143" dur="500"/>
                                        <p:tgtEl>
                                          <p:spTgt spid="23"/>
                                        </p:tgtEl>
                                      </p:cBhvr>
                                    </p:animEffect>
                                  </p:childTnLst>
                                </p:cTn>
                              </p:par>
                            </p:childTnLst>
                          </p:cTn>
                        </p:par>
                      </p:childTnLst>
                    </p:cTn>
                  </p:par>
                  <p:par>
                    <p:cTn id="144" fill="hold">
                      <p:stCondLst>
                        <p:cond delay="indefinite"/>
                      </p:stCondLst>
                      <p:childTnLst>
                        <p:par>
                          <p:cTn id="145" fill="hold">
                            <p:stCondLst>
                              <p:cond delay="0"/>
                            </p:stCondLst>
                            <p:childTnLst>
                              <p:par>
                                <p:cTn id="146" presetID="22" presetClass="entr" presetSubtype="1" fill="hold" nodeType="clickEffect">
                                  <p:stCondLst>
                                    <p:cond delay="0"/>
                                  </p:stCondLst>
                                  <p:childTnLst>
                                    <p:set>
                                      <p:cBhvr>
                                        <p:cTn id="147" dur="1" fill="hold">
                                          <p:stCondLst>
                                            <p:cond delay="0"/>
                                          </p:stCondLst>
                                        </p:cTn>
                                        <p:tgtEl>
                                          <p:spTgt spid="56"/>
                                        </p:tgtEl>
                                        <p:attrNameLst>
                                          <p:attrName>style.visibility</p:attrName>
                                        </p:attrNameLst>
                                      </p:cBhvr>
                                      <p:to>
                                        <p:strVal val="visible"/>
                                      </p:to>
                                    </p:set>
                                    <p:animEffect transition="in" filter="wipe(up)">
                                      <p:cBhvr>
                                        <p:cTn id="148" dur="500"/>
                                        <p:tgtEl>
                                          <p:spTgt spid="56"/>
                                        </p:tgtEl>
                                      </p:cBhvr>
                                    </p:animEffect>
                                  </p:childTnLst>
                                </p:cTn>
                              </p:par>
                              <p:par>
                                <p:cTn id="149" presetID="22" presetClass="entr" presetSubtype="1" fill="hold" grpId="0" nodeType="withEffect">
                                  <p:stCondLst>
                                    <p:cond delay="0"/>
                                  </p:stCondLst>
                                  <p:childTnLst>
                                    <p:set>
                                      <p:cBhvr>
                                        <p:cTn id="150" dur="1" fill="hold">
                                          <p:stCondLst>
                                            <p:cond delay="0"/>
                                          </p:stCondLst>
                                        </p:cTn>
                                        <p:tgtEl>
                                          <p:spTgt spid="22"/>
                                        </p:tgtEl>
                                        <p:attrNameLst>
                                          <p:attrName>style.visibility</p:attrName>
                                        </p:attrNameLst>
                                      </p:cBhvr>
                                      <p:to>
                                        <p:strVal val="visible"/>
                                      </p:to>
                                    </p:set>
                                    <p:animEffect transition="in" filter="wipe(up)">
                                      <p:cBhvr>
                                        <p:cTn id="15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p:bldP spid="14" grpId="0"/>
      <p:bldP spid="15" grpId="0"/>
      <p:bldP spid="16" grpId="0"/>
      <p:bldP spid="17" grpId="0"/>
      <p:bldP spid="30" grpId="0"/>
      <p:bldP spid="37" grpId="0"/>
      <p:bldP spid="38" grpId="0"/>
      <p:bldP spid="39" grpId="0"/>
      <p:bldP spid="18" grpId="0"/>
      <p:bldP spid="21" grpId="0"/>
      <p:bldP spid="22" grpId="0"/>
      <p:bldP spid="34" grpId="0"/>
      <p:bldP spid="23" grpId="0"/>
      <p:bldP spid="36" grpId="0"/>
      <p:bldP spid="43" grpId="0"/>
      <p:bldP spid="45" grpId="0"/>
      <p:bldP spid="4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 coins arrondis 5">
            <a:extLst>
              <a:ext uri="{FF2B5EF4-FFF2-40B4-BE49-F238E27FC236}">
                <a16:creationId xmlns:a16="http://schemas.microsoft.com/office/drawing/2014/main" id="{B725013A-31CF-438D-A78A-69F0FACC2B86}"/>
              </a:ext>
            </a:extLst>
          </p:cNvPr>
          <p:cNvSpPr/>
          <p:nvPr/>
        </p:nvSpPr>
        <p:spPr>
          <a:xfrm>
            <a:off x="4531657" y="290133"/>
            <a:ext cx="2864225" cy="42407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scene3d>
              <a:camera prst="orthographicFront"/>
              <a:lightRig rig="soft" dir="t">
                <a:rot lat="0" lon="0" rev="15600000"/>
              </a:lightRig>
            </a:scene3d>
            <a:sp3d extrusionH="57150" prstMaterial="softEdge">
              <a:bevelT w="25400" h="38100"/>
            </a:sp3d>
          </a:bodyPr>
          <a:lstStyle/>
          <a:p>
            <a:pPr algn="r" rtl="1"/>
            <a:r>
              <a:rPr lang="ar-DZ" b="1" dirty="0">
                <a:ln/>
                <a:solidFill>
                  <a:schemeClr val="accent2">
                    <a:lumMod val="75000"/>
                  </a:schemeClr>
                </a:solidFill>
              </a:rPr>
              <a:t>أليات التصنيف الائتماني</a:t>
            </a:r>
            <a:r>
              <a:rPr lang="fr-FR" b="1" dirty="0">
                <a:ln/>
                <a:solidFill>
                  <a:schemeClr val="accent4"/>
                </a:solidFill>
              </a:rPr>
              <a:t>:</a:t>
            </a:r>
          </a:p>
        </p:txBody>
      </p:sp>
      <p:sp>
        <p:nvSpPr>
          <p:cNvPr id="4" name="Rectangle 3"/>
          <p:cNvSpPr/>
          <p:nvPr/>
        </p:nvSpPr>
        <p:spPr>
          <a:xfrm>
            <a:off x="8352782" y="818848"/>
            <a:ext cx="2884123" cy="369332"/>
          </a:xfrm>
          <a:prstGeom prst="rect">
            <a:avLst/>
          </a:prstGeom>
        </p:spPr>
        <p:txBody>
          <a:bodyPr wrap="none">
            <a:spAutoFit/>
          </a:bodyPr>
          <a:lstStyle/>
          <a:p>
            <a:pPr algn="r" rtl="1"/>
            <a:r>
              <a:rPr lang="ar-DZ" dirty="0"/>
              <a:t>وتتم وفق  4 مراحل و هي </a:t>
            </a:r>
            <a:r>
              <a:rPr lang="fr-FR" b="1" dirty="0">
                <a:ln/>
                <a:solidFill>
                  <a:schemeClr val="accent4"/>
                </a:solidFill>
              </a:rPr>
              <a:t> :</a:t>
            </a:r>
            <a:r>
              <a:rPr lang="ar-DZ" dirty="0"/>
              <a:t> </a:t>
            </a:r>
          </a:p>
        </p:txBody>
      </p:sp>
      <p:sp>
        <p:nvSpPr>
          <p:cNvPr id="5" name="Rectangle 4"/>
          <p:cNvSpPr/>
          <p:nvPr/>
        </p:nvSpPr>
        <p:spPr>
          <a:xfrm>
            <a:off x="2606570" y="1326387"/>
            <a:ext cx="9078924" cy="369332"/>
          </a:xfrm>
          <a:prstGeom prst="rect">
            <a:avLst/>
          </a:prstGeom>
        </p:spPr>
        <p:txBody>
          <a:bodyPr wrap="square">
            <a:spAutoFit/>
          </a:bodyPr>
          <a:lstStyle/>
          <a:p>
            <a:pPr algn="r" rtl="1"/>
            <a:r>
              <a:rPr lang="ar-DZ" dirty="0">
                <a:solidFill>
                  <a:srgbClr val="00B050"/>
                </a:solidFill>
              </a:rPr>
              <a:t>المرحلة الأولى</a:t>
            </a:r>
            <a:r>
              <a:rPr lang="fr-FR" dirty="0">
                <a:solidFill>
                  <a:srgbClr val="00B050"/>
                </a:solidFill>
              </a:rPr>
              <a:t> </a:t>
            </a:r>
            <a:r>
              <a:rPr lang="fr-FR" b="1" dirty="0">
                <a:ln/>
                <a:solidFill>
                  <a:schemeClr val="accent4"/>
                </a:solidFill>
              </a:rPr>
              <a:t> :</a:t>
            </a:r>
            <a:endParaRPr lang="ar-DZ" dirty="0">
              <a:solidFill>
                <a:schemeClr val="accent2">
                  <a:lumMod val="75000"/>
                </a:schemeClr>
              </a:solidFill>
            </a:endParaRPr>
          </a:p>
        </p:txBody>
      </p:sp>
      <p:sp>
        <p:nvSpPr>
          <p:cNvPr id="3" name="Rectangle 2"/>
          <p:cNvSpPr/>
          <p:nvPr/>
        </p:nvSpPr>
        <p:spPr>
          <a:xfrm>
            <a:off x="10030733" y="3018706"/>
            <a:ext cx="1755609" cy="369332"/>
          </a:xfrm>
          <a:prstGeom prst="rect">
            <a:avLst/>
          </a:prstGeom>
        </p:spPr>
        <p:txBody>
          <a:bodyPr wrap="none">
            <a:spAutoFit/>
          </a:bodyPr>
          <a:lstStyle/>
          <a:p>
            <a:r>
              <a:rPr lang="ar-DZ" dirty="0"/>
              <a:t> </a:t>
            </a:r>
            <a:r>
              <a:rPr lang="ar-DZ" dirty="0">
                <a:solidFill>
                  <a:srgbClr val="00B050"/>
                </a:solidFill>
              </a:rPr>
              <a:t>المرحلة الثانية </a:t>
            </a:r>
            <a:r>
              <a:rPr lang="ar-DZ" dirty="0"/>
              <a:t>:</a:t>
            </a:r>
          </a:p>
        </p:txBody>
      </p:sp>
      <p:sp>
        <p:nvSpPr>
          <p:cNvPr id="7" name="Rectangle 6"/>
          <p:cNvSpPr/>
          <p:nvPr/>
        </p:nvSpPr>
        <p:spPr>
          <a:xfrm>
            <a:off x="10157743" y="4540188"/>
            <a:ext cx="1628599" cy="369332"/>
          </a:xfrm>
          <a:prstGeom prst="rect">
            <a:avLst/>
          </a:prstGeom>
        </p:spPr>
        <p:txBody>
          <a:bodyPr wrap="square">
            <a:spAutoFit/>
          </a:bodyPr>
          <a:lstStyle/>
          <a:p>
            <a:r>
              <a:rPr lang="ar-DZ" dirty="0">
                <a:solidFill>
                  <a:srgbClr val="00B050"/>
                </a:solidFill>
              </a:rPr>
              <a:t>المرحلة الثالثة:</a:t>
            </a:r>
            <a:endParaRPr lang="ar-DZ" dirty="0"/>
          </a:p>
        </p:txBody>
      </p:sp>
      <p:sp>
        <p:nvSpPr>
          <p:cNvPr id="9" name="Arrondir un rectangle avec un coin diagonal 8"/>
          <p:cNvSpPr/>
          <p:nvPr/>
        </p:nvSpPr>
        <p:spPr>
          <a:xfrm>
            <a:off x="3677767" y="1281299"/>
            <a:ext cx="4840941" cy="1000618"/>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dirty="0">
                <a:solidFill>
                  <a:schemeClr val="accent2">
                    <a:lumMod val="75000"/>
                  </a:schemeClr>
                </a:solidFill>
              </a:rPr>
              <a:t>إعداد المستندات وتقديمها لوكالة التصنيف</a:t>
            </a:r>
          </a:p>
          <a:p>
            <a:pPr algn="ctr"/>
            <a:endParaRPr lang="ar-DZ" dirty="0"/>
          </a:p>
        </p:txBody>
      </p:sp>
      <p:sp>
        <p:nvSpPr>
          <p:cNvPr id="11" name="Arrondir un rectangle avec un coin diagonal 10"/>
          <p:cNvSpPr/>
          <p:nvPr/>
        </p:nvSpPr>
        <p:spPr>
          <a:xfrm>
            <a:off x="3677767" y="2769122"/>
            <a:ext cx="4840941" cy="1000618"/>
          </a:xfrm>
          <a:prstGeom prst="round2Diag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rgbClr val="0070C0"/>
                </a:solidFill>
              </a:rPr>
              <a:t>قيام وكالة التصنيف بتحليل المستندات</a:t>
            </a:r>
            <a:endParaRPr lang="ar-DZ" dirty="0"/>
          </a:p>
        </p:txBody>
      </p:sp>
      <p:sp>
        <p:nvSpPr>
          <p:cNvPr id="12" name="Arrondir un rectangle avec un coin diagonal 11"/>
          <p:cNvSpPr/>
          <p:nvPr/>
        </p:nvSpPr>
        <p:spPr>
          <a:xfrm>
            <a:off x="3677767" y="4224545"/>
            <a:ext cx="4840941" cy="1000618"/>
          </a:xfrm>
          <a:prstGeom prst="round2Diag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ar-DZ" dirty="0">
                <a:solidFill>
                  <a:srgbClr val="0070C0"/>
                </a:solidFill>
              </a:rPr>
              <a:t>زيارة ممثلي الوكالة للمؤسسة الخاضعة للتصنيف</a:t>
            </a:r>
            <a:endParaRPr lang="ar-DZ" dirty="0"/>
          </a:p>
        </p:txBody>
      </p:sp>
      <p:sp>
        <p:nvSpPr>
          <p:cNvPr id="13" name="Arrondir un rectangle avec un coin diagonal 12"/>
          <p:cNvSpPr/>
          <p:nvPr/>
        </p:nvSpPr>
        <p:spPr>
          <a:xfrm>
            <a:off x="3677767" y="5672042"/>
            <a:ext cx="4840941" cy="1000618"/>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dirty="0">
                <a:solidFill>
                  <a:srgbClr val="0070C0"/>
                </a:solidFill>
              </a:rPr>
              <a:t>تحضير التقرير النهائي وتقديم التصنيف</a:t>
            </a:r>
            <a:endParaRPr lang="ar-DZ" dirty="0"/>
          </a:p>
        </p:txBody>
      </p:sp>
      <p:sp>
        <p:nvSpPr>
          <p:cNvPr id="15" name="Rectangle 14"/>
          <p:cNvSpPr/>
          <p:nvPr/>
        </p:nvSpPr>
        <p:spPr>
          <a:xfrm>
            <a:off x="9794843" y="5896619"/>
            <a:ext cx="1937673" cy="369332"/>
          </a:xfrm>
          <a:prstGeom prst="rect">
            <a:avLst/>
          </a:prstGeom>
        </p:spPr>
        <p:txBody>
          <a:bodyPr wrap="square">
            <a:spAutoFit/>
          </a:bodyPr>
          <a:lstStyle/>
          <a:p>
            <a:pPr algn="r" rtl="1"/>
            <a:r>
              <a:rPr lang="ar-DZ" dirty="0">
                <a:solidFill>
                  <a:srgbClr val="00B050"/>
                </a:solidFill>
              </a:rPr>
              <a:t>المرحلة الرابعة:</a:t>
            </a:r>
            <a:endParaRPr lang="ar-DZ" dirty="0"/>
          </a:p>
        </p:txBody>
      </p:sp>
      <p:sp>
        <p:nvSpPr>
          <p:cNvPr id="14" name="Flèche vers le bas 13"/>
          <p:cNvSpPr/>
          <p:nvPr/>
        </p:nvSpPr>
        <p:spPr>
          <a:xfrm>
            <a:off x="5963769" y="2271428"/>
            <a:ext cx="235322" cy="48976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ar-DZ"/>
          </a:p>
        </p:txBody>
      </p:sp>
      <p:sp>
        <p:nvSpPr>
          <p:cNvPr id="17" name="Flèche vers le bas 16"/>
          <p:cNvSpPr/>
          <p:nvPr/>
        </p:nvSpPr>
        <p:spPr>
          <a:xfrm>
            <a:off x="5987295" y="5225163"/>
            <a:ext cx="235322" cy="48976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ar-DZ"/>
          </a:p>
        </p:txBody>
      </p:sp>
      <p:sp>
        <p:nvSpPr>
          <p:cNvPr id="18" name="Flèche vers le bas 17"/>
          <p:cNvSpPr/>
          <p:nvPr/>
        </p:nvSpPr>
        <p:spPr>
          <a:xfrm>
            <a:off x="5980576" y="3777666"/>
            <a:ext cx="235322" cy="489769"/>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ar-DZ"/>
          </a:p>
        </p:txBody>
      </p:sp>
    </p:spTree>
    <p:extLst>
      <p:ext uri="{BB962C8B-B14F-4D97-AF65-F5344CB8AC3E}">
        <p14:creationId xmlns:p14="http://schemas.microsoft.com/office/powerpoint/2010/main" val="3321148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arn(inVertical)">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1000"/>
                                        <p:tgtEl>
                                          <p:spTgt spid="18"/>
                                        </p:tgtEl>
                                      </p:cBhvr>
                                    </p:animEffect>
                                    <p:anim calcmode="lin" valueType="num">
                                      <p:cBhvr>
                                        <p:cTn id="37" dur="1000" fill="hold"/>
                                        <p:tgtEl>
                                          <p:spTgt spid="18"/>
                                        </p:tgtEl>
                                        <p:attrNameLst>
                                          <p:attrName>ppt_x</p:attrName>
                                        </p:attrNameLst>
                                      </p:cBhvr>
                                      <p:tavLst>
                                        <p:tav tm="0">
                                          <p:val>
                                            <p:strVal val="#ppt_x"/>
                                          </p:val>
                                        </p:tav>
                                        <p:tav tm="100000">
                                          <p:val>
                                            <p:strVal val="#ppt_x"/>
                                          </p:val>
                                        </p:tav>
                                      </p:tavLst>
                                    </p:anim>
                                    <p:anim calcmode="lin" valueType="num">
                                      <p:cBhvr>
                                        <p:cTn id="38" dur="1000" fill="hold"/>
                                        <p:tgtEl>
                                          <p:spTgt spid="18"/>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anim calcmode="lin" valueType="num">
                                      <p:cBhvr>
                                        <p:cTn id="42" dur="1000" fill="hold"/>
                                        <p:tgtEl>
                                          <p:spTgt spid="7"/>
                                        </p:tgtEl>
                                        <p:attrNameLst>
                                          <p:attrName>ppt_x</p:attrName>
                                        </p:attrNameLst>
                                      </p:cBhvr>
                                      <p:tavLst>
                                        <p:tav tm="0">
                                          <p:val>
                                            <p:strVal val="#ppt_x"/>
                                          </p:val>
                                        </p:tav>
                                        <p:tav tm="100000">
                                          <p:val>
                                            <p:strVal val="#ppt_x"/>
                                          </p:val>
                                        </p:tav>
                                      </p:tavLst>
                                    </p:anim>
                                    <p:anim calcmode="lin" valueType="num">
                                      <p:cBhvr>
                                        <p:cTn id="4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fade">
                                      <p:cBhvr>
                                        <p:cTn id="48" dur="1000"/>
                                        <p:tgtEl>
                                          <p:spTgt spid="12"/>
                                        </p:tgtEl>
                                      </p:cBhvr>
                                    </p:animEffect>
                                    <p:anim calcmode="lin" valueType="num">
                                      <p:cBhvr>
                                        <p:cTn id="49" dur="1000" fill="hold"/>
                                        <p:tgtEl>
                                          <p:spTgt spid="12"/>
                                        </p:tgtEl>
                                        <p:attrNameLst>
                                          <p:attrName>ppt_x</p:attrName>
                                        </p:attrNameLst>
                                      </p:cBhvr>
                                      <p:tavLst>
                                        <p:tav tm="0">
                                          <p:val>
                                            <p:strVal val="#ppt_x"/>
                                          </p:val>
                                        </p:tav>
                                        <p:tav tm="100000">
                                          <p:val>
                                            <p:strVal val="#ppt_x"/>
                                          </p:val>
                                        </p:tav>
                                      </p:tavLst>
                                    </p:anim>
                                    <p:anim calcmode="lin" valueType="num">
                                      <p:cBhvr>
                                        <p:cTn id="5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wipe(down)">
                                      <p:cBhvr>
                                        <p:cTn id="6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p:bldP spid="7" grpId="0"/>
      <p:bldP spid="9" grpId="0" animBg="1"/>
      <p:bldP spid="11" grpId="0" animBg="1"/>
      <p:bldP spid="12" grpId="0" animBg="1"/>
      <p:bldP spid="13" grpId="0" animBg="1"/>
      <p:bldP spid="15" grpId="0"/>
      <p:bldP spid="14" grpId="0" animBg="1"/>
      <p:bldP spid="17" grpId="0" animBg="1"/>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 coins arrondis 5">
            <a:extLst>
              <a:ext uri="{FF2B5EF4-FFF2-40B4-BE49-F238E27FC236}">
                <a16:creationId xmlns:a16="http://schemas.microsoft.com/office/drawing/2014/main" id="{B725013A-31CF-438D-A78A-69F0FACC2B86}"/>
              </a:ext>
            </a:extLst>
          </p:cNvPr>
          <p:cNvSpPr/>
          <p:nvPr/>
        </p:nvSpPr>
        <p:spPr>
          <a:xfrm>
            <a:off x="4609540" y="356221"/>
            <a:ext cx="3032487" cy="42407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scene3d>
              <a:camera prst="orthographicFront"/>
              <a:lightRig rig="soft" dir="t">
                <a:rot lat="0" lon="0" rev="15600000"/>
              </a:lightRig>
            </a:scene3d>
            <a:sp3d extrusionH="57150" prstMaterial="softEdge">
              <a:bevelT w="25400" h="38100"/>
            </a:sp3d>
          </a:bodyPr>
          <a:lstStyle/>
          <a:p>
            <a:pPr algn="r" rtl="1"/>
            <a:r>
              <a:rPr lang="ar-DZ" b="1" dirty="0">
                <a:ln/>
                <a:solidFill>
                  <a:schemeClr val="accent2">
                    <a:lumMod val="75000"/>
                  </a:schemeClr>
                </a:solidFill>
              </a:rPr>
              <a:t>معايير التصنيف الائتماني</a:t>
            </a:r>
            <a:r>
              <a:rPr lang="fr-FR" b="1" dirty="0">
                <a:ln/>
                <a:solidFill>
                  <a:schemeClr val="accent4"/>
                </a:solidFill>
              </a:rPr>
              <a:t>:</a:t>
            </a:r>
          </a:p>
        </p:txBody>
      </p:sp>
      <p:sp>
        <p:nvSpPr>
          <p:cNvPr id="8" name="Rectangle 7"/>
          <p:cNvSpPr/>
          <p:nvPr/>
        </p:nvSpPr>
        <p:spPr>
          <a:xfrm>
            <a:off x="4775503" y="1203818"/>
            <a:ext cx="6635150" cy="369332"/>
          </a:xfrm>
          <a:prstGeom prst="rect">
            <a:avLst/>
          </a:prstGeom>
        </p:spPr>
        <p:txBody>
          <a:bodyPr wrap="none">
            <a:spAutoFit/>
          </a:bodyPr>
          <a:lstStyle/>
          <a:p>
            <a:pPr algn="r" rtl="1"/>
            <a:r>
              <a:rPr lang="ar-DZ" dirty="0"/>
              <a:t>وتتم عملية التصنيف وفق معايير اقتصادية وسياسية معقدة نذكر منها </a:t>
            </a:r>
            <a:r>
              <a:rPr lang="fr-FR" dirty="0"/>
              <a:t>:</a:t>
            </a:r>
            <a:endParaRPr lang="ar-DZ" dirty="0"/>
          </a:p>
        </p:txBody>
      </p:sp>
      <p:sp>
        <p:nvSpPr>
          <p:cNvPr id="9" name="Rectangle 8"/>
          <p:cNvSpPr/>
          <p:nvPr/>
        </p:nvSpPr>
        <p:spPr>
          <a:xfrm>
            <a:off x="10082287" y="1812011"/>
            <a:ext cx="1717137" cy="369332"/>
          </a:xfrm>
          <a:prstGeom prst="rect">
            <a:avLst/>
          </a:prstGeom>
        </p:spPr>
        <p:txBody>
          <a:bodyPr wrap="none">
            <a:spAutoFit/>
          </a:bodyPr>
          <a:lstStyle/>
          <a:p>
            <a:pPr algn="r" rtl="1"/>
            <a:r>
              <a:rPr lang="ar-DZ" dirty="0">
                <a:solidFill>
                  <a:srgbClr val="C00000"/>
                </a:solidFill>
              </a:rPr>
              <a:t>أولا</a:t>
            </a:r>
            <a:r>
              <a:rPr lang="ar-DZ" dirty="0"/>
              <a:t>.</a:t>
            </a:r>
            <a:r>
              <a:rPr lang="fr-FR" dirty="0"/>
              <a:t> </a:t>
            </a:r>
            <a:r>
              <a:rPr lang="ar-DZ" dirty="0">
                <a:solidFill>
                  <a:srgbClr val="0070C0"/>
                </a:solidFill>
              </a:rPr>
              <a:t>خطر الدولة:</a:t>
            </a:r>
          </a:p>
        </p:txBody>
      </p:sp>
      <p:sp>
        <p:nvSpPr>
          <p:cNvPr id="10" name="Rectangle 9"/>
          <p:cNvSpPr/>
          <p:nvPr/>
        </p:nvSpPr>
        <p:spPr>
          <a:xfrm>
            <a:off x="966478" y="2300774"/>
            <a:ext cx="10905564" cy="646331"/>
          </a:xfrm>
          <a:prstGeom prst="rect">
            <a:avLst/>
          </a:prstGeom>
        </p:spPr>
        <p:txBody>
          <a:bodyPr wrap="square">
            <a:spAutoFit/>
          </a:bodyPr>
          <a:lstStyle/>
          <a:p>
            <a:pPr algn="r" rtl="1"/>
            <a:r>
              <a:rPr lang="ar-DZ" dirty="0"/>
              <a:t>يتعلق بدراسة الاختلالات والأحداث التي تحدث على مستوى الدولة التي تمارس فيها</a:t>
            </a:r>
            <a:r>
              <a:rPr lang="fr-FR" dirty="0"/>
              <a:t> </a:t>
            </a:r>
            <a:r>
              <a:rPr lang="ar-DZ" dirty="0"/>
              <a:t>المؤسسة أو أحد فروعها نشاطها</a:t>
            </a:r>
            <a:r>
              <a:rPr lang="fr-FR" dirty="0"/>
              <a:t> </a:t>
            </a:r>
            <a:r>
              <a:rPr lang="ar-DZ" dirty="0"/>
              <a:t>والتي تتأثر بهذه </a:t>
            </a:r>
            <a:r>
              <a:rPr lang="fr-FR" dirty="0"/>
              <a:t> </a:t>
            </a:r>
            <a:r>
              <a:rPr lang="ar-DZ" dirty="0"/>
              <a:t>الأحداث</a:t>
            </a:r>
          </a:p>
        </p:txBody>
      </p:sp>
      <p:sp>
        <p:nvSpPr>
          <p:cNvPr id="11" name="Rectangle 10"/>
          <p:cNvSpPr/>
          <p:nvPr/>
        </p:nvSpPr>
        <p:spPr>
          <a:xfrm>
            <a:off x="8340306" y="3066536"/>
            <a:ext cx="3531736" cy="369332"/>
          </a:xfrm>
          <a:prstGeom prst="rect">
            <a:avLst/>
          </a:prstGeom>
        </p:spPr>
        <p:txBody>
          <a:bodyPr wrap="none">
            <a:spAutoFit/>
          </a:bodyPr>
          <a:lstStyle/>
          <a:p>
            <a:r>
              <a:rPr lang="ar-DZ" dirty="0">
                <a:solidFill>
                  <a:srgbClr val="C00000"/>
                </a:solidFill>
              </a:rPr>
              <a:t>ثانيا</a:t>
            </a:r>
            <a:r>
              <a:rPr lang="ar-DZ" dirty="0"/>
              <a:t>. </a:t>
            </a:r>
            <a:r>
              <a:rPr lang="ar-DZ" dirty="0">
                <a:solidFill>
                  <a:srgbClr val="0070C0"/>
                </a:solidFill>
              </a:rPr>
              <a:t>وضعية المؤسسة في السوق:</a:t>
            </a:r>
          </a:p>
        </p:txBody>
      </p:sp>
      <p:sp>
        <p:nvSpPr>
          <p:cNvPr id="12" name="Rectangle 11"/>
          <p:cNvSpPr/>
          <p:nvPr/>
        </p:nvSpPr>
        <p:spPr>
          <a:xfrm>
            <a:off x="751324" y="3517160"/>
            <a:ext cx="11120718" cy="369332"/>
          </a:xfrm>
          <a:prstGeom prst="rect">
            <a:avLst/>
          </a:prstGeom>
        </p:spPr>
        <p:txBody>
          <a:bodyPr wrap="square">
            <a:spAutoFit/>
          </a:bodyPr>
          <a:lstStyle/>
          <a:p>
            <a:pPr algn="r" rtl="1"/>
            <a:r>
              <a:rPr lang="ar-DZ" dirty="0"/>
              <a:t>تأخذ وكالات التصنيف الائتماني بعين الاعتبار تحليل المحيط الذي تنشط فيه المؤسسة</a:t>
            </a:r>
            <a:r>
              <a:rPr lang="fr-FR" dirty="0"/>
              <a:t> </a:t>
            </a:r>
            <a:r>
              <a:rPr lang="ar-DZ" dirty="0"/>
              <a:t>الخاضعة للتنقيط</a:t>
            </a:r>
          </a:p>
        </p:txBody>
      </p:sp>
      <p:sp>
        <p:nvSpPr>
          <p:cNvPr id="13" name="Rectangle 12"/>
          <p:cNvSpPr/>
          <p:nvPr/>
        </p:nvSpPr>
        <p:spPr>
          <a:xfrm>
            <a:off x="9500880" y="3967784"/>
            <a:ext cx="2371162" cy="369332"/>
          </a:xfrm>
          <a:prstGeom prst="rect">
            <a:avLst/>
          </a:prstGeom>
        </p:spPr>
        <p:txBody>
          <a:bodyPr wrap="none">
            <a:spAutoFit/>
          </a:bodyPr>
          <a:lstStyle/>
          <a:p>
            <a:r>
              <a:rPr lang="ar-DZ" dirty="0">
                <a:solidFill>
                  <a:srgbClr val="C00000"/>
                </a:solidFill>
              </a:rPr>
              <a:t>ثالثا</a:t>
            </a:r>
            <a:r>
              <a:rPr lang="ar-DZ" dirty="0"/>
              <a:t>. </a:t>
            </a:r>
            <a:r>
              <a:rPr lang="ar-DZ" dirty="0">
                <a:solidFill>
                  <a:srgbClr val="0070C0"/>
                </a:solidFill>
              </a:rPr>
              <a:t>هيكلة المؤسسة:</a:t>
            </a:r>
          </a:p>
        </p:txBody>
      </p:sp>
      <p:sp>
        <p:nvSpPr>
          <p:cNvPr id="14" name="Rectangle 13"/>
          <p:cNvSpPr/>
          <p:nvPr/>
        </p:nvSpPr>
        <p:spPr>
          <a:xfrm>
            <a:off x="2161600" y="4418408"/>
            <a:ext cx="9702052" cy="646331"/>
          </a:xfrm>
          <a:prstGeom prst="rect">
            <a:avLst/>
          </a:prstGeom>
        </p:spPr>
        <p:txBody>
          <a:bodyPr wrap="square">
            <a:spAutoFit/>
          </a:bodyPr>
          <a:lstStyle/>
          <a:p>
            <a:pPr algn="r" rtl="1"/>
            <a:r>
              <a:rPr lang="ar-DZ" dirty="0"/>
              <a:t>الهيكل التنظيمي للمؤسسة الخاضعة للتصنيف له تأثير كبير على تصنيف المؤسسة،</a:t>
            </a:r>
            <a:r>
              <a:rPr lang="fr-FR" dirty="0"/>
              <a:t> </a:t>
            </a:r>
            <a:r>
              <a:rPr lang="ar-DZ" dirty="0"/>
              <a:t> و في تجنب أية قصور تؤدي إلى تقديم تنقيط خاطئ.</a:t>
            </a:r>
          </a:p>
        </p:txBody>
      </p:sp>
      <p:sp>
        <p:nvSpPr>
          <p:cNvPr id="15" name="Rectangle 14"/>
          <p:cNvSpPr/>
          <p:nvPr/>
        </p:nvSpPr>
        <p:spPr>
          <a:xfrm>
            <a:off x="9058451" y="5146031"/>
            <a:ext cx="2813591" cy="369332"/>
          </a:xfrm>
          <a:prstGeom prst="rect">
            <a:avLst/>
          </a:prstGeom>
        </p:spPr>
        <p:txBody>
          <a:bodyPr wrap="none">
            <a:spAutoFit/>
          </a:bodyPr>
          <a:lstStyle/>
          <a:p>
            <a:r>
              <a:rPr lang="ar-DZ" dirty="0">
                <a:solidFill>
                  <a:srgbClr val="C00000"/>
                </a:solidFill>
              </a:rPr>
              <a:t>رابعا. </a:t>
            </a:r>
            <a:r>
              <a:rPr lang="ar-DZ" dirty="0">
                <a:solidFill>
                  <a:srgbClr val="0070C0"/>
                </a:solidFill>
              </a:rPr>
              <a:t>وضعية الأموال الخاصة:</a:t>
            </a:r>
          </a:p>
        </p:txBody>
      </p:sp>
      <p:sp>
        <p:nvSpPr>
          <p:cNvPr id="16" name="Rectangle 15"/>
          <p:cNvSpPr/>
          <p:nvPr/>
        </p:nvSpPr>
        <p:spPr>
          <a:xfrm>
            <a:off x="1512424" y="5688988"/>
            <a:ext cx="10287000" cy="369332"/>
          </a:xfrm>
          <a:prstGeom prst="rect">
            <a:avLst/>
          </a:prstGeom>
        </p:spPr>
        <p:txBody>
          <a:bodyPr wrap="square">
            <a:spAutoFit/>
          </a:bodyPr>
          <a:lstStyle/>
          <a:p>
            <a:pPr algn="r" rtl="1"/>
            <a:r>
              <a:rPr lang="ar-DZ" dirty="0"/>
              <a:t>الأموال الخاصة تعطى للمؤسسة القدرة والإمكانية على مواجهة أية صدمات أو أزمات مالية .</a:t>
            </a:r>
          </a:p>
        </p:txBody>
      </p:sp>
    </p:spTree>
    <p:extLst>
      <p:ext uri="{BB962C8B-B14F-4D97-AF65-F5344CB8AC3E}">
        <p14:creationId xmlns:p14="http://schemas.microsoft.com/office/powerpoint/2010/main" val="1478578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arn(inVertical)">
                                      <p:cBhvr>
                                        <p:cTn id="39" dur="500"/>
                                        <p:tgtEl>
                                          <p:spTgt spid="15"/>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arn(inVertical)">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6887247" y="1511891"/>
            <a:ext cx="5190185" cy="1125809"/>
          </a:xfrm>
          <a:prstGeom prst="cloudCallou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sz="2000" b="1" dirty="0">
                <a:ln w="0"/>
                <a:solidFill>
                  <a:schemeClr val="accent2">
                    <a:lumMod val="75000"/>
                  </a:schemeClr>
                </a:solidFill>
              </a:rPr>
              <a:t>ما الذي  يجب أن نعرفه عن وكالات </a:t>
            </a:r>
            <a:r>
              <a:rPr lang="ar-DZ" sz="2000" b="1" dirty="0">
                <a:solidFill>
                  <a:schemeClr val="accent2">
                    <a:lumMod val="75000"/>
                  </a:schemeClr>
                </a:solidFill>
              </a:rPr>
              <a:t>التصنيف الائتماني </a:t>
            </a:r>
            <a:r>
              <a:rPr lang="ar-DZ" sz="2000" b="1" dirty="0">
                <a:ln w="0"/>
                <a:solidFill>
                  <a:schemeClr val="accent2">
                    <a:lumMod val="75000"/>
                  </a:schemeClr>
                </a:solidFill>
              </a:rPr>
              <a:t>؟؟</a:t>
            </a:r>
          </a:p>
        </p:txBody>
      </p:sp>
      <p:sp>
        <p:nvSpPr>
          <p:cNvPr id="7" name="Double vague 6"/>
          <p:cNvSpPr/>
          <p:nvPr/>
        </p:nvSpPr>
        <p:spPr>
          <a:xfrm>
            <a:off x="1859013" y="176314"/>
            <a:ext cx="8145164" cy="964485"/>
          </a:xfrm>
          <a:prstGeom prst="doubleWave">
            <a:avLst>
              <a:gd name="adj1" fmla="val 6250"/>
              <a:gd name="adj2" fmla="val 466"/>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DZ" sz="4000" dirty="0"/>
              <a:t>وكالات التصنيف الائتماني</a:t>
            </a:r>
            <a:endParaRPr lang="fr-FR" sz="4000" dirty="0"/>
          </a:p>
        </p:txBody>
      </p:sp>
      <p:pic>
        <p:nvPicPr>
          <p:cNvPr id="8" name="Picture 2" desc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94326" y="2756787"/>
            <a:ext cx="1183829" cy="696653"/>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à coins arrondis 8"/>
          <p:cNvSpPr/>
          <p:nvPr/>
        </p:nvSpPr>
        <p:spPr>
          <a:xfrm>
            <a:off x="6669741" y="3774233"/>
            <a:ext cx="5181923" cy="604647"/>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rtl="1"/>
            <a:r>
              <a:rPr lang="ar-DZ" dirty="0">
                <a:ln w="0">
                  <a:solidFill>
                    <a:srgbClr val="0070C0"/>
                  </a:solidFill>
                </a:ln>
                <a:solidFill>
                  <a:srgbClr val="0070C0"/>
                </a:solidFill>
                <a:effectLst>
                  <a:reflection blurRad="6350" stA="53000" endA="300" endPos="35500" dir="5400000" sy="-90000" algn="bl" rotWithShape="0"/>
                </a:effectLst>
              </a:rPr>
              <a:t>1-</a:t>
            </a:r>
            <a:r>
              <a:rPr lang="ar-DZ" sz="2000" dirty="0">
                <a:ln w="0">
                  <a:solidFill>
                    <a:srgbClr val="0070C0"/>
                  </a:solidFill>
                </a:ln>
                <a:solidFill>
                  <a:srgbClr val="0070C0"/>
                </a:solidFill>
                <a:effectLst>
                  <a:reflection blurRad="6350" stA="53000" endA="300" endPos="35500" dir="5400000" sy="-90000" algn="bl" rotWithShape="0"/>
                </a:effectLst>
              </a:rPr>
              <a:t> مفهوم  و أنواع وكالات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 </a:t>
            </a:r>
            <a:endParaRPr lang="ar-DZ" sz="2000" dirty="0">
              <a:ln w="0">
                <a:solidFill>
                  <a:srgbClr val="0070C0"/>
                </a:solidFill>
              </a:ln>
              <a:solidFill>
                <a:srgbClr val="0070C0"/>
              </a:solidFill>
              <a:effectLst>
                <a:reflection blurRad="6350" stA="53000" endA="300" endPos="35500" dir="5400000" sy="-90000" algn="bl" rotWithShape="0"/>
              </a:effectLst>
            </a:endParaRPr>
          </a:p>
        </p:txBody>
      </p:sp>
      <p:sp>
        <p:nvSpPr>
          <p:cNvPr id="10" name="Rectangle 9"/>
          <p:cNvSpPr/>
          <p:nvPr/>
        </p:nvSpPr>
        <p:spPr>
          <a:xfrm>
            <a:off x="1241936" y="4611700"/>
            <a:ext cx="10609728" cy="646331"/>
          </a:xfrm>
          <a:prstGeom prst="rect">
            <a:avLst/>
          </a:prstGeom>
        </p:spPr>
        <p:txBody>
          <a:bodyPr wrap="square">
            <a:spAutoFit/>
          </a:bodyPr>
          <a:lstStyle/>
          <a:p>
            <a:pPr algn="r" rtl="1"/>
            <a:r>
              <a:rPr lang="ar-DZ" b="1" dirty="0">
                <a:solidFill>
                  <a:srgbClr val="0070C0"/>
                </a:solidFill>
                <a:latin typeface="Arial" panose="020B0604020202020204" pitchFamily="34" charset="0"/>
              </a:rPr>
              <a:t>وكالات التصنيف الائتماني</a:t>
            </a:r>
            <a:r>
              <a:rPr lang="ar-DZ" b="1" dirty="0">
                <a:solidFill>
                  <a:srgbClr val="8FA200"/>
                </a:solidFill>
                <a:latin typeface="Arial" panose="020B0604020202020204" pitchFamily="34" charset="0"/>
              </a:rPr>
              <a:t>: </a:t>
            </a:r>
            <a:r>
              <a:rPr lang="ar-DZ" b="1" dirty="0">
                <a:latin typeface="Arial" panose="020B0604020202020204" pitchFamily="34" charset="0"/>
              </a:rPr>
              <a:t>وكالات الجدارة الائتمانية؛ وكالات التنقيط العالمية، مؤسسات التقييم، تعددت التسميات والمعنى واحد</a:t>
            </a:r>
            <a:endParaRPr lang="ar-DZ" dirty="0"/>
          </a:p>
        </p:txBody>
      </p:sp>
      <p:sp>
        <p:nvSpPr>
          <p:cNvPr id="11" name="Rectangle 10"/>
          <p:cNvSpPr/>
          <p:nvPr/>
        </p:nvSpPr>
        <p:spPr>
          <a:xfrm>
            <a:off x="1701103" y="5258031"/>
            <a:ext cx="10150561" cy="923330"/>
          </a:xfrm>
          <a:prstGeom prst="rect">
            <a:avLst/>
          </a:prstGeom>
        </p:spPr>
        <p:txBody>
          <a:bodyPr wrap="square">
            <a:spAutoFit/>
          </a:bodyPr>
          <a:lstStyle/>
          <a:p>
            <a:pPr algn="r" rtl="1"/>
            <a:r>
              <a:rPr lang="ar-DZ" b="1" dirty="0">
                <a:latin typeface="Arial" panose="020B0604020202020204" pitchFamily="34" charset="0"/>
              </a:rPr>
              <a:t>وكالات التصنيف الائتماني عبارة عن مستودع ضخم وكبير للمعلومات، في بداية الأمر كانت تقدم خدماتها للمؤسسات مجانا، إذ كانت تعتمد في مداخيلها على الإشهار ولكن سرعان ما تغير الأمر وأصبحت تقدم استشاراتها مقابل عمولات</a:t>
            </a:r>
            <a:r>
              <a:rPr lang="fr-FR" b="1" dirty="0">
                <a:solidFill>
                  <a:srgbClr val="8FA200"/>
                </a:solidFill>
                <a:latin typeface="Arial" panose="020B0604020202020204" pitchFamily="34" charset="0"/>
              </a:rPr>
              <a:t>,</a:t>
            </a:r>
            <a:endParaRPr lang="ar-DZ" dirty="0"/>
          </a:p>
        </p:txBody>
      </p:sp>
    </p:spTree>
    <p:extLst>
      <p:ext uri="{BB962C8B-B14F-4D97-AF65-F5344CB8AC3E}">
        <p14:creationId xmlns:p14="http://schemas.microsoft.com/office/powerpoint/2010/main" val="157976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7" presetClass="path" presetSubtype="0" accel="50000" decel="50000" fill="hold" nodeType="clickEffect">
                                  <p:stCondLst>
                                    <p:cond delay="0"/>
                                  </p:stCondLst>
                                  <p:childTnLst>
                                    <p:animMotion origin="layout" path="M -0.27383 -0.2338 L -0.21849 -0.10487 C -0.20716 -0.07732 -0.18646 -0.04862 -0.16263 -0.02778 C -0.13529 -0.0044 -0.11081 0.00532 -0.09167 0.00347 L 2.70833E-6 4.44444E-6 " pathEditMode="relative" rAng="1544187" ptsTypes="FffFF">
                                      <p:cBhvr>
                                        <p:cTn id="11" dur="2000" fill="hold"/>
                                        <p:tgtEl>
                                          <p:spTgt spid="8"/>
                                        </p:tgtEl>
                                        <p:attrNameLst>
                                          <p:attrName>ppt_x</p:attrName>
                                          <p:attrName>ppt_y</p:attrName>
                                        </p:attrNameLst>
                                      </p:cBhvr>
                                      <p:rCtr x="12474" y="16181"/>
                                    </p:animMotion>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fade">
                                      <p:cBhvr>
                                        <p:cTn id="29" dur="1000"/>
                                        <p:tgtEl>
                                          <p:spTgt spid="11"/>
                                        </p:tgtEl>
                                      </p:cBhvr>
                                    </p:animEffect>
                                    <p:anim calcmode="lin" valueType="num">
                                      <p:cBhvr>
                                        <p:cTn id="30" dur="1000" fill="hold"/>
                                        <p:tgtEl>
                                          <p:spTgt spid="11"/>
                                        </p:tgtEl>
                                        <p:attrNameLst>
                                          <p:attrName>ppt_x</p:attrName>
                                        </p:attrNameLst>
                                      </p:cBhvr>
                                      <p:tavLst>
                                        <p:tav tm="0">
                                          <p:val>
                                            <p:strVal val="#ppt_x"/>
                                          </p:val>
                                        </p:tav>
                                        <p:tav tm="100000">
                                          <p:val>
                                            <p:strVal val="#ppt_x"/>
                                          </p:val>
                                        </p:tav>
                                      </p:tavLst>
                                    </p:anim>
                                    <p:anim calcmode="lin" valueType="num">
                                      <p:cBhvr>
                                        <p:cTn id="3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220691" y="235527"/>
            <a:ext cx="983673" cy="369332"/>
          </a:xfrm>
          <a:prstGeom prst="rect">
            <a:avLst/>
          </a:prstGeom>
          <a:noFill/>
        </p:spPr>
        <p:txBody>
          <a:bodyPr wrap="square" rtlCol="0">
            <a:spAutoFit/>
          </a:bodyPr>
          <a:lstStyle/>
          <a:p>
            <a:pPr algn="r" rtl="1"/>
            <a:endParaRPr lang="ar-DZ" dirty="0"/>
          </a:p>
        </p:txBody>
      </p:sp>
      <p:sp>
        <p:nvSpPr>
          <p:cNvPr id="10" name="Rectangle 9"/>
          <p:cNvSpPr/>
          <p:nvPr/>
        </p:nvSpPr>
        <p:spPr>
          <a:xfrm>
            <a:off x="1743840" y="1139896"/>
            <a:ext cx="9937376" cy="2308324"/>
          </a:xfrm>
          <a:prstGeom prst="rect">
            <a:avLst/>
          </a:prstGeom>
        </p:spPr>
        <p:txBody>
          <a:bodyPr wrap="square">
            <a:spAutoFit/>
          </a:bodyPr>
          <a:lstStyle/>
          <a:p>
            <a:pPr algn="r" rtl="1"/>
            <a:r>
              <a:rPr lang="ar-DZ" dirty="0">
                <a:solidFill>
                  <a:srgbClr val="050505"/>
                </a:solidFill>
                <a:latin typeface="Segoe UI Historic" panose="020B0502040204020203" pitchFamily="34" charset="0"/>
              </a:rPr>
              <a:t>أو هي الجهة المختصة بتقييم السندات او الاسهم الممتازة و ذلك استنادا الى تقييم المخاطر الائتمانية الخاصة بالمصدر و تعد التقييمات الصادرة عنها بمثابة دليل معترف به في اسواق الائتمان</a:t>
            </a:r>
            <a:endParaRPr lang="ar-DZ" dirty="0"/>
          </a:p>
          <a:p>
            <a:pPr algn="r" rtl="1"/>
            <a:endParaRPr lang="fr-FR" dirty="0"/>
          </a:p>
          <a:p>
            <a:pPr algn="r" rtl="1"/>
            <a:r>
              <a:rPr lang="ar-DZ" dirty="0"/>
              <a:t>تعرف أيضا على أنها:" عبارة عن مؤسسات مالية، تضع خبرتها تحت تصرف البنوك، خاصة ما تعلق بالتكفل بتقييم محفظة الأصول المورقة، وتزويد السوق بمعلومات أساسية حول طبيعة هذه الأصول، ومدى جودة الأوراق المالية، بحيث يستفيد منها مختلف المتدخلون وذلك من أجل اتخاذ قر ارتهم الاستثمارية، هذه المعلومات عادة ما تكون عبارة عن رموز(...</a:t>
            </a:r>
            <a:r>
              <a:rPr lang="fr-FR" dirty="0"/>
              <a:t>BBB,BB,B, AAA,AA,A ،</a:t>
            </a:r>
            <a:r>
              <a:rPr lang="ar-DZ" dirty="0"/>
              <a:t>)يستدل من خلالها وبسهولة على مستوى الخطر الذي تمثله هذه الأصول</a:t>
            </a:r>
          </a:p>
        </p:txBody>
      </p:sp>
      <p:sp>
        <p:nvSpPr>
          <p:cNvPr id="11" name="Rectangle 10"/>
          <p:cNvSpPr/>
          <p:nvPr/>
        </p:nvSpPr>
        <p:spPr>
          <a:xfrm>
            <a:off x="1672020" y="3371490"/>
            <a:ext cx="10081014" cy="2308324"/>
          </a:xfrm>
          <a:prstGeom prst="rect">
            <a:avLst/>
          </a:prstGeom>
        </p:spPr>
        <p:txBody>
          <a:bodyPr wrap="square">
            <a:spAutoFit/>
          </a:bodyPr>
          <a:lstStyle/>
          <a:p>
            <a:pPr algn="r" rtl="1"/>
            <a:r>
              <a:rPr lang="ar-DZ" dirty="0"/>
              <a:t>كما تعرف على أنها:" تلك المؤسسات التي تقوم بشكل عام بتقييم المخاطر المتعلقة بإصدارات الدين، سواء الشركات أو الحكومات، وتعد قدرة المصدر على الوفاء بتسديد فوائد الدين والأقساط المترتبة عليه أهم مؤشر للجدارة الائتمانية التي تبنى على أساسها التصنيفات الائتمانية المقدمة من طرف الوكالات</a:t>
            </a:r>
            <a:endParaRPr lang="fr-FR" dirty="0"/>
          </a:p>
          <a:p>
            <a:pPr algn="r" rtl="1"/>
            <a:endParaRPr lang="fr-FR" dirty="0"/>
          </a:p>
          <a:p>
            <a:pPr algn="r" rtl="1"/>
            <a:r>
              <a:rPr lang="ar-DZ" dirty="0"/>
              <a:t>ونجد العديد من وكالات التصنيف الائتماني حول العالم، إلا أن هناك ثلاث شركات فقط تستحوذ على نسبة 95 %من الحصة السوقية للتصنيف، والمتمثلة في "S&amp;P ،"</a:t>
            </a:r>
            <a:r>
              <a:rPr lang="ar-DZ" dirty="0" err="1"/>
              <a:t>hctiF</a:t>
            </a:r>
            <a:r>
              <a:rPr lang="ar-DZ" dirty="0"/>
              <a:t>" ،"</a:t>
            </a:r>
            <a:r>
              <a:rPr lang="ar-DZ" dirty="0" err="1"/>
              <a:t>s’Moody</a:t>
            </a:r>
            <a:r>
              <a:rPr lang="ar-DZ" dirty="0"/>
              <a:t> ،"حيث تسيطر</a:t>
            </a:r>
          </a:p>
          <a:p>
            <a:pPr algn="r" rtl="1"/>
            <a:r>
              <a:rPr lang="ar-DZ" dirty="0"/>
              <a:t>كل من P&amp;S و </a:t>
            </a:r>
            <a:r>
              <a:rPr lang="ar-DZ" dirty="0" err="1"/>
              <a:t>s’Moody</a:t>
            </a:r>
            <a:r>
              <a:rPr lang="ar-DZ" dirty="0"/>
              <a:t> على ما نسبته 80 % ،و 14 %لوكالة </a:t>
            </a:r>
            <a:r>
              <a:rPr lang="ar-DZ" dirty="0" err="1"/>
              <a:t>Fitch</a:t>
            </a:r>
            <a:endParaRPr lang="ar-DZ" dirty="0"/>
          </a:p>
          <a:p>
            <a:pPr algn="r" rtl="1"/>
            <a:endParaRPr lang="ar-DZ" dirty="0"/>
          </a:p>
        </p:txBody>
      </p:sp>
      <p:sp>
        <p:nvSpPr>
          <p:cNvPr id="13" name="Rectangle 12"/>
          <p:cNvSpPr/>
          <p:nvPr/>
        </p:nvSpPr>
        <p:spPr>
          <a:xfrm>
            <a:off x="1411747" y="5603083"/>
            <a:ext cx="10175143" cy="923330"/>
          </a:xfrm>
          <a:prstGeom prst="rect">
            <a:avLst/>
          </a:prstGeom>
        </p:spPr>
        <p:txBody>
          <a:bodyPr wrap="square">
            <a:spAutoFit/>
          </a:bodyPr>
          <a:lstStyle/>
          <a:p>
            <a:pPr algn="r" rtl="1"/>
            <a:r>
              <a:rPr lang="ar-DZ" dirty="0"/>
              <a:t>من خلال التعاريف السابقة نستنتج أن وكالات التصنيف الائتماني عبارة عن مؤسسات</a:t>
            </a:r>
          </a:p>
          <a:p>
            <a:pPr algn="r" rtl="1"/>
            <a:r>
              <a:rPr lang="ar-DZ" dirty="0"/>
              <a:t>مالية، تقوم بتقييم الجدارة الائتمانية لمختلف المتعاملين، وبالتالي مساعدتهم على اتخاذ مختلف</a:t>
            </a:r>
          </a:p>
          <a:p>
            <a:pPr algn="r" rtl="1"/>
            <a:r>
              <a:rPr lang="ar-DZ" dirty="0"/>
              <a:t>قراراتهم الاستثمارية،</a:t>
            </a:r>
          </a:p>
        </p:txBody>
      </p:sp>
    </p:spTree>
    <p:extLst>
      <p:ext uri="{BB962C8B-B14F-4D97-AF65-F5344CB8AC3E}">
        <p14:creationId xmlns:p14="http://schemas.microsoft.com/office/powerpoint/2010/main" val="140099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2"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42" presetClass="path" presetSubtype="0" accel="50000" decel="50000" fill="hold" grpId="1" nodeType="withEffect">
                                  <p:stCondLst>
                                    <p:cond delay="0"/>
                                  </p:stCondLst>
                                  <p:childTnLst>
                                    <p:animMotion origin="layout" path="M -1.45833E-6 2.96296E-6 L -1.45833E-6 -0.22848 " pathEditMode="relative" rAng="0" ptsTypes="AA">
                                      <p:cBhvr>
                                        <p:cTn id="14" dur="2000" fill="hold"/>
                                        <p:tgtEl>
                                          <p:spTgt spid="11"/>
                                        </p:tgtEl>
                                        <p:attrNameLst>
                                          <p:attrName>ppt_x</p:attrName>
                                          <p:attrName>ppt_y</p:attrName>
                                        </p:attrNameLst>
                                      </p:cBhvr>
                                      <p:rCtr x="0" y="-11435"/>
                                    </p:animMotion>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2"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42" presetClass="path" presetSubtype="0" accel="50000" decel="50000" fill="hold" grpId="1" nodeType="withEffect">
                                  <p:stCondLst>
                                    <p:cond delay="0"/>
                                  </p:stCondLst>
                                  <p:childTnLst>
                                    <p:animMotion origin="layout" path="M -3.33333E-6 -1.48148E-6 L -3.33333E-6 -0.35694 " pathEditMode="relative" rAng="0" ptsTypes="AA">
                                      <p:cBhvr>
                                        <p:cTn id="22" dur="2000" fill="hold"/>
                                        <p:tgtEl>
                                          <p:spTgt spid="13"/>
                                        </p:tgtEl>
                                        <p:attrNameLst>
                                          <p:attrName>ppt_x</p:attrName>
                                          <p:attrName>ppt_y</p:attrName>
                                        </p:attrNameLst>
                                      </p:cBhvr>
                                      <p:rCtr x="0" y="-178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10" grpId="2"/>
      <p:bldP spid="11" grpId="0"/>
      <p:bldP spid="11" grpId="1"/>
      <p:bldP spid="11" grpId="2"/>
      <p:bldP spid="13" grpId="0"/>
      <p:bldP spid="13"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926541" y="211021"/>
            <a:ext cx="3878015" cy="604647"/>
          </a:xfrm>
          <a:prstGeom prst="round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rtlCol="0" anchor="ctr"/>
          <a:lstStyle/>
          <a:p>
            <a:pPr algn="ctr" rtl="1"/>
            <a:r>
              <a:rPr lang="ar-DZ"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أنواع وكالات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 </a:t>
            </a:r>
            <a:endParaRPr lang="ar-DZ" sz="2000" dirty="0">
              <a:ln w="0">
                <a:solidFill>
                  <a:srgbClr val="0070C0"/>
                </a:solidFill>
              </a:ln>
              <a:solidFill>
                <a:srgbClr val="0070C0"/>
              </a:solidFill>
              <a:effectLst>
                <a:reflection blurRad="6350" stA="53000" endA="300" endPos="35500" dir="5400000" sy="-90000" algn="bl" rotWithShape="0"/>
              </a:effectLst>
            </a:endParaRPr>
          </a:p>
        </p:txBody>
      </p:sp>
      <p:sp>
        <p:nvSpPr>
          <p:cNvPr id="5" name="Rectangle 4"/>
          <p:cNvSpPr/>
          <p:nvPr/>
        </p:nvSpPr>
        <p:spPr>
          <a:xfrm>
            <a:off x="1949824" y="1004064"/>
            <a:ext cx="9009529" cy="369332"/>
          </a:xfrm>
          <a:prstGeom prst="rect">
            <a:avLst/>
          </a:prstGeom>
        </p:spPr>
        <p:txBody>
          <a:bodyPr wrap="square">
            <a:spAutoFit/>
          </a:bodyPr>
          <a:lstStyle/>
          <a:p>
            <a:pPr algn="r" rtl="1"/>
            <a:r>
              <a:rPr lang="ar-DZ" dirty="0"/>
              <a:t>هناك ثلاث شركات بالتحديد يطلق عليها الشركات الثالث الكبرى وهي P&amp;S ،</a:t>
            </a:r>
            <a:r>
              <a:rPr lang="ar-DZ" dirty="0" err="1"/>
              <a:t>Fitch</a:t>
            </a:r>
            <a:r>
              <a:rPr lang="ar-DZ" dirty="0"/>
              <a:t> ،</a:t>
            </a:r>
            <a:r>
              <a:rPr lang="ar-DZ" dirty="0" err="1"/>
              <a:t>s’Moody</a:t>
            </a:r>
            <a:endParaRPr lang="ar-DZ" dirty="0"/>
          </a:p>
        </p:txBody>
      </p:sp>
      <p:sp>
        <p:nvSpPr>
          <p:cNvPr id="6" name="Rectangle 5"/>
          <p:cNvSpPr/>
          <p:nvPr/>
        </p:nvSpPr>
        <p:spPr>
          <a:xfrm>
            <a:off x="7804556" y="1561792"/>
            <a:ext cx="3803609" cy="369332"/>
          </a:xfrm>
          <a:prstGeom prst="rect">
            <a:avLst/>
          </a:prstGeom>
        </p:spPr>
        <p:txBody>
          <a:bodyPr wrap="square">
            <a:spAutoFit/>
          </a:bodyPr>
          <a:lstStyle/>
          <a:p>
            <a:pPr algn="r" rtl="1"/>
            <a:r>
              <a:rPr lang="ar-DZ" dirty="0">
                <a:solidFill>
                  <a:srgbClr val="C00000"/>
                </a:solidFill>
              </a:rPr>
              <a:t>أولا</a:t>
            </a:r>
            <a:r>
              <a:rPr lang="ar-DZ" dirty="0"/>
              <a:t>. </a:t>
            </a:r>
            <a:r>
              <a:rPr lang="ar-DZ" dirty="0">
                <a:solidFill>
                  <a:srgbClr val="0070C0"/>
                </a:solidFill>
              </a:rPr>
              <a:t>وكالة التصنيف الائتماني S&amp;P :</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074" y="4672852"/>
            <a:ext cx="2857500" cy="16002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Rectangle 7"/>
          <p:cNvSpPr/>
          <p:nvPr/>
        </p:nvSpPr>
        <p:spPr>
          <a:xfrm>
            <a:off x="1949824" y="1931124"/>
            <a:ext cx="9533964" cy="1754326"/>
          </a:xfrm>
          <a:prstGeom prst="rect">
            <a:avLst/>
          </a:prstGeom>
        </p:spPr>
        <p:txBody>
          <a:bodyPr wrap="square">
            <a:spAutoFit/>
          </a:bodyPr>
          <a:lstStyle/>
          <a:p>
            <a:pPr algn="r" rtl="1"/>
            <a:r>
              <a:rPr lang="ar-DZ" dirty="0"/>
              <a:t>وهي شركة خدمات مالية مقرها الولايات المتحدة الأمريكية، تعمل في مجال التصنيف الائتماني</a:t>
            </a:r>
            <a:r>
              <a:rPr lang="fr-FR" dirty="0"/>
              <a:t> </a:t>
            </a:r>
            <a:r>
              <a:rPr lang="ar-DZ" dirty="0"/>
              <a:t>وتصدر تصنيفها لقياس مدى قدرة الحكومات أو الشركات المقترضة على الوفاء بالتزاماتها المالية</a:t>
            </a:r>
            <a:r>
              <a:rPr lang="fr-FR" dirty="0"/>
              <a:t> </a:t>
            </a:r>
            <a:r>
              <a:rPr lang="ar-DZ" dirty="0"/>
              <a:t>لدى الجهة المقترضة، أي تصدر شهادة بشأن الوضع المالي للجهة المعنية، وتعد إحدى وكالات</a:t>
            </a:r>
            <a:r>
              <a:rPr lang="fr-FR" dirty="0"/>
              <a:t> </a:t>
            </a:r>
            <a:r>
              <a:rPr lang="ar-DZ" dirty="0"/>
              <a:t>التصنيف الائتماني التي تصدر تصنيفات ائتمانية قصيرة وطويلة الأجل، حيث يتم</a:t>
            </a:r>
            <a:r>
              <a:rPr lang="fr-FR" dirty="0"/>
              <a:t> </a:t>
            </a:r>
            <a:r>
              <a:rPr lang="ar-DZ" dirty="0"/>
              <a:t>الاعتماد على تصنيفها لقياس الجدارة الائتمانية للدولة مما ينعكس على مناخ الاستثمار بها، و</a:t>
            </a:r>
            <a:r>
              <a:rPr lang="fr-FR" dirty="0"/>
              <a:t> </a:t>
            </a:r>
            <a:r>
              <a:rPr lang="ar-DZ" dirty="0"/>
              <a:t>تعطي</a:t>
            </a:r>
            <a:r>
              <a:rPr lang="fr-FR" dirty="0"/>
              <a:t> </a:t>
            </a:r>
            <a:r>
              <a:rPr lang="ar-DZ" dirty="0"/>
              <a:t>وفق</a:t>
            </a:r>
            <a:r>
              <a:rPr lang="fr-FR" dirty="0"/>
              <a:t> </a:t>
            </a:r>
            <a:r>
              <a:rPr lang="ar-DZ" dirty="0"/>
              <a:t>مؤشراتها</a:t>
            </a:r>
            <a:r>
              <a:rPr lang="fr-FR" dirty="0"/>
              <a:t>  </a:t>
            </a:r>
            <a:r>
              <a:rPr lang="ar-DZ" dirty="0"/>
              <a:t>درجات</a:t>
            </a:r>
            <a:r>
              <a:rPr lang="fr-FR" dirty="0"/>
              <a:t> </a:t>
            </a:r>
            <a:r>
              <a:rPr lang="ar-DZ" dirty="0"/>
              <a:t>ائتمانية</a:t>
            </a:r>
            <a:r>
              <a:rPr lang="fr-FR" dirty="0"/>
              <a:t>   </a:t>
            </a:r>
            <a:r>
              <a:rPr lang="ar-DZ" dirty="0"/>
              <a:t>انطلاقا</a:t>
            </a:r>
            <a:r>
              <a:rPr lang="fr-FR" dirty="0"/>
              <a:t> </a:t>
            </a:r>
            <a:r>
              <a:rPr lang="ar-DZ" dirty="0"/>
              <a:t>من</a:t>
            </a:r>
            <a:r>
              <a:rPr lang="fr-FR" dirty="0"/>
              <a:t> </a:t>
            </a:r>
            <a:r>
              <a:rPr lang="ar-DZ" dirty="0"/>
              <a:t>التصنيف</a:t>
            </a:r>
            <a:r>
              <a:rPr lang="fr-FR" dirty="0"/>
              <a:t>AAA </a:t>
            </a:r>
            <a:r>
              <a:rPr lang="ar-DZ" dirty="0"/>
              <a:t>إلى</a:t>
            </a:r>
            <a:r>
              <a:rPr lang="fr-FR" dirty="0"/>
              <a:t> </a:t>
            </a:r>
            <a:r>
              <a:rPr lang="ar-DZ" dirty="0"/>
              <a:t>غاية التصنيف</a:t>
            </a:r>
            <a:r>
              <a:rPr lang="fr-FR" dirty="0"/>
              <a:t>D </a:t>
            </a:r>
            <a:endParaRPr lang="ar-DZ" dirty="0"/>
          </a:p>
        </p:txBody>
      </p:sp>
      <p:sp>
        <p:nvSpPr>
          <p:cNvPr id="9" name="Rectangle 8"/>
          <p:cNvSpPr/>
          <p:nvPr/>
        </p:nvSpPr>
        <p:spPr>
          <a:xfrm>
            <a:off x="7916786" y="3870116"/>
            <a:ext cx="3567002" cy="369332"/>
          </a:xfrm>
          <a:prstGeom prst="rect">
            <a:avLst/>
          </a:prstGeom>
        </p:spPr>
        <p:txBody>
          <a:bodyPr wrap="none">
            <a:spAutoFit/>
          </a:bodyPr>
          <a:lstStyle/>
          <a:p>
            <a:pPr algn="r" rtl="1"/>
            <a:r>
              <a:rPr lang="ar-DZ" dirty="0">
                <a:solidFill>
                  <a:srgbClr val="C00000"/>
                </a:solidFill>
              </a:rPr>
              <a:t>ثانيا</a:t>
            </a:r>
            <a:r>
              <a:rPr lang="ar-DZ" dirty="0"/>
              <a:t>. </a:t>
            </a:r>
            <a:r>
              <a:rPr lang="ar-DZ" dirty="0">
                <a:solidFill>
                  <a:srgbClr val="0070C0"/>
                </a:solidFill>
              </a:rPr>
              <a:t>وكالة التصنيف الائتماني </a:t>
            </a:r>
            <a:r>
              <a:rPr lang="ar-DZ" dirty="0" err="1">
                <a:solidFill>
                  <a:srgbClr val="0070C0"/>
                </a:solidFill>
              </a:rPr>
              <a:t>Fitch</a:t>
            </a:r>
            <a:r>
              <a:rPr lang="ar-DZ" dirty="0"/>
              <a:t>:</a:t>
            </a:r>
          </a:p>
        </p:txBody>
      </p:sp>
      <p:sp>
        <p:nvSpPr>
          <p:cNvPr id="10" name="Rectangle 9"/>
          <p:cNvSpPr/>
          <p:nvPr/>
        </p:nvSpPr>
        <p:spPr>
          <a:xfrm>
            <a:off x="3217201" y="4424114"/>
            <a:ext cx="8511988" cy="1754326"/>
          </a:xfrm>
          <a:prstGeom prst="rect">
            <a:avLst/>
          </a:prstGeom>
        </p:spPr>
        <p:txBody>
          <a:bodyPr wrap="square">
            <a:spAutoFit/>
          </a:bodyPr>
          <a:lstStyle/>
          <a:p>
            <a:pPr algn="r" rtl="1"/>
            <a:r>
              <a:rPr lang="ar-DZ" dirty="0"/>
              <a:t>و هي</a:t>
            </a:r>
            <a:r>
              <a:rPr lang="fr-FR" dirty="0"/>
              <a:t> </a:t>
            </a:r>
            <a:r>
              <a:rPr lang="ar-DZ" dirty="0"/>
              <a:t>عبارة عن شركة فرعية</a:t>
            </a:r>
            <a:r>
              <a:rPr lang="fr-FR" dirty="0"/>
              <a:t> </a:t>
            </a:r>
            <a:r>
              <a:rPr lang="ar-DZ" dirty="0"/>
              <a:t>فرعية مملوكة بالكامل لشركة </a:t>
            </a:r>
            <a:r>
              <a:rPr lang="fr-FR" dirty="0"/>
              <a:t>Hearst Corporation،</a:t>
            </a:r>
            <a:r>
              <a:rPr lang="ar-DZ" dirty="0"/>
              <a:t>التي تنشر البحوث</a:t>
            </a:r>
            <a:r>
              <a:rPr lang="fr-FR" dirty="0"/>
              <a:t> </a:t>
            </a:r>
            <a:r>
              <a:rPr lang="ar-DZ" dirty="0"/>
              <a:t>والتحليلات المالية عن الأسهم والسندات و قامت هذه الشركة بزيادة حصتها في مجموعة</a:t>
            </a:r>
            <a:r>
              <a:rPr lang="fr-FR" dirty="0"/>
              <a:t> </a:t>
            </a:r>
            <a:r>
              <a:rPr lang="ar-DZ" dirty="0"/>
              <a:t>فيتش إلى 50 %في 12 أبريل 2012</a:t>
            </a:r>
            <a:r>
              <a:rPr lang="fr-FR" dirty="0"/>
              <a:t> </a:t>
            </a:r>
            <a:r>
              <a:rPr lang="ar-DZ" dirty="0"/>
              <a:t>و تعد أحد</a:t>
            </a:r>
            <a:r>
              <a:rPr lang="fr-FR" dirty="0"/>
              <a:t> </a:t>
            </a:r>
            <a:r>
              <a:rPr lang="ar-DZ" dirty="0"/>
              <a:t>أهم من يقدم التصنيفات الائتمانية في معظم الأسواق المالية العالمية، حيث تغطي أكثر من 150دولة حول العالم، وتحصل على معظم إيراداتها من عمليات التصنيف الائتماني، في حين يأتي</a:t>
            </a:r>
            <a:r>
              <a:rPr lang="fr-FR" dirty="0"/>
              <a:t> </a:t>
            </a:r>
            <a:r>
              <a:rPr lang="ar-DZ" dirty="0"/>
              <a:t>جزء من عوائدها نتيجة لقيامها بالبحوث المختلفة</a:t>
            </a:r>
          </a:p>
        </p:txBody>
      </p:sp>
    </p:spTree>
    <p:extLst>
      <p:ext uri="{BB962C8B-B14F-4D97-AF65-F5344CB8AC3E}">
        <p14:creationId xmlns:p14="http://schemas.microsoft.com/office/powerpoint/2010/main" val="272884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outVertical)">
                                      <p:cBhvr>
                                        <p:cTn id="21" dur="500"/>
                                        <p:tgtEl>
                                          <p:spTgt spid="6"/>
                                        </p:tgtEl>
                                      </p:cBhvr>
                                    </p:animEffect>
                                  </p:childTnLst>
                                </p:cTn>
                              </p:par>
                              <p:par>
                                <p:cTn id="22" presetID="16" presetClass="entr" presetSubtype="37"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outVertic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P spid="8" grpId="0"/>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43446" y="114762"/>
            <a:ext cx="3924472" cy="369332"/>
          </a:xfrm>
          <a:prstGeom prst="rect">
            <a:avLst/>
          </a:prstGeom>
        </p:spPr>
        <p:txBody>
          <a:bodyPr wrap="none">
            <a:spAutoFit/>
          </a:bodyPr>
          <a:lstStyle/>
          <a:p>
            <a:pPr algn="r" rtl="1"/>
            <a:r>
              <a:rPr lang="ar-DZ" dirty="0">
                <a:solidFill>
                  <a:srgbClr val="C00000"/>
                </a:solidFill>
              </a:rPr>
              <a:t>ثالثا</a:t>
            </a:r>
            <a:r>
              <a:rPr lang="ar-DZ" dirty="0"/>
              <a:t>. </a:t>
            </a:r>
            <a:r>
              <a:rPr lang="ar-DZ" dirty="0">
                <a:solidFill>
                  <a:srgbClr val="0070C0"/>
                </a:solidFill>
              </a:rPr>
              <a:t>وكالة التصنيف الائتماني </a:t>
            </a:r>
            <a:r>
              <a:rPr lang="ar-DZ" dirty="0" err="1">
                <a:solidFill>
                  <a:srgbClr val="0070C0"/>
                </a:solidFill>
              </a:rPr>
              <a:t>s’Moody</a:t>
            </a:r>
            <a:endParaRPr lang="ar-DZ" dirty="0">
              <a:solidFill>
                <a:srgbClr val="0070C0"/>
              </a:solidFill>
            </a:endParaRPr>
          </a:p>
        </p:txBody>
      </p:sp>
      <p:sp>
        <p:nvSpPr>
          <p:cNvPr id="5" name="Rectangle 4"/>
          <p:cNvSpPr/>
          <p:nvPr/>
        </p:nvSpPr>
        <p:spPr>
          <a:xfrm>
            <a:off x="2973899" y="493948"/>
            <a:ext cx="8594019" cy="646331"/>
          </a:xfrm>
          <a:prstGeom prst="rect">
            <a:avLst/>
          </a:prstGeom>
        </p:spPr>
        <p:txBody>
          <a:bodyPr wrap="none">
            <a:spAutoFit/>
          </a:bodyPr>
          <a:lstStyle/>
          <a:p>
            <a:pPr algn="r" rtl="1"/>
            <a:r>
              <a:rPr lang="ar-DZ" dirty="0"/>
              <a:t>تعد من أقدم وكالات التصنيف الائتماني، تقوم وكالة </a:t>
            </a:r>
            <a:r>
              <a:rPr lang="ar-DZ" dirty="0" err="1"/>
              <a:t>موديز</a:t>
            </a:r>
            <a:r>
              <a:rPr lang="fr-FR" dirty="0"/>
              <a:t> </a:t>
            </a:r>
            <a:r>
              <a:rPr lang="ar-DZ" dirty="0"/>
              <a:t>بإجراء التصنيفات الائتمانية التالية</a:t>
            </a:r>
            <a:r>
              <a:rPr lang="fr-FR" dirty="0"/>
              <a:t>:</a:t>
            </a:r>
          </a:p>
          <a:p>
            <a:pPr algn="r" rtl="1"/>
            <a:r>
              <a:rPr lang="fr-FR" dirty="0"/>
              <a:t> </a:t>
            </a:r>
            <a:endParaRPr lang="ar-DZ" dirty="0"/>
          </a:p>
        </p:txBody>
      </p:sp>
      <p:sp>
        <p:nvSpPr>
          <p:cNvPr id="6" name="Rectangle 5"/>
          <p:cNvSpPr/>
          <p:nvPr/>
        </p:nvSpPr>
        <p:spPr>
          <a:xfrm>
            <a:off x="5293659" y="853426"/>
            <a:ext cx="6096000" cy="1200329"/>
          </a:xfrm>
          <a:prstGeom prst="rect">
            <a:avLst/>
          </a:prstGeom>
        </p:spPr>
        <p:txBody>
          <a:bodyPr>
            <a:spAutoFit/>
          </a:bodyPr>
          <a:lstStyle/>
          <a:p>
            <a:pPr algn="r" rtl="1"/>
            <a:r>
              <a:rPr lang="ar-DZ" dirty="0"/>
              <a:t>100 تصنيف ائتماني سيادي.</a:t>
            </a:r>
          </a:p>
          <a:p>
            <a:pPr algn="r" rtl="1"/>
            <a:r>
              <a:rPr lang="ar-DZ" dirty="0"/>
              <a:t>12000 تصنيف للشركات.</a:t>
            </a:r>
          </a:p>
          <a:p>
            <a:pPr algn="r" rtl="1"/>
            <a:r>
              <a:rPr lang="ar-DZ" dirty="0"/>
              <a:t>29000 تصنيف للسندات المالية العامة.</a:t>
            </a:r>
          </a:p>
          <a:p>
            <a:pPr algn="r" rtl="1"/>
            <a:r>
              <a:rPr lang="ar-DZ" dirty="0"/>
              <a:t>96000 تصنيف للمنتجات المالية المركبة العالية المخاطر.</a:t>
            </a:r>
          </a:p>
        </p:txBody>
      </p:sp>
      <p:sp>
        <p:nvSpPr>
          <p:cNvPr id="7" name="Rectangle 6"/>
          <p:cNvSpPr/>
          <p:nvPr/>
        </p:nvSpPr>
        <p:spPr>
          <a:xfrm>
            <a:off x="3795542" y="2136234"/>
            <a:ext cx="4820550" cy="369332"/>
          </a:xfrm>
          <a:prstGeom prst="rect">
            <a:avLst/>
          </a:prstGeom>
        </p:spPr>
        <p:txBody>
          <a:bodyPr wrap="none">
            <a:spAutoFit/>
          </a:bodyPr>
          <a:lstStyle/>
          <a:p>
            <a:pPr algn="r" rtl="1"/>
            <a:r>
              <a:rPr lang="ar-DZ" dirty="0">
                <a:solidFill>
                  <a:srgbClr val="0070C0"/>
                </a:solidFill>
              </a:rPr>
              <a:t>الخدمات التي تقدمها وكالات التصنيف الائتماني:</a:t>
            </a:r>
            <a:endParaRPr lang="ar-DZ" dirty="0"/>
          </a:p>
        </p:txBody>
      </p:sp>
      <p:graphicFrame>
        <p:nvGraphicFramePr>
          <p:cNvPr id="8" name="Tableau 7"/>
          <p:cNvGraphicFramePr>
            <a:graphicFrameLocks noGrp="1"/>
          </p:cNvGraphicFramePr>
          <p:nvPr>
            <p:extLst>
              <p:ext uri="{D42A27DB-BD31-4B8C-83A1-F6EECF244321}">
                <p14:modId xmlns:p14="http://schemas.microsoft.com/office/powerpoint/2010/main" val="2728138301"/>
              </p:ext>
            </p:extLst>
          </p:nvPr>
        </p:nvGraphicFramePr>
        <p:xfrm>
          <a:off x="1479176" y="2588047"/>
          <a:ext cx="10088742" cy="3637520"/>
        </p:xfrm>
        <a:graphic>
          <a:graphicData uri="http://schemas.openxmlformats.org/drawingml/2006/table">
            <a:tbl>
              <a:tblPr firstRow="1" bandRow="1">
                <a:tableStyleId>{8799B23B-EC83-4686-B30A-512413B5E67A}</a:tableStyleId>
              </a:tblPr>
              <a:tblGrid>
                <a:gridCol w="3362914">
                  <a:extLst>
                    <a:ext uri="{9D8B030D-6E8A-4147-A177-3AD203B41FA5}">
                      <a16:colId xmlns:a16="http://schemas.microsoft.com/office/drawing/2014/main" val="20000"/>
                    </a:ext>
                  </a:extLst>
                </a:gridCol>
                <a:gridCol w="3362914">
                  <a:extLst>
                    <a:ext uri="{9D8B030D-6E8A-4147-A177-3AD203B41FA5}">
                      <a16:colId xmlns:a16="http://schemas.microsoft.com/office/drawing/2014/main" val="20001"/>
                    </a:ext>
                  </a:extLst>
                </a:gridCol>
                <a:gridCol w="3362914">
                  <a:extLst>
                    <a:ext uri="{9D8B030D-6E8A-4147-A177-3AD203B41FA5}">
                      <a16:colId xmlns:a16="http://schemas.microsoft.com/office/drawing/2014/main" val="20002"/>
                    </a:ext>
                  </a:extLst>
                </a:gridCol>
              </a:tblGrid>
              <a:tr h="887928">
                <a:tc>
                  <a:txBody>
                    <a:bodyPr/>
                    <a:lstStyle/>
                    <a:p>
                      <a:pPr algn="ctr" rtl="1"/>
                      <a:r>
                        <a:rPr lang="fr-FR" dirty="0" err="1"/>
                        <a:t>Fitch</a:t>
                      </a:r>
                      <a:endParaRPr lang="ar-DZ" dirty="0"/>
                    </a:p>
                  </a:txBody>
                  <a:tcPr/>
                </a:tc>
                <a:tc>
                  <a:txBody>
                    <a:bodyPr/>
                    <a:lstStyle/>
                    <a:p>
                      <a:pPr algn="ctr" rtl="1"/>
                      <a:r>
                        <a:rPr lang="fr-FR" dirty="0"/>
                        <a:t>Moody’s</a:t>
                      </a:r>
                      <a:endParaRPr lang="ar-DZ" dirty="0"/>
                    </a:p>
                  </a:txBody>
                  <a:tcPr/>
                </a:tc>
                <a:tc>
                  <a:txBody>
                    <a:bodyPr/>
                    <a:lstStyle/>
                    <a:p>
                      <a:pPr algn="ctr" rtl="1"/>
                      <a:r>
                        <a:rPr lang="fr-FR" dirty="0"/>
                        <a:t>S&amp;P</a:t>
                      </a:r>
                    </a:p>
                    <a:p>
                      <a:pPr algn="ctr" rtl="1"/>
                      <a:endParaRPr lang="fr-FR" dirty="0"/>
                    </a:p>
                    <a:p>
                      <a:pPr algn="ctr" rtl="1"/>
                      <a:endParaRPr lang="ar-DZ" dirty="0"/>
                    </a:p>
                  </a:txBody>
                  <a:tcPr/>
                </a:tc>
                <a:extLst>
                  <a:ext uri="{0D108BD9-81ED-4DB2-BD59-A6C34878D82A}">
                    <a16:rowId xmlns:a16="http://schemas.microsoft.com/office/drawing/2014/main" val="10000"/>
                  </a:ext>
                </a:extLst>
              </a:tr>
              <a:tr h="2723120">
                <a:tc>
                  <a:txBody>
                    <a:bodyPr/>
                    <a:lstStyle/>
                    <a:p>
                      <a:pPr rtl="1"/>
                      <a:r>
                        <a:rPr lang="ar-DZ" dirty="0"/>
                        <a:t>- تقديم خدمات البحوث.</a:t>
                      </a:r>
                    </a:p>
                    <a:p>
                      <a:pPr rtl="1"/>
                      <a:r>
                        <a:rPr lang="ar-DZ" dirty="0"/>
                        <a:t>- تقديم خدمات إدارة المخاطر</a:t>
                      </a:r>
                    </a:p>
                    <a:p>
                      <a:pPr marL="0" marR="0" lvl="0" indent="0" algn="r" defTabSz="457200" rtl="1" eaLnBrk="1" fontAlgn="auto" latinLnBrk="0" hangingPunct="1">
                        <a:lnSpc>
                          <a:spcPct val="100000"/>
                        </a:lnSpc>
                        <a:spcBef>
                          <a:spcPts val="0"/>
                        </a:spcBef>
                        <a:spcAft>
                          <a:spcPts val="0"/>
                        </a:spcAft>
                        <a:buClrTx/>
                        <a:buSzTx/>
                        <a:buFontTx/>
                        <a:buNone/>
                        <a:tabLst/>
                        <a:defRPr/>
                      </a:pPr>
                      <a:r>
                        <a:rPr lang="ar-DZ" dirty="0"/>
                        <a:t>وايجاد مختلف الحلول لها.</a:t>
                      </a:r>
                    </a:p>
                    <a:p>
                      <a:pPr rtl="1"/>
                      <a:r>
                        <a:rPr lang="ar-DZ" dirty="0"/>
                        <a:t>- توفير أبحاث الائتمان.</a:t>
                      </a:r>
                    </a:p>
                    <a:p>
                      <a:pPr rtl="1"/>
                      <a:r>
                        <a:rPr lang="ar-DZ" dirty="0"/>
                        <a:t>- تحليل المخاطر واجراء</a:t>
                      </a:r>
                      <a:r>
                        <a:rPr lang="fr-FR" baseline="0" dirty="0"/>
                        <a:t> </a:t>
                      </a:r>
                      <a:r>
                        <a:rPr lang="ar-DZ" dirty="0"/>
                        <a:t>عمليات الرقابة .</a:t>
                      </a:r>
                    </a:p>
                    <a:p>
                      <a:pPr rtl="1"/>
                      <a:r>
                        <a:rPr lang="ar-DZ" dirty="0"/>
                        <a:t>- تصنيف التمويل </a:t>
                      </a:r>
                      <a:r>
                        <a:rPr lang="ar-DZ" dirty="0" err="1"/>
                        <a:t>المهيكل</a:t>
                      </a:r>
                      <a:r>
                        <a:rPr lang="ar-DZ" dirty="0"/>
                        <a:t>.</a:t>
                      </a:r>
                    </a:p>
                    <a:p>
                      <a:pPr rtl="1"/>
                      <a:r>
                        <a:rPr lang="ar-DZ" dirty="0"/>
                        <a:t>- تصنيف المنتجات المالية.</a:t>
                      </a:r>
                    </a:p>
                    <a:p>
                      <a:pPr rtl="1"/>
                      <a:r>
                        <a:rPr lang="ar-DZ" dirty="0"/>
                        <a:t>- تصنيف المنتجات </a:t>
                      </a:r>
                      <a:r>
                        <a:rPr lang="ar-DZ" dirty="0" err="1"/>
                        <a:t>المهيكلة</a:t>
                      </a:r>
                      <a:r>
                        <a:rPr lang="ar-DZ" dirty="0"/>
                        <a:t>.</a:t>
                      </a:r>
                    </a:p>
                  </a:txBody>
                  <a:tcPr/>
                </a:tc>
                <a:tc>
                  <a:txBody>
                    <a:bodyPr/>
                    <a:lstStyle/>
                    <a:p>
                      <a:pPr rtl="1"/>
                      <a:endParaRPr lang="fr-FR" dirty="0"/>
                    </a:p>
                    <a:p>
                      <a:pPr rtl="1"/>
                      <a:r>
                        <a:rPr lang="ar-DZ" dirty="0"/>
                        <a:t>- تحليل الأعمال.</a:t>
                      </a:r>
                    </a:p>
                    <a:p>
                      <a:pPr rtl="1"/>
                      <a:r>
                        <a:rPr lang="ar-DZ" dirty="0"/>
                        <a:t>- تحليل الائتمان العالمي.</a:t>
                      </a:r>
                    </a:p>
                    <a:p>
                      <a:pPr rtl="1"/>
                      <a:r>
                        <a:rPr lang="ar-DZ" dirty="0"/>
                        <a:t>- تقديم خدمات إدارة المخاطر.</a:t>
                      </a:r>
                    </a:p>
                    <a:p>
                      <a:pPr rtl="1"/>
                      <a:r>
                        <a:rPr lang="ar-DZ" dirty="0"/>
                        <a:t>- تقديم خدمات التصنيف</a:t>
                      </a:r>
                    </a:p>
                    <a:p>
                      <a:pPr rtl="1"/>
                      <a:r>
                        <a:rPr lang="ar-DZ" dirty="0"/>
                        <a:t>الائتماني.</a:t>
                      </a:r>
                    </a:p>
                  </a:txBody>
                  <a:tcPr/>
                </a:tc>
                <a:tc>
                  <a:txBody>
                    <a:bodyPr/>
                    <a:lstStyle/>
                    <a:p>
                      <a:pPr rtl="1"/>
                      <a:r>
                        <a:rPr lang="ar-DZ" dirty="0"/>
                        <a:t>- تقييم المخاطر.</a:t>
                      </a:r>
                    </a:p>
                    <a:p>
                      <a:pPr rtl="1"/>
                      <a:r>
                        <a:rPr lang="ar-DZ" dirty="0"/>
                        <a:t>-توفير قاعدة بيانات عالمية.</a:t>
                      </a:r>
                    </a:p>
                    <a:p>
                      <a:pPr rtl="1"/>
                      <a:r>
                        <a:rPr lang="ar-DZ" dirty="0"/>
                        <a:t>- تقديم خدمات التصنيف.</a:t>
                      </a:r>
                    </a:p>
                    <a:p>
                      <a:pPr rtl="1"/>
                      <a:r>
                        <a:rPr lang="ar-DZ" dirty="0"/>
                        <a:t>- تقديم معلومات مالية عن</a:t>
                      </a:r>
                    </a:p>
                    <a:p>
                      <a:pPr rtl="1"/>
                      <a:r>
                        <a:rPr lang="ar-DZ" dirty="0"/>
                        <a:t>الشركات.</a:t>
                      </a:r>
                    </a:p>
                    <a:p>
                      <a:pPr rtl="1"/>
                      <a:r>
                        <a:rPr lang="ar-DZ" dirty="0"/>
                        <a:t>- تقديم قاعدة بيانات عن</a:t>
                      </a:r>
                    </a:p>
                    <a:p>
                      <a:pPr rtl="1"/>
                      <a:r>
                        <a:rPr lang="ar-DZ" dirty="0"/>
                        <a:t>الأوراق المالية ورأس المال.</a:t>
                      </a:r>
                    </a:p>
                    <a:p>
                      <a:pPr rtl="1"/>
                      <a:r>
                        <a:rPr lang="ar-DZ" dirty="0"/>
                        <a:t>- خدمة إيجاد الحلول للمختلف</a:t>
                      </a:r>
                    </a:p>
                    <a:p>
                      <a:pPr rtl="1"/>
                      <a:r>
                        <a:rPr lang="ar-DZ" dirty="0"/>
                        <a:t>المخاطر.</a:t>
                      </a:r>
                    </a:p>
                  </a:txBody>
                  <a:tcPr/>
                </a:tc>
                <a:extLst>
                  <a:ext uri="{0D108BD9-81ED-4DB2-BD59-A6C34878D82A}">
                    <a16:rowId xmlns:a16="http://schemas.microsoft.com/office/drawing/2014/main" val="10001"/>
                  </a:ext>
                </a:extLst>
              </a:tr>
            </a:tbl>
          </a:graphicData>
        </a:graphic>
      </p:graphicFrame>
      <p:sp>
        <p:nvSpPr>
          <p:cNvPr id="10" name="Rectangle 9"/>
          <p:cNvSpPr/>
          <p:nvPr/>
        </p:nvSpPr>
        <p:spPr>
          <a:xfrm>
            <a:off x="2618211" y="6212120"/>
            <a:ext cx="10855224" cy="307777"/>
          </a:xfrm>
          <a:prstGeom prst="rect">
            <a:avLst/>
          </a:prstGeom>
        </p:spPr>
        <p:txBody>
          <a:bodyPr wrap="square">
            <a:spAutoFit/>
          </a:bodyPr>
          <a:lstStyle/>
          <a:p>
            <a:pPr algn="l"/>
            <a:r>
              <a:rPr lang="ar-DZ" sz="1400" dirty="0" err="1"/>
              <a:t>Source</a:t>
            </a:r>
            <a:r>
              <a:rPr lang="ar-DZ" sz="1400" dirty="0"/>
              <a:t>: </a:t>
            </a:r>
            <a:r>
              <a:rPr lang="ar-DZ" sz="1400" dirty="0" err="1"/>
              <a:t>Annika</a:t>
            </a:r>
            <a:r>
              <a:rPr lang="ar-DZ" sz="1400" dirty="0"/>
              <a:t> </a:t>
            </a:r>
            <a:r>
              <a:rPr lang="ar-DZ" sz="1400" dirty="0" err="1"/>
              <a:t>Cayrol</a:t>
            </a:r>
            <a:r>
              <a:rPr lang="ar-DZ" sz="1400" dirty="0"/>
              <a:t>, </a:t>
            </a:r>
            <a:r>
              <a:rPr lang="ar-DZ" sz="1400" dirty="0" err="1"/>
              <a:t>Les</a:t>
            </a:r>
            <a:r>
              <a:rPr lang="ar-DZ" sz="1400" dirty="0"/>
              <a:t> </a:t>
            </a:r>
            <a:r>
              <a:rPr lang="ar-DZ" sz="1400" dirty="0" err="1"/>
              <a:t>agences</a:t>
            </a:r>
            <a:r>
              <a:rPr lang="ar-DZ" sz="1400" dirty="0"/>
              <a:t> </a:t>
            </a:r>
            <a:r>
              <a:rPr lang="ar-DZ" sz="1400" dirty="0" err="1"/>
              <a:t>de</a:t>
            </a:r>
            <a:r>
              <a:rPr lang="ar-DZ" sz="1400" dirty="0"/>
              <a:t> </a:t>
            </a:r>
            <a:r>
              <a:rPr lang="ar-DZ" sz="1400" dirty="0" err="1"/>
              <a:t>notation</a:t>
            </a:r>
            <a:r>
              <a:rPr lang="ar-DZ" sz="1400" dirty="0"/>
              <a:t> </a:t>
            </a:r>
            <a:r>
              <a:rPr lang="ar-DZ" sz="1400" dirty="0" err="1"/>
              <a:t>financière</a:t>
            </a:r>
            <a:r>
              <a:rPr lang="ar-DZ" sz="1400" dirty="0"/>
              <a:t>, </a:t>
            </a:r>
            <a:r>
              <a:rPr lang="ar-DZ" sz="1400" dirty="0" err="1"/>
              <a:t>Novembre</a:t>
            </a:r>
            <a:endParaRPr lang="ar-DZ" sz="1400" dirty="0"/>
          </a:p>
        </p:txBody>
      </p:sp>
      <p:sp>
        <p:nvSpPr>
          <p:cNvPr id="11" name="Rectangle 10"/>
          <p:cNvSpPr/>
          <p:nvPr/>
        </p:nvSpPr>
        <p:spPr>
          <a:xfrm>
            <a:off x="8749159" y="6181342"/>
            <a:ext cx="1010213" cy="369332"/>
          </a:xfrm>
          <a:prstGeom prst="rect">
            <a:avLst/>
          </a:prstGeom>
        </p:spPr>
        <p:txBody>
          <a:bodyPr wrap="none">
            <a:spAutoFit/>
          </a:bodyPr>
          <a:lstStyle/>
          <a:p>
            <a:r>
              <a:rPr lang="ar-DZ" sz="1400" dirty="0"/>
              <a:t>2010,  P3</a:t>
            </a:r>
            <a:r>
              <a:rPr lang="ar-DZ" dirty="0"/>
              <a:t>.</a:t>
            </a:r>
          </a:p>
        </p:txBody>
      </p:sp>
    </p:spTree>
    <p:extLst>
      <p:ext uri="{BB962C8B-B14F-4D97-AF65-F5344CB8AC3E}">
        <p14:creationId xmlns:p14="http://schemas.microsoft.com/office/powerpoint/2010/main" val="208028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outVertical)">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1000"/>
                                        <p:tgtEl>
                                          <p:spTgt spid="11"/>
                                        </p:tgtEl>
                                      </p:cBhvr>
                                    </p:animEffect>
                                    <p:anim calcmode="lin" valueType="num">
                                      <p:cBhvr>
                                        <p:cTn id="37" dur="1000" fill="hold"/>
                                        <p:tgtEl>
                                          <p:spTgt spid="11"/>
                                        </p:tgtEl>
                                        <p:attrNameLst>
                                          <p:attrName>ppt_x</p:attrName>
                                        </p:attrNameLst>
                                      </p:cBhvr>
                                      <p:tavLst>
                                        <p:tav tm="0">
                                          <p:val>
                                            <p:strVal val="#ppt_x"/>
                                          </p:val>
                                        </p:tav>
                                        <p:tav tm="100000">
                                          <p:val>
                                            <p:strVal val="#ppt_x"/>
                                          </p:val>
                                        </p:tav>
                                      </p:tavLst>
                                    </p:anim>
                                    <p:anim calcmode="lin" valueType="num">
                                      <p:cBhvr>
                                        <p:cTn id="3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71717" y="334851"/>
            <a:ext cx="4489702" cy="1477328"/>
          </a:xfrm>
          <a:prstGeom prst="rect">
            <a:avLst/>
          </a:prstGeom>
          <a:noFill/>
        </p:spPr>
        <p:txBody>
          <a:bodyPr wrap="square" rtlCol="0">
            <a:spAutoFit/>
          </a:bodyPr>
          <a:lstStyle/>
          <a:p>
            <a:pPr algn="ctr" rtl="1"/>
            <a:r>
              <a:rPr lang="ar-DZ" dirty="0"/>
              <a:t>الجمهورية الجزائرية الديمقراطية الشعبية</a:t>
            </a:r>
            <a:br>
              <a:rPr lang="ar-DZ" dirty="0"/>
            </a:br>
            <a:r>
              <a:rPr lang="ar-DZ" dirty="0"/>
              <a:t>وزارة التعليم العالي و البحث العلمي</a:t>
            </a:r>
            <a:br>
              <a:rPr lang="ar-DZ" dirty="0"/>
            </a:br>
            <a:r>
              <a:rPr lang="ar-DZ" dirty="0"/>
              <a:t>جامعة محمد خيضر بسكرة</a:t>
            </a:r>
            <a:br>
              <a:rPr lang="ar-DZ" dirty="0"/>
            </a:br>
            <a:r>
              <a:rPr lang="ar-DZ" dirty="0"/>
              <a:t>قسم العلوم التجارية</a:t>
            </a:r>
            <a:endParaRPr lang="fr-FR" dirty="0"/>
          </a:p>
          <a:p>
            <a:pPr algn="ctr" rtl="1"/>
            <a:r>
              <a:rPr lang="ar-DZ" dirty="0"/>
              <a:t>ماستر </a:t>
            </a:r>
            <a:r>
              <a:rPr lang="fr-FR" dirty="0"/>
              <a:t> 2</a:t>
            </a:r>
            <a:r>
              <a:rPr lang="ar-DZ" dirty="0"/>
              <a:t>تسويق مصرفي</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9049" y="590897"/>
            <a:ext cx="2143125" cy="965235"/>
          </a:xfrm>
          <a:prstGeom prst="rect">
            <a:avLst/>
          </a:prstGeom>
        </p:spPr>
      </p:pic>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31592" y="590896"/>
            <a:ext cx="2143125" cy="965235"/>
          </a:xfrm>
          <a:prstGeom prst="rect">
            <a:avLst/>
          </a:prstGeom>
        </p:spPr>
      </p:pic>
      <p:sp>
        <p:nvSpPr>
          <p:cNvPr id="7" name="Organigramme : Bande perforée 6"/>
          <p:cNvSpPr/>
          <p:nvPr/>
        </p:nvSpPr>
        <p:spPr>
          <a:xfrm>
            <a:off x="3021495" y="2637600"/>
            <a:ext cx="6798291" cy="2179098"/>
          </a:xfrm>
          <a:prstGeom prst="flowChartPunched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3200" b="1" dirty="0">
                <a:solidFill>
                  <a:schemeClr val="accent3">
                    <a:lumMod val="75000"/>
                  </a:schemeClr>
                </a:solidFill>
              </a:rPr>
              <a:t>مؤسسات التصنيف الائتماني</a:t>
            </a:r>
            <a:endParaRPr lang="fr-FR" sz="3200" b="1" dirty="0">
              <a:solidFill>
                <a:schemeClr val="accent3">
                  <a:lumMod val="75000"/>
                </a:schemeClr>
              </a:solidFill>
            </a:endParaRPr>
          </a:p>
        </p:txBody>
      </p:sp>
      <p:sp>
        <p:nvSpPr>
          <p:cNvPr id="8" name="ZoneTexte 7"/>
          <p:cNvSpPr txBox="1"/>
          <p:nvPr/>
        </p:nvSpPr>
        <p:spPr>
          <a:xfrm>
            <a:off x="9819786" y="4816698"/>
            <a:ext cx="1968809" cy="923330"/>
          </a:xfrm>
          <a:prstGeom prst="rect">
            <a:avLst/>
          </a:prstGeom>
          <a:noFill/>
        </p:spPr>
        <p:txBody>
          <a:bodyPr wrap="none" rtlCol="0">
            <a:spAutoFit/>
          </a:bodyPr>
          <a:lstStyle/>
          <a:p>
            <a:pPr algn="r" rtl="1"/>
            <a:r>
              <a:rPr lang="ar-DZ" dirty="0">
                <a:sym typeface="Wingdings" panose="05000000000000000000" pitchFamily="2" charset="2"/>
              </a:rPr>
              <a:t>-</a:t>
            </a:r>
            <a:r>
              <a:rPr lang="ar-DZ" dirty="0"/>
              <a:t>من اعداد الطلبة</a:t>
            </a:r>
          </a:p>
          <a:p>
            <a:pPr algn="r" rtl="1"/>
            <a:r>
              <a:rPr lang="ar-DZ" dirty="0">
                <a:sym typeface="Wingdings" panose="05000000000000000000" pitchFamily="2" charset="2"/>
              </a:rPr>
              <a:t> ومان أميرة</a:t>
            </a:r>
          </a:p>
          <a:p>
            <a:pPr algn="r" rtl="1"/>
            <a:r>
              <a:rPr lang="ar-DZ" dirty="0">
                <a:sym typeface="Wingdings" panose="05000000000000000000" pitchFamily="2" charset="2"/>
              </a:rPr>
              <a:t>مسعي ايمان</a:t>
            </a:r>
            <a:endParaRPr lang="ar-DZ" dirty="0"/>
          </a:p>
        </p:txBody>
      </p:sp>
      <p:sp>
        <p:nvSpPr>
          <p:cNvPr id="10" name="ZoneTexte 9"/>
          <p:cNvSpPr txBox="1"/>
          <p:nvPr/>
        </p:nvSpPr>
        <p:spPr>
          <a:xfrm>
            <a:off x="1841679" y="4977557"/>
            <a:ext cx="1996225" cy="1200329"/>
          </a:xfrm>
          <a:prstGeom prst="rect">
            <a:avLst/>
          </a:prstGeom>
          <a:noFill/>
        </p:spPr>
        <p:txBody>
          <a:bodyPr wrap="square" rtlCol="0">
            <a:spAutoFit/>
          </a:bodyPr>
          <a:lstStyle/>
          <a:p>
            <a:pPr algn="ctr" rtl="1"/>
            <a:r>
              <a:rPr lang="ar-DZ" dirty="0">
                <a:sym typeface="Wingdings" panose="05000000000000000000" pitchFamily="2" charset="2"/>
              </a:rPr>
              <a:t>-الأستاذ</a:t>
            </a:r>
          </a:p>
          <a:p>
            <a:pPr algn="ctr" rtl="1"/>
            <a:r>
              <a:rPr lang="ar-DZ" dirty="0">
                <a:sym typeface="Wingdings" panose="05000000000000000000" pitchFamily="2" charset="2"/>
              </a:rPr>
              <a:t>بن براهيم الغالي</a:t>
            </a:r>
          </a:p>
          <a:p>
            <a:pPr algn="ctr" rtl="1"/>
            <a:endParaRPr lang="ar-DZ" dirty="0">
              <a:sym typeface="Wingdings" panose="05000000000000000000" pitchFamily="2" charset="2"/>
            </a:endParaRPr>
          </a:p>
          <a:p>
            <a:pPr algn="ctr" rtl="1"/>
            <a:endParaRPr lang="ar-DZ" dirty="0"/>
          </a:p>
        </p:txBody>
      </p:sp>
      <p:sp>
        <p:nvSpPr>
          <p:cNvPr id="11" name="ZoneTexte 10"/>
          <p:cNvSpPr txBox="1"/>
          <p:nvPr/>
        </p:nvSpPr>
        <p:spPr>
          <a:xfrm>
            <a:off x="5257092" y="5993220"/>
            <a:ext cx="1918952" cy="369332"/>
          </a:xfrm>
          <a:prstGeom prst="rect">
            <a:avLst/>
          </a:prstGeom>
          <a:noFill/>
        </p:spPr>
        <p:txBody>
          <a:bodyPr wrap="square" rtlCol="0">
            <a:spAutoFit/>
          </a:bodyPr>
          <a:lstStyle/>
          <a:p>
            <a:pPr algn="r" rtl="1"/>
            <a:r>
              <a:rPr lang="ar-DZ" dirty="0"/>
              <a:t>2022/2021</a:t>
            </a:r>
          </a:p>
        </p:txBody>
      </p:sp>
      <p:sp>
        <p:nvSpPr>
          <p:cNvPr id="2" name="ZoneTexte 1">
            <a:extLst>
              <a:ext uri="{FF2B5EF4-FFF2-40B4-BE49-F238E27FC236}">
                <a16:creationId xmlns:a16="http://schemas.microsoft.com/office/drawing/2014/main" id="{95FE4B83-E0A6-4AA4-AE45-C6355A3F9599}"/>
              </a:ext>
            </a:extLst>
          </p:cNvPr>
          <p:cNvSpPr txBox="1"/>
          <p:nvPr/>
        </p:nvSpPr>
        <p:spPr>
          <a:xfrm>
            <a:off x="5869047" y="4930275"/>
            <a:ext cx="1103187" cy="369332"/>
          </a:xfrm>
          <a:prstGeom prst="rect">
            <a:avLst/>
          </a:prstGeom>
          <a:noFill/>
        </p:spPr>
        <p:txBody>
          <a:bodyPr wrap="none" rtlCol="0">
            <a:spAutoFit/>
          </a:bodyPr>
          <a:lstStyle/>
          <a:p>
            <a:pPr algn="ctr"/>
            <a:r>
              <a:rPr lang="ar-DZ" dirty="0"/>
              <a:t>ا</a:t>
            </a:r>
            <a:r>
              <a:rPr lang="ar-DZ" b="1" dirty="0"/>
              <a:t>لفوج 04</a:t>
            </a:r>
            <a:endParaRPr lang="fr-FR" b="1" dirty="0"/>
          </a:p>
        </p:txBody>
      </p:sp>
    </p:spTree>
    <p:extLst>
      <p:ext uri="{BB962C8B-B14F-4D97-AF65-F5344CB8AC3E}">
        <p14:creationId xmlns:p14="http://schemas.microsoft.com/office/powerpoint/2010/main" val="617054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à coins arrondis 9"/>
          <p:cNvSpPr/>
          <p:nvPr/>
        </p:nvSpPr>
        <p:spPr>
          <a:xfrm>
            <a:off x="3751729" y="216857"/>
            <a:ext cx="4875979" cy="528033"/>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rtl="1"/>
            <a:r>
              <a:rPr lang="ar-DZ" dirty="0">
                <a:ln w="0">
                  <a:solidFill>
                    <a:srgbClr val="0070C0"/>
                  </a:solidFill>
                </a:ln>
                <a:solidFill>
                  <a:srgbClr val="0070C0"/>
                </a:solidFill>
                <a:effectLst>
                  <a:reflection blurRad="6350" stA="53000" endA="300" endPos="35500" dir="5400000" sy="-90000" algn="bl" rotWithShape="0"/>
                </a:effectLst>
              </a:rPr>
              <a:t>2-</a:t>
            </a:r>
            <a:r>
              <a:rPr lang="ar-DZ" sz="2000" dirty="0">
                <a:ln w="0">
                  <a:solidFill>
                    <a:srgbClr val="0070C0"/>
                  </a:solidFill>
                </a:ln>
                <a:solidFill>
                  <a:srgbClr val="0070C0"/>
                </a:solidFill>
                <a:effectLst>
                  <a:reflection blurRad="6350" stA="53000" endA="300" endPos="35500" dir="5400000" sy="-90000" algn="bl" rotWithShape="0"/>
                </a:effectLst>
              </a:rPr>
              <a:t> اليات عمل وكالات التصنيف الانتمائي </a:t>
            </a:r>
            <a:r>
              <a:rPr lang="fr-FR" sz="2000" dirty="0">
                <a:ln w="0">
                  <a:solidFill>
                    <a:srgbClr val="0070C0"/>
                  </a:solidFill>
                </a:ln>
                <a:solidFill>
                  <a:srgbClr val="0070C0"/>
                </a:solidFill>
                <a:effectLst>
                  <a:reflection blurRad="6350" stA="53000" endA="300" endPos="35500" dir="5400000" sy="-90000" algn="bl" rotWithShape="0"/>
                </a:effectLst>
              </a:rPr>
              <a:t>-: </a:t>
            </a:r>
            <a:r>
              <a:rPr lang="fr-FR" sz="2000" b="1" dirty="0"/>
              <a:t> </a:t>
            </a:r>
            <a:endParaRPr lang="ar-DZ" sz="2000" dirty="0"/>
          </a:p>
          <a:p>
            <a:pPr algn="r" rtl="1"/>
            <a:endParaRPr lang="ar-DZ" sz="2000" dirty="0">
              <a:ln w="0">
                <a:solidFill>
                  <a:srgbClr val="0070C0"/>
                </a:solidFill>
              </a:ln>
              <a:solidFill>
                <a:srgbClr val="0070C0"/>
              </a:solidFill>
              <a:effectLst>
                <a:reflection blurRad="6350" stA="53000" endA="300" endPos="35500" dir="5400000" sy="-90000" algn="bl" rotWithShape="0"/>
              </a:effectLst>
            </a:endParaRPr>
          </a:p>
        </p:txBody>
      </p:sp>
      <p:sp>
        <p:nvSpPr>
          <p:cNvPr id="2" name="Rectangle 1"/>
          <p:cNvSpPr/>
          <p:nvPr/>
        </p:nvSpPr>
        <p:spPr>
          <a:xfrm>
            <a:off x="8872817" y="1783974"/>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chemeClr val="accent4">
                    <a:lumMod val="75000"/>
                  </a:schemeClr>
                </a:solidFill>
              </a:rPr>
              <a:t>تقديم طلب التصنيف</a:t>
            </a:r>
          </a:p>
        </p:txBody>
      </p:sp>
      <p:sp>
        <p:nvSpPr>
          <p:cNvPr id="4" name="Rectangle 3"/>
          <p:cNvSpPr/>
          <p:nvPr/>
        </p:nvSpPr>
        <p:spPr>
          <a:xfrm>
            <a:off x="5336240" y="1783974"/>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chemeClr val="accent6">
                    <a:lumMod val="75000"/>
                  </a:schemeClr>
                </a:solidFill>
              </a:rPr>
              <a:t>تعيين فريق التحليل</a:t>
            </a:r>
          </a:p>
        </p:txBody>
      </p:sp>
      <p:sp>
        <p:nvSpPr>
          <p:cNvPr id="5" name="Rectangle 4"/>
          <p:cNvSpPr/>
          <p:nvPr/>
        </p:nvSpPr>
        <p:spPr>
          <a:xfrm>
            <a:off x="1402976" y="1842242"/>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rgbClr val="C00000"/>
                </a:solidFill>
              </a:rPr>
              <a:t>جمع المعلومات</a:t>
            </a:r>
          </a:p>
        </p:txBody>
      </p:sp>
      <p:sp>
        <p:nvSpPr>
          <p:cNvPr id="6" name="Rectangle 5"/>
          <p:cNvSpPr/>
          <p:nvPr/>
        </p:nvSpPr>
        <p:spPr>
          <a:xfrm>
            <a:off x="1402976" y="5404072"/>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chemeClr val="accent6">
                    <a:lumMod val="75000"/>
                  </a:schemeClr>
                </a:solidFill>
              </a:rPr>
              <a:t>الإشراف</a:t>
            </a:r>
          </a:p>
        </p:txBody>
      </p:sp>
      <p:sp>
        <p:nvSpPr>
          <p:cNvPr id="7" name="Rectangle 6"/>
          <p:cNvSpPr/>
          <p:nvPr/>
        </p:nvSpPr>
        <p:spPr>
          <a:xfrm>
            <a:off x="1402976" y="3585058"/>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chemeClr val="bg2">
                    <a:lumMod val="50000"/>
                  </a:schemeClr>
                </a:solidFill>
              </a:rPr>
              <a:t>لجنة التصنيف</a:t>
            </a:r>
          </a:p>
        </p:txBody>
      </p:sp>
      <p:sp>
        <p:nvSpPr>
          <p:cNvPr id="8" name="Rectangle 7"/>
          <p:cNvSpPr/>
          <p:nvPr/>
        </p:nvSpPr>
        <p:spPr>
          <a:xfrm>
            <a:off x="5412440" y="5404072"/>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a:t>نشر التصنيف</a:t>
            </a:r>
          </a:p>
        </p:txBody>
      </p:sp>
      <p:sp>
        <p:nvSpPr>
          <p:cNvPr id="9" name="Rectangle 8"/>
          <p:cNvSpPr/>
          <p:nvPr/>
        </p:nvSpPr>
        <p:spPr>
          <a:xfrm>
            <a:off x="5336240" y="3585059"/>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rgbClr val="FF0000"/>
                </a:solidFill>
              </a:rPr>
              <a:t>التحليل</a:t>
            </a:r>
          </a:p>
        </p:txBody>
      </p:sp>
      <p:sp>
        <p:nvSpPr>
          <p:cNvPr id="11" name="Rectangle 10"/>
          <p:cNvSpPr/>
          <p:nvPr/>
        </p:nvSpPr>
        <p:spPr>
          <a:xfrm>
            <a:off x="8872817" y="3585058"/>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t>التفاعل مع جهة الإصدار</a:t>
            </a:r>
          </a:p>
        </p:txBody>
      </p:sp>
      <p:sp>
        <p:nvSpPr>
          <p:cNvPr id="12" name="Rectangle 11"/>
          <p:cNvSpPr/>
          <p:nvPr/>
        </p:nvSpPr>
        <p:spPr>
          <a:xfrm>
            <a:off x="8872817" y="5386142"/>
            <a:ext cx="2944906" cy="112955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dirty="0">
                <a:solidFill>
                  <a:schemeClr val="accent6"/>
                </a:solidFill>
              </a:rPr>
              <a:t>الإخطار بالتصنيف</a:t>
            </a:r>
          </a:p>
        </p:txBody>
      </p:sp>
      <p:cxnSp>
        <p:nvCxnSpPr>
          <p:cNvPr id="13" name="Connecteur droit avec flèche 12"/>
          <p:cNvCxnSpPr>
            <a:stCxn id="2" idx="1"/>
            <a:endCxn id="4" idx="3"/>
          </p:cNvCxnSpPr>
          <p:nvPr/>
        </p:nvCxnSpPr>
        <p:spPr>
          <a:xfrm flipH="1">
            <a:off x="8281146" y="2348751"/>
            <a:ext cx="591671" cy="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5" name="Connecteur droit avec flèche 14"/>
          <p:cNvCxnSpPr>
            <a:stCxn id="4" idx="1"/>
          </p:cNvCxnSpPr>
          <p:nvPr/>
        </p:nvCxnSpPr>
        <p:spPr>
          <a:xfrm flipH="1" flipV="1">
            <a:off x="4347882" y="2348750"/>
            <a:ext cx="988358" cy="1"/>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7" name="Connecteur droit avec flèche 16"/>
          <p:cNvCxnSpPr>
            <a:stCxn id="11" idx="1"/>
            <a:endCxn id="9" idx="3"/>
          </p:cNvCxnSpPr>
          <p:nvPr/>
        </p:nvCxnSpPr>
        <p:spPr>
          <a:xfrm flipH="1">
            <a:off x="8281146" y="4149835"/>
            <a:ext cx="59167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Connecteur en angle 18"/>
          <p:cNvCxnSpPr>
            <a:stCxn id="5" idx="2"/>
          </p:cNvCxnSpPr>
          <p:nvPr/>
        </p:nvCxnSpPr>
        <p:spPr>
          <a:xfrm rot="16200000" flipH="1">
            <a:off x="6668618" y="-821394"/>
            <a:ext cx="349629" cy="793600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flipH="1">
            <a:off x="10771096" y="3293707"/>
            <a:ext cx="13447" cy="2913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flipH="1" flipV="1">
            <a:off x="4350123" y="4149832"/>
            <a:ext cx="946895" cy="4"/>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5" name="Connecteur en angle 24"/>
          <p:cNvCxnSpPr/>
          <p:nvPr/>
        </p:nvCxnSpPr>
        <p:spPr>
          <a:xfrm rot="16200000" flipH="1">
            <a:off x="6466911" y="907558"/>
            <a:ext cx="349629" cy="7936006"/>
          </a:xfrm>
          <a:prstGeom prst="bentConnector2">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26" name="Connecteur droit avec flèche 25"/>
          <p:cNvCxnSpPr/>
          <p:nvPr/>
        </p:nvCxnSpPr>
        <p:spPr>
          <a:xfrm flipH="1">
            <a:off x="10596282" y="5066857"/>
            <a:ext cx="13447" cy="291351"/>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31" name="Connecteur droit avec flèche 30"/>
          <p:cNvCxnSpPr>
            <a:stCxn id="12" idx="1"/>
            <a:endCxn id="8" idx="3"/>
          </p:cNvCxnSpPr>
          <p:nvPr/>
        </p:nvCxnSpPr>
        <p:spPr>
          <a:xfrm flipH="1">
            <a:off x="8357346" y="5950919"/>
            <a:ext cx="515471" cy="17930"/>
          </a:xfrm>
          <a:prstGeom prst="straightConnector1">
            <a:avLst/>
          </a:prstGeom>
          <a:ln>
            <a:tailEnd type="triangle"/>
          </a:ln>
        </p:spPr>
        <p:style>
          <a:lnRef idx="1">
            <a:schemeClr val="accent6"/>
          </a:lnRef>
          <a:fillRef idx="0">
            <a:schemeClr val="accent6"/>
          </a:fillRef>
          <a:effectRef idx="0">
            <a:schemeClr val="accent6"/>
          </a:effectRef>
          <a:fontRef idx="minor">
            <a:schemeClr val="tx1"/>
          </a:fontRef>
        </p:style>
      </p:cxnSp>
      <p:cxnSp>
        <p:nvCxnSpPr>
          <p:cNvPr id="36" name="Connecteur droit avec flèche 35"/>
          <p:cNvCxnSpPr>
            <a:stCxn id="8" idx="1"/>
            <a:endCxn id="6" idx="3"/>
          </p:cNvCxnSpPr>
          <p:nvPr/>
        </p:nvCxnSpPr>
        <p:spPr>
          <a:xfrm flipH="1">
            <a:off x="4347882" y="5968849"/>
            <a:ext cx="10645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39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right)">
                                      <p:cBhvr>
                                        <p:cTn id="17" dur="500"/>
                                        <p:tgtEl>
                                          <p:spTgt spid="13"/>
                                        </p:tgtEl>
                                      </p:cBhvr>
                                    </p:animEffect>
                                  </p:childTnLst>
                                </p:cTn>
                              </p:par>
                              <p:par>
                                <p:cTn id="18" presetID="22" presetClass="entr" presetSubtype="2"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right)">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2"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ipe(right)">
                                      <p:cBhvr>
                                        <p:cTn id="25" dur="500"/>
                                        <p:tgtEl>
                                          <p:spTgt spid="15"/>
                                        </p:tgtEl>
                                      </p:cBhvr>
                                    </p:animEffect>
                                  </p:childTnLst>
                                </p:cTn>
                              </p:par>
                              <p:par>
                                <p:cTn id="26" presetID="22" presetClass="entr" presetSubtype="2" fill="hold" grpId="0"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wipe(right)">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wipe(left)">
                                      <p:cBhvr>
                                        <p:cTn id="33" dur="500"/>
                                        <p:tgtEl>
                                          <p:spTgt spid="19"/>
                                        </p:tgtEl>
                                      </p:cBhvr>
                                    </p:animEffect>
                                  </p:childTnLst>
                                </p:cTn>
                              </p:par>
                              <p:par>
                                <p:cTn id="34" presetID="10" presetClass="entr" presetSubtype="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500"/>
                                        <p:tgtEl>
                                          <p:spTgt spid="21"/>
                                        </p:tgtEl>
                                      </p:cBhvr>
                                    </p:animEffect>
                                  </p:childTnLst>
                                </p:cTn>
                              </p:par>
                              <p:par>
                                <p:cTn id="37" presetID="22" presetClass="entr" presetSubtype="2"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right)">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wipe(right)">
                                      <p:cBhvr>
                                        <p:cTn id="44" dur="500"/>
                                        <p:tgtEl>
                                          <p:spTgt spid="17"/>
                                        </p:tgtEl>
                                      </p:cBhvr>
                                    </p:animEffect>
                                  </p:childTnLst>
                                </p:cTn>
                              </p:par>
                              <p:par>
                                <p:cTn id="45" presetID="22" presetClass="entr" presetSubtype="2"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right)">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wipe(right)">
                                      <p:cBhvr>
                                        <p:cTn id="52" dur="500"/>
                                        <p:tgtEl>
                                          <p:spTgt spid="23"/>
                                        </p:tgtEl>
                                      </p:cBhvr>
                                    </p:animEffect>
                                  </p:childTnLst>
                                </p:cTn>
                              </p:par>
                              <p:par>
                                <p:cTn id="53" presetID="22" presetClass="entr" presetSubtype="2" fill="hold" grpId="0" nodeType="with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wipe(right)">
                                      <p:cBhvr>
                                        <p:cTn id="55" dur="500"/>
                                        <p:tgtEl>
                                          <p:spTgt spid="7"/>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wipe(left)">
                                      <p:cBhvr>
                                        <p:cTn id="60" dur="500"/>
                                        <p:tgtEl>
                                          <p:spTgt spid="25"/>
                                        </p:tgtEl>
                                      </p:cBhvr>
                                    </p:animEffect>
                                  </p:childTnLst>
                                </p:cTn>
                              </p:par>
                              <p:par>
                                <p:cTn id="61" presetID="22" presetClass="entr" presetSubtype="1"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wipe(up)">
                                      <p:cBhvr>
                                        <p:cTn id="63" dur="500"/>
                                        <p:tgtEl>
                                          <p:spTgt spid="26"/>
                                        </p:tgtEl>
                                      </p:cBhvr>
                                    </p:animEffect>
                                  </p:childTnLst>
                                </p:cTn>
                              </p:par>
                              <p:par>
                                <p:cTn id="64" presetID="22" presetClass="entr" presetSubtype="2" fill="hold" grpId="0" nodeType="withEffect">
                                  <p:stCondLst>
                                    <p:cond delay="0"/>
                                  </p:stCondLst>
                                  <p:childTnLst>
                                    <p:set>
                                      <p:cBhvr>
                                        <p:cTn id="65" dur="1" fill="hold">
                                          <p:stCondLst>
                                            <p:cond delay="0"/>
                                          </p:stCondLst>
                                        </p:cTn>
                                        <p:tgtEl>
                                          <p:spTgt spid="12"/>
                                        </p:tgtEl>
                                        <p:attrNameLst>
                                          <p:attrName>style.visibility</p:attrName>
                                        </p:attrNameLst>
                                      </p:cBhvr>
                                      <p:to>
                                        <p:strVal val="visible"/>
                                      </p:to>
                                    </p:set>
                                    <p:animEffect transition="in" filter="wipe(right)">
                                      <p:cBhvr>
                                        <p:cTn id="66" dur="500"/>
                                        <p:tgtEl>
                                          <p:spTgt spid="12"/>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2" fill="hold" nodeType="click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wipe(right)">
                                      <p:cBhvr>
                                        <p:cTn id="71" dur="500"/>
                                        <p:tgtEl>
                                          <p:spTgt spid="31"/>
                                        </p:tgtEl>
                                      </p:cBhvr>
                                    </p:animEffect>
                                  </p:childTnLst>
                                </p:cTn>
                              </p:par>
                              <p:par>
                                <p:cTn id="72" presetID="22" presetClass="entr" presetSubtype="2" fill="hold" grpId="0" nodeType="withEffect">
                                  <p:stCondLst>
                                    <p:cond delay="0"/>
                                  </p:stCondLst>
                                  <p:childTnLst>
                                    <p:set>
                                      <p:cBhvr>
                                        <p:cTn id="73" dur="1" fill="hold">
                                          <p:stCondLst>
                                            <p:cond delay="0"/>
                                          </p:stCondLst>
                                        </p:cTn>
                                        <p:tgtEl>
                                          <p:spTgt spid="8"/>
                                        </p:tgtEl>
                                        <p:attrNameLst>
                                          <p:attrName>style.visibility</p:attrName>
                                        </p:attrNameLst>
                                      </p:cBhvr>
                                      <p:to>
                                        <p:strVal val="visible"/>
                                      </p:to>
                                    </p:set>
                                    <p:animEffect transition="in" filter="wipe(right)">
                                      <p:cBhvr>
                                        <p:cTn id="74" dur="500"/>
                                        <p:tgtEl>
                                          <p:spTgt spid="8"/>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2" fill="hold" nodeType="clickEffect">
                                  <p:stCondLst>
                                    <p:cond delay="0"/>
                                  </p:stCondLst>
                                  <p:childTnLst>
                                    <p:set>
                                      <p:cBhvr>
                                        <p:cTn id="78" dur="1" fill="hold">
                                          <p:stCondLst>
                                            <p:cond delay="0"/>
                                          </p:stCondLst>
                                        </p:cTn>
                                        <p:tgtEl>
                                          <p:spTgt spid="36"/>
                                        </p:tgtEl>
                                        <p:attrNameLst>
                                          <p:attrName>style.visibility</p:attrName>
                                        </p:attrNameLst>
                                      </p:cBhvr>
                                      <p:to>
                                        <p:strVal val="visible"/>
                                      </p:to>
                                    </p:set>
                                    <p:animEffect transition="in" filter="wipe(right)">
                                      <p:cBhvr>
                                        <p:cTn id="79" dur="500"/>
                                        <p:tgtEl>
                                          <p:spTgt spid="36"/>
                                        </p:tgtEl>
                                      </p:cBhvr>
                                    </p:animEffect>
                                  </p:childTnLst>
                                </p:cTn>
                              </p:par>
                              <p:par>
                                <p:cTn id="80" presetID="22" presetClass="entr" presetSubtype="2" fill="hold" grpId="0" nodeType="withEffect">
                                  <p:stCondLst>
                                    <p:cond delay="0"/>
                                  </p:stCondLst>
                                  <p:childTnLst>
                                    <p:set>
                                      <p:cBhvr>
                                        <p:cTn id="81" dur="1" fill="hold">
                                          <p:stCondLst>
                                            <p:cond delay="0"/>
                                          </p:stCondLst>
                                        </p:cTn>
                                        <p:tgtEl>
                                          <p:spTgt spid="6"/>
                                        </p:tgtEl>
                                        <p:attrNameLst>
                                          <p:attrName>style.visibility</p:attrName>
                                        </p:attrNameLst>
                                      </p:cBhvr>
                                      <p:to>
                                        <p:strVal val="visible"/>
                                      </p:to>
                                    </p:set>
                                    <p:animEffect transition="in" filter="wipe(right)">
                                      <p:cBhvr>
                                        <p:cTn id="8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P spid="4" grpId="0" animBg="1"/>
      <p:bldP spid="5" grpId="0" animBg="1"/>
      <p:bldP spid="6" grpId="0" animBg="1"/>
      <p:bldP spid="7" grpId="0" animBg="1"/>
      <p:bldP spid="8" grpId="0" animBg="1"/>
      <p:bldP spid="9" grpId="0" animBg="1"/>
      <p:bldP spid="11" grpId="0" animBg="1"/>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6737357" y="45956"/>
            <a:ext cx="5190185" cy="979049"/>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000" b="1" dirty="0">
                <a:ln w="0"/>
                <a:solidFill>
                  <a:srgbClr val="0070C0"/>
                </a:solidFill>
              </a:rPr>
              <a:t>الرموز المستخدمة من قبل وكالات التصنيف</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1179" y="1029646"/>
            <a:ext cx="1751796" cy="1056069"/>
          </a:xfrm>
          <a:prstGeom prst="ellipse">
            <a:avLst/>
          </a:prstGeom>
          <a:ln>
            <a:noFill/>
          </a:ln>
          <a:effectLst>
            <a:softEdge rad="112500"/>
          </a:effectLst>
        </p:spPr>
      </p:pic>
      <p:sp>
        <p:nvSpPr>
          <p:cNvPr id="2" name="Rectangle 1"/>
          <p:cNvSpPr/>
          <p:nvPr/>
        </p:nvSpPr>
        <p:spPr>
          <a:xfrm>
            <a:off x="0" y="1941179"/>
            <a:ext cx="11927542" cy="369332"/>
          </a:xfrm>
          <a:prstGeom prst="rect">
            <a:avLst/>
          </a:prstGeom>
        </p:spPr>
        <p:txBody>
          <a:bodyPr wrap="square">
            <a:spAutoFit/>
          </a:bodyPr>
          <a:lstStyle/>
          <a:p>
            <a:pPr algn="r" rtl="1"/>
            <a:r>
              <a:rPr lang="ar-DZ" dirty="0"/>
              <a:t>فيما يلي أهم الرموز التي تستخدمها وكالات التصنيف للدلالة على مستوى درجة التصنيف الممنوح للجهة الخاضعة للتصنيف:</a:t>
            </a:r>
          </a:p>
        </p:txBody>
      </p:sp>
      <p:sp>
        <p:nvSpPr>
          <p:cNvPr id="8" name="Rectangle 7"/>
          <p:cNvSpPr/>
          <p:nvPr/>
        </p:nvSpPr>
        <p:spPr>
          <a:xfrm>
            <a:off x="8166576" y="2372179"/>
            <a:ext cx="3760966" cy="369332"/>
          </a:xfrm>
          <a:prstGeom prst="rect">
            <a:avLst/>
          </a:prstGeom>
        </p:spPr>
        <p:txBody>
          <a:bodyPr wrap="none">
            <a:spAutoFit/>
          </a:bodyPr>
          <a:lstStyle/>
          <a:p>
            <a:r>
              <a:rPr lang="ar-DZ" dirty="0">
                <a:solidFill>
                  <a:srgbClr val="7030A0"/>
                </a:solidFill>
              </a:rPr>
              <a:t>أولا.</a:t>
            </a:r>
            <a:r>
              <a:rPr lang="ar-DZ" dirty="0"/>
              <a:t> </a:t>
            </a:r>
            <a:r>
              <a:rPr lang="ar-DZ" dirty="0">
                <a:solidFill>
                  <a:srgbClr val="C00000"/>
                </a:solidFill>
              </a:rPr>
              <a:t>التصنيفات الائتمانية طويلة الأجل</a:t>
            </a:r>
            <a:r>
              <a:rPr lang="ar-DZ" dirty="0"/>
              <a:t>:</a:t>
            </a:r>
          </a:p>
        </p:txBody>
      </p:sp>
      <p:sp>
        <p:nvSpPr>
          <p:cNvPr id="14" name="Rectangle 13"/>
          <p:cNvSpPr/>
          <p:nvPr/>
        </p:nvSpPr>
        <p:spPr>
          <a:xfrm>
            <a:off x="793376" y="2799439"/>
            <a:ext cx="11040923" cy="369332"/>
          </a:xfrm>
          <a:prstGeom prst="rect">
            <a:avLst/>
          </a:prstGeom>
        </p:spPr>
        <p:txBody>
          <a:bodyPr wrap="square">
            <a:spAutoFit/>
          </a:bodyPr>
          <a:lstStyle/>
          <a:p>
            <a:pPr algn="r" rtl="1"/>
            <a:r>
              <a:rPr lang="ar-DZ" dirty="0" err="1">
                <a:solidFill>
                  <a:srgbClr val="FF0000"/>
                </a:solidFill>
              </a:rPr>
              <a:t>Aaa</a:t>
            </a:r>
            <a:r>
              <a:rPr lang="ar-DZ" dirty="0"/>
              <a:t> :أفضل وأعلى جودة لتصنيف الجدارة الائتمانية وتعنى احتمال عدم السداد 2 %وتقابلها AAA عند </a:t>
            </a:r>
            <a:r>
              <a:rPr lang="fr-FR" dirty="0" err="1"/>
              <a:t>fitch</a:t>
            </a:r>
            <a:r>
              <a:rPr lang="fr-FR" dirty="0"/>
              <a:t> S&amp;P</a:t>
            </a:r>
            <a:endParaRPr lang="ar-DZ" dirty="0"/>
          </a:p>
        </p:txBody>
      </p:sp>
      <p:sp>
        <p:nvSpPr>
          <p:cNvPr id="15" name="Rectangle 14"/>
          <p:cNvSpPr/>
          <p:nvPr/>
        </p:nvSpPr>
        <p:spPr>
          <a:xfrm>
            <a:off x="954741" y="3244868"/>
            <a:ext cx="10879558" cy="369332"/>
          </a:xfrm>
          <a:prstGeom prst="rect">
            <a:avLst/>
          </a:prstGeom>
        </p:spPr>
        <p:txBody>
          <a:bodyPr wrap="square">
            <a:spAutoFit/>
          </a:bodyPr>
          <a:lstStyle/>
          <a:p>
            <a:pPr algn="r" rtl="1"/>
            <a:r>
              <a:rPr lang="ar-DZ" dirty="0" err="1">
                <a:solidFill>
                  <a:srgbClr val="FF0000"/>
                </a:solidFill>
              </a:rPr>
              <a:t>Aa</a:t>
            </a:r>
            <a:r>
              <a:rPr lang="ar-DZ" dirty="0"/>
              <a:t> :تصنيف قوى لجودة الجدارة الائتمانية، ويعنى احتمال عدم السداد هو 4 %وتقابلها AA عند</a:t>
            </a:r>
            <a:r>
              <a:rPr lang="fr-FR" dirty="0"/>
              <a:t> </a:t>
            </a:r>
            <a:r>
              <a:rPr lang="fr-FR" dirty="0" err="1"/>
              <a:t>Fitch</a:t>
            </a:r>
            <a:r>
              <a:rPr lang="fr-FR" dirty="0"/>
              <a:t> </a:t>
            </a:r>
            <a:r>
              <a:rPr lang="ar-DZ" dirty="0"/>
              <a:t>و </a:t>
            </a:r>
            <a:r>
              <a:rPr lang="fr-FR" dirty="0"/>
              <a:t>S&amp;P</a:t>
            </a:r>
            <a:endParaRPr lang="ar-DZ" dirty="0"/>
          </a:p>
        </p:txBody>
      </p:sp>
      <p:sp>
        <p:nvSpPr>
          <p:cNvPr id="16" name="Rectangle 15"/>
          <p:cNvSpPr/>
          <p:nvPr/>
        </p:nvSpPr>
        <p:spPr>
          <a:xfrm>
            <a:off x="1380557" y="3498334"/>
            <a:ext cx="248786" cy="369332"/>
          </a:xfrm>
          <a:prstGeom prst="rect">
            <a:avLst/>
          </a:prstGeom>
        </p:spPr>
        <p:txBody>
          <a:bodyPr wrap="none">
            <a:spAutoFit/>
          </a:bodyPr>
          <a:lstStyle/>
          <a:p>
            <a:r>
              <a:rPr lang="fr-FR" dirty="0"/>
              <a:t>.</a:t>
            </a:r>
            <a:endParaRPr lang="ar-DZ" dirty="0"/>
          </a:p>
        </p:txBody>
      </p:sp>
      <p:sp>
        <p:nvSpPr>
          <p:cNvPr id="17" name="Rectangle 16"/>
          <p:cNvSpPr/>
          <p:nvPr/>
        </p:nvSpPr>
        <p:spPr>
          <a:xfrm>
            <a:off x="718073" y="3747468"/>
            <a:ext cx="11035544" cy="369332"/>
          </a:xfrm>
          <a:prstGeom prst="rect">
            <a:avLst/>
          </a:prstGeom>
        </p:spPr>
        <p:txBody>
          <a:bodyPr wrap="square">
            <a:spAutoFit/>
          </a:bodyPr>
          <a:lstStyle/>
          <a:p>
            <a:pPr algn="r" rtl="1"/>
            <a:r>
              <a:rPr lang="ar-DZ" dirty="0">
                <a:solidFill>
                  <a:srgbClr val="FF0000"/>
                </a:solidFill>
              </a:rPr>
              <a:t>A</a:t>
            </a:r>
            <a:r>
              <a:rPr lang="ar-DZ" dirty="0"/>
              <a:t> :تصنيف فوق المتوسط لجودة الجدارة الائتمانية واحتمالية عدم السداد</a:t>
            </a:r>
            <a:r>
              <a:rPr lang="fr-FR" dirty="0"/>
              <a:t> </a:t>
            </a:r>
            <a:r>
              <a:rPr lang="ar-DZ" dirty="0"/>
              <a:t>لا تتعدى 10 %وتقابلها</a:t>
            </a:r>
            <a:r>
              <a:rPr lang="fr-FR" dirty="0"/>
              <a:t> A</a:t>
            </a:r>
            <a:r>
              <a:rPr lang="ar-DZ" dirty="0"/>
              <a:t> عند</a:t>
            </a:r>
            <a:r>
              <a:rPr lang="fr-FR" dirty="0"/>
              <a:t>  </a:t>
            </a:r>
            <a:r>
              <a:rPr lang="fr-FR" dirty="0" err="1"/>
              <a:t>Fitch</a:t>
            </a:r>
            <a:r>
              <a:rPr lang="ar-DZ" dirty="0"/>
              <a:t>و</a:t>
            </a:r>
            <a:r>
              <a:rPr lang="fr-FR" dirty="0"/>
              <a:t>S&amp;P</a:t>
            </a:r>
            <a:endParaRPr lang="ar-DZ" dirty="0"/>
          </a:p>
        </p:txBody>
      </p:sp>
      <p:sp>
        <p:nvSpPr>
          <p:cNvPr id="18" name="Rectangle 17"/>
          <p:cNvSpPr/>
          <p:nvPr/>
        </p:nvSpPr>
        <p:spPr>
          <a:xfrm>
            <a:off x="1018607" y="3861872"/>
            <a:ext cx="248786" cy="369332"/>
          </a:xfrm>
          <a:prstGeom prst="rect">
            <a:avLst/>
          </a:prstGeom>
        </p:spPr>
        <p:txBody>
          <a:bodyPr wrap="none">
            <a:spAutoFit/>
          </a:bodyPr>
          <a:lstStyle/>
          <a:p>
            <a:r>
              <a:rPr lang="fr-FR" dirty="0"/>
              <a:t>.</a:t>
            </a:r>
            <a:endParaRPr lang="ar-DZ" dirty="0"/>
          </a:p>
        </p:txBody>
      </p:sp>
      <p:sp>
        <p:nvSpPr>
          <p:cNvPr id="19" name="Rectangle 18"/>
          <p:cNvSpPr/>
          <p:nvPr/>
        </p:nvSpPr>
        <p:spPr>
          <a:xfrm>
            <a:off x="4142582" y="4172984"/>
            <a:ext cx="7691717" cy="369332"/>
          </a:xfrm>
          <a:prstGeom prst="rect">
            <a:avLst/>
          </a:prstGeom>
        </p:spPr>
        <p:txBody>
          <a:bodyPr wrap="square">
            <a:spAutoFit/>
          </a:bodyPr>
          <a:lstStyle/>
          <a:p>
            <a:pPr algn="r" rtl="1"/>
            <a:r>
              <a:rPr lang="ar-DZ" dirty="0" err="1">
                <a:solidFill>
                  <a:srgbClr val="FF0000"/>
                </a:solidFill>
              </a:rPr>
              <a:t>Baa</a:t>
            </a:r>
            <a:r>
              <a:rPr lang="ar-DZ" dirty="0">
                <a:solidFill>
                  <a:srgbClr val="FF0000"/>
                </a:solidFill>
              </a:rPr>
              <a:t> </a:t>
            </a:r>
            <a:r>
              <a:rPr lang="ar-DZ" dirty="0"/>
              <a:t>:تصنيف متوسط للجدارة الائتمانية، تقابلها BBB عند P&amp;S </a:t>
            </a:r>
            <a:r>
              <a:rPr lang="ar-DZ" dirty="0" err="1"/>
              <a:t>وFitch</a:t>
            </a:r>
            <a:r>
              <a:rPr lang="ar-DZ" dirty="0"/>
              <a:t>.</a:t>
            </a:r>
          </a:p>
        </p:txBody>
      </p:sp>
      <p:sp>
        <p:nvSpPr>
          <p:cNvPr id="20" name="Rectangle 19"/>
          <p:cNvSpPr/>
          <p:nvPr/>
        </p:nvSpPr>
        <p:spPr>
          <a:xfrm>
            <a:off x="3364870" y="4608201"/>
            <a:ext cx="8404413" cy="369332"/>
          </a:xfrm>
          <a:prstGeom prst="rect">
            <a:avLst/>
          </a:prstGeom>
        </p:spPr>
        <p:txBody>
          <a:bodyPr wrap="square">
            <a:spAutoFit/>
          </a:bodyPr>
          <a:lstStyle/>
          <a:p>
            <a:pPr algn="r" rtl="1"/>
            <a:r>
              <a:rPr lang="ar-DZ" dirty="0" err="1">
                <a:solidFill>
                  <a:srgbClr val="FF0000"/>
                </a:solidFill>
              </a:rPr>
              <a:t>Ba</a:t>
            </a:r>
            <a:r>
              <a:rPr lang="ar-DZ" dirty="0"/>
              <a:t> :تصنيف دون المتوسط، ويتضمن مخاطر مضاربة، ويقابلها BB عند P&amp;S </a:t>
            </a:r>
            <a:r>
              <a:rPr lang="ar-DZ" dirty="0" err="1"/>
              <a:t>وFitch</a:t>
            </a:r>
            <a:r>
              <a:rPr lang="ar-DZ" dirty="0"/>
              <a:t>.</a:t>
            </a:r>
          </a:p>
        </p:txBody>
      </p:sp>
      <p:sp>
        <p:nvSpPr>
          <p:cNvPr id="21" name="Rectangle 20"/>
          <p:cNvSpPr/>
          <p:nvPr/>
        </p:nvSpPr>
        <p:spPr>
          <a:xfrm>
            <a:off x="4343820" y="5033717"/>
            <a:ext cx="7425463" cy="369332"/>
          </a:xfrm>
          <a:prstGeom prst="rect">
            <a:avLst/>
          </a:prstGeom>
        </p:spPr>
        <p:txBody>
          <a:bodyPr wrap="square">
            <a:spAutoFit/>
          </a:bodyPr>
          <a:lstStyle/>
          <a:p>
            <a:pPr algn="r" rtl="1"/>
            <a:r>
              <a:rPr lang="ar-DZ" dirty="0">
                <a:solidFill>
                  <a:srgbClr val="FF0000"/>
                </a:solidFill>
              </a:rPr>
              <a:t>B </a:t>
            </a:r>
            <a:r>
              <a:rPr lang="ar-DZ" dirty="0"/>
              <a:t>:تصنيف ضعيف، ويتضمن مستوى مضاربة عالية، يقابلها B عند P&amp;S </a:t>
            </a:r>
            <a:r>
              <a:rPr lang="ar-DZ" dirty="0" err="1"/>
              <a:t>وFitch</a:t>
            </a:r>
            <a:endParaRPr lang="ar-DZ" dirty="0"/>
          </a:p>
        </p:txBody>
      </p:sp>
      <p:sp>
        <p:nvSpPr>
          <p:cNvPr id="22" name="Rectangle 21"/>
          <p:cNvSpPr/>
          <p:nvPr/>
        </p:nvSpPr>
        <p:spPr>
          <a:xfrm>
            <a:off x="954742" y="5451100"/>
            <a:ext cx="10879557" cy="646331"/>
          </a:xfrm>
          <a:prstGeom prst="rect">
            <a:avLst/>
          </a:prstGeom>
        </p:spPr>
        <p:txBody>
          <a:bodyPr wrap="square">
            <a:spAutoFit/>
          </a:bodyPr>
          <a:lstStyle/>
          <a:p>
            <a:pPr algn="r" rtl="1"/>
            <a:r>
              <a:rPr lang="ar-DZ" dirty="0" err="1">
                <a:solidFill>
                  <a:srgbClr val="FF0000"/>
                </a:solidFill>
              </a:rPr>
              <a:t>Caa</a:t>
            </a:r>
            <a:r>
              <a:rPr lang="ar-DZ" dirty="0"/>
              <a:t> :تصنيف ضعيف جدا، ومخاطر مضاربة حادة، يقابلها CCC عند P&amp;S </a:t>
            </a:r>
            <a:r>
              <a:rPr lang="ar-DZ" dirty="0" err="1"/>
              <a:t>وFitch</a:t>
            </a:r>
            <a:r>
              <a:rPr lang="ar-DZ" dirty="0"/>
              <a:t> ،وهذا</a:t>
            </a:r>
            <a:r>
              <a:rPr lang="fr-FR" dirty="0"/>
              <a:t> </a:t>
            </a:r>
            <a:r>
              <a:rPr lang="ar-DZ" dirty="0"/>
              <a:t>أضعف تصنيف يمكن أن تحصل عليه دولة ما.</a:t>
            </a:r>
          </a:p>
        </p:txBody>
      </p:sp>
      <p:sp>
        <p:nvSpPr>
          <p:cNvPr id="23" name="Rectangle 22"/>
          <p:cNvSpPr/>
          <p:nvPr/>
        </p:nvSpPr>
        <p:spPr>
          <a:xfrm>
            <a:off x="3940875" y="6089897"/>
            <a:ext cx="7893424" cy="369332"/>
          </a:xfrm>
          <a:prstGeom prst="rect">
            <a:avLst/>
          </a:prstGeom>
        </p:spPr>
        <p:txBody>
          <a:bodyPr wrap="square">
            <a:spAutoFit/>
          </a:bodyPr>
          <a:lstStyle/>
          <a:p>
            <a:pPr algn="r" rtl="1"/>
            <a:r>
              <a:rPr lang="ar-DZ" dirty="0">
                <a:solidFill>
                  <a:srgbClr val="7030A0"/>
                </a:solidFill>
              </a:rPr>
              <a:t>C</a:t>
            </a:r>
            <a:r>
              <a:rPr lang="ar-DZ" dirty="0"/>
              <a:t> :حيث تشير إلى أن التصنيف متدني جدا، وحالة عدم السداد وشيكة ومحتمة.</a:t>
            </a:r>
          </a:p>
        </p:txBody>
      </p:sp>
      <p:sp>
        <p:nvSpPr>
          <p:cNvPr id="24" name="Rectangle 23"/>
          <p:cNvSpPr/>
          <p:nvPr/>
        </p:nvSpPr>
        <p:spPr>
          <a:xfrm>
            <a:off x="2303441" y="6438279"/>
            <a:ext cx="9533965" cy="369332"/>
          </a:xfrm>
          <a:prstGeom prst="rect">
            <a:avLst/>
          </a:prstGeom>
        </p:spPr>
        <p:txBody>
          <a:bodyPr wrap="square">
            <a:spAutoFit/>
          </a:bodyPr>
          <a:lstStyle/>
          <a:p>
            <a:pPr algn="r" rtl="1"/>
            <a:r>
              <a:rPr lang="ar-DZ" dirty="0">
                <a:solidFill>
                  <a:srgbClr val="7030A0"/>
                </a:solidFill>
              </a:rPr>
              <a:t>D</a:t>
            </a:r>
            <a:r>
              <a:rPr lang="ar-DZ" dirty="0"/>
              <a:t> :و تشير إلى حالة عدم السداد لالتزامات المالية في الفترة الطويلة </a:t>
            </a:r>
            <a:r>
              <a:rPr lang="fr-FR" dirty="0"/>
              <a:t>)</a:t>
            </a:r>
            <a:r>
              <a:rPr lang="ar-DZ" dirty="0"/>
              <a:t>حالة الإفلاس</a:t>
            </a:r>
            <a:r>
              <a:rPr lang="fr-FR" dirty="0"/>
              <a:t>(</a:t>
            </a:r>
            <a:r>
              <a:rPr lang="ar-DZ" dirty="0"/>
              <a:t>.</a:t>
            </a:r>
          </a:p>
        </p:txBody>
      </p:sp>
    </p:spTree>
    <p:extLst>
      <p:ext uri="{BB962C8B-B14F-4D97-AF65-F5344CB8AC3E}">
        <p14:creationId xmlns:p14="http://schemas.microsoft.com/office/powerpoint/2010/main" val="3194364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righ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right)">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righ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wipe(right)">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right)">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right)">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wipe(right)">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wipe(right)">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wipe(right)">
                                      <p:cBhvr>
                                        <p:cTn id="5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4" grpId="0"/>
      <p:bldP spid="15" grpId="0"/>
      <p:bldP spid="17" grpId="0"/>
      <p:bldP spid="19" grpId="0"/>
      <p:bldP spid="20" grpId="0"/>
      <p:bldP spid="21" grpId="0"/>
      <p:bldP spid="22" grpId="0"/>
      <p:bldP spid="23" grpId="0"/>
      <p:bldP spid="2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15491" y="218746"/>
            <a:ext cx="3914854" cy="369332"/>
          </a:xfrm>
          <a:prstGeom prst="rect">
            <a:avLst/>
          </a:prstGeom>
        </p:spPr>
        <p:txBody>
          <a:bodyPr wrap="none">
            <a:spAutoFit/>
          </a:bodyPr>
          <a:lstStyle/>
          <a:p>
            <a:r>
              <a:rPr lang="ar-DZ" dirty="0">
                <a:solidFill>
                  <a:srgbClr val="7030A0"/>
                </a:solidFill>
              </a:rPr>
              <a:t>ثانيا. </a:t>
            </a:r>
            <a:r>
              <a:rPr lang="ar-DZ" dirty="0">
                <a:solidFill>
                  <a:srgbClr val="C00000"/>
                </a:solidFill>
              </a:rPr>
              <a:t>التصنيفات الائتمانية القصيرة الأجل:</a:t>
            </a:r>
          </a:p>
        </p:txBody>
      </p:sp>
      <p:sp>
        <p:nvSpPr>
          <p:cNvPr id="6" name="Rectangle 5"/>
          <p:cNvSpPr/>
          <p:nvPr/>
        </p:nvSpPr>
        <p:spPr>
          <a:xfrm>
            <a:off x="2412451" y="588078"/>
            <a:ext cx="9353725" cy="369332"/>
          </a:xfrm>
          <a:prstGeom prst="rect">
            <a:avLst/>
          </a:prstGeom>
        </p:spPr>
        <p:txBody>
          <a:bodyPr wrap="square">
            <a:spAutoFit/>
          </a:bodyPr>
          <a:lstStyle/>
          <a:p>
            <a:pPr algn="r" rtl="1"/>
            <a:r>
              <a:rPr lang="ar-DZ" dirty="0"/>
              <a:t>رموز</a:t>
            </a:r>
            <a:r>
              <a:rPr lang="fr-FR" dirty="0"/>
              <a:t> </a:t>
            </a:r>
            <a:r>
              <a:rPr lang="ar-DZ" dirty="0"/>
              <a:t>التصنيف</a:t>
            </a:r>
            <a:r>
              <a:rPr lang="fr-FR" dirty="0"/>
              <a:t> </a:t>
            </a:r>
            <a:r>
              <a:rPr lang="ar-DZ" dirty="0"/>
              <a:t>الائتماني</a:t>
            </a:r>
            <a:r>
              <a:rPr lang="fr-FR" dirty="0"/>
              <a:t> </a:t>
            </a:r>
            <a:r>
              <a:rPr lang="ar-DZ" dirty="0"/>
              <a:t>في</a:t>
            </a:r>
            <a:r>
              <a:rPr lang="fr-FR" dirty="0"/>
              <a:t> </a:t>
            </a:r>
            <a:r>
              <a:rPr lang="ar-DZ" dirty="0"/>
              <a:t>الفترة</a:t>
            </a:r>
            <a:r>
              <a:rPr lang="fr-FR" dirty="0"/>
              <a:t> </a:t>
            </a:r>
            <a:r>
              <a:rPr lang="ar-DZ" dirty="0"/>
              <a:t>القصيرة</a:t>
            </a:r>
            <a:r>
              <a:rPr lang="fr-FR" dirty="0"/>
              <a:t> </a:t>
            </a:r>
            <a:r>
              <a:rPr lang="ar-DZ" dirty="0"/>
              <a:t>لوكالة</a:t>
            </a:r>
            <a:r>
              <a:rPr lang="fr-FR" dirty="0"/>
              <a:t> Moody’ s  </a:t>
            </a:r>
            <a:r>
              <a:rPr lang="ar-DZ" dirty="0"/>
              <a:t>كما يلي :</a:t>
            </a:r>
          </a:p>
        </p:txBody>
      </p:sp>
      <p:sp>
        <p:nvSpPr>
          <p:cNvPr id="7" name="Rectangle 6"/>
          <p:cNvSpPr/>
          <p:nvPr/>
        </p:nvSpPr>
        <p:spPr>
          <a:xfrm>
            <a:off x="121023" y="957410"/>
            <a:ext cx="11645153" cy="369332"/>
          </a:xfrm>
          <a:prstGeom prst="rect">
            <a:avLst/>
          </a:prstGeom>
        </p:spPr>
        <p:txBody>
          <a:bodyPr wrap="square">
            <a:spAutoFit/>
          </a:bodyPr>
          <a:lstStyle/>
          <a:p>
            <a:pPr algn="r" rtl="1"/>
            <a:r>
              <a:rPr lang="ar-DZ" dirty="0">
                <a:solidFill>
                  <a:srgbClr val="FF0000"/>
                </a:solidFill>
              </a:rPr>
              <a:t>1</a:t>
            </a:r>
            <a:r>
              <a:rPr lang="ar-DZ" dirty="0"/>
              <a:t> </a:t>
            </a:r>
            <a:r>
              <a:rPr lang="ar-DZ" dirty="0" err="1">
                <a:solidFill>
                  <a:srgbClr val="FF0000"/>
                </a:solidFill>
              </a:rPr>
              <a:t>Prime</a:t>
            </a:r>
            <a:r>
              <a:rPr lang="ar-DZ" dirty="0">
                <a:solidFill>
                  <a:srgbClr val="FF0000"/>
                </a:solidFill>
              </a:rPr>
              <a:t> </a:t>
            </a:r>
            <a:r>
              <a:rPr lang="ar-DZ" dirty="0"/>
              <a:t>:ويشير إلى أن الجهة التي حصلت على الدين لديها قدرة عالية على سداد قروضها قصيرة الأجل.</a:t>
            </a:r>
          </a:p>
        </p:txBody>
      </p:sp>
      <p:sp>
        <p:nvSpPr>
          <p:cNvPr id="8" name="Rectangle 7"/>
          <p:cNvSpPr/>
          <p:nvPr/>
        </p:nvSpPr>
        <p:spPr>
          <a:xfrm>
            <a:off x="888866" y="1326742"/>
            <a:ext cx="10877310" cy="369332"/>
          </a:xfrm>
          <a:prstGeom prst="rect">
            <a:avLst/>
          </a:prstGeom>
        </p:spPr>
        <p:txBody>
          <a:bodyPr wrap="square">
            <a:spAutoFit/>
          </a:bodyPr>
          <a:lstStyle/>
          <a:p>
            <a:pPr algn="r" rtl="1"/>
            <a:r>
              <a:rPr lang="ar-DZ" dirty="0">
                <a:solidFill>
                  <a:srgbClr val="FF0000"/>
                </a:solidFill>
              </a:rPr>
              <a:t>2</a:t>
            </a:r>
            <a:r>
              <a:rPr lang="ar-DZ" dirty="0"/>
              <a:t> </a:t>
            </a:r>
            <a:r>
              <a:rPr lang="ar-DZ" dirty="0" err="1">
                <a:solidFill>
                  <a:srgbClr val="FF0000"/>
                </a:solidFill>
              </a:rPr>
              <a:t>Prime</a:t>
            </a:r>
            <a:r>
              <a:rPr lang="ar-DZ" dirty="0"/>
              <a:t> : يشير إلى أن الجهة الحاصلة على قرض لها قدرة جيدة على سداد ديونها القصيرة الأجل.</a:t>
            </a:r>
          </a:p>
        </p:txBody>
      </p:sp>
      <p:sp>
        <p:nvSpPr>
          <p:cNvPr id="9" name="Rectangle 8"/>
          <p:cNvSpPr/>
          <p:nvPr/>
        </p:nvSpPr>
        <p:spPr>
          <a:xfrm>
            <a:off x="1438835" y="1696074"/>
            <a:ext cx="10327341" cy="369332"/>
          </a:xfrm>
          <a:prstGeom prst="rect">
            <a:avLst/>
          </a:prstGeom>
        </p:spPr>
        <p:txBody>
          <a:bodyPr wrap="square">
            <a:spAutoFit/>
          </a:bodyPr>
          <a:lstStyle/>
          <a:p>
            <a:pPr algn="r" rtl="1"/>
            <a:r>
              <a:rPr lang="fr-FR" dirty="0">
                <a:solidFill>
                  <a:srgbClr val="FF0000"/>
                </a:solidFill>
              </a:rPr>
              <a:t>Prime3</a:t>
            </a:r>
            <a:r>
              <a:rPr lang="ar-DZ" dirty="0"/>
              <a:t>:يشير إلى أن الجهة الحاصلة على قرض لها قدرة مقبولة على سداد ديونها قصيرة</a:t>
            </a:r>
            <a:r>
              <a:rPr lang="fr-FR" dirty="0"/>
              <a:t> </a:t>
            </a:r>
            <a:r>
              <a:rPr lang="ar-DZ" dirty="0"/>
              <a:t>الأجل.</a:t>
            </a:r>
          </a:p>
        </p:txBody>
      </p:sp>
      <p:sp>
        <p:nvSpPr>
          <p:cNvPr id="10" name="Rectangle 9"/>
          <p:cNvSpPr/>
          <p:nvPr/>
        </p:nvSpPr>
        <p:spPr>
          <a:xfrm>
            <a:off x="2017059" y="2111572"/>
            <a:ext cx="9749117" cy="646331"/>
          </a:xfrm>
          <a:prstGeom prst="rect">
            <a:avLst/>
          </a:prstGeom>
        </p:spPr>
        <p:txBody>
          <a:bodyPr wrap="square">
            <a:spAutoFit/>
          </a:bodyPr>
          <a:lstStyle/>
          <a:p>
            <a:pPr algn="r" rtl="1"/>
            <a:r>
              <a:rPr lang="ar-DZ" dirty="0" err="1">
                <a:solidFill>
                  <a:srgbClr val="FF0000"/>
                </a:solidFill>
              </a:rPr>
              <a:t>NotPrime</a:t>
            </a:r>
            <a:r>
              <a:rPr lang="ar-DZ" dirty="0"/>
              <a:t>:</a:t>
            </a:r>
            <a:r>
              <a:rPr lang="fr-FR" dirty="0"/>
              <a:t> </a:t>
            </a:r>
            <a:r>
              <a:rPr lang="ar-DZ" dirty="0"/>
              <a:t>يشير إلى أن الجهة الحاصلة على قرض، ال تقع ضمن أي تقسيم من التقسيمات</a:t>
            </a:r>
          </a:p>
          <a:p>
            <a:pPr algn="r" rtl="1"/>
            <a:r>
              <a:rPr lang="ar-DZ" dirty="0"/>
              <a:t>السابقة الذكر.</a:t>
            </a:r>
          </a:p>
        </p:txBody>
      </p:sp>
      <p:sp>
        <p:nvSpPr>
          <p:cNvPr id="11" name="Rectangle 10"/>
          <p:cNvSpPr/>
          <p:nvPr/>
        </p:nvSpPr>
        <p:spPr>
          <a:xfrm>
            <a:off x="7968340" y="2804069"/>
            <a:ext cx="3797836" cy="369332"/>
          </a:xfrm>
          <a:prstGeom prst="rect">
            <a:avLst/>
          </a:prstGeom>
        </p:spPr>
        <p:txBody>
          <a:bodyPr wrap="none">
            <a:spAutoFit/>
          </a:bodyPr>
          <a:lstStyle/>
          <a:p>
            <a:pPr algn="r" rtl="1"/>
            <a:r>
              <a:rPr lang="ar-DZ" dirty="0"/>
              <a:t>أما بالنسبة لوكالة S&amp;P فهي كما يلي:</a:t>
            </a:r>
          </a:p>
        </p:txBody>
      </p:sp>
      <p:sp>
        <p:nvSpPr>
          <p:cNvPr id="12" name="Rectangle 11"/>
          <p:cNvSpPr/>
          <p:nvPr/>
        </p:nvSpPr>
        <p:spPr>
          <a:xfrm>
            <a:off x="6746853" y="3219567"/>
            <a:ext cx="5019323" cy="369332"/>
          </a:xfrm>
          <a:prstGeom prst="rect">
            <a:avLst/>
          </a:prstGeom>
        </p:spPr>
        <p:txBody>
          <a:bodyPr wrap="none">
            <a:spAutoFit/>
          </a:bodyPr>
          <a:lstStyle/>
          <a:p>
            <a:pPr algn="r" rtl="1"/>
            <a:r>
              <a:rPr lang="ar-DZ" dirty="0">
                <a:solidFill>
                  <a:schemeClr val="accent6">
                    <a:lumMod val="75000"/>
                  </a:schemeClr>
                </a:solidFill>
              </a:rPr>
              <a:t>1-A </a:t>
            </a:r>
            <a:r>
              <a:rPr lang="ar-DZ" dirty="0"/>
              <a:t>:قدرة قوية للمدين على الوفاء بالتزاماته المالية.</a:t>
            </a:r>
          </a:p>
        </p:txBody>
      </p:sp>
      <p:sp>
        <p:nvSpPr>
          <p:cNvPr id="13" name="Rectangle 12"/>
          <p:cNvSpPr/>
          <p:nvPr/>
        </p:nvSpPr>
        <p:spPr>
          <a:xfrm>
            <a:off x="6697160" y="3635065"/>
            <a:ext cx="5069016" cy="369332"/>
          </a:xfrm>
          <a:prstGeom prst="rect">
            <a:avLst/>
          </a:prstGeom>
        </p:spPr>
        <p:txBody>
          <a:bodyPr wrap="none">
            <a:spAutoFit/>
          </a:bodyPr>
          <a:lstStyle/>
          <a:p>
            <a:pPr algn="r" rtl="1"/>
            <a:r>
              <a:rPr lang="ar-DZ" dirty="0">
                <a:solidFill>
                  <a:schemeClr val="accent6">
                    <a:lumMod val="75000"/>
                  </a:schemeClr>
                </a:solidFill>
              </a:rPr>
              <a:t>2-A</a:t>
            </a:r>
            <a:r>
              <a:rPr lang="ar-DZ" dirty="0"/>
              <a:t> :قدرة المدين على الوفاء بالتزاماته المالية جيدة.</a:t>
            </a:r>
          </a:p>
        </p:txBody>
      </p:sp>
      <p:sp>
        <p:nvSpPr>
          <p:cNvPr id="14" name="Rectangle 13"/>
          <p:cNvSpPr/>
          <p:nvPr/>
        </p:nvSpPr>
        <p:spPr>
          <a:xfrm>
            <a:off x="1008528" y="4050563"/>
            <a:ext cx="10757648" cy="369332"/>
          </a:xfrm>
          <a:prstGeom prst="rect">
            <a:avLst/>
          </a:prstGeom>
        </p:spPr>
        <p:txBody>
          <a:bodyPr wrap="square">
            <a:spAutoFit/>
          </a:bodyPr>
          <a:lstStyle/>
          <a:p>
            <a:pPr algn="r" rtl="1"/>
            <a:r>
              <a:rPr lang="ar-DZ" dirty="0">
                <a:solidFill>
                  <a:schemeClr val="accent6">
                    <a:lumMod val="75000"/>
                  </a:schemeClr>
                </a:solidFill>
              </a:rPr>
              <a:t>3-A</a:t>
            </a:r>
            <a:r>
              <a:rPr lang="ar-DZ" dirty="0"/>
              <a:t> :قدرة المدين على الوفاء بالتزاماته المالية قد تضعف في ظل احتمال ظهور بعض الظروف</a:t>
            </a:r>
            <a:r>
              <a:rPr lang="fr-FR" dirty="0"/>
              <a:t> </a:t>
            </a:r>
            <a:r>
              <a:rPr lang="ar-DZ" dirty="0"/>
              <a:t>الاقتصادية المعاكسة.</a:t>
            </a:r>
          </a:p>
        </p:txBody>
      </p:sp>
      <p:sp>
        <p:nvSpPr>
          <p:cNvPr id="15" name="Rectangle 14"/>
          <p:cNvSpPr/>
          <p:nvPr/>
        </p:nvSpPr>
        <p:spPr>
          <a:xfrm>
            <a:off x="645459" y="4466061"/>
            <a:ext cx="11120717" cy="369332"/>
          </a:xfrm>
          <a:prstGeom prst="rect">
            <a:avLst/>
          </a:prstGeom>
        </p:spPr>
        <p:txBody>
          <a:bodyPr wrap="square">
            <a:spAutoFit/>
          </a:bodyPr>
          <a:lstStyle/>
          <a:p>
            <a:pPr algn="r" rtl="1"/>
            <a:r>
              <a:rPr lang="ar-DZ" dirty="0">
                <a:solidFill>
                  <a:schemeClr val="accent6">
                    <a:lumMod val="75000"/>
                  </a:schemeClr>
                </a:solidFill>
              </a:rPr>
              <a:t>B</a:t>
            </a:r>
            <a:r>
              <a:rPr lang="ar-DZ" dirty="0"/>
              <a:t> :المدين له القدرة على الوفاء بالتزاماته المالية حاليا، لكن سيواجه شكوك مستمرة قد تؤثر على</a:t>
            </a:r>
            <a:r>
              <a:rPr lang="fr-FR" dirty="0"/>
              <a:t> </a:t>
            </a:r>
            <a:r>
              <a:rPr lang="ar-DZ" dirty="0"/>
              <a:t>دفع</a:t>
            </a:r>
            <a:r>
              <a:rPr lang="fr-FR" dirty="0"/>
              <a:t> </a:t>
            </a:r>
            <a:r>
              <a:rPr lang="ar-DZ" dirty="0"/>
              <a:t>التزاماته المالية.</a:t>
            </a:r>
          </a:p>
        </p:txBody>
      </p:sp>
      <p:sp>
        <p:nvSpPr>
          <p:cNvPr id="16" name="Rectangle 15"/>
          <p:cNvSpPr/>
          <p:nvPr/>
        </p:nvSpPr>
        <p:spPr>
          <a:xfrm>
            <a:off x="8566877" y="4927726"/>
            <a:ext cx="3182281" cy="369332"/>
          </a:xfrm>
          <a:prstGeom prst="rect">
            <a:avLst/>
          </a:prstGeom>
        </p:spPr>
        <p:txBody>
          <a:bodyPr wrap="none">
            <a:spAutoFit/>
          </a:bodyPr>
          <a:lstStyle/>
          <a:p>
            <a:pPr algn="r" rtl="1"/>
            <a:r>
              <a:rPr lang="ar-DZ" dirty="0">
                <a:solidFill>
                  <a:schemeClr val="accent6">
                    <a:lumMod val="75000"/>
                  </a:schemeClr>
                </a:solidFill>
              </a:rPr>
              <a:t>C</a:t>
            </a:r>
            <a:r>
              <a:rPr lang="ar-DZ" dirty="0"/>
              <a:t> :احتمالية التعرض لعدم الدفع.</a:t>
            </a:r>
          </a:p>
        </p:txBody>
      </p:sp>
      <p:sp>
        <p:nvSpPr>
          <p:cNvPr id="17" name="Rectangle 16"/>
          <p:cNvSpPr/>
          <p:nvPr/>
        </p:nvSpPr>
        <p:spPr>
          <a:xfrm>
            <a:off x="2313806" y="5413406"/>
            <a:ext cx="9435352" cy="369332"/>
          </a:xfrm>
          <a:prstGeom prst="rect">
            <a:avLst/>
          </a:prstGeom>
        </p:spPr>
        <p:txBody>
          <a:bodyPr wrap="square">
            <a:spAutoFit/>
          </a:bodyPr>
          <a:lstStyle/>
          <a:p>
            <a:pPr algn="r" rtl="1"/>
            <a:r>
              <a:rPr lang="ar-DZ" dirty="0">
                <a:solidFill>
                  <a:schemeClr val="accent6">
                    <a:lumMod val="75000"/>
                  </a:schemeClr>
                </a:solidFill>
              </a:rPr>
              <a:t>D</a:t>
            </a:r>
            <a:r>
              <a:rPr lang="ar-DZ" dirty="0"/>
              <a:t> :التأخر في الدفع، ويستخدم أيضا هذا التصنيف في حالة الإفلاس والعجز على السداد نهائيا.</a:t>
            </a:r>
          </a:p>
        </p:txBody>
      </p:sp>
      <p:pic>
        <p:nvPicPr>
          <p:cNvPr id="18" name="Imag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866" y="2605934"/>
            <a:ext cx="2095500" cy="11811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18273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anim calcmode="lin" valueType="num">
                                      <p:cBhvr>
                                        <p:cTn id="27" dur="1000" fill="hold"/>
                                        <p:tgtEl>
                                          <p:spTgt spid="9"/>
                                        </p:tgtEl>
                                        <p:attrNameLst>
                                          <p:attrName>ppt_x</p:attrName>
                                        </p:attrNameLst>
                                      </p:cBhvr>
                                      <p:tavLst>
                                        <p:tav tm="0">
                                          <p:val>
                                            <p:strVal val="#ppt_x"/>
                                          </p:val>
                                        </p:tav>
                                        <p:tav tm="100000">
                                          <p:val>
                                            <p:strVal val="#ppt_x"/>
                                          </p:val>
                                        </p:tav>
                                      </p:tavLst>
                                    </p:anim>
                                    <p:anim calcmode="lin" valueType="num">
                                      <p:cBhvr>
                                        <p:cTn id="2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fade">
                                      <p:cBhvr>
                                        <p:cTn id="40" dur="1000"/>
                                        <p:tgtEl>
                                          <p:spTgt spid="11"/>
                                        </p:tgtEl>
                                      </p:cBhvr>
                                    </p:animEffect>
                                    <p:anim calcmode="lin" valueType="num">
                                      <p:cBhvr>
                                        <p:cTn id="41" dur="1000" fill="hold"/>
                                        <p:tgtEl>
                                          <p:spTgt spid="11"/>
                                        </p:tgtEl>
                                        <p:attrNameLst>
                                          <p:attrName>ppt_x</p:attrName>
                                        </p:attrNameLst>
                                      </p:cBhvr>
                                      <p:tavLst>
                                        <p:tav tm="0">
                                          <p:val>
                                            <p:strVal val="#ppt_x"/>
                                          </p:val>
                                        </p:tav>
                                        <p:tav tm="100000">
                                          <p:val>
                                            <p:strVal val="#ppt_x"/>
                                          </p:val>
                                        </p:tav>
                                      </p:tavLst>
                                    </p:anim>
                                    <p:anim calcmode="lin" valueType="num">
                                      <p:cBhvr>
                                        <p:cTn id="4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1000"/>
                                        <p:tgtEl>
                                          <p:spTgt spid="12"/>
                                        </p:tgtEl>
                                      </p:cBhvr>
                                    </p:animEffect>
                                    <p:anim calcmode="lin" valueType="num">
                                      <p:cBhvr>
                                        <p:cTn id="48" dur="1000" fill="hold"/>
                                        <p:tgtEl>
                                          <p:spTgt spid="12"/>
                                        </p:tgtEl>
                                        <p:attrNameLst>
                                          <p:attrName>ppt_x</p:attrName>
                                        </p:attrNameLst>
                                      </p:cBhvr>
                                      <p:tavLst>
                                        <p:tav tm="0">
                                          <p:val>
                                            <p:strVal val="#ppt_x"/>
                                          </p:val>
                                        </p:tav>
                                        <p:tav tm="100000">
                                          <p:val>
                                            <p:strVal val="#ppt_x"/>
                                          </p:val>
                                        </p:tav>
                                      </p:tavLst>
                                    </p:anim>
                                    <p:anim calcmode="lin" valueType="num">
                                      <p:cBhvr>
                                        <p:cTn id="4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13"/>
                                        </p:tgtEl>
                                        <p:attrNameLst>
                                          <p:attrName>style.visibility</p:attrName>
                                        </p:attrNameLst>
                                      </p:cBhvr>
                                      <p:to>
                                        <p:strVal val="visible"/>
                                      </p:to>
                                    </p:set>
                                    <p:animEffect transition="in" filter="fade">
                                      <p:cBhvr>
                                        <p:cTn id="54" dur="1000"/>
                                        <p:tgtEl>
                                          <p:spTgt spid="13"/>
                                        </p:tgtEl>
                                      </p:cBhvr>
                                    </p:animEffect>
                                    <p:anim calcmode="lin" valueType="num">
                                      <p:cBhvr>
                                        <p:cTn id="55" dur="1000" fill="hold"/>
                                        <p:tgtEl>
                                          <p:spTgt spid="13"/>
                                        </p:tgtEl>
                                        <p:attrNameLst>
                                          <p:attrName>ppt_x</p:attrName>
                                        </p:attrNameLst>
                                      </p:cBhvr>
                                      <p:tavLst>
                                        <p:tav tm="0">
                                          <p:val>
                                            <p:strVal val="#ppt_x"/>
                                          </p:val>
                                        </p:tav>
                                        <p:tav tm="100000">
                                          <p:val>
                                            <p:strVal val="#ppt_x"/>
                                          </p:val>
                                        </p:tav>
                                      </p:tavLst>
                                    </p:anim>
                                    <p:anim calcmode="lin" valueType="num">
                                      <p:cBhvr>
                                        <p:cTn id="5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7" presetClass="entr" presetSubtype="0" fill="hold" grpId="0" nodeType="click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fade">
                                      <p:cBhvr>
                                        <p:cTn id="61" dur="1000"/>
                                        <p:tgtEl>
                                          <p:spTgt spid="14"/>
                                        </p:tgtEl>
                                      </p:cBhvr>
                                    </p:animEffect>
                                    <p:anim calcmode="lin" valueType="num">
                                      <p:cBhvr>
                                        <p:cTn id="62" dur="1000" fill="hold"/>
                                        <p:tgtEl>
                                          <p:spTgt spid="14"/>
                                        </p:tgtEl>
                                        <p:attrNameLst>
                                          <p:attrName>ppt_x</p:attrName>
                                        </p:attrNameLst>
                                      </p:cBhvr>
                                      <p:tavLst>
                                        <p:tav tm="0">
                                          <p:val>
                                            <p:strVal val="#ppt_x"/>
                                          </p:val>
                                        </p:tav>
                                        <p:tav tm="100000">
                                          <p:val>
                                            <p:strVal val="#ppt_x"/>
                                          </p:val>
                                        </p:tav>
                                      </p:tavLst>
                                    </p:anim>
                                    <p:anim calcmode="lin" valueType="num">
                                      <p:cBhvr>
                                        <p:cTn id="6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7" presetClass="entr" presetSubtype="0"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fade">
                                      <p:cBhvr>
                                        <p:cTn id="68" dur="1000"/>
                                        <p:tgtEl>
                                          <p:spTgt spid="15"/>
                                        </p:tgtEl>
                                      </p:cBhvr>
                                    </p:animEffect>
                                    <p:anim calcmode="lin" valueType="num">
                                      <p:cBhvr>
                                        <p:cTn id="69" dur="1000" fill="hold"/>
                                        <p:tgtEl>
                                          <p:spTgt spid="15"/>
                                        </p:tgtEl>
                                        <p:attrNameLst>
                                          <p:attrName>ppt_x</p:attrName>
                                        </p:attrNameLst>
                                      </p:cBhvr>
                                      <p:tavLst>
                                        <p:tav tm="0">
                                          <p:val>
                                            <p:strVal val="#ppt_x"/>
                                          </p:val>
                                        </p:tav>
                                        <p:tav tm="100000">
                                          <p:val>
                                            <p:strVal val="#ppt_x"/>
                                          </p:val>
                                        </p:tav>
                                      </p:tavLst>
                                    </p:anim>
                                    <p:anim calcmode="lin" valueType="num">
                                      <p:cBhvr>
                                        <p:cTn id="7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7"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Effect transition="in" filter="fade">
                                      <p:cBhvr>
                                        <p:cTn id="75" dur="1000"/>
                                        <p:tgtEl>
                                          <p:spTgt spid="16"/>
                                        </p:tgtEl>
                                      </p:cBhvr>
                                    </p:animEffect>
                                    <p:anim calcmode="lin" valueType="num">
                                      <p:cBhvr>
                                        <p:cTn id="76" dur="1000" fill="hold"/>
                                        <p:tgtEl>
                                          <p:spTgt spid="16"/>
                                        </p:tgtEl>
                                        <p:attrNameLst>
                                          <p:attrName>ppt_x</p:attrName>
                                        </p:attrNameLst>
                                      </p:cBhvr>
                                      <p:tavLst>
                                        <p:tav tm="0">
                                          <p:val>
                                            <p:strVal val="#ppt_x"/>
                                          </p:val>
                                        </p:tav>
                                        <p:tav tm="100000">
                                          <p:val>
                                            <p:strVal val="#ppt_x"/>
                                          </p:val>
                                        </p:tav>
                                      </p:tavLst>
                                    </p:anim>
                                    <p:anim calcmode="lin" valueType="num">
                                      <p:cBhvr>
                                        <p:cTn id="7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7" presetClass="entr" presetSubtype="0"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fade">
                                      <p:cBhvr>
                                        <p:cTn id="82" dur="1000"/>
                                        <p:tgtEl>
                                          <p:spTgt spid="17"/>
                                        </p:tgtEl>
                                      </p:cBhvr>
                                    </p:animEffect>
                                    <p:anim calcmode="lin" valueType="num">
                                      <p:cBhvr>
                                        <p:cTn id="83" dur="1000" fill="hold"/>
                                        <p:tgtEl>
                                          <p:spTgt spid="17"/>
                                        </p:tgtEl>
                                        <p:attrNameLst>
                                          <p:attrName>ppt_x</p:attrName>
                                        </p:attrNameLst>
                                      </p:cBhvr>
                                      <p:tavLst>
                                        <p:tav tm="0">
                                          <p:val>
                                            <p:strVal val="#ppt_x"/>
                                          </p:val>
                                        </p:tav>
                                        <p:tav tm="100000">
                                          <p:val>
                                            <p:strVal val="#ppt_x"/>
                                          </p:val>
                                        </p:tav>
                                      </p:tavLst>
                                    </p:anim>
                                    <p:anim calcmode="lin" valueType="num">
                                      <p:cBhvr>
                                        <p:cTn id="8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P spid="16"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6469303" y="222189"/>
            <a:ext cx="5190185" cy="979049"/>
          </a:xfrm>
          <a:prstGeom prst="cloudCallou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000" b="1" dirty="0">
                <a:solidFill>
                  <a:srgbClr val="0070C0"/>
                </a:solidFill>
              </a:rPr>
              <a:t>المعايير الواجب توفرها في وكالات التصنيف</a:t>
            </a:r>
            <a:endParaRPr lang="ar-DZ" sz="2000" dirty="0"/>
          </a:p>
        </p:txBody>
      </p:sp>
      <p:sp>
        <p:nvSpPr>
          <p:cNvPr id="6" name="Rectangle : coins arrondis 5">
            <a:extLst>
              <a:ext uri="{FF2B5EF4-FFF2-40B4-BE49-F238E27FC236}">
                <a16:creationId xmlns:a16="http://schemas.microsoft.com/office/drawing/2014/main" id="{B725013A-31CF-438D-A78A-69F0FACC2B86}"/>
              </a:ext>
            </a:extLst>
          </p:cNvPr>
          <p:cNvSpPr/>
          <p:nvPr/>
        </p:nvSpPr>
        <p:spPr>
          <a:xfrm>
            <a:off x="3534530" y="1530879"/>
            <a:ext cx="5869545" cy="683877"/>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r" rtl="1"/>
            <a:r>
              <a:rPr lang="ar-DZ" dirty="0">
                <a:solidFill>
                  <a:schemeClr val="accent2">
                    <a:lumMod val="75000"/>
                  </a:schemeClr>
                </a:solidFill>
              </a:rPr>
              <a:t>-</a:t>
            </a:r>
            <a:r>
              <a:rPr lang="ar-DZ" b="1" dirty="0">
                <a:solidFill>
                  <a:schemeClr val="accent2">
                    <a:lumMod val="75000"/>
                  </a:schemeClr>
                </a:solidFill>
              </a:rPr>
              <a:t>معايير الواجب </a:t>
            </a:r>
            <a:r>
              <a:rPr lang="ar-DZ" b="1" dirty="0">
                <a:solidFill>
                  <a:srgbClr val="0070C0"/>
                </a:solidFill>
              </a:rPr>
              <a:t>توفرها في وكالات التصنيف</a:t>
            </a:r>
            <a:r>
              <a:rPr lang="ar-DZ" dirty="0"/>
              <a:t> </a:t>
            </a:r>
            <a:r>
              <a:rPr lang="ar-DZ" b="1" dirty="0">
                <a:solidFill>
                  <a:schemeClr val="accent2">
                    <a:lumMod val="75000"/>
                  </a:schemeClr>
                </a:solidFill>
              </a:rPr>
              <a:t>الائتماني</a:t>
            </a:r>
            <a:r>
              <a:rPr lang="fr-FR" dirty="0">
                <a:solidFill>
                  <a:schemeClr val="accent2">
                    <a:lumMod val="75000"/>
                  </a:schemeClr>
                </a:solidFill>
              </a:rPr>
              <a:t>:</a:t>
            </a:r>
          </a:p>
        </p:txBody>
      </p:sp>
      <p:sp>
        <p:nvSpPr>
          <p:cNvPr id="7" name="Rectangle 6"/>
          <p:cNvSpPr/>
          <p:nvPr/>
        </p:nvSpPr>
        <p:spPr>
          <a:xfrm>
            <a:off x="10145702" y="3244334"/>
            <a:ext cx="1175322" cy="369332"/>
          </a:xfrm>
          <a:prstGeom prst="rect">
            <a:avLst/>
          </a:prstGeom>
        </p:spPr>
        <p:txBody>
          <a:bodyPr wrap="none">
            <a:spAutoFit/>
          </a:bodyPr>
          <a:lstStyle/>
          <a:p>
            <a:r>
              <a:rPr lang="ar-DZ" dirty="0">
                <a:solidFill>
                  <a:schemeClr val="accent6">
                    <a:lumMod val="75000"/>
                  </a:schemeClr>
                </a:solidFill>
              </a:rPr>
              <a:t>الموضوعية</a:t>
            </a:r>
          </a:p>
        </p:txBody>
      </p:sp>
      <p:sp>
        <p:nvSpPr>
          <p:cNvPr id="8" name="Rectangle 7"/>
          <p:cNvSpPr/>
          <p:nvPr/>
        </p:nvSpPr>
        <p:spPr>
          <a:xfrm>
            <a:off x="7912968" y="3244334"/>
            <a:ext cx="1249060" cy="369332"/>
          </a:xfrm>
          <a:prstGeom prst="rect">
            <a:avLst/>
          </a:prstGeom>
        </p:spPr>
        <p:txBody>
          <a:bodyPr wrap="none">
            <a:spAutoFit/>
          </a:bodyPr>
          <a:lstStyle/>
          <a:p>
            <a:r>
              <a:rPr lang="ar-DZ" dirty="0">
                <a:solidFill>
                  <a:schemeClr val="accent3">
                    <a:lumMod val="75000"/>
                  </a:schemeClr>
                </a:solidFill>
              </a:rPr>
              <a:t>الاستقلالية</a:t>
            </a:r>
          </a:p>
        </p:txBody>
      </p:sp>
      <p:sp>
        <p:nvSpPr>
          <p:cNvPr id="9" name="Rectangle 8"/>
          <p:cNvSpPr/>
          <p:nvPr/>
        </p:nvSpPr>
        <p:spPr>
          <a:xfrm>
            <a:off x="5652395" y="3221033"/>
            <a:ext cx="1045479" cy="369332"/>
          </a:xfrm>
          <a:prstGeom prst="rect">
            <a:avLst/>
          </a:prstGeom>
        </p:spPr>
        <p:txBody>
          <a:bodyPr wrap="none">
            <a:spAutoFit/>
          </a:bodyPr>
          <a:lstStyle/>
          <a:p>
            <a:r>
              <a:rPr lang="ar-DZ" dirty="0">
                <a:solidFill>
                  <a:srgbClr val="C00000"/>
                </a:solidFill>
              </a:rPr>
              <a:t>الشفافية</a:t>
            </a:r>
            <a:endParaRPr lang="ar-DZ" dirty="0"/>
          </a:p>
        </p:txBody>
      </p:sp>
      <p:sp>
        <p:nvSpPr>
          <p:cNvPr id="10" name="Rectangle 9"/>
          <p:cNvSpPr/>
          <p:nvPr/>
        </p:nvSpPr>
        <p:spPr>
          <a:xfrm>
            <a:off x="3295242" y="3244334"/>
            <a:ext cx="793807" cy="369332"/>
          </a:xfrm>
          <a:prstGeom prst="rect">
            <a:avLst/>
          </a:prstGeom>
        </p:spPr>
        <p:txBody>
          <a:bodyPr wrap="none">
            <a:spAutoFit/>
          </a:bodyPr>
          <a:lstStyle/>
          <a:p>
            <a:r>
              <a:rPr lang="ar-DZ" dirty="0"/>
              <a:t>الموارد</a:t>
            </a:r>
          </a:p>
        </p:txBody>
      </p:sp>
      <p:sp>
        <p:nvSpPr>
          <p:cNvPr id="11" name="Rectangle 10"/>
          <p:cNvSpPr/>
          <p:nvPr/>
        </p:nvSpPr>
        <p:spPr>
          <a:xfrm>
            <a:off x="885590" y="3244334"/>
            <a:ext cx="1112805" cy="369332"/>
          </a:xfrm>
          <a:prstGeom prst="rect">
            <a:avLst/>
          </a:prstGeom>
        </p:spPr>
        <p:txBody>
          <a:bodyPr wrap="none">
            <a:spAutoFit/>
          </a:bodyPr>
          <a:lstStyle/>
          <a:p>
            <a:r>
              <a:rPr lang="ar-DZ" dirty="0">
                <a:solidFill>
                  <a:schemeClr val="accent2">
                    <a:lumMod val="75000"/>
                  </a:schemeClr>
                </a:solidFill>
              </a:rPr>
              <a:t>المصداقية</a:t>
            </a:r>
          </a:p>
        </p:txBody>
      </p:sp>
      <p:cxnSp>
        <p:nvCxnSpPr>
          <p:cNvPr id="13" name="Connecteur droit avec flèche 12"/>
          <p:cNvCxnSpPr>
            <a:stCxn id="6" idx="2"/>
            <a:endCxn id="7" idx="0"/>
          </p:cNvCxnSpPr>
          <p:nvPr/>
        </p:nvCxnSpPr>
        <p:spPr>
          <a:xfrm>
            <a:off x="6469303" y="2214756"/>
            <a:ext cx="4264060" cy="1029578"/>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5" name="Connecteur droit avec flèche 14"/>
          <p:cNvCxnSpPr>
            <a:stCxn id="6" idx="2"/>
            <a:endCxn id="8" idx="0"/>
          </p:cNvCxnSpPr>
          <p:nvPr/>
        </p:nvCxnSpPr>
        <p:spPr>
          <a:xfrm>
            <a:off x="6469303" y="2214756"/>
            <a:ext cx="2068195" cy="1029578"/>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17" name="Connecteur droit avec flèche 16"/>
          <p:cNvCxnSpPr>
            <a:stCxn id="6" idx="2"/>
            <a:endCxn id="9" idx="0"/>
          </p:cNvCxnSpPr>
          <p:nvPr/>
        </p:nvCxnSpPr>
        <p:spPr>
          <a:xfrm flipH="1">
            <a:off x="6175135" y="2214756"/>
            <a:ext cx="294168" cy="1006277"/>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cxnSp>
        <p:nvCxnSpPr>
          <p:cNvPr id="19" name="Connecteur droit avec flèche 18"/>
          <p:cNvCxnSpPr>
            <a:stCxn id="6" idx="2"/>
            <a:endCxn id="10" idx="0"/>
          </p:cNvCxnSpPr>
          <p:nvPr/>
        </p:nvCxnSpPr>
        <p:spPr>
          <a:xfrm flipH="1">
            <a:off x="3692146" y="2214756"/>
            <a:ext cx="2777157" cy="10295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p:cNvCxnSpPr>
            <a:stCxn id="6" idx="2"/>
            <a:endCxn id="11" idx="0"/>
          </p:cNvCxnSpPr>
          <p:nvPr/>
        </p:nvCxnSpPr>
        <p:spPr>
          <a:xfrm flipH="1">
            <a:off x="1441993" y="2214756"/>
            <a:ext cx="5027310" cy="1029578"/>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92648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up)">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up)">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up)">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up)">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ipe(up)">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up)">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wipe(up)">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wipe(up)">
                                      <p:cBhvr>
                                        <p:cTn id="5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nsées 3"/>
          <p:cNvSpPr/>
          <p:nvPr/>
        </p:nvSpPr>
        <p:spPr>
          <a:xfrm>
            <a:off x="6903076" y="150098"/>
            <a:ext cx="4855335" cy="1125809"/>
          </a:xfrm>
          <a:prstGeom prst="cloudCallout">
            <a:avLst/>
          </a:prstGeom>
          <a:ln>
            <a:solidFill>
              <a:schemeClr val="bg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ar-DZ" sz="2000" dirty="0"/>
              <a:t>أهمية وكالات التصنيف الائتماني:</a:t>
            </a:r>
          </a:p>
        </p:txBody>
      </p:sp>
      <p:sp>
        <p:nvSpPr>
          <p:cNvPr id="9" name="Rectangle à coins arrondis 8"/>
          <p:cNvSpPr/>
          <p:nvPr/>
        </p:nvSpPr>
        <p:spPr>
          <a:xfrm>
            <a:off x="1545465" y="150098"/>
            <a:ext cx="914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DZ"/>
          </a:p>
        </p:txBody>
      </p:sp>
      <p:sp>
        <p:nvSpPr>
          <p:cNvPr id="11" name="Organigramme : Terminateur 10"/>
          <p:cNvSpPr/>
          <p:nvPr/>
        </p:nvSpPr>
        <p:spPr>
          <a:xfrm>
            <a:off x="2555889" y="2881259"/>
            <a:ext cx="9481123" cy="1482478"/>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dirty="0"/>
              <a:t>إعطاء تصور للمستثمرين حول الوضعية المالية والمقدرة الائتمانية للطرف الخاضع</a:t>
            </a:r>
          </a:p>
          <a:p>
            <a:pPr algn="ctr" rtl="1"/>
            <a:r>
              <a:rPr lang="ar-DZ" dirty="0"/>
              <a:t>للتصنيف، ومن ثم مساعدتهم على اتخاذ قراراتهم المختلفة، فالتصنيف الجيد يثبت أن</a:t>
            </a:r>
          </a:p>
          <a:p>
            <a:pPr algn="ctr" rtl="1"/>
            <a:r>
              <a:rPr lang="ar-DZ" dirty="0"/>
              <a:t>المؤسسة في وضعية مالية جيدة، ومن ثم يمكنها الاقتراض أو الحصول على تمويل وفق</a:t>
            </a:r>
          </a:p>
          <a:p>
            <a:pPr algn="ctr" rtl="1"/>
            <a:r>
              <a:rPr lang="ar-DZ" dirty="0"/>
              <a:t>شروط ميسرة، وذلك بما يعكسه التصنيف من ارتياح لدى المستثمرين اتجاه المؤسسة</a:t>
            </a:r>
          </a:p>
          <a:p>
            <a:pPr algn="ctr" rtl="1"/>
            <a:r>
              <a:rPr lang="ar-DZ" dirty="0"/>
              <a:t>المعنية؛</a:t>
            </a:r>
          </a:p>
        </p:txBody>
      </p:sp>
      <p:sp>
        <p:nvSpPr>
          <p:cNvPr id="15" name="Organigramme : Terminateur 14"/>
          <p:cNvSpPr/>
          <p:nvPr/>
        </p:nvSpPr>
        <p:spPr>
          <a:xfrm>
            <a:off x="2459865" y="1526361"/>
            <a:ext cx="9577147" cy="1220428"/>
          </a:xfrm>
          <a:prstGeom prst="flowChartTerminator">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ar-DZ" dirty="0"/>
              <a:t>تلعب التصنيفات الائتمانية الممنوحة من قبل الوكالات دور في الحد من الأزمات المالية</a:t>
            </a:r>
          </a:p>
          <a:p>
            <a:pPr algn="ctr"/>
            <a:r>
              <a:rPr lang="ar-DZ" dirty="0"/>
              <a:t>ومن ثم تجنب التعرض للأزمات المالية، لأنها توفر البيانات والمعلومات اللازمة من أجل</a:t>
            </a:r>
          </a:p>
          <a:p>
            <a:pPr algn="ctr" rtl="1"/>
            <a:r>
              <a:rPr lang="ar-DZ" dirty="0"/>
              <a:t>اتخاذ مختلف القرارات الاستثمارية؛</a:t>
            </a:r>
          </a:p>
        </p:txBody>
      </p:sp>
      <p:sp>
        <p:nvSpPr>
          <p:cNvPr id="16" name="Organigramme : Terminateur 15"/>
          <p:cNvSpPr/>
          <p:nvPr/>
        </p:nvSpPr>
        <p:spPr>
          <a:xfrm>
            <a:off x="2507876" y="4612675"/>
            <a:ext cx="9481123" cy="1482478"/>
          </a:xfrm>
          <a:prstGeom prst="flowChartTerminator">
            <a:avLst/>
          </a:prstGeom>
        </p:spPr>
        <p:style>
          <a:lnRef idx="1">
            <a:schemeClr val="accent2"/>
          </a:lnRef>
          <a:fillRef idx="1001">
            <a:schemeClr val="lt2"/>
          </a:fillRef>
          <a:effectRef idx="1">
            <a:schemeClr val="accent2"/>
          </a:effectRef>
          <a:fontRef idx="minor">
            <a:schemeClr val="dk1"/>
          </a:fontRef>
        </p:style>
        <p:txBody>
          <a:bodyPr rtlCol="0" anchor="ctr"/>
          <a:lstStyle/>
          <a:p>
            <a:pPr algn="ctr" rtl="1"/>
            <a:r>
              <a:rPr lang="ar-DZ" dirty="0"/>
              <a:t>المساهمة في زيادة المنافسة بين المؤسسات المعنية بالتصنيف من أجل الحصول على</a:t>
            </a:r>
          </a:p>
          <a:p>
            <a:pPr algn="ctr" rtl="1"/>
            <a:r>
              <a:rPr lang="ar-DZ" dirty="0"/>
              <a:t>تصنيف جيد، يساهم في تحسين صورتها أمام المستثمرين و بالتالي ضمان حصولها على</a:t>
            </a:r>
          </a:p>
          <a:p>
            <a:pPr algn="ctr" rtl="1"/>
            <a:r>
              <a:rPr lang="ar-DZ" dirty="0"/>
              <a:t>التمويل اللازم وبشروط ميسرة، وبالتالي المؤسسات تكون بعيدة عن حالات التراخي</a:t>
            </a:r>
          </a:p>
          <a:p>
            <a:pPr algn="ctr" rtl="1"/>
            <a:r>
              <a:rPr lang="ar-DZ" dirty="0"/>
              <a:t>والإهمال واللامبالاة التي قد تؤدي إلى حصولها على تصنيف سيئ.</a:t>
            </a:r>
          </a:p>
        </p:txBody>
      </p:sp>
    </p:spTree>
    <p:extLst>
      <p:ext uri="{BB962C8B-B14F-4D97-AF65-F5344CB8AC3E}">
        <p14:creationId xmlns:p14="http://schemas.microsoft.com/office/powerpoint/2010/main" val="2440571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nsées 1"/>
          <p:cNvSpPr/>
          <p:nvPr/>
        </p:nvSpPr>
        <p:spPr>
          <a:xfrm>
            <a:off x="3810817" y="1406168"/>
            <a:ext cx="5576552" cy="1455312"/>
          </a:xfrm>
          <a:prstGeom prst="cloud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3200" dirty="0">
                <a:ln w="0"/>
                <a:solidFill>
                  <a:srgbClr val="0070C0"/>
                </a:solidFill>
              </a:rPr>
              <a:t>شكرا على الاصغاء</a:t>
            </a:r>
          </a:p>
        </p:txBody>
      </p:sp>
      <p:pic>
        <p:nvPicPr>
          <p:cNvPr id="1026" name="Picture 2" desc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9050" y="3020340"/>
            <a:ext cx="2144110" cy="2035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78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childTnLst>
                                </p:cTn>
                              </p:par>
                              <p:par>
                                <p:cTn id="14" presetID="37" presetClass="path" presetSubtype="0" accel="50000" decel="50000" fill="hold" nodeType="withEffect">
                                  <p:stCondLst>
                                    <p:cond delay="0"/>
                                  </p:stCondLst>
                                  <p:childTnLst>
                                    <p:animMotion origin="layout" path="M -0.17356 -0.31921 L -0.18294 -0.13773 C -0.1858 -0.09838 -0.17799 -0.05972 -0.16302 -0.03078 C -0.14531 0.00047 -0.12461 0.01459 -0.10234 0.01065 L -2.91667E-6 -2.22222E-6 " pathEditMode="relative" rAng="2760000" ptsTypes="AAAAA">
                                      <p:cBhvr>
                                        <p:cTn id="15" dur="2000" fill="hold"/>
                                        <p:tgtEl>
                                          <p:spTgt spid="1026"/>
                                        </p:tgtEl>
                                        <p:attrNameLst>
                                          <p:attrName>ppt_x</p:attrName>
                                          <p:attrName>ppt_y</p:attrName>
                                        </p:attrNameLst>
                                      </p:cBhvr>
                                      <p:rCtr x="4896" y="2245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BB8BCBAE-FBB2-48EA-91EA-B02E5E4871B2}"/>
              </a:ext>
            </a:extLst>
          </p:cNvPr>
          <p:cNvSpPr txBox="1"/>
          <p:nvPr/>
        </p:nvSpPr>
        <p:spPr>
          <a:xfrm>
            <a:off x="755374" y="303724"/>
            <a:ext cx="10986052" cy="9325630"/>
          </a:xfrm>
          <a:prstGeom prst="rect">
            <a:avLst/>
          </a:prstGeom>
          <a:noFill/>
        </p:spPr>
        <p:txBody>
          <a:bodyPr wrap="square" rtlCol="0">
            <a:spAutoFit/>
          </a:bodyPr>
          <a:lstStyle/>
          <a:p>
            <a:pPr algn="ctr" rtl="1"/>
            <a:endParaRPr lang="ar-DZ" sz="2000" b="1" u="sng" dirty="0">
              <a:solidFill>
                <a:srgbClr val="3B28AA"/>
              </a:solidFill>
            </a:endParaRPr>
          </a:p>
          <a:p>
            <a:pPr algn="ctr" rtl="1"/>
            <a:r>
              <a:rPr lang="ar-DZ" sz="2000" b="1" u="sng" dirty="0">
                <a:solidFill>
                  <a:srgbClr val="3B28AA"/>
                </a:solidFill>
              </a:rPr>
              <a:t>خطة البحث</a:t>
            </a:r>
          </a:p>
          <a:p>
            <a:pPr algn="r" rtl="1"/>
            <a:endParaRPr lang="ar-DZ" sz="2000" b="1" u="sng" dirty="0">
              <a:solidFill>
                <a:srgbClr val="3B28AA"/>
              </a:solidFill>
            </a:endParaRPr>
          </a:p>
          <a:p>
            <a:pPr algn="r" rtl="1"/>
            <a:endParaRPr lang="ar-DZ" sz="2000" b="1" u="sng" dirty="0">
              <a:solidFill>
                <a:schemeClr val="accent2">
                  <a:lumMod val="75000"/>
                </a:schemeClr>
              </a:solidFill>
            </a:endParaRPr>
          </a:p>
          <a:p>
            <a:pPr algn="ctr" rtl="1"/>
            <a:r>
              <a:rPr lang="ar-DZ" sz="2000" b="1" dirty="0">
                <a:solidFill>
                  <a:srgbClr val="0070C0"/>
                </a:solidFill>
              </a:rPr>
              <a:t>المبحث الأول </a:t>
            </a:r>
            <a:r>
              <a:rPr lang="ar-DZ" sz="2000" dirty="0"/>
              <a:t>: أساسيات حول التصنيف الائتماني</a:t>
            </a:r>
          </a:p>
          <a:p>
            <a:pPr algn="ctr" rtl="1"/>
            <a:r>
              <a:rPr lang="ar-DZ" sz="2000" dirty="0">
                <a:solidFill>
                  <a:schemeClr val="accent2">
                    <a:lumMod val="75000"/>
                  </a:schemeClr>
                </a:solidFill>
              </a:rPr>
              <a:t>المطلب الأول </a:t>
            </a:r>
            <a:r>
              <a:rPr lang="ar-DZ" sz="2000" dirty="0">
                <a:solidFill>
                  <a:schemeClr val="tx2">
                    <a:lumMod val="60000"/>
                    <a:lumOff val="40000"/>
                  </a:schemeClr>
                </a:solidFill>
              </a:rPr>
              <a:t>:</a:t>
            </a:r>
            <a:r>
              <a:rPr lang="ar-DZ" sz="2000" dirty="0"/>
              <a:t> مفهوم  و أنواع التصنيف الائتماني .</a:t>
            </a:r>
          </a:p>
          <a:p>
            <a:pPr algn="ctr" rtl="1"/>
            <a:r>
              <a:rPr lang="ar-DZ" sz="2000" dirty="0">
                <a:solidFill>
                  <a:schemeClr val="accent2">
                    <a:lumMod val="75000"/>
                  </a:schemeClr>
                </a:solidFill>
              </a:rPr>
              <a:t>المطلب الثاني</a:t>
            </a:r>
            <a:r>
              <a:rPr lang="ar-DZ" sz="2000" dirty="0">
                <a:solidFill>
                  <a:schemeClr val="tx2">
                    <a:lumMod val="60000"/>
                    <a:lumOff val="40000"/>
                  </a:schemeClr>
                </a:solidFill>
              </a:rPr>
              <a:t> :</a:t>
            </a:r>
            <a:r>
              <a:rPr lang="ar-DZ" sz="2000" dirty="0"/>
              <a:t>شروط و الاجراءات التصنيف الائتماني . </a:t>
            </a:r>
          </a:p>
          <a:p>
            <a:pPr algn="ctr" rtl="1"/>
            <a:r>
              <a:rPr lang="ar-DZ" sz="2000" dirty="0">
                <a:solidFill>
                  <a:schemeClr val="accent2">
                    <a:lumMod val="75000"/>
                  </a:schemeClr>
                </a:solidFill>
              </a:rPr>
              <a:t>المطلب الثالث </a:t>
            </a:r>
            <a:r>
              <a:rPr lang="ar-DZ" sz="2000" dirty="0">
                <a:solidFill>
                  <a:schemeClr val="tx2">
                    <a:lumMod val="60000"/>
                    <a:lumOff val="40000"/>
                  </a:schemeClr>
                </a:solidFill>
              </a:rPr>
              <a:t>:</a:t>
            </a:r>
            <a:r>
              <a:rPr lang="ar-DZ" sz="2000" dirty="0"/>
              <a:t>درجات وآليات ومعايير التصنيف الائتماني.</a:t>
            </a:r>
          </a:p>
          <a:p>
            <a:pPr algn="ctr" rtl="1"/>
            <a:endParaRPr lang="ar-DZ" sz="2000" dirty="0"/>
          </a:p>
          <a:p>
            <a:pPr algn="ctr" rtl="1"/>
            <a:endParaRPr lang="ar-DZ" sz="2000" dirty="0"/>
          </a:p>
          <a:p>
            <a:pPr algn="ctr" rtl="1"/>
            <a:endParaRPr lang="ar-DZ" sz="2000" b="1" dirty="0">
              <a:solidFill>
                <a:srgbClr val="0070C0"/>
              </a:solidFill>
            </a:endParaRPr>
          </a:p>
          <a:p>
            <a:pPr algn="ctr" rtl="1"/>
            <a:r>
              <a:rPr lang="ar-DZ" sz="2000" b="1" dirty="0">
                <a:solidFill>
                  <a:srgbClr val="0070C0"/>
                </a:solidFill>
              </a:rPr>
              <a:t>المبحث الثاني </a:t>
            </a:r>
            <a:r>
              <a:rPr lang="ar-DZ" sz="2000" dirty="0"/>
              <a:t>: وكالات التصنيف الائتماني.</a:t>
            </a:r>
          </a:p>
          <a:p>
            <a:pPr algn="ctr" rtl="1"/>
            <a:r>
              <a:rPr lang="ar-DZ" sz="2000" dirty="0">
                <a:solidFill>
                  <a:schemeClr val="accent2">
                    <a:lumMod val="75000"/>
                  </a:schemeClr>
                </a:solidFill>
              </a:rPr>
              <a:t>المطلب الأول </a:t>
            </a:r>
            <a:r>
              <a:rPr lang="ar-DZ" sz="2000" dirty="0">
                <a:solidFill>
                  <a:schemeClr val="tx2">
                    <a:lumMod val="60000"/>
                    <a:lumOff val="40000"/>
                  </a:schemeClr>
                </a:solidFill>
              </a:rPr>
              <a:t>: </a:t>
            </a:r>
            <a:r>
              <a:rPr lang="ar-DZ" sz="2000" dirty="0"/>
              <a:t>مفهوم و أنواع وكالات التصنيف الائتماني.</a:t>
            </a:r>
          </a:p>
          <a:p>
            <a:pPr algn="ctr" rtl="1"/>
            <a:r>
              <a:rPr lang="ar-DZ" sz="2000" dirty="0">
                <a:solidFill>
                  <a:schemeClr val="accent2">
                    <a:lumMod val="75000"/>
                  </a:schemeClr>
                </a:solidFill>
              </a:rPr>
              <a:t>المطلب الثاني</a:t>
            </a:r>
            <a:r>
              <a:rPr lang="ar-DZ" sz="2000" dirty="0">
                <a:solidFill>
                  <a:schemeClr val="tx2">
                    <a:lumMod val="60000"/>
                    <a:lumOff val="40000"/>
                  </a:schemeClr>
                </a:solidFill>
              </a:rPr>
              <a:t> : </a:t>
            </a:r>
            <a:r>
              <a:rPr lang="ar-DZ" sz="2000" dirty="0"/>
              <a:t>آليات عمل وكالات التصنيف الائتماني والرموز المستخدمة فيها.</a:t>
            </a:r>
          </a:p>
          <a:p>
            <a:pPr algn="ctr" rtl="1"/>
            <a:r>
              <a:rPr lang="ar-DZ" sz="2000" dirty="0">
                <a:solidFill>
                  <a:schemeClr val="accent2">
                    <a:lumMod val="75000"/>
                  </a:schemeClr>
                </a:solidFill>
              </a:rPr>
              <a:t>المطلب الثالث</a:t>
            </a:r>
            <a:r>
              <a:rPr lang="ar-DZ" sz="2000" dirty="0">
                <a:solidFill>
                  <a:schemeClr val="tx2">
                    <a:lumMod val="60000"/>
                    <a:lumOff val="40000"/>
                  </a:schemeClr>
                </a:solidFill>
              </a:rPr>
              <a:t> :</a:t>
            </a:r>
            <a:r>
              <a:rPr lang="ar-DZ" sz="2000" dirty="0">
                <a:solidFill>
                  <a:schemeClr val="accent2">
                    <a:lumMod val="75000"/>
                  </a:schemeClr>
                </a:solidFill>
              </a:rPr>
              <a:t> </a:t>
            </a:r>
            <a:r>
              <a:rPr lang="ar-DZ" sz="2000" dirty="0"/>
              <a:t>المعايير الواجب توفرها في وكالات التصنيف.</a:t>
            </a:r>
          </a:p>
          <a:p>
            <a:pPr algn="ctr" rtl="1"/>
            <a:r>
              <a:rPr lang="ar-DZ" sz="2000" dirty="0">
                <a:solidFill>
                  <a:schemeClr val="accent2">
                    <a:lumMod val="75000"/>
                  </a:schemeClr>
                </a:solidFill>
              </a:rPr>
              <a:t>المطلب الرابع </a:t>
            </a:r>
            <a:r>
              <a:rPr lang="ar-DZ" sz="2000" dirty="0">
                <a:solidFill>
                  <a:schemeClr val="tx2">
                    <a:lumMod val="60000"/>
                    <a:lumOff val="40000"/>
                  </a:schemeClr>
                </a:solidFill>
              </a:rPr>
              <a:t>: </a:t>
            </a:r>
            <a:r>
              <a:rPr lang="ar-DZ" sz="2000" dirty="0"/>
              <a:t>أهمية وكالات التصنيف الائتماني .</a:t>
            </a:r>
          </a:p>
          <a:p>
            <a:pPr algn="ctr" rtl="1"/>
            <a:endParaRPr lang="ar-DZ" sz="2000" dirty="0"/>
          </a:p>
          <a:p>
            <a:pPr algn="ctr" rtl="1"/>
            <a:endParaRPr lang="ar-DZ" sz="2000" dirty="0"/>
          </a:p>
          <a:p>
            <a:pPr algn="ctr" rtl="1"/>
            <a:endParaRPr lang="ar-DZ" sz="2000" dirty="0"/>
          </a:p>
          <a:p>
            <a:pPr algn="ctr" rtl="1"/>
            <a:r>
              <a:rPr lang="ar-DZ" sz="2000" dirty="0"/>
              <a:t>.</a:t>
            </a:r>
          </a:p>
          <a:p>
            <a:pPr algn="ctr" rtl="1"/>
            <a:endParaRPr lang="ar-DZ" sz="2000" dirty="0"/>
          </a:p>
          <a:p>
            <a:pPr algn="r" rtl="1"/>
            <a:endParaRPr lang="ar-DZ" sz="2000" dirty="0"/>
          </a:p>
          <a:p>
            <a:pPr algn="r" rtl="1"/>
            <a:endParaRPr lang="fr-FR" sz="2000" dirty="0"/>
          </a:p>
          <a:p>
            <a:pPr algn="r" rtl="1"/>
            <a:endParaRPr lang="ar-DZ" sz="2000" dirty="0"/>
          </a:p>
          <a:p>
            <a:pPr algn="r" rtl="1"/>
            <a:endParaRPr lang="ar-DZ" sz="2000" dirty="0"/>
          </a:p>
          <a:p>
            <a:pPr algn="r" rtl="1"/>
            <a:endParaRPr lang="ar-DZ" sz="2000" dirty="0"/>
          </a:p>
          <a:p>
            <a:pPr algn="r" rtl="1"/>
            <a:endParaRPr lang="ar-DZ" sz="2000" dirty="0"/>
          </a:p>
          <a:p>
            <a:pPr algn="r" rtl="1"/>
            <a:endParaRPr lang="ar-DZ" sz="2000" dirty="0"/>
          </a:p>
          <a:p>
            <a:pPr algn="r" rtl="1"/>
            <a:endParaRPr lang="ar-DZ" sz="2000" dirty="0"/>
          </a:p>
          <a:p>
            <a:pPr algn="r" rtl="1"/>
            <a:endParaRPr lang="ar-DZ" sz="2000" dirty="0"/>
          </a:p>
        </p:txBody>
      </p:sp>
    </p:spTree>
    <p:extLst>
      <p:ext uri="{BB962C8B-B14F-4D97-AF65-F5344CB8AC3E}">
        <p14:creationId xmlns:p14="http://schemas.microsoft.com/office/powerpoint/2010/main" val="4224046801"/>
      </p:ext>
    </p:extLst>
  </p:cSld>
  <p:clrMapOvr>
    <a:masterClrMapping/>
  </p:clrMapOvr>
  <mc:AlternateContent xmlns:mc="http://schemas.openxmlformats.org/markup-compatibility/2006" xmlns:p14="http://schemas.microsoft.com/office/powerpoint/2010/main">
    <mc:Choice Requires="p14">
      <p:transition spd="slow" p14:dur="2000" advTm="11365"/>
    </mc:Choice>
    <mc:Fallback xmlns="">
      <p:transition spd="slow" advTm="1136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1000"/>
                                        <p:tgtEl>
                                          <p:spTgt spid="5">
                                            <p:txEl>
                                              <p:pRg st="4" end="4"/>
                                            </p:txEl>
                                          </p:spTgt>
                                        </p:tgtEl>
                                      </p:cBhvr>
                                    </p:animEffect>
                                    <p:anim calcmode="lin" valueType="num">
                                      <p:cBhvr>
                                        <p:cTn id="8"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1000"/>
                                        <p:tgtEl>
                                          <p:spTgt spid="5">
                                            <p:txEl>
                                              <p:pRg st="5" end="5"/>
                                            </p:txEl>
                                          </p:spTgt>
                                        </p:tgtEl>
                                      </p:cBhvr>
                                    </p:animEffect>
                                    <p:anim calcmode="lin" valueType="num">
                                      <p:cBhvr>
                                        <p:cTn id="1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1000"/>
                                        <p:tgtEl>
                                          <p:spTgt spid="5">
                                            <p:txEl>
                                              <p:pRg st="6" end="6"/>
                                            </p:txEl>
                                          </p:spTgt>
                                        </p:tgtEl>
                                      </p:cBhvr>
                                    </p:animEffect>
                                    <p:anim calcmode="lin" valueType="num">
                                      <p:cBhvr>
                                        <p:cTn id="1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1000"/>
                                        <p:tgtEl>
                                          <p:spTgt spid="5">
                                            <p:txEl>
                                              <p:pRg st="7" end="7"/>
                                            </p:txEl>
                                          </p:spTgt>
                                        </p:tgtEl>
                                      </p:cBhvr>
                                    </p:animEffect>
                                    <p:anim calcmode="lin" valueType="num">
                                      <p:cBhvr>
                                        <p:cTn id="23"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animEffect transition="in" filter="fade">
                                      <p:cBhvr>
                                        <p:cTn id="29" dur="1000"/>
                                        <p:tgtEl>
                                          <p:spTgt spid="5">
                                            <p:txEl>
                                              <p:pRg st="11" end="11"/>
                                            </p:txEl>
                                          </p:spTgt>
                                        </p:tgtEl>
                                      </p:cBhvr>
                                    </p:animEffect>
                                    <p:anim calcmode="lin" valueType="num">
                                      <p:cBhvr>
                                        <p:cTn id="30"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11" end="11"/>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5">
                                            <p:txEl>
                                              <p:pRg st="12" end="12"/>
                                            </p:txEl>
                                          </p:spTgt>
                                        </p:tgtEl>
                                        <p:attrNameLst>
                                          <p:attrName>style.visibility</p:attrName>
                                        </p:attrNameLst>
                                      </p:cBhvr>
                                      <p:to>
                                        <p:strVal val="visible"/>
                                      </p:to>
                                    </p:set>
                                    <p:animEffect transition="in" filter="fade">
                                      <p:cBhvr>
                                        <p:cTn id="34" dur="1000"/>
                                        <p:tgtEl>
                                          <p:spTgt spid="5">
                                            <p:txEl>
                                              <p:pRg st="12" end="12"/>
                                            </p:txEl>
                                          </p:spTgt>
                                        </p:tgtEl>
                                      </p:cBhvr>
                                    </p:animEffect>
                                    <p:anim calcmode="lin" valueType="num">
                                      <p:cBhvr>
                                        <p:cTn id="35"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36" dur="1000" fill="hold"/>
                                        <p:tgtEl>
                                          <p:spTgt spid="5">
                                            <p:txEl>
                                              <p:pRg st="12" end="12"/>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5">
                                            <p:txEl>
                                              <p:pRg st="13" end="13"/>
                                            </p:txEl>
                                          </p:spTgt>
                                        </p:tgtEl>
                                        <p:attrNameLst>
                                          <p:attrName>style.visibility</p:attrName>
                                        </p:attrNameLst>
                                      </p:cBhvr>
                                      <p:to>
                                        <p:strVal val="visible"/>
                                      </p:to>
                                    </p:set>
                                    <p:animEffect transition="in" filter="fade">
                                      <p:cBhvr>
                                        <p:cTn id="39" dur="1000"/>
                                        <p:tgtEl>
                                          <p:spTgt spid="5">
                                            <p:txEl>
                                              <p:pRg st="13" end="13"/>
                                            </p:txEl>
                                          </p:spTgt>
                                        </p:tgtEl>
                                      </p:cBhvr>
                                    </p:animEffect>
                                    <p:anim calcmode="lin" valueType="num">
                                      <p:cBhvr>
                                        <p:cTn id="40" dur="1000" fill="hold"/>
                                        <p:tgtEl>
                                          <p:spTgt spid="5">
                                            <p:txEl>
                                              <p:pRg st="13" end="13"/>
                                            </p:txEl>
                                          </p:spTgt>
                                        </p:tgtEl>
                                        <p:attrNameLst>
                                          <p:attrName>ppt_x</p:attrName>
                                        </p:attrNameLst>
                                      </p:cBhvr>
                                      <p:tavLst>
                                        <p:tav tm="0">
                                          <p:val>
                                            <p:strVal val="#ppt_x"/>
                                          </p:val>
                                        </p:tav>
                                        <p:tav tm="100000">
                                          <p:val>
                                            <p:strVal val="#ppt_x"/>
                                          </p:val>
                                        </p:tav>
                                      </p:tavLst>
                                    </p:anim>
                                    <p:anim calcmode="lin" valueType="num">
                                      <p:cBhvr>
                                        <p:cTn id="41" dur="1000" fill="hold"/>
                                        <p:tgtEl>
                                          <p:spTgt spid="5">
                                            <p:txEl>
                                              <p:pRg st="13" end="13"/>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5">
                                            <p:txEl>
                                              <p:pRg st="14" end="14"/>
                                            </p:txEl>
                                          </p:spTgt>
                                        </p:tgtEl>
                                        <p:attrNameLst>
                                          <p:attrName>style.visibility</p:attrName>
                                        </p:attrNameLst>
                                      </p:cBhvr>
                                      <p:to>
                                        <p:strVal val="visible"/>
                                      </p:to>
                                    </p:set>
                                    <p:animEffect transition="in" filter="fade">
                                      <p:cBhvr>
                                        <p:cTn id="44" dur="1000"/>
                                        <p:tgtEl>
                                          <p:spTgt spid="5">
                                            <p:txEl>
                                              <p:pRg st="14" end="14"/>
                                            </p:txEl>
                                          </p:spTgt>
                                        </p:tgtEl>
                                      </p:cBhvr>
                                    </p:animEffect>
                                    <p:anim calcmode="lin" valueType="num">
                                      <p:cBhvr>
                                        <p:cTn id="45" dur="1000" fill="hold"/>
                                        <p:tgtEl>
                                          <p:spTgt spid="5">
                                            <p:txEl>
                                              <p:pRg st="14" end="14"/>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14" end="14"/>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5">
                                            <p:txEl>
                                              <p:pRg st="15" end="15"/>
                                            </p:txEl>
                                          </p:spTgt>
                                        </p:tgtEl>
                                        <p:attrNameLst>
                                          <p:attrName>style.visibility</p:attrName>
                                        </p:attrNameLst>
                                      </p:cBhvr>
                                      <p:to>
                                        <p:strVal val="visible"/>
                                      </p:to>
                                    </p:set>
                                    <p:animEffect transition="in" filter="fade">
                                      <p:cBhvr>
                                        <p:cTn id="49" dur="1000"/>
                                        <p:tgtEl>
                                          <p:spTgt spid="5">
                                            <p:txEl>
                                              <p:pRg st="15" end="15"/>
                                            </p:txEl>
                                          </p:spTgt>
                                        </p:tgtEl>
                                      </p:cBhvr>
                                    </p:animEffect>
                                    <p:anim calcmode="lin" valueType="num">
                                      <p:cBhvr>
                                        <p:cTn id="50" dur="1000" fill="hold"/>
                                        <p:tgtEl>
                                          <p:spTgt spid="5">
                                            <p:txEl>
                                              <p:pRg st="15" end="15"/>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uble vague 3"/>
          <p:cNvSpPr/>
          <p:nvPr/>
        </p:nvSpPr>
        <p:spPr>
          <a:xfrm>
            <a:off x="1859013" y="176314"/>
            <a:ext cx="8145164" cy="964485"/>
          </a:xfrm>
          <a:prstGeom prst="doubleWave">
            <a:avLst>
              <a:gd name="adj1" fmla="val 6250"/>
              <a:gd name="adj2" fmla="val 466"/>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DZ" sz="4000"/>
              <a:t>أساسيات حول التصنيف الائتماني</a:t>
            </a:r>
            <a:endParaRPr lang="fr-FR" sz="4000" dirty="0"/>
          </a:p>
        </p:txBody>
      </p:sp>
      <p:sp>
        <p:nvSpPr>
          <p:cNvPr id="5" name="Pensées 4"/>
          <p:cNvSpPr/>
          <p:nvPr/>
        </p:nvSpPr>
        <p:spPr>
          <a:xfrm>
            <a:off x="6886922" y="1317242"/>
            <a:ext cx="5072138" cy="1264931"/>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000" b="1" dirty="0">
                <a:ln w="0"/>
                <a:solidFill>
                  <a:schemeClr val="accent2">
                    <a:lumMod val="75000"/>
                  </a:schemeClr>
                </a:solidFill>
              </a:rPr>
              <a:t>ما الذي  يجب أن نعرفه عن </a:t>
            </a:r>
            <a:r>
              <a:rPr lang="ar-DZ" sz="2000" b="1" dirty="0">
                <a:solidFill>
                  <a:schemeClr val="accent2">
                    <a:lumMod val="75000"/>
                  </a:schemeClr>
                </a:solidFill>
              </a:rPr>
              <a:t>التصنيف الائتماني </a:t>
            </a:r>
            <a:r>
              <a:rPr lang="ar-DZ" sz="2000" b="1" dirty="0">
                <a:ln w="0"/>
                <a:solidFill>
                  <a:schemeClr val="accent2">
                    <a:lumMod val="75000"/>
                  </a:schemeClr>
                </a:solidFill>
              </a:rPr>
              <a:t>؟؟</a:t>
            </a:r>
          </a:p>
        </p:txBody>
      </p:sp>
      <p:sp>
        <p:nvSpPr>
          <p:cNvPr id="8" name="ZoneTexte 7"/>
          <p:cNvSpPr txBox="1"/>
          <p:nvPr/>
        </p:nvSpPr>
        <p:spPr>
          <a:xfrm>
            <a:off x="7856113" y="3876541"/>
            <a:ext cx="193183" cy="369332"/>
          </a:xfrm>
          <a:prstGeom prst="rect">
            <a:avLst/>
          </a:prstGeom>
          <a:noFill/>
        </p:spPr>
        <p:txBody>
          <a:bodyPr wrap="square" rtlCol="0">
            <a:spAutoFit/>
          </a:bodyPr>
          <a:lstStyle/>
          <a:p>
            <a:pPr algn="r" rtl="1"/>
            <a:endParaRPr lang="ar-DZ" dirty="0"/>
          </a:p>
        </p:txBody>
      </p:sp>
      <p:pic>
        <p:nvPicPr>
          <p:cNvPr id="1026" name="Picture 2" desc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8491" y="2743340"/>
            <a:ext cx="1183829" cy="696653"/>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p:cNvSpPr txBox="1"/>
          <p:nvPr/>
        </p:nvSpPr>
        <p:spPr>
          <a:xfrm>
            <a:off x="1205201" y="3700098"/>
            <a:ext cx="10753859" cy="369332"/>
          </a:xfrm>
          <a:prstGeom prst="rect">
            <a:avLst/>
          </a:prstGeom>
          <a:noFill/>
        </p:spPr>
        <p:txBody>
          <a:bodyPr wrap="square" rtlCol="0">
            <a:spAutoFit/>
          </a:bodyPr>
          <a:lstStyle/>
          <a:p>
            <a:pPr algn="r" rtl="1"/>
            <a:endParaRPr lang="ar-DZ" dirty="0"/>
          </a:p>
        </p:txBody>
      </p:sp>
      <p:sp>
        <p:nvSpPr>
          <p:cNvPr id="11" name="ZoneTexte 10"/>
          <p:cNvSpPr txBox="1"/>
          <p:nvPr/>
        </p:nvSpPr>
        <p:spPr>
          <a:xfrm>
            <a:off x="906748" y="4193105"/>
            <a:ext cx="11052312" cy="1282402"/>
          </a:xfrm>
          <a:prstGeom prst="rect">
            <a:avLst/>
          </a:prstGeom>
          <a:noFill/>
        </p:spPr>
        <p:txBody>
          <a:bodyPr wrap="square" rtlCol="0">
            <a:spAutoFit/>
          </a:bodyPr>
          <a:lstStyle/>
          <a:p>
            <a:pPr algn="just" rtl="1">
              <a:lnSpc>
                <a:spcPct val="150000"/>
              </a:lnSpc>
            </a:pPr>
            <a:r>
              <a:rPr lang="fr-FR" dirty="0"/>
              <a:t> </a:t>
            </a:r>
            <a:r>
              <a:rPr lang="ar-DZ" dirty="0"/>
              <a:t>يعرف </a:t>
            </a:r>
            <a:r>
              <a:rPr lang="ar-DZ" dirty="0">
                <a:solidFill>
                  <a:srgbClr val="FF0000"/>
                </a:solidFill>
              </a:rPr>
              <a:t>الائتمان </a:t>
            </a:r>
            <a:r>
              <a:rPr lang="ar-DZ" dirty="0"/>
              <a:t>بأنه عملية مبادلة قيمة حاضرة في مقابل وعد بقيمة آجلة مساوية لها، غالبا ما تكون هذه القيمة نقودا وهناك طرفان في عملية الائتمان:</a:t>
            </a:r>
          </a:p>
          <a:p>
            <a:pPr algn="just" rtl="1">
              <a:lnSpc>
                <a:spcPct val="150000"/>
              </a:lnSpc>
            </a:pPr>
            <a:endParaRPr lang="ar-DZ" dirty="0">
              <a:solidFill>
                <a:schemeClr val="accent1"/>
              </a:solidFill>
            </a:endParaRPr>
          </a:p>
        </p:txBody>
      </p:sp>
      <p:sp>
        <p:nvSpPr>
          <p:cNvPr id="14" name="Rectangle 13"/>
          <p:cNvSpPr/>
          <p:nvPr/>
        </p:nvSpPr>
        <p:spPr>
          <a:xfrm>
            <a:off x="6886922" y="3244334"/>
            <a:ext cx="223138" cy="261610"/>
          </a:xfrm>
          <a:prstGeom prst="rect">
            <a:avLst/>
          </a:prstGeom>
        </p:spPr>
        <p:txBody>
          <a:bodyPr wrap="none">
            <a:spAutoFit/>
          </a:bodyPr>
          <a:lstStyle/>
          <a:p>
            <a:pPr lvl="0" algn="r" defTabSz="914400" eaLnBrk="0" fontAlgn="base" hangingPunct="0">
              <a:spcBef>
                <a:spcPct val="0"/>
              </a:spcBef>
              <a:spcAft>
                <a:spcPct val="0"/>
              </a:spcAft>
            </a:pPr>
            <a:r>
              <a:rPr lang="fr-FR" altLang="fr-FR" sz="1100" dirty="0"/>
              <a:t> </a:t>
            </a:r>
            <a:endParaRPr lang="fr-FR" altLang="fr-FR" dirty="0">
              <a:latin typeface="Arial" panose="020B0604020202020204" pitchFamily="34" charset="0"/>
            </a:endParaRPr>
          </a:p>
        </p:txBody>
      </p:sp>
      <p:sp>
        <p:nvSpPr>
          <p:cNvPr id="2" name="Rectangle à coins arrondis 1"/>
          <p:cNvSpPr/>
          <p:nvPr/>
        </p:nvSpPr>
        <p:spPr>
          <a:xfrm>
            <a:off x="7441559" y="3507424"/>
            <a:ext cx="4517501" cy="604647"/>
          </a:xfrm>
          <a:prstGeom prst="round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lgn="ctr" rtl="1"/>
            <a:r>
              <a:rPr lang="ar-DZ" dirty="0">
                <a:ln w="0">
                  <a:solidFill>
                    <a:srgbClr val="0070C0"/>
                  </a:solidFill>
                </a:ln>
                <a:solidFill>
                  <a:srgbClr val="0070C0"/>
                </a:solidFill>
                <a:effectLst>
                  <a:reflection blurRad="6350" stA="53000" endA="300" endPos="35500" dir="5400000" sy="-90000" algn="bl" rotWithShape="0"/>
                </a:effectLst>
              </a:rPr>
              <a:t>1-</a:t>
            </a:r>
            <a:r>
              <a:rPr lang="ar-DZ" sz="2000" dirty="0">
                <a:ln w="0">
                  <a:solidFill>
                    <a:srgbClr val="0070C0"/>
                  </a:solidFill>
                </a:ln>
                <a:solidFill>
                  <a:srgbClr val="0070C0"/>
                </a:solidFill>
                <a:effectLst>
                  <a:reflection blurRad="6350" stA="53000" endA="300" endPos="35500" dir="5400000" sy="-90000" algn="bl" rotWithShape="0"/>
                </a:effectLst>
              </a:rPr>
              <a:t> مفهوم  و أنواع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 </a:t>
            </a:r>
            <a:endParaRPr lang="ar-DZ" sz="2000" dirty="0">
              <a:ln w="0">
                <a:solidFill>
                  <a:srgbClr val="0070C0"/>
                </a:solidFill>
              </a:ln>
              <a:solidFill>
                <a:srgbClr val="0070C0"/>
              </a:solidFill>
              <a:effectLst>
                <a:reflection blurRad="6350" stA="53000" endA="300" endPos="35500" dir="5400000" sy="-90000" algn="bl" rotWithShape="0"/>
              </a:effectLst>
            </a:endParaRPr>
          </a:p>
        </p:txBody>
      </p:sp>
      <p:sp>
        <p:nvSpPr>
          <p:cNvPr id="12" name="ZoneTexte 11">
            <a:extLst>
              <a:ext uri="{FF2B5EF4-FFF2-40B4-BE49-F238E27FC236}">
                <a16:creationId xmlns:a16="http://schemas.microsoft.com/office/drawing/2014/main" id="{B01B5B63-AA07-4D8F-A974-E7AD2A356C66}"/>
              </a:ext>
            </a:extLst>
          </p:cNvPr>
          <p:cNvSpPr txBox="1"/>
          <p:nvPr/>
        </p:nvSpPr>
        <p:spPr>
          <a:xfrm>
            <a:off x="5727473" y="5004293"/>
            <a:ext cx="6096000" cy="507831"/>
          </a:xfrm>
          <a:prstGeom prst="rect">
            <a:avLst/>
          </a:prstGeom>
          <a:noFill/>
        </p:spPr>
        <p:txBody>
          <a:bodyPr wrap="square">
            <a:spAutoFit/>
          </a:bodyPr>
          <a:lstStyle/>
          <a:p>
            <a:pPr algn="just" rtl="1">
              <a:lnSpc>
                <a:spcPct val="150000"/>
              </a:lnSpc>
            </a:pPr>
            <a:r>
              <a:rPr lang="ar-DZ" dirty="0">
                <a:solidFill>
                  <a:schemeClr val="accent2">
                    <a:lumMod val="75000"/>
                  </a:schemeClr>
                </a:solidFill>
              </a:rPr>
              <a:t>الطرف الأول</a:t>
            </a:r>
            <a:r>
              <a:rPr lang="ar-DZ" dirty="0">
                <a:solidFill>
                  <a:schemeClr val="accent1"/>
                </a:solidFill>
              </a:rPr>
              <a:t>: </a:t>
            </a:r>
            <a:r>
              <a:rPr lang="ar-DZ" dirty="0"/>
              <a:t>هو المقرض/ الدائن  الذي يمنح الائتمان </a:t>
            </a:r>
          </a:p>
        </p:txBody>
      </p:sp>
      <p:sp>
        <p:nvSpPr>
          <p:cNvPr id="15" name="ZoneTexte 14">
            <a:extLst>
              <a:ext uri="{FF2B5EF4-FFF2-40B4-BE49-F238E27FC236}">
                <a16:creationId xmlns:a16="http://schemas.microsoft.com/office/drawing/2014/main" id="{77211E78-C8DA-4D17-B0ED-061EC2B18DA8}"/>
              </a:ext>
            </a:extLst>
          </p:cNvPr>
          <p:cNvSpPr txBox="1"/>
          <p:nvPr/>
        </p:nvSpPr>
        <p:spPr>
          <a:xfrm>
            <a:off x="4935071" y="5480713"/>
            <a:ext cx="6888402" cy="400110"/>
          </a:xfrm>
          <a:prstGeom prst="rect">
            <a:avLst/>
          </a:prstGeom>
          <a:noFill/>
        </p:spPr>
        <p:txBody>
          <a:bodyPr wrap="square">
            <a:spAutoFit/>
          </a:bodyPr>
          <a:lstStyle/>
          <a:p>
            <a:pPr algn="r" rtl="1"/>
            <a:r>
              <a:rPr lang="fr-FR" sz="2000"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ا</a:t>
            </a:r>
            <a:r>
              <a:rPr lang="ar-DZ"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لطرف</a:t>
            </a:r>
            <a:r>
              <a:rPr lang="fr-FR"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 </a:t>
            </a:r>
            <a:r>
              <a:rPr lang="ar-DZ"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الث</a:t>
            </a:r>
            <a:r>
              <a:rPr lang="fr-FR"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ا</a:t>
            </a:r>
            <a:r>
              <a:rPr lang="ar-DZ"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ني </a:t>
            </a:r>
            <a:r>
              <a:rPr lang="fr-FR" dirty="0">
                <a:latin typeface="Tahoma" panose="020B0604030504040204" pitchFamily="34" charset="0"/>
                <a:ea typeface="Tahoma" panose="020B0604030504040204" pitchFamily="34" charset="0"/>
                <a:cs typeface="Tahoma" panose="020B0604030504040204" pitchFamily="34" charset="0"/>
              </a:rPr>
              <a:t>: </a:t>
            </a:r>
            <a:r>
              <a:rPr lang="ar-DZ" dirty="0">
                <a:latin typeface="Tahoma" panose="020B0604030504040204" pitchFamily="34" charset="0"/>
                <a:ea typeface="Tahoma" panose="020B0604030504040204" pitchFamily="34" charset="0"/>
                <a:cs typeface="Tahoma" panose="020B0604030504040204" pitchFamily="34" charset="0"/>
              </a:rPr>
              <a:t>ه</a:t>
            </a:r>
            <a:r>
              <a:rPr lang="fr-FR" dirty="0">
                <a:latin typeface="Tahoma" panose="020B0604030504040204" pitchFamily="34" charset="0"/>
                <a:ea typeface="Tahoma" panose="020B0604030504040204" pitchFamily="34" charset="0"/>
                <a:cs typeface="Tahoma" panose="020B0604030504040204" pitchFamily="34" charset="0"/>
              </a:rPr>
              <a:t>و </a:t>
            </a:r>
            <a:r>
              <a:rPr lang="ar-DZ" dirty="0">
                <a:latin typeface="Tahoma" panose="020B0604030504040204" pitchFamily="34" charset="0"/>
                <a:ea typeface="Tahoma" panose="020B0604030504040204" pitchFamily="34" charset="0"/>
                <a:cs typeface="Tahoma" panose="020B0604030504040204" pitchFamily="34" charset="0"/>
              </a:rPr>
              <a:t>المقترض/ المدين  وهو الذي يتعهد بتسديد القرض</a:t>
            </a:r>
            <a:endParaRPr lang="fr-FR"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12908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37"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out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ircle(in)">
                                      <p:cBhvr>
                                        <p:cTn id="19" dur="2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down)">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down)">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P spid="2" grpId="0" animBg="1"/>
      <p:bldP spid="12"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8052621-0675-42A6-BEE0-6423FB84EF3B}"/>
              </a:ext>
            </a:extLst>
          </p:cNvPr>
          <p:cNvSpPr txBox="1"/>
          <p:nvPr/>
        </p:nvSpPr>
        <p:spPr>
          <a:xfrm>
            <a:off x="1192696" y="1731642"/>
            <a:ext cx="10416210" cy="923330"/>
          </a:xfrm>
          <a:prstGeom prst="rect">
            <a:avLst/>
          </a:prstGeom>
          <a:noFill/>
        </p:spPr>
        <p:txBody>
          <a:bodyPr wrap="square" rtlCol="0">
            <a:spAutoFit/>
          </a:bodyPr>
          <a:lstStyle/>
          <a:p>
            <a:pPr algn="r" rtl="1"/>
            <a:r>
              <a:rPr lang="fr-FR" dirty="0">
                <a:solidFill>
                  <a:srgbClr val="FF0000"/>
                </a:solidFill>
              </a:rPr>
              <a:t>-  </a:t>
            </a:r>
            <a:r>
              <a:rPr lang="ar-DZ" dirty="0">
                <a:solidFill>
                  <a:srgbClr val="FF0000"/>
                </a:solidFill>
              </a:rPr>
              <a:t>التصنيف الائتماني </a:t>
            </a:r>
            <a:r>
              <a:rPr lang="fr-FR" dirty="0">
                <a:solidFill>
                  <a:schemeClr val="accent2">
                    <a:lumMod val="75000"/>
                  </a:schemeClr>
                </a:solidFill>
              </a:rPr>
              <a:t> </a:t>
            </a:r>
            <a:r>
              <a:rPr lang="fr-FR" dirty="0"/>
              <a:t>:</a:t>
            </a:r>
            <a:r>
              <a:rPr lang="ar-DZ" dirty="0"/>
              <a:t>هو</a:t>
            </a:r>
            <a:r>
              <a:rPr lang="ar-DZ" dirty="0">
                <a:solidFill>
                  <a:srgbClr val="FF0000"/>
                </a:solidFill>
              </a:rPr>
              <a:t> </a:t>
            </a:r>
            <a:r>
              <a:rPr lang="ar-DZ" dirty="0"/>
              <a:t>عبارة عن رأي وكالة التصنيف الائتماني حول الجدارة الائتمانية في قضية الديون و مدى قدرة المدين على السداد ، فهو يهدف إلى الحد من عدم تماثل المعلومات بين المقرض و المقترض</a:t>
            </a:r>
            <a:r>
              <a:rPr lang="fr-FR" dirty="0">
                <a:latin typeface="Tahoma" panose="020B0604030504040204" pitchFamily="34" charset="0"/>
                <a:ea typeface="Tahoma" panose="020B0604030504040204" pitchFamily="34" charset="0"/>
                <a:cs typeface="Tahoma" panose="020B0604030504040204" pitchFamily="34" charset="0"/>
              </a:rPr>
              <a:t>.</a:t>
            </a:r>
          </a:p>
          <a:p>
            <a:pPr algn="r" rtl="1"/>
            <a:endParaRPr lang="fr-FR" dirty="0"/>
          </a:p>
        </p:txBody>
      </p:sp>
      <p:sp>
        <p:nvSpPr>
          <p:cNvPr id="6" name="Rectangle : coins arrondis 5">
            <a:extLst>
              <a:ext uri="{FF2B5EF4-FFF2-40B4-BE49-F238E27FC236}">
                <a16:creationId xmlns:a16="http://schemas.microsoft.com/office/drawing/2014/main" id="{B725013A-31CF-438D-A78A-69F0FACC2B86}"/>
              </a:ext>
            </a:extLst>
          </p:cNvPr>
          <p:cNvSpPr/>
          <p:nvPr/>
        </p:nvSpPr>
        <p:spPr>
          <a:xfrm>
            <a:off x="8560906" y="902877"/>
            <a:ext cx="2782957" cy="4240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rtl="1"/>
            <a:r>
              <a:rPr lang="ar-DZ" dirty="0">
                <a:solidFill>
                  <a:schemeClr val="accent2">
                    <a:lumMod val="75000"/>
                  </a:schemeClr>
                </a:solidFill>
              </a:rPr>
              <a:t>تعريف التصنيف الائتماني</a:t>
            </a:r>
            <a:r>
              <a:rPr lang="fr-FR" dirty="0">
                <a:solidFill>
                  <a:schemeClr val="accent2">
                    <a:lumMod val="75000"/>
                  </a:schemeClr>
                </a:solidFill>
              </a:rPr>
              <a:t>:</a:t>
            </a:r>
          </a:p>
        </p:txBody>
      </p:sp>
      <p:sp>
        <p:nvSpPr>
          <p:cNvPr id="8" name="ZoneTexte 7">
            <a:extLst>
              <a:ext uri="{FF2B5EF4-FFF2-40B4-BE49-F238E27FC236}">
                <a16:creationId xmlns:a16="http://schemas.microsoft.com/office/drawing/2014/main" id="{B3AF6F3A-FCFF-49C2-9B67-B7404736D7F2}"/>
              </a:ext>
            </a:extLst>
          </p:cNvPr>
          <p:cNvSpPr txBox="1"/>
          <p:nvPr/>
        </p:nvSpPr>
        <p:spPr>
          <a:xfrm>
            <a:off x="1140954" y="5092518"/>
            <a:ext cx="10519694" cy="646331"/>
          </a:xfrm>
          <a:prstGeom prst="rect">
            <a:avLst/>
          </a:prstGeom>
          <a:noFill/>
        </p:spPr>
        <p:txBody>
          <a:bodyPr wrap="square">
            <a:spAutoFit/>
          </a:bodyPr>
          <a:lstStyle/>
          <a:p>
            <a:pPr algn="r" rtl="1"/>
            <a:r>
              <a:rPr lang="ar-DZ" dirty="0">
                <a:solidFill>
                  <a:srgbClr val="FF0000"/>
                </a:solidFill>
              </a:rPr>
              <a:t>التصنيف الائتماني</a:t>
            </a:r>
            <a:r>
              <a:rPr lang="fr-FR" dirty="0"/>
              <a:t>:</a:t>
            </a:r>
            <a:r>
              <a:rPr lang="ar-DZ"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ar-DZ" dirty="0">
                <a:latin typeface="Tahoma" panose="020B0604030504040204" pitchFamily="34" charset="0"/>
                <a:ea typeface="Tahoma" panose="020B0604030504040204" pitchFamily="34" charset="0"/>
              </a:rPr>
              <a:t>هو عبارة عن عملية تقوم بها و</a:t>
            </a:r>
            <a:r>
              <a:rPr lang="ar-DZ" dirty="0">
                <a:latin typeface="Tahoma" panose="020B0604030504040204" pitchFamily="34" charset="0"/>
                <a:ea typeface="Tahoma" panose="020B0604030504040204" pitchFamily="34" charset="0"/>
                <a:cs typeface="Tahoma" panose="020B0604030504040204" pitchFamily="34" charset="0"/>
              </a:rPr>
              <a:t>ك</a:t>
            </a:r>
            <a:r>
              <a:rPr lang="ar-DZ" dirty="0">
                <a:latin typeface="Tahoma" panose="020B0604030504040204" pitchFamily="34" charset="0"/>
                <a:ea typeface="Tahoma" panose="020B0604030504040204" pitchFamily="34" charset="0"/>
              </a:rPr>
              <a:t>الات 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تص</a:t>
            </a:r>
            <a:r>
              <a:rPr lang="ar-DZ" dirty="0">
                <a:latin typeface="Tahoma" panose="020B0604030504040204" pitchFamily="34" charset="0"/>
                <a:ea typeface="Tahoma" panose="020B0604030504040204" pitchFamily="34" charset="0"/>
                <a:cs typeface="Tahoma" panose="020B0604030504040204" pitchFamily="34" charset="0"/>
              </a:rPr>
              <a:t>ني</a:t>
            </a:r>
            <a:r>
              <a:rPr lang="ar-DZ" dirty="0">
                <a:latin typeface="Tahoma" panose="020B0604030504040204" pitchFamily="34" charset="0"/>
                <a:ea typeface="Tahoma" panose="020B0604030504040204" pitchFamily="34" charset="0"/>
              </a:rPr>
              <a:t>ف الائتماني 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عا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مية، من أجل توفير 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معلومات 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متعلقة با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ملاءة ا</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ما</a:t>
            </a:r>
            <a:r>
              <a:rPr lang="ar-DZ" dirty="0">
                <a:latin typeface="Tahoma" panose="020B0604030504040204" pitchFamily="34" charset="0"/>
                <a:ea typeface="Tahoma" panose="020B0604030504040204" pitchFamily="34" charset="0"/>
                <a:cs typeface="Tahoma" panose="020B0604030504040204" pitchFamily="34" charset="0"/>
              </a:rPr>
              <a:t>لي</a:t>
            </a:r>
            <a:r>
              <a:rPr lang="ar-DZ" dirty="0">
                <a:latin typeface="Tahoma" panose="020B0604030504040204" pitchFamily="34" charset="0"/>
                <a:ea typeface="Tahoma" panose="020B0604030504040204" pitchFamily="34" charset="0"/>
              </a:rPr>
              <a:t>ة </a:t>
            </a:r>
            <a:r>
              <a:rPr lang="ar-DZ" dirty="0">
                <a:latin typeface="Tahoma" panose="020B0604030504040204" pitchFamily="34" charset="0"/>
                <a:ea typeface="Tahoma" panose="020B0604030504040204" pitchFamily="34" charset="0"/>
                <a:cs typeface="Tahoma" panose="020B0604030504040204" pitchFamily="34" charset="0"/>
              </a:rPr>
              <a:t>ل</a:t>
            </a:r>
            <a:r>
              <a:rPr lang="ar-DZ" dirty="0">
                <a:latin typeface="Tahoma" panose="020B0604030504040204" pitchFamily="34" charset="0"/>
                <a:ea typeface="Tahoma" panose="020B0604030504040204" pitchFamily="34" charset="0"/>
              </a:rPr>
              <a:t>لمؤسسات وغيرها و مدى قدرتها على الالتزام بسداد ما عليها من ديون.</a:t>
            </a:r>
            <a:endParaRPr lang="fr-FR" dirty="0">
              <a:latin typeface="Tahoma" panose="020B0604030504040204" pitchFamily="34" charset="0"/>
              <a:ea typeface="Tahoma" panose="020B0604030504040204" pitchFamily="34" charset="0"/>
              <a:cs typeface="Tahoma" panose="020B0604030504040204" pitchFamily="34" charset="0"/>
            </a:endParaRPr>
          </a:p>
        </p:txBody>
      </p:sp>
      <p:sp>
        <p:nvSpPr>
          <p:cNvPr id="2" name="Rectangle 1"/>
          <p:cNvSpPr/>
          <p:nvPr/>
        </p:nvSpPr>
        <p:spPr>
          <a:xfrm>
            <a:off x="1344708" y="3302828"/>
            <a:ext cx="10264198" cy="923330"/>
          </a:xfrm>
          <a:prstGeom prst="rect">
            <a:avLst/>
          </a:prstGeom>
        </p:spPr>
        <p:txBody>
          <a:bodyPr wrap="square">
            <a:spAutoFit/>
          </a:bodyPr>
          <a:lstStyle/>
          <a:p>
            <a:pPr algn="r" rtl="1"/>
            <a:r>
              <a:rPr lang="ar-DZ" dirty="0"/>
              <a:t>يعرف أيضا على أنه:" عبارة عن رأي محلل متخصص أو مؤسسة متخصصة في الملاءة الائتمانية للمؤسسة، أي قدرتها ورغبتها في الوفاء بالتزاماتها المالية ودرجة المخاطر المالية التي تواجهها. أو الملاءة الائتمانية لإصدار معين من السندات أو أي التزامات مالية أخرى وذلك اعتمادا على المخاطر ذات العلاقة</a:t>
            </a:r>
          </a:p>
        </p:txBody>
      </p:sp>
    </p:spTree>
    <p:extLst>
      <p:ext uri="{BB962C8B-B14F-4D97-AF65-F5344CB8AC3E}">
        <p14:creationId xmlns:p14="http://schemas.microsoft.com/office/powerpoint/2010/main" val="64250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8"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872753" y="409580"/>
            <a:ext cx="3953434" cy="60464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المستفيدون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a:t>
            </a:r>
          </a:p>
        </p:txBody>
      </p:sp>
      <p:sp>
        <p:nvSpPr>
          <p:cNvPr id="5" name="Ellipse 4"/>
          <p:cNvSpPr/>
          <p:nvPr/>
        </p:nvSpPr>
        <p:spPr>
          <a:xfrm>
            <a:off x="4894728" y="3426155"/>
            <a:ext cx="2931459" cy="1143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a:t>الحكومات والمنظمين للأسواق المالية.</a:t>
            </a:r>
          </a:p>
        </p:txBody>
      </p:sp>
      <p:sp>
        <p:nvSpPr>
          <p:cNvPr id="6" name="Ellipse 5"/>
          <p:cNvSpPr/>
          <p:nvPr/>
        </p:nvSpPr>
        <p:spPr>
          <a:xfrm>
            <a:off x="2442880" y="5477857"/>
            <a:ext cx="2931459" cy="114300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dirty="0"/>
              <a:t>رجال الأعمال والمحللين الماليين</a:t>
            </a:r>
          </a:p>
        </p:txBody>
      </p:sp>
      <p:sp>
        <p:nvSpPr>
          <p:cNvPr id="7" name="Ellipse 6"/>
          <p:cNvSpPr/>
          <p:nvPr/>
        </p:nvSpPr>
        <p:spPr>
          <a:xfrm>
            <a:off x="977151" y="2878697"/>
            <a:ext cx="2931459" cy="114300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dirty="0"/>
              <a:t>المنظمات الدولية المعنية بالأسواق المالية والتنمية الاقتصادية</a:t>
            </a:r>
          </a:p>
        </p:txBody>
      </p:sp>
      <p:sp>
        <p:nvSpPr>
          <p:cNvPr id="8" name="Ellipse 7"/>
          <p:cNvSpPr/>
          <p:nvPr/>
        </p:nvSpPr>
        <p:spPr>
          <a:xfrm>
            <a:off x="4679575" y="1374453"/>
            <a:ext cx="2931459" cy="11430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a:t>المقرض والمقترض</a:t>
            </a:r>
          </a:p>
        </p:txBody>
      </p:sp>
      <p:sp>
        <p:nvSpPr>
          <p:cNvPr id="9" name="Ellipse 8"/>
          <p:cNvSpPr/>
          <p:nvPr/>
        </p:nvSpPr>
        <p:spPr>
          <a:xfrm>
            <a:off x="8812305" y="2854655"/>
            <a:ext cx="2931459" cy="11430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المستثمرون</a:t>
            </a:r>
          </a:p>
        </p:txBody>
      </p:sp>
      <p:sp>
        <p:nvSpPr>
          <p:cNvPr id="10" name="Ellipse 9"/>
          <p:cNvSpPr/>
          <p:nvPr/>
        </p:nvSpPr>
        <p:spPr>
          <a:xfrm>
            <a:off x="8439580" y="5064026"/>
            <a:ext cx="2931459" cy="11430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a:t>الوسطاء والسماسرة</a:t>
            </a:r>
          </a:p>
        </p:txBody>
      </p:sp>
    </p:spTree>
    <p:extLst>
      <p:ext uri="{BB962C8B-B14F-4D97-AF65-F5344CB8AC3E}">
        <p14:creationId xmlns:p14="http://schemas.microsoft.com/office/powerpoint/2010/main" val="231891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par>
                                <p:cTn id="22" presetID="37" presetClass="path" presetSubtype="0" accel="50000" decel="50000" fill="hold" grpId="0" nodeType="withEffect">
                                  <p:stCondLst>
                                    <p:cond delay="0"/>
                                  </p:stCondLst>
                                  <p:childTnLst>
                                    <p:animMotion origin="layout" path="M -0.25 -3.7037E-6 L -0.18294 0.04005 C -0.16901 0.04908 -0.14805 0.05394 -0.12604 0.05394 C -0.10104 0.05394 -0.08099 0.04908 -0.06706 0.04005 L -2.08333E-7 -3.7037E-6 " pathEditMode="relative" rAng="0" ptsTypes="FffFF">
                                      <p:cBhvr>
                                        <p:cTn id="23" dur="2000" fill="hold"/>
                                        <p:tgtEl>
                                          <p:spTgt spid="9"/>
                                        </p:tgtEl>
                                        <p:attrNameLst>
                                          <p:attrName>ppt_x</p:attrName>
                                          <p:attrName>ppt_y</p:attrName>
                                        </p:attrNameLst>
                                      </p:cBhvr>
                                      <p:rCtr x="12500" y="2685"/>
                                    </p:animMotion>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par>
                                <p:cTn id="29" presetID="0" presetClass="path" presetSubtype="0" accel="50000" decel="50000" fill="hold" grpId="1" nodeType="withEffect">
                                  <p:stCondLst>
                                    <p:cond delay="0"/>
                                  </p:stCondLst>
                                  <p:childTnLst>
                                    <p:animMotion origin="layout" path="M -0.2375 -0.13889 L -0.18842 -0.02292 C -0.17852 0.00208 -0.16029 0.02361 -0.13946 0.03611 C -0.11563 0.04953 -0.09479 0.05092 -0.07838 0.04143 L 5E-6 2.22222E-6 " pathEditMode="relative" rAng="1091949" ptsTypes="FffFF">
                                      <p:cBhvr>
                                        <p:cTn id="30" dur="2000" fill="hold"/>
                                        <p:tgtEl>
                                          <p:spTgt spid="10"/>
                                        </p:tgtEl>
                                        <p:attrNameLst>
                                          <p:attrName>ppt_x</p:attrName>
                                          <p:attrName>ppt_y</p:attrName>
                                        </p:attrNameLst>
                                      </p:cBhvr>
                                      <p:rCtr x="10898" y="12245"/>
                                    </p:animMotion>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par>
                                <p:cTn id="36" presetID="37" presetClass="path" presetSubtype="0" accel="50000" decel="50000" fill="hold" grpId="1" nodeType="withEffect">
                                  <p:stCondLst>
                                    <p:cond delay="0"/>
                                  </p:stCondLst>
                                  <p:childTnLst>
                                    <p:animMotion origin="layout" path="M 0.15651 -0.21922 L 0.14284 -0.13172 C 0.14037 -0.11274 0.13295 -0.09074 0.12292 -0.07061 C 0.11159 -0.04792 0.10052 -0.03241 0.09037 -0.0257 L 0.04323 0.00856 " pathEditMode="relative" rAng="-2906843" ptsTypes="FffFF">
                                      <p:cBhvr>
                                        <p:cTn id="37" dur="2000" fill="hold"/>
                                        <p:tgtEl>
                                          <p:spTgt spid="6"/>
                                        </p:tgtEl>
                                        <p:attrNameLst>
                                          <p:attrName>ppt_x</p:attrName>
                                          <p:attrName>ppt_y</p:attrName>
                                        </p:attrNameLst>
                                      </p:cBhvr>
                                      <p:rCtr x="-4531" y="13171"/>
                                    </p:animMotion>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par>
                                <p:cTn id="43" presetID="37" presetClass="path" presetSubtype="0" accel="50000" decel="50000" fill="hold" grpId="1" nodeType="withEffect">
                                  <p:stCondLst>
                                    <p:cond delay="0"/>
                                  </p:stCondLst>
                                  <p:childTnLst>
                                    <p:animMotion origin="layout" path="M 0.25 -2.96296E-6 L 0.18294 -0.04004 C 0.16901 -0.04907 0.14805 -0.05393 0.12604 -0.05393 C 0.10104 -0.05393 0.08099 -0.04907 0.06706 -0.04004 L -6.25E-7 -2.96296E-6 " pathEditMode="relative" rAng="10800000" ptsTypes="FffFF">
                                      <p:cBhvr>
                                        <p:cTn id="44" dur="2000" fill="hold"/>
                                        <p:tgtEl>
                                          <p:spTgt spid="7"/>
                                        </p:tgtEl>
                                        <p:attrNameLst>
                                          <p:attrName>ppt_x</p:attrName>
                                          <p:attrName>ppt_y</p:attrName>
                                        </p:attrNameLst>
                                      </p:cBhvr>
                                      <p:rCtr x="-12500" y="-268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P spid="8" grpId="0" animBg="1"/>
      <p:bldP spid="9" grpId="0" animBg="1"/>
      <p:bldP spid="9" grpId="1" animBg="1"/>
      <p:bldP spid="10" grpId="0" animBg="1"/>
      <p:bldP spid="1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015752" y="282068"/>
            <a:ext cx="3146611" cy="604647"/>
          </a:xfrm>
          <a:prstGeom prst="roundRect">
            <a:avLst/>
          </a:prstGeom>
          <a:ln/>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مبادئ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a:t>
            </a:r>
          </a:p>
        </p:txBody>
      </p:sp>
      <p:sp>
        <p:nvSpPr>
          <p:cNvPr id="5" name="Rectangle à coins arrondis 4"/>
          <p:cNvSpPr/>
          <p:nvPr/>
        </p:nvSpPr>
        <p:spPr>
          <a:xfrm>
            <a:off x="3007659" y="1303338"/>
            <a:ext cx="8538882" cy="82027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شمولية التحليل وعدم التحيز وتوخي الدقة؛</a:t>
            </a:r>
          </a:p>
        </p:txBody>
      </p:sp>
      <p:sp>
        <p:nvSpPr>
          <p:cNvPr id="6" name="Rectangle à coins arrondis 5"/>
          <p:cNvSpPr/>
          <p:nvPr/>
        </p:nvSpPr>
        <p:spPr>
          <a:xfrm>
            <a:off x="3007659" y="2328070"/>
            <a:ext cx="8538882" cy="8202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dirty="0"/>
              <a:t>تجنب التركيز المفرط على الجانب الكمي</a:t>
            </a:r>
          </a:p>
        </p:txBody>
      </p:sp>
      <p:sp>
        <p:nvSpPr>
          <p:cNvPr id="7" name="Rectangle à coins arrondis 6"/>
          <p:cNvSpPr/>
          <p:nvPr/>
        </p:nvSpPr>
        <p:spPr>
          <a:xfrm>
            <a:off x="3007659" y="3509683"/>
            <a:ext cx="8538882" cy="82027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dirty="0"/>
              <a:t>التركيز على </a:t>
            </a:r>
            <a:r>
              <a:rPr lang="ar-DZ" dirty="0" err="1"/>
              <a:t>األجل</a:t>
            </a:r>
            <a:r>
              <a:rPr lang="ar-DZ" dirty="0"/>
              <a:t> الطويل وعلى العوامل الجوهرية التي تحدد مقدرة المقترض على الوفاء</a:t>
            </a:r>
          </a:p>
          <a:p>
            <a:pPr algn="ctr"/>
            <a:r>
              <a:rPr lang="ar-DZ" dirty="0"/>
              <a:t>بالتزاماته؛</a:t>
            </a:r>
          </a:p>
        </p:txBody>
      </p:sp>
      <p:sp>
        <p:nvSpPr>
          <p:cNvPr id="8" name="Rectangle à coins arrondis 7"/>
          <p:cNvSpPr/>
          <p:nvPr/>
        </p:nvSpPr>
        <p:spPr>
          <a:xfrm>
            <a:off x="3007659" y="4558553"/>
            <a:ext cx="8538882" cy="820271"/>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rtl="1"/>
            <a:r>
              <a:rPr lang="ar-DZ" dirty="0"/>
              <a:t>التركيز على مدى قدرة المقترض في توليد تدفقات مالية في المستقبل حتى يستطيع الوفاء بالتزاماته للجهة المقرضة؛</a:t>
            </a:r>
          </a:p>
          <a:p>
            <a:pPr algn="ctr" rtl="1"/>
            <a:endParaRPr lang="ar-DZ" dirty="0"/>
          </a:p>
        </p:txBody>
      </p:sp>
      <p:sp>
        <p:nvSpPr>
          <p:cNvPr id="9" name="Rectangle à coins arrondis 8"/>
          <p:cNvSpPr/>
          <p:nvPr/>
        </p:nvSpPr>
        <p:spPr>
          <a:xfrm>
            <a:off x="3007659" y="5607423"/>
            <a:ext cx="8538882" cy="82027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dirty="0"/>
              <a:t>استخدام معايير محاسبية موحدة، تمكن من مقارنة نتائج التحليل المالي دوليا؛</a:t>
            </a:r>
          </a:p>
        </p:txBody>
      </p:sp>
    </p:spTree>
    <p:extLst>
      <p:ext uri="{BB962C8B-B14F-4D97-AF65-F5344CB8AC3E}">
        <p14:creationId xmlns:p14="http://schemas.microsoft.com/office/powerpoint/2010/main" val="428491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80">
                                          <p:stCondLst>
                                            <p:cond delay="0"/>
                                          </p:stCondLst>
                                        </p:cTn>
                                        <p:tgtEl>
                                          <p:spTgt spid="6"/>
                                        </p:tgtEl>
                                      </p:cBhvr>
                                    </p:animEffect>
                                    <p:anim calcmode="lin" valueType="num">
                                      <p:cBhvr>
                                        <p:cTn id="3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6" dur="26">
                                          <p:stCondLst>
                                            <p:cond delay="650"/>
                                          </p:stCondLst>
                                        </p:cTn>
                                        <p:tgtEl>
                                          <p:spTgt spid="6"/>
                                        </p:tgtEl>
                                      </p:cBhvr>
                                      <p:to x="100000" y="60000"/>
                                    </p:animScale>
                                    <p:animScale>
                                      <p:cBhvr>
                                        <p:cTn id="37" dur="166" decel="50000">
                                          <p:stCondLst>
                                            <p:cond delay="676"/>
                                          </p:stCondLst>
                                        </p:cTn>
                                        <p:tgtEl>
                                          <p:spTgt spid="6"/>
                                        </p:tgtEl>
                                      </p:cBhvr>
                                      <p:to x="100000" y="100000"/>
                                    </p:animScale>
                                    <p:animScale>
                                      <p:cBhvr>
                                        <p:cTn id="38" dur="26">
                                          <p:stCondLst>
                                            <p:cond delay="1312"/>
                                          </p:stCondLst>
                                        </p:cTn>
                                        <p:tgtEl>
                                          <p:spTgt spid="6"/>
                                        </p:tgtEl>
                                      </p:cBhvr>
                                      <p:to x="100000" y="80000"/>
                                    </p:animScale>
                                    <p:animScale>
                                      <p:cBhvr>
                                        <p:cTn id="39" dur="166" decel="50000">
                                          <p:stCondLst>
                                            <p:cond delay="1338"/>
                                          </p:stCondLst>
                                        </p:cTn>
                                        <p:tgtEl>
                                          <p:spTgt spid="6"/>
                                        </p:tgtEl>
                                      </p:cBhvr>
                                      <p:to x="100000" y="100000"/>
                                    </p:animScale>
                                    <p:animScale>
                                      <p:cBhvr>
                                        <p:cTn id="40" dur="26">
                                          <p:stCondLst>
                                            <p:cond delay="1642"/>
                                          </p:stCondLst>
                                        </p:cTn>
                                        <p:tgtEl>
                                          <p:spTgt spid="6"/>
                                        </p:tgtEl>
                                      </p:cBhvr>
                                      <p:to x="100000" y="90000"/>
                                    </p:animScale>
                                    <p:animScale>
                                      <p:cBhvr>
                                        <p:cTn id="41" dur="166" decel="50000">
                                          <p:stCondLst>
                                            <p:cond delay="1668"/>
                                          </p:stCondLst>
                                        </p:cTn>
                                        <p:tgtEl>
                                          <p:spTgt spid="6"/>
                                        </p:tgtEl>
                                      </p:cBhvr>
                                      <p:to x="100000" y="100000"/>
                                    </p:animScale>
                                    <p:animScale>
                                      <p:cBhvr>
                                        <p:cTn id="42" dur="26">
                                          <p:stCondLst>
                                            <p:cond delay="1808"/>
                                          </p:stCondLst>
                                        </p:cTn>
                                        <p:tgtEl>
                                          <p:spTgt spid="6"/>
                                        </p:tgtEl>
                                      </p:cBhvr>
                                      <p:to x="100000" y="95000"/>
                                    </p:animScale>
                                    <p:animScale>
                                      <p:cBhvr>
                                        <p:cTn id="43" dur="166" decel="50000">
                                          <p:stCondLst>
                                            <p:cond delay="1834"/>
                                          </p:stCondLst>
                                        </p:cTn>
                                        <p:tgtEl>
                                          <p:spTgt spid="6"/>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wipe(down)">
                                      <p:cBhvr>
                                        <p:cTn id="48" dur="580">
                                          <p:stCondLst>
                                            <p:cond delay="0"/>
                                          </p:stCondLst>
                                        </p:cTn>
                                        <p:tgtEl>
                                          <p:spTgt spid="7"/>
                                        </p:tgtEl>
                                      </p:cBhvr>
                                    </p:animEffect>
                                    <p:anim calcmode="lin" valueType="num">
                                      <p:cBhvr>
                                        <p:cTn id="49"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4" dur="26">
                                          <p:stCondLst>
                                            <p:cond delay="650"/>
                                          </p:stCondLst>
                                        </p:cTn>
                                        <p:tgtEl>
                                          <p:spTgt spid="7"/>
                                        </p:tgtEl>
                                      </p:cBhvr>
                                      <p:to x="100000" y="60000"/>
                                    </p:animScale>
                                    <p:animScale>
                                      <p:cBhvr>
                                        <p:cTn id="55" dur="166" decel="50000">
                                          <p:stCondLst>
                                            <p:cond delay="676"/>
                                          </p:stCondLst>
                                        </p:cTn>
                                        <p:tgtEl>
                                          <p:spTgt spid="7"/>
                                        </p:tgtEl>
                                      </p:cBhvr>
                                      <p:to x="100000" y="100000"/>
                                    </p:animScale>
                                    <p:animScale>
                                      <p:cBhvr>
                                        <p:cTn id="56" dur="26">
                                          <p:stCondLst>
                                            <p:cond delay="1312"/>
                                          </p:stCondLst>
                                        </p:cTn>
                                        <p:tgtEl>
                                          <p:spTgt spid="7"/>
                                        </p:tgtEl>
                                      </p:cBhvr>
                                      <p:to x="100000" y="80000"/>
                                    </p:animScale>
                                    <p:animScale>
                                      <p:cBhvr>
                                        <p:cTn id="57" dur="166" decel="50000">
                                          <p:stCondLst>
                                            <p:cond delay="1338"/>
                                          </p:stCondLst>
                                        </p:cTn>
                                        <p:tgtEl>
                                          <p:spTgt spid="7"/>
                                        </p:tgtEl>
                                      </p:cBhvr>
                                      <p:to x="100000" y="100000"/>
                                    </p:animScale>
                                    <p:animScale>
                                      <p:cBhvr>
                                        <p:cTn id="58" dur="26">
                                          <p:stCondLst>
                                            <p:cond delay="1642"/>
                                          </p:stCondLst>
                                        </p:cTn>
                                        <p:tgtEl>
                                          <p:spTgt spid="7"/>
                                        </p:tgtEl>
                                      </p:cBhvr>
                                      <p:to x="100000" y="90000"/>
                                    </p:animScale>
                                    <p:animScale>
                                      <p:cBhvr>
                                        <p:cTn id="59" dur="166" decel="50000">
                                          <p:stCondLst>
                                            <p:cond delay="1668"/>
                                          </p:stCondLst>
                                        </p:cTn>
                                        <p:tgtEl>
                                          <p:spTgt spid="7"/>
                                        </p:tgtEl>
                                      </p:cBhvr>
                                      <p:to x="100000" y="100000"/>
                                    </p:animScale>
                                    <p:animScale>
                                      <p:cBhvr>
                                        <p:cTn id="60" dur="26">
                                          <p:stCondLst>
                                            <p:cond delay="1808"/>
                                          </p:stCondLst>
                                        </p:cTn>
                                        <p:tgtEl>
                                          <p:spTgt spid="7"/>
                                        </p:tgtEl>
                                      </p:cBhvr>
                                      <p:to x="100000" y="95000"/>
                                    </p:animScale>
                                    <p:animScale>
                                      <p:cBhvr>
                                        <p:cTn id="61" dur="166" decel="50000">
                                          <p:stCondLst>
                                            <p:cond delay="1834"/>
                                          </p:stCondLst>
                                        </p:cTn>
                                        <p:tgtEl>
                                          <p:spTgt spid="7"/>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8"/>
                                        </p:tgtEl>
                                        <p:attrNameLst>
                                          <p:attrName>style.visibility</p:attrName>
                                        </p:attrNameLst>
                                      </p:cBhvr>
                                      <p:to>
                                        <p:strVal val="visible"/>
                                      </p:to>
                                    </p:set>
                                    <p:animEffect transition="in" filter="wipe(down)">
                                      <p:cBhvr>
                                        <p:cTn id="66" dur="580">
                                          <p:stCondLst>
                                            <p:cond delay="0"/>
                                          </p:stCondLst>
                                        </p:cTn>
                                        <p:tgtEl>
                                          <p:spTgt spid="8"/>
                                        </p:tgtEl>
                                      </p:cBhvr>
                                    </p:animEffect>
                                    <p:anim calcmode="lin" valueType="num">
                                      <p:cBhvr>
                                        <p:cTn id="67"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2" dur="26">
                                          <p:stCondLst>
                                            <p:cond delay="650"/>
                                          </p:stCondLst>
                                        </p:cTn>
                                        <p:tgtEl>
                                          <p:spTgt spid="8"/>
                                        </p:tgtEl>
                                      </p:cBhvr>
                                      <p:to x="100000" y="60000"/>
                                    </p:animScale>
                                    <p:animScale>
                                      <p:cBhvr>
                                        <p:cTn id="73" dur="166" decel="50000">
                                          <p:stCondLst>
                                            <p:cond delay="676"/>
                                          </p:stCondLst>
                                        </p:cTn>
                                        <p:tgtEl>
                                          <p:spTgt spid="8"/>
                                        </p:tgtEl>
                                      </p:cBhvr>
                                      <p:to x="100000" y="100000"/>
                                    </p:animScale>
                                    <p:animScale>
                                      <p:cBhvr>
                                        <p:cTn id="74" dur="26">
                                          <p:stCondLst>
                                            <p:cond delay="1312"/>
                                          </p:stCondLst>
                                        </p:cTn>
                                        <p:tgtEl>
                                          <p:spTgt spid="8"/>
                                        </p:tgtEl>
                                      </p:cBhvr>
                                      <p:to x="100000" y="80000"/>
                                    </p:animScale>
                                    <p:animScale>
                                      <p:cBhvr>
                                        <p:cTn id="75" dur="166" decel="50000">
                                          <p:stCondLst>
                                            <p:cond delay="1338"/>
                                          </p:stCondLst>
                                        </p:cTn>
                                        <p:tgtEl>
                                          <p:spTgt spid="8"/>
                                        </p:tgtEl>
                                      </p:cBhvr>
                                      <p:to x="100000" y="100000"/>
                                    </p:animScale>
                                    <p:animScale>
                                      <p:cBhvr>
                                        <p:cTn id="76" dur="26">
                                          <p:stCondLst>
                                            <p:cond delay="1642"/>
                                          </p:stCondLst>
                                        </p:cTn>
                                        <p:tgtEl>
                                          <p:spTgt spid="8"/>
                                        </p:tgtEl>
                                      </p:cBhvr>
                                      <p:to x="100000" y="90000"/>
                                    </p:animScale>
                                    <p:animScale>
                                      <p:cBhvr>
                                        <p:cTn id="77" dur="166" decel="50000">
                                          <p:stCondLst>
                                            <p:cond delay="1668"/>
                                          </p:stCondLst>
                                        </p:cTn>
                                        <p:tgtEl>
                                          <p:spTgt spid="8"/>
                                        </p:tgtEl>
                                      </p:cBhvr>
                                      <p:to x="100000" y="100000"/>
                                    </p:animScale>
                                    <p:animScale>
                                      <p:cBhvr>
                                        <p:cTn id="78" dur="26">
                                          <p:stCondLst>
                                            <p:cond delay="1808"/>
                                          </p:stCondLst>
                                        </p:cTn>
                                        <p:tgtEl>
                                          <p:spTgt spid="8"/>
                                        </p:tgtEl>
                                      </p:cBhvr>
                                      <p:to x="100000" y="95000"/>
                                    </p:animScale>
                                    <p:animScale>
                                      <p:cBhvr>
                                        <p:cTn id="79" dur="166" decel="50000">
                                          <p:stCondLst>
                                            <p:cond delay="1834"/>
                                          </p:stCondLst>
                                        </p:cTn>
                                        <p:tgtEl>
                                          <p:spTgt spid="8"/>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9"/>
                                        </p:tgtEl>
                                        <p:attrNameLst>
                                          <p:attrName>style.visibility</p:attrName>
                                        </p:attrNameLst>
                                      </p:cBhvr>
                                      <p:to>
                                        <p:strVal val="visible"/>
                                      </p:to>
                                    </p:set>
                                    <p:animEffect transition="in" filter="wipe(down)">
                                      <p:cBhvr>
                                        <p:cTn id="84" dur="580">
                                          <p:stCondLst>
                                            <p:cond delay="0"/>
                                          </p:stCondLst>
                                        </p:cTn>
                                        <p:tgtEl>
                                          <p:spTgt spid="9"/>
                                        </p:tgtEl>
                                      </p:cBhvr>
                                    </p:animEffect>
                                    <p:anim calcmode="lin" valueType="num">
                                      <p:cBhvr>
                                        <p:cTn id="8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0" dur="26">
                                          <p:stCondLst>
                                            <p:cond delay="650"/>
                                          </p:stCondLst>
                                        </p:cTn>
                                        <p:tgtEl>
                                          <p:spTgt spid="9"/>
                                        </p:tgtEl>
                                      </p:cBhvr>
                                      <p:to x="100000" y="60000"/>
                                    </p:animScale>
                                    <p:animScale>
                                      <p:cBhvr>
                                        <p:cTn id="91" dur="166" decel="50000">
                                          <p:stCondLst>
                                            <p:cond delay="676"/>
                                          </p:stCondLst>
                                        </p:cTn>
                                        <p:tgtEl>
                                          <p:spTgt spid="9"/>
                                        </p:tgtEl>
                                      </p:cBhvr>
                                      <p:to x="100000" y="100000"/>
                                    </p:animScale>
                                    <p:animScale>
                                      <p:cBhvr>
                                        <p:cTn id="92" dur="26">
                                          <p:stCondLst>
                                            <p:cond delay="1312"/>
                                          </p:stCondLst>
                                        </p:cTn>
                                        <p:tgtEl>
                                          <p:spTgt spid="9"/>
                                        </p:tgtEl>
                                      </p:cBhvr>
                                      <p:to x="100000" y="80000"/>
                                    </p:animScale>
                                    <p:animScale>
                                      <p:cBhvr>
                                        <p:cTn id="93" dur="166" decel="50000">
                                          <p:stCondLst>
                                            <p:cond delay="1338"/>
                                          </p:stCondLst>
                                        </p:cTn>
                                        <p:tgtEl>
                                          <p:spTgt spid="9"/>
                                        </p:tgtEl>
                                      </p:cBhvr>
                                      <p:to x="100000" y="100000"/>
                                    </p:animScale>
                                    <p:animScale>
                                      <p:cBhvr>
                                        <p:cTn id="94" dur="26">
                                          <p:stCondLst>
                                            <p:cond delay="1642"/>
                                          </p:stCondLst>
                                        </p:cTn>
                                        <p:tgtEl>
                                          <p:spTgt spid="9"/>
                                        </p:tgtEl>
                                      </p:cBhvr>
                                      <p:to x="100000" y="90000"/>
                                    </p:animScale>
                                    <p:animScale>
                                      <p:cBhvr>
                                        <p:cTn id="95" dur="166" decel="50000">
                                          <p:stCondLst>
                                            <p:cond delay="1668"/>
                                          </p:stCondLst>
                                        </p:cTn>
                                        <p:tgtEl>
                                          <p:spTgt spid="9"/>
                                        </p:tgtEl>
                                      </p:cBhvr>
                                      <p:to x="100000" y="100000"/>
                                    </p:animScale>
                                    <p:animScale>
                                      <p:cBhvr>
                                        <p:cTn id="96" dur="26">
                                          <p:stCondLst>
                                            <p:cond delay="1808"/>
                                          </p:stCondLst>
                                        </p:cTn>
                                        <p:tgtEl>
                                          <p:spTgt spid="9"/>
                                        </p:tgtEl>
                                      </p:cBhvr>
                                      <p:to x="100000" y="95000"/>
                                    </p:animScale>
                                    <p:animScale>
                                      <p:cBhvr>
                                        <p:cTn id="97"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4437528" y="409580"/>
            <a:ext cx="3146611" cy="604647"/>
          </a:xfrm>
          <a:prstGeom prst="roundRect">
            <a:avLst/>
          </a:prstGeom>
          <a:ln/>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أهمية التصنيف الائتماني</a:t>
            </a:r>
            <a:r>
              <a:rPr lang="fr-FR" sz="2000" dirty="0">
                <a:ln w="0">
                  <a:solidFill>
                    <a:srgbClr val="0070C0"/>
                  </a:solidFill>
                </a:ln>
                <a:solidFill>
                  <a:srgbClr val="0070C0"/>
                </a:solidFill>
                <a:effectLst>
                  <a:reflection blurRad="6350" stA="53000" endA="300" endPos="35500" dir="5400000" sy="-90000" algn="bl" rotWithShape="0"/>
                </a:effectLst>
              </a:rPr>
              <a:t>-:</a:t>
            </a:r>
            <a:r>
              <a:rPr lang="ar-DZ" sz="2000" dirty="0">
                <a:ln w="0">
                  <a:solidFill>
                    <a:srgbClr val="0070C0"/>
                  </a:solidFill>
                </a:ln>
                <a:solidFill>
                  <a:srgbClr val="0070C0"/>
                </a:solidFill>
                <a:effectLst>
                  <a:reflection blurRad="6350" stA="53000" endA="300" endPos="35500" dir="5400000" sy="-90000" algn="bl" rotWithShape="0"/>
                </a:effectLst>
              </a:rPr>
              <a:t> </a:t>
            </a:r>
          </a:p>
        </p:txBody>
      </p:sp>
      <p:sp>
        <p:nvSpPr>
          <p:cNvPr id="5" name="Rectangle 4"/>
          <p:cNvSpPr/>
          <p:nvPr/>
        </p:nvSpPr>
        <p:spPr>
          <a:xfrm>
            <a:off x="8852760" y="1307958"/>
            <a:ext cx="2997937" cy="400110"/>
          </a:xfrm>
          <a:prstGeom prst="rect">
            <a:avLst/>
          </a:prstGeom>
        </p:spPr>
        <p:txBody>
          <a:bodyPr wrap="none">
            <a:spAutoFit/>
          </a:bodyPr>
          <a:lstStyle/>
          <a:p>
            <a:r>
              <a:rPr lang="ar-DZ" sz="2000" b="1" u="sng" dirty="0">
                <a:solidFill>
                  <a:srgbClr val="FF0000"/>
                </a:solidFill>
              </a:rPr>
              <a:t>1 .بالنسبة للمؤسسات:</a:t>
            </a:r>
          </a:p>
        </p:txBody>
      </p:sp>
      <p:sp>
        <p:nvSpPr>
          <p:cNvPr id="10" name="Rectangle à coins arrondis 9"/>
          <p:cNvSpPr/>
          <p:nvPr/>
        </p:nvSpPr>
        <p:spPr>
          <a:xfrm>
            <a:off x="4208928" y="2110933"/>
            <a:ext cx="6535271" cy="8202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dirty="0"/>
              <a:t>بناء السمعة الحسنة في السوق،</a:t>
            </a:r>
          </a:p>
        </p:txBody>
      </p:sp>
      <p:sp>
        <p:nvSpPr>
          <p:cNvPr id="11" name="Rectangle à coins arrondis 10"/>
          <p:cNvSpPr/>
          <p:nvPr/>
        </p:nvSpPr>
        <p:spPr>
          <a:xfrm>
            <a:off x="4208927" y="3207639"/>
            <a:ext cx="6535271" cy="82027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التميز عن المنافسين</a:t>
            </a:r>
          </a:p>
        </p:txBody>
      </p:sp>
      <p:sp>
        <p:nvSpPr>
          <p:cNvPr id="12" name="Rectangle à coins arrondis 11"/>
          <p:cNvSpPr/>
          <p:nvPr/>
        </p:nvSpPr>
        <p:spPr>
          <a:xfrm>
            <a:off x="4208927" y="4576484"/>
            <a:ext cx="6535271" cy="82027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dirty="0"/>
              <a:t>تخفيض تكاليف التمويل وذلك في حالة حصولها على درجة تصنيف ائتماني تقع ضمن درجة الاستثمار</a:t>
            </a:r>
          </a:p>
          <a:p>
            <a:pPr algn="ctr"/>
            <a:endParaRPr lang="ar-DZ" dirty="0"/>
          </a:p>
        </p:txBody>
      </p:sp>
    </p:spTree>
    <p:extLst>
      <p:ext uri="{BB962C8B-B14F-4D97-AF65-F5344CB8AC3E}">
        <p14:creationId xmlns:p14="http://schemas.microsoft.com/office/powerpoint/2010/main" val="44217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663015" y="460793"/>
            <a:ext cx="3163045" cy="369332"/>
          </a:xfrm>
          <a:prstGeom prst="rect">
            <a:avLst/>
          </a:prstGeom>
        </p:spPr>
        <p:txBody>
          <a:bodyPr wrap="none">
            <a:spAutoFit/>
          </a:bodyPr>
          <a:lstStyle/>
          <a:p>
            <a:pPr algn="r" rtl="1"/>
            <a:r>
              <a:rPr lang="fr-FR"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j-cs"/>
              </a:rPr>
              <a:t>.2 </a:t>
            </a:r>
            <a:r>
              <a:rPr lang="ar-SA" b="1" u="sng"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j-cs"/>
              </a:rPr>
              <a:t>بالنسبة للأسواق المالية: </a:t>
            </a:r>
            <a:endParaRPr lang="ar-DZ" b="1" u="sng" dirty="0">
              <a:solidFill>
                <a:srgbClr val="FF0000"/>
              </a:solidFill>
              <a:effectLst>
                <a:outerShdw blurRad="38100" dist="38100" dir="2700000" algn="tl">
                  <a:srgbClr val="000000">
                    <a:alpha val="43137"/>
                  </a:srgbClr>
                </a:outerShdw>
              </a:effectLst>
              <a:cs typeface="+mj-cs"/>
            </a:endParaRPr>
          </a:p>
        </p:txBody>
      </p:sp>
      <p:sp>
        <p:nvSpPr>
          <p:cNvPr id="5" name="Rectangle à coins arrondis 4"/>
          <p:cNvSpPr/>
          <p:nvPr/>
        </p:nvSpPr>
        <p:spPr>
          <a:xfrm>
            <a:off x="3402098" y="2317064"/>
            <a:ext cx="6535271" cy="82027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تحفيز استقرار الأسواق المالية وتعزيز الأمان فيها؛</a:t>
            </a:r>
          </a:p>
        </p:txBody>
      </p:sp>
      <p:sp>
        <p:nvSpPr>
          <p:cNvPr id="6" name="Rectangle à coins arrondis 5"/>
          <p:cNvSpPr/>
          <p:nvPr/>
        </p:nvSpPr>
        <p:spPr>
          <a:xfrm>
            <a:off x="3402099" y="1163459"/>
            <a:ext cx="6535271" cy="8202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dirty="0"/>
              <a:t>تحفيز النمو في الأسواق المالية؛</a:t>
            </a:r>
          </a:p>
        </p:txBody>
      </p:sp>
      <p:sp>
        <p:nvSpPr>
          <p:cNvPr id="7" name="Rectangle à coins arrondis 6"/>
          <p:cNvSpPr/>
          <p:nvPr/>
        </p:nvSpPr>
        <p:spPr>
          <a:xfrm>
            <a:off x="3402098" y="3376157"/>
            <a:ext cx="6535271" cy="8202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dirty="0"/>
              <a:t>زيادة كفاءة الأسواق المالية عن طريق توفير معلومات دقيقة،</a:t>
            </a:r>
          </a:p>
        </p:txBody>
      </p:sp>
      <p:sp>
        <p:nvSpPr>
          <p:cNvPr id="8" name="Rectangle à coins arrondis 7"/>
          <p:cNvSpPr/>
          <p:nvPr/>
        </p:nvSpPr>
        <p:spPr>
          <a:xfrm>
            <a:off x="3402097" y="4590273"/>
            <a:ext cx="6535271" cy="82027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a:t>تعزيز الاندماج في الأسواق العالمية وزيادة ترابطها محليا وعالميا؛</a:t>
            </a:r>
          </a:p>
        </p:txBody>
      </p:sp>
      <p:sp>
        <p:nvSpPr>
          <p:cNvPr id="9" name="Rectangle à coins arrondis 8"/>
          <p:cNvSpPr/>
          <p:nvPr/>
        </p:nvSpPr>
        <p:spPr>
          <a:xfrm>
            <a:off x="3402097" y="5743878"/>
            <a:ext cx="6535271" cy="8202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ar-DZ" dirty="0"/>
              <a:t>تسهيل الحصول على القروض وتوفير المعلومات عن الفرص الاستثمارية؛</a:t>
            </a:r>
          </a:p>
        </p:txBody>
      </p:sp>
    </p:spTree>
    <p:extLst>
      <p:ext uri="{BB962C8B-B14F-4D97-AF65-F5344CB8AC3E}">
        <p14:creationId xmlns:p14="http://schemas.microsoft.com/office/powerpoint/2010/main" val="133300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2602</TotalTime>
  <Words>2237</Words>
  <Application>Microsoft Office PowerPoint</Application>
  <PresentationFormat>Grand écran</PresentationFormat>
  <Paragraphs>268</Paragraphs>
  <Slides>25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25</vt:i4>
      </vt:variant>
    </vt:vector>
  </HeadingPairs>
  <TitlesOfParts>
    <vt:vector size="32" baseType="lpstr">
      <vt:lpstr>Arial</vt:lpstr>
      <vt:lpstr>Calibri</vt:lpstr>
      <vt:lpstr>Century Gothic</vt:lpstr>
      <vt:lpstr>Segoe UI Historic</vt:lpstr>
      <vt:lpstr>Tahoma</vt:lpstr>
      <vt:lpstr>Wingdings 3</vt:lpstr>
      <vt:lpstr>Brin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Ouamane</cp:lastModifiedBy>
  <cp:revision>174</cp:revision>
  <dcterms:created xsi:type="dcterms:W3CDTF">2021-01-31T12:50:50Z</dcterms:created>
  <dcterms:modified xsi:type="dcterms:W3CDTF">2021-10-24T22:13:11Z</dcterms:modified>
</cp:coreProperties>
</file>