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6" r:id="rId16"/>
    <p:sldId id="277" r:id="rId17"/>
    <p:sldId id="279" r:id="rId18"/>
    <p:sldId id="280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4C91AA1-3280-43F5-B371-72AA065BC891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2E28FC-9B84-4E90-9CB4-2CCDB83CC71F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42018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1AA1-3280-43F5-B371-72AA065BC891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28FC-9B84-4E90-9CB4-2CCDB83CC7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7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1AA1-3280-43F5-B371-72AA065BC891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28FC-9B84-4E90-9CB4-2CCDB83CC7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37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1AA1-3280-43F5-B371-72AA065BC891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28FC-9B84-4E90-9CB4-2CCDB83CC7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67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C91AA1-3280-43F5-B371-72AA065BC891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2E28FC-9B84-4E90-9CB4-2CCDB83CC71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29780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1AA1-3280-43F5-B371-72AA065BC891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28FC-9B84-4E90-9CB4-2CCDB83CC7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69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1AA1-3280-43F5-B371-72AA065BC891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28FC-9B84-4E90-9CB4-2CCDB83CC7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76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1AA1-3280-43F5-B371-72AA065BC891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28FC-9B84-4E90-9CB4-2CCDB83CC7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32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1AA1-3280-43F5-B371-72AA065BC891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28FC-9B84-4E90-9CB4-2CCDB83CC7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87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C91AA1-3280-43F5-B371-72AA065BC891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2E28FC-9B84-4E90-9CB4-2CCDB83CC71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501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C91AA1-3280-43F5-B371-72AA065BC891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2E28FC-9B84-4E90-9CB4-2CCDB83CC71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286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4C91AA1-3280-43F5-B371-72AA065BC891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22E28FC-9B84-4E90-9CB4-2CCDB83CC71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257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images.google.com.eg/imgres?imgurl=http://www.bgsu.edu/departments/greal/llc/germanwq/Germ670_AYASalzburg/images/Interview.jpg&amp;imgrefurl=http://www.bgsu.edu/departments/greal/llc/germanwq/Germ670_AYASalzburg/task2.html&amp;usg=__2hxBPPQOmX8nVhMpUQ25Q6EvQI4=&amp;h=700&amp;w=720&amp;sz=128&amp;hl=ar&amp;start=12&amp;itbs=1&amp;tbnid=embNblkbUPy_7M:&amp;tbnh=136&amp;tbnw=140&amp;prev=/images?q=interview&amp;hl=ar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eg/imgres?imgurl=http://www.e4ll.com/up/images/inlbznlvg24g1lwzxu70.jpg&amp;imgrefurl=http://www.uaeec.com/vb/t162776.html&amp;usg=__zwvXNR7SGQwmUJAApVACPjZjiWk=&amp;h=599&amp;w=796&amp;sz=48&amp;hl=ar&amp;start=57&amp;itbs=1&amp;tbnid=W_FqZAfMbp1ZxM:&amp;tbnh=108&amp;tbnw=143&amp;prev=/images?q=%D8%A7%D9%84%D8%A7%D8%B3%D8%AA%D8%A8%D9%8A%D8%A7%D9%86&amp;start=42&amp;hl=ar&amp;sa=N&amp;ndsp=21&amp;tbs=isch:1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images.google.com.eg/imgres?imgurl=http://jmecelab.files.wordpress.com/2008/06/focus-group-on-students-mobility22.jpg&amp;imgrefurl=http://jmecelab.com/2008/06/13/eu-media-and-the-citizen/&amp;usg=__4c1UTG8i2POFIDlZ4RaqD7Ae11E=&amp;h=2048&amp;w=3072&amp;sz=2750&amp;hl=ar&amp;start=8&amp;itbs=1&amp;tbnid=ng74H86yL1qG-M:&amp;tbnh=100&amp;tbnw=150&amp;prev=/images?q=focus+group&amp;hl=ar&amp;tbs=isch: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DZ" dirty="0" smtClean="0"/>
              <a:t>العمل التطبيقي 01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rtl="1"/>
            <a:r>
              <a:rPr lang="ar-DZ" sz="8000" dirty="0" smtClean="0"/>
              <a:t>مدخل لبرنامج </a:t>
            </a:r>
            <a:r>
              <a:rPr lang="fr-FR" sz="8000" dirty="0" err="1" smtClean="0"/>
              <a:t>spss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1281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94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7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2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1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1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8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5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6672"/>
            <a:ext cx="12191999" cy="529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200" b="1" dirty="0"/>
              <a:t>من اجل الكتابة باللغة العربية عند فتح صفحة </a:t>
            </a:r>
            <a:r>
              <a:rPr lang="fr-FR" sz="3200" b="1" dirty="0" err="1"/>
              <a:t>spss</a:t>
            </a:r>
            <a:r>
              <a:rPr lang="fr-FR" sz="3200" b="1" dirty="0"/>
              <a:t> </a:t>
            </a:r>
            <a:r>
              <a:rPr lang="en-US" sz="3200" b="1" dirty="0"/>
              <a:t> </a:t>
            </a:r>
            <a:r>
              <a:rPr lang="ar-DZ" sz="3200" b="1" dirty="0"/>
              <a:t> نقوم بالخطوات التالية: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1894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4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c 3"/>
          <p:cNvSpPr/>
          <p:nvPr/>
        </p:nvSpPr>
        <p:spPr>
          <a:xfrm>
            <a:off x="1487488" y="5661248"/>
            <a:ext cx="755576" cy="792088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6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6980" y="197892"/>
            <a:ext cx="11455020" cy="5534168"/>
          </a:xfrm>
        </p:spPr>
        <p:txBody>
          <a:bodyPr>
            <a:noAutofit/>
          </a:bodyPr>
          <a:lstStyle/>
          <a:p>
            <a:pPr indent="457200" algn="just" rtl="1" eaLnBrk="0" hangingPunct="0">
              <a:tabLst>
                <a:tab pos="5376863" algn="l"/>
              </a:tabLst>
              <a:defRPr/>
            </a:pPr>
            <a:r>
              <a:rPr lang="ar-MA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يعتبر البرنامج </a:t>
            </a:r>
            <a:r>
              <a:rPr lang="en-US" sz="3200" dirty="0" smtClean="0">
                <a:latin typeface="Simplified Arabic" pitchFamily="18" charset="-78"/>
                <a:cs typeface="Calibri" pitchFamily="34" charset="0"/>
              </a:rPr>
              <a:t>SPSS </a:t>
            </a:r>
            <a:r>
              <a:rPr lang="ar-SA" sz="3200" dirty="0">
                <a:latin typeface="Simplified Arabic" pitchFamily="18" charset="-78"/>
                <a:cs typeface="Calibri" pitchFamily="34" charset="0"/>
              </a:rPr>
              <a:t>أحد البرامج الإحصائية التي لاقت شيوعا في استخدامها من قبل الباحثين للقيام بالتحليلات الإحصائية، فكلمة</a:t>
            </a:r>
            <a:r>
              <a:rPr lang="en-US" sz="3200" dirty="0">
                <a:latin typeface="Simplified Arabic" pitchFamily="18" charset="-78"/>
                <a:cs typeface="Calibri" pitchFamily="34" charset="0"/>
              </a:rPr>
              <a:t> SPSS </a:t>
            </a:r>
            <a:r>
              <a:rPr lang="ar-SA" sz="3200" dirty="0">
                <a:latin typeface="Simplified Arabic" pitchFamily="18" charset="-78"/>
                <a:cs typeface="Calibri" pitchFamily="34" charset="0"/>
              </a:rPr>
              <a:t>هي اختصار للمسمى الكامل للبرنامج وهو:</a:t>
            </a:r>
            <a:endParaRPr lang="ar-DZ" sz="3200" dirty="0">
              <a:latin typeface="Simplified Arabic" pitchFamily="18" charset="-78"/>
              <a:cs typeface="Calibri" pitchFamily="34" charset="0"/>
            </a:endParaRPr>
          </a:p>
          <a:p>
            <a:pPr indent="457200" algn="just" rtl="1" eaLnBrk="0" hangingPunct="0">
              <a:tabLst>
                <a:tab pos="5376863" algn="l"/>
              </a:tabLst>
              <a:defRPr/>
            </a:pPr>
            <a:endParaRPr lang="ar-DZ" sz="3200" dirty="0">
              <a:latin typeface="Simplified Arabic" pitchFamily="18" charset="-78"/>
              <a:cs typeface="Calibri" pitchFamily="34" charset="0"/>
            </a:endParaRPr>
          </a:p>
          <a:p>
            <a:pPr indent="457200" algn="ctr" rtl="1" eaLnBrk="0" hangingPunct="0">
              <a:tabLst>
                <a:tab pos="5376863" algn="l"/>
              </a:tabLst>
              <a:defRPr/>
            </a:pPr>
            <a:r>
              <a:rPr lang="en-US" sz="4000" b="1" dirty="0">
                <a:solidFill>
                  <a:srgbClr val="FF0000"/>
                </a:solidFill>
                <a:latin typeface="Simplified Arabic" pitchFamily="18" charset="-78"/>
                <a:cs typeface="Calibri" pitchFamily="34" charset="0"/>
              </a:rPr>
              <a:t>Package for Social Sciences" </a:t>
            </a:r>
            <a:r>
              <a:rPr lang="ar-SA" sz="4000" b="1" dirty="0">
                <a:solidFill>
                  <a:srgbClr val="FF0000"/>
                </a:solidFill>
                <a:latin typeface="Simplified Arabic" pitchFamily="18" charset="-78"/>
                <a:cs typeface="Calibri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Simplified Arabic" pitchFamily="18" charset="-78"/>
                <a:cs typeface="Calibri" pitchFamily="34" charset="0"/>
              </a:rPr>
              <a:t>"Statistical </a:t>
            </a:r>
            <a:endParaRPr lang="ar-DZ" sz="4000" b="1" dirty="0">
              <a:solidFill>
                <a:srgbClr val="FF0000"/>
              </a:solidFill>
              <a:latin typeface="Simplified Arabic" pitchFamily="18" charset="-78"/>
              <a:cs typeface="Calibri" pitchFamily="34" charset="0"/>
            </a:endParaRPr>
          </a:p>
          <a:p>
            <a:pPr indent="457200" algn="just" rtl="1" eaLnBrk="0" hangingPunct="0">
              <a:tabLst>
                <a:tab pos="5376863" algn="l"/>
              </a:tabLst>
              <a:defRPr/>
            </a:pPr>
            <a:r>
              <a:rPr lang="ar-SA" sz="3200" u="sng" dirty="0">
                <a:latin typeface="Simplified Arabic" pitchFamily="18" charset="-78"/>
                <a:cs typeface="Calibri" pitchFamily="34" charset="0"/>
              </a:rPr>
              <a:t>والتي تعني</a:t>
            </a:r>
            <a:r>
              <a:rPr lang="ar-DZ" sz="3200" u="sng" dirty="0">
                <a:latin typeface="Simplified Arabic" pitchFamily="18" charset="-78"/>
                <a:cs typeface="Calibri" pitchFamily="34" charset="0"/>
              </a:rPr>
              <a:t>:</a:t>
            </a:r>
          </a:p>
          <a:p>
            <a:pPr indent="457200" algn="just" rtl="1" eaLnBrk="0" hangingPunct="0">
              <a:tabLst>
                <a:tab pos="5376863" algn="l"/>
              </a:tabLst>
              <a:defRPr/>
            </a:pPr>
            <a:r>
              <a:rPr lang="ar-SA" sz="3200" dirty="0">
                <a:latin typeface="Simplified Arabic" pitchFamily="18" charset="-78"/>
                <a:cs typeface="Calibri" pitchFamily="34" charset="0"/>
              </a:rPr>
              <a:t>    </a:t>
            </a:r>
            <a:r>
              <a:rPr lang="ar-DZ" sz="3200" dirty="0">
                <a:latin typeface="Simplified Arabic" pitchFamily="18" charset="-78"/>
                <a:cs typeface="Calibri" pitchFamily="34" charset="0"/>
              </a:rPr>
              <a:t>    </a:t>
            </a:r>
            <a:r>
              <a:rPr lang="ar-SA" sz="3200" dirty="0">
                <a:latin typeface="Simplified Arabic" pitchFamily="18" charset="-78"/>
                <a:cs typeface="Calibri" pitchFamily="34" charset="0"/>
              </a:rPr>
              <a:t>"البرنامج الإحصائي للعلوم الاجتماعية".</a:t>
            </a:r>
            <a:endParaRPr lang="ar-DZ" sz="3200" dirty="0">
              <a:latin typeface="Simplified Arabic" pitchFamily="18" charset="-78"/>
              <a:cs typeface="Calibri" pitchFamily="34" charset="0"/>
            </a:endParaRPr>
          </a:p>
          <a:p>
            <a:pPr indent="457200" algn="just" rtl="1" eaLnBrk="0" hangingPunct="0">
              <a:tabLst>
                <a:tab pos="5376863" algn="l"/>
              </a:tabLst>
              <a:defRPr/>
            </a:pPr>
            <a:r>
              <a:rPr lang="ar-SA" sz="3200" dirty="0" smtClean="0">
                <a:latin typeface="Simplified Arabic" pitchFamily="18" charset="-78"/>
                <a:cs typeface="Calibri" pitchFamily="34" charset="0"/>
              </a:rPr>
              <a:t>"</a:t>
            </a:r>
            <a:r>
              <a:rPr lang="ar-SA" sz="3200" dirty="0">
                <a:latin typeface="Simplified Arabic" pitchFamily="18" charset="-78"/>
                <a:cs typeface="Calibri" pitchFamily="34" charset="0"/>
              </a:rPr>
              <a:t>الحزم الإحصائية للعلوم الاجتماعية"، </a:t>
            </a:r>
            <a:endParaRPr lang="fr-FR" sz="3200" dirty="0">
              <a:latin typeface="Simplified Arabic" pitchFamily="18" charset="-78"/>
              <a:cs typeface="Calibri" pitchFamily="34" charset="0"/>
            </a:endParaRPr>
          </a:p>
          <a:p>
            <a:pPr indent="457200" algn="just" rtl="1" eaLnBrk="0" hangingPunct="0">
              <a:tabLst>
                <a:tab pos="5376863" algn="l"/>
              </a:tabLst>
              <a:defRPr/>
            </a:pPr>
            <a:endParaRPr lang="ar-DZ" sz="1100" dirty="0">
              <a:latin typeface="Simplified Arabic" pitchFamily="18" charset="-78"/>
              <a:cs typeface="Calibri" pitchFamily="34" charset="0"/>
            </a:endParaRPr>
          </a:p>
          <a:p>
            <a:pPr algn="just" rtl="1" eaLnBrk="0" hangingPunct="0">
              <a:tabLst>
                <a:tab pos="5376863" algn="l"/>
              </a:tabLst>
              <a:defRPr/>
            </a:pPr>
            <a:r>
              <a:rPr lang="ar-SA" sz="3200" dirty="0">
                <a:latin typeface="Simplified Arabic" pitchFamily="18" charset="-78"/>
                <a:cs typeface="Calibri" pitchFamily="34" charset="0"/>
              </a:rPr>
              <a:t>وهو عبارة عن حزم حاسوبية متكاملة لإدخال البيانات وتحليلها. </a:t>
            </a:r>
            <a:endParaRPr lang="fr-FR" sz="3200" dirty="0">
              <a:latin typeface="Simplified Arabic" pitchFamily="18" charset="-78"/>
              <a:cs typeface="Calibri" pitchFamily="34" charset="0"/>
            </a:endParaRP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6426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3331" y="457199"/>
            <a:ext cx="11163869" cy="5902657"/>
          </a:xfrm>
        </p:spPr>
        <p:txBody>
          <a:bodyPr>
            <a:normAutofit/>
          </a:bodyPr>
          <a:lstStyle/>
          <a:p>
            <a:pPr algn="r" rtl="1"/>
            <a:r>
              <a:rPr lang="ar-MA" sz="3200" dirty="0" smtClean="0">
                <a:latin typeface="Calibri" pitchFamily="34" charset="0"/>
                <a:cs typeface="Simplified Arabic" panose="02020603050405020304" pitchFamily="18" charset="-78"/>
              </a:rPr>
              <a:t>ظهر </a:t>
            </a:r>
            <a:r>
              <a:rPr lang="ar-MA" sz="3200" dirty="0">
                <a:latin typeface="Calibri" pitchFamily="34" charset="0"/>
                <a:cs typeface="Simplified Arabic" panose="02020603050405020304" pitchFamily="18" charset="-78"/>
              </a:rPr>
              <a:t>الاصدار الاول لبرنامج </a:t>
            </a:r>
            <a:r>
              <a:rPr lang="fr-FR" sz="3200" dirty="0">
                <a:latin typeface="Calibri" pitchFamily="34" charset="0"/>
                <a:cs typeface="Simplified Arabic" panose="02020603050405020304" pitchFamily="18" charset="-78"/>
              </a:rPr>
              <a:t> SPSS</a:t>
            </a:r>
            <a:r>
              <a:rPr lang="ar-MA" sz="3200" dirty="0">
                <a:latin typeface="Calibri" pitchFamily="34" charset="0"/>
                <a:cs typeface="Simplified Arabic" panose="02020603050405020304" pitchFamily="18" charset="-78"/>
              </a:rPr>
              <a:t>سنة</a:t>
            </a:r>
            <a:r>
              <a:rPr lang="ar-DZ" sz="3200" dirty="0">
                <a:latin typeface="Calibri" pitchFamily="34" charset="0"/>
                <a:cs typeface="Simplified Arabic" panose="02020603050405020304" pitchFamily="18" charset="-78"/>
              </a:rPr>
              <a:t> </a:t>
            </a:r>
            <a:r>
              <a:rPr lang="fr-FR" sz="3200" dirty="0">
                <a:latin typeface="Calibri" pitchFamily="34" charset="0"/>
                <a:cs typeface="Simplified Arabic" panose="02020603050405020304" pitchFamily="18" charset="-78"/>
              </a:rPr>
              <a:t>1970</a:t>
            </a:r>
            <a:r>
              <a:rPr lang="ar-DZ" sz="3200" dirty="0">
                <a:latin typeface="Calibri" pitchFamily="34" charset="0"/>
                <a:cs typeface="Simplified Arabic" panose="02020603050405020304" pitchFamily="18" charset="-78"/>
              </a:rPr>
              <a:t> </a:t>
            </a:r>
            <a:r>
              <a:rPr lang="ar-MA" sz="3200" dirty="0">
                <a:latin typeface="Calibri" pitchFamily="34" charset="0"/>
                <a:cs typeface="Simplified Arabic" panose="02020603050405020304" pitchFamily="18" charset="-78"/>
              </a:rPr>
              <a:t>وكان يعمل تحت نظام التشغيل </a:t>
            </a:r>
            <a:r>
              <a:rPr lang="fr-FR" sz="3200" dirty="0">
                <a:latin typeface="Calibri" pitchFamily="34" charset="0"/>
                <a:cs typeface="Simplified Arabic" panose="02020603050405020304" pitchFamily="18" charset="-78"/>
              </a:rPr>
              <a:t>DOS</a:t>
            </a:r>
            <a:r>
              <a:rPr lang="ar-DZ" sz="3200" dirty="0">
                <a:latin typeface="Calibri" pitchFamily="34" charset="0"/>
                <a:cs typeface="Simplified Arabic" panose="02020603050405020304" pitchFamily="18" charset="-78"/>
              </a:rPr>
              <a:t>،</a:t>
            </a:r>
            <a:r>
              <a:rPr lang="fr-FR" sz="3200" dirty="0">
                <a:latin typeface="Calibri" pitchFamily="34" charset="0"/>
                <a:cs typeface="Simplified Arabic" panose="02020603050405020304" pitchFamily="18" charset="-78"/>
              </a:rPr>
              <a:t> </a:t>
            </a:r>
            <a:r>
              <a:rPr lang="ar-DZ" sz="3200" dirty="0">
                <a:latin typeface="Calibri" pitchFamily="34" charset="0"/>
                <a:cs typeface="Simplified Arabic" panose="02020603050405020304" pitchFamily="18" charset="-78"/>
              </a:rPr>
              <a:t>أما الاصدارات الاخيرة له والتي ظهرت اوائل التسعينات فهي تعمل تحت نظام التشغيل </a:t>
            </a:r>
            <a:r>
              <a:rPr lang="fr-FR" sz="3200" dirty="0">
                <a:latin typeface="Calibri" pitchFamily="34" charset="0"/>
                <a:cs typeface="Simplified Arabic" panose="02020603050405020304" pitchFamily="18" charset="-78"/>
              </a:rPr>
              <a:t>WINDOWS</a:t>
            </a:r>
            <a:r>
              <a:rPr lang="ar-DZ" sz="3200" dirty="0" smtClean="0">
                <a:latin typeface="Calibri" pitchFamily="34" charset="0"/>
                <a:cs typeface="Simplified Arabic" panose="02020603050405020304" pitchFamily="18" charset="-78"/>
              </a:rPr>
              <a:t>.</a:t>
            </a:r>
            <a:endParaRPr lang="fr-FR" sz="3200" dirty="0">
              <a:latin typeface="Calibri" pitchFamily="34" charset="0"/>
              <a:cs typeface="Simplified Arabic" panose="02020603050405020304" pitchFamily="18" charset="-78"/>
            </a:endParaRPr>
          </a:p>
          <a:p>
            <a:pPr algn="r" rtl="1"/>
            <a:r>
              <a:rPr lang="ar-DZ" sz="3600" dirty="0" smtClean="0"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MA" sz="3600" dirty="0">
                <a:latin typeface="Times New Roman" pitchFamily="18" charset="0"/>
                <a:cs typeface="Times New Roman" pitchFamily="18" charset="0"/>
              </a:rPr>
              <a:t>قوم بتحليل </a:t>
            </a:r>
            <a:r>
              <a:rPr lang="ar-MA" sz="3600" dirty="0" smtClean="0">
                <a:latin typeface="Times New Roman" pitchFamily="18" charset="0"/>
                <a:cs typeface="Times New Roman" pitchFamily="18" charset="0"/>
              </a:rPr>
              <a:t>ومعالجة </a:t>
            </a:r>
            <a:r>
              <a:rPr lang="ar-MA" sz="3600" dirty="0">
                <a:latin typeface="Times New Roman" pitchFamily="18" charset="0"/>
                <a:cs typeface="Times New Roman" pitchFamily="18" charset="0"/>
              </a:rPr>
              <a:t>البيانات من خلال ت</a:t>
            </a:r>
            <a:r>
              <a:rPr lang="ar-DZ" sz="3600" dirty="0">
                <a:latin typeface="Times New Roman" pitchFamily="18" charset="0"/>
                <a:cs typeface="Times New Roman" pitchFamily="18" charset="0"/>
              </a:rPr>
              <a:t>ط</a:t>
            </a:r>
            <a:r>
              <a:rPr lang="ar-MA" sz="3600" dirty="0">
                <a:latin typeface="Times New Roman" pitchFamily="18" charset="0"/>
                <a:cs typeface="Times New Roman" pitchFamily="18" charset="0"/>
              </a:rPr>
              <a:t>بيق العمليات الاحصائية</a:t>
            </a:r>
            <a:r>
              <a:rPr lang="ar-DZ" sz="3600" dirty="0">
                <a:latin typeface="Times New Roman" pitchFamily="18" charset="0"/>
                <a:cs typeface="Times New Roman" pitchFamily="18" charset="0"/>
              </a:rPr>
              <a:t>، و </a:t>
            </a:r>
            <a:r>
              <a:rPr lang="ar-SA" altLang="fr-FR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يستعمل لإدارة البي</a:t>
            </a:r>
            <a:r>
              <a:rPr lang="ar-DZ" altLang="fr-FR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ـــــ</a:t>
            </a:r>
            <a:r>
              <a:rPr lang="ar-SA" altLang="fr-FR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انا</a:t>
            </a:r>
            <a:r>
              <a:rPr lang="ar-DZ" altLang="fr-FR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 من خلال:</a:t>
            </a:r>
            <a:endParaRPr lang="ar-DZ" altLang="fr-FR" sz="3600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  <a:p>
            <a:pPr marL="0" lvl="2" indent="0" algn="just" rtl="1">
              <a:spcBef>
                <a:spcPts val="0"/>
              </a:spcBef>
              <a:buClr>
                <a:srgbClr val="00FF00"/>
              </a:buClr>
              <a:defRPr/>
            </a:pPr>
            <a:r>
              <a:rPr lang="ar-SA" altLang="fr-FR" sz="3600" dirty="0" err="1" smtClean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إدخ</a:t>
            </a:r>
            <a:r>
              <a:rPr lang="ar-DZ" altLang="fr-FR" sz="3600" dirty="0" smtClean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ال البيانات</a:t>
            </a:r>
            <a:endParaRPr lang="ar-SA" altLang="fr-FR" sz="3600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  <a:p>
            <a:pPr marL="0" lvl="2" indent="0" algn="just" rtl="1">
              <a:spcBef>
                <a:spcPts val="0"/>
              </a:spcBef>
              <a:buClr>
                <a:srgbClr val="00FF00"/>
              </a:buClr>
              <a:defRPr/>
            </a:pPr>
            <a:r>
              <a:rPr lang="ar-SA" altLang="fr-FR" sz="3600" dirty="0" smtClean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حفظ</a:t>
            </a:r>
            <a:r>
              <a:rPr lang="ar-DZ" altLang="fr-FR" sz="3600" dirty="0" smtClean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 البيانات</a:t>
            </a:r>
            <a:endParaRPr lang="ar-SA" altLang="fr-FR" sz="3600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  <a:p>
            <a:pPr marL="0" lvl="2" indent="0" algn="just" rtl="1">
              <a:spcBef>
                <a:spcPts val="0"/>
              </a:spcBef>
              <a:buClr>
                <a:srgbClr val="00FF00"/>
              </a:buClr>
              <a:defRPr/>
            </a:pPr>
            <a:r>
              <a:rPr lang="ar-SA" altLang="fr-FR" sz="3600" dirty="0" smtClean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استرجاع</a:t>
            </a:r>
            <a:r>
              <a:rPr lang="ar-DZ" altLang="fr-FR" sz="3600" dirty="0" smtClean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 البيانات</a:t>
            </a:r>
            <a:endParaRPr lang="ar-SA" altLang="fr-FR" sz="3600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  <a:p>
            <a:pPr marL="0" lvl="2" indent="0" algn="just" rtl="1">
              <a:spcBef>
                <a:spcPts val="0"/>
              </a:spcBef>
              <a:buClr>
                <a:srgbClr val="00FF00"/>
              </a:buClr>
              <a:defRPr/>
            </a:pPr>
            <a:r>
              <a:rPr lang="ar-SA" altLang="fr-FR" sz="3600" dirty="0" smtClean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تحليل</a:t>
            </a:r>
            <a:r>
              <a:rPr lang="ar-DZ" altLang="fr-FR" sz="3600" dirty="0" smtClean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 و تقييم نتائج البيانات</a:t>
            </a:r>
            <a:endParaRPr lang="fr-FR" altLang="fr-FR" sz="3600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  <a:p>
            <a:pPr algn="r" rtl="1"/>
            <a:endParaRPr lang="fr-FR" sz="3200" dirty="0">
              <a:latin typeface="Calibri" pitchFamily="34" charset="0"/>
              <a:cs typeface="Simplified Arabic" panose="02020603050405020304" pitchFamily="18" charset="-78"/>
            </a:endParaRPr>
          </a:p>
          <a:p>
            <a:pPr algn="r" rtl="1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1279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7923" y="361666"/>
            <a:ext cx="11122925" cy="5943600"/>
          </a:xfrm>
        </p:spPr>
        <p:txBody>
          <a:bodyPr>
            <a:normAutofit/>
          </a:bodyPr>
          <a:lstStyle/>
          <a:p>
            <a:pPr indent="0" algn="justLow" rtl="1" eaLnBrk="0" hangingPunct="0">
              <a:buNone/>
            </a:pPr>
            <a:r>
              <a:rPr lang="ar-SA" sz="3600" dirty="0">
                <a:latin typeface="Simplified Arabic" pitchFamily="18" charset="-78"/>
                <a:cs typeface="Simplified Arabic" pitchFamily="18" charset="-78"/>
              </a:rPr>
              <a:t>إن عملية الحصول على البيانات يُعد الركيزة الأساسية التي تعتمد عليها البحوث العلمية</a:t>
            </a:r>
            <a:r>
              <a:rPr lang="ar-DZ" sz="3600" dirty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indent="457200" algn="justLow" rtl="1" eaLnBrk="0" hangingPunct="0"/>
            <a:r>
              <a:rPr lang="ar-SA" sz="3600" dirty="0">
                <a:latin typeface="Simplified Arabic" pitchFamily="18" charset="-78"/>
                <a:cs typeface="Simplified Arabic" pitchFamily="18" charset="-78"/>
              </a:rPr>
              <a:t> و</a:t>
            </a:r>
            <a:r>
              <a:rPr lang="ar-DZ" sz="3600" dirty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3600" dirty="0">
                <a:latin typeface="Simplified Arabic" pitchFamily="18" charset="-78"/>
                <a:cs typeface="Simplified Arabic" pitchFamily="18" charset="-78"/>
              </a:rPr>
              <a:t>تجم</a:t>
            </a:r>
            <a:r>
              <a:rPr lang="ar-DZ" sz="3600" dirty="0">
                <a:latin typeface="Simplified Arabic" pitchFamily="18" charset="-78"/>
                <a:cs typeface="Simplified Arabic" pitchFamily="18" charset="-78"/>
              </a:rPr>
              <a:t>ي</a:t>
            </a:r>
            <a:r>
              <a:rPr lang="ar-SA" sz="3600" dirty="0">
                <a:latin typeface="Simplified Arabic" pitchFamily="18" charset="-78"/>
                <a:cs typeface="Simplified Arabic" pitchFamily="18" charset="-78"/>
              </a:rPr>
              <a:t>ع هذه البيانات بتطبيق أدوات القياس ومن هذه الأدوات </a:t>
            </a:r>
            <a:r>
              <a:rPr lang="ar-SA" sz="4400" dirty="0" err="1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الإستبيان</a:t>
            </a:r>
            <a:r>
              <a:rPr lang="en-US" sz="4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Questionnaire</a:t>
            </a:r>
            <a:r>
              <a:rPr lang="ar-DZ" sz="4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 </a:t>
            </a:r>
            <a:r>
              <a:rPr lang="ar-SA" sz="3600" dirty="0">
                <a:latin typeface="Simplified Arabic" pitchFamily="18" charset="-78"/>
                <a:cs typeface="Simplified Arabic" pitchFamily="18" charset="-78"/>
              </a:rPr>
              <a:t>الذي يعد من أهم الأدوات التي يمكن استخدامها في جمع البيانات البحثية لتجيب عن تساؤلات بحوثهم واختبار فرضياتهم</a:t>
            </a:r>
            <a:r>
              <a:rPr lang="en-US" sz="3600" dirty="0"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SA" sz="3600" dirty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DZ" sz="3600" dirty="0">
              <a:latin typeface="Simplified Arabic" pitchFamily="18" charset="-78"/>
              <a:cs typeface="Simplified Arabic" pitchFamily="18" charset="-78"/>
            </a:endParaRPr>
          </a:p>
          <a:p>
            <a:pPr indent="457200" algn="justLow" rtl="1" eaLnBrk="0" hangingPunct="0"/>
            <a:r>
              <a:rPr lang="ar-SA" sz="3600" dirty="0">
                <a:latin typeface="Simplified Arabic" pitchFamily="18" charset="-78"/>
                <a:cs typeface="Simplified Arabic" pitchFamily="18" charset="-78"/>
              </a:rPr>
              <a:t>وطريقة معالجة هذه البيانات تتم باستخدام  برامج حاسوبية مثل برنامج </a:t>
            </a:r>
            <a:r>
              <a:rPr lang="fr-FR" sz="3600" dirty="0">
                <a:latin typeface="Simplified Arabic" pitchFamily="18" charset="-78"/>
                <a:cs typeface="Simplified Arabic" pitchFamily="18" charset="-78"/>
              </a:rPr>
              <a:t>Excel</a:t>
            </a:r>
            <a:r>
              <a:rPr lang="ar-DZ" sz="3600" dirty="0">
                <a:latin typeface="Simplified Arabic" pitchFamily="18" charset="-78"/>
                <a:cs typeface="Simplified Arabic" pitchFamily="18" charset="-78"/>
              </a:rPr>
              <a:t>، والبرامج الإحصائية المتطورة مثل</a:t>
            </a:r>
            <a:r>
              <a:rPr lang="en-US" sz="3600" dirty="0">
                <a:solidFill>
                  <a:srgbClr val="00FF00"/>
                </a:solidFill>
                <a:latin typeface="Simplified Arabic" pitchFamily="18" charset="-78"/>
                <a:cs typeface="Simplified Arabic" pitchFamily="18" charset="-78"/>
              </a:rPr>
              <a:t>SPSS</a:t>
            </a:r>
            <a:r>
              <a:rPr lang="fr-FR" sz="3600" dirty="0">
                <a:solidFill>
                  <a:srgbClr val="00FF00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ar-SA" sz="3600" dirty="0">
                <a:solidFill>
                  <a:srgbClr val="00FF00"/>
                </a:solidFill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fr-FR" sz="3600" dirty="0" smtClean="0">
                <a:solidFill>
                  <a:srgbClr val="00FF00"/>
                </a:solidFill>
                <a:latin typeface="Simplified Arabic" pitchFamily="18" charset="-78"/>
                <a:cs typeface="Simplified Arabic" pitchFamily="18" charset="-78"/>
              </a:rPr>
              <a:t>Matlab</a:t>
            </a:r>
            <a:r>
              <a:rPr lang="fr-FR" sz="3600" dirty="0">
                <a:solidFill>
                  <a:srgbClr val="00FF00"/>
                </a:solidFill>
                <a:latin typeface="Simplified Arabic" pitchFamily="18" charset="-78"/>
                <a:cs typeface="Simplified Arabic" pitchFamily="18" charset="-78"/>
              </a:rPr>
              <a:t>  </a:t>
            </a:r>
            <a:r>
              <a:rPr lang="ar-SA" sz="3600" dirty="0">
                <a:solidFill>
                  <a:srgbClr val="00FF00"/>
                </a:solidFill>
                <a:latin typeface="Simplified Arabic" pitchFamily="18" charset="-78"/>
                <a:cs typeface="Simplified Arabic" pitchFamily="18" charset="-78"/>
              </a:rPr>
              <a:t>... </a:t>
            </a:r>
          </a:p>
          <a:p>
            <a:pPr algn="r" rtl="1"/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5013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584" y="-42584"/>
            <a:ext cx="10645254" cy="1485900"/>
          </a:xfrm>
        </p:spPr>
        <p:txBody>
          <a:bodyPr>
            <a:noAutofit/>
          </a:bodyPr>
          <a:lstStyle/>
          <a:p>
            <a:pPr algn="ctr" rtl="1"/>
            <a:r>
              <a:rPr lang="ar-DZ" sz="5400" b="1" dirty="0" smtClean="0">
                <a:solidFill>
                  <a:srgbClr val="FF0000"/>
                </a:solidFill>
              </a:rPr>
              <a:t>ادراج الاستبيان في برنامج </a:t>
            </a:r>
            <a:r>
              <a:rPr lang="fr-FR" sz="5400" b="1" dirty="0" err="1" smtClean="0">
                <a:solidFill>
                  <a:srgbClr val="FF0000"/>
                </a:solidFill>
              </a:rPr>
              <a:t>spss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1"/>
          <p:cNvSpPr txBox="1">
            <a:spLocks noGrp="1"/>
          </p:cNvSpPr>
          <p:nvPr>
            <p:ph idx="1"/>
          </p:nvPr>
        </p:nvSpPr>
        <p:spPr>
          <a:xfrm>
            <a:off x="1019033" y="1101204"/>
            <a:ext cx="11054686" cy="4461681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ar-M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يتطلب استخدام اي منهج علمي الاستعانة بجملة من الادوات والوسائل المناسبة التي تمكن الباحث من الوصول الى البيانات اللازمة حيث يستطيع من خلالها معرفة واقع او ميدان الدراسة.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endParaRPr>
          </a:p>
          <a:p>
            <a:pPr marL="0" marR="45720" lvl="0" indent="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0752" y="2450399"/>
            <a:ext cx="112912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altLang="fr-FR" sz="32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أدوات جمع </a:t>
            </a:r>
            <a:r>
              <a:rPr lang="ar-SA" altLang="fr-FR" sz="3200" b="1" dirty="0" smtClean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البيانات</a:t>
            </a:r>
            <a:endParaRPr lang="ar-DZ" altLang="fr-FR" sz="3200" b="1" dirty="0" smtClean="0">
              <a:solidFill>
                <a:srgbClr val="C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>
              <a:lnSpc>
                <a:spcPct val="200000"/>
              </a:lnSpc>
            </a:pPr>
            <a:r>
              <a:rPr lang="ar-DZ" altLang="fr-FR" sz="3200" b="1" dirty="0" smtClean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الاستبيان                    الملاحظة              المقابلة </a:t>
            </a:r>
            <a:endParaRPr lang="en-US" altLang="fr-FR" sz="3200" b="1" dirty="0" smtClean="0">
              <a:solidFill>
                <a:srgbClr val="C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4" descr="http://t1.gstatic.com/images?q=tbn:embNblkbUPy_7M:http://www.bgsu.edu/departments/greal/llc/germanwq/Germ670_AYASalzburg/images/Intervie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9244" y="4669910"/>
            <a:ext cx="2786082" cy="1785950"/>
          </a:xfrm>
          <a:prstGeom prst="rect">
            <a:avLst/>
          </a:prstGeom>
          <a:noFill/>
        </p:spPr>
      </p:pic>
      <p:pic>
        <p:nvPicPr>
          <p:cNvPr id="7" name="Picture 2" descr="http://t0.gstatic.com/images?q=tbn:ng74H86yL1qG-M:http://jmecelab.files.wordpress.com/2008/06/focus-group-on-students-mobility2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7368" y="4797152"/>
            <a:ext cx="2448272" cy="1728192"/>
          </a:xfrm>
          <a:prstGeom prst="rect">
            <a:avLst/>
          </a:prstGeom>
          <a:noFill/>
        </p:spPr>
      </p:pic>
      <p:pic>
        <p:nvPicPr>
          <p:cNvPr id="8" name="Picture 2" descr="http://t2.gstatic.com/images?q=tbn:W_FqZAfMbp1ZxM:http://www.e4ll.com/up/images/inlbznlvg24g1lwzxu7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04542" y="4653136"/>
            <a:ext cx="2664296" cy="1916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2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/>
          <a:srcRect l="7198" t="21454" r="68899" b="17516"/>
          <a:stretch>
            <a:fillRect/>
          </a:stretch>
        </p:blipFill>
        <p:spPr bwMode="auto">
          <a:xfrm>
            <a:off x="755576" y="0"/>
            <a:ext cx="11436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57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911" y="109025"/>
            <a:ext cx="11587089" cy="735037"/>
          </a:xfrm>
        </p:spPr>
        <p:txBody>
          <a:bodyPr>
            <a:normAutofit fontScale="90000"/>
          </a:bodyPr>
          <a:lstStyle/>
          <a:p>
            <a:pPr algn="r" rtl="1"/>
            <a:r>
              <a:rPr lang="ar-DZ" sz="4000" b="1" dirty="0" smtClean="0">
                <a:solidFill>
                  <a:srgbClr val="C00000"/>
                </a:solidFill>
              </a:rPr>
              <a:t>تفريغ الاستبيان في برنامج </a:t>
            </a:r>
            <a:r>
              <a:rPr lang="fr-FR" sz="4000" b="1" dirty="0" smtClean="0">
                <a:solidFill>
                  <a:srgbClr val="C00000"/>
                </a:solidFill>
              </a:rPr>
              <a:t>  EXCEL  </a:t>
            </a:r>
            <a:r>
              <a:rPr lang="ar-DZ" sz="4000" b="1" dirty="0" smtClean="0">
                <a:solidFill>
                  <a:srgbClr val="C00000"/>
                </a:solidFill>
              </a:rPr>
              <a:t>وتحويله </a:t>
            </a:r>
            <a:r>
              <a:rPr lang="fr-FR" sz="4000" b="1" dirty="0" err="1" smtClean="0">
                <a:solidFill>
                  <a:srgbClr val="C00000"/>
                </a:solidFill>
              </a:rPr>
              <a:t>Sps</a:t>
            </a:r>
            <a:r>
              <a:rPr lang="fr-FR" sz="4000" b="1" dirty="0" err="1">
                <a:solidFill>
                  <a:srgbClr val="C00000"/>
                </a:solidFill>
              </a:rPr>
              <a:t>s</a:t>
            </a:r>
            <a:r>
              <a:rPr lang="fr-FR" sz="4000" b="1" dirty="0" smtClean="0">
                <a:solidFill>
                  <a:srgbClr val="C00000"/>
                </a:solidFill>
              </a:rPr>
              <a:t>  </a:t>
            </a:r>
            <a:endParaRPr lang="fr-FR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6603"/>
            <a:ext cx="12192000" cy="604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3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1" y="0"/>
            <a:ext cx="1127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8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9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241</TotalTime>
  <Words>258</Words>
  <Application>Microsoft Office PowerPoint</Application>
  <PresentationFormat>Grand écran</PresentationFormat>
  <Paragraphs>25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Calibri</vt:lpstr>
      <vt:lpstr>Franklin Gothic Book</vt:lpstr>
      <vt:lpstr>Simplified Arabic</vt:lpstr>
      <vt:lpstr>Simplified Arabic Fixed</vt:lpstr>
      <vt:lpstr>Tahoma</vt:lpstr>
      <vt:lpstr>Times New Roman</vt:lpstr>
      <vt:lpstr>Wingdings 2</vt:lpstr>
      <vt:lpstr>Crop</vt:lpstr>
      <vt:lpstr>العمل التطبيقي 01 </vt:lpstr>
      <vt:lpstr>Présentation PowerPoint</vt:lpstr>
      <vt:lpstr>Présentation PowerPoint</vt:lpstr>
      <vt:lpstr>Présentation PowerPoint</vt:lpstr>
      <vt:lpstr>ادراج الاستبيان في برنامج spss</vt:lpstr>
      <vt:lpstr>Présentation PowerPoint</vt:lpstr>
      <vt:lpstr>تفريغ الاستبيان في برنامج   EXCEL  وتحويله Spss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العمل التطبيقي 01 </dc:title>
  <dc:creator>PRO</dc:creator>
  <cp:lastModifiedBy>PRO</cp:lastModifiedBy>
  <cp:revision>10</cp:revision>
  <dcterms:created xsi:type="dcterms:W3CDTF">2022-03-01T07:48:52Z</dcterms:created>
  <dcterms:modified xsi:type="dcterms:W3CDTF">2022-03-04T15:08:45Z</dcterms:modified>
</cp:coreProperties>
</file>