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7" r:id="rId3"/>
    <p:sldId id="268" r:id="rId4"/>
    <p:sldId id="269" r:id="rId5"/>
    <p:sldId id="270" r:id="rId6"/>
    <p:sldId id="258" r:id="rId7"/>
    <p:sldId id="272" r:id="rId8"/>
    <p:sldId id="271" r:id="rId9"/>
    <p:sldId id="280" r:id="rId10"/>
    <p:sldId id="279" r:id="rId11"/>
    <p:sldId id="273" r:id="rId12"/>
    <p:sldId id="274" r:id="rId13"/>
    <p:sldId id="275" r:id="rId14"/>
    <p:sldId id="261" r:id="rId15"/>
    <p:sldId id="276" r:id="rId16"/>
    <p:sldId id="277" r:id="rId17"/>
    <p:sldId id="278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20" autoAdjust="0"/>
  </p:normalViewPr>
  <p:slideViewPr>
    <p:cSldViewPr>
      <p:cViewPr varScale="1">
        <p:scale>
          <a:sx n="62" d="100"/>
          <a:sy n="62" d="100"/>
        </p:scale>
        <p:origin x="-15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5CC63-487F-470D-8DE6-4BF81A764AA0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2AD48-3F97-4805-8B9A-63721984B4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693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Définition, La </a:t>
            </a:r>
            <a:r>
              <a:rPr lang="fr-FR" b="1" dirty="0" smtClean="0"/>
              <a:t>sociologie </a:t>
            </a:r>
            <a:r>
              <a:rPr lang="fr-FR" dirty="0" smtClean="0"/>
              <a:t>peut être définie comme la branche des sciences humaines qui cherche à comprendre et à expliquer l'impact de la dimension sociale sur les représentations (façons de penser) et les comportements (façons d'agir) humain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2AD48-3F97-4805-8B9A-63721984B4E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8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Définition, La </a:t>
            </a:r>
            <a:r>
              <a:rPr lang="fr-FR" b="1" dirty="0" smtClean="0"/>
              <a:t>sociologie </a:t>
            </a:r>
            <a:r>
              <a:rPr lang="fr-FR" dirty="0" smtClean="0"/>
              <a:t>peut être définie comme la branche des sciences humaines qui cherche à comprendre et à expliquer l'impact de la dimension sociale sur les représentations (façons de penser) et les comportements (façons d'agir) humain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2AD48-3F97-4805-8B9A-63721984B4E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8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2AD48-3F97-4805-8B9A-63721984B4E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8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2AD48-3F97-4805-8B9A-63721984B4EE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8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Définition, La </a:t>
            </a:r>
            <a:r>
              <a:rPr lang="fr-FR" b="1" dirty="0" smtClean="0"/>
              <a:t>sociologie </a:t>
            </a:r>
            <a:r>
              <a:rPr lang="fr-FR" dirty="0" smtClean="0"/>
              <a:t>peut être définie comme la branche des sciences humaines qui cherche à comprendre et à expliquer l'impact de la dimension sociale sur les représentations (façons de penser) et les comportements (façons d'agir) humain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2AD48-3F97-4805-8B9A-63721984B4E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8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2AD48-3F97-4805-8B9A-63721984B4E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8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Définition, La </a:t>
            </a:r>
            <a:r>
              <a:rPr lang="fr-FR" b="1" dirty="0" smtClean="0"/>
              <a:t>sociologie </a:t>
            </a:r>
            <a:r>
              <a:rPr lang="fr-FR" dirty="0" smtClean="0"/>
              <a:t>peut être définie comme la branche des sciences humaines qui cherche à comprendre et à expliquer l'impact de la dimension sociale sur les représentations (façons de penser) et les comportements (façons d'agir) humain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2AD48-3F97-4805-8B9A-63721984B4E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8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Définition, La </a:t>
            </a:r>
            <a:r>
              <a:rPr lang="fr-FR" b="1" dirty="0" smtClean="0"/>
              <a:t>sociologie </a:t>
            </a:r>
            <a:r>
              <a:rPr lang="fr-FR" dirty="0" smtClean="0"/>
              <a:t>peut être définie comme la branche des sciences humaines qui cherche à comprendre et à expliquer l'impact de la dimension sociale sur les représentations (façons de penser) et les comportements (façons d'agir) humain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2AD48-3F97-4805-8B9A-63721984B4E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8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560B-28CC-4519-9F82-636F98C822D6}" type="datetime1">
              <a:rPr lang="fr-FR" smtClean="0"/>
              <a:t>23/02/2022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9132-F2C2-4273-8BD8-9BD7B61CE9ED}" type="datetime1">
              <a:rPr lang="fr-FR" smtClean="0"/>
              <a:t>23/02/2022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914-55E3-4F4C-B21D-5D31124FFAA7}" type="datetime1">
              <a:rPr lang="fr-FR" smtClean="0"/>
              <a:t>23/02/2022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A52F-74BC-4A36-A6E4-7C31275CF531}" type="datetime1">
              <a:rPr lang="fr-FR" smtClean="0"/>
              <a:t>23/02/2022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BCC5-89E4-4B18-B523-BF5FC077562A}" type="datetime1">
              <a:rPr lang="fr-FR" smtClean="0"/>
              <a:t>23/02/2022</a:t>
            </a:fld>
            <a:endParaRPr lang="fr-F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F0E6-1469-4380-A3BF-9D7026CD54E2}" type="datetime1">
              <a:rPr lang="fr-FR" smtClean="0"/>
              <a:t>23/02/2022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D69A-072A-4FE2-B1F2-3C908179D727}" type="datetime1">
              <a:rPr lang="fr-FR" smtClean="0"/>
              <a:t>23/02/2022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F638-1813-4195-A3C2-FB8A82298B2B}" type="datetime1">
              <a:rPr lang="fr-FR" smtClean="0"/>
              <a:t>23/02/2022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FDB3-CE6A-4CE8-BA14-6CEB8E925DA0}" type="datetime1">
              <a:rPr lang="fr-FR" smtClean="0"/>
              <a:t>23/02/2022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F5CC6-E7FF-4830-9913-6F572ED29522}" type="datetime1">
              <a:rPr lang="fr-FR" smtClean="0"/>
              <a:t>23/02/2022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CE85-19AE-4C5B-BDC4-62AC4C8AA7CA}" type="datetime1">
              <a:rPr lang="fr-FR" smtClean="0"/>
              <a:t>23/02/2022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60A4EA1-D5B1-48F6-A418-0F1B5BA1F9E3}" type="datetime1">
              <a:rPr lang="fr-FR" smtClean="0"/>
              <a:t>23/02/2022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 smtClean="0"/>
              <a:t>Sociologie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Sous-titre 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Dr. </a:t>
            </a:r>
            <a:r>
              <a:rPr lang="fr-FR" b="1" dirty="0" err="1" smtClean="0"/>
              <a:t>Soumia</a:t>
            </a:r>
            <a:r>
              <a:rPr lang="fr-FR" b="1" dirty="0" smtClean="0"/>
              <a:t> BOUZAHER</a:t>
            </a:r>
          </a:p>
          <a:p>
            <a:endParaRPr lang="fr-FR" b="1" dirty="0" smtClean="0"/>
          </a:p>
          <a:p>
            <a:r>
              <a:rPr lang="fr-FR" dirty="0" smtClean="0"/>
              <a:t>Cours présenté pour les étudiants en première année licence COP</a:t>
            </a: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0" y="5157192"/>
            <a:ext cx="4932040" cy="648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 smtClean="0">
                <a:solidFill>
                  <a:schemeClr val="bg1"/>
                </a:solidFill>
              </a:rPr>
              <a:t>C</a:t>
            </a:r>
            <a:r>
              <a:rPr lang="fr-FR" sz="2400" dirty="0" smtClean="0">
                <a:solidFill>
                  <a:schemeClr val="bg1"/>
                </a:solidFill>
              </a:rPr>
              <a:t>onduite </a:t>
            </a:r>
            <a:r>
              <a:rPr lang="fr-FR" sz="2400" b="1" dirty="0" smtClean="0">
                <a:solidFill>
                  <a:schemeClr val="bg1"/>
                </a:solidFill>
              </a:rPr>
              <a:t>O</a:t>
            </a:r>
            <a:r>
              <a:rPr lang="fr-FR" sz="2400" dirty="0" smtClean="0">
                <a:solidFill>
                  <a:schemeClr val="bg1"/>
                </a:solidFill>
              </a:rPr>
              <a:t>pérationnelle </a:t>
            </a:r>
            <a:r>
              <a:rPr lang="fr-FR" sz="1800" dirty="0" smtClean="0">
                <a:solidFill>
                  <a:schemeClr val="bg1"/>
                </a:solidFill>
              </a:rPr>
              <a:t>du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b="1" dirty="0" smtClean="0">
                <a:solidFill>
                  <a:schemeClr val="bg1"/>
                </a:solidFill>
              </a:rPr>
              <a:t>P</a:t>
            </a:r>
            <a:r>
              <a:rPr lang="fr-FR" sz="2400" dirty="0" smtClean="0">
                <a:solidFill>
                  <a:schemeClr val="bg1"/>
                </a:solidFill>
              </a:rPr>
              <a:t>rojet,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fld id="{72EBB0EA-4122-404E-9238-38F1F9CE3F51}" type="slidenum">
              <a:rPr lang="fr-FR" sz="1800" b="1" smtClean="0"/>
              <a:t>1</a:t>
            </a:fld>
            <a:endParaRPr lang="fr-FR" sz="1800" b="1"/>
          </a:p>
        </p:txBody>
      </p:sp>
    </p:spTree>
    <p:extLst>
      <p:ext uri="{BB962C8B-B14F-4D97-AF65-F5344CB8AC3E}">
        <p14:creationId xmlns:p14="http://schemas.microsoft.com/office/powerpoint/2010/main" val="855336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domaines </a:t>
            </a:r>
            <a:r>
              <a:rPr lang="fr-FR" dirty="0">
                <a:solidFill>
                  <a:srgbClr val="002060"/>
                </a:solidFill>
              </a:rPr>
              <a:t>d'intérêts de </a:t>
            </a:r>
            <a:r>
              <a:rPr lang="fr-FR" dirty="0" smtClean="0">
                <a:solidFill>
                  <a:srgbClr val="002060"/>
                </a:solidFill>
              </a:rPr>
              <a:t>la Sociologie rurale</a:t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0296" y="1988840"/>
            <a:ext cx="8064896" cy="39703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La </a:t>
            </a:r>
            <a:r>
              <a:rPr lang="fr-FR" sz="2800" dirty="0">
                <a:solidFill>
                  <a:schemeClr val="bg1"/>
                </a:solidFill>
              </a:rPr>
              <a:t>sociologie rurale s’intéresse aux </a:t>
            </a:r>
            <a:r>
              <a:rPr lang="fr-FR" sz="2800" dirty="0" smtClean="0">
                <a:solidFill>
                  <a:schemeClr val="bg1"/>
                </a:solidFill>
              </a:rPr>
              <a:t>études</a:t>
            </a:r>
          </a:p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>
                <a:solidFill>
                  <a:schemeClr val="bg1"/>
                </a:solidFill>
              </a:rPr>
              <a:t>de sociabilité, </a:t>
            </a:r>
            <a:endParaRPr lang="fr-FR" sz="2800" dirty="0" smtClean="0">
              <a:solidFill>
                <a:schemeClr val="bg1"/>
              </a:solidFill>
            </a:endParaRPr>
          </a:p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de </a:t>
            </a:r>
            <a:r>
              <a:rPr lang="fr-FR" sz="2800" dirty="0">
                <a:solidFill>
                  <a:schemeClr val="bg1"/>
                </a:solidFill>
              </a:rPr>
              <a:t>pouvoir, </a:t>
            </a:r>
            <a:endParaRPr lang="fr-FR" sz="2800" dirty="0" smtClean="0">
              <a:solidFill>
                <a:schemeClr val="bg1"/>
              </a:solidFill>
            </a:endParaRPr>
          </a:p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de </a:t>
            </a:r>
            <a:r>
              <a:rPr lang="fr-FR" sz="2800" dirty="0">
                <a:solidFill>
                  <a:schemeClr val="bg1"/>
                </a:solidFill>
              </a:rPr>
              <a:t>la politique au village, </a:t>
            </a:r>
            <a:endParaRPr lang="fr-FR" sz="2800" dirty="0" smtClean="0">
              <a:solidFill>
                <a:schemeClr val="bg1"/>
              </a:solidFill>
            </a:endParaRPr>
          </a:p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de </a:t>
            </a:r>
            <a:r>
              <a:rPr lang="fr-FR" sz="2800" dirty="0">
                <a:solidFill>
                  <a:schemeClr val="bg1"/>
                </a:solidFill>
              </a:rPr>
              <a:t>la dynamique sociale. </a:t>
            </a:r>
            <a:endParaRPr lang="fr-FR" sz="2800" dirty="0" smtClean="0">
              <a:solidFill>
                <a:schemeClr val="bg1"/>
              </a:solidFill>
            </a:endParaRPr>
          </a:p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Les </a:t>
            </a:r>
            <a:r>
              <a:rPr lang="fr-FR" sz="2800" dirty="0">
                <a:solidFill>
                  <a:schemeClr val="bg1"/>
                </a:solidFill>
              </a:rPr>
              <a:t>sociologues ruraux </a:t>
            </a:r>
            <a:r>
              <a:rPr lang="fr-FR" sz="2800" dirty="0" smtClean="0">
                <a:solidFill>
                  <a:schemeClr val="bg1"/>
                </a:solidFill>
              </a:rPr>
              <a:t>analysent:</a:t>
            </a:r>
          </a:p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        les </a:t>
            </a:r>
            <a:r>
              <a:rPr lang="fr-FR" sz="2800" dirty="0">
                <a:solidFill>
                  <a:schemeClr val="bg1"/>
                </a:solidFill>
              </a:rPr>
              <a:t>acteurs sociaux et leurs stratégies locales</a:t>
            </a:r>
            <a:r>
              <a:rPr lang="fr-FR" sz="2800" dirty="0" smtClean="0">
                <a:solidFill>
                  <a:schemeClr val="bg1"/>
                </a:solidFill>
              </a:rPr>
              <a:t>,</a:t>
            </a:r>
          </a:p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        la </a:t>
            </a:r>
            <a:r>
              <a:rPr lang="fr-FR" sz="2800" dirty="0">
                <a:solidFill>
                  <a:schemeClr val="bg1"/>
                </a:solidFill>
              </a:rPr>
              <a:t>vie quotidienne en milieu rural, </a:t>
            </a:r>
            <a:endParaRPr lang="fr-FR" sz="2800" dirty="0" smtClean="0">
              <a:solidFill>
                <a:schemeClr val="bg1"/>
              </a:solidFill>
            </a:endParaRPr>
          </a:p>
          <a:p>
            <a:pPr algn="just"/>
            <a:r>
              <a:rPr lang="fr-FR" sz="2800" dirty="0">
                <a:solidFill>
                  <a:schemeClr val="bg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       les </a:t>
            </a:r>
            <a:r>
              <a:rPr lang="fr-FR" sz="2800" dirty="0">
                <a:solidFill>
                  <a:schemeClr val="bg1"/>
                </a:solidFill>
              </a:rPr>
              <a:t>institutions et les cultures </a:t>
            </a:r>
            <a:r>
              <a:rPr lang="fr-FR" sz="2400" dirty="0">
                <a:solidFill>
                  <a:schemeClr val="bg1"/>
                </a:solidFill>
              </a:rPr>
              <a:t>(Bernard </a:t>
            </a:r>
            <a:r>
              <a:rPr lang="fr-FR" sz="2400" dirty="0" err="1">
                <a:solidFill>
                  <a:schemeClr val="bg1"/>
                </a:solidFill>
              </a:rPr>
              <a:t>Kayser</a:t>
            </a:r>
            <a:r>
              <a:rPr lang="fr-FR" sz="2400" dirty="0">
                <a:solidFill>
                  <a:schemeClr val="bg1"/>
                </a:solidFill>
              </a:rPr>
              <a:t>, 1989)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6553200" y="6237312"/>
            <a:ext cx="2133600" cy="440221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  <a:tabLst>
                <a:tab pos="3830638" algn="l"/>
              </a:tabLst>
            </a:pPr>
            <a:fld id="{72EBB0EA-4122-404E-9238-38F1F9CE3F51}" type="slidenum">
              <a:rPr lang="fr-FR" sz="2400" b="1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spcBef>
                  <a:spcPct val="0"/>
                </a:spcBef>
                <a:tabLst>
                  <a:tab pos="3830638" algn="l"/>
                </a:tabLst>
              </a:pPr>
              <a:t>10</a:t>
            </a:fld>
            <a:endParaRPr lang="fr-FR" sz="2400" b="1" spc="50" dirty="0">
              <a:ln w="13335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36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Utilité </a:t>
            </a:r>
            <a:r>
              <a:rPr lang="fr-FR" dirty="0">
                <a:solidFill>
                  <a:srgbClr val="002060"/>
                </a:solidFill>
              </a:rPr>
              <a:t> de </a:t>
            </a:r>
            <a:r>
              <a:rPr lang="fr-FR" dirty="0" smtClean="0">
                <a:solidFill>
                  <a:srgbClr val="002060"/>
                </a:solidFill>
              </a:rPr>
              <a:t>la Sociologie rurale</a:t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6553200" y="6237312"/>
            <a:ext cx="2133600" cy="440221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  <a:tabLst>
                <a:tab pos="3830638" algn="l"/>
              </a:tabLst>
            </a:pPr>
            <a:fld id="{72EBB0EA-4122-404E-9238-38F1F9CE3F51}" type="slidenum">
              <a:rPr lang="fr-FR" sz="2400" b="1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spcBef>
                  <a:spcPct val="0"/>
                </a:spcBef>
                <a:tabLst>
                  <a:tab pos="3830638" algn="l"/>
                </a:tabLst>
              </a:pPr>
              <a:t>11</a:t>
            </a:fld>
            <a:endParaRPr lang="fr-FR" sz="2400" b="1" spc="50" dirty="0">
              <a:ln w="13335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496" y="1844824"/>
            <a:ext cx="8496944" cy="39703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800" dirty="0">
                <a:solidFill>
                  <a:schemeClr val="bg1"/>
                </a:solidFill>
              </a:rPr>
              <a:t>Pour mieux </a:t>
            </a:r>
            <a:r>
              <a:rPr lang="fr-FR" sz="2800" b="1" u="sng" dirty="0">
                <a:solidFill>
                  <a:schemeClr val="bg1"/>
                </a:solidFill>
              </a:rPr>
              <a:t>agir et intervenir </a:t>
            </a:r>
            <a:r>
              <a:rPr lang="fr-FR" sz="2800" dirty="0">
                <a:solidFill>
                  <a:schemeClr val="bg1"/>
                </a:solidFill>
              </a:rPr>
              <a:t>dans les milieux ruraux, les pouvoirs publics (Etat) et ses partenaires privés et associatifs, nationaux et étrangers recourent aux études de sociologie rurale </a:t>
            </a:r>
            <a:r>
              <a:rPr lang="fr-FR" sz="2800" dirty="0" smtClean="0">
                <a:solidFill>
                  <a:schemeClr val="bg1"/>
                </a:solidFill>
              </a:rPr>
              <a:t>pour,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Surmonter </a:t>
            </a:r>
            <a:r>
              <a:rPr lang="fr-FR" sz="2800" dirty="0">
                <a:solidFill>
                  <a:schemeClr val="bg1"/>
                </a:solidFill>
              </a:rPr>
              <a:t>les résistances paysannes</a:t>
            </a:r>
            <a:r>
              <a:rPr lang="fr-FR" sz="2800" dirty="0" smtClean="0">
                <a:solidFill>
                  <a:schemeClr val="bg1"/>
                </a:solidFill>
              </a:rPr>
              <a:t>,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Comprendre </a:t>
            </a:r>
            <a:r>
              <a:rPr lang="fr-FR" sz="2800" dirty="0">
                <a:solidFill>
                  <a:schemeClr val="bg1"/>
                </a:solidFill>
              </a:rPr>
              <a:t>les facteurs à la base de la stagnation des sociétés rurales, </a:t>
            </a:r>
            <a:endParaRPr lang="fr-FR" sz="2800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Induire </a:t>
            </a:r>
            <a:r>
              <a:rPr lang="fr-FR" sz="2800" dirty="0">
                <a:solidFill>
                  <a:schemeClr val="bg1"/>
                </a:solidFill>
              </a:rPr>
              <a:t>les transformations sociales profondes et rapides. </a:t>
            </a:r>
          </a:p>
        </p:txBody>
      </p:sp>
    </p:spTree>
    <p:extLst>
      <p:ext uri="{BB962C8B-B14F-4D97-AF65-F5344CB8AC3E}">
        <p14:creationId xmlns:p14="http://schemas.microsoft.com/office/powerpoint/2010/main" val="418528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6553200" y="6237312"/>
            <a:ext cx="2133600" cy="440221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  <a:tabLst>
                <a:tab pos="3830638" algn="l"/>
              </a:tabLst>
            </a:pPr>
            <a:fld id="{72EBB0EA-4122-404E-9238-38F1F9CE3F51}" type="slidenum">
              <a:rPr lang="fr-FR" sz="2400" b="1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spcBef>
                  <a:spcPct val="0"/>
                </a:spcBef>
                <a:tabLst>
                  <a:tab pos="3830638" algn="l"/>
                </a:tabLst>
              </a:pPr>
              <a:t>12</a:t>
            </a:fld>
            <a:endParaRPr lang="fr-FR" sz="2400" b="1" spc="50" dirty="0">
              <a:ln w="13335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2063467"/>
            <a:ext cx="8496944" cy="224676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800" dirty="0" smtClean="0">
                <a:solidFill>
                  <a:srgbClr val="FFFF00"/>
                </a:solidFill>
              </a:rPr>
              <a:t>De </a:t>
            </a:r>
            <a:r>
              <a:rPr lang="fr-FR" sz="2800" dirty="0">
                <a:solidFill>
                  <a:srgbClr val="FFFF00"/>
                </a:solidFill>
              </a:rPr>
              <a:t>plus en plus, les sociologues ruraux font partie des équipes chargées d’élaborer </a:t>
            </a:r>
            <a:r>
              <a:rPr lang="fr-FR" sz="2800" b="1" u="sng" dirty="0">
                <a:solidFill>
                  <a:srgbClr val="FFFF00"/>
                </a:solidFill>
              </a:rPr>
              <a:t>les programmes de développement rural, </a:t>
            </a:r>
            <a:endParaRPr lang="fr-FR" sz="2800" b="1" u="sng" dirty="0" smtClean="0">
              <a:solidFill>
                <a:srgbClr val="FFFF00"/>
              </a:solidFill>
            </a:endParaRPr>
          </a:p>
          <a:p>
            <a:pPr algn="just"/>
            <a:r>
              <a:rPr lang="fr-FR" sz="2800" b="1" u="sng" dirty="0" smtClean="0">
                <a:solidFill>
                  <a:srgbClr val="FFFF00"/>
                </a:solidFill>
              </a:rPr>
              <a:t>de </a:t>
            </a:r>
            <a:r>
              <a:rPr lang="fr-FR" sz="2800" b="1" u="sng" dirty="0">
                <a:solidFill>
                  <a:srgbClr val="FFFF00"/>
                </a:solidFill>
              </a:rPr>
              <a:t>récolter les données</a:t>
            </a:r>
            <a:r>
              <a:rPr lang="fr-FR" sz="2800" dirty="0">
                <a:solidFill>
                  <a:srgbClr val="FFFF00"/>
                </a:solidFill>
              </a:rPr>
              <a:t> susceptibles de servir à la planification nationale. 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Utilité </a:t>
            </a:r>
            <a:r>
              <a:rPr lang="fr-FR" dirty="0">
                <a:solidFill>
                  <a:srgbClr val="002060"/>
                </a:solidFill>
              </a:rPr>
              <a:t> de </a:t>
            </a:r>
            <a:r>
              <a:rPr lang="fr-FR" dirty="0" smtClean="0">
                <a:solidFill>
                  <a:srgbClr val="002060"/>
                </a:solidFill>
              </a:rPr>
              <a:t>la Sociologie rurale</a:t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2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6553200" y="6237312"/>
            <a:ext cx="2133600" cy="440221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  <a:tabLst>
                <a:tab pos="3830638" algn="l"/>
              </a:tabLst>
            </a:pPr>
            <a:fld id="{72EBB0EA-4122-404E-9238-38F1F9CE3F51}" type="slidenum">
              <a:rPr lang="fr-FR" sz="2400" b="1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spcBef>
                  <a:spcPct val="0"/>
                </a:spcBef>
                <a:tabLst>
                  <a:tab pos="3830638" algn="l"/>
                </a:tabLst>
              </a:pPr>
              <a:t>13</a:t>
            </a:fld>
            <a:endParaRPr lang="fr-FR" sz="2400" b="1" spc="50" dirty="0">
              <a:ln w="13335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1815882"/>
          </a:xfr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algn="just"/>
            <a:r>
              <a:rPr lang="fr-FR" sz="2800" b="1" dirty="0">
                <a:solidFill>
                  <a:srgbClr val="FFFF00"/>
                </a:solidFill>
              </a:rPr>
              <a:t>les sociologues ruraux </a:t>
            </a:r>
            <a:r>
              <a:rPr lang="fr-FR" sz="2800" dirty="0">
                <a:solidFill>
                  <a:srgbClr val="FFFF00"/>
                </a:solidFill>
              </a:rPr>
              <a:t>fournissent </a:t>
            </a:r>
            <a:r>
              <a:rPr lang="fr-FR" sz="2800" b="1" dirty="0">
                <a:solidFill>
                  <a:srgbClr val="FFFF00"/>
                </a:solidFill>
              </a:rPr>
              <a:t>des données </a:t>
            </a:r>
            <a:r>
              <a:rPr lang="fr-FR" sz="2800" dirty="0">
                <a:solidFill>
                  <a:srgbClr val="FFFF00"/>
                </a:solidFill>
              </a:rPr>
              <a:t>qui </a:t>
            </a:r>
            <a:r>
              <a:rPr lang="fr-FR" sz="2800" b="1" dirty="0">
                <a:solidFill>
                  <a:srgbClr val="FFFF00"/>
                </a:solidFill>
              </a:rPr>
              <a:t>permettent</a:t>
            </a:r>
            <a:r>
              <a:rPr lang="fr-FR" sz="2800" dirty="0">
                <a:solidFill>
                  <a:srgbClr val="FFFF00"/>
                </a:solidFill>
              </a:rPr>
              <a:t> aux </a:t>
            </a:r>
            <a:r>
              <a:rPr lang="fr-FR" sz="2800" b="1" dirty="0">
                <a:solidFill>
                  <a:srgbClr val="FFFF00"/>
                </a:solidFill>
              </a:rPr>
              <a:t>dirigeants</a:t>
            </a:r>
            <a:r>
              <a:rPr lang="fr-FR" sz="2800" dirty="0">
                <a:solidFill>
                  <a:srgbClr val="FFFF00"/>
                </a:solidFill>
              </a:rPr>
              <a:t> de prendre des </a:t>
            </a:r>
            <a:r>
              <a:rPr lang="fr-FR" sz="2800" b="1" dirty="0">
                <a:solidFill>
                  <a:srgbClr val="FFFF00"/>
                </a:solidFill>
              </a:rPr>
              <a:t>décisions</a:t>
            </a:r>
            <a:r>
              <a:rPr lang="fr-FR" sz="2800" dirty="0">
                <a:solidFill>
                  <a:srgbClr val="FFFF00"/>
                </a:solidFill>
              </a:rPr>
              <a:t> en </a:t>
            </a:r>
            <a:r>
              <a:rPr lang="fr-FR" sz="2800" b="1" dirty="0">
                <a:solidFill>
                  <a:srgbClr val="FFFF00"/>
                </a:solidFill>
              </a:rPr>
              <a:t>rapport</a:t>
            </a:r>
            <a:r>
              <a:rPr lang="fr-FR" sz="2800" dirty="0">
                <a:solidFill>
                  <a:srgbClr val="FFFF00"/>
                </a:solidFill>
              </a:rPr>
              <a:t> avec </a:t>
            </a:r>
            <a:r>
              <a:rPr lang="fr-FR" sz="2800" b="1" dirty="0">
                <a:solidFill>
                  <a:srgbClr val="FFFF00"/>
                </a:solidFill>
              </a:rPr>
              <a:t>le programme </a:t>
            </a:r>
            <a:r>
              <a:rPr lang="fr-FR" sz="2800" dirty="0">
                <a:solidFill>
                  <a:srgbClr val="FFFF00"/>
                </a:solidFill>
              </a:rPr>
              <a:t>à effectuer pour une </a:t>
            </a:r>
            <a:r>
              <a:rPr lang="fr-FR" sz="2800" b="1" dirty="0">
                <a:solidFill>
                  <a:srgbClr val="FFFF00"/>
                </a:solidFill>
              </a:rPr>
              <a:t>communauté donnée</a:t>
            </a: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Utilité </a:t>
            </a:r>
            <a:r>
              <a:rPr lang="fr-FR" dirty="0">
                <a:solidFill>
                  <a:srgbClr val="002060"/>
                </a:solidFill>
              </a:rPr>
              <a:t> de </a:t>
            </a:r>
            <a:r>
              <a:rPr lang="fr-FR" dirty="0" smtClean="0">
                <a:solidFill>
                  <a:srgbClr val="002060"/>
                </a:solidFill>
              </a:rPr>
              <a:t>la Sociologie rurale</a:t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15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fld id="{72EBB0EA-4122-404E-9238-38F1F9CE3F51}" type="slidenum">
              <a:rPr lang="fr-FR" sz="1800" b="1"/>
              <a:pPr/>
              <a:t>14</a:t>
            </a:fld>
            <a:endParaRPr lang="fr-FR" sz="1800" b="1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Utilité </a:t>
            </a:r>
            <a:r>
              <a:rPr lang="fr-FR" dirty="0">
                <a:solidFill>
                  <a:srgbClr val="002060"/>
                </a:solidFill>
              </a:rPr>
              <a:t> de </a:t>
            </a:r>
            <a:r>
              <a:rPr lang="fr-FR" dirty="0" smtClean="0">
                <a:solidFill>
                  <a:srgbClr val="002060"/>
                </a:solidFill>
              </a:rPr>
              <a:t>la Sociologie rurale</a:t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3608" y="2132856"/>
            <a:ext cx="6462464" cy="181588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800" dirty="0">
                <a:solidFill>
                  <a:schemeClr val="bg1"/>
                </a:solidFill>
              </a:rPr>
              <a:t>la sociologie rurale meuble l’esprit des étudiant(e)s en leur fournissant des concepts, des théories et outils méthodologiques </a:t>
            </a:r>
            <a:r>
              <a:rPr lang="fr-FR" sz="2800" dirty="0" smtClean="0">
                <a:solidFill>
                  <a:schemeClr val="bg1"/>
                </a:solidFill>
              </a:rPr>
              <a:t>pour</a:t>
            </a:r>
          </a:p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,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4748306"/>
            <a:ext cx="7776864" cy="9541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800" dirty="0" smtClean="0">
                <a:solidFill>
                  <a:schemeClr val="lt1"/>
                </a:solidFill>
              </a:rPr>
              <a:t>analyser </a:t>
            </a:r>
            <a:r>
              <a:rPr lang="fr-FR" sz="2800" dirty="0">
                <a:solidFill>
                  <a:schemeClr val="lt1"/>
                </a:solidFill>
              </a:rPr>
              <a:t>et expliquer les comportements des paysans</a:t>
            </a:r>
            <a:r>
              <a:rPr lang="fr-FR" sz="2800" dirty="0" smtClean="0">
                <a:solidFill>
                  <a:schemeClr val="lt1"/>
                </a:solidFill>
              </a:rPr>
              <a:t>,</a:t>
            </a:r>
            <a:endParaRPr lang="fr-FR" sz="280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01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fld id="{72EBB0EA-4122-404E-9238-38F1F9CE3F51}" type="slidenum">
              <a:rPr lang="fr-FR" sz="1800" b="1"/>
              <a:pPr/>
              <a:t>15</a:t>
            </a:fld>
            <a:endParaRPr lang="fr-FR" sz="1800" b="1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Utilité </a:t>
            </a:r>
            <a:r>
              <a:rPr lang="fr-FR" dirty="0">
                <a:solidFill>
                  <a:srgbClr val="002060"/>
                </a:solidFill>
              </a:rPr>
              <a:t> de </a:t>
            </a:r>
            <a:r>
              <a:rPr lang="fr-FR" dirty="0" smtClean="0">
                <a:solidFill>
                  <a:srgbClr val="002060"/>
                </a:solidFill>
              </a:rPr>
              <a:t>la Sociologie rurale</a:t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51032" y="2420888"/>
            <a:ext cx="7272808" cy="26776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pour </a:t>
            </a:r>
            <a:r>
              <a:rPr lang="fr-FR" sz="2800" dirty="0">
                <a:solidFill>
                  <a:schemeClr val="bg1"/>
                </a:solidFill>
              </a:rPr>
              <a:t>comprendre les facteurs qui commandent </a:t>
            </a:r>
            <a:r>
              <a:rPr lang="fr-FR" sz="2800" b="1" dirty="0">
                <a:solidFill>
                  <a:schemeClr val="bg1"/>
                </a:solidFill>
              </a:rPr>
              <a:t>les actions humaines </a:t>
            </a:r>
            <a:r>
              <a:rPr lang="fr-FR" sz="2800" strike="sngStrike" dirty="0">
                <a:solidFill>
                  <a:schemeClr val="bg1"/>
                </a:solidFill>
              </a:rPr>
              <a:t>sans préjudices</a:t>
            </a:r>
            <a:r>
              <a:rPr lang="fr-FR" sz="2800" dirty="0" smtClean="0">
                <a:solidFill>
                  <a:schemeClr val="bg1"/>
                </a:solidFill>
              </a:rPr>
              <a:t>,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>
                <a:solidFill>
                  <a:schemeClr val="bg1"/>
                </a:solidFill>
              </a:rPr>
              <a:t>pour étudier les </a:t>
            </a:r>
            <a:r>
              <a:rPr lang="fr-FR" sz="2800" b="1" dirty="0">
                <a:solidFill>
                  <a:schemeClr val="bg1"/>
                </a:solidFill>
              </a:rPr>
              <a:t>changements</a:t>
            </a:r>
            <a:r>
              <a:rPr lang="fr-FR" sz="2800" dirty="0">
                <a:solidFill>
                  <a:schemeClr val="bg1"/>
                </a:solidFill>
              </a:rPr>
              <a:t> survenus dans les régions agricoles, </a:t>
            </a:r>
            <a:endParaRPr lang="fr-FR" sz="2800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bg1"/>
                </a:solidFill>
              </a:rPr>
              <a:t>les </a:t>
            </a:r>
            <a:r>
              <a:rPr lang="fr-FR" sz="2800" b="1" dirty="0">
                <a:solidFill>
                  <a:schemeClr val="bg1"/>
                </a:solidFill>
              </a:rPr>
              <a:t>phénomènes d’urbanisation des campagnes </a:t>
            </a:r>
            <a:r>
              <a:rPr lang="fr-FR" sz="2800" dirty="0">
                <a:solidFill>
                  <a:schemeClr val="bg1"/>
                </a:solidFill>
              </a:rPr>
              <a:t>ou </a:t>
            </a:r>
            <a:r>
              <a:rPr lang="fr-FR" sz="2800" b="1" dirty="0">
                <a:solidFill>
                  <a:schemeClr val="bg1"/>
                </a:solidFill>
              </a:rPr>
              <a:t>ruralisations des villes </a:t>
            </a:r>
            <a:r>
              <a:rPr lang="fr-FR" sz="2800" dirty="0" smtClean="0">
                <a:solidFill>
                  <a:schemeClr val="bg1"/>
                </a:solidFill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77483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fld id="{72EBB0EA-4122-404E-9238-38F1F9CE3F51}" type="slidenum">
              <a:rPr lang="fr-FR" sz="1800" b="1"/>
              <a:pPr/>
              <a:t>16</a:t>
            </a:fld>
            <a:endParaRPr lang="fr-FR" sz="1800" b="1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Utilité </a:t>
            </a:r>
            <a:r>
              <a:rPr lang="fr-FR" dirty="0">
                <a:solidFill>
                  <a:srgbClr val="002060"/>
                </a:solidFill>
              </a:rPr>
              <a:t> de </a:t>
            </a:r>
            <a:r>
              <a:rPr lang="fr-FR" dirty="0" smtClean="0">
                <a:solidFill>
                  <a:srgbClr val="002060"/>
                </a:solidFill>
              </a:rPr>
              <a:t>la Sociologie rurale</a:t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3704" y="2420888"/>
            <a:ext cx="8568952" cy="26776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fr-FR" sz="2800" dirty="0">
                <a:solidFill>
                  <a:schemeClr val="bg1"/>
                </a:solidFill>
              </a:rPr>
              <a:t>pour analyser </a:t>
            </a:r>
            <a:r>
              <a:rPr lang="fr-FR" sz="2800" b="1" dirty="0">
                <a:solidFill>
                  <a:schemeClr val="bg1"/>
                </a:solidFill>
              </a:rPr>
              <a:t>l’impact de l’industrie dans les campagnes </a:t>
            </a:r>
            <a:r>
              <a:rPr lang="fr-FR" sz="2800" dirty="0">
                <a:solidFill>
                  <a:schemeClr val="bg1"/>
                </a:solidFill>
              </a:rPr>
              <a:t>pour y avoir introduit de niveaux modes de vie, </a:t>
            </a:r>
            <a:endParaRPr lang="fr-FR" sz="2800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de nouvelles  conceptions </a:t>
            </a:r>
            <a:r>
              <a:rPr lang="fr-FR" sz="2800" dirty="0">
                <a:solidFill>
                  <a:schemeClr val="bg1"/>
                </a:solidFill>
              </a:rPr>
              <a:t>de la propriété privée, </a:t>
            </a:r>
            <a:endParaRPr lang="fr-FR" sz="2800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du </a:t>
            </a:r>
            <a:r>
              <a:rPr lang="fr-FR" sz="2800" dirty="0">
                <a:solidFill>
                  <a:schemeClr val="bg1"/>
                </a:solidFill>
              </a:rPr>
              <a:t>travail agricole, le salariat agricole</a:t>
            </a:r>
            <a:r>
              <a:rPr lang="fr-FR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 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64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fld id="{72EBB0EA-4122-404E-9238-38F1F9CE3F51}" type="slidenum">
              <a:rPr lang="fr-FR" sz="1800" b="1"/>
              <a:pPr/>
              <a:t>17</a:t>
            </a:fld>
            <a:endParaRPr lang="fr-FR" sz="1800" b="1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Utilité </a:t>
            </a:r>
            <a:r>
              <a:rPr lang="fr-FR" dirty="0">
                <a:solidFill>
                  <a:srgbClr val="002060"/>
                </a:solidFill>
              </a:rPr>
              <a:t> de </a:t>
            </a:r>
            <a:r>
              <a:rPr lang="fr-FR" dirty="0" smtClean="0">
                <a:solidFill>
                  <a:srgbClr val="002060"/>
                </a:solidFill>
              </a:rPr>
              <a:t>la Sociologie rurale</a:t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7760" y="3274478"/>
            <a:ext cx="8568952" cy="224676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800" dirty="0" smtClean="0">
                <a:solidFill>
                  <a:schemeClr val="lt1"/>
                </a:solidFill>
              </a:rPr>
              <a:t>La </a:t>
            </a:r>
            <a:r>
              <a:rPr lang="fr-FR" sz="2800" dirty="0">
                <a:solidFill>
                  <a:schemeClr val="lt1"/>
                </a:solidFill>
              </a:rPr>
              <a:t>sociologie rurale permet d’expliquer les types de résistance à l’innovation, </a:t>
            </a:r>
            <a:endParaRPr lang="fr-FR" sz="2800" dirty="0" smtClean="0">
              <a:solidFill>
                <a:schemeClr val="lt1"/>
              </a:solidFill>
            </a:endParaRPr>
          </a:p>
          <a:p>
            <a:pPr algn="just"/>
            <a:r>
              <a:rPr lang="fr-FR" sz="2800" smtClean="0">
                <a:solidFill>
                  <a:schemeClr val="lt1"/>
                </a:solidFill>
              </a:rPr>
              <a:t>les </a:t>
            </a:r>
            <a:r>
              <a:rPr lang="fr-FR" sz="2800" dirty="0">
                <a:solidFill>
                  <a:schemeClr val="lt1"/>
                </a:solidFill>
              </a:rPr>
              <a:t>canaux d’invention </a:t>
            </a:r>
            <a:r>
              <a:rPr lang="fr-FR" sz="2800">
                <a:solidFill>
                  <a:schemeClr val="lt1"/>
                </a:solidFill>
              </a:rPr>
              <a:t>et </a:t>
            </a:r>
            <a:endParaRPr lang="fr-FR" sz="2800" smtClean="0">
              <a:solidFill>
                <a:schemeClr val="lt1"/>
              </a:solidFill>
            </a:endParaRPr>
          </a:p>
          <a:p>
            <a:pPr algn="just"/>
            <a:r>
              <a:rPr lang="fr-FR" sz="2800" smtClean="0">
                <a:solidFill>
                  <a:schemeClr val="lt1"/>
                </a:solidFill>
              </a:rPr>
              <a:t>de </a:t>
            </a:r>
            <a:r>
              <a:rPr lang="fr-FR" sz="2800" dirty="0">
                <a:solidFill>
                  <a:schemeClr val="lt1"/>
                </a:solidFill>
              </a:rPr>
              <a:t>diffusion d’une technologie agricole, etc. (Jean-Marc </a:t>
            </a:r>
            <a:r>
              <a:rPr lang="fr-FR" sz="2800" dirty="0" err="1">
                <a:solidFill>
                  <a:schemeClr val="lt1"/>
                </a:solidFill>
              </a:rPr>
              <a:t>Ela</a:t>
            </a:r>
            <a:r>
              <a:rPr lang="fr-FR" sz="2800" dirty="0">
                <a:solidFill>
                  <a:schemeClr val="lt1"/>
                </a:solidFill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84924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>
                <a:solidFill>
                  <a:srgbClr val="002060"/>
                </a:solidFill>
              </a:rPr>
              <a:t/>
            </a:r>
            <a:br>
              <a:rPr lang="fr-FR" dirty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>
                <a:solidFill>
                  <a:srgbClr val="002060"/>
                </a:solidFill>
              </a:rPr>
              <a:t/>
            </a:r>
            <a:br>
              <a:rPr lang="fr-FR" dirty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>cour N°3 Domaine </a:t>
            </a:r>
            <a:r>
              <a:rPr lang="fr-FR" dirty="0">
                <a:solidFill>
                  <a:srgbClr val="002060"/>
                </a:solidFill>
              </a:rPr>
              <a:t>d’étude de la sociologie </a:t>
            </a:r>
            <a:r>
              <a:rPr lang="fr-FR" dirty="0" smtClean="0">
                <a:solidFill>
                  <a:srgbClr val="002060"/>
                </a:solidFill>
              </a:rPr>
              <a:t>: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51720" y="2636912"/>
            <a:ext cx="4896544" cy="14687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/>
            <a:r>
              <a:rPr lang="fr-FR" sz="2400" b="1" dirty="0" smtClean="0"/>
              <a:t>la </a:t>
            </a:r>
            <a:r>
              <a:rPr lang="fr-FR" sz="2400" b="1" dirty="0"/>
              <a:t>sociologie rurale ;</a:t>
            </a:r>
          </a:p>
          <a:p>
            <a:pPr lvl="1"/>
            <a:r>
              <a:rPr lang="fr-FR" sz="2400" b="1" dirty="0"/>
              <a:t>la sociologie urbaine ;</a:t>
            </a:r>
          </a:p>
          <a:p>
            <a:pPr lvl="1"/>
            <a:r>
              <a:rPr lang="fr-FR" sz="2400" b="1" dirty="0"/>
              <a:t>la sociologie du travail ;</a:t>
            </a:r>
          </a:p>
          <a:p>
            <a:endParaRPr lang="fr-FR" sz="28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  <a:tabLst>
                <a:tab pos="3830638" algn="l"/>
              </a:tabLst>
            </a:pPr>
            <a:fld id="{72EBB0EA-4122-404E-9238-38F1F9CE3F51}" type="slidenum">
              <a:rPr lang="fr-FR" sz="1800" b="1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pPr>
                <a:spcBef>
                  <a:spcPct val="0"/>
                </a:spcBef>
                <a:tabLst>
                  <a:tab pos="3830638" algn="l"/>
                </a:tabLst>
              </a:pPr>
              <a:t>2</a:t>
            </a:fld>
            <a:endParaRPr lang="fr-FR" sz="1800" b="1" spc="50">
              <a:ln w="13335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899592" y="4725144"/>
            <a:ext cx="7119352" cy="1143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>
                <a:solidFill>
                  <a:srgbClr val="002060"/>
                </a:solidFill>
              </a:rPr>
              <a:t>Cours N°03 –1- la Sociologie rurale</a:t>
            </a:r>
            <a:br>
              <a:rPr lang="fr-FR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83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3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Historique du </a:t>
            </a:r>
            <a:r>
              <a:rPr lang="fr-FR" sz="3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concept</a:t>
            </a:r>
            <a:r>
              <a:rPr lang="fr-FR" sz="28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fr-FR" sz="28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endParaRPr lang="fr-FR" sz="28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9248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2600" dirty="0">
                <a:solidFill>
                  <a:schemeClr val="bg1"/>
                </a:solidFill>
              </a:rPr>
              <a:t>Longtemps la sociologie rurale </a:t>
            </a:r>
            <a:r>
              <a:rPr lang="fr-FR" sz="2600" dirty="0" smtClean="0">
                <a:solidFill>
                  <a:schemeClr val="bg1"/>
                </a:solidFill>
              </a:rPr>
              <a:t>,,, a </a:t>
            </a:r>
            <a:r>
              <a:rPr lang="fr-FR" sz="2600" dirty="0">
                <a:solidFill>
                  <a:schemeClr val="bg1"/>
                </a:solidFill>
              </a:rPr>
              <a:t>eu pour vocation de penser le passage </a:t>
            </a:r>
            <a:r>
              <a:rPr lang="fr-FR" sz="2600" b="1" u="sng" dirty="0">
                <a:solidFill>
                  <a:schemeClr val="bg1"/>
                </a:solidFill>
              </a:rPr>
              <a:t>d’une société agraire </a:t>
            </a:r>
            <a:r>
              <a:rPr lang="fr-FR" sz="2600" dirty="0">
                <a:solidFill>
                  <a:schemeClr val="bg1"/>
                </a:solidFill>
              </a:rPr>
              <a:t>à </a:t>
            </a:r>
            <a:r>
              <a:rPr lang="fr-FR" sz="2600" b="1" u="sng" dirty="0">
                <a:solidFill>
                  <a:schemeClr val="bg1"/>
                </a:solidFill>
              </a:rPr>
              <a:t>une société urbaine </a:t>
            </a:r>
            <a:r>
              <a:rPr lang="fr-FR" sz="2600" dirty="0">
                <a:solidFill>
                  <a:schemeClr val="bg1"/>
                </a:solidFill>
              </a:rPr>
              <a:t>et </a:t>
            </a:r>
            <a:r>
              <a:rPr lang="fr-FR" sz="2600" b="1" u="sng" dirty="0">
                <a:solidFill>
                  <a:schemeClr val="bg1"/>
                </a:solidFill>
              </a:rPr>
              <a:t>industrielle</a:t>
            </a:r>
            <a:r>
              <a:rPr lang="fr-FR" sz="2600" dirty="0">
                <a:solidFill>
                  <a:schemeClr val="bg1"/>
                </a:solidFill>
              </a:rPr>
              <a:t>. Fille de la modernisation d’après-guerre</a:t>
            </a:r>
            <a:r>
              <a:rPr lang="fr-FR" sz="2600" dirty="0" smtClean="0">
                <a:solidFill>
                  <a:schemeClr val="bg1"/>
                </a:solidFill>
              </a:rPr>
              <a:t>,</a:t>
            </a:r>
          </a:p>
          <a:p>
            <a:pPr marL="0" indent="0">
              <a:buNone/>
            </a:pPr>
            <a:r>
              <a:rPr lang="fr-FR" sz="2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fr-FR" sz="2600" dirty="0" smtClean="0">
                <a:solidFill>
                  <a:schemeClr val="bg1"/>
                </a:solidFill>
              </a:rPr>
              <a:t>Elle </a:t>
            </a:r>
            <a:r>
              <a:rPr lang="fr-FR" sz="2600" dirty="0">
                <a:solidFill>
                  <a:schemeClr val="bg1"/>
                </a:solidFill>
              </a:rPr>
              <a:t>se présente d’abord comme </a:t>
            </a:r>
            <a:r>
              <a:rPr lang="fr-FR" sz="2600" b="1" u="sng" dirty="0">
                <a:solidFill>
                  <a:schemeClr val="bg1"/>
                </a:solidFill>
              </a:rPr>
              <a:t>une sociologie du changement</a:t>
            </a:r>
            <a:r>
              <a:rPr lang="fr-FR" sz="2600" dirty="0">
                <a:solidFill>
                  <a:schemeClr val="bg1"/>
                </a:solidFill>
              </a:rPr>
              <a:t>, dont les deux objets majeurs, </a:t>
            </a:r>
            <a:r>
              <a:rPr lang="fr-FR" sz="2600" b="1" u="sng" dirty="0">
                <a:solidFill>
                  <a:schemeClr val="bg1"/>
                </a:solidFill>
              </a:rPr>
              <a:t>« l’agriculture » </a:t>
            </a:r>
            <a:r>
              <a:rPr lang="fr-FR" sz="2600" dirty="0">
                <a:solidFill>
                  <a:schemeClr val="bg1"/>
                </a:solidFill>
              </a:rPr>
              <a:t>et </a:t>
            </a:r>
            <a:r>
              <a:rPr lang="fr-FR" sz="2600" b="1" u="sng" dirty="0">
                <a:solidFill>
                  <a:schemeClr val="bg1"/>
                </a:solidFill>
              </a:rPr>
              <a:t>« les collectivités rurales », </a:t>
            </a:r>
            <a:r>
              <a:rPr lang="fr-FR" sz="2600" dirty="0">
                <a:solidFill>
                  <a:schemeClr val="bg1"/>
                </a:solidFill>
              </a:rPr>
              <a:t>sont étroitement liés et composent ce que l’on nomme </a:t>
            </a:r>
            <a:r>
              <a:rPr lang="fr-FR" sz="2600" b="1" u="sng" dirty="0">
                <a:solidFill>
                  <a:schemeClr val="bg1"/>
                </a:solidFill>
              </a:rPr>
              <a:t>« le monde rural ». </a:t>
            </a:r>
            <a:endParaRPr lang="fr-FR" sz="2600" b="1" u="sng" dirty="0" smtClean="0">
              <a:solidFill>
                <a:schemeClr val="bg1"/>
              </a:solidFill>
            </a:endParaRPr>
          </a:p>
          <a:p>
            <a:endParaRPr lang="fr-FR" sz="2600" b="1" u="sng" dirty="0">
              <a:solidFill>
                <a:schemeClr val="bg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fld id="{72EBB0EA-4122-404E-9238-38F1F9CE3F51}" type="slidenum">
              <a:rPr lang="fr-FR" sz="1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fld>
            <a:endParaRPr lang="fr-FR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602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3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Historique du </a:t>
            </a:r>
            <a:r>
              <a:rPr lang="fr-FR" sz="3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concept</a:t>
            </a:r>
            <a:r>
              <a:rPr lang="fr-FR" sz="28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fr-FR" sz="28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endParaRPr lang="fr-FR" sz="28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62088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Ce </a:t>
            </a:r>
            <a:r>
              <a:rPr lang="fr-FR" dirty="0">
                <a:solidFill>
                  <a:schemeClr val="bg1"/>
                </a:solidFill>
              </a:rPr>
              <a:t>dernier demeure, pour les planificateurs, une facette </a:t>
            </a:r>
            <a:r>
              <a:rPr lang="fr-FR" dirty="0" smtClean="0">
                <a:solidFill>
                  <a:schemeClr val="bg1"/>
                </a:solidFill>
              </a:rPr>
              <a:t>archaïque </a:t>
            </a:r>
            <a:r>
              <a:rPr lang="fr-FR" dirty="0">
                <a:solidFill>
                  <a:schemeClr val="bg1"/>
                </a:solidFill>
              </a:rPr>
              <a:t>de la société </a:t>
            </a:r>
            <a:r>
              <a:rPr lang="fr-FR" dirty="0" smtClean="0">
                <a:solidFill>
                  <a:schemeClr val="bg1"/>
                </a:solidFill>
              </a:rPr>
              <a:t>,,,,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appelée </a:t>
            </a:r>
            <a:r>
              <a:rPr lang="fr-FR" dirty="0">
                <a:solidFill>
                  <a:schemeClr val="bg1"/>
                </a:solidFill>
              </a:rPr>
              <a:t>à se </a:t>
            </a:r>
            <a:r>
              <a:rPr lang="fr-FR" b="1" u="sng" dirty="0">
                <a:solidFill>
                  <a:schemeClr val="bg1"/>
                </a:solidFill>
              </a:rPr>
              <a:t>moderniser</a:t>
            </a:r>
            <a:r>
              <a:rPr lang="fr-FR" dirty="0">
                <a:solidFill>
                  <a:schemeClr val="bg1"/>
                </a:solidFill>
              </a:rPr>
              <a:t> par </a:t>
            </a:r>
            <a:r>
              <a:rPr lang="fr-FR" b="1" u="sng" dirty="0">
                <a:solidFill>
                  <a:schemeClr val="bg1"/>
                </a:solidFill>
              </a:rPr>
              <a:t>l’intensification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b="1" u="sng" dirty="0">
                <a:solidFill>
                  <a:schemeClr val="bg1"/>
                </a:solidFill>
              </a:rPr>
              <a:t>de l’agriculture et l’équipement du territoire.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fld id="{72EBB0EA-4122-404E-9238-38F1F9CE3F51}" type="slidenum">
              <a:rPr lang="fr-FR" sz="1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fr-FR" sz="1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009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3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Historique du </a:t>
            </a:r>
            <a:r>
              <a:rPr lang="fr-FR" sz="3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concept et définition </a:t>
            </a:r>
            <a:r>
              <a:rPr lang="fr-FR" sz="28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fr-FR" sz="28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endParaRPr lang="fr-FR" sz="28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fld id="{72EBB0EA-4122-404E-9238-38F1F9CE3F51}" type="slidenum">
              <a:rPr lang="fr-FR" sz="1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fr-FR" sz="1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15616" y="2136339"/>
            <a:ext cx="7416824" cy="345290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2400" b="1" dirty="0" smtClean="0">
                <a:solidFill>
                  <a:schemeClr val="bg1"/>
                </a:solidFill>
              </a:rPr>
              <a:t>La </a:t>
            </a:r>
            <a:r>
              <a:rPr lang="fr-FR" sz="2400" b="1" dirty="0">
                <a:solidFill>
                  <a:schemeClr val="bg1"/>
                </a:solidFill>
              </a:rPr>
              <a:t>sociologie rurale pose comme </a:t>
            </a:r>
            <a:r>
              <a:rPr lang="fr-FR" sz="2400" b="1" dirty="0" smtClean="0">
                <a:solidFill>
                  <a:schemeClr val="bg1"/>
                </a:solidFill>
              </a:rPr>
              <a:t>hypothèse</a:t>
            </a:r>
            <a:r>
              <a:rPr lang="fr-FR" sz="2400" dirty="0" smtClean="0">
                <a:solidFill>
                  <a:schemeClr val="bg1"/>
                </a:solidFill>
              </a:rPr>
              <a:t>,</a:t>
            </a:r>
          </a:p>
          <a:p>
            <a:pPr marL="274320" indent="-274320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>
                <a:solidFill>
                  <a:schemeClr val="bg1"/>
                </a:solidFill>
              </a:rPr>
              <a:t>que </a:t>
            </a:r>
            <a:r>
              <a:rPr lang="fr-FR" sz="2400" b="1" dirty="0">
                <a:solidFill>
                  <a:schemeClr val="bg1"/>
                </a:solidFill>
              </a:rPr>
              <a:t>les sociétés paysannes </a:t>
            </a:r>
            <a:r>
              <a:rPr lang="fr-FR" sz="2400" dirty="0">
                <a:solidFill>
                  <a:schemeClr val="bg1"/>
                </a:solidFill>
              </a:rPr>
              <a:t>se caractérisent d’abord par leur </a:t>
            </a:r>
            <a:r>
              <a:rPr lang="fr-FR" sz="2400" b="1" dirty="0">
                <a:solidFill>
                  <a:schemeClr val="bg1"/>
                </a:solidFill>
              </a:rPr>
              <a:t>cohérence interne </a:t>
            </a:r>
            <a:r>
              <a:rPr lang="fr-FR" sz="2400" dirty="0">
                <a:solidFill>
                  <a:schemeClr val="bg1"/>
                </a:solidFill>
              </a:rPr>
              <a:t>et par </a:t>
            </a:r>
            <a:r>
              <a:rPr lang="fr-FR" sz="2400" b="1" dirty="0">
                <a:solidFill>
                  <a:schemeClr val="bg1"/>
                </a:solidFill>
              </a:rPr>
              <a:t>la spécificité de leur rapport</a:t>
            </a:r>
            <a:r>
              <a:rPr lang="fr-FR" sz="2400" dirty="0">
                <a:solidFill>
                  <a:schemeClr val="bg1"/>
                </a:solidFill>
              </a:rPr>
              <a:t> à la société globale</a:t>
            </a:r>
            <a:r>
              <a:rPr lang="fr-FR" sz="2400" dirty="0" smtClean="0">
                <a:solidFill>
                  <a:schemeClr val="bg1"/>
                </a:solidFill>
              </a:rPr>
              <a:t>.</a:t>
            </a:r>
          </a:p>
          <a:p>
            <a:pPr marL="274320" indent="-274320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>
                <a:solidFill>
                  <a:schemeClr val="bg1"/>
                </a:solidFill>
              </a:rPr>
              <a:t>Elle s’attache à étudier le changement, la manière dont le capitalisme absorbe </a:t>
            </a:r>
            <a:r>
              <a:rPr lang="fr-FR" sz="2400" b="1" u="sng" dirty="0">
                <a:solidFill>
                  <a:schemeClr val="bg1"/>
                </a:solidFill>
              </a:rPr>
              <a:t>les sociétés paysannes</a:t>
            </a:r>
            <a:r>
              <a:rPr lang="fr-FR" sz="2400" dirty="0">
                <a:solidFill>
                  <a:schemeClr val="bg1"/>
                </a:solidFill>
              </a:rPr>
              <a:t>, et s’attache à </a:t>
            </a:r>
            <a:r>
              <a:rPr lang="fr-FR" sz="2400" b="1" dirty="0">
                <a:solidFill>
                  <a:schemeClr val="bg1"/>
                </a:solidFill>
              </a:rPr>
              <a:t>explorer</a:t>
            </a:r>
            <a:r>
              <a:rPr lang="fr-FR" sz="2400" dirty="0">
                <a:solidFill>
                  <a:schemeClr val="bg1"/>
                </a:solidFill>
              </a:rPr>
              <a:t> le passage de </a:t>
            </a:r>
            <a:r>
              <a:rPr lang="fr-FR" sz="2400" b="1" dirty="0">
                <a:solidFill>
                  <a:schemeClr val="bg1"/>
                </a:solidFill>
              </a:rPr>
              <a:t>l’état de paysan </a:t>
            </a:r>
            <a:r>
              <a:rPr lang="fr-FR" sz="2400" dirty="0">
                <a:solidFill>
                  <a:schemeClr val="bg1"/>
                </a:solidFill>
              </a:rPr>
              <a:t>au </a:t>
            </a:r>
            <a:r>
              <a:rPr lang="fr-FR" sz="2400" b="1" u="sng" dirty="0">
                <a:solidFill>
                  <a:schemeClr val="bg1"/>
                </a:solidFill>
              </a:rPr>
              <a:t>statut d’agriculteur</a:t>
            </a:r>
            <a:r>
              <a:rPr lang="fr-FR" sz="24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251520" y="6205954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https://journals.openedition.org/etudesrurales/8895</a:t>
            </a:r>
          </a:p>
        </p:txBody>
      </p:sp>
    </p:spTree>
    <p:extLst>
      <p:ext uri="{BB962C8B-B14F-4D97-AF65-F5344CB8AC3E}">
        <p14:creationId xmlns:p14="http://schemas.microsoft.com/office/powerpoint/2010/main" val="3490903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Le rôle de la Sociologie rurale</a:t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78592" y="2060848"/>
            <a:ext cx="7581840" cy="35394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fr-FR" sz="3200" dirty="0" smtClean="0">
                <a:solidFill>
                  <a:schemeClr val="bg1"/>
                </a:solidFill>
              </a:rPr>
              <a:t>C’est</a:t>
            </a:r>
            <a:r>
              <a:rPr lang="fr-FR" sz="3200" dirty="0">
                <a:solidFill>
                  <a:schemeClr val="bg1"/>
                </a:solidFill>
              </a:rPr>
              <a:t> une branche de la sociologie générale qui étudie les relations humaines et les problèmes du </a:t>
            </a:r>
            <a:r>
              <a:rPr lang="fr-FR" sz="3200" b="1" u="sng" dirty="0">
                <a:solidFill>
                  <a:schemeClr val="bg1"/>
                </a:solidFill>
              </a:rPr>
              <a:t>milieu social rural</a:t>
            </a:r>
            <a:r>
              <a:rPr lang="fr-FR" sz="3200" dirty="0">
                <a:solidFill>
                  <a:schemeClr val="bg1"/>
                </a:solidFill>
              </a:rPr>
              <a:t>, en vue de doter </a:t>
            </a:r>
            <a:r>
              <a:rPr lang="fr-FR" sz="3200" b="1" dirty="0">
                <a:solidFill>
                  <a:schemeClr val="bg1"/>
                </a:solidFill>
              </a:rPr>
              <a:t>d'une base scientifique</a:t>
            </a:r>
            <a:r>
              <a:rPr lang="fr-FR" sz="3200" dirty="0">
                <a:solidFill>
                  <a:schemeClr val="bg1"/>
                </a:solidFill>
              </a:rPr>
              <a:t> la politique visant </a:t>
            </a:r>
            <a:r>
              <a:rPr lang="fr-FR" sz="3200" b="1" dirty="0">
                <a:solidFill>
                  <a:schemeClr val="bg1"/>
                </a:solidFill>
              </a:rPr>
              <a:t>à résoudre ces problèmes</a:t>
            </a:r>
            <a:r>
              <a:rPr lang="fr-FR" sz="3200" dirty="0">
                <a:solidFill>
                  <a:schemeClr val="bg1"/>
                </a:solidFill>
              </a:rPr>
              <a:t>, et </a:t>
            </a:r>
            <a:r>
              <a:rPr lang="fr-FR" sz="3200" b="1" dirty="0">
                <a:solidFill>
                  <a:schemeClr val="bg1"/>
                </a:solidFill>
              </a:rPr>
              <a:t>à élever les conditions de vie morales et matérielles des populations </a:t>
            </a:r>
            <a:r>
              <a:rPr lang="fr-FR" sz="3200" dirty="0">
                <a:solidFill>
                  <a:schemeClr val="bg1"/>
                </a:solidFill>
              </a:rPr>
              <a:t>des ...,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6553200" y="6237312"/>
            <a:ext cx="2133600" cy="440221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  <a:tabLst>
                <a:tab pos="3830638" algn="l"/>
              </a:tabLst>
            </a:pPr>
            <a:fld id="{72EBB0EA-4122-404E-9238-38F1F9CE3F51}" type="slidenum">
              <a:rPr lang="fr-FR" sz="2400" b="1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spcBef>
                  <a:spcPct val="0"/>
                </a:spcBef>
                <a:tabLst>
                  <a:tab pos="3830638" algn="l"/>
                </a:tabLst>
              </a:pPr>
              <a:t>6</a:t>
            </a:fld>
            <a:endParaRPr lang="fr-FR" sz="2400" b="1" spc="50" dirty="0">
              <a:ln w="13335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896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Le rôle de la Sociologie rurale</a:t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2590681"/>
            <a:ext cx="8064896" cy="26776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800" dirty="0"/>
              <a:t>La sociologie rurale étudie les rapports sociaux qui sont voilés dans les faits économiques, </a:t>
            </a:r>
            <a:endParaRPr lang="fr-FR" sz="2800" dirty="0" smtClean="0"/>
          </a:p>
          <a:p>
            <a:pPr algn="just"/>
            <a:r>
              <a:rPr lang="fr-FR" sz="2800" dirty="0" smtClean="0"/>
              <a:t>les </a:t>
            </a:r>
            <a:r>
              <a:rPr lang="fr-FR" sz="2800" dirty="0"/>
              <a:t>rapports des ruraux avec leur environnement naturel, </a:t>
            </a:r>
            <a:endParaRPr lang="fr-FR" sz="2800" dirty="0" smtClean="0"/>
          </a:p>
          <a:p>
            <a:pPr algn="just"/>
            <a:r>
              <a:rPr lang="fr-FR" sz="2800" dirty="0" smtClean="0"/>
              <a:t>les </a:t>
            </a:r>
            <a:r>
              <a:rPr lang="fr-FR" sz="2800" dirty="0"/>
              <a:t>rapports de ruraux entre eux, et avec les autres. </a:t>
            </a:r>
            <a:endParaRPr lang="fr-FR" sz="2800" dirty="0" smtClean="0"/>
          </a:p>
          <a:p>
            <a:pPr algn="just"/>
            <a:r>
              <a:rPr lang="fr-FR" sz="2800" dirty="0" smtClean="0"/>
              <a:t>(</a:t>
            </a:r>
            <a:r>
              <a:rPr lang="fr-FR" sz="2800" dirty="0"/>
              <a:t>Bernard </a:t>
            </a:r>
            <a:r>
              <a:rPr lang="fr-FR" sz="2800" dirty="0" err="1"/>
              <a:t>Kayser</a:t>
            </a:r>
            <a:r>
              <a:rPr lang="fr-FR" sz="2800" dirty="0"/>
              <a:t>, 1989)</a:t>
            </a:r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6553200" y="6237312"/>
            <a:ext cx="2133600" cy="440221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  <a:tabLst>
                <a:tab pos="3830638" algn="l"/>
              </a:tabLst>
            </a:pPr>
            <a:fld id="{72EBB0EA-4122-404E-9238-38F1F9CE3F51}" type="slidenum">
              <a:rPr lang="fr-FR" sz="2400" b="1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spcBef>
                  <a:spcPct val="0"/>
                </a:spcBef>
                <a:tabLst>
                  <a:tab pos="3830638" algn="l"/>
                </a:tabLst>
              </a:pPr>
              <a:t>7</a:t>
            </a:fld>
            <a:endParaRPr lang="fr-FR" sz="2400" b="1" spc="50" dirty="0">
              <a:ln w="13335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186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domaines </a:t>
            </a:r>
            <a:r>
              <a:rPr lang="fr-FR" dirty="0">
                <a:solidFill>
                  <a:srgbClr val="002060"/>
                </a:solidFill>
              </a:rPr>
              <a:t>d'intérêts de </a:t>
            </a:r>
            <a:r>
              <a:rPr lang="fr-FR" dirty="0" smtClean="0">
                <a:solidFill>
                  <a:srgbClr val="002060"/>
                </a:solidFill>
              </a:rPr>
              <a:t>la Sociologie rurale</a:t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6553200" y="6237312"/>
            <a:ext cx="2133600" cy="440221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  <a:tabLst>
                <a:tab pos="3830638" algn="l"/>
              </a:tabLst>
            </a:pPr>
            <a:fld id="{72EBB0EA-4122-404E-9238-38F1F9CE3F51}" type="slidenum">
              <a:rPr lang="fr-FR" sz="2400" b="1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spcBef>
                  <a:spcPct val="0"/>
                </a:spcBef>
                <a:tabLst>
                  <a:tab pos="3830638" algn="l"/>
                </a:tabLst>
              </a:pPr>
              <a:t>8</a:t>
            </a:fld>
            <a:endParaRPr lang="fr-FR" sz="2400" b="1" spc="50" dirty="0">
              <a:ln w="13335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2492896"/>
            <a:ext cx="8064896" cy="26776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800" dirty="0">
                <a:solidFill>
                  <a:schemeClr val="bg1"/>
                </a:solidFill>
              </a:rPr>
              <a:t>La sociologie rurale n’est pas l’unique discipline scientifique qui étudie le rural</a:t>
            </a:r>
            <a:r>
              <a:rPr lang="fr-FR" sz="2800" dirty="0" smtClean="0">
                <a:solidFill>
                  <a:schemeClr val="bg1"/>
                </a:solidFill>
              </a:rPr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>
                <a:solidFill>
                  <a:schemeClr val="bg1"/>
                </a:solidFill>
              </a:rPr>
              <a:t>Les géographes agraires, </a:t>
            </a:r>
            <a:endParaRPr lang="fr-FR" sz="2800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les </a:t>
            </a:r>
            <a:r>
              <a:rPr lang="fr-FR" sz="2800" dirty="0">
                <a:solidFill>
                  <a:schemeClr val="bg1"/>
                </a:solidFill>
              </a:rPr>
              <a:t>historiens ruraux, les démographes </a:t>
            </a:r>
            <a:r>
              <a:rPr lang="fr-FR" sz="2800" dirty="0" smtClean="0">
                <a:solidFill>
                  <a:schemeClr val="bg1"/>
                </a:solidFill>
              </a:rPr>
              <a:t>ruraux et,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>
                <a:solidFill>
                  <a:schemeClr val="bg1"/>
                </a:solidFill>
              </a:rPr>
              <a:t>les économistes </a:t>
            </a:r>
            <a:r>
              <a:rPr lang="fr-FR" sz="2800" dirty="0" smtClean="0">
                <a:solidFill>
                  <a:schemeClr val="bg1"/>
                </a:solidFill>
              </a:rPr>
              <a:t>ruraux</a:t>
            </a:r>
          </a:p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>
                <a:solidFill>
                  <a:schemeClr val="bg1"/>
                </a:solidFill>
              </a:rPr>
              <a:t>font des études des milieux </a:t>
            </a:r>
            <a:r>
              <a:rPr lang="fr-FR" sz="2800" dirty="0" smtClean="0">
                <a:solidFill>
                  <a:schemeClr val="bg1"/>
                </a:solidFill>
              </a:rPr>
              <a:t>ruraux,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19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domaines </a:t>
            </a:r>
            <a:r>
              <a:rPr lang="fr-FR" dirty="0">
                <a:solidFill>
                  <a:srgbClr val="002060"/>
                </a:solidFill>
              </a:rPr>
              <a:t>d'intérêts de </a:t>
            </a:r>
            <a:r>
              <a:rPr lang="fr-FR" dirty="0" smtClean="0">
                <a:solidFill>
                  <a:srgbClr val="002060"/>
                </a:solidFill>
              </a:rPr>
              <a:t>la Sociologie rurale</a:t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6553200" y="6237312"/>
            <a:ext cx="2133600" cy="440221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  <a:tabLst>
                <a:tab pos="3830638" algn="l"/>
              </a:tabLst>
            </a:pPr>
            <a:fld id="{72EBB0EA-4122-404E-9238-38F1F9CE3F51}" type="slidenum">
              <a:rPr lang="fr-FR" sz="2400" b="1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spcBef>
                  <a:spcPct val="0"/>
                </a:spcBef>
                <a:tabLst>
                  <a:tab pos="3830638" algn="l"/>
                </a:tabLst>
              </a:pPr>
              <a:t>9</a:t>
            </a:fld>
            <a:endParaRPr lang="fr-FR" sz="2400" b="1" spc="50" dirty="0">
              <a:ln w="13335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3304" y="2204864"/>
            <a:ext cx="7920880" cy="35394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800" b="1" u="sng" dirty="0">
                <a:solidFill>
                  <a:schemeClr val="bg1"/>
                </a:solidFill>
              </a:rPr>
              <a:t>les différentes disciplines scientifiques </a:t>
            </a:r>
            <a:r>
              <a:rPr lang="fr-FR" sz="2800" dirty="0">
                <a:solidFill>
                  <a:schemeClr val="bg1"/>
                </a:solidFill>
              </a:rPr>
              <a:t>se complètent pour mieux </a:t>
            </a:r>
            <a:r>
              <a:rPr lang="fr-FR" sz="2800" dirty="0" smtClean="0">
                <a:solidFill>
                  <a:schemeClr val="bg1"/>
                </a:solidFill>
              </a:rPr>
              <a:t>comprendre:</a:t>
            </a:r>
          </a:p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>
                <a:solidFill>
                  <a:schemeClr val="bg1"/>
                </a:solidFill>
              </a:rPr>
              <a:t>les localisations des familles paysannes, </a:t>
            </a:r>
            <a:endParaRPr lang="fr-FR" sz="2800" dirty="0" smtClean="0">
              <a:solidFill>
                <a:schemeClr val="bg1"/>
              </a:solidFill>
            </a:endParaRPr>
          </a:p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leur </a:t>
            </a:r>
            <a:r>
              <a:rPr lang="fr-FR" sz="2800" dirty="0">
                <a:solidFill>
                  <a:schemeClr val="bg1"/>
                </a:solidFill>
              </a:rPr>
              <a:t>évolution dans le temps, </a:t>
            </a:r>
            <a:endParaRPr lang="fr-FR" sz="2800" dirty="0" smtClean="0">
              <a:solidFill>
                <a:schemeClr val="bg1"/>
              </a:solidFill>
            </a:endParaRPr>
          </a:p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les </a:t>
            </a:r>
            <a:r>
              <a:rPr lang="fr-FR" sz="2800" dirty="0">
                <a:solidFill>
                  <a:schemeClr val="bg1"/>
                </a:solidFill>
              </a:rPr>
              <a:t>attitudes des paysans, </a:t>
            </a:r>
            <a:endParaRPr lang="fr-FR" sz="2800" dirty="0" smtClean="0">
              <a:solidFill>
                <a:schemeClr val="bg1"/>
              </a:solidFill>
            </a:endParaRPr>
          </a:p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leurs </a:t>
            </a:r>
            <a:r>
              <a:rPr lang="fr-FR" sz="2800" dirty="0">
                <a:solidFill>
                  <a:schemeClr val="bg1"/>
                </a:solidFill>
              </a:rPr>
              <a:t>mentalités, </a:t>
            </a:r>
            <a:endParaRPr lang="fr-FR" sz="2800" dirty="0" smtClean="0">
              <a:solidFill>
                <a:schemeClr val="bg1"/>
              </a:solidFill>
            </a:endParaRPr>
          </a:p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leur </a:t>
            </a:r>
            <a:r>
              <a:rPr lang="fr-FR" sz="2800" dirty="0">
                <a:solidFill>
                  <a:schemeClr val="bg1"/>
                </a:solidFill>
              </a:rPr>
              <a:t>organisation économique et politique, </a:t>
            </a:r>
            <a:endParaRPr lang="fr-FR" sz="2800" dirty="0" smtClean="0">
              <a:solidFill>
                <a:schemeClr val="bg1"/>
              </a:solidFill>
            </a:endParaRPr>
          </a:p>
          <a:p>
            <a:pPr algn="just"/>
            <a:r>
              <a:rPr lang="fr-FR" sz="2800" dirty="0" smtClean="0">
                <a:solidFill>
                  <a:schemeClr val="bg1"/>
                </a:solidFill>
              </a:rPr>
              <a:t>et </a:t>
            </a:r>
            <a:r>
              <a:rPr lang="fr-FR" sz="2800" dirty="0">
                <a:solidFill>
                  <a:schemeClr val="bg1"/>
                </a:solidFill>
              </a:rPr>
              <a:t>les mutations intervenues dans chaque </a:t>
            </a:r>
            <a:r>
              <a:rPr lang="fr-FR" sz="2800" dirty="0" smtClean="0">
                <a:solidFill>
                  <a:schemeClr val="bg1"/>
                </a:solidFill>
              </a:rPr>
              <a:t>secteur,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362668"/>
      </p:ext>
    </p:extLst>
  </p:cSld>
  <p:clrMapOvr>
    <a:masterClrMapping/>
  </p:clrMapOvr>
</p:sld>
</file>

<file path=ppt/theme/theme1.xml><?xml version="1.0" encoding="utf-8"?>
<a:theme xmlns:a="http://schemas.openxmlformats.org/drawingml/2006/main" name="Mailles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ailles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17355</TotalTime>
  <Words>876</Words>
  <Application>Microsoft Office PowerPoint</Application>
  <PresentationFormat>Affichage à l'écran (4:3)</PresentationFormat>
  <Paragraphs>111</Paragraphs>
  <Slides>17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Mailles</vt:lpstr>
      <vt:lpstr>Sociologie </vt:lpstr>
      <vt:lpstr>     cour N°3 Domaine d’étude de la sociologie :</vt:lpstr>
      <vt:lpstr>Historique du concept </vt:lpstr>
      <vt:lpstr>Historique du concept </vt:lpstr>
      <vt:lpstr>Historique du concept et définition  </vt:lpstr>
      <vt:lpstr>Le rôle de la Sociologie rurale </vt:lpstr>
      <vt:lpstr>Le rôle de la Sociologie rurale </vt:lpstr>
      <vt:lpstr>domaines d'intérêts de la Sociologie rurale </vt:lpstr>
      <vt:lpstr>domaines d'intérêts de la Sociologie rurale </vt:lpstr>
      <vt:lpstr>domaines d'intérêts de la Sociologie rurale </vt:lpstr>
      <vt:lpstr>Utilité  de la Sociologie rurale </vt:lpstr>
      <vt:lpstr>Utilité  de la Sociologie rurale </vt:lpstr>
      <vt:lpstr>Utilité  de la Sociologie rurale </vt:lpstr>
      <vt:lpstr>Utilité  de la Sociologie rurale </vt:lpstr>
      <vt:lpstr>Utilité  de la Sociologie rurale </vt:lpstr>
      <vt:lpstr>Utilité  de la Sociologie rurale </vt:lpstr>
      <vt:lpstr>Utilité  de la Sociologie rurale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</dc:title>
  <dc:creator>SOUMIA BOUZAHER</dc:creator>
  <cp:lastModifiedBy>SOUMIA BOUZAHER</cp:lastModifiedBy>
  <cp:revision>36</cp:revision>
  <dcterms:created xsi:type="dcterms:W3CDTF">2021-03-22T17:12:04Z</dcterms:created>
  <dcterms:modified xsi:type="dcterms:W3CDTF">2022-02-23T21:02:19Z</dcterms:modified>
</cp:coreProperties>
</file>