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93" r:id="rId2"/>
    <p:sldId id="298" r:id="rId3"/>
    <p:sldId id="294" r:id="rId4"/>
    <p:sldId id="295" r:id="rId5"/>
    <p:sldId id="308" r:id="rId6"/>
    <p:sldId id="296" r:id="rId7"/>
    <p:sldId id="297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4" autoAdjust="0"/>
    <p:restoredTop sz="94624" autoAdjust="0"/>
  </p:normalViewPr>
  <p:slideViewPr>
    <p:cSldViewPr>
      <p:cViewPr>
        <p:scale>
          <a:sx n="70" d="100"/>
          <a:sy n="70" d="100"/>
        </p:scale>
        <p:origin x="-103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384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877F8E-1D4E-47BC-8635-059656B9E31C}" type="datetimeFigureOut">
              <a:rPr lang="fr-FR" smtClean="0"/>
              <a:pPr/>
              <a:t>05/12/2021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F07E3-C7D2-47C7-91D0-DA4ED9419B2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F07E3-C7D2-47C7-91D0-DA4ED9419B24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568D-9EF5-4B6C-9BC9-27817B70EE62}" type="datetimeFigureOut">
              <a:rPr lang="fr-FR" smtClean="0"/>
              <a:pPr/>
              <a:t>05/12/2021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441A-8495-4553-A8E5-EA1315A9A04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568D-9EF5-4B6C-9BC9-27817B70EE62}" type="datetimeFigureOut">
              <a:rPr lang="fr-FR" smtClean="0"/>
              <a:pPr/>
              <a:t>05/12/2021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441A-8495-4553-A8E5-EA1315A9A0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568D-9EF5-4B6C-9BC9-27817B70EE62}" type="datetimeFigureOut">
              <a:rPr lang="fr-FR" smtClean="0"/>
              <a:pPr/>
              <a:t>05/12/2021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441A-8495-4553-A8E5-EA1315A9A0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568D-9EF5-4B6C-9BC9-27817B70EE62}" type="datetimeFigureOut">
              <a:rPr lang="fr-FR" smtClean="0"/>
              <a:pPr/>
              <a:t>05/12/2021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441A-8495-4553-A8E5-EA1315A9A0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568D-9EF5-4B6C-9BC9-27817B70EE62}" type="datetimeFigureOut">
              <a:rPr lang="fr-FR" smtClean="0"/>
              <a:pPr/>
              <a:t>05/12/2021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7EC441A-8495-4553-A8E5-EA1315A9A0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568D-9EF5-4B6C-9BC9-27817B70EE62}" type="datetimeFigureOut">
              <a:rPr lang="fr-FR" smtClean="0"/>
              <a:pPr/>
              <a:t>05/12/2021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441A-8495-4553-A8E5-EA1315A9A0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568D-9EF5-4B6C-9BC9-27817B70EE62}" type="datetimeFigureOut">
              <a:rPr lang="fr-FR" smtClean="0"/>
              <a:pPr/>
              <a:t>05/12/2021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441A-8495-4553-A8E5-EA1315A9A0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568D-9EF5-4B6C-9BC9-27817B70EE62}" type="datetimeFigureOut">
              <a:rPr lang="fr-FR" smtClean="0"/>
              <a:pPr/>
              <a:t>05/12/2021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441A-8495-4553-A8E5-EA1315A9A0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568D-9EF5-4B6C-9BC9-27817B70EE62}" type="datetimeFigureOut">
              <a:rPr lang="fr-FR" smtClean="0"/>
              <a:pPr/>
              <a:t>05/12/2021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441A-8495-4553-A8E5-EA1315A9A0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568D-9EF5-4B6C-9BC9-27817B70EE62}" type="datetimeFigureOut">
              <a:rPr lang="fr-FR" smtClean="0"/>
              <a:pPr/>
              <a:t>05/12/2021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441A-8495-4553-A8E5-EA1315A9A0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568D-9EF5-4B6C-9BC9-27817B70EE62}" type="datetimeFigureOut">
              <a:rPr lang="fr-FR" smtClean="0"/>
              <a:pPr/>
              <a:t>05/12/2021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C441A-8495-4553-A8E5-EA1315A9A0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577568D-9EF5-4B6C-9BC9-27817B70EE62}" type="datetimeFigureOut">
              <a:rPr lang="fr-FR" smtClean="0"/>
              <a:pPr/>
              <a:t>05/12/2021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7EC441A-8495-4553-A8E5-EA1315A9A0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5"/>
          <p:cNvSpPr>
            <a:spLocks noGrp="1"/>
          </p:cNvSpPr>
          <p:nvPr>
            <p:ph type="subTitle" idx="1"/>
          </p:nvPr>
        </p:nvSpPr>
        <p:spPr>
          <a:xfrm>
            <a:off x="304800" y="685800"/>
            <a:ext cx="8458200" cy="3352800"/>
          </a:xfrm>
        </p:spPr>
        <p:txBody>
          <a:bodyPr>
            <a:noAutofit/>
          </a:bodyPr>
          <a:lstStyle/>
          <a:p>
            <a:pPr algn="ctr" rtl="1">
              <a:spcBef>
                <a:spcPts val="0"/>
              </a:spcBef>
            </a:pPr>
            <a:r>
              <a:rPr lang="ar-DZ" sz="1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الجمهــورية الجزائــرية الديمقــراطية الشعبيـــة</a:t>
            </a:r>
            <a:endParaRPr lang="en-US" sz="1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fr-FR" sz="1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République Algérienne Démocratique et Populaire</a:t>
            </a:r>
            <a:endParaRPr lang="en-US" sz="1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ar-DZ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وزارة التعليــم العــالي </a:t>
            </a:r>
            <a:r>
              <a:rPr lang="ar-DZ" sz="1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و</a:t>
            </a:r>
            <a:r>
              <a:rPr lang="ar-DZ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البحــث العلمـي</a:t>
            </a:r>
            <a:endParaRPr lang="en-US" sz="1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fr-FR" sz="1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Ministère de l’Enseignement Supérieur et de la Recherche Scientifique</a:t>
            </a:r>
            <a:endParaRPr lang="en-US" sz="1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ar-DZ" sz="1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جــامعة محــمد </a:t>
            </a:r>
            <a:r>
              <a:rPr lang="ar-DZ" sz="1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خيضــر</a:t>
            </a:r>
            <a:r>
              <a:rPr lang="ar-DZ" sz="1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بسكرة –</a:t>
            </a:r>
            <a:endParaRPr lang="en-US" sz="1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ar-DZ" sz="1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كــلية العلــوم الاقتصــادية </a:t>
            </a:r>
            <a:r>
              <a:rPr lang="ar-DZ" sz="1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و</a:t>
            </a:r>
            <a:r>
              <a:rPr lang="ar-DZ" sz="1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التجــارية </a:t>
            </a:r>
            <a:r>
              <a:rPr lang="ar-DZ" sz="1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و</a:t>
            </a:r>
            <a:r>
              <a:rPr lang="ar-DZ" sz="1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علــوم التسييــر</a:t>
            </a:r>
            <a:endParaRPr lang="en-US" sz="1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ar-DZ" sz="1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قسم العلوم التجارية</a:t>
            </a:r>
            <a:endParaRPr lang="en-US" sz="1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1">
              <a:spcBef>
                <a:spcPts val="0"/>
              </a:spcBef>
            </a:pPr>
            <a:r>
              <a:rPr lang="ar-DZ" sz="1800" b="1" dirty="0" smtClean="0">
                <a:solidFill>
                  <a:schemeClr val="bg1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سنة ثانية مالية وتجارة دولية</a:t>
            </a:r>
          </a:p>
          <a:p>
            <a:pPr algn="ctr" rtl="1">
              <a:spcBef>
                <a:spcPts val="0"/>
              </a:spcBef>
            </a:pP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مقياس: إمداد ونقل دولي</a:t>
            </a:r>
          </a:p>
          <a:p>
            <a:pPr algn="ctr" rtl="1" fontAlgn="ctr"/>
            <a:r>
              <a:rPr lang="ar-D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الموسم الجامعي: 2020/</a:t>
            </a:r>
            <a:r>
              <a:rPr lang="fr-FR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2021</a:t>
            </a:r>
            <a:endParaRPr lang="ar-D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457200" y="381000"/>
            <a:ext cx="989398" cy="1143000"/>
            <a:chOff x="4041" y="5842"/>
            <a:chExt cx="1056" cy="1375"/>
          </a:xfrm>
        </p:grpSpPr>
        <p:sp>
          <p:nvSpPr>
            <p:cNvPr id="6" name="Oval 2"/>
            <p:cNvSpPr>
              <a:spLocks noChangeArrowheads="1"/>
            </p:cNvSpPr>
            <p:nvPr/>
          </p:nvSpPr>
          <p:spPr bwMode="auto">
            <a:xfrm>
              <a:off x="4041" y="5842"/>
              <a:ext cx="1056" cy="1375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3333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DZ" dirty="0"/>
            </a:p>
          </p:txBody>
        </p:sp>
        <p:pic>
          <p:nvPicPr>
            <p:cNvPr id="7" name="Picture 3" descr="SigleUNI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623" t="1465" r="1811"/>
            <a:stretch>
              <a:fillRect/>
            </a:stretch>
          </p:blipFill>
          <p:spPr bwMode="auto">
            <a:xfrm>
              <a:off x="4193" y="6073"/>
              <a:ext cx="742" cy="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WordArt 4"/>
            <p:cNvSpPr>
              <a:spLocks noChangeArrowheads="1" noChangeShapeType="1" noTextEdit="1"/>
            </p:cNvSpPr>
            <p:nvPr/>
          </p:nvSpPr>
          <p:spPr bwMode="auto">
            <a:xfrm>
              <a:off x="4190" y="5978"/>
              <a:ext cx="733" cy="746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/>
                </a14:hiddenEffects>
              </a:ext>
            </a:extLst>
          </p:spPr>
          <p:txBody>
            <a:bodyPr wrap="none" fromWordArt="1">
              <a:prstTxWarp prst="textArchUp">
                <a:avLst>
                  <a:gd name="adj" fmla="val 1080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جامعــــــة محمد خيضــــــــــــر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  <p:sp>
          <p:nvSpPr>
            <p:cNvPr id="9" name="WordArt 5"/>
            <p:cNvSpPr>
              <a:spLocks noChangeArrowheads="1" noChangeShapeType="1" noTextEdit="1"/>
            </p:cNvSpPr>
            <p:nvPr/>
          </p:nvSpPr>
          <p:spPr bwMode="auto">
            <a:xfrm>
              <a:off x="4316" y="7018"/>
              <a:ext cx="490" cy="123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بــســكــــــــــــرة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</p:grp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7620000" y="381000"/>
            <a:ext cx="989398" cy="1143000"/>
            <a:chOff x="4041" y="5842"/>
            <a:chExt cx="1056" cy="1375"/>
          </a:xfrm>
        </p:grpSpPr>
        <p:sp>
          <p:nvSpPr>
            <p:cNvPr id="11" name="Oval 2"/>
            <p:cNvSpPr>
              <a:spLocks noChangeArrowheads="1"/>
            </p:cNvSpPr>
            <p:nvPr/>
          </p:nvSpPr>
          <p:spPr bwMode="auto">
            <a:xfrm>
              <a:off x="4041" y="5842"/>
              <a:ext cx="1056" cy="1375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3333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DZ" dirty="0"/>
            </a:p>
          </p:txBody>
        </p:sp>
        <p:pic>
          <p:nvPicPr>
            <p:cNvPr id="12" name="Picture 3" descr="SigleUNI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623" t="1465" r="1811"/>
            <a:stretch>
              <a:fillRect/>
            </a:stretch>
          </p:blipFill>
          <p:spPr bwMode="auto">
            <a:xfrm>
              <a:off x="4193" y="6073"/>
              <a:ext cx="742" cy="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WordArt 4"/>
            <p:cNvSpPr>
              <a:spLocks noChangeArrowheads="1" noChangeShapeType="1" noTextEdit="1"/>
            </p:cNvSpPr>
            <p:nvPr/>
          </p:nvSpPr>
          <p:spPr bwMode="auto">
            <a:xfrm>
              <a:off x="4190" y="5978"/>
              <a:ext cx="733" cy="746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/>
                </a14:hiddenEffects>
              </a:ext>
            </a:extLst>
          </p:spPr>
          <p:txBody>
            <a:bodyPr wrap="none" fromWordArt="1">
              <a:prstTxWarp prst="textArchUp">
                <a:avLst>
                  <a:gd name="adj" fmla="val 1080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جامعــــــة محمد خيضــــــــــــر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  <p:sp>
          <p:nvSpPr>
            <p:cNvPr id="14" name="WordArt 5"/>
            <p:cNvSpPr>
              <a:spLocks noChangeArrowheads="1" noChangeShapeType="1" noTextEdit="1"/>
            </p:cNvSpPr>
            <p:nvPr/>
          </p:nvSpPr>
          <p:spPr bwMode="auto">
            <a:xfrm>
              <a:off x="4316" y="7018"/>
              <a:ext cx="490" cy="123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بــســكــــــــــــرة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457200" y="4440805"/>
            <a:ext cx="8077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 fontAlgn="ctr">
              <a:spcBef>
                <a:spcPct val="20000"/>
              </a:spcBef>
              <a:buClr>
                <a:srgbClr val="F0A22E"/>
              </a:buClr>
              <a:buSzPct val="70000"/>
              <a:defRPr/>
            </a:pPr>
            <a:r>
              <a:rPr lang="ar-DZ" sz="2400" b="1" dirty="0" smtClean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أعمال موجهة:</a:t>
            </a:r>
            <a:endParaRPr lang="ar-DZ" sz="2400" b="1" dirty="0">
              <a:solidFill>
                <a:prstClr val="black"/>
              </a:solidFill>
              <a:latin typeface="Adobe Arabic" pitchFamily="18" charset="-78"/>
              <a:cs typeface="Adobe Arabic" pitchFamily="18" charset="-78"/>
            </a:endParaRPr>
          </a:p>
          <a:p>
            <a:pPr lvl="0" algn="ctr" rtl="1" fontAlgn="ctr">
              <a:spcBef>
                <a:spcPct val="20000"/>
              </a:spcBef>
              <a:buClr>
                <a:srgbClr val="F0A22E"/>
              </a:buClr>
              <a:buSzPct val="70000"/>
            </a:pPr>
            <a:r>
              <a:rPr lang="ar-DZ" sz="4400" b="1" dirty="0" smtClean="0">
                <a:solidFill>
                  <a:srgbClr val="C00000"/>
                </a:solidFill>
                <a:latin typeface="Adobe Arabic" pitchFamily="18" charset="-78"/>
                <a:cs typeface="Adobe Arabic" pitchFamily="18" charset="-78"/>
              </a:rPr>
              <a:t>دراسة حالة عملية لسند شحن</a:t>
            </a:r>
            <a:endParaRPr lang="fr-FR" sz="4400" b="1" dirty="0" smtClean="0">
              <a:solidFill>
                <a:srgbClr val="C00000"/>
              </a:solidFill>
              <a:latin typeface="Adobe Arabic" pitchFamily="18" charset="-78"/>
              <a:cs typeface="Adobe Arabic" pitchFamily="18" charset="-78"/>
            </a:endParaRPr>
          </a:p>
          <a:p>
            <a:pPr lvl="0" algn="ctr" rtl="1" fontAlgn="ctr">
              <a:spcBef>
                <a:spcPct val="20000"/>
              </a:spcBef>
              <a:buClr>
                <a:srgbClr val="F0A22E"/>
              </a:buClr>
              <a:buSzPct val="70000"/>
            </a:pPr>
            <a:r>
              <a:rPr lang="fr-FR" sz="3600" b="1" dirty="0" smtClean="0">
                <a:solidFill>
                  <a:srgbClr val="FF0000"/>
                </a:solidFill>
              </a:rPr>
              <a:t> </a:t>
            </a:r>
            <a:r>
              <a:rPr lang="ar-DZ" sz="3600" b="1" dirty="0" smtClean="0">
                <a:solidFill>
                  <a:srgbClr val="FF0000"/>
                </a:solidFill>
              </a:rPr>
              <a:t>(</a:t>
            </a:r>
            <a:r>
              <a:rPr lang="fr-FR" sz="3600" b="1" dirty="0" smtClean="0">
                <a:solidFill>
                  <a:srgbClr val="FF0000"/>
                </a:solidFill>
              </a:rPr>
              <a:t>L</a:t>
            </a:r>
            <a:r>
              <a:rPr lang="ar-DZ" sz="3600" b="1" dirty="0" smtClean="0">
                <a:solidFill>
                  <a:srgbClr val="FF0000"/>
                </a:solidFill>
              </a:rPr>
              <a:t>/</a:t>
            </a:r>
            <a:r>
              <a:rPr lang="fr-FR" sz="3600" b="1" dirty="0" smtClean="0">
                <a:solidFill>
                  <a:srgbClr val="FF0000"/>
                </a:solidFill>
              </a:rPr>
              <a:t>B</a:t>
            </a:r>
            <a:r>
              <a:rPr lang="ar-DZ" sz="3600" b="1" dirty="0" smtClean="0">
                <a:solidFill>
                  <a:srgbClr val="FF0000"/>
                </a:solidFill>
              </a:rPr>
              <a:t>:</a:t>
            </a:r>
            <a:r>
              <a:rPr lang="fr-FR" sz="3600" b="1" dirty="0" smtClean="0">
                <a:solidFill>
                  <a:srgbClr val="FF0000"/>
                </a:solidFill>
              </a:rPr>
              <a:t>Bill of </a:t>
            </a:r>
            <a:r>
              <a:rPr lang="fr-FR" sz="3600" b="1" dirty="0" err="1" smtClean="0">
                <a:solidFill>
                  <a:srgbClr val="FF0000"/>
                </a:solidFill>
              </a:rPr>
              <a:t>lading</a:t>
            </a:r>
            <a:r>
              <a:rPr lang="ar-DZ" sz="3600" b="1" dirty="0" smtClean="0">
                <a:solidFill>
                  <a:srgbClr val="FF0000"/>
                </a:solidFill>
              </a:rPr>
              <a:t>) </a:t>
            </a:r>
            <a:r>
              <a:rPr lang="fr-FR" sz="3600" b="1" dirty="0" smtClean="0">
                <a:solidFill>
                  <a:srgbClr val="FF0000"/>
                </a:solidFill>
              </a:rPr>
              <a:t>Le connaissement</a:t>
            </a:r>
            <a:r>
              <a:rPr lang="ar-DZ" sz="3600" b="1" dirty="0" smtClean="0">
                <a:solidFill>
                  <a:srgbClr val="C00000"/>
                </a:solidFill>
                <a:latin typeface="Adobe Arabic" pitchFamily="18" charset="-78"/>
                <a:cs typeface="Adobe Arabic" pitchFamily="18" charset="-78"/>
              </a:rPr>
              <a:t> </a:t>
            </a:r>
            <a:endParaRPr lang="fr-FR" sz="3600" b="1" dirty="0" smtClean="0">
              <a:solidFill>
                <a:srgbClr val="C00000"/>
              </a:solidFill>
              <a:latin typeface="Adobe Arabic" pitchFamily="18" charset="-78"/>
              <a:cs typeface="Adobe Arabic" pitchFamily="18" charset="-78"/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04800" y="420231"/>
            <a:ext cx="85344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0100" algn="l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19. كمية ونوع التغليف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Quantity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and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Kind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of 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Packages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(كرتون) 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ZOUNT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0100" algn="l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20. وصف البضاعة </a:t>
            </a:r>
            <a:r>
              <a:rPr kumimoji="0" lang="fr-FR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Discription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of </a:t>
            </a:r>
            <a:r>
              <a:rPr kumimoji="0" lang="fr-FR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goods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0100" algn="l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الشاحن قام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بتجيمع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وتحميل وعد: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0100" algn="l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حاوية 20 قدم واحدة، صرح أنها تحتوي: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 سند شحن مشروط)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0100" algn="l"/>
              </a:tabLst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نوع  20 زوج أبواب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0100" algn="l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-     250 زوج من الأبواب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سلمت للربان 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(سند شحن مشحون)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0100" algn="l"/>
              </a:tabLs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Freight collect Shipper’s load and count: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0100" algn="l"/>
              </a:tabLst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×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20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'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container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said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to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contain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: 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0100" algn="l"/>
              </a:tabLs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Patern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20 pairs of doors,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0100" algn="l"/>
              </a:tabLst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250 pairs of doors.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381000" y="420231"/>
            <a:ext cx="8382000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21. قياس الحجم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Measurement(M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21.0000 CBM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21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م</a:t>
            </a:r>
            <a:r>
              <a:rPr kumimoji="0" lang="ar-DZ" sz="2800" b="1" i="0" u="none" strike="noStrike" cap="none" normalizeH="0" baseline="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الوزن الإجمالي (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Gross Weight(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kgs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kgs</a:t>
            </a:r>
            <a:r>
              <a:rPr kumimoji="0" lang="ar-DZ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9900000 = 9.9 طن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22. العدد الإجمالي للعبوات والحاويات: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حاوية واحدة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Total Number or Packages : One container only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23. القيمة المصرحة </a:t>
            </a:r>
            <a:r>
              <a:rPr kumimoji="0" lang="fr-FR" sz="32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Declared</a:t>
            </a:r>
            <a:r>
              <a:rPr kumimoji="0" lang="fr-FR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value</a:t>
            </a:r>
            <a:r>
              <a:rPr kumimoji="0" lang="ar-DZ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غير موجود.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304800" y="4953000"/>
            <a:ext cx="85344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24. غير واضح: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ختم: 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Green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Peninsula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agencies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SND. BHD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طابع ضريبي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HASIL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مجلس الإيرادات الداخلية في ماليزيا.</a:t>
            </a:r>
            <a:endParaRPr kumimoji="0" lang="ar-DZ" sz="3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1"/>
          <p:cNvSpPr>
            <a:spLocks noChangeArrowheads="1"/>
          </p:cNvSpPr>
          <p:nvPr/>
        </p:nvSpPr>
        <p:spPr bwMode="auto">
          <a:xfrm>
            <a:off x="381000" y="228600"/>
            <a:ext cx="838200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25. رقم بطاقة اعتماد الحاوية:</a:t>
            </a:r>
          </a:p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وفق اتفاقية سلامة الحاويات(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Container Safety Convention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CSC container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EISU 09100000 1779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2466" name="Picture 2" descr="The Container CSC Plate Explained | BI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981200"/>
            <a:ext cx="76200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228600"/>
            <a:ext cx="8915400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26. نوع الخدمة 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Service type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FCL/FCL 0/0  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حاولة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مشحونة بالكامل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fr-FR" sz="25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Full Container </a:t>
            </a:r>
            <a:r>
              <a:rPr kumimoji="0" lang="fr-FR" sz="25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Load</a:t>
            </a:r>
            <a:r>
              <a:rPr kumimoji="0" lang="ar-DZ" sz="25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/</a:t>
            </a:r>
            <a:r>
              <a:rPr kumimoji="0" lang="fr-FR" sz="25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Full Container </a:t>
            </a:r>
            <a:r>
              <a:rPr kumimoji="0" lang="fr-FR" sz="25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Load</a:t>
            </a:r>
            <a:endParaRPr kumimoji="0" lang="fr-FR" sz="25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حاوية بها بضائع موجهة بالكامل من مصدر واحد، إلى إلى مستورد واحد بالكامل، عكس حاوية يتم شحنة ببضائع لعدة مصرين في بلد ما، ومتجهة لعدة مستوردين في بلد آخر.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3490" name="Picture 2" descr="FCLの流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7725" y="2895600"/>
            <a:ext cx="76866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381000" y="228600"/>
            <a:ext cx="84582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أقل من حاوية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مشحونة:</a:t>
            </a:r>
          </a:p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Less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than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Container 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Load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LCL/LCL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):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يتم تجميع عدة بضائع من عدة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مصدين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في ميناء، لإرسالها بحرا إلى عدة مستورين في بلد آخر.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4514" name="Picture 2" descr="ASIA-PACIFIC LCL - Departure schedules - Seafri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057400"/>
            <a:ext cx="89154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152400" y="399395"/>
            <a:ext cx="8763000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27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عدد سندات الشحن الأصلية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Number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of original Bill of Lading B/L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ثلاثة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Three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28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مكان وتاريخ إصدار سند الشحن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Place of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emission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 date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Kuala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LumPur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jan. 19, 199..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29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دفع مسبق لـ .. ( جزء مدفوع من أجرة النقل البحري)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prepaid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of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لا يوجد.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30. تجميع  لـ ....... ( جزء متبقي من أجرة النقل البحري) 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collect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of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لا يوجد.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31. معدل سعر الصرف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Exchange rate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غير موجود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32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معدل سعر الصرف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Exchange rate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غير موجود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"/>
          <p:cNvSpPr>
            <a:spLocks noChangeArrowheads="1"/>
          </p:cNvSpPr>
          <p:nvPr/>
        </p:nvSpPr>
        <p:spPr bwMode="auto">
          <a:xfrm>
            <a:off x="304800" y="838200"/>
            <a:ext cx="85344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merchant is liable for any difference in any U.K inland charges as per our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tarif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due to change of inland destination which my be requested by the merchant.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28600" y="2438400"/>
            <a:ext cx="8534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التاجر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مسؤول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عن أي فرق في أي رسوم داخلية في المملكة المتحدة وفقًا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لتعريفتنا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بسبب تغيير الوجهة الداخلية التي يطلبها التاجر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400800" y="381000"/>
            <a:ext cx="23551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مسؤوليات الناقل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228600" y="3429000"/>
            <a:ext cx="86106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ختم وتوقيع الوكيل البحري: 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as agent of the master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199063" algn="l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Green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Peninsula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agencies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SND. BHD.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كالات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شبه الجزيرة الخضراء)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6563" name="Rectangle 3"/>
          <p:cNvSpPr>
            <a:spLocks noChangeArrowheads="1"/>
          </p:cNvSpPr>
          <p:nvPr/>
        </p:nvSpPr>
        <p:spPr bwMode="auto">
          <a:xfrm>
            <a:off x="152400" y="5059740"/>
            <a:ext cx="88392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Green </a:t>
            </a:r>
            <a:r>
              <a:rPr kumimoji="0" lang="fr-FR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Peninsula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agencies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SND. BHD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وكالات شبه الجزيرة الخضراء: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هي شركة مقرها في ماليزيا، ومقرها الرئيسي في شاه علم. تعمل الشركة في مجال إدارة الشركات والمؤسسات. تأسست الشركة في 07 يوليو 1989، من الشركات التابعة لها </a:t>
            </a:r>
            <a:r>
              <a:rPr kumimoji="0" lang="fr-FR" sz="24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Evergreen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Marine Corp. (Malaysia) </a:t>
            </a:r>
            <a:r>
              <a:rPr kumimoji="0" lang="fr-FR" sz="24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Sdn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Bhd.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 شركة نقل بحري)</a:t>
            </a:r>
            <a:endParaRPr kumimoji="0" lang="ar-SA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457200" y="1600200"/>
            <a:ext cx="822960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تطبيق:</a:t>
            </a:r>
            <a:endParaRPr kumimoji="0" lang="fr-FR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يعطى سند الشحن التالي في الوثيقة المرفقة،</a:t>
            </a:r>
            <a:r>
              <a:rPr kumimoji="0" lang="ar-DZ" sz="36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والمطلوب تحديد البيانات التي يحتويها ونوعه.</a:t>
            </a:r>
            <a:endParaRPr kumimoji="0" lang="ar-DZ" sz="3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371600" y="0"/>
          <a:ext cx="5943600" cy="6858000"/>
        </p:xfrm>
        <a:graphic>
          <a:graphicData uri="http://schemas.openxmlformats.org/presentationml/2006/ole">
            <p:oleObj spid="_x0000_s1026" name="Acrobat Document" r:id="rId3" imgW="5393880" imgH="7656840" progId="AcroExch.Document.11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304800" y="0"/>
            <a:ext cx="8458200" cy="680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4763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0" algn="l"/>
              </a:tabLst>
            </a:pPr>
            <a:r>
              <a:rPr kumimoji="0" lang="fr-FR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الناقل:</a:t>
            </a:r>
            <a:endParaRPr kumimoji="0" lang="fr-FR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514350" marR="0" lvl="0" indent="-51435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Evergreen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marine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corp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514350" lvl="0" indent="-514350" algn="justLow" rtl="1" fontAlgn="base">
              <a:spcBef>
                <a:spcPct val="0"/>
              </a:spcBef>
              <a:spcAft>
                <a:spcPct val="0"/>
              </a:spcAft>
            </a:pPr>
            <a:r>
              <a:rPr lang="ar-DZ" sz="2800" b="1" dirty="0" smtClean="0">
                <a:solidFill>
                  <a:schemeClr val="bg1"/>
                </a:solidFill>
              </a:rPr>
              <a:t>شركة تايوانية لنقل الحاويات والشحن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الشاحن </a:t>
            </a:r>
            <a:r>
              <a:rPr kumimoji="0" lang="fr-FR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Sipper</a:t>
            </a: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:</a:t>
            </a:r>
            <a:endParaRPr kumimoji="0" lang="fr-FR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الاسم: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Tradeelinks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Ressources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Sdn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Bhd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العنوان:</a:t>
            </a:r>
          </a:p>
          <a:p>
            <a:pPr marL="0" marR="0" lvl="0" indent="0" algn="justLow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Feti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Surat 70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Pejabat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Pos,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Sungai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Besi, 5700 Kuala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LumPur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المرسل إليه </a:t>
            </a:r>
            <a:r>
              <a:rPr kumimoji="0" lang="fr-FR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consignee</a:t>
            </a: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fr-FR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 the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order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لأمر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يعنى أن سند الشحن من نوع سند لأمر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الاسم: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لأمر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MNO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company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العنوان:</a:t>
            </a:r>
          </a:p>
          <a:p>
            <a:pPr lvl="0" algn="justLow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House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Breeds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Place,Hanstings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Est Sussex, TN 34 3DG, United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Kingdoom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(لمملكة المتحدة) 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Evergreen Marine | manifestD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066800"/>
            <a:ext cx="6800850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304800" y="457200"/>
            <a:ext cx="84582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طرف الإخطار </a:t>
            </a:r>
            <a:r>
              <a:rPr kumimoji="0" lang="fr-FR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Notify</a:t>
            </a:r>
            <a:r>
              <a:rPr kumimoji="0" lang="fr-FR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Party</a:t>
            </a: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endParaRPr kumimoji="0" lang="fr-FR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الاسم: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ABCD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Company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(مخفي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العنوان: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3, Simpson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street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Blyth, Northumberland, NE 24 1AX 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الرمز الكودي: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SQE 650056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304800" y="3276600"/>
            <a:ext cx="8458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rtl="1" fontAlgn="base">
              <a:spcBef>
                <a:spcPct val="0"/>
              </a:spcBef>
              <a:spcAft>
                <a:spcPct val="0"/>
              </a:spcAft>
              <a:tabLst>
                <a:tab pos="6840538" algn="r"/>
              </a:tabLst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عادةً ما يتم إرسال إشعار بوصول الشحنة إلى </a:t>
            </a:r>
            <a:r>
              <a:rPr lang="ar-SA" sz="28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طرف الإخطار</a:t>
            </a:r>
            <a:r>
              <a:rPr lang="fr-FR" sz="2800" b="1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الذي يظهر عنوانه في مستند الشحن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04800" y="4432518"/>
            <a:ext cx="8458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40538" algn="r"/>
              </a:tabLst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عادةً ما يكون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أ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حد البنوك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(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المسمى في مستندات الشحن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)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هو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الطرف الذي يجب إرسال إشعار الوصول إليه.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04800" y="5599093"/>
            <a:ext cx="8458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40538" algn="r"/>
              </a:tabLst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الطرف المخطر هو أي طرف يتم إبلاغه بمعلومات الشحن من قبل الناقل عند وصول البضائع إلى وجهتها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304800" y="718840"/>
            <a:ext cx="8458200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الرقم التسلسلي لسند الشحن:</a:t>
            </a:r>
          </a:p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Document N° SW 00118013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 النسخة الأصلية الأولى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First original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 الرقم المرجعي للتصدير: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Export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refernces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45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 الرقم المرجعي  لوكيل العبور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Forwarding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Agent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refernces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غير موجود.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8. نقطة وبلد المنشأ 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Point and </a:t>
            </a:r>
            <a:r>
              <a:rPr kumimoji="0" lang="fr-FR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contry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of </a:t>
            </a:r>
            <a:r>
              <a:rPr kumimoji="0" lang="fr-FR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origin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غير موجود.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9. تكملة اسم وعنوان طرف الإخطار: 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غير موجود ( ذكر سابقا في 4).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10. خانة خاصة بمرجع التاجر تعليمات التصدير: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غير موجود.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11. غير ظاهر.</a:t>
            </a:r>
            <a:endParaRPr kumimoji="0" lang="ar-DZ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304800" y="596205"/>
            <a:ext cx="84582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12. الناقل الأولي للبضاعة إلى الميناء </a:t>
            </a:r>
            <a:r>
              <a:rPr kumimoji="0" lang="fr-FR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Pre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fr-FR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carriage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by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Bonita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ACE 18A 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13. مكان وتاريخ الاستلام 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Place of receipt/ date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Port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Klang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 ماليزيا)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14. اسم ورقم السفينة </a:t>
            </a:r>
            <a:r>
              <a:rPr kumimoji="0" lang="fr-FR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Ocean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Vessel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non, n°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Ever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Level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0284 RW- 064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15. ميناء الشحن 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Port of </a:t>
            </a:r>
            <a:r>
              <a:rPr kumimoji="0" lang="fr-FR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loading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Port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Klang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16. ميناء التفريغ 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Port of </a:t>
            </a:r>
            <a:r>
              <a:rPr kumimoji="0" lang="fr-FR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discharge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Felixstowe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 المملكة المتحدة)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17. مكان السليم 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Place of </a:t>
            </a:r>
            <a:r>
              <a:rPr kumimoji="0" lang="fr-FR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delivry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: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Felixstowe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 المملكة المتحدة)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152400" y="152400"/>
            <a:ext cx="8839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18. رقم الحاوية/ ختم الحاوية 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Container n°/ and </a:t>
            </a:r>
            <a:r>
              <a:rPr kumimoji="0" lang="fr-FR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Seal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n°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EISU 323430 0/ 20’/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167046 </a:t>
            </a:r>
            <a:endParaRPr kumimoji="0" lang="fr-FR" sz="3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9394" name="Picture 2" descr="Shipping Container Cargo Worthy CSC Surveys - Shipped.c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143000"/>
            <a:ext cx="71628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1099</TotalTime>
  <Words>936</Words>
  <Application>Microsoft Office PowerPoint</Application>
  <PresentationFormat>Affichage à l'écran (4:3)</PresentationFormat>
  <Paragraphs>112</Paragraphs>
  <Slides>16</Slides>
  <Notes>1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8" baseType="lpstr">
      <vt:lpstr>Apex</vt:lpstr>
      <vt:lpstr>Acrobat Document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Admin</dc:creator>
  <cp:lastModifiedBy>SALAH</cp:lastModifiedBy>
  <cp:revision>102</cp:revision>
  <dcterms:created xsi:type="dcterms:W3CDTF">2019-10-26T14:36:40Z</dcterms:created>
  <dcterms:modified xsi:type="dcterms:W3CDTF">2021-12-05T19:19:12Z</dcterms:modified>
</cp:coreProperties>
</file>