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59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5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1165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62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9542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086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651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06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68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08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0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4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19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36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57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82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AEF6B-B9AD-4E36-8351-F002DFB09B0F}" type="datetimeFigureOut">
              <a:rPr lang="fr-FR" smtClean="0"/>
              <a:t>28/10/2021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4CACF5-8C1A-4896-8D4D-13A475ECA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45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7067" y="524219"/>
            <a:ext cx="7766936" cy="1253066"/>
          </a:xfrm>
        </p:spPr>
        <p:txBody>
          <a:bodyPr/>
          <a:lstStyle/>
          <a:p>
            <a:pPr algn="ctr" rtl="1"/>
            <a:r>
              <a:rPr lang="ar-DZ" b="1" dirty="0" smtClean="0"/>
              <a:t>المحاضرة الثانية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5106901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د/ وفاء رايس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082064" y="2614212"/>
            <a:ext cx="8791575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4000" b="1" dirty="0" smtClean="0">
                <a:solidFill>
                  <a:schemeClr val="tx1"/>
                </a:solidFill>
              </a:rPr>
              <a:t>محاضرات في مقياس التطبيقات الأولية</a:t>
            </a:r>
          </a:p>
          <a:p>
            <a:pPr algn="ctr" rtl="1"/>
            <a:r>
              <a:rPr lang="ar-DZ" sz="4000" b="1" dirty="0" smtClean="0">
                <a:solidFill>
                  <a:schemeClr val="tx1"/>
                </a:solidFill>
              </a:rPr>
              <a:t> في تحليل المعطيات</a:t>
            </a:r>
            <a:endParaRPr lang="fr-FR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08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/>
          <a:lstStyle/>
          <a:p>
            <a:pPr algn="ctr" rtl="1"/>
            <a:r>
              <a:rPr lang="ar-DZ" b="1" dirty="0"/>
              <a:t>عيوب </a:t>
            </a:r>
            <a:r>
              <a:rPr lang="ar-DZ" b="1" dirty="0" smtClean="0"/>
              <a:t>الاستبيان</a:t>
            </a:r>
            <a:r>
              <a:rPr lang="ar-DZ" b="1" dirty="0"/>
              <a:t>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68193"/>
            <a:ext cx="9274002" cy="5389808"/>
          </a:xfrm>
        </p:spPr>
        <p:txBody>
          <a:bodyPr>
            <a:normAutofit fontScale="775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ar-DZ" dirty="0" smtClean="0"/>
              <a:t> -</a:t>
            </a:r>
            <a:r>
              <a:rPr lang="ar-DZ" sz="3200" dirty="0"/>
              <a:t>قد يواجه الباحث قلة تمثيل العينة عند عدم إعادة جمع </a:t>
            </a:r>
            <a:r>
              <a:rPr lang="ar-DZ" sz="3200" dirty="0" smtClean="0"/>
              <a:t>الاستمارات.</a:t>
            </a:r>
          </a:p>
          <a:p>
            <a:pPr algn="r" rtl="1">
              <a:lnSpc>
                <a:spcPct val="170000"/>
              </a:lnSpc>
            </a:pPr>
            <a:r>
              <a:rPr lang="ar-DZ" sz="3200" dirty="0" smtClean="0"/>
              <a:t> </a:t>
            </a:r>
            <a:r>
              <a:rPr lang="ar-DZ" sz="3200" dirty="0"/>
              <a:t>-عدم القدرة على </a:t>
            </a:r>
            <a:r>
              <a:rPr lang="ar-DZ" sz="3200" dirty="0" smtClean="0"/>
              <a:t>ملاحظة </a:t>
            </a:r>
            <a:r>
              <a:rPr lang="ar-DZ" sz="3200" dirty="0"/>
              <a:t>وتجسيد ردود فعل المجيبين لغياب </a:t>
            </a:r>
            <a:r>
              <a:rPr lang="ar-DZ" sz="3200" dirty="0" smtClean="0"/>
              <a:t>الاتصال </a:t>
            </a:r>
            <a:r>
              <a:rPr lang="ar-DZ" sz="3200" dirty="0"/>
              <a:t>معهم</a:t>
            </a:r>
            <a:r>
              <a:rPr lang="ar-DZ" sz="3200" dirty="0" smtClean="0"/>
              <a:t>.</a:t>
            </a:r>
          </a:p>
          <a:p>
            <a:pPr algn="r" rtl="1">
              <a:lnSpc>
                <a:spcPct val="170000"/>
              </a:lnSpc>
            </a:pPr>
            <a:r>
              <a:rPr lang="ar-DZ" sz="3200" dirty="0" smtClean="0"/>
              <a:t> -لا </a:t>
            </a:r>
            <a:r>
              <a:rPr lang="ar-DZ" sz="3200" dirty="0"/>
              <a:t>يمكن استخدام </a:t>
            </a:r>
            <a:r>
              <a:rPr lang="ar-DZ" sz="3200" dirty="0" smtClean="0"/>
              <a:t>الاستبيان </a:t>
            </a:r>
            <a:r>
              <a:rPr lang="ar-DZ" sz="3200" dirty="0"/>
              <a:t>مع مجتمع </a:t>
            </a:r>
            <a:r>
              <a:rPr lang="ar-DZ" sz="3200" dirty="0" smtClean="0"/>
              <a:t>أفراده لا </a:t>
            </a:r>
            <a:r>
              <a:rPr lang="ar-DZ" sz="3200" dirty="0"/>
              <a:t>يجيدون </a:t>
            </a:r>
            <a:r>
              <a:rPr lang="ar-DZ" sz="3200" dirty="0" smtClean="0"/>
              <a:t>القراءة </a:t>
            </a:r>
            <a:r>
              <a:rPr lang="ar-DZ" sz="3200" dirty="0"/>
              <a:t>والكتابة. </a:t>
            </a:r>
            <a:endParaRPr lang="ar-DZ" sz="3200" dirty="0" smtClean="0"/>
          </a:p>
          <a:p>
            <a:pPr algn="r" rtl="1">
              <a:lnSpc>
                <a:spcPct val="170000"/>
              </a:lnSpc>
            </a:pPr>
            <a:r>
              <a:rPr lang="ar-DZ" sz="3200" dirty="0" smtClean="0"/>
              <a:t>-</a:t>
            </a:r>
            <a:r>
              <a:rPr lang="ar-DZ" sz="3200" dirty="0"/>
              <a:t>قد تكون </a:t>
            </a:r>
            <a:r>
              <a:rPr lang="ar-DZ" sz="3200" dirty="0" smtClean="0"/>
              <a:t>الإجابات </a:t>
            </a:r>
            <a:r>
              <a:rPr lang="ar-DZ" sz="3200" dirty="0"/>
              <a:t>خاطئة لعدم فهم السؤال</a:t>
            </a:r>
            <a:r>
              <a:rPr lang="ar-DZ" sz="3200" dirty="0" smtClean="0"/>
              <a:t>.</a:t>
            </a:r>
          </a:p>
          <a:p>
            <a:pPr algn="r" rtl="1">
              <a:lnSpc>
                <a:spcPct val="170000"/>
              </a:lnSpc>
            </a:pPr>
            <a:r>
              <a:rPr lang="ar-DZ" sz="3200" dirty="0" smtClean="0"/>
              <a:t> </a:t>
            </a:r>
            <a:r>
              <a:rPr lang="ar-DZ" sz="3200" dirty="0"/>
              <a:t>-قد تكون بعض </a:t>
            </a:r>
            <a:r>
              <a:rPr lang="ar-DZ" sz="3200" dirty="0" smtClean="0"/>
              <a:t>الاستبيانات </a:t>
            </a:r>
            <a:r>
              <a:rPr lang="ar-DZ" sz="3200" dirty="0"/>
              <a:t>ناقصة مما يجعلها غير صالحة </a:t>
            </a:r>
            <a:r>
              <a:rPr lang="ar-DZ" sz="3200" dirty="0" smtClean="0"/>
              <a:t>للاستخدام</a:t>
            </a:r>
            <a:r>
              <a:rPr lang="ar-DZ" sz="3200" dirty="0"/>
              <a:t>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6609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/>
              <a:t>أدوات جمع </a:t>
            </a:r>
            <a:r>
              <a:rPr lang="ar-DZ" b="1" dirty="0" smtClean="0"/>
              <a:t>البيانات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815921"/>
            <a:ext cx="8596668" cy="4225441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2400" dirty="0" smtClean="0"/>
              <a:t>      يتم </a:t>
            </a:r>
            <a:r>
              <a:rPr lang="ar-DZ" sz="2400" dirty="0"/>
              <a:t>على أساسها مراقبة ومشاهدة الظاهرة كما هي في الواقع، دون أن يكون للباحث تدخل في الظاهرة أو مفرداتها، بل يركز ويهتم بما يرغب </a:t>
            </a:r>
            <a:r>
              <a:rPr lang="ar-DZ" sz="2400" dirty="0" smtClean="0"/>
              <a:t>بدراسته </a:t>
            </a:r>
            <a:r>
              <a:rPr lang="ar-DZ" sz="2400" dirty="0"/>
              <a:t>ويدون </a:t>
            </a:r>
            <a:r>
              <a:rPr lang="ar-DZ" sz="2400" dirty="0" smtClean="0"/>
              <a:t>ملاحظاته </a:t>
            </a:r>
            <a:r>
              <a:rPr lang="ar-DZ" sz="2400" dirty="0"/>
              <a:t>حولها.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89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 smtClean="0"/>
              <a:t>أنواع الملاحظة:</a:t>
            </a:r>
            <a:endParaRPr lang="fr-FR" b="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1381" y="1642270"/>
            <a:ext cx="4185623" cy="576262"/>
          </a:xfrm>
        </p:spPr>
        <p:txBody>
          <a:bodyPr/>
          <a:lstStyle/>
          <a:p>
            <a:pPr algn="ctr" rtl="1"/>
            <a:r>
              <a:rPr lang="ar-DZ" b="1" dirty="0"/>
              <a:t>-</a:t>
            </a:r>
            <a:r>
              <a:rPr lang="ar-DZ" b="1" dirty="0" smtClean="0"/>
              <a:t>الملاحظة </a:t>
            </a:r>
            <a:r>
              <a:rPr lang="ar-DZ" b="1" dirty="0"/>
              <a:t>المنتظمة: </a:t>
            </a:r>
            <a:endParaRPr lang="fr-FR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" y="2737244"/>
            <a:ext cx="5088382" cy="4120755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200000"/>
              </a:lnSpc>
            </a:pPr>
            <a:r>
              <a:rPr lang="ar-DZ" dirty="0" smtClean="0"/>
              <a:t>يحدد </a:t>
            </a:r>
            <a:r>
              <a:rPr lang="ar-DZ" dirty="0"/>
              <a:t>فيها الباحث نوع البيانات التي ستقوم بجمعها حول الظاهرة المدروسة، تستخدم في البحوث </a:t>
            </a:r>
            <a:r>
              <a:rPr lang="ar-DZ" dirty="0" smtClean="0"/>
              <a:t>الوصفية، وتنقسم </a:t>
            </a:r>
            <a:r>
              <a:rPr lang="ar-DZ" dirty="0"/>
              <a:t>بودرها إلى </a:t>
            </a:r>
            <a:r>
              <a:rPr lang="ar-DZ" dirty="0" smtClean="0"/>
              <a:t>نوعين: </a:t>
            </a:r>
          </a:p>
          <a:p>
            <a:pPr algn="r" rtl="1">
              <a:lnSpc>
                <a:spcPct val="200000"/>
              </a:lnSpc>
            </a:pPr>
            <a:r>
              <a:rPr lang="ar-DZ" dirty="0" smtClean="0"/>
              <a:t>الملاحظة </a:t>
            </a:r>
            <a:r>
              <a:rPr lang="ar-DZ" dirty="0"/>
              <a:t>بالمشاركة: يكون للباحث دور في أحداث الظاهرة المدروسة.  </a:t>
            </a:r>
            <a:endParaRPr lang="ar-DZ" dirty="0" smtClean="0"/>
          </a:p>
          <a:p>
            <a:pPr algn="r" rtl="1">
              <a:lnSpc>
                <a:spcPct val="200000"/>
              </a:lnSpc>
            </a:pPr>
            <a:r>
              <a:rPr lang="ar-DZ" dirty="0" smtClean="0"/>
              <a:t>الملاحظة </a:t>
            </a:r>
            <a:r>
              <a:rPr lang="ar-DZ" dirty="0"/>
              <a:t>بدون مشاركة: يقوم الباحث </a:t>
            </a:r>
            <a:r>
              <a:rPr lang="ar-DZ" dirty="0" smtClean="0"/>
              <a:t>بدراسة </a:t>
            </a:r>
            <a:r>
              <a:rPr lang="ar-DZ" dirty="0"/>
              <a:t>الظاهرة دون أن يشترك فيها. 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88383" y="1657275"/>
            <a:ext cx="4185618" cy="576262"/>
          </a:xfrm>
        </p:spPr>
        <p:txBody>
          <a:bodyPr/>
          <a:lstStyle/>
          <a:p>
            <a:pPr algn="ctr" rtl="1"/>
            <a:r>
              <a:rPr lang="ar-DZ" b="1" dirty="0"/>
              <a:t>-</a:t>
            </a:r>
            <a:r>
              <a:rPr lang="ar-DZ" b="1" dirty="0" smtClean="0"/>
              <a:t>الملاحظة </a:t>
            </a:r>
            <a:r>
              <a:rPr lang="ar-DZ" b="1" dirty="0"/>
              <a:t>البسيطة: </a:t>
            </a:r>
            <a:endParaRPr lang="fr-FR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r" rtl="1">
              <a:lnSpc>
                <a:spcPct val="200000"/>
              </a:lnSpc>
            </a:pPr>
            <a:r>
              <a:rPr lang="ar-DZ" dirty="0" smtClean="0"/>
              <a:t>لا </a:t>
            </a:r>
            <a:r>
              <a:rPr lang="ar-DZ" dirty="0"/>
              <a:t>يتعمق الباحث في تدوين المعلومات حول ظاهرة ما، مناسبة للبحوث </a:t>
            </a:r>
            <a:r>
              <a:rPr lang="ar-DZ" dirty="0" smtClean="0"/>
              <a:t>الاستكشافية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303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75744" y="1027642"/>
            <a:ext cx="4185623" cy="576262"/>
          </a:xfrm>
        </p:spPr>
        <p:txBody>
          <a:bodyPr/>
          <a:lstStyle/>
          <a:p>
            <a:pPr algn="ctr" rtl="1"/>
            <a:r>
              <a:rPr lang="ar-DZ" b="1" dirty="0" smtClean="0"/>
              <a:t>عيوب الملاحظة: </a:t>
            </a:r>
            <a:endParaRPr lang="fr-FR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" y="1790162"/>
            <a:ext cx="4861368" cy="4958367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200000"/>
              </a:lnSpc>
            </a:pPr>
            <a:r>
              <a:rPr lang="ar-DZ" dirty="0" smtClean="0"/>
              <a:t>-</a:t>
            </a:r>
            <a:r>
              <a:rPr lang="ar-DZ" sz="2400" dirty="0"/>
              <a:t>من الصعب أن تكون التصرفات عفوية بوجود الباحث في نفس </a:t>
            </a:r>
            <a:r>
              <a:rPr lang="ar-DZ" sz="2400" dirty="0" smtClean="0"/>
              <a:t>الوقت(كمراقب ). </a:t>
            </a:r>
          </a:p>
          <a:p>
            <a:pPr algn="r" rtl="1">
              <a:lnSpc>
                <a:spcPct val="200000"/>
              </a:lnSpc>
            </a:pPr>
            <a:r>
              <a:rPr lang="ar-DZ" sz="2400" dirty="0" smtClean="0"/>
              <a:t>-</a:t>
            </a:r>
            <a:r>
              <a:rPr lang="ar-DZ" sz="2400" dirty="0"/>
              <a:t>تتطلب وقتا </a:t>
            </a:r>
            <a:r>
              <a:rPr lang="ar-DZ" sz="2400" dirty="0" smtClean="0"/>
              <a:t>مطولا </a:t>
            </a:r>
            <a:r>
              <a:rPr lang="ar-DZ" sz="2400" dirty="0"/>
              <a:t>للحصول على نتائج ذات مصداقية. </a:t>
            </a:r>
            <a:endParaRPr lang="ar-DZ" sz="2400" dirty="0" smtClean="0"/>
          </a:p>
          <a:p>
            <a:pPr algn="r" rtl="1">
              <a:lnSpc>
                <a:spcPct val="200000"/>
              </a:lnSpc>
            </a:pPr>
            <a:r>
              <a:rPr lang="ar-DZ" sz="2400" dirty="0"/>
              <a:t>بعض المعلومات ال يمكن </a:t>
            </a:r>
            <a:r>
              <a:rPr lang="ar-DZ" sz="2400" dirty="0" err="1"/>
              <a:t>مالحظتها</a:t>
            </a:r>
            <a:r>
              <a:rPr lang="ar-DZ" sz="2400" dirty="0"/>
              <a:t> بل تتطلب طر أخرى لجمع المعلومات</a:t>
            </a:r>
            <a:endParaRPr lang="fr-FR" sz="24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30050" y="1027642"/>
            <a:ext cx="4185618" cy="576262"/>
          </a:xfrm>
        </p:spPr>
        <p:txBody>
          <a:bodyPr/>
          <a:lstStyle/>
          <a:p>
            <a:pPr algn="r" rtl="1"/>
            <a:r>
              <a:rPr lang="ar-DZ" b="1" dirty="0" smtClean="0"/>
              <a:t>مزايا الملاحظة: </a:t>
            </a:r>
            <a:endParaRPr lang="fr-FR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88384" y="1790163"/>
            <a:ext cx="4635165" cy="5067837"/>
          </a:xfrm>
        </p:spPr>
        <p:txBody>
          <a:bodyPr/>
          <a:lstStyle/>
          <a:p>
            <a:pPr marL="0" indent="0" algn="r" rtl="1">
              <a:lnSpc>
                <a:spcPct val="200000"/>
              </a:lnSpc>
              <a:buNone/>
            </a:pPr>
            <a:r>
              <a:rPr lang="ar-DZ" dirty="0" smtClean="0"/>
              <a:t>-</a:t>
            </a:r>
            <a:r>
              <a:rPr lang="ar-DZ" sz="2400" dirty="0"/>
              <a:t>طريقة مباشرة لدراسة سلوك الفرد. </a:t>
            </a:r>
            <a:endParaRPr lang="ar-DZ" sz="2400" dirty="0" smtClean="0"/>
          </a:p>
          <a:p>
            <a:pPr marL="0" indent="0" algn="r" rtl="1">
              <a:lnSpc>
                <a:spcPct val="200000"/>
              </a:lnSpc>
              <a:buNone/>
            </a:pPr>
            <a:r>
              <a:rPr lang="ar-DZ" sz="2400" dirty="0" smtClean="0"/>
              <a:t>-لا </a:t>
            </a:r>
            <a:r>
              <a:rPr lang="ar-DZ" sz="2400" dirty="0"/>
              <a:t>تتطلب جهدا كبيرا</a:t>
            </a:r>
            <a:r>
              <a:rPr lang="ar-DZ" sz="2400" dirty="0" smtClean="0"/>
              <a:t>.</a:t>
            </a:r>
          </a:p>
          <a:p>
            <a:pPr marL="0" indent="0" algn="r" rtl="1">
              <a:lnSpc>
                <a:spcPct val="200000"/>
              </a:lnSpc>
              <a:buNone/>
            </a:pPr>
            <a:r>
              <a:rPr lang="ar-DZ" sz="2400" dirty="0" smtClean="0"/>
              <a:t> </a:t>
            </a:r>
            <a:r>
              <a:rPr lang="ar-DZ" sz="2400" dirty="0"/>
              <a:t>-تسمح بجمع الحقائق من </a:t>
            </a:r>
            <a:r>
              <a:rPr lang="ar-DZ" sz="2400" dirty="0" smtClean="0"/>
              <a:t>خلال </a:t>
            </a:r>
            <a:r>
              <a:rPr lang="ar-DZ" sz="2400" dirty="0"/>
              <a:t>الواقع المدروس.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49986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/>
              <a:t>2-المقابلة: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738649"/>
            <a:ext cx="8596668" cy="4302714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2800" dirty="0" smtClean="0"/>
              <a:t>هي </a:t>
            </a:r>
            <a:r>
              <a:rPr lang="ar-DZ" sz="2800" dirty="0"/>
              <a:t>قيام الباحث بمقابلة </a:t>
            </a:r>
            <a:r>
              <a:rPr lang="ar-DZ" sz="2800" dirty="0" smtClean="0"/>
              <a:t>أفراد </a:t>
            </a:r>
            <a:r>
              <a:rPr lang="ar-DZ" sz="2800" dirty="0"/>
              <a:t>العينة والتحدث معهم حول جوانب تخص موضوع </a:t>
            </a:r>
            <a:r>
              <a:rPr lang="ar-DZ" sz="2800" dirty="0" smtClean="0"/>
              <a:t>الدراسة</a:t>
            </a:r>
            <a:r>
              <a:rPr lang="ar-DZ" sz="2800" dirty="0"/>
              <a:t>، وقد تكون المقابلة مخططة </a:t>
            </a:r>
            <a:r>
              <a:rPr lang="ar-DZ" sz="2800" dirty="0" smtClean="0"/>
              <a:t>(قائمة </a:t>
            </a:r>
            <a:r>
              <a:rPr lang="ar-DZ" sz="2800" dirty="0"/>
              <a:t>على اسئلة محددة </a:t>
            </a:r>
            <a:r>
              <a:rPr lang="ar-DZ" sz="2800" dirty="0" smtClean="0"/>
              <a:t>مسبقا)، </a:t>
            </a:r>
            <a:r>
              <a:rPr lang="ar-DZ" sz="2800" dirty="0"/>
              <a:t>أو غير مخططة </a:t>
            </a:r>
            <a:r>
              <a:rPr lang="ar-DZ" sz="2800" dirty="0" smtClean="0"/>
              <a:t>(أسئلة عفوية)، </a:t>
            </a:r>
            <a:r>
              <a:rPr lang="ar-DZ" sz="2800" dirty="0"/>
              <a:t>كما قد تكون فردية أو جماعية.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7043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1953" y="499607"/>
            <a:ext cx="4185623" cy="904189"/>
          </a:xfrm>
        </p:spPr>
        <p:txBody>
          <a:bodyPr/>
          <a:lstStyle/>
          <a:p>
            <a:pPr algn="ctr" rtl="1"/>
            <a:r>
              <a:rPr lang="ar-DZ" b="1" dirty="0"/>
              <a:t>عيوب المقابلة: </a:t>
            </a:r>
            <a:endParaRPr lang="fr-FR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" y="1712891"/>
            <a:ext cx="4861368" cy="5145110"/>
          </a:xfrm>
        </p:spPr>
        <p:txBody>
          <a:bodyPr>
            <a:noAutofit/>
          </a:bodyPr>
          <a:lstStyle/>
          <a:p>
            <a:pPr algn="r" rtl="1"/>
            <a:r>
              <a:rPr lang="ar-DZ" sz="2400" dirty="0" smtClean="0"/>
              <a:t>-</a:t>
            </a:r>
            <a:r>
              <a:rPr lang="ar-DZ" sz="2400" dirty="0"/>
              <a:t>أي خطأ في تدوين البيانات أثناء المقابلة سينجر عنه خطأ في النتائج</a:t>
            </a:r>
            <a:r>
              <a:rPr lang="ar-DZ" sz="2400" dirty="0" smtClean="0"/>
              <a:t>.</a:t>
            </a:r>
          </a:p>
          <a:p>
            <a:pPr algn="r" rtl="1"/>
            <a:r>
              <a:rPr lang="ar-DZ" sz="2400" dirty="0" smtClean="0"/>
              <a:t> </a:t>
            </a:r>
            <a:r>
              <a:rPr lang="ar-DZ" sz="2400" dirty="0"/>
              <a:t>-نجاحها يعتمد أساسي على تعاون المستجيب. </a:t>
            </a:r>
            <a:endParaRPr lang="ar-DZ" sz="2400" dirty="0" smtClean="0"/>
          </a:p>
          <a:p>
            <a:pPr algn="r" rtl="1"/>
            <a:r>
              <a:rPr lang="ar-DZ" sz="2400" dirty="0" smtClean="0"/>
              <a:t>- تتأثر </a:t>
            </a:r>
            <a:r>
              <a:rPr lang="ar-DZ" sz="2400" dirty="0"/>
              <a:t>برغبة المستجيب أن يظهر بصورة جماعية إيجابية، مما يخفي بعض الحقائق فتكون </a:t>
            </a:r>
            <a:r>
              <a:rPr lang="ar-DZ" sz="2400" dirty="0" smtClean="0"/>
              <a:t>المعلومات تتأثر </a:t>
            </a:r>
            <a:r>
              <a:rPr lang="ar-DZ" sz="2400" dirty="0"/>
              <a:t>بالحالة النفسية للمستجيب. غير سليمة.</a:t>
            </a:r>
            <a:endParaRPr lang="fr-FR" sz="24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88384" y="827534"/>
            <a:ext cx="4185618" cy="576262"/>
          </a:xfrm>
        </p:spPr>
        <p:txBody>
          <a:bodyPr/>
          <a:lstStyle/>
          <a:p>
            <a:pPr algn="ctr" rtl="1"/>
            <a:r>
              <a:rPr lang="ar-DZ" b="1" dirty="0" smtClean="0"/>
              <a:t>مزايا </a:t>
            </a:r>
            <a:r>
              <a:rPr lang="ar-DZ" b="1" dirty="0"/>
              <a:t>المقابلة: </a:t>
            </a:r>
            <a:endParaRPr lang="fr-FR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88384" y="1712891"/>
            <a:ext cx="4776833" cy="5145109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-</a:t>
            </a:r>
            <a:r>
              <a:rPr lang="ar-DZ" sz="2400" dirty="0"/>
              <a:t>تفيد الباحث بمعلومات إضافية قد تستخدم مع </a:t>
            </a:r>
            <a:r>
              <a:rPr lang="ar-DZ" sz="2400" dirty="0" smtClean="0"/>
              <a:t>الملاحظة </a:t>
            </a:r>
            <a:r>
              <a:rPr lang="ar-DZ" sz="2400" dirty="0"/>
              <a:t>لتأكيد صحة البيانات. </a:t>
            </a:r>
            <a:endParaRPr lang="ar-DZ" sz="2400" dirty="0" smtClean="0"/>
          </a:p>
          <a:p>
            <a:pPr algn="r" rtl="1"/>
            <a:r>
              <a:rPr lang="ar-DZ" sz="2400" dirty="0" smtClean="0"/>
              <a:t>-</a:t>
            </a:r>
            <a:r>
              <a:rPr lang="ar-DZ" sz="2400" dirty="0"/>
              <a:t>تعتبر من أفضل الوسائل لتقييم الصفات الشخصية</a:t>
            </a:r>
            <a:r>
              <a:rPr lang="ar-DZ" sz="2400" dirty="0" smtClean="0"/>
              <a:t>.</a:t>
            </a:r>
          </a:p>
          <a:p>
            <a:pPr algn="r" rtl="1"/>
            <a:r>
              <a:rPr lang="ar-DZ" sz="2400" dirty="0" smtClean="0"/>
              <a:t> </a:t>
            </a:r>
            <a:r>
              <a:rPr lang="ar-DZ" sz="2400" dirty="0"/>
              <a:t>-تدعم البيانات التي تم جمعها لتكون دقيقة إلى حد ما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41196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b="1" dirty="0" err="1" smtClean="0"/>
              <a:t>الإستبيان</a:t>
            </a:r>
            <a:r>
              <a:rPr lang="ar-DZ" b="1" dirty="0" smtClean="0"/>
              <a:t> (</a:t>
            </a:r>
            <a:r>
              <a:rPr lang="ar-DZ" b="1" dirty="0" err="1" smtClean="0"/>
              <a:t>الإستمارة</a:t>
            </a:r>
            <a:r>
              <a:rPr lang="ar-DZ" b="1" dirty="0" smtClean="0"/>
              <a:t>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7884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3200" dirty="0"/>
              <a:t> </a:t>
            </a:r>
            <a:r>
              <a:rPr lang="ar-DZ" sz="3200" dirty="0" smtClean="0"/>
              <a:t>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DZ" sz="3200" dirty="0"/>
              <a:t> </a:t>
            </a:r>
            <a:r>
              <a:rPr lang="ar-DZ" sz="3200" dirty="0" smtClean="0"/>
              <a:t>   يعتبر </a:t>
            </a:r>
            <a:r>
              <a:rPr lang="ar-DZ" sz="3200" dirty="0"/>
              <a:t>من </a:t>
            </a:r>
            <a:r>
              <a:rPr lang="ar-DZ" sz="3200" dirty="0" smtClean="0"/>
              <a:t>الأدوات </a:t>
            </a:r>
            <a:r>
              <a:rPr lang="ar-DZ" sz="3200" dirty="0"/>
              <a:t>واسعة </a:t>
            </a:r>
            <a:r>
              <a:rPr lang="ar-DZ" sz="3200" dirty="0" smtClean="0"/>
              <a:t>الانتشار والاستخدام </a:t>
            </a:r>
            <a:r>
              <a:rPr lang="ar-DZ" sz="3200" dirty="0"/>
              <a:t>في الحصول على البيانات، خصوصا عند زيادة حجم العينة، فهو أداة أساسية لجمع البيانات بغرض التحقق من فرضيات الدراسة </a:t>
            </a:r>
            <a:r>
              <a:rPr lang="ar-DZ" sz="3200" dirty="0" smtClean="0"/>
              <a:t>والإجابة </a:t>
            </a:r>
            <a:r>
              <a:rPr lang="ar-DZ" sz="3200" dirty="0"/>
              <a:t>عن أسئلة البحث.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883241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/>
          <a:lstStyle/>
          <a:p>
            <a:pPr algn="ctr" rtl="1"/>
            <a:r>
              <a:rPr lang="ar-DZ" b="1" dirty="0" smtClean="0"/>
              <a:t>شروط الاستبيان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32586"/>
            <a:ext cx="8596668" cy="5325413"/>
          </a:xfrm>
        </p:spPr>
        <p:txBody>
          <a:bodyPr>
            <a:noAutofit/>
          </a:bodyPr>
          <a:lstStyle/>
          <a:p>
            <a:pPr algn="r" rtl="1"/>
            <a:r>
              <a:rPr lang="ar-DZ" sz="3200" dirty="0" smtClean="0"/>
              <a:t>الأسئلة </a:t>
            </a:r>
            <a:r>
              <a:rPr lang="ar-DZ" sz="3200" dirty="0"/>
              <a:t>بسيطة، </a:t>
            </a:r>
            <a:endParaRPr lang="ar-DZ" sz="3200" dirty="0" smtClean="0"/>
          </a:p>
          <a:p>
            <a:pPr algn="r" rtl="1"/>
            <a:r>
              <a:rPr lang="ar-DZ" sz="3200" dirty="0" smtClean="0"/>
              <a:t>مفهومة للجميع ولا </a:t>
            </a:r>
            <a:r>
              <a:rPr lang="ar-DZ" sz="3200" dirty="0"/>
              <a:t>تكون غامضة. </a:t>
            </a:r>
            <a:endParaRPr lang="ar-DZ" sz="3200" dirty="0" smtClean="0"/>
          </a:p>
          <a:p>
            <a:pPr algn="r" rtl="1"/>
            <a:r>
              <a:rPr lang="ar-DZ" sz="3200" dirty="0" smtClean="0"/>
              <a:t> </a:t>
            </a:r>
            <a:r>
              <a:rPr lang="ar-DZ" sz="3200" dirty="0"/>
              <a:t>أن تكون قصيرة قد </a:t>
            </a:r>
            <a:r>
              <a:rPr lang="ar-DZ" sz="3200" dirty="0" smtClean="0"/>
              <a:t>الإمكان</a:t>
            </a:r>
            <a:r>
              <a:rPr lang="ar-DZ" sz="3200" dirty="0"/>
              <a:t>، </a:t>
            </a:r>
            <a:endParaRPr lang="ar-DZ" sz="3200" dirty="0" smtClean="0"/>
          </a:p>
          <a:p>
            <a:pPr algn="r" rtl="1"/>
            <a:r>
              <a:rPr lang="ar-DZ" sz="3200" dirty="0" smtClean="0"/>
              <a:t>تجنب التكرار في الأسئلة</a:t>
            </a:r>
          </a:p>
          <a:p>
            <a:pPr algn="r" rtl="1"/>
            <a:r>
              <a:rPr lang="ar-DZ" sz="3200" dirty="0" smtClean="0"/>
              <a:t>ان تكون العبارات تدخل ضمن موضوع الدراسة وتقدم إضافة للبحث.</a:t>
            </a:r>
          </a:p>
          <a:p>
            <a:pPr algn="r" rtl="1"/>
            <a:r>
              <a:rPr lang="ar-DZ" sz="3200" dirty="0" smtClean="0"/>
              <a:t> </a:t>
            </a:r>
            <a:r>
              <a:rPr lang="ar-DZ" sz="3200" dirty="0"/>
              <a:t>يفضل أن يوزع </a:t>
            </a:r>
            <a:r>
              <a:rPr lang="ar-DZ" sz="3200" dirty="0" smtClean="0"/>
              <a:t>الاستبيان </a:t>
            </a:r>
            <a:r>
              <a:rPr lang="ar-DZ" sz="3200" dirty="0"/>
              <a:t>على مجموعة صغيرة للتجربة، وتعديل </a:t>
            </a:r>
            <a:r>
              <a:rPr lang="ar-DZ" sz="3200" dirty="0" smtClean="0"/>
              <a:t>الأخطاء </a:t>
            </a:r>
            <a:r>
              <a:rPr lang="ar-DZ" sz="3200" dirty="0"/>
              <a:t>قبل الصياغة النهائية له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02318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/>
              <a:t>مزايا </a:t>
            </a:r>
            <a:r>
              <a:rPr lang="ar-DZ" b="1" dirty="0" smtClean="0"/>
              <a:t>الاستبيان</a:t>
            </a:r>
            <a:r>
              <a:rPr lang="ar-DZ" b="1" dirty="0"/>
              <a:t>: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031" y="1622739"/>
            <a:ext cx="9170971" cy="5235262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</a:pPr>
            <a:r>
              <a:rPr lang="ar-DZ" sz="3200" dirty="0"/>
              <a:t>-</a:t>
            </a:r>
            <a:r>
              <a:rPr lang="ar-DZ" sz="3200" dirty="0"/>
              <a:t>سهلة التعبئة. </a:t>
            </a:r>
            <a:endParaRPr lang="ar-DZ" sz="3200" dirty="0"/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-</a:t>
            </a:r>
            <a:r>
              <a:rPr lang="ar-DZ" sz="3200" dirty="0"/>
              <a:t>الحصول على معلومات من عدد كبير من </a:t>
            </a:r>
            <a:r>
              <a:rPr lang="ar-DZ" sz="3200" dirty="0" smtClean="0"/>
              <a:t>الأفراد</a:t>
            </a:r>
            <a:r>
              <a:rPr lang="ar-DZ" sz="3200" dirty="0"/>
              <a:t>. </a:t>
            </a:r>
            <a:endParaRPr lang="ar-DZ" sz="3200" dirty="0" smtClean="0"/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-الإجابات </a:t>
            </a:r>
            <a:r>
              <a:rPr lang="ar-DZ" sz="3200" dirty="0"/>
              <a:t>تكون أكثر موضوعية من الطرق </a:t>
            </a:r>
            <a:r>
              <a:rPr lang="ar-DZ" sz="3200" dirty="0" smtClean="0"/>
              <a:t>الأخرى</a:t>
            </a:r>
            <a:r>
              <a:rPr lang="ar-DZ" sz="3200" dirty="0"/>
              <a:t>، </a:t>
            </a:r>
            <a:r>
              <a:rPr lang="ar-DZ" sz="3200" dirty="0" smtClean="0"/>
              <a:t>نظرا </a:t>
            </a:r>
            <a:r>
              <a:rPr lang="ar-DZ" sz="3200" dirty="0"/>
              <a:t>لغياب اسم المجيب مما يدفعه </a:t>
            </a:r>
            <a:r>
              <a:rPr lang="ar-DZ" sz="3200" dirty="0" smtClean="0"/>
              <a:t>لإعطاء </a:t>
            </a:r>
            <a:r>
              <a:rPr lang="ar-DZ" sz="3200" dirty="0"/>
              <a:t>معلومات دقيقة.</a:t>
            </a:r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كسب </a:t>
            </a:r>
            <a:r>
              <a:rPr lang="ar-DZ" sz="3200" dirty="0"/>
              <a:t>الوقت والجهد. </a:t>
            </a:r>
            <a:endParaRPr lang="ar-DZ" sz="3200" dirty="0" smtClean="0"/>
          </a:p>
          <a:p>
            <a:pPr algn="r" rtl="1">
              <a:lnSpc>
                <a:spcPct val="150000"/>
              </a:lnSpc>
            </a:pPr>
            <a:r>
              <a:rPr lang="ar-DZ" sz="3200" dirty="0" smtClean="0"/>
              <a:t>-</a:t>
            </a:r>
            <a:r>
              <a:rPr lang="ar-DZ" sz="3200" dirty="0"/>
              <a:t>يسمح للمجيب بالتدقيق في معلوماته عند ملئه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1719364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514</Words>
  <Application>Microsoft Office PowerPoint</Application>
  <PresentationFormat>Grand écran</PresentationFormat>
  <Paragraphs>53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Tahoma</vt:lpstr>
      <vt:lpstr>Trebuchet MS</vt:lpstr>
      <vt:lpstr>Wingdings 3</vt:lpstr>
      <vt:lpstr>Facette</vt:lpstr>
      <vt:lpstr>المحاضرة الثانية</vt:lpstr>
      <vt:lpstr>أدوات جمع البيانات</vt:lpstr>
      <vt:lpstr>أنواع الملاحظة:</vt:lpstr>
      <vt:lpstr>Présentation PowerPoint</vt:lpstr>
      <vt:lpstr>2-المقابلة: </vt:lpstr>
      <vt:lpstr>Présentation PowerPoint</vt:lpstr>
      <vt:lpstr>الإستبيان (الإستمارة)</vt:lpstr>
      <vt:lpstr>شروط الاستبيان</vt:lpstr>
      <vt:lpstr>مزايا الاستبيان: </vt:lpstr>
      <vt:lpstr>عيوب الاستبيان: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9</cp:revision>
  <dcterms:created xsi:type="dcterms:W3CDTF">2021-10-25T19:50:12Z</dcterms:created>
  <dcterms:modified xsi:type="dcterms:W3CDTF">2021-10-28T06:59:14Z</dcterms:modified>
</cp:coreProperties>
</file>