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8"/>
  </p:notesMasterIdLst>
  <p:sldIdLst>
    <p:sldId id="256" r:id="rId2"/>
    <p:sldId id="292" r:id="rId3"/>
    <p:sldId id="258" r:id="rId4"/>
    <p:sldId id="257" r:id="rId5"/>
    <p:sldId id="277" r:id="rId6"/>
    <p:sldId id="299" r:id="rId7"/>
    <p:sldId id="300" r:id="rId8"/>
    <p:sldId id="274" r:id="rId9"/>
    <p:sldId id="297" r:id="rId10"/>
    <p:sldId id="308" r:id="rId11"/>
    <p:sldId id="309" r:id="rId12"/>
    <p:sldId id="259" r:id="rId13"/>
    <p:sldId id="319" r:id="rId14"/>
    <p:sldId id="296" r:id="rId15"/>
    <p:sldId id="260" r:id="rId16"/>
    <p:sldId id="305" r:id="rId17"/>
    <p:sldId id="261" r:id="rId18"/>
    <p:sldId id="263" r:id="rId19"/>
    <p:sldId id="283" r:id="rId20"/>
    <p:sldId id="264" r:id="rId21"/>
    <p:sldId id="265" r:id="rId22"/>
    <p:sldId id="287" r:id="rId23"/>
    <p:sldId id="288" r:id="rId24"/>
    <p:sldId id="289" r:id="rId25"/>
    <p:sldId id="267" r:id="rId26"/>
    <p:sldId id="322" r:id="rId27"/>
    <p:sldId id="269" r:id="rId28"/>
    <p:sldId id="317" r:id="rId29"/>
    <p:sldId id="325" r:id="rId30"/>
    <p:sldId id="270" r:id="rId31"/>
    <p:sldId id="326" r:id="rId32"/>
    <p:sldId id="327" r:id="rId33"/>
    <p:sldId id="318" r:id="rId34"/>
    <p:sldId id="271" r:id="rId35"/>
    <p:sldId id="272" r:id="rId36"/>
    <p:sldId id="314" r:id="rId37"/>
    <p:sldId id="323" r:id="rId38"/>
    <p:sldId id="324" r:id="rId39"/>
    <p:sldId id="315" r:id="rId40"/>
    <p:sldId id="321" r:id="rId41"/>
    <p:sldId id="316" r:id="rId42"/>
    <p:sldId id="320" r:id="rId43"/>
    <p:sldId id="328" r:id="rId44"/>
    <p:sldId id="329" r:id="rId45"/>
    <p:sldId id="312" r:id="rId46"/>
    <p:sldId id="330"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FF00"/>
    <a:srgbClr val="00CC00"/>
    <a:srgbClr val="99FF66"/>
    <a:srgbClr val="FF33CC"/>
    <a:srgbClr val="0099CC"/>
    <a:srgbClr val="00CCFF"/>
    <a:srgbClr val="00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24" autoAdjust="0"/>
  </p:normalViewPr>
  <p:slideViewPr>
    <p:cSldViewPr>
      <p:cViewPr varScale="1">
        <p:scale>
          <a:sx n="65" d="100"/>
          <a:sy n="65" d="100"/>
        </p:scale>
        <p:origin x="-14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252C28-F030-44FE-841D-DD06E3294F77}" type="datetimeFigureOut">
              <a:rPr lang="fr-FR" smtClean="0"/>
              <a:pPr/>
              <a:t>24/11/2021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AE313-A05E-4C54-9D18-7BA0E0E6966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EFAE313-A05E-4C54-9D18-7BA0E0E6966A}" type="slidenum">
              <a:rPr lang="fr-FR" smtClean="0"/>
              <a:pP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EFAE313-A05E-4C54-9D18-7BA0E0E6966A}" type="slidenum">
              <a:rPr lang="fr-FR" smtClean="0"/>
              <a:pPr/>
              <a:t>12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EFAE313-A05E-4C54-9D18-7BA0E0E6966A}" type="slidenum">
              <a:rPr lang="fr-FR" smtClean="0"/>
              <a:pPr/>
              <a:t>38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381000" y="4853411"/>
            <a:ext cx="8458200" cy="1222375"/>
          </a:xfrm>
        </p:spPr>
        <p:txBody>
          <a:bodyPr anchor="t"/>
          <a:lstStyle/>
          <a:p>
            <a:r>
              <a:rPr kumimoji="0" lang="fr-FR" smtClean="0"/>
              <a:t>Cliquez pour modifier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16" name="Espace réservé de la date 15"/>
          <p:cNvSpPr>
            <a:spLocks noGrp="1"/>
          </p:cNvSpPr>
          <p:nvPr>
            <p:ph type="dt" sz="half" idx="10"/>
          </p:nvPr>
        </p:nvSpPr>
        <p:spPr/>
        <p:txBody>
          <a:bodyPr/>
          <a:lstStyle/>
          <a:p>
            <a:fld id="{2C4D7A45-01A7-4E74-AC6A-1AEE16CE8BA0}" type="datetimeFigureOut">
              <a:rPr lang="fr-FR" smtClean="0"/>
              <a:pPr/>
              <a:t>24/11/2021</a:t>
            </a:fld>
            <a:endParaRPr lang="fr-FR"/>
          </a:p>
        </p:txBody>
      </p:sp>
      <p:sp>
        <p:nvSpPr>
          <p:cNvPr id="2" name="Espace réservé du pied de page 1"/>
          <p:cNvSpPr>
            <a:spLocks noGrp="1"/>
          </p:cNvSpPr>
          <p:nvPr>
            <p:ph type="ftr" sz="quarter" idx="11"/>
          </p:nvPr>
        </p:nvSpPr>
        <p:spPr/>
        <p:txBody>
          <a:bodyPr/>
          <a:lstStyle/>
          <a:p>
            <a:endParaRPr lang="fr-FR"/>
          </a:p>
        </p:txBody>
      </p:sp>
      <p:sp>
        <p:nvSpPr>
          <p:cNvPr id="15" name="Espace réservé du numéro de diapositive 14"/>
          <p:cNvSpPr>
            <a:spLocks noGrp="1"/>
          </p:cNvSpPr>
          <p:nvPr>
            <p:ph type="sldNum" sz="quarter" idx="12"/>
          </p:nvPr>
        </p:nvSpPr>
        <p:spPr>
          <a:xfrm>
            <a:off x="8229600" y="6473952"/>
            <a:ext cx="758952" cy="246888"/>
          </a:xfrm>
        </p:spPr>
        <p:txBody>
          <a:bodyPr/>
          <a:lstStyle/>
          <a:p>
            <a:fld id="{CB51A40B-4518-4E6E-BFA7-67124BD2C23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C4D7A45-01A7-4E74-AC6A-1AEE16CE8BA0}" type="datetimeFigureOut">
              <a:rPr lang="fr-FR" smtClean="0"/>
              <a:pPr/>
              <a:t>24/11/2021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1A40B-4518-4E6E-BFA7-67124BD2C23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C4D7A45-01A7-4E74-AC6A-1AEE16CE8BA0}" type="datetimeFigureOut">
              <a:rPr lang="fr-FR" smtClean="0"/>
              <a:pPr/>
              <a:t>24/11/2021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1A40B-4518-4E6E-BFA7-67124BD2C23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Cliquez pour modifier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2C4D7A45-01A7-4E74-AC6A-1AEE16CE8BA0}" type="datetimeFigureOut">
              <a:rPr lang="fr-FR" smtClean="0"/>
              <a:pPr/>
              <a:t>24/11/2021</a:t>
            </a:fld>
            <a:endParaRPr lang="fr-FR"/>
          </a:p>
        </p:txBody>
      </p:sp>
      <p:sp>
        <p:nvSpPr>
          <p:cNvPr id="19" name="Espace réservé du pied de page 18"/>
          <p:cNvSpPr>
            <a:spLocks noGrp="1"/>
          </p:cNvSpPr>
          <p:nvPr>
            <p:ph type="ftr" sz="quarter" idx="11"/>
          </p:nvPr>
        </p:nvSpPr>
        <p:spPr>
          <a:xfrm>
            <a:off x="3581400" y="76200"/>
            <a:ext cx="2895600" cy="288925"/>
          </a:xfrm>
        </p:spPr>
        <p:txBody>
          <a:bodyPr/>
          <a:lstStyle/>
          <a:p>
            <a:endParaRPr lang="fr-FR"/>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CB51A40B-4518-4E6E-BFA7-67124BD2C23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9" name="Espace réservé de la date 18"/>
          <p:cNvSpPr>
            <a:spLocks noGrp="1"/>
          </p:cNvSpPr>
          <p:nvPr>
            <p:ph type="dt" sz="half" idx="10"/>
          </p:nvPr>
        </p:nvSpPr>
        <p:spPr/>
        <p:txBody>
          <a:bodyPr/>
          <a:lstStyle/>
          <a:p>
            <a:fld id="{2C4D7A45-01A7-4E74-AC6A-1AEE16CE8BA0}" type="datetimeFigureOut">
              <a:rPr lang="fr-FR" smtClean="0"/>
              <a:pPr/>
              <a:t>24/11/2021</a:t>
            </a:fld>
            <a:endParaRPr lang="fr-FR"/>
          </a:p>
        </p:txBody>
      </p:sp>
      <p:sp>
        <p:nvSpPr>
          <p:cNvPr id="11" name="Espace réservé du pied de page 10"/>
          <p:cNvSpPr>
            <a:spLocks noGrp="1"/>
          </p:cNvSpPr>
          <p:nvPr>
            <p:ph type="ftr" sz="quarter" idx="11"/>
          </p:nvPr>
        </p:nvSpPr>
        <p:spPr/>
        <p:txBody>
          <a:bodyPr/>
          <a:lstStyle/>
          <a:p>
            <a:endParaRPr lang="fr-FR"/>
          </a:p>
        </p:txBody>
      </p:sp>
      <p:sp>
        <p:nvSpPr>
          <p:cNvPr id="16" name="Espace réservé du numéro de diapositive 15"/>
          <p:cNvSpPr>
            <a:spLocks noGrp="1"/>
          </p:cNvSpPr>
          <p:nvPr>
            <p:ph type="sldNum" sz="quarter" idx="12"/>
          </p:nvPr>
        </p:nvSpPr>
        <p:spPr/>
        <p:txBody>
          <a:bodyPr/>
          <a:lstStyle/>
          <a:p>
            <a:fld id="{CB51A40B-4518-4E6E-BFA7-67124BD2C238}" type="slidenum">
              <a:rPr lang="fr-FR" smtClean="0"/>
              <a:pPr/>
              <a:t>‹N°›</a:t>
            </a:fld>
            <a:endParaRPr lang="fr-F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2C4D7A45-01A7-4E74-AC6A-1AEE16CE8BA0}" type="datetimeFigureOut">
              <a:rPr lang="fr-FR" smtClean="0"/>
              <a:pPr/>
              <a:t>24/11/2021</a:t>
            </a:fld>
            <a:endParaRPr lang="fr-FR"/>
          </a:p>
        </p:txBody>
      </p:sp>
      <p:sp>
        <p:nvSpPr>
          <p:cNvPr id="10" name="Espace réservé du pied de page 9"/>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CB51A40B-4518-4E6E-BFA7-67124BD2C23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2C4D7A45-01A7-4E74-AC6A-1AEE16CE8BA0}" type="datetimeFigureOut">
              <a:rPr lang="fr-FR" smtClean="0"/>
              <a:pPr/>
              <a:t>24/11/2021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229600" y="6477000"/>
            <a:ext cx="762000" cy="246888"/>
          </a:xfrm>
        </p:spPr>
        <p:txBody>
          <a:bodyPr/>
          <a:lstStyle/>
          <a:p>
            <a:fld id="{CB51A40B-4518-4E6E-BFA7-67124BD2C238}" type="slidenum">
              <a:rPr lang="fr-FR" smtClean="0"/>
              <a:pPr/>
              <a:t>‹N°›</a:t>
            </a:fld>
            <a:endParaRPr lang="fr-FR"/>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2C4D7A45-01A7-4E74-AC6A-1AEE16CE8BA0}" type="datetimeFigureOut">
              <a:rPr lang="fr-FR" smtClean="0"/>
              <a:pPr/>
              <a:t>24/11/2021</a:t>
            </a:fld>
            <a:endParaRPr lang="fr-FR"/>
          </a:p>
        </p:txBody>
      </p:sp>
      <p:sp>
        <p:nvSpPr>
          <p:cNvPr id="21" name="Espace réservé du pied de page 20"/>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1A40B-4518-4E6E-BFA7-67124BD2C23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2C4D7A45-01A7-4E74-AC6A-1AEE16CE8BA0}" type="datetimeFigureOut">
              <a:rPr lang="fr-FR" smtClean="0"/>
              <a:pPr/>
              <a:t>24/11/2021</a:t>
            </a:fld>
            <a:endParaRPr lang="fr-FR"/>
          </a:p>
        </p:txBody>
      </p:sp>
      <p:sp>
        <p:nvSpPr>
          <p:cNvPr id="24" name="Espace réservé du pied de page 23"/>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51A40B-4518-4E6E-BFA7-67124BD2C23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2C4D7A45-01A7-4E74-AC6A-1AEE16CE8BA0}" type="datetimeFigureOut">
              <a:rPr lang="fr-FR" smtClean="0"/>
              <a:pPr/>
              <a:t>24/11/2021</a:t>
            </a:fld>
            <a:endParaRPr lang="fr-FR"/>
          </a:p>
        </p:txBody>
      </p:sp>
      <p:sp>
        <p:nvSpPr>
          <p:cNvPr id="29" name="Espace réservé du pied de page 28"/>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51A40B-4518-4E6E-BFA7-67124BD2C23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2C4D7A45-01A7-4E74-AC6A-1AEE16CE8BA0}" type="datetimeFigureOut">
              <a:rPr lang="fr-FR" smtClean="0"/>
              <a:pPr/>
              <a:t>24/11/2021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CB51A40B-4518-4E6E-BFA7-67124BD2C238}" type="slidenum">
              <a:rPr lang="fr-FR" smtClean="0"/>
              <a:pPr/>
              <a:t>‹N°›</a:t>
            </a:fld>
            <a:endParaRPr lang="fr-FR"/>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C4D7A45-01A7-4E74-AC6A-1AEE16CE8BA0}" type="datetimeFigureOut">
              <a:rPr lang="fr-FR" smtClean="0"/>
              <a:pPr/>
              <a:t>24/11/2021</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B51A40B-4518-4E6E-BFA7-67124BD2C238}" type="slidenum">
              <a:rPr lang="fr-FR" smtClean="0"/>
              <a:pPr/>
              <a:t>‹N°›</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Cliquez pour modifier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type="subTitle" idx="1"/>
          </p:nvPr>
        </p:nvSpPr>
        <p:spPr>
          <a:xfrm>
            <a:off x="304800" y="457200"/>
            <a:ext cx="8458200" cy="3352800"/>
          </a:xfrm>
        </p:spPr>
        <p:txBody>
          <a:bodyPr>
            <a:noAutofit/>
          </a:bodyPr>
          <a:lstStyle/>
          <a:p>
            <a:pPr algn="ctr" rtl="1">
              <a:spcBef>
                <a:spcPts val="0"/>
              </a:spcBef>
            </a:pPr>
            <a:r>
              <a:rPr lang="ar-DZ" sz="2000"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sz="20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République Algérienne Démocratique et Populaire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000" b="1" dirty="0" smtClean="0">
                <a:solidFill>
                  <a:schemeClr val="tx1"/>
                </a:solidFill>
                <a:latin typeface="Times New Roman" pitchFamily="18" charset="0"/>
                <a:cs typeface="Times New Roman" pitchFamily="18" charset="0"/>
              </a:rPr>
              <a:t>وزارة التعليــم العــالي والبحــث العلمـي</a:t>
            </a:r>
            <a:endParaRPr lang="en-US" sz="20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Ministère de l’Enseignement Supérieur et de la Recherche Scientifique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000" b="1" i="1" dirty="0" smtClean="0">
                <a:solidFill>
                  <a:schemeClr val="tx1"/>
                </a:solidFill>
                <a:latin typeface="Times New Roman" pitchFamily="18" charset="0"/>
                <a:cs typeface="Times New Roman" pitchFamily="18" charset="0"/>
              </a:rPr>
              <a:t>جــامعة محــمد خيضــر – بسكرة –</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000" b="1" i="1" dirty="0" smtClean="0">
                <a:solidFill>
                  <a:schemeClr val="tx1"/>
                </a:solidFill>
                <a:latin typeface="Times New Roman" pitchFamily="18" charset="0"/>
                <a:cs typeface="Times New Roman" pitchFamily="18" charset="0"/>
              </a:rPr>
              <a:t>كــلية العلــوم الاقتصــادية و التجــارية و علــوم التسييــر</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000" b="1" i="1" dirty="0" smtClean="0">
                <a:solidFill>
                  <a:schemeClr val="tx1"/>
                </a:solidFill>
                <a:latin typeface="Times New Roman" pitchFamily="18" charset="0"/>
                <a:cs typeface="Times New Roman" pitchFamily="18" charset="0"/>
              </a:rPr>
              <a:t>قسم العلوم التجارية</a:t>
            </a:r>
            <a:endParaRPr lang="en-US" sz="2000" b="1" dirty="0" smtClean="0">
              <a:solidFill>
                <a:schemeClr val="tx1"/>
              </a:solidFill>
              <a:latin typeface="Times New Roman" pitchFamily="18" charset="0"/>
              <a:cs typeface="Times New Roman" pitchFamily="18" charset="0"/>
            </a:endParaRPr>
          </a:p>
          <a:p>
            <a:pPr algn="ctr" rtl="1">
              <a:spcBef>
                <a:spcPts val="0"/>
              </a:spcBef>
            </a:pPr>
            <a:r>
              <a:rPr lang="ar-DZ" sz="2000" b="1" dirty="0" smtClean="0">
                <a:solidFill>
                  <a:schemeClr val="tx1"/>
                </a:solidFill>
                <a:latin typeface="Times New Roman" pitchFamily="18" charset="0"/>
                <a:ea typeface="Tahoma" pitchFamily="34" charset="0"/>
                <a:cs typeface="Times New Roman" pitchFamily="18" charset="0"/>
              </a:rPr>
              <a:t>سنة ثانية ماستر مالية وتجارة دولية</a:t>
            </a:r>
          </a:p>
          <a:p>
            <a:pPr algn="ctr" rtl="1">
              <a:spcBef>
                <a:spcPts val="0"/>
              </a:spcBef>
            </a:pPr>
            <a:r>
              <a:rPr lang="ar-DZ" sz="2800" b="1" dirty="0" smtClean="0">
                <a:solidFill>
                  <a:schemeClr val="tx1"/>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tx1"/>
                </a:solidFill>
                <a:latin typeface="Times New Roman" pitchFamily="18" charset="0"/>
                <a:cs typeface="Times New Roman" pitchFamily="18" charset="0"/>
              </a:rPr>
              <a:t>الموسم الجامعي: 2022/2021</a:t>
            </a:r>
            <a:r>
              <a:rPr lang="ar-DZ" b="1" dirty="0" smtClean="0">
                <a:solidFill>
                  <a:schemeClr val="tx1"/>
                </a:solidFill>
                <a:latin typeface="Times New Roman" pitchFamily="18" charset="0"/>
                <a:cs typeface="Times New Roman" pitchFamily="18" charset="0"/>
              </a:rPr>
              <a:t>                                     </a:t>
            </a:r>
          </a:p>
        </p:txBody>
      </p:sp>
      <p:sp>
        <p:nvSpPr>
          <p:cNvPr id="7" name="Espace réservé du contenu 5"/>
          <p:cNvSpPr txBox="1">
            <a:spLocks/>
          </p:cNvSpPr>
          <p:nvPr/>
        </p:nvSpPr>
        <p:spPr>
          <a:xfrm>
            <a:off x="381000" y="4724400"/>
            <a:ext cx="8458200" cy="1828800"/>
          </a:xfrm>
          <a:prstGeom prst="rect">
            <a:avLst/>
          </a:prstGeom>
        </p:spPr>
        <p:txBody>
          <a:bodyPr vert="horz" anchor="b">
            <a:noAutofit/>
          </a:bodyPr>
          <a:lstStyle/>
          <a:p>
            <a:pPr marL="0" marR="0" lvl="0" indent="0" algn="ctr" defTabSz="914400" rtl="1" eaLnBrk="1" fontAlgn="ctr" latinLnBrk="0" hangingPunct="1">
              <a:lnSpc>
                <a:spcPct val="100000"/>
              </a:lnSpc>
              <a:spcBef>
                <a:spcPct val="20000"/>
              </a:spcBef>
              <a:spcAft>
                <a:spcPts val="0"/>
              </a:spcAft>
              <a:buClr>
                <a:schemeClr val="accent1"/>
              </a:buClr>
              <a:buSzPct val="70000"/>
              <a:buFont typeface="Wingdings 2"/>
              <a:buNone/>
              <a:tabLst/>
              <a:defRPr/>
            </a:pPr>
            <a:endParaRPr kumimoji="0" lang="fr-FR" sz="2400" b="1" i="0" u="none" strike="noStrike" kern="1200" cap="none" spc="0" normalizeH="0" baseline="0" noProof="0" dirty="0" smtClean="0">
              <a:ln>
                <a:noFill/>
              </a:ln>
              <a:effectLst/>
              <a:uLnTx/>
              <a:uFillTx/>
              <a:latin typeface="Adobe Arabic" pitchFamily="18" charset="-78"/>
              <a:ea typeface="+mn-ea"/>
              <a:cs typeface="Adobe Arabic" pitchFamily="18" charset="-78"/>
            </a:endParaRPr>
          </a:p>
          <a:p>
            <a:pPr lvl="0" algn="ctr" rtl="1" fontAlgn="ctr">
              <a:spcBef>
                <a:spcPct val="20000"/>
              </a:spcBef>
              <a:buClr>
                <a:schemeClr val="accent1"/>
              </a:buClr>
              <a:buSzPct val="70000"/>
            </a:pPr>
            <a:endParaRPr lang="ar-DZ" sz="2400" b="1" dirty="0" smtClean="0">
              <a:latin typeface="Adobe Arabic" pitchFamily="18" charset="-78"/>
              <a:cs typeface="Adobe Arabic" pitchFamily="18" charset="-78"/>
            </a:endParaRPr>
          </a:p>
          <a:p>
            <a:pPr lvl="0" algn="ctr" rtl="1" fontAlgn="ctr">
              <a:spcBef>
                <a:spcPct val="20000"/>
              </a:spcBef>
              <a:buClr>
                <a:schemeClr val="accent1"/>
              </a:buClr>
              <a:buSzPct val="70000"/>
            </a:pPr>
            <a:endParaRPr lang="ar-DZ" sz="2400" b="1" dirty="0" smtClean="0">
              <a:latin typeface="Adobe Arabic" pitchFamily="18" charset="-78"/>
              <a:cs typeface="Adobe Arabic" pitchFamily="18" charset="-78"/>
            </a:endParaRPr>
          </a:p>
          <a:p>
            <a:pPr lvl="0" algn="ctr" rtl="1" fontAlgn="ctr">
              <a:spcBef>
                <a:spcPct val="20000"/>
              </a:spcBef>
              <a:buClr>
                <a:schemeClr val="accent1"/>
              </a:buClr>
              <a:buSzPct val="70000"/>
            </a:pPr>
            <a:endParaRPr kumimoji="0" lang="ar-DZ" sz="2400" b="1" i="0" u="none" strike="noStrike" kern="1200" cap="none" spc="0" normalizeH="0" baseline="0" noProof="0" dirty="0" smtClean="0">
              <a:ln>
                <a:noFill/>
              </a:ln>
              <a:effectLst/>
              <a:uLnTx/>
              <a:uFillTx/>
              <a:latin typeface="Adobe Arabic" pitchFamily="18" charset="-78"/>
              <a:ea typeface="+mn-ea"/>
              <a:cs typeface="Adobe Arabic" pitchFamily="18" charset="-78"/>
            </a:endParaRPr>
          </a:p>
          <a:p>
            <a:pPr marL="0" marR="0" lvl="0" indent="0" algn="ctr" defTabSz="914400" rtl="1" eaLnBrk="1" fontAlgn="ctr" latinLnBrk="0" hangingPunct="1">
              <a:lnSpc>
                <a:spcPct val="100000"/>
              </a:lnSpc>
              <a:spcBef>
                <a:spcPct val="20000"/>
              </a:spcBef>
              <a:spcAft>
                <a:spcPts val="0"/>
              </a:spcAft>
              <a:buClr>
                <a:schemeClr val="accent1"/>
              </a:buClr>
              <a:buSzPct val="70000"/>
              <a:buFont typeface="Wingdings 2"/>
              <a:buNone/>
              <a:tabLst/>
              <a:defRPr/>
            </a:pPr>
            <a:endParaRPr kumimoji="0" lang="ar-DZ"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
        <p:nvSpPr>
          <p:cNvPr id="9" name="Rectangle 8"/>
          <p:cNvSpPr/>
          <p:nvPr/>
        </p:nvSpPr>
        <p:spPr>
          <a:xfrm>
            <a:off x="838200" y="3962400"/>
            <a:ext cx="7696200" cy="2591479"/>
          </a:xfrm>
          <a:prstGeom prst="rect">
            <a:avLst/>
          </a:prstGeom>
        </p:spPr>
        <p:txBody>
          <a:bodyPr wrap="square">
            <a:spAutoFit/>
          </a:bodyPr>
          <a:lstStyle/>
          <a:p>
            <a:pPr lvl="0" algn="ctr" rtl="1" fontAlgn="ctr">
              <a:spcBef>
                <a:spcPct val="20000"/>
              </a:spcBef>
              <a:buClr>
                <a:srgbClr val="F0A22E"/>
              </a:buClr>
              <a:buSzPct val="70000"/>
              <a:defRPr/>
            </a:pPr>
            <a:r>
              <a:rPr lang="ar-DZ" sz="2800" b="1" dirty="0">
                <a:solidFill>
                  <a:prstClr val="black"/>
                </a:solidFill>
                <a:latin typeface="Adobe Arabic" pitchFamily="18" charset="-78"/>
                <a:cs typeface="Adobe Arabic" pitchFamily="18" charset="-78"/>
              </a:rPr>
              <a:t>موضوع </a:t>
            </a:r>
            <a:r>
              <a:rPr lang="ar-DZ" sz="2800" b="1" dirty="0" smtClean="0">
                <a:solidFill>
                  <a:prstClr val="black"/>
                </a:solidFill>
                <a:latin typeface="Adobe Arabic" pitchFamily="18" charset="-78"/>
                <a:cs typeface="Adobe Arabic" pitchFamily="18" charset="-78"/>
              </a:rPr>
              <a:t>المحاضرة:</a:t>
            </a:r>
            <a:endParaRPr lang="ar-DZ" sz="2800" b="1" dirty="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pPr>
            <a:r>
              <a:rPr lang="ar-DZ" sz="4800" b="1" dirty="0">
                <a:solidFill>
                  <a:srgbClr val="C00000"/>
                </a:solidFill>
                <a:latin typeface="Adobe Arabic" pitchFamily="18" charset="-78"/>
                <a:cs typeface="Adobe Arabic" pitchFamily="18" charset="-78"/>
              </a:rPr>
              <a:t>إدارة سلاسل التوريد ( الإمداد</a:t>
            </a:r>
            <a:r>
              <a:rPr lang="ar-DZ" sz="4800" b="1" dirty="0" smtClean="0">
                <a:solidFill>
                  <a:srgbClr val="C00000"/>
                </a:solidFill>
                <a:latin typeface="Adobe Arabic" pitchFamily="18" charset="-78"/>
                <a:cs typeface="Adobe Arabic" pitchFamily="18" charset="-78"/>
              </a:rPr>
              <a:t>)</a:t>
            </a:r>
            <a:endParaRPr lang="fr-FR" sz="4800" b="1" dirty="0" smtClean="0">
              <a:solidFill>
                <a:srgbClr val="C00000"/>
              </a:solidFill>
              <a:latin typeface="Adobe Arabic" pitchFamily="18" charset="-78"/>
              <a:cs typeface="Adobe Arabic" pitchFamily="18" charset="-78"/>
            </a:endParaRPr>
          </a:p>
          <a:p>
            <a:pPr lvl="0" algn="ctr" fontAlgn="ctr">
              <a:spcBef>
                <a:spcPct val="20000"/>
              </a:spcBef>
              <a:buClr>
                <a:srgbClr val="F0A22E"/>
              </a:buClr>
              <a:buSzPct val="70000"/>
            </a:pPr>
            <a:r>
              <a:rPr lang="fr-FR" sz="3200" b="1" dirty="0" smtClean="0">
                <a:solidFill>
                  <a:srgbClr val="C00000"/>
                </a:solidFill>
                <a:latin typeface="Adobe Arabic" pitchFamily="18" charset="-78"/>
                <a:cs typeface="Adobe Arabic" pitchFamily="18" charset="-78"/>
              </a:rPr>
              <a:t>Supply chain management (SCM)</a:t>
            </a:r>
            <a:endParaRPr lang="ar-DZ" sz="3200" b="1" dirty="0" smtClean="0">
              <a:solidFill>
                <a:srgbClr val="C00000"/>
              </a:solidFill>
              <a:latin typeface="Adobe Arabic" pitchFamily="18" charset="-78"/>
              <a:cs typeface="Adobe Arabic" pitchFamily="18" charset="-78"/>
            </a:endParaRPr>
          </a:p>
          <a:p>
            <a:pPr lvl="0" algn="ctr" fontAlgn="ctr">
              <a:spcBef>
                <a:spcPct val="20000"/>
              </a:spcBef>
              <a:buClr>
                <a:srgbClr val="F0A22E"/>
              </a:buClr>
              <a:buSzPct val="70000"/>
            </a:pPr>
            <a:r>
              <a:rPr lang="fr-FR" sz="3200" b="1" dirty="0" smtClean="0">
                <a:solidFill>
                  <a:srgbClr val="C00000"/>
                </a:solidFill>
                <a:latin typeface="Adobe Arabic" pitchFamily="18" charset="-78"/>
                <a:cs typeface="Adobe Arabic" pitchFamily="18" charset="-78"/>
              </a:rPr>
              <a:t>Gestion de la chaine logistique</a:t>
            </a:r>
            <a:endParaRPr lang="fr-FR" sz="3200" b="1" dirty="0">
              <a:solidFill>
                <a:srgbClr val="C00000"/>
              </a:solidFill>
              <a:latin typeface="Adobe Arabic" pitchFamily="18" charset="-78"/>
              <a:cs typeface="Adobe Arabic" pitchFamily="18" charset="-78"/>
            </a:endParaRPr>
          </a:p>
        </p:txBody>
      </p:sp>
      <p:grpSp>
        <p:nvGrpSpPr>
          <p:cNvPr id="5" name="Group 1"/>
          <p:cNvGrpSpPr>
            <a:grpSpLocks/>
          </p:cNvGrpSpPr>
          <p:nvPr/>
        </p:nvGrpSpPr>
        <p:grpSpPr bwMode="auto">
          <a:xfrm>
            <a:off x="457200" y="304800"/>
            <a:ext cx="989398" cy="1143000"/>
            <a:chOff x="4041" y="5842"/>
            <a:chExt cx="1056" cy="1375"/>
          </a:xfrm>
        </p:grpSpPr>
        <p:sp>
          <p:nvSpPr>
            <p:cNvPr id="8"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0"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2"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18" name="Group 1"/>
          <p:cNvGrpSpPr>
            <a:grpSpLocks/>
          </p:cNvGrpSpPr>
          <p:nvPr/>
        </p:nvGrpSpPr>
        <p:grpSpPr bwMode="auto">
          <a:xfrm>
            <a:off x="7467600" y="381000"/>
            <a:ext cx="989398" cy="1143000"/>
            <a:chOff x="4041" y="5842"/>
            <a:chExt cx="1056" cy="1375"/>
          </a:xfrm>
        </p:grpSpPr>
        <p:sp>
          <p:nvSpPr>
            <p:cNvPr id="19"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20"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22"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0" y="609600"/>
            <a:ext cx="9078913" cy="6051550"/>
            <a:chOff x="0" y="609600"/>
            <a:chExt cx="9078913" cy="6051550"/>
          </a:xfrm>
        </p:grpSpPr>
        <p:sp>
          <p:nvSpPr>
            <p:cNvPr id="5" name="Rectangle 3"/>
            <p:cNvSpPr>
              <a:spLocks noChangeArrowheads="1"/>
            </p:cNvSpPr>
            <p:nvPr/>
          </p:nvSpPr>
          <p:spPr bwMode="auto">
            <a:xfrm>
              <a:off x="6858000" y="1447800"/>
              <a:ext cx="2209800" cy="1104900"/>
            </a:xfrm>
            <a:prstGeom prst="rect">
              <a:avLst/>
            </a:prstGeom>
            <a:solidFill>
              <a:srgbClr val="99FF33"/>
            </a:solidFill>
            <a:ln w="12700">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rtl="0" eaLnBrk="0" hangingPunct="0">
                <a:defRPr/>
              </a:pPr>
              <a:r>
                <a:rPr kumimoji="0" lang="ar-SY" sz="2200" b="1" dirty="0">
                  <a:latin typeface="Times New Roman" pitchFamily="18" charset="0"/>
                  <a:cs typeface="Times New Roman" pitchFamily="18" charset="0"/>
                </a:rPr>
                <a:t>يريد الزبون شراء </a:t>
              </a:r>
            </a:p>
            <a:p>
              <a:pPr algn="ctr" rtl="0" eaLnBrk="0" hangingPunct="0">
                <a:defRPr/>
              </a:pPr>
              <a:r>
                <a:rPr kumimoji="0" lang="ar-SY" sz="2200" b="1" dirty="0">
                  <a:latin typeface="Times New Roman" pitchFamily="18" charset="0"/>
                  <a:cs typeface="Times New Roman" pitchFamily="18" charset="0"/>
                </a:rPr>
                <a:t>مسحوق تنظيف </a:t>
              </a:r>
            </a:p>
            <a:p>
              <a:pPr algn="ctr" rtl="0" eaLnBrk="0" hangingPunct="0">
                <a:defRPr/>
              </a:pPr>
              <a:r>
                <a:rPr kumimoji="0" lang="ar-SY" sz="2200" b="1" dirty="0">
                  <a:latin typeface="Times New Roman" pitchFamily="18" charset="0"/>
                  <a:cs typeface="Times New Roman" pitchFamily="18" charset="0"/>
                </a:rPr>
                <a:t>فيذهب إلى المتجر</a:t>
              </a:r>
            </a:p>
          </p:txBody>
        </p:sp>
        <p:sp>
          <p:nvSpPr>
            <p:cNvPr id="6" name="Rectangle 4"/>
            <p:cNvSpPr>
              <a:spLocks noChangeArrowheads="1"/>
            </p:cNvSpPr>
            <p:nvPr/>
          </p:nvSpPr>
          <p:spPr bwMode="auto">
            <a:xfrm>
              <a:off x="4795838" y="1524000"/>
              <a:ext cx="1693862" cy="1028700"/>
            </a:xfrm>
            <a:prstGeom prst="rect">
              <a:avLst/>
            </a:prstGeom>
            <a:solidFill>
              <a:schemeClr val="accent2"/>
            </a:solidFill>
            <a:ln w="12700">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rtl="1" eaLnBrk="0" hangingPunct="0">
                <a:defRPr/>
              </a:pPr>
              <a:r>
                <a:rPr kumimoji="0" lang="ar-SY" sz="2200" b="1" dirty="0" smtClean="0">
                  <a:latin typeface="Times New Roman" pitchFamily="18" charset="0"/>
                  <a:cs typeface="Times New Roman" pitchFamily="18" charset="0"/>
                </a:rPr>
                <a:t>المتجر</a:t>
              </a:r>
              <a:endParaRPr kumimoji="0" lang="en-US" sz="2200" b="1" dirty="0">
                <a:latin typeface="Times New Roman" pitchFamily="18" charset="0"/>
                <a:cs typeface="Times New Roman" pitchFamily="18" charset="0"/>
              </a:endParaRPr>
            </a:p>
            <a:p>
              <a:pPr algn="ctr" rtl="0" eaLnBrk="0" hangingPunct="0">
                <a:defRPr/>
              </a:pPr>
              <a:r>
                <a:rPr kumimoji="0" lang="en-US" sz="2200" b="1" dirty="0">
                  <a:latin typeface="Times New Roman" pitchFamily="18" charset="0"/>
                  <a:cs typeface="Times New Roman" pitchFamily="18" charset="0"/>
                </a:rPr>
                <a:t>supermarket</a:t>
              </a:r>
              <a:endParaRPr kumimoji="0" lang="en-US" sz="2200" dirty="0">
                <a:latin typeface="Times New Roman" pitchFamily="18" charset="0"/>
                <a:cs typeface="Times New Roman" pitchFamily="18" charset="0"/>
              </a:endParaRPr>
            </a:p>
          </p:txBody>
        </p:sp>
        <p:sp>
          <p:nvSpPr>
            <p:cNvPr id="7" name="Rectangle 5"/>
            <p:cNvSpPr>
              <a:spLocks noChangeArrowheads="1"/>
            </p:cNvSpPr>
            <p:nvPr/>
          </p:nvSpPr>
          <p:spPr bwMode="auto">
            <a:xfrm>
              <a:off x="2659063" y="1524000"/>
              <a:ext cx="1693862" cy="1028700"/>
            </a:xfrm>
            <a:prstGeom prst="rect">
              <a:avLst/>
            </a:prstGeom>
            <a:solidFill>
              <a:srgbClr val="33CCCC"/>
            </a:solidFill>
            <a:ln w="12700">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rtl="0" eaLnBrk="0" hangingPunct="0">
                <a:defRPr/>
              </a:pPr>
              <a:r>
                <a:rPr kumimoji="0" lang="ar-DZ" sz="2200" b="1" dirty="0" smtClean="0">
                  <a:latin typeface="Times New Roman" pitchFamily="18" charset="0"/>
                  <a:cs typeface="Times New Roman" pitchFamily="18" charset="0"/>
                </a:rPr>
                <a:t>شركة لوجستيات</a:t>
              </a:r>
            </a:p>
            <a:p>
              <a:pPr algn="ctr" rtl="0" eaLnBrk="0" hangingPunct="0">
                <a:defRPr/>
              </a:pPr>
              <a:r>
                <a:rPr lang="ar-DZ" sz="2200" b="1" dirty="0" smtClean="0">
                  <a:latin typeface="Times New Roman" pitchFamily="18" charset="0"/>
                  <a:cs typeface="Times New Roman" pitchFamily="18" charset="0"/>
                </a:rPr>
                <a:t>مركز توزيع</a:t>
              </a:r>
              <a:endParaRPr kumimoji="0" lang="en-US" sz="2200" b="1" dirty="0">
                <a:latin typeface="Times New Roman" pitchFamily="18" charset="0"/>
                <a:cs typeface="Times New Roman" pitchFamily="18" charset="0"/>
              </a:endParaRPr>
            </a:p>
          </p:txBody>
        </p:sp>
        <p:sp>
          <p:nvSpPr>
            <p:cNvPr id="8" name="Rectangle 6"/>
            <p:cNvSpPr>
              <a:spLocks noChangeArrowheads="1"/>
            </p:cNvSpPr>
            <p:nvPr/>
          </p:nvSpPr>
          <p:spPr bwMode="auto">
            <a:xfrm>
              <a:off x="304801" y="1524000"/>
              <a:ext cx="1912938" cy="1028700"/>
            </a:xfrm>
            <a:prstGeom prst="rect">
              <a:avLst/>
            </a:prstGeom>
            <a:solidFill>
              <a:srgbClr val="00FFFF"/>
            </a:solidFill>
            <a:ln w="12700">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rtl="1" eaLnBrk="0" hangingPunct="0">
                <a:defRPr/>
              </a:pPr>
              <a:r>
                <a:rPr kumimoji="0" lang="ar-SY" sz="2200" b="1" dirty="0" smtClean="0">
                  <a:latin typeface="Times New Roman" pitchFamily="18" charset="0"/>
                  <a:cs typeface="Times New Roman" pitchFamily="18" charset="0"/>
                </a:rPr>
                <a:t>المصنّع</a:t>
              </a:r>
              <a:r>
                <a:rPr lang="ar-DZ" sz="2200" b="1" dirty="0" smtClean="0">
                  <a:latin typeface="Times New Roman" pitchFamily="18" charset="0"/>
                  <a:cs typeface="Times New Roman" pitchFamily="18" charset="0"/>
                </a:rPr>
                <a:t> </a:t>
              </a:r>
              <a:r>
                <a:rPr kumimoji="0" lang="ar-SY" sz="22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Henkel</a:t>
              </a:r>
              <a:r>
                <a:rPr lang="fr-FR" sz="2400" dirty="0" smtClean="0"/>
                <a:t> </a:t>
              </a:r>
              <a:endParaRPr kumimoji="0" lang="ar-SY" sz="2200" b="1" dirty="0">
                <a:latin typeface="Times New Roman" pitchFamily="18" charset="0"/>
                <a:cs typeface="Times New Roman" pitchFamily="18" charset="0"/>
              </a:endParaRPr>
            </a:p>
            <a:p>
              <a:pPr algn="ctr" rtl="1" eaLnBrk="0" hangingPunct="0">
                <a:defRPr/>
              </a:pPr>
              <a:r>
                <a:rPr lang="ar-DZ" sz="2200" b="1" dirty="0" err="1" smtClean="0">
                  <a:latin typeface="Times New Roman" pitchFamily="18" charset="0"/>
                  <a:cs typeface="Times New Roman" pitchFamily="18" charset="0"/>
                </a:rPr>
                <a:t>إزيس</a:t>
              </a:r>
              <a:r>
                <a:rPr lang="ar-DZ" sz="2200" b="1" dirty="0" smtClean="0">
                  <a:latin typeface="Times New Roman" pitchFamily="18" charset="0"/>
                  <a:cs typeface="Times New Roman" pitchFamily="18" charset="0"/>
                </a:rPr>
                <a:t> </a:t>
              </a:r>
              <a:r>
                <a:rPr lang="fr-FR" sz="2200" b="1" dirty="0" smtClean="0">
                  <a:latin typeface="Times New Roman" pitchFamily="18" charset="0"/>
                  <a:cs typeface="Times New Roman" pitchFamily="18" charset="0"/>
                </a:rPr>
                <a:t>ISIS</a:t>
              </a:r>
              <a:endParaRPr kumimoji="0" lang="ar-SY" sz="2200" b="1" dirty="0">
                <a:latin typeface="Times New Roman" pitchFamily="18" charset="0"/>
                <a:cs typeface="Times New Roman" pitchFamily="18" charset="0"/>
              </a:endParaRPr>
            </a:p>
          </p:txBody>
        </p:sp>
        <p:sp>
          <p:nvSpPr>
            <p:cNvPr id="9" name="Rectangle 7"/>
            <p:cNvSpPr>
              <a:spLocks noChangeArrowheads="1"/>
            </p:cNvSpPr>
            <p:nvPr/>
          </p:nvSpPr>
          <p:spPr bwMode="auto">
            <a:xfrm>
              <a:off x="671355" y="3169571"/>
              <a:ext cx="2071845" cy="1028700"/>
            </a:xfrm>
            <a:prstGeom prst="rect">
              <a:avLst/>
            </a:prstGeom>
            <a:solidFill>
              <a:srgbClr val="99CC00"/>
            </a:solidFill>
            <a:ln w="12700">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rtl="1" eaLnBrk="0" hangingPunct="0">
                <a:defRPr/>
              </a:pPr>
              <a:r>
                <a:rPr kumimoji="0" lang="ar-SY" sz="2200" b="1" dirty="0">
                  <a:latin typeface="Times New Roman" pitchFamily="18" charset="0"/>
                  <a:cs typeface="Times New Roman" pitchFamily="18" charset="0"/>
                </a:rPr>
                <a:t>مٌنتِج </a:t>
              </a:r>
              <a:r>
                <a:rPr kumimoji="0" lang="ar-SY" sz="2200" b="1" dirty="0" smtClean="0">
                  <a:latin typeface="Times New Roman" pitchFamily="18" charset="0"/>
                  <a:cs typeface="Times New Roman" pitchFamily="18" charset="0"/>
                </a:rPr>
                <a:t>البلاستيك</a:t>
              </a:r>
              <a:endParaRPr kumimoji="0" lang="ar-SY" sz="2200" b="1" dirty="0">
                <a:latin typeface="Times New Roman" pitchFamily="18" charset="0"/>
                <a:cs typeface="Times New Roman" pitchFamily="18" charset="0"/>
              </a:endParaRPr>
            </a:p>
          </p:txBody>
        </p:sp>
        <p:sp>
          <p:nvSpPr>
            <p:cNvPr id="10" name="Rectangle 8"/>
            <p:cNvSpPr>
              <a:spLocks noChangeArrowheads="1"/>
            </p:cNvSpPr>
            <p:nvPr/>
          </p:nvSpPr>
          <p:spPr bwMode="auto">
            <a:xfrm>
              <a:off x="457200" y="4648200"/>
              <a:ext cx="1905000" cy="990600"/>
            </a:xfrm>
            <a:prstGeom prst="rect">
              <a:avLst/>
            </a:prstGeom>
            <a:solidFill>
              <a:srgbClr val="00FF00"/>
            </a:solidFill>
            <a:ln w="12700">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rtl="1"/>
              <a:r>
                <a:rPr kumimoji="0" lang="ar-SY" sz="2200" b="1" dirty="0">
                  <a:latin typeface="Times New Roman" pitchFamily="18" charset="0"/>
                  <a:cs typeface="Times New Roman" pitchFamily="18" charset="0"/>
                </a:rPr>
                <a:t>مٌصنّع مواد </a:t>
              </a:r>
              <a:r>
                <a:rPr kumimoji="0" lang="ar-SY" sz="2200" b="1" dirty="0" smtClean="0">
                  <a:latin typeface="Times New Roman" pitchFamily="18" charset="0"/>
                  <a:cs typeface="Times New Roman" pitchFamily="18" charset="0"/>
                </a:rPr>
                <a:t>كيماوية</a:t>
              </a:r>
              <a:endParaRPr kumimoji="0" lang="en-US" sz="2200" b="1" dirty="0">
                <a:latin typeface="Times New Roman" pitchFamily="18" charset="0"/>
                <a:cs typeface="Times New Roman" pitchFamily="18" charset="0"/>
              </a:endParaRPr>
            </a:p>
          </p:txBody>
        </p:sp>
        <p:sp>
          <p:nvSpPr>
            <p:cNvPr id="11" name="Rectangle 9"/>
            <p:cNvSpPr>
              <a:spLocks noChangeArrowheads="1"/>
            </p:cNvSpPr>
            <p:nvPr/>
          </p:nvSpPr>
          <p:spPr bwMode="auto">
            <a:xfrm>
              <a:off x="2971800" y="3140075"/>
              <a:ext cx="1455738" cy="1028700"/>
            </a:xfrm>
            <a:prstGeom prst="rect">
              <a:avLst/>
            </a:prstGeom>
            <a:solidFill>
              <a:srgbClr val="FFCC00"/>
            </a:solidFill>
            <a:ln w="12700">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rtl="1" eaLnBrk="0" hangingPunct="0">
                <a:defRPr/>
              </a:pPr>
              <a:r>
                <a:rPr lang="ar-SY" sz="2200" b="1" dirty="0" smtClean="0">
                  <a:latin typeface="Times New Roman" pitchFamily="18" charset="0"/>
                  <a:cs typeface="Times New Roman" pitchFamily="18" charset="0"/>
                </a:rPr>
                <a:t>شركة</a:t>
              </a:r>
              <a:r>
                <a:rPr lang="ar-DZ" sz="2200" b="1" dirty="0" smtClean="0">
                  <a:latin typeface="Times New Roman" pitchFamily="18" charset="0"/>
                  <a:cs typeface="Times New Roman" pitchFamily="18" charset="0"/>
                </a:rPr>
                <a:t> </a:t>
              </a:r>
              <a:r>
                <a:rPr lang="ar-SY" sz="2200" b="1" dirty="0" smtClean="0">
                  <a:latin typeface="Times New Roman" pitchFamily="18" charset="0"/>
                  <a:cs typeface="Times New Roman" pitchFamily="18" charset="0"/>
                </a:rPr>
                <a:t>للتغليف</a:t>
              </a:r>
              <a:r>
                <a:rPr kumimoji="0" lang="ar-SY" sz="2200" b="1" dirty="0" smtClean="0">
                  <a:latin typeface="Times New Roman" pitchFamily="18" charset="0"/>
                  <a:cs typeface="Times New Roman" pitchFamily="18" charset="0"/>
                </a:rPr>
                <a:t> </a:t>
              </a:r>
              <a:endParaRPr kumimoji="0" lang="ar-SY" sz="2200" b="1" dirty="0">
                <a:latin typeface="Times New Roman" pitchFamily="18" charset="0"/>
                <a:cs typeface="Times New Roman" pitchFamily="18" charset="0"/>
              </a:endParaRPr>
            </a:p>
          </p:txBody>
        </p:sp>
        <p:sp>
          <p:nvSpPr>
            <p:cNvPr id="12" name="Rectangle 10"/>
            <p:cNvSpPr>
              <a:spLocks noChangeArrowheads="1"/>
            </p:cNvSpPr>
            <p:nvPr/>
          </p:nvSpPr>
          <p:spPr bwMode="auto">
            <a:xfrm>
              <a:off x="2514600" y="4610100"/>
              <a:ext cx="1912938" cy="1028700"/>
            </a:xfrm>
            <a:prstGeom prst="rect">
              <a:avLst/>
            </a:prstGeom>
            <a:solidFill>
              <a:srgbClr val="FFCC99"/>
            </a:solidFill>
            <a:ln w="12700">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rtl="1" eaLnBrk="0" hangingPunct="0"/>
              <a:r>
                <a:rPr kumimoji="0" lang="ar-SY" sz="2200" b="1" dirty="0">
                  <a:latin typeface="Times New Roman" pitchFamily="18" charset="0"/>
                  <a:cs typeface="Times New Roman" pitchFamily="18" charset="0"/>
                </a:rPr>
                <a:t>مٌصنّع للأوراق</a:t>
              </a:r>
              <a:r>
                <a:rPr kumimoji="0" lang="en-US" sz="2200" dirty="0">
                  <a:latin typeface="Times New Roman" pitchFamily="18" charset="0"/>
                  <a:cs typeface="Times New Roman" pitchFamily="18" charset="0"/>
                </a:rPr>
                <a:t> </a:t>
              </a:r>
              <a:endParaRPr kumimoji="0" lang="ar-SY" sz="2200" dirty="0">
                <a:latin typeface="Times New Roman" pitchFamily="18" charset="0"/>
                <a:cs typeface="Times New Roman" pitchFamily="18" charset="0"/>
              </a:endParaRPr>
            </a:p>
          </p:txBody>
        </p:sp>
        <p:sp>
          <p:nvSpPr>
            <p:cNvPr id="13" name="Rectangle 11"/>
            <p:cNvSpPr>
              <a:spLocks noChangeArrowheads="1"/>
            </p:cNvSpPr>
            <p:nvPr/>
          </p:nvSpPr>
          <p:spPr bwMode="auto">
            <a:xfrm>
              <a:off x="5089525" y="4610100"/>
              <a:ext cx="1695450" cy="1028700"/>
            </a:xfrm>
            <a:prstGeom prst="rect">
              <a:avLst/>
            </a:prstGeom>
            <a:solidFill>
              <a:srgbClr val="FFFF99"/>
            </a:solidFill>
            <a:ln w="12700">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rtl="1" eaLnBrk="0" hangingPunct="0">
                <a:defRPr/>
              </a:pPr>
              <a:r>
                <a:rPr kumimoji="0" lang="ar-SY" sz="2200" b="1" dirty="0">
                  <a:latin typeface="Times New Roman" pitchFamily="18" charset="0"/>
                  <a:cs typeface="Times New Roman" pitchFamily="18" charset="0"/>
                </a:rPr>
                <a:t>صناعات خشبية </a:t>
              </a:r>
            </a:p>
          </p:txBody>
        </p:sp>
        <p:sp>
          <p:nvSpPr>
            <p:cNvPr id="14" name="Line 12"/>
            <p:cNvSpPr>
              <a:spLocks noChangeShapeType="1"/>
            </p:cNvSpPr>
            <p:nvPr/>
          </p:nvSpPr>
          <p:spPr bwMode="auto">
            <a:xfrm>
              <a:off x="2217738" y="2111375"/>
              <a:ext cx="441325" cy="0"/>
            </a:xfrm>
            <a:prstGeom prst="line">
              <a:avLst/>
            </a:prstGeom>
            <a:noFill/>
            <a:ln w="38100">
              <a:solidFill>
                <a:schemeClr val="tx1"/>
              </a:solidFill>
              <a:round/>
              <a:headEnd/>
              <a:tailEnd type="triangle" w="med" len="med"/>
            </a:ln>
            <a:effectLst/>
          </p:spPr>
          <p:txBody>
            <a:bodyPr wrap="none" anchor="ctr"/>
            <a:lstStyle/>
            <a:p>
              <a:pPr algn="ctr"/>
              <a:endParaRPr lang="fr-FR" sz="2200">
                <a:latin typeface="Times New Roman" pitchFamily="18" charset="0"/>
                <a:cs typeface="Times New Roman" pitchFamily="18" charset="0"/>
              </a:endParaRPr>
            </a:p>
          </p:txBody>
        </p:sp>
        <p:sp>
          <p:nvSpPr>
            <p:cNvPr id="15" name="Line 13"/>
            <p:cNvSpPr>
              <a:spLocks noChangeShapeType="1"/>
            </p:cNvSpPr>
            <p:nvPr/>
          </p:nvSpPr>
          <p:spPr bwMode="auto">
            <a:xfrm>
              <a:off x="4352925" y="2111375"/>
              <a:ext cx="442913" cy="0"/>
            </a:xfrm>
            <a:prstGeom prst="line">
              <a:avLst/>
            </a:prstGeom>
            <a:noFill/>
            <a:ln w="38100">
              <a:solidFill>
                <a:schemeClr val="tx1"/>
              </a:solidFill>
              <a:round/>
              <a:headEnd/>
              <a:tailEnd type="triangle" w="med" len="med"/>
            </a:ln>
            <a:effectLst/>
          </p:spPr>
          <p:txBody>
            <a:bodyPr wrap="none" anchor="ctr"/>
            <a:lstStyle/>
            <a:p>
              <a:pPr algn="ctr"/>
              <a:endParaRPr lang="fr-FR" sz="2200">
                <a:latin typeface="Times New Roman" pitchFamily="18" charset="0"/>
                <a:cs typeface="Times New Roman" pitchFamily="18" charset="0"/>
              </a:endParaRPr>
            </a:p>
          </p:txBody>
        </p:sp>
        <p:sp>
          <p:nvSpPr>
            <p:cNvPr id="16" name="Line 14"/>
            <p:cNvSpPr>
              <a:spLocks noChangeShapeType="1"/>
            </p:cNvSpPr>
            <p:nvPr/>
          </p:nvSpPr>
          <p:spPr bwMode="auto">
            <a:xfrm>
              <a:off x="6415960" y="2111375"/>
              <a:ext cx="515938" cy="0"/>
            </a:xfrm>
            <a:prstGeom prst="line">
              <a:avLst/>
            </a:prstGeom>
            <a:noFill/>
            <a:ln w="38100">
              <a:solidFill>
                <a:schemeClr val="tx1"/>
              </a:solidFill>
              <a:round/>
              <a:headEnd/>
              <a:tailEnd type="triangle" w="med" len="med"/>
            </a:ln>
            <a:effectLst/>
          </p:spPr>
          <p:txBody>
            <a:bodyPr wrap="none" anchor="ctr"/>
            <a:lstStyle/>
            <a:p>
              <a:pPr algn="ctr"/>
              <a:endParaRPr lang="fr-FR" sz="2200">
                <a:latin typeface="Times New Roman" pitchFamily="18" charset="0"/>
                <a:cs typeface="Times New Roman" pitchFamily="18" charset="0"/>
              </a:endParaRPr>
            </a:p>
          </p:txBody>
        </p:sp>
        <p:sp>
          <p:nvSpPr>
            <p:cNvPr id="17" name="Line 15"/>
            <p:cNvSpPr>
              <a:spLocks noChangeShapeType="1"/>
            </p:cNvSpPr>
            <p:nvPr/>
          </p:nvSpPr>
          <p:spPr bwMode="auto">
            <a:xfrm flipV="1">
              <a:off x="1371600" y="2552700"/>
              <a:ext cx="0" cy="587375"/>
            </a:xfrm>
            <a:prstGeom prst="line">
              <a:avLst/>
            </a:prstGeom>
            <a:noFill/>
            <a:ln w="38100">
              <a:solidFill>
                <a:schemeClr val="tx1"/>
              </a:solidFill>
              <a:round/>
              <a:headEnd/>
              <a:tailEnd type="triangle" w="med" len="med"/>
            </a:ln>
            <a:effectLst/>
          </p:spPr>
          <p:txBody>
            <a:bodyPr wrap="none" anchor="ctr"/>
            <a:lstStyle/>
            <a:p>
              <a:pPr algn="ctr"/>
              <a:endParaRPr lang="fr-FR" sz="2200">
                <a:latin typeface="Times New Roman" pitchFamily="18" charset="0"/>
                <a:cs typeface="Times New Roman" pitchFamily="18" charset="0"/>
              </a:endParaRPr>
            </a:p>
          </p:txBody>
        </p:sp>
        <p:sp>
          <p:nvSpPr>
            <p:cNvPr id="18" name="Line 16"/>
            <p:cNvSpPr>
              <a:spLocks noChangeShapeType="1"/>
            </p:cNvSpPr>
            <p:nvPr/>
          </p:nvSpPr>
          <p:spPr bwMode="auto">
            <a:xfrm flipV="1">
              <a:off x="1371600" y="4168775"/>
              <a:ext cx="0" cy="441325"/>
            </a:xfrm>
            <a:prstGeom prst="line">
              <a:avLst/>
            </a:prstGeom>
            <a:noFill/>
            <a:ln w="38100">
              <a:solidFill>
                <a:schemeClr val="tx1"/>
              </a:solidFill>
              <a:round/>
              <a:headEnd/>
              <a:tailEnd type="triangle" w="med" len="med"/>
            </a:ln>
            <a:effectLst/>
          </p:spPr>
          <p:txBody>
            <a:bodyPr wrap="none" anchor="ctr"/>
            <a:lstStyle/>
            <a:p>
              <a:pPr algn="ctr"/>
              <a:endParaRPr lang="fr-FR" sz="2200">
                <a:latin typeface="Times New Roman" pitchFamily="18" charset="0"/>
                <a:cs typeface="Times New Roman" pitchFamily="18" charset="0"/>
              </a:endParaRPr>
            </a:p>
          </p:txBody>
        </p:sp>
        <p:sp>
          <p:nvSpPr>
            <p:cNvPr id="19" name="Line 17"/>
            <p:cNvSpPr>
              <a:spLocks noChangeShapeType="1"/>
            </p:cNvSpPr>
            <p:nvPr/>
          </p:nvSpPr>
          <p:spPr bwMode="auto">
            <a:xfrm flipV="1">
              <a:off x="3543300" y="2846388"/>
              <a:ext cx="0" cy="220662"/>
            </a:xfrm>
            <a:prstGeom prst="line">
              <a:avLst/>
            </a:prstGeom>
            <a:noFill/>
            <a:ln w="38100">
              <a:solidFill>
                <a:schemeClr val="tx1"/>
              </a:solidFill>
              <a:round/>
              <a:headEnd/>
              <a:tailEnd type="triangle" w="med" len="med"/>
            </a:ln>
            <a:effectLst/>
          </p:spPr>
          <p:txBody>
            <a:bodyPr wrap="none" anchor="ctr"/>
            <a:lstStyle/>
            <a:p>
              <a:pPr algn="ctr"/>
              <a:endParaRPr lang="fr-FR" sz="2200">
                <a:latin typeface="Times New Roman" pitchFamily="18" charset="0"/>
                <a:cs typeface="Times New Roman" pitchFamily="18" charset="0"/>
              </a:endParaRPr>
            </a:p>
          </p:txBody>
        </p:sp>
        <p:sp>
          <p:nvSpPr>
            <p:cNvPr id="20" name="Line 18"/>
            <p:cNvSpPr>
              <a:spLocks noChangeShapeType="1"/>
            </p:cNvSpPr>
            <p:nvPr/>
          </p:nvSpPr>
          <p:spPr bwMode="auto">
            <a:xfrm flipV="1">
              <a:off x="3543300" y="4168775"/>
              <a:ext cx="0" cy="441325"/>
            </a:xfrm>
            <a:prstGeom prst="line">
              <a:avLst/>
            </a:prstGeom>
            <a:noFill/>
            <a:ln w="38100">
              <a:solidFill>
                <a:schemeClr val="tx1"/>
              </a:solidFill>
              <a:round/>
              <a:headEnd/>
              <a:tailEnd type="triangle" w="med" len="med"/>
            </a:ln>
            <a:effectLst/>
          </p:spPr>
          <p:txBody>
            <a:bodyPr wrap="none" anchor="ctr"/>
            <a:lstStyle/>
            <a:p>
              <a:pPr algn="ctr"/>
              <a:endParaRPr lang="fr-FR" sz="2200">
                <a:latin typeface="Times New Roman" pitchFamily="18" charset="0"/>
                <a:cs typeface="Times New Roman" pitchFamily="18" charset="0"/>
              </a:endParaRPr>
            </a:p>
          </p:txBody>
        </p:sp>
        <p:sp>
          <p:nvSpPr>
            <p:cNvPr id="21" name="Line 19"/>
            <p:cNvSpPr>
              <a:spLocks noChangeShapeType="1"/>
            </p:cNvSpPr>
            <p:nvPr/>
          </p:nvSpPr>
          <p:spPr bwMode="auto">
            <a:xfrm flipH="1">
              <a:off x="4427538" y="5124450"/>
              <a:ext cx="661987" cy="0"/>
            </a:xfrm>
            <a:prstGeom prst="line">
              <a:avLst/>
            </a:prstGeom>
            <a:noFill/>
            <a:ln w="38100">
              <a:solidFill>
                <a:schemeClr val="tx1"/>
              </a:solidFill>
              <a:round/>
              <a:headEnd/>
              <a:tailEnd type="triangle" w="med" len="med"/>
            </a:ln>
            <a:effectLst/>
          </p:spPr>
          <p:txBody>
            <a:bodyPr wrap="none" anchor="ctr"/>
            <a:lstStyle/>
            <a:p>
              <a:pPr algn="ctr"/>
              <a:endParaRPr lang="fr-FR" sz="2200">
                <a:latin typeface="Times New Roman" pitchFamily="18" charset="0"/>
                <a:cs typeface="Times New Roman" pitchFamily="18" charset="0"/>
              </a:endParaRPr>
            </a:p>
          </p:txBody>
        </p:sp>
        <p:sp>
          <p:nvSpPr>
            <p:cNvPr id="22" name="Rectangle 20"/>
            <p:cNvSpPr>
              <a:spLocks noChangeArrowheads="1"/>
            </p:cNvSpPr>
            <p:nvPr/>
          </p:nvSpPr>
          <p:spPr bwMode="auto">
            <a:xfrm>
              <a:off x="6019799" y="3200400"/>
              <a:ext cx="1828801" cy="968375"/>
            </a:xfrm>
            <a:prstGeom prst="rect">
              <a:avLst/>
            </a:prstGeom>
            <a:solidFill>
              <a:srgbClr val="FF00FF"/>
            </a:solidFill>
            <a:ln w="12700">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rtl="1" eaLnBrk="0" hangingPunct="0">
                <a:defRPr/>
              </a:pPr>
              <a:r>
                <a:rPr kumimoji="0" lang="ar-SY" sz="2200" b="1" dirty="0">
                  <a:latin typeface="Times New Roman" pitchFamily="18" charset="0"/>
                  <a:cs typeface="Times New Roman" pitchFamily="18" charset="0"/>
                </a:rPr>
                <a:t>مٌصنّع مواد </a:t>
              </a:r>
              <a:r>
                <a:rPr kumimoji="0" lang="ar-SY" sz="2200" b="1" dirty="0" smtClean="0">
                  <a:latin typeface="Times New Roman" pitchFamily="18" charset="0"/>
                  <a:cs typeface="Times New Roman" pitchFamily="18" charset="0"/>
                </a:rPr>
                <a:t>كيماوية</a:t>
              </a:r>
              <a:endParaRPr kumimoji="0" lang="ar-SY" sz="2200" b="1" dirty="0">
                <a:latin typeface="Times New Roman" pitchFamily="18" charset="0"/>
                <a:cs typeface="Times New Roman" pitchFamily="18" charset="0"/>
              </a:endParaRPr>
            </a:p>
          </p:txBody>
        </p:sp>
        <p:sp>
          <p:nvSpPr>
            <p:cNvPr id="23" name="Line 21"/>
            <p:cNvSpPr>
              <a:spLocks noChangeShapeType="1"/>
            </p:cNvSpPr>
            <p:nvPr/>
          </p:nvSpPr>
          <p:spPr bwMode="auto">
            <a:xfrm flipV="1">
              <a:off x="6931025" y="2846388"/>
              <a:ext cx="0" cy="220662"/>
            </a:xfrm>
            <a:prstGeom prst="line">
              <a:avLst/>
            </a:prstGeom>
            <a:noFill/>
            <a:ln w="38100">
              <a:solidFill>
                <a:schemeClr val="tx1"/>
              </a:solidFill>
              <a:round/>
              <a:headEnd/>
              <a:tailEnd type="triangle" w="med" len="med"/>
            </a:ln>
            <a:effectLst/>
          </p:spPr>
          <p:txBody>
            <a:bodyPr wrap="none" anchor="ctr"/>
            <a:lstStyle/>
            <a:p>
              <a:pPr algn="ctr"/>
              <a:endParaRPr lang="fr-FR" sz="2200">
                <a:latin typeface="Times New Roman" pitchFamily="18" charset="0"/>
                <a:cs typeface="Times New Roman" pitchFamily="18" charset="0"/>
              </a:endParaRPr>
            </a:p>
          </p:txBody>
        </p:sp>
        <p:sp>
          <p:nvSpPr>
            <p:cNvPr id="24" name="Line 22"/>
            <p:cNvSpPr>
              <a:spLocks noChangeShapeType="1"/>
            </p:cNvSpPr>
            <p:nvPr/>
          </p:nvSpPr>
          <p:spPr bwMode="auto">
            <a:xfrm flipH="1">
              <a:off x="1348248" y="2846388"/>
              <a:ext cx="5597525" cy="0"/>
            </a:xfrm>
            <a:prstGeom prst="line">
              <a:avLst/>
            </a:prstGeom>
            <a:noFill/>
            <a:ln w="38100">
              <a:solidFill>
                <a:schemeClr val="tx1"/>
              </a:solidFill>
              <a:round/>
              <a:headEnd/>
              <a:tailEnd type="triangle" w="med" len="med"/>
            </a:ln>
            <a:effectLst/>
          </p:spPr>
          <p:txBody>
            <a:bodyPr wrap="none" anchor="ctr"/>
            <a:lstStyle/>
            <a:p>
              <a:pPr algn="ctr"/>
              <a:endParaRPr lang="fr-FR" sz="2200">
                <a:latin typeface="Times New Roman" pitchFamily="18" charset="0"/>
                <a:cs typeface="Times New Roman" pitchFamily="18" charset="0"/>
              </a:endParaRPr>
            </a:p>
          </p:txBody>
        </p:sp>
        <p:pic>
          <p:nvPicPr>
            <p:cNvPr id="25" name="Picture 25" descr="j0089684"/>
            <p:cNvPicPr>
              <a:picLocks noChangeAspect="1" noChangeArrowheads="1"/>
            </p:cNvPicPr>
            <p:nvPr/>
          </p:nvPicPr>
          <p:blipFill>
            <a:blip r:embed="rId2"/>
            <a:srcRect/>
            <a:stretch>
              <a:fillRect/>
            </a:stretch>
          </p:blipFill>
          <p:spPr bwMode="auto">
            <a:xfrm>
              <a:off x="7696200" y="609600"/>
              <a:ext cx="719138" cy="796925"/>
            </a:xfrm>
            <a:prstGeom prst="rect">
              <a:avLst/>
            </a:prstGeom>
            <a:noFill/>
            <a:ln w="9525">
              <a:noFill/>
              <a:miter lim="800000"/>
              <a:headEnd/>
              <a:tailEnd/>
            </a:ln>
          </p:spPr>
        </p:pic>
        <p:pic>
          <p:nvPicPr>
            <p:cNvPr id="26" name="Picture 26" descr="j0090249"/>
            <p:cNvPicPr>
              <a:picLocks noChangeAspect="1" noChangeArrowheads="1"/>
            </p:cNvPicPr>
            <p:nvPr/>
          </p:nvPicPr>
          <p:blipFill>
            <a:blip r:embed="rId3"/>
            <a:srcRect/>
            <a:stretch>
              <a:fillRect/>
            </a:stretch>
          </p:blipFill>
          <p:spPr bwMode="auto">
            <a:xfrm>
              <a:off x="8186738" y="3200400"/>
              <a:ext cx="892175" cy="914400"/>
            </a:xfrm>
            <a:prstGeom prst="rect">
              <a:avLst/>
            </a:prstGeom>
            <a:noFill/>
            <a:ln w="9525">
              <a:noFill/>
              <a:miter lim="800000"/>
              <a:headEnd/>
              <a:tailEnd/>
            </a:ln>
          </p:spPr>
        </p:pic>
        <p:pic>
          <p:nvPicPr>
            <p:cNvPr id="27" name="Picture 27" descr="j0090249"/>
            <p:cNvPicPr>
              <a:picLocks noChangeAspect="1" noChangeArrowheads="1"/>
            </p:cNvPicPr>
            <p:nvPr/>
          </p:nvPicPr>
          <p:blipFill>
            <a:blip r:embed="rId3"/>
            <a:srcRect/>
            <a:stretch>
              <a:fillRect/>
            </a:stretch>
          </p:blipFill>
          <p:spPr bwMode="auto">
            <a:xfrm>
              <a:off x="1047144" y="5715000"/>
              <a:ext cx="923925" cy="946150"/>
            </a:xfrm>
            <a:prstGeom prst="rect">
              <a:avLst/>
            </a:prstGeom>
            <a:noFill/>
            <a:ln w="9525">
              <a:noFill/>
              <a:miter lim="800000"/>
              <a:headEnd/>
              <a:tailEnd/>
            </a:ln>
          </p:spPr>
        </p:pic>
        <p:pic>
          <p:nvPicPr>
            <p:cNvPr id="28" name="Picture 28" descr="j0185129"/>
            <p:cNvPicPr>
              <a:picLocks noChangeAspect="1" noChangeArrowheads="1"/>
            </p:cNvPicPr>
            <p:nvPr/>
          </p:nvPicPr>
          <p:blipFill>
            <a:blip r:embed="rId4"/>
            <a:srcRect/>
            <a:stretch>
              <a:fillRect/>
            </a:stretch>
          </p:blipFill>
          <p:spPr bwMode="auto">
            <a:xfrm>
              <a:off x="6843252" y="4466304"/>
              <a:ext cx="1127125" cy="1676400"/>
            </a:xfrm>
            <a:prstGeom prst="rect">
              <a:avLst/>
            </a:prstGeom>
            <a:noFill/>
            <a:ln w="9525">
              <a:noFill/>
              <a:miter lim="800000"/>
              <a:headEnd/>
              <a:tailEnd/>
            </a:ln>
          </p:spPr>
        </p:pic>
        <p:pic>
          <p:nvPicPr>
            <p:cNvPr id="29" name="Picture 29" descr="j0090053"/>
            <p:cNvPicPr>
              <a:picLocks noChangeAspect="1" noChangeArrowheads="1"/>
            </p:cNvPicPr>
            <p:nvPr/>
          </p:nvPicPr>
          <p:blipFill>
            <a:blip r:embed="rId5"/>
            <a:srcRect/>
            <a:stretch>
              <a:fillRect/>
            </a:stretch>
          </p:blipFill>
          <p:spPr bwMode="auto">
            <a:xfrm>
              <a:off x="4572000" y="3200400"/>
              <a:ext cx="1219200" cy="962025"/>
            </a:xfrm>
            <a:prstGeom prst="rect">
              <a:avLst/>
            </a:prstGeom>
            <a:noFill/>
            <a:ln w="9525">
              <a:noFill/>
              <a:miter lim="800000"/>
              <a:headEnd/>
              <a:tailEnd/>
            </a:ln>
          </p:spPr>
        </p:pic>
        <p:pic>
          <p:nvPicPr>
            <p:cNvPr id="30" name="Picture 30" descr="j0090054"/>
            <p:cNvPicPr>
              <a:picLocks noChangeAspect="1" noChangeArrowheads="1"/>
            </p:cNvPicPr>
            <p:nvPr/>
          </p:nvPicPr>
          <p:blipFill>
            <a:blip r:embed="rId6"/>
            <a:srcRect/>
            <a:stretch>
              <a:fillRect/>
            </a:stretch>
          </p:blipFill>
          <p:spPr bwMode="auto">
            <a:xfrm>
              <a:off x="0" y="3429000"/>
              <a:ext cx="838200" cy="1143000"/>
            </a:xfrm>
            <a:prstGeom prst="rect">
              <a:avLst/>
            </a:prstGeom>
            <a:noFill/>
            <a:ln w="9525">
              <a:noFill/>
              <a:miter lim="800000"/>
              <a:headEnd/>
              <a:tailEnd/>
            </a:ln>
          </p:spPr>
        </p:pic>
      </p:grpSp>
      <p:sp>
        <p:nvSpPr>
          <p:cNvPr id="31" name="Rectangle 30"/>
          <p:cNvSpPr/>
          <p:nvPr/>
        </p:nvSpPr>
        <p:spPr>
          <a:xfrm>
            <a:off x="2590800" y="304800"/>
            <a:ext cx="4296369" cy="707886"/>
          </a:xfrm>
          <a:prstGeom prst="rect">
            <a:avLst/>
          </a:prstGeom>
        </p:spPr>
        <p:txBody>
          <a:bodyPr wrap="none">
            <a:spAutoFit/>
          </a:bodyPr>
          <a:lstStyle/>
          <a:p>
            <a:r>
              <a:rPr lang="ar-DZ" sz="4000" b="1" dirty="0" smtClean="0">
                <a:solidFill>
                  <a:srgbClr val="FF0000"/>
                </a:solidFill>
                <a:latin typeface="Times New Roman" pitchFamily="18" charset="0"/>
                <a:cs typeface="Times New Roman" pitchFamily="18" charset="0"/>
              </a:rPr>
              <a:t>مثال لسلسلة توريد معقدة</a:t>
            </a:r>
            <a:endParaRPr lang="fr-FR" sz="40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54"/>
          <p:cNvSpPr txBox="1">
            <a:spLocks noChangeArrowheads="1"/>
          </p:cNvSpPr>
          <p:nvPr/>
        </p:nvSpPr>
        <p:spPr>
          <a:xfrm>
            <a:off x="609600" y="1295400"/>
            <a:ext cx="7772400" cy="5029200"/>
          </a:xfrm>
          <a:prstGeom prst="rect">
            <a:avLst/>
          </a:prstGeom>
        </p:spPr>
        <p:txBody>
          <a:bodyPr vert="horz">
            <a:noAutofit/>
          </a:bodyPr>
          <a:lstStyle/>
          <a:p>
            <a:pPr marR="0" lvl="0" algn="ctr" defTabSz="914400" rtl="1" eaLnBrk="1" fontAlgn="auto" latinLnBrk="0" hangingPunct="1">
              <a:lnSpc>
                <a:spcPct val="90000"/>
              </a:lnSpc>
              <a:spcBef>
                <a:spcPct val="20000"/>
              </a:spcBef>
              <a:spcAft>
                <a:spcPts val="0"/>
              </a:spcAft>
              <a:buClr>
                <a:schemeClr val="accent1"/>
              </a:buClr>
              <a:buSzPct val="70000"/>
              <a:buFont typeface="Wingdings" pitchFamily="2" charset="2"/>
              <a:buNone/>
              <a:tabLst/>
              <a:defRPr/>
            </a:pPr>
            <a:r>
              <a:rPr kumimoji="0" lang="ar-SY" altLang="ko-KR" sz="2800" b="1" i="0" u="none" strike="noStrike" kern="1200" cap="none" spc="0" normalizeH="0" baseline="0" noProof="0" dirty="0" smtClean="0">
                <a:ln>
                  <a:noFill/>
                </a:ln>
                <a:solidFill>
                  <a:srgbClr val="002060"/>
                </a:solidFill>
                <a:effectLst/>
                <a:uLnTx/>
                <a:uFillTx/>
                <a:latin typeface="Times New Roman" pitchFamily="18" charset="0"/>
                <a:ea typeface="굴림" pitchFamily="50" charset="-127"/>
                <a:cs typeface="Times New Roman" pitchFamily="18" charset="0"/>
              </a:rPr>
              <a:t>شركة </a:t>
            </a:r>
            <a:r>
              <a:rPr kumimoji="0" lang="en-US" altLang="ko-KR" sz="2800" b="1" i="0" u="none" strike="noStrike" kern="1200" cap="none" spc="0" normalizeH="0" baseline="0" noProof="0" dirty="0" smtClean="0">
                <a:ln>
                  <a:noFill/>
                </a:ln>
                <a:solidFill>
                  <a:srgbClr val="002060"/>
                </a:solidFill>
                <a:effectLst/>
                <a:uLnTx/>
                <a:uFillTx/>
                <a:latin typeface="Times New Roman" pitchFamily="18" charset="0"/>
                <a:ea typeface="굴림" pitchFamily="50" charset="-127"/>
                <a:cs typeface="Times New Roman" pitchFamily="18" charset="0"/>
              </a:rPr>
              <a:t>National Semiconductors</a:t>
            </a:r>
          </a:p>
          <a:p>
            <a:pPr marL="0" marR="0" lvl="1" algn="r" defTabSz="914400" rtl="1" eaLnBrk="1" fontAlgn="auto" latinLnBrk="0" hangingPunct="1">
              <a:lnSpc>
                <a:spcPct val="90000"/>
              </a:lnSpc>
              <a:spcBef>
                <a:spcPct val="20000"/>
              </a:spcBef>
              <a:spcAft>
                <a:spcPts val="0"/>
              </a:spcAft>
              <a:buClr>
                <a:schemeClr val="accent1"/>
              </a:buClr>
              <a:buSzPct val="70000"/>
              <a:tabLst/>
              <a:defRPr/>
            </a:pPr>
            <a:r>
              <a:rPr kumimoji="0" lang="en-US" altLang="ko-KR" sz="2800" b="1" i="0" u="none" strike="noStrike" kern="1200" cap="none" spc="0" normalizeH="0" baseline="0" noProof="0" dirty="0" smtClean="0">
                <a:ln>
                  <a:noFill/>
                </a:ln>
                <a:solidFill>
                  <a:srgbClr val="C00000"/>
                </a:solidFill>
                <a:effectLst/>
                <a:uLnTx/>
                <a:uFillTx/>
                <a:latin typeface="Times New Roman" pitchFamily="18" charset="0"/>
                <a:ea typeface="굴림" pitchFamily="50" charset="-127"/>
                <a:cs typeface="Times New Roman" pitchFamily="18" charset="0"/>
              </a:rPr>
              <a:t> </a:t>
            </a:r>
            <a:r>
              <a:rPr kumimoji="0" lang="ar-SY" altLang="ko-KR" sz="2800" b="1" i="0" u="none" strike="noStrike" kern="1200" cap="none" spc="0" normalizeH="0" baseline="0" noProof="0" dirty="0" smtClean="0">
                <a:ln>
                  <a:noFill/>
                </a:ln>
                <a:solidFill>
                  <a:srgbClr val="C00000"/>
                </a:solidFill>
                <a:effectLst/>
                <a:uLnTx/>
                <a:uFillTx/>
                <a:latin typeface="Times New Roman" pitchFamily="18" charset="0"/>
                <a:ea typeface="굴림" pitchFamily="50" charset="-127"/>
                <a:cs typeface="Times New Roman" pitchFamily="18" charset="0"/>
              </a:rPr>
              <a:t>الإنتاج </a:t>
            </a:r>
            <a:r>
              <a:rPr kumimoji="0" lang="en-US" altLang="ko-KR" sz="2800" b="1" i="0" u="none" strike="noStrike" kern="1200" cap="none" spc="0" normalizeH="0" baseline="0" noProof="0" dirty="0" smtClean="0">
                <a:ln>
                  <a:noFill/>
                </a:ln>
                <a:solidFill>
                  <a:srgbClr val="C00000"/>
                </a:solidFill>
                <a:effectLst/>
                <a:uLnTx/>
                <a:uFillTx/>
                <a:latin typeface="Times New Roman" pitchFamily="18" charset="0"/>
                <a:ea typeface="굴림" pitchFamily="50" charset="-127"/>
                <a:cs typeface="Times New Roman" pitchFamily="18" charset="0"/>
              </a:rPr>
              <a:t>Production</a:t>
            </a:r>
          </a:p>
          <a:p>
            <a:pPr marL="0" marR="0" lvl="2" indent="280988" algn="r" defTabSz="914400" rtl="1" eaLnBrk="1" fontAlgn="auto" latinLnBrk="0" hangingPunct="1">
              <a:lnSpc>
                <a:spcPct val="90000"/>
              </a:lnSpc>
              <a:spcBef>
                <a:spcPct val="20000"/>
              </a:spcBef>
              <a:spcAft>
                <a:spcPts val="0"/>
              </a:spcAft>
              <a:buClr>
                <a:srgbClr val="FF0000"/>
              </a:buClr>
              <a:buSzPct val="80000"/>
              <a:buFont typeface="Wingdings" pitchFamily="2" charset="2"/>
              <a:buChar char="§"/>
              <a:tabLst/>
              <a:defRPr/>
            </a:pPr>
            <a:r>
              <a:rPr kumimoji="0" lang="ar-SY" altLang="ko-KR" sz="2800" b="1" i="0" u="none" strike="noStrike" kern="1200" cap="none" spc="0" normalizeH="0" baseline="0" noProof="0" dirty="0" smtClean="0">
                <a:ln>
                  <a:noFill/>
                </a:ln>
                <a:effectLst/>
                <a:uLnTx/>
                <a:uFillTx/>
                <a:latin typeface="Times New Roman" pitchFamily="18" charset="0"/>
                <a:cs typeface="Times New Roman" pitchFamily="18" charset="0"/>
              </a:rPr>
              <a:t>تنتج رقاقات في 6 مواقع مختلفة: 4 في الولايات المتحدة، 1 في بريطانيا، وواحدة في الشرق الأوسط.</a:t>
            </a:r>
            <a:endParaRPr kumimoji="0" lang="en-US" altLang="ko-KR" sz="2800" b="1" i="0" u="none" strike="noStrike" kern="1200" cap="none" spc="0" normalizeH="0" baseline="0" noProof="0" dirty="0" smtClean="0">
              <a:ln>
                <a:noFill/>
              </a:ln>
              <a:effectLst/>
              <a:uLnTx/>
              <a:uFillTx/>
              <a:latin typeface="Times New Roman" pitchFamily="18" charset="0"/>
              <a:ea typeface="굴림" pitchFamily="50" charset="-127"/>
              <a:cs typeface="Times New Roman" pitchFamily="18" charset="0"/>
            </a:endParaRPr>
          </a:p>
          <a:p>
            <a:pPr marL="0" marR="0" lvl="2" indent="280988" algn="r" defTabSz="914400" rtl="1" eaLnBrk="1" fontAlgn="auto" latinLnBrk="0" hangingPunct="1">
              <a:lnSpc>
                <a:spcPct val="90000"/>
              </a:lnSpc>
              <a:spcBef>
                <a:spcPct val="20000"/>
              </a:spcBef>
              <a:spcAft>
                <a:spcPts val="0"/>
              </a:spcAft>
              <a:buClr>
                <a:srgbClr val="FF0000"/>
              </a:buClr>
              <a:buSzPct val="80000"/>
              <a:buFont typeface="Wingdings" pitchFamily="2" charset="2"/>
              <a:buChar char="§"/>
              <a:tabLst/>
              <a:defRPr/>
            </a:pPr>
            <a:r>
              <a:rPr kumimoji="0" lang="ar-SY" altLang="ko-KR" sz="2800" b="1" i="0" u="none" strike="noStrike" kern="1200" cap="none" spc="0" normalizeH="0" baseline="0" noProof="0" dirty="0" smtClean="0">
                <a:ln>
                  <a:noFill/>
                </a:ln>
                <a:effectLst/>
                <a:uLnTx/>
                <a:uFillTx/>
                <a:latin typeface="Times New Roman" pitchFamily="18" charset="0"/>
                <a:cs typeface="Times New Roman" pitchFamily="18" charset="0"/>
              </a:rPr>
              <a:t>تنقل الرقاقات إلى 7 مواقع تجميع مختلفة في جنوب شرق آسيا</a:t>
            </a:r>
          </a:p>
          <a:p>
            <a:pPr marL="0" marR="0" lvl="2" algn="r" defTabSz="914400" rtl="1" eaLnBrk="1" fontAlgn="auto" latinLnBrk="0" hangingPunct="1">
              <a:lnSpc>
                <a:spcPct val="90000"/>
              </a:lnSpc>
              <a:spcBef>
                <a:spcPct val="20000"/>
              </a:spcBef>
              <a:spcAft>
                <a:spcPts val="0"/>
              </a:spcAft>
              <a:buClr>
                <a:schemeClr val="accent1"/>
              </a:buClr>
              <a:buSzPct val="70000"/>
              <a:tabLst/>
              <a:defRPr/>
            </a:pPr>
            <a:r>
              <a:rPr kumimoji="0" lang="ar-SY" altLang="ko-KR" sz="2800" b="1" i="0" u="none" strike="noStrike" kern="1200" cap="none" spc="0" normalizeH="0" baseline="0" noProof="0" dirty="0" smtClean="0">
                <a:ln>
                  <a:noFill/>
                </a:ln>
                <a:solidFill>
                  <a:srgbClr val="C00000"/>
                </a:solidFill>
                <a:effectLst/>
                <a:uLnTx/>
                <a:uFillTx/>
                <a:latin typeface="Times New Roman" pitchFamily="18" charset="0"/>
                <a:ea typeface="굴림" pitchFamily="50" charset="-127"/>
                <a:cs typeface="Times New Roman" pitchFamily="18" charset="0"/>
              </a:rPr>
              <a:t>التوزيع </a:t>
            </a:r>
            <a:r>
              <a:rPr kumimoji="0" lang="en-US" altLang="ko-KR" sz="2800" b="1" i="0" u="none" strike="noStrike" kern="1200" cap="none" spc="0" normalizeH="0" baseline="0" noProof="0" dirty="0" smtClean="0">
                <a:ln>
                  <a:noFill/>
                </a:ln>
                <a:solidFill>
                  <a:srgbClr val="C00000"/>
                </a:solidFill>
                <a:effectLst/>
                <a:uLnTx/>
                <a:uFillTx/>
                <a:latin typeface="Times New Roman" pitchFamily="18" charset="0"/>
                <a:ea typeface="굴림" pitchFamily="50" charset="-127"/>
                <a:cs typeface="Times New Roman" pitchFamily="18" charset="0"/>
              </a:rPr>
              <a:t>Distribution</a:t>
            </a:r>
          </a:p>
          <a:p>
            <a:pPr marL="0" marR="0" lvl="2" indent="236538" algn="r" defTabSz="914400" rtl="1" eaLnBrk="1" fontAlgn="auto" latinLnBrk="0" hangingPunct="1">
              <a:lnSpc>
                <a:spcPct val="90000"/>
              </a:lnSpc>
              <a:spcBef>
                <a:spcPct val="20000"/>
              </a:spcBef>
              <a:spcAft>
                <a:spcPts val="0"/>
              </a:spcAft>
              <a:buClr>
                <a:srgbClr val="FF0000"/>
              </a:buClr>
              <a:buSzPct val="80000"/>
              <a:buFont typeface="Wingdings" pitchFamily="2" charset="2"/>
              <a:buChar char="§"/>
              <a:tabLst/>
              <a:defRPr/>
            </a:pPr>
            <a:r>
              <a:rPr kumimoji="0" lang="ar-SY" altLang="ko-KR" sz="2800" b="1" i="0" u="none" strike="noStrike" kern="1200" cap="none" spc="0" normalizeH="0" baseline="0" noProof="0" dirty="0" smtClean="0">
                <a:ln>
                  <a:noFill/>
                </a:ln>
                <a:effectLst/>
                <a:uLnTx/>
                <a:uFillTx/>
                <a:latin typeface="Times New Roman" pitchFamily="18" charset="0"/>
                <a:cs typeface="Times New Roman" pitchFamily="18" charset="0"/>
              </a:rPr>
              <a:t>يشحن المنتج النهائي إلى مئات المنشآت عبر العالم</a:t>
            </a:r>
            <a:r>
              <a:rPr kumimoji="0" lang="ar-DZ" altLang="ko-KR" sz="2800" b="1" i="0" u="none" strike="noStrike" kern="1200" cap="none" spc="0" normalizeH="0" baseline="0" noProof="0" dirty="0" smtClean="0">
                <a:ln>
                  <a:noFill/>
                </a:ln>
                <a:effectLst/>
                <a:uLnTx/>
                <a:uFillTx/>
                <a:latin typeface="Times New Roman" pitchFamily="18" charset="0"/>
                <a:cs typeface="Times New Roman" pitchFamily="18" charset="0"/>
              </a:rPr>
              <a:t>؛</a:t>
            </a:r>
            <a:endParaRPr kumimoji="0" lang="ar-SY" altLang="ko-KR" sz="2800" b="1" i="0" u="none" strike="noStrike" kern="1200" cap="none" spc="0" normalizeH="0" baseline="0" noProof="0" dirty="0" smtClean="0">
              <a:ln>
                <a:noFill/>
              </a:ln>
              <a:effectLst/>
              <a:uLnTx/>
              <a:uFillTx/>
              <a:latin typeface="Times New Roman" pitchFamily="18" charset="0"/>
              <a:cs typeface="Times New Roman" pitchFamily="18" charset="0"/>
            </a:endParaRPr>
          </a:p>
          <a:p>
            <a:pPr marL="0" marR="0" lvl="2" indent="236538" algn="r" defTabSz="914400" rtl="1" eaLnBrk="1" fontAlgn="auto" latinLnBrk="0" hangingPunct="1">
              <a:lnSpc>
                <a:spcPct val="90000"/>
              </a:lnSpc>
              <a:spcBef>
                <a:spcPct val="20000"/>
              </a:spcBef>
              <a:spcAft>
                <a:spcPts val="0"/>
              </a:spcAft>
              <a:buClr>
                <a:srgbClr val="FF0000"/>
              </a:buClr>
              <a:buSzPct val="80000"/>
              <a:buFont typeface="Wingdings" pitchFamily="2" charset="2"/>
              <a:buChar char="§"/>
              <a:tabLst/>
              <a:defRPr/>
            </a:pPr>
            <a:r>
              <a:rPr kumimoji="0" lang="ar-SY" altLang="ko-KR" sz="2800" b="1" i="0" u="none" strike="noStrike" kern="1200" cap="none" spc="0" normalizeH="0" baseline="0" noProof="0" dirty="0" smtClean="0">
                <a:ln>
                  <a:noFill/>
                </a:ln>
                <a:effectLst/>
                <a:uLnTx/>
                <a:uFillTx/>
                <a:latin typeface="Times New Roman" pitchFamily="18" charset="0"/>
                <a:cs typeface="Times New Roman" pitchFamily="18" charset="0"/>
              </a:rPr>
              <a:t>20.000 طريق مختلف</a:t>
            </a:r>
            <a:r>
              <a:rPr kumimoji="0" lang="ar-DZ" altLang="ko-KR" sz="2800" b="1" i="0" u="none" strike="noStrike" kern="1200" cap="none" spc="0" normalizeH="0" baseline="0" noProof="0" dirty="0" smtClean="0">
                <a:ln>
                  <a:noFill/>
                </a:ln>
                <a:effectLst/>
                <a:uLnTx/>
                <a:uFillTx/>
                <a:latin typeface="Times New Roman" pitchFamily="18" charset="0"/>
                <a:cs typeface="Times New Roman" pitchFamily="18" charset="0"/>
              </a:rPr>
              <a:t>؛</a:t>
            </a:r>
            <a:endParaRPr kumimoji="0" lang="ar-SY" altLang="ko-KR" sz="2800" b="1" i="0" u="none" strike="noStrike" kern="1200" cap="none" spc="0" normalizeH="0" baseline="0" noProof="0" dirty="0" smtClean="0">
              <a:ln>
                <a:noFill/>
              </a:ln>
              <a:effectLst/>
              <a:uLnTx/>
              <a:uFillTx/>
              <a:latin typeface="Times New Roman" pitchFamily="18" charset="0"/>
              <a:cs typeface="Times New Roman" pitchFamily="18" charset="0"/>
            </a:endParaRPr>
          </a:p>
          <a:p>
            <a:pPr marL="0" marR="0" lvl="2" indent="236538" algn="r" defTabSz="914400" rtl="1" eaLnBrk="1" fontAlgn="auto" latinLnBrk="0" hangingPunct="1">
              <a:lnSpc>
                <a:spcPct val="90000"/>
              </a:lnSpc>
              <a:spcBef>
                <a:spcPct val="20000"/>
              </a:spcBef>
              <a:spcAft>
                <a:spcPts val="0"/>
              </a:spcAft>
              <a:buClr>
                <a:srgbClr val="FF0000"/>
              </a:buClr>
              <a:buSzPct val="80000"/>
              <a:buFont typeface="Wingdings" pitchFamily="2" charset="2"/>
              <a:buChar char="§"/>
              <a:tabLst/>
              <a:defRPr/>
            </a:pPr>
            <a:r>
              <a:rPr kumimoji="0" lang="ar-SY" altLang="ko-KR" sz="2800" b="1" i="0" u="none" strike="noStrike" kern="1200" cap="none" spc="0" normalizeH="0" baseline="0" noProof="0" dirty="0" smtClean="0">
                <a:ln>
                  <a:noFill/>
                </a:ln>
                <a:effectLst/>
                <a:uLnTx/>
                <a:uFillTx/>
                <a:latin typeface="Times New Roman" pitchFamily="18" charset="0"/>
                <a:cs typeface="Times New Roman" pitchFamily="18" charset="0"/>
              </a:rPr>
              <a:t>12 خط طيران مختلف</a:t>
            </a:r>
            <a:r>
              <a:rPr kumimoji="0" lang="ar-DZ" altLang="ko-KR" sz="2800" b="1" i="0" u="none" strike="noStrike" kern="1200" cap="none" spc="0" normalizeH="0" baseline="0" noProof="0" dirty="0" smtClean="0">
                <a:ln>
                  <a:noFill/>
                </a:ln>
                <a:effectLst/>
                <a:uLnTx/>
                <a:uFillTx/>
                <a:latin typeface="Times New Roman" pitchFamily="18" charset="0"/>
                <a:cs typeface="Times New Roman" pitchFamily="18" charset="0"/>
              </a:rPr>
              <a:t>؛</a:t>
            </a:r>
            <a:endParaRPr kumimoji="0" lang="ar-SY" altLang="ko-KR" sz="2800" b="1" i="0" u="none" strike="noStrike" kern="1200" cap="none" spc="0" normalizeH="0" baseline="0" noProof="0" dirty="0" smtClean="0">
              <a:ln>
                <a:noFill/>
              </a:ln>
              <a:effectLst/>
              <a:uLnTx/>
              <a:uFillTx/>
              <a:latin typeface="Times New Roman" pitchFamily="18" charset="0"/>
              <a:cs typeface="Times New Roman" pitchFamily="18" charset="0"/>
            </a:endParaRPr>
          </a:p>
          <a:p>
            <a:pPr marL="0" marR="0" lvl="2" indent="236538" algn="r" defTabSz="914400" rtl="1" eaLnBrk="1" fontAlgn="auto" latinLnBrk="0" hangingPunct="1">
              <a:lnSpc>
                <a:spcPct val="90000"/>
              </a:lnSpc>
              <a:spcBef>
                <a:spcPct val="20000"/>
              </a:spcBef>
              <a:spcAft>
                <a:spcPts val="0"/>
              </a:spcAft>
              <a:buClr>
                <a:srgbClr val="FF0000"/>
              </a:buClr>
              <a:buSzPct val="80000"/>
              <a:buFont typeface="Wingdings" pitchFamily="2" charset="2"/>
              <a:buChar char="§"/>
              <a:tabLst/>
              <a:defRPr/>
            </a:pPr>
            <a:r>
              <a:rPr kumimoji="0" lang="ar-SY" altLang="ko-KR" sz="2800" b="1" i="0" u="none" strike="noStrike" kern="1200" cap="none" spc="0" normalizeH="0" baseline="0" noProof="0" dirty="0" smtClean="0">
                <a:ln>
                  <a:noFill/>
                </a:ln>
                <a:effectLst/>
                <a:uLnTx/>
                <a:uFillTx/>
                <a:latin typeface="Times New Roman" pitchFamily="18" charset="0"/>
                <a:cs typeface="Times New Roman" pitchFamily="18" charset="0"/>
              </a:rPr>
              <a:t>95% من المنتجات تسلم خلال 45 يوم</a:t>
            </a:r>
            <a:r>
              <a:rPr kumimoji="0" lang="ar-DZ" altLang="ko-KR" sz="2800" b="1" i="0" u="none" strike="noStrike" kern="1200" cap="none" spc="0" normalizeH="0" baseline="0" noProof="0" dirty="0" smtClean="0">
                <a:ln>
                  <a:noFill/>
                </a:ln>
                <a:effectLst/>
                <a:uLnTx/>
                <a:uFillTx/>
                <a:latin typeface="Times New Roman" pitchFamily="18" charset="0"/>
                <a:cs typeface="Times New Roman" pitchFamily="18" charset="0"/>
              </a:rPr>
              <a:t>؛</a:t>
            </a:r>
            <a:endParaRPr kumimoji="0" lang="ar-SY" altLang="ko-KR" sz="2800" b="1" i="0" u="none" strike="noStrike" kern="1200" cap="none" spc="0" normalizeH="0" baseline="0" noProof="0" dirty="0" smtClean="0">
              <a:ln>
                <a:noFill/>
              </a:ln>
              <a:effectLst/>
              <a:uLnTx/>
              <a:uFillTx/>
              <a:latin typeface="Times New Roman" pitchFamily="18" charset="0"/>
              <a:cs typeface="Times New Roman" pitchFamily="18" charset="0"/>
            </a:endParaRPr>
          </a:p>
          <a:p>
            <a:pPr marL="0" marR="0" lvl="2" indent="236538" algn="r" defTabSz="914400" rtl="1" eaLnBrk="1" fontAlgn="auto" latinLnBrk="0" hangingPunct="1">
              <a:lnSpc>
                <a:spcPct val="90000"/>
              </a:lnSpc>
              <a:spcBef>
                <a:spcPct val="20000"/>
              </a:spcBef>
              <a:spcAft>
                <a:spcPts val="0"/>
              </a:spcAft>
              <a:buClr>
                <a:srgbClr val="FF0000"/>
              </a:buClr>
              <a:buSzPct val="80000"/>
              <a:buFont typeface="Wingdings" pitchFamily="2" charset="2"/>
              <a:buChar char="§"/>
              <a:tabLst/>
              <a:defRPr/>
            </a:pPr>
            <a:r>
              <a:rPr kumimoji="0" lang="ar-SY" altLang="ko-KR" sz="2800" b="1" i="0" u="none" strike="noStrike" kern="1200" cap="none" spc="0" normalizeH="0" baseline="0" noProof="0" dirty="0" smtClean="0">
                <a:ln>
                  <a:noFill/>
                </a:ln>
                <a:effectLst/>
                <a:uLnTx/>
                <a:uFillTx/>
                <a:latin typeface="Times New Roman" pitchFamily="18" charset="0"/>
                <a:cs typeface="Times New Roman" pitchFamily="18" charset="0"/>
              </a:rPr>
              <a:t>5% تسلم خلال 90 يوما</a:t>
            </a:r>
            <a:r>
              <a:rPr kumimoji="0" lang="ar-DZ" altLang="ko-KR" sz="2800" b="1" i="0" u="none" strike="noStrike" kern="1200" cap="none" spc="0" normalizeH="0" baseline="0" noProof="0" dirty="0" smtClean="0">
                <a:ln>
                  <a:noFill/>
                </a:ln>
                <a:effectLst/>
                <a:uLnTx/>
                <a:uFillTx/>
                <a:latin typeface="Times New Roman" pitchFamily="18" charset="0"/>
                <a:cs typeface="Times New Roman" pitchFamily="18" charset="0"/>
              </a:rPr>
              <a:t>.</a:t>
            </a:r>
            <a:endParaRPr kumimoji="0" lang="ar-SY" altLang="ko-KR" sz="2800" b="1" i="0" u="none" strike="noStrike" kern="1200" cap="none" spc="0" normalizeH="0" baseline="0" noProof="0" dirty="0" smtClean="0">
              <a:ln>
                <a:noFill/>
              </a:ln>
              <a:effectLst/>
              <a:uLnTx/>
              <a:uFillTx/>
              <a:latin typeface="Times New Roman" pitchFamily="18" charset="0"/>
              <a:cs typeface="Times New Roman" pitchFamily="18" charset="0"/>
            </a:endParaRPr>
          </a:p>
        </p:txBody>
      </p:sp>
      <p:sp>
        <p:nvSpPr>
          <p:cNvPr id="6" name="Rectangle 5"/>
          <p:cNvSpPr/>
          <p:nvPr/>
        </p:nvSpPr>
        <p:spPr>
          <a:xfrm>
            <a:off x="4648200" y="710625"/>
            <a:ext cx="4164923" cy="584775"/>
          </a:xfrm>
          <a:prstGeom prst="rect">
            <a:avLst/>
          </a:prstGeom>
        </p:spPr>
        <p:txBody>
          <a:bodyPr wrap="none">
            <a:spAutoFit/>
          </a:bodyPr>
          <a:lstStyle/>
          <a:p>
            <a:r>
              <a:rPr lang="ar-SY" sz="3200" b="1" dirty="0" smtClean="0">
                <a:solidFill>
                  <a:srgbClr val="FF0000"/>
                </a:solidFill>
                <a:latin typeface="Times New Roman" pitchFamily="18" charset="0"/>
                <a:cs typeface="Times New Roman" pitchFamily="18" charset="0"/>
              </a:rPr>
              <a:t>مثال عن تعقيد سلسلة التوريد:</a:t>
            </a:r>
            <a:endParaRPr lang="fr-FR"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524000"/>
            <a:ext cx="8458200" cy="2636837"/>
          </a:xfrm>
        </p:spPr>
        <p:txBody>
          <a:bodyPr/>
          <a:lstStyle/>
          <a:p>
            <a:pPr marL="0" indent="0" algn="just" rtl="1">
              <a:buNone/>
            </a:pPr>
            <a:r>
              <a:rPr lang="ar-DZ" b="1" dirty="0" smtClean="0">
                <a:solidFill>
                  <a:schemeClr val="tx1"/>
                </a:solidFill>
                <a:latin typeface="Times New Roman" pitchFamily="18" charset="0"/>
                <a:cs typeface="Times New Roman" pitchFamily="18" charset="0"/>
              </a:rPr>
              <a:t>    مجموعة من الطرق المستخدمة ل</a:t>
            </a:r>
            <a:r>
              <a:rPr lang="ar-DZ" b="1" dirty="0" smtClean="0">
                <a:solidFill>
                  <a:srgbClr val="FF0000"/>
                </a:solidFill>
                <a:latin typeface="Times New Roman" pitchFamily="18" charset="0"/>
                <a:cs typeface="Times New Roman" pitchFamily="18" charset="0"/>
              </a:rPr>
              <a:t>تكامل</a:t>
            </a:r>
            <a:r>
              <a:rPr lang="ar-DZ" b="1" dirty="0" smtClean="0">
                <a:solidFill>
                  <a:schemeClr val="tx1"/>
                </a:solidFill>
                <a:latin typeface="Times New Roman" pitchFamily="18" charset="0"/>
                <a:cs typeface="Times New Roman" pitchFamily="18" charset="0"/>
              </a:rPr>
              <a:t> الموردين، المصنعين، المخازن، والمتاجر بفعالية، بحيث يجري إنتاج وتوزيع البضائع بالكميات الصحيحة، إلى المواقع الصحيحة، وفي الوقت الصحيح، فتكون تكلفة النظام الكلية أخفض ما يمكن، مع المحافظة على تحقيق متطلبات جودة الخدمة.</a:t>
            </a:r>
            <a:endParaRPr lang="fr-FR" b="1" dirty="0" smtClean="0">
              <a:solidFill>
                <a:schemeClr val="tx1"/>
              </a:solidFill>
              <a:latin typeface="Times New Roman" pitchFamily="18" charset="0"/>
              <a:cs typeface="Times New Roman" pitchFamily="18" charset="0"/>
            </a:endParaRPr>
          </a:p>
          <a:p>
            <a:pPr marL="0" indent="0" algn="r" rtl="1">
              <a:buNone/>
            </a:pPr>
            <a:endParaRPr lang="fr-FR" dirty="0"/>
          </a:p>
        </p:txBody>
      </p:sp>
      <p:sp>
        <p:nvSpPr>
          <p:cNvPr id="5" name="Rectangle 4"/>
          <p:cNvSpPr/>
          <p:nvPr/>
        </p:nvSpPr>
        <p:spPr>
          <a:xfrm>
            <a:off x="3772532" y="653844"/>
            <a:ext cx="4990469"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2. تعريف إدارة سلاسل التوريد :</a:t>
            </a:r>
            <a:endParaRPr lang="fr-FR" sz="3600" dirty="0">
              <a:solidFill>
                <a:srgbClr val="FF0000"/>
              </a:solidFill>
            </a:endParaRPr>
          </a:p>
        </p:txBody>
      </p:sp>
      <p:grpSp>
        <p:nvGrpSpPr>
          <p:cNvPr id="29698" name="Group 2"/>
          <p:cNvGrpSpPr>
            <a:grpSpLocks/>
          </p:cNvGrpSpPr>
          <p:nvPr/>
        </p:nvGrpSpPr>
        <p:grpSpPr bwMode="auto">
          <a:xfrm>
            <a:off x="76200" y="4953000"/>
            <a:ext cx="8915400" cy="533400"/>
            <a:chOff x="90" y="5550"/>
            <a:chExt cx="10560" cy="750"/>
          </a:xfrm>
        </p:grpSpPr>
        <p:sp>
          <p:nvSpPr>
            <p:cNvPr id="29699" name="Text Box 3"/>
            <p:cNvSpPr txBox="1">
              <a:spLocks noChangeArrowheads="1"/>
            </p:cNvSpPr>
            <p:nvPr/>
          </p:nvSpPr>
          <p:spPr bwMode="auto">
            <a:xfrm>
              <a:off x="7935" y="5550"/>
              <a:ext cx="2715" cy="750"/>
            </a:xfrm>
            <a:prstGeom prst="rect">
              <a:avLst/>
            </a:prstGeom>
            <a:solidFill>
              <a:srgbClr val="FFFF0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تكامل أنشطة التوريد</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29700" name="Text Box 4"/>
            <p:cNvSpPr txBox="1">
              <a:spLocks noChangeArrowheads="1"/>
            </p:cNvSpPr>
            <p:nvPr/>
          </p:nvSpPr>
          <p:spPr bwMode="auto">
            <a:xfrm>
              <a:off x="3013" y="5550"/>
              <a:ext cx="4432" cy="750"/>
            </a:xfrm>
            <a:prstGeom prst="rect">
              <a:avLst/>
            </a:prstGeom>
            <a:solidFill>
              <a:srgbClr val="FFFF0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smtClean="0">
                  <a:ln>
                    <a:noFill/>
                  </a:ln>
                  <a:solidFill>
                    <a:schemeClr val="tx1"/>
                  </a:solidFill>
                  <a:effectLst/>
                  <a:latin typeface="Arial" pitchFamily="34" charset="0"/>
                  <a:ea typeface="Arial" pitchFamily="34" charset="0"/>
                  <a:cs typeface="Arial" pitchFamily="34" charset="0"/>
                </a:rPr>
                <a:t>تحسينات التكاليف والجودة والوقت</a:t>
              </a:r>
              <a:endParaRPr kumimoji="0" lang="fr-FR" sz="2400" b="1" i="0" u="none" strike="noStrike" cap="none" normalizeH="0" baseline="0" smtClean="0">
                <a:ln>
                  <a:noFill/>
                </a:ln>
                <a:solidFill>
                  <a:schemeClr val="tx1"/>
                </a:solidFill>
                <a:effectLst/>
                <a:latin typeface="Arial" pitchFamily="34" charset="0"/>
                <a:cs typeface="Arial" pitchFamily="34" charset="0"/>
              </a:endParaRPr>
            </a:p>
          </p:txBody>
        </p:sp>
        <p:sp>
          <p:nvSpPr>
            <p:cNvPr id="29701" name="Text Box 5"/>
            <p:cNvSpPr txBox="1">
              <a:spLocks noChangeArrowheads="1"/>
            </p:cNvSpPr>
            <p:nvPr/>
          </p:nvSpPr>
          <p:spPr bwMode="auto">
            <a:xfrm>
              <a:off x="90" y="5550"/>
              <a:ext cx="2550" cy="750"/>
            </a:xfrm>
            <a:prstGeom prst="rect">
              <a:avLst/>
            </a:prstGeom>
            <a:solidFill>
              <a:srgbClr val="FFFF0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smtClean="0">
                  <a:ln>
                    <a:noFill/>
                  </a:ln>
                  <a:solidFill>
                    <a:schemeClr val="tx1"/>
                  </a:solidFill>
                  <a:effectLst/>
                  <a:latin typeface="Arial" pitchFamily="34" charset="0"/>
                  <a:ea typeface="Arial" pitchFamily="34" charset="0"/>
                  <a:cs typeface="Arial" pitchFamily="34" charset="0"/>
                </a:rPr>
                <a:t>تحقيق ميزة تنافسية</a:t>
              </a:r>
              <a:endParaRPr kumimoji="0" lang="fr-FR" sz="2400" b="1" i="0" u="none" strike="noStrike" cap="none" normalizeH="0" baseline="0" smtClean="0">
                <a:ln>
                  <a:noFill/>
                </a:ln>
                <a:solidFill>
                  <a:schemeClr val="tx1"/>
                </a:solidFill>
                <a:effectLst/>
                <a:latin typeface="Arial" pitchFamily="34" charset="0"/>
                <a:cs typeface="Arial" pitchFamily="34" charset="0"/>
              </a:endParaRPr>
            </a:p>
          </p:txBody>
        </p:sp>
        <p:sp>
          <p:nvSpPr>
            <p:cNvPr id="29702" name="AutoShape 6"/>
            <p:cNvSpPr>
              <a:spLocks noChangeArrowheads="1"/>
            </p:cNvSpPr>
            <p:nvPr/>
          </p:nvSpPr>
          <p:spPr bwMode="auto">
            <a:xfrm rot="10800000">
              <a:off x="7500" y="5805"/>
              <a:ext cx="360" cy="240"/>
            </a:xfrm>
            <a:prstGeom prst="rightArrow">
              <a:avLst>
                <a:gd name="adj1" fmla="val 50000"/>
                <a:gd name="adj2" fmla="val 37500"/>
              </a:avLst>
            </a:prstGeom>
            <a:solidFill>
              <a:srgbClr val="0070C0"/>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fr-FR" sz="2400" b="1"/>
            </a:p>
          </p:txBody>
        </p:sp>
        <p:sp>
          <p:nvSpPr>
            <p:cNvPr id="29703" name="AutoShape 7"/>
            <p:cNvSpPr>
              <a:spLocks noChangeArrowheads="1"/>
            </p:cNvSpPr>
            <p:nvPr/>
          </p:nvSpPr>
          <p:spPr bwMode="auto">
            <a:xfrm rot="10800000">
              <a:off x="2617" y="5805"/>
              <a:ext cx="360" cy="240"/>
            </a:xfrm>
            <a:prstGeom prst="rightArrow">
              <a:avLst>
                <a:gd name="adj1" fmla="val 50000"/>
                <a:gd name="adj2" fmla="val 37500"/>
              </a:avLst>
            </a:prstGeom>
            <a:solidFill>
              <a:srgbClr val="0070C0"/>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fr-FR" sz="2400" b="1"/>
            </a:p>
          </p:txBody>
        </p:sp>
      </p:grpSp>
    </p:spTree>
  </p:cSld>
  <p:clrMapOvr>
    <a:masterClrMapping/>
  </p:clrMapOvr>
  <p:transition>
    <p:pull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791200" y="641556"/>
            <a:ext cx="2971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36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أ</a:t>
            </a:r>
            <a:r>
              <a:rPr kumimoji="0" lang="ar-SA" sz="36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صل المصطلح:</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28600" y="2052697"/>
            <a:ext cx="85344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في عام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1982</a:t>
            </a:r>
            <a:r>
              <a:rPr kumimoji="0" 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قدم </a:t>
            </a:r>
            <a:r>
              <a:rPr kumimoji="0" lang="ar-SA" sz="32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كيث</a:t>
            </a:r>
            <a:r>
              <a:rPr kumimoji="0" 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32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أوليفر</a:t>
            </a:r>
            <a:r>
              <a:rPr kumimoji="0" 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Keith Oliver</a:t>
            </a:r>
            <a:r>
              <a:rPr kumimoji="0" 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المستشار في </a:t>
            </a:r>
            <a:r>
              <a:rPr kumimoji="0" lang="ar-SA" sz="32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بوز</a:t>
            </a:r>
            <a:r>
              <a:rPr kumimoji="0" 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ألن هاملتون </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Booz Allen Hamilton</a:t>
            </a:r>
            <a:r>
              <a:rPr kumimoji="0" 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مصطلح "إدارة سلسلة التوريد" إلى المجال العام في مقابلة مع صحيفة فاينانشيال </a:t>
            </a:r>
            <a:r>
              <a:rPr kumimoji="0" lang="ar-SA" sz="32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تايمز</a:t>
            </a:r>
            <a:r>
              <a:rPr kumimoji="0" 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228600" y="4332982"/>
            <a:ext cx="85344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في</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منتصف التسعينيات، اكتسب مصطلح "إدارة سلسلة التوريد" رواجًا </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لما </a:t>
            </a:r>
            <a:r>
              <a:rPr kumimoji="0" 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ظهرت سلسلة من مقالات وكتب حول هذا الموضوع. </a:t>
            </a:r>
            <a:endParaRPr kumimoji="0" lang="en-US"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p:txBody>
      </p:sp>
      <p:sp>
        <p:nvSpPr>
          <p:cNvPr id="7" name="Rectangle 1"/>
          <p:cNvSpPr>
            <a:spLocks noChangeArrowheads="1"/>
          </p:cNvSpPr>
          <p:nvPr/>
        </p:nvSpPr>
        <p:spPr bwMode="auto">
          <a:xfrm>
            <a:off x="228600" y="5628382"/>
            <a:ext cx="85344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في أواخر التسعينيات، برزت "إدارة سلسلة التوريد</a:t>
            </a:r>
            <a:r>
              <a:rPr kumimoji="0" lang="fr-FR"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SCM</a:t>
            </a:r>
            <a:r>
              <a:rPr kumimoji="0" lang="fr-FR"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وبدأ مديرو الإنتاج في استخدامها في عناوينهم بانتظام متزايد</a:t>
            </a:r>
            <a:r>
              <a:rPr kumimoji="0" lang="fr-FR"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fr-FR" sz="3200" b="1" i="0" u="none" strike="noStrike" cap="none" normalizeH="0" baseline="0" dirty="0" smtClean="0">
                <a:ln>
                  <a:noFill/>
                </a:ln>
                <a:solidFill>
                  <a:schemeClr val="tx1"/>
                </a:solidFill>
                <a:effectLst/>
                <a:latin typeface="Arial" pitchFamily="34" charset="0"/>
                <a:cs typeface="Arial" pitchFamily="34" charset="0"/>
              </a:rPr>
              <a:t> </a:t>
            </a:r>
          </a:p>
        </p:txBody>
      </p:sp>
      <p:pic>
        <p:nvPicPr>
          <p:cNvPr id="1027" name="Picture 3" descr="C:\Users\SALAH\Desktop\bda6e9d8ce00867d6708669c07d34583.jpg"/>
          <p:cNvPicPr>
            <a:picLocks noChangeAspect="1" noChangeArrowheads="1"/>
          </p:cNvPicPr>
          <p:nvPr/>
        </p:nvPicPr>
        <p:blipFill>
          <a:blip r:embed="rId2"/>
          <a:srcRect/>
          <a:stretch>
            <a:fillRect/>
          </a:stretch>
        </p:blipFill>
        <p:spPr bwMode="auto">
          <a:xfrm>
            <a:off x="0" y="0"/>
            <a:ext cx="2209800" cy="2133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554163"/>
            <a:ext cx="8610600" cy="1189037"/>
          </a:xfrm>
        </p:spPr>
        <p:txBody>
          <a:bodyPr>
            <a:noAutofit/>
          </a:bodyPr>
          <a:lstStyle/>
          <a:p>
            <a:pPr marL="3175" lvl="0" indent="-3175" algn="just" rtl="1">
              <a:buNone/>
            </a:pPr>
            <a:r>
              <a:rPr lang="ar-DZ" b="1" dirty="0" smtClean="0">
                <a:solidFill>
                  <a:srgbClr val="FF0000"/>
                </a:solidFill>
                <a:latin typeface="Times New Roman" pitchFamily="18" charset="0"/>
                <a:cs typeface="Times New Roman" pitchFamily="18" charset="0"/>
              </a:rPr>
              <a:t>الإمداد:</a:t>
            </a:r>
            <a:r>
              <a:rPr lang="ar-SA" b="1" dirty="0" smtClean="0">
                <a:solidFill>
                  <a:srgbClr val="FF0000"/>
                </a:solidFill>
                <a:latin typeface="Times New Roman" pitchFamily="18" charset="0"/>
                <a:cs typeface="Times New Roman" pitchFamily="18" charset="0"/>
              </a:rPr>
              <a:t> </a:t>
            </a:r>
            <a:r>
              <a:rPr lang="ar-DZ" b="1" dirty="0" smtClean="0">
                <a:solidFill>
                  <a:schemeClr val="tx1"/>
                </a:solidFill>
                <a:latin typeface="Times New Roman" pitchFamily="18" charset="0"/>
                <a:cs typeface="Times New Roman" pitchFamily="18" charset="0"/>
              </a:rPr>
              <a:t>إدارة ال</a:t>
            </a:r>
            <a:r>
              <a:rPr lang="ar-SA" b="1" dirty="0" smtClean="0">
                <a:solidFill>
                  <a:srgbClr val="FF0000"/>
                </a:solidFill>
                <a:latin typeface="Times New Roman" pitchFamily="18" charset="0"/>
                <a:cs typeface="Times New Roman" pitchFamily="18" charset="0"/>
              </a:rPr>
              <a:t>تدفق</a:t>
            </a:r>
            <a:r>
              <a:rPr lang="ar-DZ" b="1" dirty="0" smtClean="0">
                <a:solidFill>
                  <a:srgbClr val="FF0000"/>
                </a:solidFill>
                <a:latin typeface="Times New Roman" pitchFamily="18" charset="0"/>
                <a:cs typeface="Times New Roman" pitchFamily="18" charset="0"/>
              </a:rPr>
              <a:t>ات المادية</a:t>
            </a:r>
            <a:r>
              <a:rPr lang="ar-SA" b="1" dirty="0" smtClean="0">
                <a:solidFill>
                  <a:srgbClr val="FF0000"/>
                </a:solidFill>
                <a:latin typeface="Times New Roman" pitchFamily="18" charset="0"/>
                <a:cs typeface="Times New Roman" pitchFamily="18" charset="0"/>
              </a:rPr>
              <a:t> </a:t>
            </a:r>
            <a:r>
              <a:rPr lang="ar-SA" b="1" dirty="0" smtClean="0">
                <a:solidFill>
                  <a:schemeClr val="tx1"/>
                </a:solidFill>
                <a:latin typeface="Times New Roman" pitchFamily="18" charset="0"/>
                <a:cs typeface="Times New Roman" pitchFamily="18" charset="0"/>
              </a:rPr>
              <a:t>و</a:t>
            </a:r>
            <a:r>
              <a:rPr lang="ar-DZ" b="1" dirty="0" smtClean="0">
                <a:solidFill>
                  <a:schemeClr val="tx1"/>
                </a:solidFill>
                <a:latin typeface="Times New Roman" pitchFamily="18" charset="0"/>
                <a:cs typeface="Times New Roman" pitchFamily="18" charset="0"/>
              </a:rPr>
              <a:t>ال</a:t>
            </a:r>
            <a:r>
              <a:rPr lang="ar-SA" b="1" dirty="0" smtClean="0">
                <a:solidFill>
                  <a:schemeClr val="tx1"/>
                </a:solidFill>
                <a:latin typeface="Times New Roman" pitchFamily="18" charset="0"/>
                <a:cs typeface="Times New Roman" pitchFamily="18" charset="0"/>
              </a:rPr>
              <a:t>تخزين </a:t>
            </a:r>
            <a:r>
              <a:rPr lang="ar-DZ" b="1" dirty="0" smtClean="0">
                <a:solidFill>
                  <a:schemeClr val="tx1"/>
                </a:solidFill>
                <a:latin typeface="Times New Roman" pitchFamily="18" charset="0"/>
                <a:cs typeface="Times New Roman" pitchFamily="18" charset="0"/>
              </a:rPr>
              <a:t>إلى/ من المؤسسة، أما </a:t>
            </a:r>
            <a:r>
              <a:rPr lang="ar-SA" b="1" dirty="0" smtClean="0">
                <a:solidFill>
                  <a:srgbClr val="FF0000"/>
                </a:solidFill>
                <a:latin typeface="Times New Roman" pitchFamily="18" charset="0"/>
                <a:cs typeface="Times New Roman" pitchFamily="18" charset="0"/>
              </a:rPr>
              <a:t>إدارة سلسلة التوري</a:t>
            </a:r>
            <a:r>
              <a:rPr lang="ar-DZ" b="1" dirty="0" smtClean="0">
                <a:solidFill>
                  <a:srgbClr val="FF0000"/>
                </a:solidFill>
                <a:latin typeface="Times New Roman" pitchFamily="18" charset="0"/>
                <a:cs typeface="Times New Roman" pitchFamily="18" charset="0"/>
              </a:rPr>
              <a:t>د: </a:t>
            </a:r>
            <a:r>
              <a:rPr lang="ar-SA" b="1" dirty="0" smtClean="0">
                <a:solidFill>
                  <a:srgbClr val="FF0000"/>
                </a:solidFill>
                <a:latin typeface="Times New Roman" pitchFamily="18" charset="0"/>
                <a:cs typeface="Times New Roman" pitchFamily="18" charset="0"/>
              </a:rPr>
              <a:t>تكامل </a:t>
            </a:r>
            <a:r>
              <a:rPr lang="ar-DZ" b="1" dirty="0" smtClean="0">
                <a:solidFill>
                  <a:srgbClr val="FF0000"/>
                </a:solidFill>
                <a:latin typeface="Times New Roman" pitchFamily="18" charset="0"/>
                <a:cs typeface="Times New Roman" pitchFamily="18" charset="0"/>
              </a:rPr>
              <a:t>وتعاون </a:t>
            </a:r>
            <a:r>
              <a:rPr lang="ar-DZ" b="1" dirty="0" smtClean="0">
                <a:solidFill>
                  <a:schemeClr val="tx1"/>
                </a:solidFill>
                <a:latin typeface="Times New Roman" pitchFamily="18" charset="0"/>
                <a:cs typeface="Times New Roman" pitchFamily="18" charset="0"/>
              </a:rPr>
              <a:t>أعضاء </a:t>
            </a:r>
            <a:r>
              <a:rPr lang="ar-DZ" b="1" dirty="0" err="1" smtClean="0">
                <a:solidFill>
                  <a:schemeClr val="tx1"/>
                </a:solidFill>
                <a:latin typeface="Times New Roman" pitchFamily="18" charset="0"/>
                <a:cs typeface="Times New Roman" pitchFamily="18" charset="0"/>
              </a:rPr>
              <a:t>و</a:t>
            </a:r>
            <a:r>
              <a:rPr lang="ar-SA" b="1" dirty="0" smtClean="0">
                <a:solidFill>
                  <a:schemeClr val="tx1"/>
                </a:solidFill>
                <a:latin typeface="Times New Roman" pitchFamily="18" charset="0"/>
                <a:cs typeface="Times New Roman" pitchFamily="18" charset="0"/>
              </a:rPr>
              <a:t>أنشطة </a:t>
            </a:r>
            <a:r>
              <a:rPr lang="ar-DZ" b="1" dirty="0" smtClean="0">
                <a:solidFill>
                  <a:schemeClr val="tx1"/>
                </a:solidFill>
                <a:latin typeface="Times New Roman" pitchFamily="18" charset="0"/>
                <a:cs typeface="Times New Roman" pitchFamily="18" charset="0"/>
              </a:rPr>
              <a:t>ال</a:t>
            </a:r>
            <a:r>
              <a:rPr lang="ar-SA" b="1" dirty="0" smtClean="0">
                <a:solidFill>
                  <a:schemeClr val="tx1"/>
                </a:solidFill>
                <a:latin typeface="Times New Roman" pitchFamily="18" charset="0"/>
                <a:cs typeface="Times New Roman" pitchFamily="18" charset="0"/>
              </a:rPr>
              <a:t>سلسلة.</a:t>
            </a:r>
            <a:endParaRPr lang="fr-FR" b="1" dirty="0" smtClean="0">
              <a:solidFill>
                <a:schemeClr val="tx1"/>
              </a:solidFill>
              <a:latin typeface="Times New Roman" pitchFamily="18" charset="0"/>
              <a:cs typeface="Times New Roman" pitchFamily="18" charset="0"/>
            </a:endParaRPr>
          </a:p>
          <a:p>
            <a:pPr marL="3175" indent="-3175" algn="just" rtl="1">
              <a:buNone/>
            </a:pPr>
            <a:endParaRPr lang="ar-DZ" b="1" dirty="0" smtClean="0">
              <a:solidFill>
                <a:schemeClr val="tx1"/>
              </a:solidFill>
              <a:latin typeface="Times New Roman" pitchFamily="18" charset="0"/>
              <a:cs typeface="Times New Roman" pitchFamily="18" charset="0"/>
            </a:endParaRPr>
          </a:p>
        </p:txBody>
      </p:sp>
      <p:sp>
        <p:nvSpPr>
          <p:cNvPr id="6" name="Espace réservé du contenu 2"/>
          <p:cNvSpPr txBox="1">
            <a:spLocks/>
          </p:cNvSpPr>
          <p:nvPr/>
        </p:nvSpPr>
        <p:spPr>
          <a:xfrm>
            <a:off x="228600" y="4267200"/>
            <a:ext cx="8610600" cy="1219200"/>
          </a:xfrm>
          <a:prstGeom prst="rect">
            <a:avLst/>
          </a:prstGeom>
        </p:spPr>
        <p:txBody>
          <a:bodyPr vert="horz">
            <a:noAutofit/>
          </a:bodyPr>
          <a:lstStyle/>
          <a:p>
            <a:pPr marL="3175" lvl="0" indent="-3175" algn="just" rtl="1">
              <a:spcBef>
                <a:spcPct val="20000"/>
              </a:spcBef>
              <a:buClr>
                <a:schemeClr val="accent1"/>
              </a:buClr>
              <a:buSzPct val="70000"/>
              <a:defRPr/>
            </a:pP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هدف </a:t>
            </a:r>
            <a:r>
              <a:rPr lang="ar-DZ" sz="3200" b="1" dirty="0" smtClean="0">
                <a:solidFill>
                  <a:srgbClr val="FF0000"/>
                </a:solidFill>
                <a:latin typeface="Times New Roman" pitchFamily="18" charset="0"/>
                <a:cs typeface="Times New Roman" pitchFamily="18" charset="0"/>
              </a:rPr>
              <a:t>الإمداد</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رضا العملاء التام</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وهدف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إدارة سل</a:t>
            </a:r>
            <a:r>
              <a:rPr lang="ar-DZ" sz="3200" b="1" dirty="0" smtClean="0">
                <a:latin typeface="Times New Roman" pitchFamily="18" charset="0"/>
                <a:cs typeface="Times New Roman" pitchFamily="18" charset="0"/>
              </a:rPr>
              <a:t>ا</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سل التوريد</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الحصول على ميزة تنافسية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175" marR="0" lvl="0" indent="-3175" algn="just"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Rectangle 6"/>
          <p:cNvSpPr/>
          <p:nvPr/>
        </p:nvSpPr>
        <p:spPr>
          <a:xfrm>
            <a:off x="228600" y="5552182"/>
            <a:ext cx="8686800" cy="1077218"/>
          </a:xfrm>
          <a:prstGeom prst="rect">
            <a:avLst/>
          </a:prstGeom>
        </p:spPr>
        <p:txBody>
          <a:bodyPr wrap="square">
            <a:spAutoFit/>
          </a:bodyPr>
          <a:lstStyle/>
          <a:p>
            <a:pPr marL="3175" lvl="0" indent="-3175" algn="just" rtl="1">
              <a:spcBef>
                <a:spcPct val="20000"/>
              </a:spcBef>
              <a:buClr>
                <a:schemeClr val="accent1"/>
              </a:buClr>
              <a:buSzPct val="70000"/>
              <a:defRPr/>
            </a:pPr>
            <a:r>
              <a:rPr lang="ar-SA" sz="3200" b="1" dirty="0" smtClean="0">
                <a:latin typeface="Times New Roman" pitchFamily="18" charset="0"/>
                <a:cs typeface="Times New Roman" pitchFamily="18" charset="0"/>
              </a:rPr>
              <a:t>في مجال </a:t>
            </a:r>
            <a:r>
              <a:rPr lang="ar-DZ" sz="3200" b="1" dirty="0" smtClean="0">
                <a:solidFill>
                  <a:srgbClr val="FF0000"/>
                </a:solidFill>
                <a:latin typeface="Times New Roman" pitchFamily="18" charset="0"/>
                <a:cs typeface="Times New Roman" pitchFamily="18" charset="0"/>
              </a:rPr>
              <a:t>الإمداد: </a:t>
            </a:r>
            <a:r>
              <a:rPr lang="ar-SA" sz="3200" b="1" dirty="0" smtClean="0">
                <a:solidFill>
                  <a:srgbClr val="FF0000"/>
                </a:solidFill>
                <a:latin typeface="Times New Roman" pitchFamily="18" charset="0"/>
                <a:cs typeface="Times New Roman" pitchFamily="18" charset="0"/>
              </a:rPr>
              <a:t>مؤسسة واحدة </a:t>
            </a:r>
            <a:r>
              <a:rPr lang="ar-SA" sz="3200" b="1" dirty="0" smtClean="0">
                <a:latin typeface="Times New Roman" pitchFamily="18" charset="0"/>
                <a:cs typeface="Times New Roman" pitchFamily="18" charset="0"/>
              </a:rPr>
              <a:t>فقط تعمل</a:t>
            </a:r>
            <a:r>
              <a:rPr lang="ar-DZ" sz="3200" b="1" dirty="0"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 في إدارة سلسلة التوريد</a:t>
            </a:r>
            <a:r>
              <a:rPr lang="ar-DZ" sz="3200" b="1" dirty="0"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 </a:t>
            </a:r>
            <a:r>
              <a:rPr lang="ar-DZ" sz="3200" b="1" dirty="0" smtClean="0">
                <a:solidFill>
                  <a:srgbClr val="FF0000"/>
                </a:solidFill>
                <a:latin typeface="Times New Roman" pitchFamily="18" charset="0"/>
                <a:cs typeface="Times New Roman" pitchFamily="18" charset="0"/>
              </a:rPr>
              <a:t>عدة </a:t>
            </a:r>
            <a:r>
              <a:rPr lang="ar-SA" sz="3200" b="1" dirty="0" smtClean="0">
                <a:solidFill>
                  <a:srgbClr val="FF0000"/>
                </a:solidFill>
                <a:latin typeface="Times New Roman" pitchFamily="18" charset="0"/>
                <a:cs typeface="Times New Roman" pitchFamily="18" charset="0"/>
              </a:rPr>
              <a:t>المؤسسات</a:t>
            </a:r>
            <a:r>
              <a:rPr lang="ar-DZ" sz="3200" b="1" dirty="0" smtClean="0">
                <a:solidFill>
                  <a:srgbClr val="FF0000"/>
                </a:solidFill>
                <a:latin typeface="Times New Roman" pitchFamily="18" charset="0"/>
                <a:cs typeface="Times New Roman" pitchFamily="18" charset="0"/>
              </a:rPr>
              <a:t> </a:t>
            </a:r>
            <a:r>
              <a:rPr lang="ar-SA" sz="3200" b="1" dirty="0" smtClean="0">
                <a:latin typeface="Times New Roman" pitchFamily="18" charset="0"/>
                <a:cs typeface="Times New Roman" pitchFamily="18" charset="0"/>
              </a:rPr>
              <a:t>تشارك .</a:t>
            </a:r>
            <a:endParaRPr lang="fr-FR" sz="3200" b="1" dirty="0" smtClean="0">
              <a:latin typeface="Times New Roman" pitchFamily="18" charset="0"/>
              <a:cs typeface="Times New Roman" pitchFamily="18" charset="0"/>
            </a:endParaRPr>
          </a:p>
        </p:txBody>
      </p:sp>
      <p:sp>
        <p:nvSpPr>
          <p:cNvPr id="8" name="Espace réservé du contenu 2"/>
          <p:cNvSpPr txBox="1">
            <a:spLocks/>
          </p:cNvSpPr>
          <p:nvPr/>
        </p:nvSpPr>
        <p:spPr>
          <a:xfrm>
            <a:off x="228600" y="2895600"/>
            <a:ext cx="8686800" cy="1219200"/>
          </a:xfrm>
          <a:prstGeom prst="rect">
            <a:avLst/>
          </a:prstGeom>
        </p:spPr>
        <p:txBody>
          <a:bodyPr vert="horz">
            <a:noAutofit/>
          </a:bodyPr>
          <a:lstStyle/>
          <a:p>
            <a:pPr lvl="0" algn="just" rtl="1">
              <a:spcBef>
                <a:spcPct val="20000"/>
              </a:spcBef>
              <a:buClr>
                <a:srgbClr val="FF0000"/>
              </a:buClr>
              <a:buSzPct val="80000"/>
              <a:defRPr/>
            </a:pPr>
            <a:r>
              <a:rPr lang="ar-DZ" sz="3200" b="1" dirty="0" smtClean="0">
                <a:latin typeface="Times New Roman" pitchFamily="18" charset="0"/>
                <a:cs typeface="Times New Roman" pitchFamily="18" charset="0"/>
              </a:rPr>
              <a:t>في سلسلة التوريد التدفقات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تتعدى حدود المؤسسة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(من مورد المورد حتى الزبون النهائي، وهو ما يميزها عن الإمداد.</a:t>
            </a:r>
            <a:endParaRPr kumimoji="0" lang="fr-FR"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Rectangle 8"/>
          <p:cNvSpPr/>
          <p:nvPr/>
        </p:nvSpPr>
        <p:spPr>
          <a:xfrm>
            <a:off x="1626895" y="609600"/>
            <a:ext cx="7079182"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التمييز </a:t>
            </a:r>
            <a:r>
              <a:rPr lang="ar-SA" sz="3600" b="1" dirty="0" smtClean="0">
                <a:solidFill>
                  <a:srgbClr val="FF0000"/>
                </a:solidFill>
                <a:latin typeface="Times New Roman" pitchFamily="18" charset="0"/>
                <a:cs typeface="Times New Roman" pitchFamily="18" charset="0"/>
              </a:rPr>
              <a:t>بين </a:t>
            </a:r>
            <a:r>
              <a:rPr lang="ar-DZ" sz="3600" b="1" dirty="0" smtClean="0">
                <a:solidFill>
                  <a:srgbClr val="FF0000"/>
                </a:solidFill>
                <a:latin typeface="Times New Roman" pitchFamily="18" charset="0"/>
                <a:cs typeface="Times New Roman" pitchFamily="18" charset="0"/>
              </a:rPr>
              <a:t>إدارة الإمداد </a:t>
            </a:r>
            <a:r>
              <a:rPr lang="ar-SA" sz="3600" b="1" dirty="0" smtClean="0">
                <a:solidFill>
                  <a:srgbClr val="FF0000"/>
                </a:solidFill>
                <a:latin typeface="Times New Roman" pitchFamily="18" charset="0"/>
                <a:cs typeface="Times New Roman" pitchFamily="18" charset="0"/>
              </a:rPr>
              <a:t>وإدارة سلسلة التوريد</a:t>
            </a:r>
            <a:r>
              <a:rPr lang="ar-DZ" sz="3600" b="1" dirty="0" smtClean="0">
                <a:solidFill>
                  <a:srgbClr val="FF0000"/>
                </a:solidFill>
                <a:latin typeface="Times New Roman" pitchFamily="18" charset="0"/>
                <a:cs typeface="Times New Roman" pitchFamily="18" charset="0"/>
              </a:rPr>
              <a:t>:</a:t>
            </a:r>
            <a:endParaRPr lang="fr-FR" sz="3600" dirty="0"/>
          </a:p>
        </p:txBody>
      </p:sp>
    </p:spTree>
  </p:cSld>
  <p:clrMapOvr>
    <a:masterClrMapping/>
  </p:clrMapOvr>
  <p:transition>
    <p:pull dir="l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228600" y="1295400"/>
            <a:ext cx="8534400" cy="20574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v"/>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تتكون سلاسل التوريد من 4 أنواع من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التدفقات</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تدفقات مواد ومنتجات من الموردين نحو العميل النهائي، معلومات في الاتجاهين، النقدية من العميل باتجاه المورد،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و</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المردودات باتجاه عكسي.</a:t>
            </a: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Rectangle 5"/>
          <p:cNvSpPr/>
          <p:nvPr/>
        </p:nvSpPr>
        <p:spPr>
          <a:xfrm>
            <a:off x="3493470" y="609600"/>
            <a:ext cx="5230919"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3. خصائص إدارة سلاسل التوريد:</a:t>
            </a:r>
            <a:endParaRPr lang="fr-FR" sz="3600" dirty="0">
              <a:solidFill>
                <a:srgbClr val="FF0000"/>
              </a:solidFill>
            </a:endParaRPr>
          </a:p>
        </p:txBody>
      </p:sp>
      <p:grpSp>
        <p:nvGrpSpPr>
          <p:cNvPr id="20" name="Groupe 19"/>
          <p:cNvGrpSpPr/>
          <p:nvPr/>
        </p:nvGrpSpPr>
        <p:grpSpPr>
          <a:xfrm>
            <a:off x="152400" y="3352800"/>
            <a:ext cx="8763000" cy="3352800"/>
            <a:chOff x="152400" y="3352800"/>
            <a:chExt cx="8763000" cy="3352800"/>
          </a:xfrm>
        </p:grpSpPr>
        <p:grpSp>
          <p:nvGrpSpPr>
            <p:cNvPr id="18" name="Groupe 17"/>
            <p:cNvGrpSpPr/>
            <p:nvPr/>
          </p:nvGrpSpPr>
          <p:grpSpPr>
            <a:xfrm>
              <a:off x="152400" y="3352800"/>
              <a:ext cx="8763000" cy="3352800"/>
              <a:chOff x="152400" y="3352800"/>
              <a:chExt cx="8763000" cy="3352800"/>
            </a:xfrm>
          </p:grpSpPr>
          <p:pic>
            <p:nvPicPr>
              <p:cNvPr id="5" name="Picture 4" descr="Image result for supply chain flows"/>
              <p:cNvPicPr>
                <a:picLocks noChangeAspect="1" noChangeArrowheads="1"/>
              </p:cNvPicPr>
              <p:nvPr/>
            </p:nvPicPr>
            <p:blipFill>
              <a:blip r:embed="rId2"/>
              <a:srcRect/>
              <a:stretch>
                <a:fillRect/>
              </a:stretch>
            </p:blipFill>
            <p:spPr bwMode="auto">
              <a:xfrm>
                <a:off x="152400" y="3352800"/>
                <a:ext cx="8763000" cy="3352800"/>
              </a:xfrm>
              <a:prstGeom prst="rect">
                <a:avLst/>
              </a:prstGeom>
              <a:noFill/>
            </p:spPr>
          </p:pic>
          <p:sp>
            <p:nvSpPr>
              <p:cNvPr id="7" name="ZoneTexte 6"/>
              <p:cNvSpPr txBox="1"/>
              <p:nvPr/>
            </p:nvSpPr>
            <p:spPr>
              <a:xfrm>
                <a:off x="3581400" y="3829668"/>
                <a:ext cx="1905000" cy="400110"/>
              </a:xfrm>
              <a:prstGeom prst="rect">
                <a:avLst/>
              </a:prstGeom>
              <a:solidFill>
                <a:schemeClr val="bg1"/>
              </a:solidFill>
            </p:spPr>
            <p:txBody>
              <a:bodyPr wrap="square" rtlCol="0">
                <a:spAutoFit/>
              </a:bodyPr>
              <a:lstStyle/>
              <a:p>
                <a:pPr algn="ctr" rtl="1"/>
                <a:r>
                  <a:rPr lang="ar-DZ" sz="2000" b="1" dirty="0" smtClean="0">
                    <a:latin typeface="Arial" pitchFamily="34" charset="0"/>
                    <a:cs typeface="Arial" pitchFamily="34" charset="0"/>
                  </a:rPr>
                  <a:t>تدفق المعلومات</a:t>
                </a:r>
                <a:endParaRPr lang="fr-FR" sz="2000" b="1" dirty="0">
                  <a:latin typeface="Arial" pitchFamily="34" charset="0"/>
                  <a:cs typeface="Arial" pitchFamily="34" charset="0"/>
                </a:endParaRPr>
              </a:p>
            </p:txBody>
          </p:sp>
          <p:sp>
            <p:nvSpPr>
              <p:cNvPr id="8" name="ZoneTexte 7"/>
              <p:cNvSpPr txBox="1"/>
              <p:nvPr/>
            </p:nvSpPr>
            <p:spPr>
              <a:xfrm>
                <a:off x="4648200" y="4193460"/>
                <a:ext cx="1981200" cy="400110"/>
              </a:xfrm>
              <a:prstGeom prst="rect">
                <a:avLst/>
              </a:prstGeom>
              <a:solidFill>
                <a:schemeClr val="bg1"/>
              </a:solidFill>
            </p:spPr>
            <p:txBody>
              <a:bodyPr wrap="square" rtlCol="0">
                <a:spAutoFit/>
              </a:bodyPr>
              <a:lstStyle/>
              <a:p>
                <a:pPr algn="ctr" rtl="1"/>
                <a:r>
                  <a:rPr lang="ar-DZ" sz="2000" b="1" dirty="0" smtClean="0">
                    <a:latin typeface="Arial" pitchFamily="34" charset="0"/>
                    <a:cs typeface="Arial" pitchFamily="34" charset="0"/>
                  </a:rPr>
                  <a:t>تدفق منتجات عكسي</a:t>
                </a:r>
                <a:endParaRPr lang="fr-FR" sz="2000" b="1" dirty="0">
                  <a:latin typeface="Arial" pitchFamily="34" charset="0"/>
                  <a:cs typeface="Arial" pitchFamily="34" charset="0"/>
                </a:endParaRPr>
              </a:p>
            </p:txBody>
          </p:sp>
          <p:sp>
            <p:nvSpPr>
              <p:cNvPr id="9" name="ZoneTexte 8"/>
              <p:cNvSpPr txBox="1"/>
              <p:nvPr/>
            </p:nvSpPr>
            <p:spPr>
              <a:xfrm>
                <a:off x="2895600" y="5597016"/>
                <a:ext cx="762000" cy="707886"/>
              </a:xfrm>
              <a:prstGeom prst="rect">
                <a:avLst/>
              </a:prstGeom>
              <a:solidFill>
                <a:schemeClr val="bg1"/>
              </a:solidFill>
            </p:spPr>
            <p:txBody>
              <a:bodyPr wrap="square" rtlCol="0">
                <a:spAutoFit/>
              </a:bodyPr>
              <a:lstStyle/>
              <a:p>
                <a:pPr algn="ctr" rtl="1"/>
                <a:r>
                  <a:rPr lang="ar-DZ" sz="2000" b="1" dirty="0" smtClean="0">
                    <a:latin typeface="Arial" pitchFamily="34" charset="0"/>
                    <a:cs typeface="Arial" pitchFamily="34" charset="0"/>
                  </a:rPr>
                  <a:t>تدفق مواد</a:t>
                </a:r>
                <a:endParaRPr lang="fr-FR" sz="2000" b="1" dirty="0">
                  <a:latin typeface="Arial" pitchFamily="34" charset="0"/>
                  <a:cs typeface="Arial" pitchFamily="34" charset="0"/>
                </a:endParaRPr>
              </a:p>
            </p:txBody>
          </p:sp>
          <p:sp>
            <p:nvSpPr>
              <p:cNvPr id="10" name="ZoneTexte 9"/>
              <p:cNvSpPr txBox="1"/>
              <p:nvPr/>
            </p:nvSpPr>
            <p:spPr>
              <a:xfrm>
                <a:off x="4953000" y="5562600"/>
                <a:ext cx="914400" cy="707886"/>
              </a:xfrm>
              <a:prstGeom prst="rect">
                <a:avLst/>
              </a:prstGeom>
              <a:solidFill>
                <a:schemeClr val="bg1"/>
              </a:solidFill>
            </p:spPr>
            <p:txBody>
              <a:bodyPr wrap="square" rtlCol="0">
                <a:spAutoFit/>
              </a:bodyPr>
              <a:lstStyle/>
              <a:p>
                <a:pPr algn="ctr" rtl="1"/>
                <a:r>
                  <a:rPr lang="ar-DZ" sz="2000" b="1" dirty="0" smtClean="0">
                    <a:latin typeface="Arial" pitchFamily="34" charset="0"/>
                    <a:cs typeface="Arial" pitchFamily="34" charset="0"/>
                  </a:rPr>
                  <a:t>تدفق منتجات</a:t>
                </a:r>
                <a:endParaRPr lang="fr-FR" sz="2000" b="1" dirty="0">
                  <a:latin typeface="Arial" pitchFamily="34" charset="0"/>
                  <a:cs typeface="Arial" pitchFamily="34" charset="0"/>
                </a:endParaRPr>
              </a:p>
            </p:txBody>
          </p:sp>
          <p:grpSp>
            <p:nvGrpSpPr>
              <p:cNvPr id="13" name="Groupe 12"/>
              <p:cNvGrpSpPr/>
              <p:nvPr/>
            </p:nvGrpSpPr>
            <p:grpSpPr>
              <a:xfrm>
                <a:off x="1447800" y="5238690"/>
                <a:ext cx="1582992" cy="400110"/>
                <a:chOff x="1447800" y="5238690"/>
                <a:chExt cx="1582992" cy="400110"/>
              </a:xfrm>
            </p:grpSpPr>
            <p:sp>
              <p:nvSpPr>
                <p:cNvPr id="11" name="ZoneTexte 10"/>
                <p:cNvSpPr txBox="1"/>
                <p:nvPr/>
              </p:nvSpPr>
              <p:spPr>
                <a:xfrm>
                  <a:off x="1447800" y="5238690"/>
                  <a:ext cx="838200" cy="400110"/>
                </a:xfrm>
                <a:prstGeom prst="rect">
                  <a:avLst/>
                </a:prstGeom>
                <a:solidFill>
                  <a:schemeClr val="bg1"/>
                </a:solidFill>
              </p:spPr>
              <p:txBody>
                <a:bodyPr wrap="square" rtlCol="0">
                  <a:spAutoFit/>
                </a:bodyPr>
                <a:lstStyle/>
                <a:p>
                  <a:pPr algn="ctr" rtl="1"/>
                  <a:r>
                    <a:rPr lang="ar-DZ" sz="2000" b="1" dirty="0" smtClean="0">
                      <a:latin typeface="Arial" pitchFamily="34" charset="0"/>
                      <a:cs typeface="Arial" pitchFamily="34" charset="0"/>
                    </a:rPr>
                    <a:t>مورد</a:t>
                  </a:r>
                  <a:endParaRPr lang="fr-FR" sz="2000" b="1" dirty="0">
                    <a:latin typeface="Arial" pitchFamily="34" charset="0"/>
                    <a:cs typeface="Arial" pitchFamily="34" charset="0"/>
                  </a:endParaRPr>
                </a:p>
              </p:txBody>
            </p:sp>
            <p:sp>
              <p:nvSpPr>
                <p:cNvPr id="12" name="ZoneTexte 11"/>
                <p:cNvSpPr txBox="1"/>
                <p:nvPr/>
              </p:nvSpPr>
              <p:spPr>
                <a:xfrm>
                  <a:off x="2116392" y="5363496"/>
                  <a:ext cx="914400" cy="261610"/>
                </a:xfrm>
                <a:prstGeom prst="rect">
                  <a:avLst/>
                </a:prstGeom>
                <a:solidFill>
                  <a:schemeClr val="bg1"/>
                </a:solidFill>
              </p:spPr>
              <p:txBody>
                <a:bodyPr wrap="square" rtlCol="0">
                  <a:spAutoFit/>
                </a:bodyPr>
                <a:lstStyle/>
                <a:p>
                  <a:pPr algn="ctr" rtl="1"/>
                  <a:endParaRPr lang="fr-FR" sz="1050" b="1" dirty="0">
                    <a:latin typeface="Arial" pitchFamily="34" charset="0"/>
                    <a:cs typeface="Arial" pitchFamily="34" charset="0"/>
                  </a:endParaRPr>
                </a:p>
              </p:txBody>
            </p:sp>
          </p:grpSp>
          <p:sp>
            <p:nvSpPr>
              <p:cNvPr id="15" name="ZoneTexte 14"/>
              <p:cNvSpPr txBox="1"/>
              <p:nvPr/>
            </p:nvSpPr>
            <p:spPr>
              <a:xfrm>
                <a:off x="6418020" y="5410200"/>
                <a:ext cx="838200" cy="400110"/>
              </a:xfrm>
              <a:prstGeom prst="rect">
                <a:avLst/>
              </a:prstGeom>
              <a:solidFill>
                <a:schemeClr val="bg1"/>
              </a:solidFill>
            </p:spPr>
            <p:txBody>
              <a:bodyPr wrap="square" rtlCol="0">
                <a:spAutoFit/>
              </a:bodyPr>
              <a:lstStyle/>
              <a:p>
                <a:pPr algn="ctr" rtl="1"/>
                <a:r>
                  <a:rPr lang="ar-DZ" sz="2000" b="1" dirty="0" smtClean="0">
                    <a:latin typeface="Arial" pitchFamily="34" charset="0"/>
                    <a:cs typeface="Arial" pitchFamily="34" charset="0"/>
                  </a:rPr>
                  <a:t>زبون</a:t>
                </a:r>
                <a:endParaRPr lang="fr-FR" sz="2000" b="1" dirty="0">
                  <a:latin typeface="Arial" pitchFamily="34" charset="0"/>
                  <a:cs typeface="Arial" pitchFamily="34" charset="0"/>
                </a:endParaRPr>
              </a:p>
            </p:txBody>
          </p:sp>
          <p:sp>
            <p:nvSpPr>
              <p:cNvPr id="16" name="ZoneTexte 15"/>
              <p:cNvSpPr txBox="1"/>
              <p:nvPr/>
            </p:nvSpPr>
            <p:spPr>
              <a:xfrm>
                <a:off x="6019800" y="5378244"/>
                <a:ext cx="914400" cy="261610"/>
              </a:xfrm>
              <a:prstGeom prst="rect">
                <a:avLst/>
              </a:prstGeom>
              <a:solidFill>
                <a:schemeClr val="bg1"/>
              </a:solidFill>
            </p:spPr>
            <p:txBody>
              <a:bodyPr wrap="square" rtlCol="0">
                <a:spAutoFit/>
              </a:bodyPr>
              <a:lstStyle/>
              <a:p>
                <a:pPr algn="ctr" rtl="1"/>
                <a:endParaRPr lang="fr-FR" sz="1050" b="1" dirty="0">
                  <a:latin typeface="Arial" pitchFamily="34" charset="0"/>
                  <a:cs typeface="Arial" pitchFamily="34" charset="0"/>
                </a:endParaRPr>
              </a:p>
            </p:txBody>
          </p:sp>
          <p:sp>
            <p:nvSpPr>
              <p:cNvPr id="17" name="ZoneTexte 16"/>
              <p:cNvSpPr txBox="1"/>
              <p:nvPr/>
            </p:nvSpPr>
            <p:spPr>
              <a:xfrm>
                <a:off x="3810000" y="6204156"/>
                <a:ext cx="1447800" cy="400110"/>
              </a:xfrm>
              <a:prstGeom prst="rect">
                <a:avLst/>
              </a:prstGeom>
              <a:solidFill>
                <a:schemeClr val="bg1"/>
              </a:solidFill>
            </p:spPr>
            <p:txBody>
              <a:bodyPr wrap="square" rtlCol="0">
                <a:spAutoFit/>
              </a:bodyPr>
              <a:lstStyle/>
              <a:p>
                <a:pPr algn="ctr" rtl="1"/>
                <a:r>
                  <a:rPr lang="ar-DZ" sz="2000" b="1" dirty="0" smtClean="0">
                    <a:latin typeface="Arial" pitchFamily="34" charset="0"/>
                    <a:cs typeface="Arial" pitchFamily="34" charset="0"/>
                  </a:rPr>
                  <a:t>تدفق نقدية</a:t>
                </a:r>
                <a:endParaRPr lang="fr-FR" sz="2000" b="1" dirty="0">
                  <a:latin typeface="Arial" pitchFamily="34" charset="0"/>
                  <a:cs typeface="Arial" pitchFamily="34" charset="0"/>
                </a:endParaRPr>
              </a:p>
            </p:txBody>
          </p:sp>
        </p:grpSp>
        <p:sp>
          <p:nvSpPr>
            <p:cNvPr id="19" name="ZoneTexte 18"/>
            <p:cNvSpPr txBox="1"/>
            <p:nvPr/>
          </p:nvSpPr>
          <p:spPr>
            <a:xfrm>
              <a:off x="3962400" y="5289756"/>
              <a:ext cx="838200" cy="369332"/>
            </a:xfrm>
            <a:prstGeom prst="rect">
              <a:avLst/>
            </a:prstGeom>
            <a:solidFill>
              <a:schemeClr val="bg1"/>
            </a:solidFill>
          </p:spPr>
          <p:txBody>
            <a:bodyPr wrap="square" rtlCol="0">
              <a:spAutoFit/>
            </a:bodyPr>
            <a:lstStyle/>
            <a:p>
              <a:pPr algn="ctr" rtl="1"/>
              <a:r>
                <a:rPr lang="ar-DZ" b="1" dirty="0" smtClean="0">
                  <a:latin typeface="Arial" pitchFamily="34" charset="0"/>
                  <a:cs typeface="Arial" pitchFamily="34" charset="0"/>
                </a:rPr>
                <a:t>منتج</a:t>
              </a:r>
              <a:endParaRPr lang="fr-FR" b="1" dirty="0">
                <a:latin typeface="Arial" pitchFamily="34" charset="0"/>
                <a:cs typeface="Arial" pitchFamily="34" charset="0"/>
              </a:endParaRPr>
            </a:p>
          </p:txBody>
        </p:sp>
      </p:grpSp>
    </p:spTree>
  </p:cSld>
  <p:clrMapOvr>
    <a:masterClrMapping/>
  </p:clrMapOvr>
  <p:transition>
    <p:pull dir="l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048000"/>
            <a:ext cx="8610600" cy="1569660"/>
          </a:xfrm>
          <a:prstGeom prst="rect">
            <a:avLst/>
          </a:prstGeom>
        </p:spPr>
        <p:txBody>
          <a:bodyPr wrap="square">
            <a:spAutoFit/>
          </a:bodyPr>
          <a:lstStyle/>
          <a:p>
            <a:pPr algn="just" rtl="1">
              <a:buClr>
                <a:srgbClr val="FF0000"/>
              </a:buClr>
              <a:buSzPct val="80000"/>
              <a:buFont typeface="Wingdings" pitchFamily="2" charset="2"/>
              <a:buChar char="v"/>
            </a:pPr>
            <a:r>
              <a:rPr lang="ar-DZ" sz="3200" b="1" dirty="0" smtClean="0">
                <a:latin typeface="Times New Roman" pitchFamily="18" charset="0"/>
                <a:cs typeface="Times New Roman" pitchFamily="18" charset="0"/>
              </a:rPr>
              <a:t> يشار إلى سلسلة التوريد ب</a:t>
            </a:r>
            <a:r>
              <a:rPr lang="ar-DZ" sz="3200" b="1" dirty="0" smtClean="0">
                <a:solidFill>
                  <a:srgbClr val="FF0000"/>
                </a:solidFill>
                <a:latin typeface="Times New Roman" pitchFamily="18" charset="0"/>
                <a:cs typeface="Times New Roman" pitchFamily="18" charset="0"/>
              </a:rPr>
              <a:t>سلسلة القيمة</a:t>
            </a:r>
            <a:r>
              <a:rPr lang="ar-DZ" sz="3200" b="1" dirty="0" smtClean="0">
                <a:latin typeface="Times New Roman" pitchFamily="18" charset="0"/>
                <a:cs typeface="Times New Roman" pitchFamily="18" charset="0"/>
              </a:rPr>
              <a:t>، وتعني أن القيمة تضاف للسلع والخدمات مع تقدمها في السلسلة، ولذلك بدل </a:t>
            </a:r>
            <a:r>
              <a:rPr lang="ar-DZ" sz="3200" b="1" dirty="0" smtClean="0">
                <a:solidFill>
                  <a:srgbClr val="FF0000"/>
                </a:solidFill>
                <a:latin typeface="Times New Roman" pitchFamily="18" charset="0"/>
                <a:cs typeface="Times New Roman" pitchFamily="18" charset="0"/>
              </a:rPr>
              <a:t>توريد المنتج</a:t>
            </a:r>
            <a:r>
              <a:rPr lang="ar-DZ" sz="3200" b="1" dirty="0" smtClean="0">
                <a:latin typeface="Times New Roman" pitchFamily="18" charset="0"/>
                <a:cs typeface="Times New Roman" pitchFamily="18" charset="0"/>
              </a:rPr>
              <a:t>، نتكلم عن </a:t>
            </a:r>
            <a:r>
              <a:rPr lang="ar-DZ" sz="3200" b="1" dirty="0" smtClean="0">
                <a:solidFill>
                  <a:srgbClr val="FF0000"/>
                </a:solidFill>
                <a:latin typeface="Times New Roman" pitchFamily="18" charset="0"/>
                <a:cs typeface="Times New Roman" pitchFamily="18" charset="0"/>
              </a:rPr>
              <a:t>توريد القيمة </a:t>
            </a:r>
            <a:r>
              <a:rPr lang="ar-DZ" sz="3200" b="1" dirty="0" smtClean="0">
                <a:latin typeface="Times New Roman" pitchFamily="18" charset="0"/>
                <a:cs typeface="Times New Roman" pitchFamily="18" charset="0"/>
              </a:rPr>
              <a:t>المصاحبة للمنتج.</a:t>
            </a:r>
          </a:p>
        </p:txBody>
      </p:sp>
      <p:sp>
        <p:nvSpPr>
          <p:cNvPr id="7" name="Espace réservé du contenu 2"/>
          <p:cNvSpPr>
            <a:spLocks noGrp="1"/>
          </p:cNvSpPr>
          <p:nvPr>
            <p:ph idx="1"/>
          </p:nvPr>
        </p:nvSpPr>
        <p:spPr>
          <a:xfrm>
            <a:off x="304800" y="4953000"/>
            <a:ext cx="8610600" cy="1447800"/>
          </a:xfrm>
        </p:spPr>
        <p:txBody>
          <a:bodyPr>
            <a:noAutofit/>
          </a:bodyPr>
          <a:lstStyle/>
          <a:p>
            <a:pPr marL="0" indent="0" algn="just" rtl="1">
              <a:buClr>
                <a:srgbClr val="FF0000"/>
              </a:buClr>
              <a:buSzPct val="80000"/>
              <a:buFont typeface="Wingdings" pitchFamily="2" charset="2"/>
              <a:buChar char="v"/>
            </a:pPr>
            <a:r>
              <a:rPr lang="ar-DZ" b="1" dirty="0" smtClean="0">
                <a:solidFill>
                  <a:schemeClr val="tx1"/>
                </a:solidFill>
                <a:latin typeface="Times New Roman" pitchFamily="18" charset="0"/>
                <a:cs typeface="Times New Roman" pitchFamily="18" charset="0"/>
              </a:rPr>
              <a:t> سلاسل التوريد تسمية خاطئة بشكل واضح، حيث أنّ كل منظمة لها أكثر من مورد أو عميل، أي أن تسمية </a:t>
            </a:r>
            <a:r>
              <a:rPr lang="ar-DZ" b="1" dirty="0" smtClean="0">
                <a:solidFill>
                  <a:srgbClr val="FF0000"/>
                </a:solidFill>
                <a:latin typeface="Times New Roman" pitchFamily="18" charset="0"/>
                <a:cs typeface="Times New Roman" pitchFamily="18" charset="0"/>
              </a:rPr>
              <a:t>شبكة الإمداد</a:t>
            </a:r>
            <a:r>
              <a:rPr lang="fr-FR" b="1" dirty="0" err="1" smtClean="0">
                <a:solidFill>
                  <a:schemeClr val="tx1"/>
                </a:solidFill>
                <a:latin typeface="Times New Roman" pitchFamily="18" charset="0"/>
                <a:cs typeface="Times New Roman" pitchFamily="18" charset="0"/>
              </a:rPr>
              <a:t>Supply</a:t>
            </a:r>
            <a:r>
              <a:rPr lang="fr-FR" b="1" dirty="0" smtClean="0">
                <a:solidFill>
                  <a:schemeClr val="tx1"/>
                </a:solidFill>
                <a:latin typeface="Times New Roman" pitchFamily="18" charset="0"/>
                <a:cs typeface="Times New Roman" pitchFamily="18" charset="0"/>
              </a:rPr>
              <a:t> Network  </a:t>
            </a:r>
            <a:r>
              <a:rPr lang="ar-DZ" b="1" dirty="0" smtClean="0">
                <a:solidFill>
                  <a:schemeClr val="tx1"/>
                </a:solidFill>
                <a:latin typeface="Times New Roman" pitchFamily="18" charset="0"/>
                <a:cs typeface="Times New Roman" pitchFamily="18" charset="0"/>
              </a:rPr>
              <a:t> هي الأصح .</a:t>
            </a:r>
            <a:endParaRPr lang="fr-FR" b="1" dirty="0" smtClean="0">
              <a:solidFill>
                <a:schemeClr val="tx1"/>
              </a:solidFill>
              <a:latin typeface="Times New Roman" pitchFamily="18" charset="0"/>
              <a:cs typeface="Times New Roman" pitchFamily="18" charset="0"/>
            </a:endParaRPr>
          </a:p>
        </p:txBody>
      </p:sp>
      <p:sp>
        <p:nvSpPr>
          <p:cNvPr id="6" name="Espace réservé du contenu 2"/>
          <p:cNvSpPr txBox="1">
            <a:spLocks/>
          </p:cNvSpPr>
          <p:nvPr/>
        </p:nvSpPr>
        <p:spPr>
          <a:xfrm>
            <a:off x="228600" y="685800"/>
            <a:ext cx="8686800" cy="19050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v"/>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نجاح سلاسل التوريد يتطلب تبني جميع أعضائها ل</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نفس الهدف(خدمة العملاء)</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وهو ما يجعلها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فلسفة متكاملة،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وليست مجرد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إجراءات وأساليب</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لأن</a:t>
            </a:r>
            <a:r>
              <a:rPr kumimoji="0" lang="ar-DZ" sz="3200" b="0" i="0" u="none" strike="noStrike" kern="1200" cap="none" spc="0" normalizeH="0" baseline="0" noProof="0" dirty="0" smtClean="0">
                <a:ln>
                  <a:noFill/>
                </a:ln>
                <a:solidFill>
                  <a:schemeClr val="tx2"/>
                </a:solidFill>
                <a:effectLst/>
                <a:uLnTx/>
                <a:uFillTx/>
                <a:latin typeface="+mn-lt"/>
                <a:ea typeface="+mn-ea"/>
                <a:cs typeface="+mn-cs"/>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أداء كل مؤسسة يؤثر على أداء جميع أعضاء السلسلة، وبالتالي على الأداء الكلي للسلسلة.</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pull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2246293"/>
            <a:ext cx="8610600" cy="1077218"/>
          </a:xfrm>
          <a:prstGeom prst="rect">
            <a:avLst/>
          </a:prstGeom>
        </p:spPr>
        <p:txBody>
          <a:bodyPr wrap="square">
            <a:spAutoFit/>
          </a:bodyPr>
          <a:lstStyle/>
          <a:p>
            <a:pPr algn="just" rtl="1">
              <a:buClr>
                <a:srgbClr val="FF0000"/>
              </a:buClr>
              <a:buSzPct val="80000"/>
              <a:buFont typeface="Wingdings" pitchFamily="2" charset="2"/>
              <a:buChar char="v"/>
            </a:pPr>
            <a:r>
              <a:rPr lang="ar-DZ" sz="3200" b="1" dirty="0" smtClean="0">
                <a:latin typeface="Times New Roman" pitchFamily="18" charset="0"/>
                <a:cs typeface="Times New Roman" pitchFamily="18" charset="0"/>
              </a:rPr>
              <a:t> لا يشترط لتطبيقها إنشاء إدارة مختصة لذلك، بل يكفي </a:t>
            </a:r>
            <a:r>
              <a:rPr lang="ar-DZ" sz="3200" b="1" dirty="0" smtClean="0">
                <a:solidFill>
                  <a:srgbClr val="FF0000"/>
                </a:solidFill>
                <a:latin typeface="Times New Roman" pitchFamily="18" charset="0"/>
                <a:cs typeface="Times New Roman" pitchFamily="18" charset="0"/>
              </a:rPr>
              <a:t>الفهم والاقتناع به </a:t>
            </a:r>
            <a:r>
              <a:rPr lang="ar-DZ" sz="3200" b="1" dirty="0" smtClean="0">
                <a:latin typeface="Times New Roman" pitchFamily="18" charset="0"/>
                <a:cs typeface="Times New Roman" pitchFamily="18" charset="0"/>
              </a:rPr>
              <a:t>من كل الوحدات والإدارات في المؤسسة.</a:t>
            </a:r>
          </a:p>
        </p:txBody>
      </p:sp>
      <p:sp>
        <p:nvSpPr>
          <p:cNvPr id="7" name="Espace réservé du contenu 2"/>
          <p:cNvSpPr>
            <a:spLocks noGrp="1"/>
          </p:cNvSpPr>
          <p:nvPr>
            <p:ph idx="1"/>
          </p:nvPr>
        </p:nvSpPr>
        <p:spPr>
          <a:xfrm>
            <a:off x="228600" y="3581400"/>
            <a:ext cx="8686800" cy="1143000"/>
          </a:xfrm>
        </p:spPr>
        <p:txBody>
          <a:bodyPr>
            <a:noAutofit/>
          </a:bodyPr>
          <a:lstStyle/>
          <a:p>
            <a:pPr marL="0" indent="0" algn="just" rtl="1">
              <a:buClr>
                <a:srgbClr val="FF0000"/>
              </a:buClr>
              <a:buSzPct val="80000"/>
              <a:buFont typeface="Wingdings" pitchFamily="2" charset="2"/>
              <a:buChar char="v"/>
            </a:pPr>
            <a:r>
              <a:rPr lang="ar-DZ" b="1" dirty="0" smtClean="0">
                <a:solidFill>
                  <a:schemeClr val="tx1"/>
                </a:solidFill>
                <a:latin typeface="Times New Roman" pitchFamily="18" charset="0"/>
                <a:cs typeface="Times New Roman" pitchFamily="18" charset="0"/>
              </a:rPr>
              <a:t> سلاسل التوريد </a:t>
            </a:r>
            <a:r>
              <a:rPr lang="ar-DZ" b="1" dirty="0" smtClean="0">
                <a:solidFill>
                  <a:srgbClr val="FF0000"/>
                </a:solidFill>
                <a:latin typeface="Times New Roman" pitchFamily="18" charset="0"/>
                <a:cs typeface="Times New Roman" pitchFamily="18" charset="0"/>
              </a:rPr>
              <a:t>نظام ديناميكي</a:t>
            </a:r>
            <a:r>
              <a:rPr lang="ar-DZ" b="1" dirty="0" smtClean="0">
                <a:solidFill>
                  <a:schemeClr val="tx1"/>
                </a:solidFill>
                <a:latin typeface="Times New Roman" pitchFamily="18" charset="0"/>
                <a:cs typeface="Times New Roman" pitchFamily="18" charset="0"/>
              </a:rPr>
              <a:t>: يتغير الأعضاء، المهام والعلاقات مع الزمن حسب تقلبات الطلب، أسعار المنافسين .. </a:t>
            </a:r>
            <a:r>
              <a:rPr lang="ar-DZ" b="1" dirty="0" err="1" smtClean="0">
                <a:solidFill>
                  <a:schemeClr val="tx1"/>
                </a:solidFill>
                <a:latin typeface="Times New Roman" pitchFamily="18" charset="0"/>
                <a:cs typeface="Times New Roman" pitchFamily="18" charset="0"/>
              </a:rPr>
              <a:t>إلخ</a:t>
            </a:r>
            <a:r>
              <a:rPr lang="ar-DZ" b="1" dirty="0" smtClean="0">
                <a:solidFill>
                  <a:schemeClr val="tx1"/>
                </a:solidFill>
                <a:latin typeface="Times New Roman" pitchFamily="18" charset="0"/>
                <a:cs typeface="Times New Roman" pitchFamily="18" charset="0"/>
              </a:rPr>
              <a:t>.</a:t>
            </a:r>
          </a:p>
        </p:txBody>
      </p:sp>
      <p:sp>
        <p:nvSpPr>
          <p:cNvPr id="8" name="Rectangle 7"/>
          <p:cNvSpPr/>
          <p:nvPr/>
        </p:nvSpPr>
        <p:spPr>
          <a:xfrm>
            <a:off x="304800" y="4983540"/>
            <a:ext cx="8610600" cy="1569660"/>
          </a:xfrm>
          <a:prstGeom prst="rect">
            <a:avLst/>
          </a:prstGeom>
        </p:spPr>
        <p:txBody>
          <a:bodyPr wrap="square">
            <a:spAutoFit/>
          </a:bodyPr>
          <a:lstStyle/>
          <a:p>
            <a:pPr lvl="0" algn="just" rtl="1">
              <a:buClr>
                <a:srgbClr val="FF0000"/>
              </a:buClr>
              <a:buSzPct val="80000"/>
              <a:buFont typeface="Wingdings" pitchFamily="2" charset="2"/>
              <a:buChar char="v"/>
            </a:pPr>
            <a:r>
              <a:rPr lang="ar-DZ" sz="3200" b="1" dirty="0" smtClean="0">
                <a:latin typeface="Times New Roman" pitchFamily="18" charset="0"/>
                <a:cs typeface="Times New Roman" pitchFamily="18" charset="0"/>
              </a:rPr>
              <a:t> تطبيق فكر إدارة سلاسل التوريد يبدأ أولا ب</a:t>
            </a:r>
            <a:r>
              <a:rPr lang="ar-DZ" sz="3200" b="1" dirty="0" smtClean="0">
                <a:solidFill>
                  <a:srgbClr val="FF0000"/>
                </a:solidFill>
                <a:latin typeface="Times New Roman" pitchFamily="18" charset="0"/>
                <a:cs typeface="Times New Roman" pitchFamily="18" charset="0"/>
              </a:rPr>
              <a:t>إدارة سلسلة التوريد الداخلية</a:t>
            </a:r>
            <a:r>
              <a:rPr lang="ar-DZ" sz="3200" b="1" dirty="0" smtClean="0">
                <a:latin typeface="Times New Roman" pitchFamily="18" charset="0"/>
                <a:cs typeface="Times New Roman" pitchFamily="18" charset="0"/>
              </a:rPr>
              <a:t>: </a:t>
            </a:r>
            <a:r>
              <a:rPr lang="ar-DZ" sz="3200" b="1" dirty="0" smtClean="0">
                <a:solidFill>
                  <a:srgbClr val="FF0000"/>
                </a:solidFill>
                <a:latin typeface="Times New Roman" pitchFamily="18" charset="0"/>
                <a:cs typeface="Times New Roman" pitchFamily="18" charset="0"/>
              </a:rPr>
              <a:t>العلاقات بين الإدارات الداخلية علاقة عملاء بموردين</a:t>
            </a:r>
            <a:r>
              <a:rPr lang="ar-DZ" sz="3200" b="1" dirty="0" smtClean="0">
                <a:latin typeface="Times New Roman" pitchFamily="18" charset="0"/>
                <a:cs typeface="Times New Roman" pitchFamily="18" charset="0"/>
              </a:rPr>
              <a:t>، بغرض الوصول لأفضل مستوى لخدمة العملاء الداخليين.</a:t>
            </a:r>
            <a:endParaRPr lang="fr-FR" sz="3200" b="1" dirty="0" smtClean="0">
              <a:latin typeface="Times New Roman" pitchFamily="18" charset="0"/>
              <a:cs typeface="Times New Roman" pitchFamily="18" charset="0"/>
            </a:endParaRPr>
          </a:p>
        </p:txBody>
      </p:sp>
      <p:sp>
        <p:nvSpPr>
          <p:cNvPr id="5" name="Espace réservé du contenu 2"/>
          <p:cNvSpPr txBox="1">
            <a:spLocks/>
          </p:cNvSpPr>
          <p:nvPr/>
        </p:nvSpPr>
        <p:spPr>
          <a:xfrm>
            <a:off x="228600" y="533400"/>
            <a:ext cx="8686800" cy="1676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v"/>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تهدف ل</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تخفيض عدم التأكد والتكاليف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في السلسلة، عبر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تخفيض المخزون</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سرعة تنفيذ العمليات</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بما يسمح بتخفيض دورة الإنتاج والطلب، ومنه خدمة أفضل</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لل</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عميل النهائي.</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pull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2057400"/>
            <a:ext cx="8534400" cy="1143000"/>
          </a:xfrm>
        </p:spPr>
        <p:txBody>
          <a:bodyPr>
            <a:normAutofit/>
          </a:bodyPr>
          <a:lstStyle/>
          <a:p>
            <a:pPr marL="0" lvl="0" indent="0" algn="just" rtl="1">
              <a:buNone/>
            </a:pPr>
            <a:r>
              <a:rPr lang="ar-DZ" b="1" dirty="0" smtClean="0">
                <a:solidFill>
                  <a:schemeClr val="tx1"/>
                </a:solidFill>
                <a:latin typeface="Times New Roman" pitchFamily="18" charset="0"/>
                <a:cs typeface="Times New Roman" pitchFamily="18" charset="0"/>
              </a:rPr>
              <a:t>إدخال جميع الأطراف التي تتعامل معهم المؤسسة في سلسلة الإمداد يؤدي إلى تعقيدها وصعوبة التحكم فيها، لذا يجب تمييز:</a:t>
            </a:r>
          </a:p>
          <a:p>
            <a:pPr algn="just" rtl="1">
              <a:buNone/>
            </a:pPr>
            <a:endParaRPr lang="fr-FR" dirty="0"/>
          </a:p>
        </p:txBody>
      </p:sp>
      <p:sp>
        <p:nvSpPr>
          <p:cNvPr id="4" name="Rectangle 3"/>
          <p:cNvSpPr/>
          <p:nvPr/>
        </p:nvSpPr>
        <p:spPr>
          <a:xfrm>
            <a:off x="4278222" y="1371600"/>
            <a:ext cx="4408578" cy="584775"/>
          </a:xfrm>
          <a:prstGeom prst="rect">
            <a:avLst/>
          </a:prstGeom>
        </p:spPr>
        <p:txBody>
          <a:bodyPr wrap="none">
            <a:spAutoFit/>
          </a:bodyPr>
          <a:lstStyle/>
          <a:p>
            <a:pPr lvl="0" algn="just" rtl="1"/>
            <a:r>
              <a:rPr lang="ar-DZ" sz="3200" b="1" dirty="0" smtClean="0">
                <a:solidFill>
                  <a:srgbClr val="FF0000"/>
                </a:solidFill>
                <a:latin typeface="Times New Roman" pitchFamily="18" charset="0"/>
                <a:cs typeface="Times New Roman" pitchFamily="18" charset="0"/>
              </a:rPr>
              <a:t>أ. تحديد أطراف سلسلة التوريد: </a:t>
            </a:r>
            <a:endParaRPr lang="fr-FR" sz="3200" b="1" dirty="0" smtClean="0">
              <a:solidFill>
                <a:srgbClr val="FF0000"/>
              </a:solidFill>
              <a:latin typeface="Times New Roman" pitchFamily="18" charset="0"/>
              <a:cs typeface="Times New Roman" pitchFamily="18" charset="0"/>
            </a:endParaRPr>
          </a:p>
        </p:txBody>
      </p:sp>
      <p:sp>
        <p:nvSpPr>
          <p:cNvPr id="5" name="Espace réservé du contenu 2"/>
          <p:cNvSpPr txBox="1">
            <a:spLocks/>
          </p:cNvSpPr>
          <p:nvPr/>
        </p:nvSpPr>
        <p:spPr>
          <a:xfrm>
            <a:off x="228600" y="3505200"/>
            <a:ext cx="8534400" cy="13716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الأعضاء الأساسيين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(تنفيذ أنشطة تشغيلية أو إدارية تساهم في إنتاج السلع)، و</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الأعضاء الثانويين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(تقديم الدعم والإسناد).</a:t>
            </a:r>
          </a:p>
          <a:p>
            <a:pPr marL="342900" marR="0" lvl="0" indent="-34290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Espace réservé du contenu 2"/>
          <p:cNvSpPr txBox="1">
            <a:spLocks/>
          </p:cNvSpPr>
          <p:nvPr/>
        </p:nvSpPr>
        <p:spPr>
          <a:xfrm>
            <a:off x="228600" y="5029200"/>
            <a:ext cx="8534400" cy="1295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تساعد التفرقة بين مجموعتي الأعضاء على تبسيط سلاسل التوريد، حيث يجب أن تقتصر على الأعضاء الأساسيين فقط.</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Rectangle 6"/>
          <p:cNvSpPr/>
          <p:nvPr/>
        </p:nvSpPr>
        <p:spPr>
          <a:xfrm>
            <a:off x="2659565" y="609600"/>
            <a:ext cx="5981125"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4. مراحل تطبيق إدارة سلاسل التوريد :</a:t>
            </a:r>
            <a:endParaRPr lang="fr-FR" sz="3600" dirty="0">
              <a:solidFill>
                <a:srgbClr val="FF0000"/>
              </a:solidFill>
            </a:endParaRPr>
          </a:p>
        </p:txBody>
      </p:sp>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2362200"/>
            <a:ext cx="8534400" cy="1143000"/>
          </a:xfrm>
        </p:spPr>
        <p:txBody>
          <a:bodyPr>
            <a:normAutofit/>
          </a:bodyPr>
          <a:lstStyle/>
          <a:p>
            <a:pPr marL="0" indent="0" algn="just" rtl="1">
              <a:buNone/>
            </a:pPr>
            <a:r>
              <a:rPr lang="ar-DZ" b="1" dirty="0" smtClean="0">
                <a:solidFill>
                  <a:schemeClr val="tx1"/>
                </a:solidFill>
                <a:latin typeface="Times New Roman" pitchFamily="18" charset="0"/>
                <a:cs typeface="Times New Roman" pitchFamily="18" charset="0"/>
              </a:rPr>
              <a:t>يؤثر </a:t>
            </a:r>
            <a:r>
              <a:rPr lang="ar-DZ" b="1" dirty="0" smtClean="0">
                <a:solidFill>
                  <a:srgbClr val="FF0000"/>
                </a:solidFill>
                <a:latin typeface="Times New Roman" pitchFamily="18" charset="0"/>
                <a:cs typeface="Times New Roman" pitchFamily="18" charset="0"/>
              </a:rPr>
              <a:t>موقع المؤسسة داخل السلسلة </a:t>
            </a:r>
            <a:r>
              <a:rPr lang="ar-DZ" b="1" dirty="0" smtClean="0">
                <a:solidFill>
                  <a:schemeClr val="tx1"/>
                </a:solidFill>
                <a:latin typeface="Times New Roman" pitchFamily="18" charset="0"/>
                <a:cs typeface="Times New Roman" pitchFamily="18" charset="0"/>
              </a:rPr>
              <a:t>على قدرتها على إدارة شبكة الإمداد.</a:t>
            </a:r>
            <a:endParaRPr lang="fr-FR" dirty="0"/>
          </a:p>
        </p:txBody>
      </p:sp>
      <p:sp>
        <p:nvSpPr>
          <p:cNvPr id="4" name="Rectangle 3"/>
          <p:cNvSpPr/>
          <p:nvPr/>
        </p:nvSpPr>
        <p:spPr>
          <a:xfrm>
            <a:off x="2421944" y="1371600"/>
            <a:ext cx="6264856" cy="646331"/>
          </a:xfrm>
          <a:prstGeom prst="rect">
            <a:avLst/>
          </a:prstGeom>
        </p:spPr>
        <p:txBody>
          <a:bodyPr wrap="none">
            <a:spAutoFit/>
          </a:bodyPr>
          <a:lstStyle/>
          <a:p>
            <a:pPr algn="just" rtl="1"/>
            <a:r>
              <a:rPr lang="ar-DZ" sz="3600" b="1" dirty="0" smtClean="0">
                <a:solidFill>
                  <a:srgbClr val="FF0000"/>
                </a:solidFill>
                <a:latin typeface="Times New Roman" pitchFamily="18" charset="0"/>
                <a:cs typeface="Times New Roman" pitchFamily="18" charset="0"/>
              </a:rPr>
              <a:t>ب. تحديد موقع المؤسسة داخل السلسلة: </a:t>
            </a:r>
            <a:endParaRPr lang="fr-FR" sz="3600" b="1" dirty="0" smtClean="0">
              <a:solidFill>
                <a:srgbClr val="FF0000"/>
              </a:solidFill>
              <a:latin typeface="Times New Roman" pitchFamily="18" charset="0"/>
              <a:cs typeface="Times New Roman" pitchFamily="18" charset="0"/>
            </a:endParaRPr>
          </a:p>
        </p:txBody>
      </p:sp>
      <p:sp>
        <p:nvSpPr>
          <p:cNvPr id="7" name="Espace réservé du contenu 2"/>
          <p:cNvSpPr txBox="1">
            <a:spLocks/>
          </p:cNvSpPr>
          <p:nvPr/>
        </p:nvSpPr>
        <p:spPr>
          <a:xfrm>
            <a:off x="228600" y="3810000"/>
            <a:ext cx="8534400" cy="12192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هل تقع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قرب مصادر التوريد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(حالة مؤسسة مواد خام)، أو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قرب المستهلك النهائي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حالة مؤسسة تجزئة).</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8" name="Espace réservé du contenu 2"/>
          <p:cNvSpPr txBox="1">
            <a:spLocks/>
          </p:cNvSpPr>
          <p:nvPr/>
        </p:nvSpPr>
        <p:spPr>
          <a:xfrm>
            <a:off x="228600" y="5181600"/>
            <a:ext cx="8534400" cy="11430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اتجاه المؤسسة ل</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شراء الخدمات اللوجستية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يؤثر على هيكل سلسلة التوريد، وعلى موقع ومكانة المؤسسة داخلها.</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57400" y="2011362"/>
            <a:ext cx="6477000" cy="4389438"/>
          </a:xfrm>
        </p:spPr>
        <p:txBody>
          <a:bodyPr>
            <a:normAutofit lnSpcReduction="10000"/>
          </a:bodyPr>
          <a:lstStyle/>
          <a:p>
            <a:pPr marL="58738" indent="30163" algn="r" rtl="1">
              <a:buClr>
                <a:schemeClr val="tx1"/>
              </a:buClr>
              <a:buSzPct val="100000"/>
              <a:buNone/>
            </a:pPr>
            <a:r>
              <a:rPr lang="ar-DZ" b="1" dirty="0" smtClean="0">
                <a:solidFill>
                  <a:schemeClr val="tx1">
                    <a:lumMod val="95000"/>
                    <a:lumOff val="5000"/>
                  </a:schemeClr>
                </a:solidFill>
                <a:latin typeface="Times New Roman" pitchFamily="18" charset="0"/>
                <a:cs typeface="Times New Roman" pitchFamily="18" charset="0"/>
              </a:rPr>
              <a:t>تمهيد</a:t>
            </a:r>
          </a:p>
          <a:p>
            <a:pPr marL="58738" indent="457200" algn="r" rtl="1">
              <a:buClr>
                <a:schemeClr val="tx1"/>
              </a:buClr>
              <a:buSzPct val="100000"/>
              <a:buAutoNum type="arabicPeriod"/>
            </a:pPr>
            <a:r>
              <a:rPr lang="ar-DZ" b="1" dirty="0" smtClean="0">
                <a:solidFill>
                  <a:schemeClr val="tx1">
                    <a:lumMod val="95000"/>
                    <a:lumOff val="5000"/>
                  </a:schemeClr>
                </a:solidFill>
                <a:latin typeface="Times New Roman" pitchFamily="18" charset="0"/>
                <a:cs typeface="Times New Roman" pitchFamily="18" charset="0"/>
              </a:rPr>
              <a:t>تعريف سلاسل التوريد</a:t>
            </a:r>
          </a:p>
          <a:p>
            <a:pPr marL="58738" indent="457200" algn="r" rtl="1">
              <a:buClr>
                <a:schemeClr val="tx1"/>
              </a:buClr>
              <a:buSzPct val="100000"/>
              <a:buAutoNum type="arabicPeriod"/>
            </a:pPr>
            <a:r>
              <a:rPr lang="ar-DZ" b="1" dirty="0" smtClean="0">
                <a:solidFill>
                  <a:schemeClr val="tx1">
                    <a:lumMod val="95000"/>
                    <a:lumOff val="5000"/>
                  </a:schemeClr>
                </a:solidFill>
                <a:latin typeface="Times New Roman" pitchFamily="18" charset="0"/>
                <a:cs typeface="Times New Roman" pitchFamily="18" charset="0"/>
              </a:rPr>
              <a:t>تعريف إدارة سلاسل التوريد</a:t>
            </a:r>
          </a:p>
          <a:p>
            <a:pPr marL="58738" indent="457200" algn="r" rtl="1">
              <a:buClr>
                <a:schemeClr val="tx1"/>
              </a:buClr>
              <a:buSzPct val="100000"/>
              <a:buAutoNum type="arabicPeriod"/>
            </a:pPr>
            <a:r>
              <a:rPr lang="ar-DZ" b="1" dirty="0" smtClean="0">
                <a:solidFill>
                  <a:schemeClr val="tx1">
                    <a:lumMod val="95000"/>
                    <a:lumOff val="5000"/>
                  </a:schemeClr>
                </a:solidFill>
                <a:latin typeface="Times New Roman" pitchFamily="18" charset="0"/>
                <a:cs typeface="Times New Roman" pitchFamily="18" charset="0"/>
              </a:rPr>
              <a:t>خصائص إدارة سلاسل التوريد</a:t>
            </a:r>
          </a:p>
          <a:p>
            <a:pPr marL="58738" indent="457200" algn="r" rtl="1">
              <a:buClr>
                <a:schemeClr val="tx1"/>
              </a:buClr>
              <a:buSzPct val="100000"/>
              <a:buAutoNum type="arabicPeriod"/>
            </a:pPr>
            <a:r>
              <a:rPr lang="ar-DZ" b="1" dirty="0" smtClean="0">
                <a:solidFill>
                  <a:schemeClr val="tx1">
                    <a:lumMod val="95000"/>
                    <a:lumOff val="5000"/>
                  </a:schemeClr>
                </a:solidFill>
                <a:latin typeface="Times New Roman" pitchFamily="18" charset="0"/>
                <a:cs typeface="Times New Roman" pitchFamily="18" charset="0"/>
              </a:rPr>
              <a:t>مراحل تطبيق إدارة سلاسل التوريد</a:t>
            </a:r>
          </a:p>
          <a:p>
            <a:pPr marL="58738" indent="457200" algn="r" rtl="1">
              <a:buClr>
                <a:schemeClr val="tx1"/>
              </a:buClr>
              <a:buSzPct val="100000"/>
              <a:buAutoNum type="arabicPeriod"/>
            </a:pPr>
            <a:r>
              <a:rPr lang="ar-DZ" b="1" dirty="0" smtClean="0">
                <a:solidFill>
                  <a:schemeClr val="tx1">
                    <a:lumMod val="95000"/>
                    <a:lumOff val="5000"/>
                  </a:schemeClr>
                </a:solidFill>
                <a:latin typeface="Times New Roman" pitchFamily="18" charset="0"/>
                <a:cs typeface="Times New Roman" pitchFamily="18" charset="0"/>
              </a:rPr>
              <a:t>أنواع العلاقات في سلاسل التوريد</a:t>
            </a:r>
          </a:p>
          <a:p>
            <a:pPr marL="58738" indent="457200" algn="r" rtl="1">
              <a:buClr>
                <a:schemeClr val="tx1"/>
              </a:buClr>
              <a:buSzPct val="100000"/>
              <a:buAutoNum type="arabicPeriod"/>
            </a:pPr>
            <a:r>
              <a:rPr lang="ar-DZ" b="1" dirty="0" smtClean="0">
                <a:solidFill>
                  <a:schemeClr val="tx1">
                    <a:lumMod val="95000"/>
                    <a:lumOff val="5000"/>
                  </a:schemeClr>
                </a:solidFill>
                <a:latin typeface="Times New Roman" pitchFamily="18" charset="0"/>
                <a:cs typeface="Times New Roman" pitchFamily="18" charset="0"/>
              </a:rPr>
              <a:t>درجة قوة العلاقات في سلاسل التوريد</a:t>
            </a:r>
          </a:p>
          <a:p>
            <a:pPr marL="58738" indent="457200" algn="r" rtl="1">
              <a:buClr>
                <a:schemeClr val="tx1"/>
              </a:buClr>
              <a:buSzPct val="100000"/>
              <a:buAutoNum type="arabicPeriod"/>
            </a:pPr>
            <a:r>
              <a:rPr lang="ar-DZ" b="1" dirty="0" smtClean="0">
                <a:solidFill>
                  <a:schemeClr val="tx1">
                    <a:lumMod val="95000"/>
                    <a:lumOff val="5000"/>
                  </a:schemeClr>
                </a:solidFill>
                <a:latin typeface="Times New Roman" pitchFamily="18" charset="0"/>
                <a:cs typeface="Times New Roman" pitchFamily="18" charset="0"/>
              </a:rPr>
              <a:t>محفظة العلاقات في سلاسل التوريد</a:t>
            </a:r>
            <a:endParaRPr lang="ar-DZ" dirty="0" smtClean="0"/>
          </a:p>
          <a:p>
            <a:pPr marL="514350" indent="-514350" algn="r" rtl="1">
              <a:buAutoNum type="arabicPeriod"/>
            </a:pPr>
            <a:endParaRPr lang="fr-FR" dirty="0"/>
          </a:p>
        </p:txBody>
      </p:sp>
      <p:sp>
        <p:nvSpPr>
          <p:cNvPr id="4" name="Rectangle 3"/>
          <p:cNvSpPr/>
          <p:nvPr/>
        </p:nvSpPr>
        <p:spPr>
          <a:xfrm>
            <a:off x="5486400" y="1066800"/>
            <a:ext cx="2961067"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عناصر المحاضرة:</a:t>
            </a:r>
            <a:endParaRPr lang="fr-FR" sz="3600" dirty="0"/>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304800" y="2544763"/>
            <a:ext cx="8382000" cy="4237037"/>
          </a:xfrm>
        </p:spPr>
        <p:txBody>
          <a:bodyPr>
            <a:noAutofit/>
          </a:bodyPr>
          <a:lstStyle/>
          <a:p>
            <a:pPr algn="just" rtl="1">
              <a:buNone/>
            </a:pPr>
            <a:r>
              <a:rPr lang="ar-DZ" b="1" dirty="0" smtClean="0">
                <a:solidFill>
                  <a:srgbClr val="FF0000"/>
                </a:solidFill>
                <a:latin typeface="Times New Roman" pitchFamily="18" charset="0"/>
                <a:cs typeface="Times New Roman" pitchFamily="18" charset="0"/>
              </a:rPr>
              <a:t>هل هي:</a:t>
            </a:r>
          </a:p>
          <a:p>
            <a:pPr algn="just" rtl="1">
              <a:buClr>
                <a:srgbClr val="FF0000"/>
              </a:buClr>
              <a:buSzPct val="80000"/>
              <a:buFont typeface="Wingdings" pitchFamily="2" charset="2"/>
              <a:buChar char="ü"/>
            </a:pPr>
            <a:r>
              <a:rPr lang="ar-DZ" b="1" dirty="0" err="1" smtClean="0">
                <a:solidFill>
                  <a:schemeClr val="tx1"/>
                </a:solidFill>
                <a:latin typeface="Times New Roman" pitchFamily="18" charset="0"/>
                <a:cs typeface="Times New Roman" pitchFamily="18" charset="0"/>
              </a:rPr>
              <a:t>انتاج</a:t>
            </a:r>
            <a:r>
              <a:rPr lang="ar-DZ" b="1" dirty="0" smtClean="0">
                <a:solidFill>
                  <a:schemeClr val="tx1"/>
                </a:solidFill>
                <a:latin typeface="Times New Roman" pitchFamily="18" charset="0"/>
                <a:cs typeface="Times New Roman" pitchFamily="18" charset="0"/>
              </a:rPr>
              <a:t> مادة أو قطعة أو منتج للمؤسسة؟</a:t>
            </a:r>
          </a:p>
          <a:p>
            <a:pPr algn="just" rtl="1">
              <a:buClr>
                <a:srgbClr val="FF0000"/>
              </a:buClr>
              <a:buSzPct val="80000"/>
              <a:buFont typeface="Wingdings" pitchFamily="2" charset="2"/>
              <a:buChar char="ü"/>
            </a:pPr>
            <a:r>
              <a:rPr lang="ar-DZ" b="1" dirty="0" smtClean="0">
                <a:solidFill>
                  <a:schemeClr val="tx1"/>
                </a:solidFill>
                <a:latin typeface="Times New Roman" pitchFamily="18" charset="0"/>
                <a:cs typeface="Times New Roman" pitchFamily="18" charset="0"/>
              </a:rPr>
              <a:t>المشاركة في فريق تطوير منتج جديد؟</a:t>
            </a:r>
          </a:p>
          <a:p>
            <a:pPr algn="just" rtl="1">
              <a:buClr>
                <a:srgbClr val="FF0000"/>
              </a:buClr>
              <a:buSzPct val="80000"/>
              <a:buFont typeface="Wingdings" pitchFamily="2" charset="2"/>
              <a:buChar char="ü"/>
            </a:pPr>
            <a:r>
              <a:rPr lang="ar-DZ" b="1" dirty="0" smtClean="0">
                <a:solidFill>
                  <a:schemeClr val="tx1"/>
                </a:solidFill>
                <a:latin typeface="Times New Roman" pitchFamily="18" charset="0"/>
                <a:cs typeface="Times New Roman" pitchFamily="18" charset="0"/>
              </a:rPr>
              <a:t>معلومات عن مستوى الطلب؟</a:t>
            </a:r>
          </a:p>
          <a:p>
            <a:pPr algn="just" rtl="1">
              <a:buClr>
                <a:srgbClr val="FF0000"/>
              </a:buClr>
              <a:buSzPct val="80000"/>
              <a:buFont typeface="Wingdings" pitchFamily="2" charset="2"/>
              <a:buChar char="ü"/>
            </a:pPr>
            <a:r>
              <a:rPr lang="ar-DZ" b="1" dirty="0" smtClean="0">
                <a:solidFill>
                  <a:schemeClr val="tx1"/>
                </a:solidFill>
                <a:latin typeface="Times New Roman" pitchFamily="18" charset="0"/>
                <a:cs typeface="Times New Roman" pitchFamily="18" charset="0"/>
              </a:rPr>
              <a:t>تقديم خدمات لوجستية: تخزين، نقل ...؟</a:t>
            </a:r>
          </a:p>
          <a:p>
            <a:pPr algn="just" rtl="1">
              <a:buClr>
                <a:srgbClr val="FF0000"/>
              </a:buClr>
              <a:buSzPct val="80000"/>
              <a:buFont typeface="Wingdings" pitchFamily="2" charset="2"/>
              <a:buChar char="ü"/>
            </a:pPr>
            <a:r>
              <a:rPr lang="ar-DZ" b="1" dirty="0" smtClean="0">
                <a:solidFill>
                  <a:schemeClr val="tx1"/>
                </a:solidFill>
                <a:latin typeface="Times New Roman" pitchFamily="18" charset="0"/>
                <a:cs typeface="Times New Roman" pitchFamily="18" charset="0"/>
              </a:rPr>
              <a:t>التنسيق لتحقيق التزامن بين التوريد والتصنيع والتوزيع؟</a:t>
            </a:r>
          </a:p>
          <a:p>
            <a:pPr algn="just" rtl="1">
              <a:buClr>
                <a:srgbClr val="FF0000"/>
              </a:buClr>
              <a:buSzPct val="80000"/>
              <a:buFont typeface="Wingdings" pitchFamily="2" charset="2"/>
              <a:buChar char="ü"/>
            </a:pPr>
            <a:r>
              <a:rPr lang="ar-DZ" b="1" dirty="0" smtClean="0">
                <a:solidFill>
                  <a:schemeClr val="tx1"/>
                </a:solidFill>
                <a:latin typeface="Times New Roman" pitchFamily="18" charset="0"/>
                <a:cs typeface="Times New Roman" pitchFamily="18" charset="0"/>
              </a:rPr>
              <a:t>....</a:t>
            </a:r>
            <a:endParaRPr lang="fr-FR" b="1" dirty="0">
              <a:solidFill>
                <a:schemeClr val="tx1"/>
              </a:solidFill>
              <a:latin typeface="Times New Roman" pitchFamily="18" charset="0"/>
              <a:cs typeface="Times New Roman" pitchFamily="18" charset="0"/>
            </a:endParaRPr>
          </a:p>
        </p:txBody>
      </p:sp>
      <p:sp>
        <p:nvSpPr>
          <p:cNvPr id="4" name="Rectangle 3"/>
          <p:cNvSpPr/>
          <p:nvPr/>
        </p:nvSpPr>
        <p:spPr>
          <a:xfrm>
            <a:off x="271774" y="1600200"/>
            <a:ext cx="8326318"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ج. تحديد الأنشطة التي يجب التنسيق فيها مع كل عضو:</a:t>
            </a:r>
            <a:endParaRPr lang="fr-FR" sz="3600" dirty="0"/>
          </a:p>
        </p:txBody>
      </p:sp>
    </p:spTree>
  </p:cSld>
  <p:clrMapOvr>
    <a:masterClrMapping/>
  </p:clrMapOvr>
  <p:transition>
    <p:wheel spokes="2"/>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2514600"/>
            <a:ext cx="8458200" cy="1676400"/>
          </a:xfrm>
        </p:spPr>
        <p:txBody>
          <a:bodyPr>
            <a:normAutofit/>
          </a:bodyPr>
          <a:lstStyle/>
          <a:p>
            <a:pPr marL="0" indent="0" algn="just" rtl="1">
              <a:buNone/>
            </a:pPr>
            <a:r>
              <a:rPr lang="ar-DZ" b="1" dirty="0" smtClean="0">
                <a:solidFill>
                  <a:schemeClr val="tx1"/>
                </a:solidFill>
                <a:latin typeface="Times New Roman" pitchFamily="18" charset="0"/>
                <a:cs typeface="Times New Roman" pitchFamily="18" charset="0"/>
              </a:rPr>
              <a:t>    يتوقف نجاح إدارة سلاسل الإمداد على درجة </a:t>
            </a:r>
            <a:r>
              <a:rPr lang="ar-DZ" b="1" dirty="0" smtClean="0">
                <a:solidFill>
                  <a:srgbClr val="FF0000"/>
                </a:solidFill>
                <a:latin typeface="Times New Roman" pitchFamily="18" charset="0"/>
                <a:cs typeface="Times New Roman" pitchFamily="18" charset="0"/>
              </a:rPr>
              <a:t>تكامل التخطيط </a:t>
            </a:r>
            <a:r>
              <a:rPr lang="ar-DZ" b="1" dirty="0" smtClean="0">
                <a:solidFill>
                  <a:schemeClr val="tx1"/>
                </a:solidFill>
                <a:latin typeface="Times New Roman" pitchFamily="18" charset="0"/>
                <a:cs typeface="Times New Roman" pitchFamily="18" charset="0"/>
              </a:rPr>
              <a:t>بين الأعضاء، بالإضافة للتوصل إلى </a:t>
            </a:r>
            <a:r>
              <a:rPr lang="ar-DZ" b="1" dirty="0" smtClean="0">
                <a:solidFill>
                  <a:srgbClr val="FF0000"/>
                </a:solidFill>
                <a:latin typeface="Times New Roman" pitchFamily="18" charset="0"/>
                <a:cs typeface="Times New Roman" pitchFamily="18" charset="0"/>
              </a:rPr>
              <a:t>معايير رقابية موحدة </a:t>
            </a:r>
            <a:r>
              <a:rPr lang="ar-DZ" b="1" dirty="0" smtClean="0">
                <a:solidFill>
                  <a:schemeClr val="tx1"/>
                </a:solidFill>
                <a:latin typeface="Times New Roman" pitchFamily="18" charset="0"/>
                <a:cs typeface="Times New Roman" pitchFamily="18" charset="0"/>
              </a:rPr>
              <a:t>تساعد على قياس نجاح سلسلة التوريد.</a:t>
            </a:r>
            <a:endParaRPr lang="fr-FR" b="1" dirty="0" smtClean="0">
              <a:solidFill>
                <a:schemeClr val="tx1"/>
              </a:solidFill>
              <a:latin typeface="Times New Roman" pitchFamily="18" charset="0"/>
              <a:cs typeface="Times New Roman" pitchFamily="18" charset="0"/>
            </a:endParaRPr>
          </a:p>
          <a:p>
            <a:endParaRPr lang="fr-FR" dirty="0"/>
          </a:p>
        </p:txBody>
      </p:sp>
      <p:sp>
        <p:nvSpPr>
          <p:cNvPr id="5" name="Rectangle 4"/>
          <p:cNvSpPr/>
          <p:nvPr/>
        </p:nvSpPr>
        <p:spPr>
          <a:xfrm>
            <a:off x="2057400" y="1524000"/>
            <a:ext cx="6490879" cy="646331"/>
          </a:xfrm>
          <a:prstGeom prst="rect">
            <a:avLst/>
          </a:prstGeom>
        </p:spPr>
        <p:txBody>
          <a:bodyPr wrap="none">
            <a:spAutoFit/>
          </a:bodyPr>
          <a:lstStyle/>
          <a:p>
            <a:pPr algn="just" rtl="1"/>
            <a:r>
              <a:rPr lang="ar-DZ" sz="3600" b="1" dirty="0" smtClean="0">
                <a:solidFill>
                  <a:srgbClr val="FF0000"/>
                </a:solidFill>
                <a:latin typeface="Times New Roman" pitchFamily="18" charset="0"/>
                <a:cs typeface="Times New Roman" pitchFamily="18" charset="0"/>
              </a:rPr>
              <a:t>د. تحديد درجة التكامل عبر سلسلة التوريد:</a:t>
            </a:r>
          </a:p>
        </p:txBody>
      </p:sp>
    </p:spTree>
  </p:cSld>
  <p:clrMapOvr>
    <a:masterClrMapping/>
  </p:clrMapOvr>
  <p:transition>
    <p:split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2484437"/>
            <a:ext cx="8458200" cy="1706563"/>
          </a:xfrm>
        </p:spPr>
        <p:txBody>
          <a:bodyPr>
            <a:normAutofit/>
          </a:bodyPr>
          <a:lstStyle/>
          <a:p>
            <a:pPr marL="0" lvl="0" indent="0" algn="just" rtl="1">
              <a:buNone/>
            </a:pPr>
            <a:r>
              <a:rPr lang="ar-DZ" b="1" dirty="0" smtClean="0">
                <a:solidFill>
                  <a:schemeClr val="tx1"/>
                </a:solidFill>
                <a:latin typeface="Times New Roman" pitchFamily="18" charset="0"/>
                <a:cs typeface="Times New Roman" pitchFamily="18" charset="0"/>
              </a:rPr>
              <a:t>    هي </a:t>
            </a:r>
            <a:r>
              <a:rPr lang="ar-SA" b="1" dirty="0" smtClean="0">
                <a:solidFill>
                  <a:schemeClr val="tx1"/>
                </a:solidFill>
                <a:latin typeface="Times New Roman" pitchFamily="18" charset="0"/>
                <a:cs typeface="Times New Roman" pitchFamily="18" charset="0"/>
              </a:rPr>
              <a:t>الروابط التقليدية بين المؤسسات في سلسلة </a:t>
            </a:r>
            <a:r>
              <a:rPr lang="ar-DZ" b="1" dirty="0" smtClean="0">
                <a:solidFill>
                  <a:schemeClr val="tx1"/>
                </a:solidFill>
                <a:latin typeface="Times New Roman" pitchFamily="18" charset="0"/>
                <a:cs typeface="Times New Roman" pitchFamily="18" charset="0"/>
              </a:rPr>
              <a:t>التوريد</a:t>
            </a:r>
            <a:r>
              <a:rPr lang="ar-SA" b="1" dirty="0" smtClean="0">
                <a:solidFill>
                  <a:schemeClr val="tx1"/>
                </a:solidFill>
                <a:latin typeface="Times New Roman" pitchFamily="18" charset="0"/>
                <a:cs typeface="Times New Roman" pitchFamily="18" charset="0"/>
              </a:rPr>
              <a:t>، مثل العلاقة بين المصنعين </a:t>
            </a:r>
            <a:r>
              <a:rPr lang="ar-SA" b="1" dirty="0" err="1" smtClean="0">
                <a:solidFill>
                  <a:schemeClr val="tx1"/>
                </a:solidFill>
                <a:latin typeface="Times New Roman" pitchFamily="18" charset="0"/>
                <a:cs typeface="Times New Roman" pitchFamily="18" charset="0"/>
              </a:rPr>
              <a:t>و</a:t>
            </a:r>
            <a:r>
              <a:rPr lang="ar-DZ" b="1" dirty="0" smtClean="0">
                <a:solidFill>
                  <a:schemeClr val="tx1"/>
                </a:solidFill>
                <a:latin typeface="Times New Roman" pitchFamily="18" charset="0"/>
                <a:cs typeface="Times New Roman" pitchFamily="18" charset="0"/>
              </a:rPr>
              <a:t>ال</a:t>
            </a:r>
            <a:r>
              <a:rPr lang="ar-SA" b="1" dirty="0" smtClean="0">
                <a:solidFill>
                  <a:schemeClr val="tx1"/>
                </a:solidFill>
                <a:latin typeface="Times New Roman" pitchFamily="18" charset="0"/>
                <a:cs typeface="Times New Roman" pitchFamily="18" charset="0"/>
              </a:rPr>
              <a:t>موردي</a:t>
            </a:r>
            <a:r>
              <a:rPr lang="ar-DZ" b="1" dirty="0" smtClean="0">
                <a:solidFill>
                  <a:schemeClr val="tx1"/>
                </a:solidFill>
                <a:latin typeface="Times New Roman" pitchFamily="18" charset="0"/>
                <a:cs typeface="Times New Roman" pitchFamily="18" charset="0"/>
              </a:rPr>
              <a:t>ن</a:t>
            </a:r>
            <a:r>
              <a:rPr lang="ar-SA" b="1" dirty="0" smtClean="0">
                <a:solidFill>
                  <a:schemeClr val="tx1"/>
                </a:solidFill>
                <a:latin typeface="Times New Roman" pitchFamily="18" charset="0"/>
                <a:cs typeface="Times New Roman" pitchFamily="18" charset="0"/>
              </a:rPr>
              <a:t>، أو العلاقات بين المصنعين والموزعين وتجار التجزئة</a:t>
            </a:r>
            <a:r>
              <a:rPr lang="ar-DZ" b="1" dirty="0" smtClean="0">
                <a:solidFill>
                  <a:schemeClr val="tx1"/>
                </a:solidFill>
                <a:latin typeface="Times New Roman" pitchFamily="18" charset="0"/>
                <a:cs typeface="Times New Roman" pitchFamily="18" charset="0"/>
              </a:rPr>
              <a:t>.</a:t>
            </a:r>
            <a:endParaRPr lang="fr-FR" dirty="0"/>
          </a:p>
        </p:txBody>
      </p:sp>
      <p:sp>
        <p:nvSpPr>
          <p:cNvPr id="5" name="Rectangle 4"/>
          <p:cNvSpPr/>
          <p:nvPr/>
        </p:nvSpPr>
        <p:spPr>
          <a:xfrm>
            <a:off x="5760141" y="1701225"/>
            <a:ext cx="2850459" cy="584775"/>
          </a:xfrm>
          <a:prstGeom prst="rect">
            <a:avLst/>
          </a:prstGeom>
        </p:spPr>
        <p:txBody>
          <a:bodyPr wrap="none">
            <a:spAutoFit/>
          </a:bodyPr>
          <a:lstStyle/>
          <a:p>
            <a:pPr lvl="0" algn="just" rtl="1"/>
            <a:r>
              <a:rPr lang="ar-DZ" sz="3200" b="1" dirty="0" smtClean="0">
                <a:solidFill>
                  <a:srgbClr val="FF0000"/>
                </a:solidFill>
                <a:latin typeface="Times New Roman" pitchFamily="18" charset="0"/>
                <a:cs typeface="Times New Roman" pitchFamily="18" charset="0"/>
              </a:rPr>
              <a:t>أ. </a:t>
            </a:r>
            <a:r>
              <a:rPr lang="ar-SA" sz="3200" b="1" dirty="0" smtClean="0">
                <a:solidFill>
                  <a:srgbClr val="FF0000"/>
                </a:solidFill>
                <a:latin typeface="Times New Roman" pitchFamily="18" charset="0"/>
                <a:cs typeface="Times New Roman" pitchFamily="18" charset="0"/>
              </a:rPr>
              <a:t>العلاقات الرأسية: </a:t>
            </a:r>
            <a:endParaRPr lang="fr-FR" sz="3200" b="1" dirty="0" smtClean="0">
              <a:solidFill>
                <a:srgbClr val="FF0000"/>
              </a:solidFill>
              <a:latin typeface="Times New Roman" pitchFamily="18" charset="0"/>
              <a:cs typeface="Times New Roman" pitchFamily="18" charset="0"/>
            </a:endParaRPr>
          </a:p>
        </p:txBody>
      </p:sp>
      <p:sp>
        <p:nvSpPr>
          <p:cNvPr id="6" name="Rectangle 5"/>
          <p:cNvSpPr/>
          <p:nvPr/>
        </p:nvSpPr>
        <p:spPr>
          <a:xfrm>
            <a:off x="304800" y="4343400"/>
            <a:ext cx="8382000" cy="1569660"/>
          </a:xfrm>
          <a:prstGeom prst="rect">
            <a:avLst/>
          </a:prstGeom>
        </p:spPr>
        <p:txBody>
          <a:bodyPr wrap="square">
            <a:spAutoFit/>
          </a:bodyPr>
          <a:lstStyle/>
          <a:p>
            <a:pPr lvl="0" algn="just" rtl="1"/>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تركز هذه العلاقات على ضمان تدفق المنتجات والمعلومات داخل السلسلة، وقد ظهر حديثا لوجستيات الطرف الثالث</a:t>
            </a: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طرف ثالث </a:t>
            </a:r>
            <a:r>
              <a:rPr lang="ar-DZ" sz="3200" b="1" dirty="0" smtClean="0">
                <a:latin typeface="Times New Roman" pitchFamily="18" charset="0"/>
                <a:cs typeface="Times New Roman" pitchFamily="18" charset="0"/>
              </a:rPr>
              <a:t>ك</a:t>
            </a:r>
            <a:r>
              <a:rPr lang="ar-SA" sz="3200" b="1" dirty="0" smtClean="0">
                <a:latin typeface="Times New Roman" pitchFamily="18" charset="0"/>
                <a:cs typeface="Times New Roman" pitchFamily="18" charset="0"/>
              </a:rPr>
              <a:t>مؤثر في هذه العلاقة</a:t>
            </a:r>
            <a:r>
              <a:rPr lang="ar-DZ" sz="3200" b="1" dirty="0" smtClean="0">
                <a:latin typeface="Times New Roman" pitchFamily="18" charset="0"/>
                <a:cs typeface="Times New Roman" pitchFamily="18" charset="0"/>
              </a:rPr>
              <a:t>.</a:t>
            </a:r>
            <a:endParaRPr lang="fr-FR" sz="3200" b="1" dirty="0" smtClean="0">
              <a:latin typeface="Times New Roman" pitchFamily="18" charset="0"/>
              <a:cs typeface="Times New Roman" pitchFamily="18" charset="0"/>
            </a:endParaRPr>
          </a:p>
        </p:txBody>
      </p:sp>
      <p:sp>
        <p:nvSpPr>
          <p:cNvPr id="8" name="Rectangle 7"/>
          <p:cNvSpPr/>
          <p:nvPr/>
        </p:nvSpPr>
        <p:spPr>
          <a:xfrm>
            <a:off x="2591380" y="649069"/>
            <a:ext cx="5973110"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5. أنواع العلاقات داخل سلاسل التوريد:</a:t>
            </a:r>
            <a:endParaRPr lang="fr-FR" sz="3600" dirty="0">
              <a:solidFill>
                <a:srgbClr val="FF0000"/>
              </a:solidFill>
            </a:endParaRPr>
          </a:p>
        </p:txBody>
      </p:sp>
    </p:spTree>
  </p:cSld>
  <p:clrMapOvr>
    <a:masterClrMapping/>
  </p:clrMapOvr>
  <p:transition>
    <p:spli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5181600" y="1554163"/>
            <a:ext cx="3505200" cy="731837"/>
          </a:xfrm>
        </p:spPr>
        <p:txBody>
          <a:bodyPr>
            <a:normAutofit/>
          </a:bodyPr>
          <a:lstStyle/>
          <a:p>
            <a:pPr marL="0" lvl="0" indent="0" algn="just" rtl="1">
              <a:buNone/>
            </a:pPr>
            <a:r>
              <a:rPr lang="ar-DZ" sz="3600" b="1" dirty="0" smtClean="0">
                <a:solidFill>
                  <a:srgbClr val="FF0000"/>
                </a:solidFill>
                <a:latin typeface="Times New Roman" pitchFamily="18" charset="0"/>
                <a:cs typeface="Times New Roman" pitchFamily="18" charset="0"/>
              </a:rPr>
              <a:t>ب. </a:t>
            </a:r>
            <a:r>
              <a:rPr lang="ar-SA" sz="3600" b="1" dirty="0" smtClean="0">
                <a:solidFill>
                  <a:srgbClr val="FF0000"/>
                </a:solidFill>
                <a:latin typeface="Times New Roman" pitchFamily="18" charset="0"/>
                <a:cs typeface="Times New Roman" pitchFamily="18" charset="0"/>
              </a:rPr>
              <a:t>العلاقات الأفقية: </a:t>
            </a:r>
            <a:endParaRPr lang="fr-FR" sz="3600" b="1" dirty="0" smtClean="0">
              <a:solidFill>
                <a:srgbClr val="FF0000"/>
              </a:solidFill>
              <a:latin typeface="Times New Roman" pitchFamily="18" charset="0"/>
              <a:cs typeface="Times New Roman" pitchFamily="18" charset="0"/>
            </a:endParaRPr>
          </a:p>
          <a:p>
            <a:pPr algn="just" rtl="1">
              <a:buNone/>
            </a:pPr>
            <a:endParaRPr lang="fr-FR" dirty="0"/>
          </a:p>
        </p:txBody>
      </p:sp>
      <p:sp>
        <p:nvSpPr>
          <p:cNvPr id="5" name="Espace réservé du contenu 2"/>
          <p:cNvSpPr txBox="1">
            <a:spLocks/>
          </p:cNvSpPr>
          <p:nvPr/>
        </p:nvSpPr>
        <p:spPr>
          <a:xfrm>
            <a:off x="228600" y="2514600"/>
            <a:ext cx="8534400" cy="21336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تتضمن اتفاقيات بين المؤسسات من نفس النشاط،</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مثل</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التعاون في عمليات النقل والتموين، مكاتب الشراء المشتركة بين المؤسسات</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ص </a:t>
            </a:r>
            <a:r>
              <a:rPr kumimoji="0" lang="ar-DZ" sz="3200" b="1" i="0" u="none" strike="noStrike" kern="1200" cap="none" spc="0" normalizeH="0" noProof="0" dirty="0" err="1" smtClean="0">
                <a:ln>
                  <a:noFill/>
                </a:ln>
                <a:solidFill>
                  <a:schemeClr val="tx1"/>
                </a:solidFill>
                <a:effectLst/>
                <a:uLnTx/>
                <a:uFillTx/>
                <a:latin typeface="Times New Roman" pitchFamily="18" charset="0"/>
                <a:ea typeface="+mn-ea"/>
                <a:cs typeface="Times New Roman" pitchFamily="18" charset="0"/>
              </a:rPr>
              <a:t>م</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التي تقوم بتجميع المشتريات، بهدف الحصول على أفضل الشروط والأسعار بفضل اقتصاديات الحجم.</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28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p:split orient="vert"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2743200"/>
            <a:ext cx="8458200" cy="2057400"/>
          </a:xfrm>
        </p:spPr>
        <p:txBody>
          <a:bodyPr>
            <a:normAutofit/>
          </a:bodyPr>
          <a:lstStyle/>
          <a:p>
            <a:pPr marL="0" indent="0" algn="just" rtl="1">
              <a:buNone/>
            </a:pPr>
            <a:r>
              <a:rPr lang="ar-DZ" b="1" dirty="0" smtClean="0">
                <a:solidFill>
                  <a:schemeClr val="tx1"/>
                </a:solidFill>
                <a:latin typeface="Times New Roman" pitchFamily="18" charset="0"/>
                <a:cs typeface="Times New Roman" pitchFamily="18" charset="0"/>
              </a:rPr>
              <a:t>    ي</a:t>
            </a:r>
            <a:r>
              <a:rPr lang="ar-SA" b="1" dirty="0" smtClean="0">
                <a:solidFill>
                  <a:schemeClr val="tx1"/>
                </a:solidFill>
                <a:latin typeface="Times New Roman" pitchFamily="18" charset="0"/>
                <a:cs typeface="Times New Roman" pitchFamily="18" charset="0"/>
              </a:rPr>
              <a:t>تضمن اتفاقيات بين الشركات التي تقع في </a:t>
            </a:r>
            <a:r>
              <a:rPr lang="ar-SA" b="1" dirty="0" smtClean="0">
                <a:solidFill>
                  <a:srgbClr val="FF0000"/>
                </a:solidFill>
                <a:latin typeface="Times New Roman" pitchFamily="18" charset="0"/>
                <a:cs typeface="Times New Roman" pitchFamily="18" charset="0"/>
              </a:rPr>
              <a:t>المستويين الرأسي والأفقي</a:t>
            </a:r>
            <a:r>
              <a:rPr lang="ar-SA" b="1" dirty="0" smtClean="0">
                <a:solidFill>
                  <a:schemeClr val="tx1"/>
                </a:solidFill>
                <a:latin typeface="Times New Roman" pitchFamily="18" charset="0"/>
                <a:cs typeface="Times New Roman" pitchFamily="18" charset="0"/>
              </a:rPr>
              <a:t> في سلسلة</a:t>
            </a:r>
            <a:r>
              <a:rPr lang="ar-DZ" b="1" dirty="0" smtClean="0">
                <a:solidFill>
                  <a:schemeClr val="tx1"/>
                </a:solidFill>
                <a:latin typeface="Times New Roman" pitchFamily="18" charset="0"/>
                <a:cs typeface="Times New Roman" pitchFamily="18" charset="0"/>
              </a:rPr>
              <a:t> </a:t>
            </a:r>
            <a:r>
              <a:rPr lang="ar-SA" b="1" dirty="0" smtClean="0">
                <a:solidFill>
                  <a:schemeClr val="tx1"/>
                </a:solidFill>
                <a:latin typeface="Times New Roman" pitchFamily="18" charset="0"/>
                <a:cs typeface="Times New Roman" pitchFamily="18" charset="0"/>
              </a:rPr>
              <a:t>الإمداد، كأن تتفق مجموعة من الناقلين والشاحنين على التعاون للحد من حركة الشاحنات الفارغة.</a:t>
            </a:r>
          </a:p>
        </p:txBody>
      </p:sp>
      <p:sp>
        <p:nvSpPr>
          <p:cNvPr id="4" name="Rectangle 3"/>
          <p:cNvSpPr/>
          <p:nvPr/>
        </p:nvSpPr>
        <p:spPr>
          <a:xfrm>
            <a:off x="5257800" y="1425714"/>
            <a:ext cx="3017172" cy="646331"/>
          </a:xfrm>
          <a:prstGeom prst="rect">
            <a:avLst/>
          </a:prstGeom>
        </p:spPr>
        <p:txBody>
          <a:bodyPr wrap="none">
            <a:spAutoFit/>
          </a:bodyPr>
          <a:lstStyle/>
          <a:p>
            <a:pPr algn="just" rtl="1"/>
            <a:r>
              <a:rPr lang="ar-SA" sz="3600" b="1" dirty="0" smtClean="0">
                <a:solidFill>
                  <a:srgbClr val="FF0000"/>
                </a:solidFill>
                <a:latin typeface="Times New Roman" pitchFamily="18" charset="0"/>
                <a:cs typeface="Times New Roman" pitchFamily="18" charset="0"/>
              </a:rPr>
              <a:t>ج. التعاون الشامل:</a:t>
            </a:r>
            <a:endParaRPr lang="ar-DZ" sz="3600" b="1" dirty="0" smtClean="0">
              <a:solidFill>
                <a:srgbClr val="FF0000"/>
              </a:solidFill>
              <a:latin typeface="Times New Roman" pitchFamily="18" charset="0"/>
              <a:cs typeface="Times New Roman" pitchFamily="18" charset="0"/>
            </a:endParaRPr>
          </a:p>
        </p:txBody>
      </p:sp>
    </p:spTree>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81000" y="1676400"/>
            <a:ext cx="8305800" cy="1295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يمكن أن تتدرج العلاقات بين عضوين أو أكثر من أعضاء سلسلة التوريد عبر ثلاث مستويات: </a:t>
            </a:r>
            <a:endPar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Rectangle 4"/>
          <p:cNvSpPr/>
          <p:nvPr/>
        </p:nvSpPr>
        <p:spPr>
          <a:xfrm>
            <a:off x="4038600" y="3048000"/>
            <a:ext cx="4572000" cy="1766637"/>
          </a:xfrm>
          <a:prstGeom prst="rect">
            <a:avLst/>
          </a:prstGeom>
        </p:spPr>
        <p:txBody>
          <a:bodyPr>
            <a:spAutoFit/>
          </a:bodyPr>
          <a:lstStyle/>
          <a:p>
            <a:pPr lvl="0" indent="344488" algn="just" rtl="1">
              <a:spcBef>
                <a:spcPct val="20000"/>
              </a:spcBef>
              <a:buClr>
                <a:srgbClr val="FF0000"/>
              </a:buClr>
              <a:buSzPct val="100000"/>
              <a:buFont typeface="Wingdings" pitchFamily="2" charset="2"/>
              <a:buChar char="ü"/>
              <a:defRPr/>
            </a:pPr>
            <a:r>
              <a:rPr lang="ar-SA" sz="3200" b="1" dirty="0" smtClean="0">
                <a:latin typeface="Times New Roman" pitchFamily="18" charset="0"/>
                <a:cs typeface="Times New Roman" pitchFamily="18" charset="0"/>
              </a:rPr>
              <a:t>العلاقات المرتبطة بالصفقات</a:t>
            </a:r>
            <a:endParaRPr lang="ar-DZ" sz="3200" b="1" dirty="0" smtClean="0">
              <a:latin typeface="Times New Roman" pitchFamily="18" charset="0"/>
              <a:cs typeface="Times New Roman" pitchFamily="18" charset="0"/>
            </a:endParaRPr>
          </a:p>
          <a:p>
            <a:pPr lvl="0" indent="344488" algn="just" rtl="1">
              <a:spcBef>
                <a:spcPct val="20000"/>
              </a:spcBef>
              <a:buClr>
                <a:srgbClr val="FF0000"/>
              </a:buClr>
              <a:buSzPct val="100000"/>
              <a:buFont typeface="Wingdings" pitchFamily="2" charset="2"/>
              <a:buChar char="ü"/>
              <a:defRPr/>
            </a:pPr>
            <a:r>
              <a:rPr lang="ar-SA" sz="3200" b="1" dirty="0" smtClean="0">
                <a:latin typeface="Times New Roman" pitchFamily="18" charset="0"/>
                <a:cs typeface="Times New Roman" pitchFamily="18" charset="0"/>
              </a:rPr>
              <a:t>علاقات التعاون</a:t>
            </a:r>
            <a:r>
              <a:rPr lang="ar-DZ" sz="3200" b="1" dirty="0" smtClean="0">
                <a:latin typeface="Times New Roman" pitchFamily="18" charset="0"/>
                <a:cs typeface="Times New Roman" pitchFamily="18" charset="0"/>
              </a:rPr>
              <a:t> و</a:t>
            </a:r>
            <a:r>
              <a:rPr lang="ar-SA" sz="3200" b="1" dirty="0" smtClean="0">
                <a:latin typeface="Times New Roman" pitchFamily="18" charset="0"/>
                <a:cs typeface="Times New Roman" pitchFamily="18" charset="0"/>
              </a:rPr>
              <a:t>الشراكة</a:t>
            </a:r>
            <a:endParaRPr lang="ar-DZ" sz="3200" b="1" dirty="0" smtClean="0">
              <a:latin typeface="Times New Roman" pitchFamily="18" charset="0"/>
              <a:cs typeface="Times New Roman" pitchFamily="18" charset="0"/>
            </a:endParaRPr>
          </a:p>
          <a:p>
            <a:pPr lvl="0" indent="344488" algn="just" rtl="1">
              <a:spcBef>
                <a:spcPct val="20000"/>
              </a:spcBef>
              <a:buClr>
                <a:srgbClr val="FF0000"/>
              </a:buClr>
              <a:buSzPct val="100000"/>
              <a:buFont typeface="Wingdings" pitchFamily="2" charset="2"/>
              <a:buChar char="ü"/>
              <a:defRPr/>
            </a:pPr>
            <a:r>
              <a:rPr lang="ar-SA" sz="3200" b="1" dirty="0" smtClean="0">
                <a:latin typeface="Times New Roman" pitchFamily="18" charset="0"/>
                <a:cs typeface="Times New Roman" pitchFamily="18" charset="0"/>
              </a:rPr>
              <a:t>التحالفات الإستراتيجية</a:t>
            </a:r>
            <a:endParaRPr lang="fr-FR" sz="3200" b="1" dirty="0" smtClean="0">
              <a:latin typeface="Times New Roman" pitchFamily="18" charset="0"/>
              <a:cs typeface="Times New Roman" pitchFamily="18" charset="0"/>
            </a:endParaRPr>
          </a:p>
        </p:txBody>
      </p:sp>
      <p:sp>
        <p:nvSpPr>
          <p:cNvPr id="6" name="Rectangle 5"/>
          <p:cNvSpPr/>
          <p:nvPr/>
        </p:nvSpPr>
        <p:spPr>
          <a:xfrm>
            <a:off x="2275955" y="685800"/>
            <a:ext cx="6258445" cy="646331"/>
          </a:xfrm>
          <a:prstGeom prst="rect">
            <a:avLst/>
          </a:prstGeom>
        </p:spPr>
        <p:txBody>
          <a:bodyPr wrap="none">
            <a:spAutoFit/>
          </a:bodyPr>
          <a:lstStyle/>
          <a:p>
            <a:pPr lvl="0" algn="just" rtl="1">
              <a:buNone/>
            </a:pPr>
            <a:r>
              <a:rPr lang="ar-DZ" sz="3600" b="1" dirty="0" smtClean="0">
                <a:solidFill>
                  <a:srgbClr val="FF0000"/>
                </a:solidFill>
                <a:latin typeface="Times New Roman" pitchFamily="18" charset="0"/>
                <a:cs typeface="Times New Roman" pitchFamily="18" charset="0"/>
              </a:rPr>
              <a:t>6. </a:t>
            </a:r>
            <a:r>
              <a:rPr lang="ar-SA" sz="3600" b="1" dirty="0" smtClean="0">
                <a:solidFill>
                  <a:srgbClr val="FF0000"/>
                </a:solidFill>
                <a:latin typeface="Times New Roman" pitchFamily="18" charset="0"/>
                <a:cs typeface="Times New Roman" pitchFamily="18" charset="0"/>
              </a:rPr>
              <a:t>درجة قوة العلاقات في سلسلة التوريد:</a:t>
            </a:r>
            <a:endParaRPr lang="fr-FR" sz="3600" b="1" dirty="0" smtClean="0">
              <a:solidFill>
                <a:srgbClr val="FF0000"/>
              </a:solidFill>
              <a:latin typeface="Times New Roman" pitchFamily="18" charset="0"/>
              <a:cs typeface="Times New Roman" pitchFamily="18" charset="0"/>
            </a:endParaRPr>
          </a:p>
        </p:txBody>
      </p:sp>
    </p:spTree>
  </p:cSld>
  <p:clrMapOvr>
    <a:masterClrMapping/>
  </p:clrMapOvr>
  <p:transition>
    <p:strips dir="l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e 18"/>
          <p:cNvGrpSpPr/>
          <p:nvPr/>
        </p:nvGrpSpPr>
        <p:grpSpPr>
          <a:xfrm>
            <a:off x="0" y="0"/>
            <a:ext cx="9144000" cy="6858000"/>
            <a:chOff x="0" y="0"/>
            <a:chExt cx="9144000" cy="6858000"/>
          </a:xfrm>
        </p:grpSpPr>
        <p:grpSp>
          <p:nvGrpSpPr>
            <p:cNvPr id="16" name="Groupe 15"/>
            <p:cNvGrpSpPr/>
            <p:nvPr/>
          </p:nvGrpSpPr>
          <p:grpSpPr>
            <a:xfrm>
              <a:off x="0" y="0"/>
              <a:ext cx="9144000" cy="6858000"/>
              <a:chOff x="0" y="0"/>
              <a:chExt cx="9144000" cy="6858000"/>
            </a:xfrm>
          </p:grpSpPr>
          <p:grpSp>
            <p:nvGrpSpPr>
              <p:cNvPr id="7" name="Groupe 6"/>
              <p:cNvGrpSpPr/>
              <p:nvPr/>
            </p:nvGrpSpPr>
            <p:grpSpPr>
              <a:xfrm>
                <a:off x="0" y="0"/>
                <a:ext cx="9144000" cy="6858000"/>
                <a:chOff x="0" y="0"/>
                <a:chExt cx="9144000" cy="6858000"/>
              </a:xfrm>
            </p:grpSpPr>
            <p:pic>
              <p:nvPicPr>
                <p:cNvPr id="4" name="Picture 1" descr="C:\Users\SALAH\Desktop\maxresdefaul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ZoneTexte 4"/>
                <p:cNvSpPr txBox="1"/>
                <p:nvPr/>
              </p:nvSpPr>
              <p:spPr>
                <a:xfrm>
                  <a:off x="0" y="5439696"/>
                  <a:ext cx="1676400" cy="646331"/>
                </a:xfrm>
                <a:prstGeom prst="rect">
                  <a:avLst/>
                </a:prstGeom>
                <a:solidFill>
                  <a:schemeClr val="bg1"/>
                </a:solidFill>
              </p:spPr>
              <p:txBody>
                <a:bodyPr wrap="square" rtlCol="0">
                  <a:spAutoFit/>
                </a:bodyPr>
                <a:lstStyle/>
                <a:p>
                  <a:endParaRPr lang="fr-FR" sz="3600" dirty="0"/>
                </a:p>
              </p:txBody>
            </p:sp>
            <p:sp>
              <p:nvSpPr>
                <p:cNvPr id="6" name="ZoneTexte 5"/>
                <p:cNvSpPr txBox="1"/>
                <p:nvPr/>
              </p:nvSpPr>
              <p:spPr>
                <a:xfrm>
                  <a:off x="0" y="6172200"/>
                  <a:ext cx="9144000" cy="461665"/>
                </a:xfrm>
                <a:prstGeom prst="rect">
                  <a:avLst/>
                </a:prstGeom>
                <a:solidFill>
                  <a:schemeClr val="bg1"/>
                </a:solidFill>
              </p:spPr>
              <p:txBody>
                <a:bodyPr wrap="square" rtlCol="0">
                  <a:spAutoFit/>
                </a:bodyPr>
                <a:lstStyle/>
                <a:p>
                  <a:endParaRPr lang="fr-FR" sz="2400" dirty="0"/>
                </a:p>
              </p:txBody>
            </p:sp>
          </p:grpSp>
          <p:sp>
            <p:nvSpPr>
              <p:cNvPr id="8" name="Zone de texte 1"/>
              <p:cNvSpPr txBox="1">
                <a:spLocks noChangeArrowheads="1"/>
              </p:cNvSpPr>
              <p:nvPr/>
            </p:nvSpPr>
            <p:spPr bwMode="auto">
              <a:xfrm>
                <a:off x="2605548" y="2286000"/>
                <a:ext cx="893583" cy="522395"/>
              </a:xfrm>
              <a:prstGeom prst="rect">
                <a:avLst/>
              </a:prstGeom>
              <a:solidFill>
                <a:srgbClr val="0099CC"/>
              </a:solidFill>
              <a:ln w="6350">
                <a:solidFill>
                  <a:srgbClr val="0099C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Simplified Arabic" charset="-78"/>
                    <a:ea typeface="Arial" pitchFamily="34" charset="0"/>
                    <a:cs typeface="Simplified Arabic" charset="-78"/>
                  </a:rPr>
                  <a:t>مؤقتة</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Zone de texte 22"/>
              <p:cNvSpPr txBox="1">
                <a:spLocks noChangeArrowheads="1"/>
              </p:cNvSpPr>
              <p:nvPr/>
            </p:nvSpPr>
            <p:spPr bwMode="auto">
              <a:xfrm>
                <a:off x="2529348" y="3810000"/>
                <a:ext cx="1280652" cy="473803"/>
              </a:xfrm>
              <a:prstGeom prst="rect">
                <a:avLst/>
              </a:prstGeom>
              <a:solidFill>
                <a:srgbClr val="FFC000"/>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مورد</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Zone de texte 23"/>
              <p:cNvSpPr txBox="1">
                <a:spLocks noChangeArrowheads="1"/>
              </p:cNvSpPr>
              <p:nvPr/>
            </p:nvSpPr>
            <p:spPr bwMode="auto">
              <a:xfrm>
                <a:off x="4667868" y="3748548"/>
                <a:ext cx="1219200" cy="439960"/>
              </a:xfrm>
              <a:prstGeom prst="rect">
                <a:avLst/>
              </a:prstGeom>
              <a:solidFill>
                <a:srgbClr val="FFC000"/>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شريك</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Zone de texte 24"/>
              <p:cNvSpPr txBox="1">
                <a:spLocks noChangeArrowheads="1"/>
              </p:cNvSpPr>
              <p:nvPr/>
            </p:nvSpPr>
            <p:spPr bwMode="auto">
              <a:xfrm>
                <a:off x="6110748" y="3264312"/>
                <a:ext cx="1634898" cy="990600"/>
              </a:xfrm>
              <a:prstGeom prst="rect">
                <a:avLst/>
              </a:prstGeom>
              <a:solidFill>
                <a:srgbClr val="FFC000"/>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تحالف استراتيجي</a:t>
                </a: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17"/>
              <p:cNvSpPr txBox="1">
                <a:spLocks noChangeArrowheads="1"/>
              </p:cNvSpPr>
              <p:nvPr/>
            </p:nvSpPr>
            <p:spPr bwMode="auto">
              <a:xfrm>
                <a:off x="3505200" y="2286000"/>
                <a:ext cx="1828800" cy="507647"/>
              </a:xfrm>
              <a:prstGeom prst="rect">
                <a:avLst/>
              </a:prstGeom>
              <a:solidFill>
                <a:srgbClr val="0099CC"/>
              </a:solidFill>
              <a:ln w="6350">
                <a:solidFill>
                  <a:srgbClr val="0099C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Arial" pitchFamily="34" charset="0"/>
                    <a:cs typeface="Simplified Arabic" charset="-78"/>
                  </a:rPr>
                  <a:t>تعاونية</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18"/>
              <p:cNvSpPr txBox="1">
                <a:spLocks noChangeArrowheads="1"/>
              </p:cNvSpPr>
              <p:nvPr/>
            </p:nvSpPr>
            <p:spPr bwMode="auto">
              <a:xfrm>
                <a:off x="5262602" y="2286000"/>
                <a:ext cx="1521658" cy="533400"/>
              </a:xfrm>
              <a:prstGeom prst="rect">
                <a:avLst/>
              </a:prstGeom>
              <a:solidFill>
                <a:srgbClr val="0099CC"/>
              </a:solidFill>
              <a:ln w="6350">
                <a:solidFill>
                  <a:srgbClr val="0099C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Arial" pitchFamily="34" charset="0"/>
                    <a:cs typeface="Simplified Arabic" charset="-78"/>
                  </a:rPr>
                  <a:t>إستراتيجية</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19"/>
              <p:cNvSpPr txBox="1">
                <a:spLocks noChangeArrowheads="1"/>
              </p:cNvSpPr>
              <p:nvPr/>
            </p:nvSpPr>
            <p:spPr bwMode="auto">
              <a:xfrm>
                <a:off x="857868" y="1447800"/>
                <a:ext cx="609137" cy="2895599"/>
              </a:xfrm>
              <a:prstGeom prst="rect">
                <a:avLst/>
              </a:prstGeom>
              <a:solidFill>
                <a:srgbClr val="FF33CC"/>
              </a:solidFill>
              <a:ln w="9525">
                <a:solidFill>
                  <a:srgbClr val="FFFFFF"/>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علاقات تبادلية وصفقات</a:t>
                </a: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20"/>
              <p:cNvSpPr txBox="1">
                <a:spLocks noChangeArrowheads="1"/>
              </p:cNvSpPr>
              <p:nvPr/>
            </p:nvSpPr>
            <p:spPr bwMode="auto">
              <a:xfrm>
                <a:off x="7772785" y="1524000"/>
                <a:ext cx="609215" cy="2743200"/>
              </a:xfrm>
              <a:prstGeom prst="rect">
                <a:avLst/>
              </a:prstGeom>
              <a:solidFill>
                <a:srgbClr val="FF33CC"/>
              </a:solidFill>
              <a:ln w="9525">
                <a:solidFill>
                  <a:srgbClr val="FFFFFF"/>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علاقات تعاونية قوية</a:t>
                </a: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7" name="Rectangle 16"/>
            <p:cNvSpPr/>
            <p:nvPr/>
          </p:nvSpPr>
          <p:spPr>
            <a:xfrm>
              <a:off x="1143000" y="533400"/>
              <a:ext cx="6858000" cy="646331"/>
            </a:xfrm>
            <a:prstGeom prst="rect">
              <a:avLst/>
            </a:prstGeom>
            <a:solidFill>
              <a:schemeClr val="bg1"/>
            </a:solidFill>
          </p:spPr>
          <p:txBody>
            <a:bodyPr wrap="square">
              <a:spAutoFit/>
            </a:bodyPr>
            <a:lstStyle/>
            <a:p>
              <a:pPr algn="ctr" rtl="1"/>
              <a:r>
                <a:rPr lang="ar-DZ" sz="3600" b="1" dirty="0" smtClean="0">
                  <a:solidFill>
                    <a:srgbClr val="FF0000"/>
                  </a:solidFill>
                  <a:latin typeface="Times New Roman" pitchFamily="18" charset="0"/>
                  <a:cs typeface="Times New Roman" pitchFamily="18" charset="0"/>
                </a:rPr>
                <a:t>إدارة علاقات الموردين</a:t>
              </a:r>
              <a:endParaRPr lang="fr-FR" sz="3600" dirty="0"/>
            </a:p>
          </p:txBody>
        </p:sp>
        <p:sp>
          <p:nvSpPr>
            <p:cNvPr id="18" name="Rectangle 17"/>
            <p:cNvSpPr/>
            <p:nvPr/>
          </p:nvSpPr>
          <p:spPr>
            <a:xfrm>
              <a:off x="2819400" y="1258669"/>
              <a:ext cx="3505200" cy="646331"/>
            </a:xfrm>
            <a:prstGeom prst="rect">
              <a:avLst/>
            </a:prstGeom>
            <a:solidFill>
              <a:schemeClr val="bg1"/>
            </a:solidFill>
          </p:spPr>
          <p:txBody>
            <a:bodyPr wrap="square">
              <a:spAutoFit/>
            </a:bodyPr>
            <a:lstStyle/>
            <a:p>
              <a:pPr algn="ctr" rtl="1"/>
              <a:endParaRPr lang="fr-FR" sz="3600" dirty="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325563"/>
            <a:ext cx="8610600" cy="1036637"/>
          </a:xfrm>
        </p:spPr>
        <p:txBody>
          <a:bodyPr>
            <a:noAutofit/>
          </a:bodyPr>
          <a:lstStyle/>
          <a:p>
            <a:pPr marL="0" lvl="0" indent="0" algn="just" rtl="1">
              <a:buClr>
                <a:srgbClr val="FF0000"/>
              </a:buClr>
              <a:buSzPct val="80000"/>
              <a:buFont typeface="Wingdings" pitchFamily="2" charset="2"/>
              <a:buChar char="§"/>
            </a:pPr>
            <a:r>
              <a:rPr lang="ar-SA" sz="3000" b="1" dirty="0" smtClean="0">
                <a:solidFill>
                  <a:schemeClr val="tx1"/>
                </a:solidFill>
                <a:latin typeface="Times New Roman" pitchFamily="18" charset="0"/>
                <a:cs typeface="Times New Roman" pitchFamily="18" charset="0"/>
              </a:rPr>
              <a:t>علاقات مؤقتة </a:t>
            </a:r>
            <a:r>
              <a:rPr lang="ar-DZ" sz="3000" b="1" dirty="0" smtClean="0">
                <a:solidFill>
                  <a:schemeClr val="tx1"/>
                </a:solidFill>
                <a:latin typeface="Times New Roman" pitchFamily="18" charset="0"/>
                <a:cs typeface="Times New Roman" pitchFamily="18" charset="0"/>
              </a:rPr>
              <a:t>وقصيرة الأجل، </a:t>
            </a:r>
            <a:r>
              <a:rPr lang="ar-SA" sz="3000" b="1" dirty="0" smtClean="0">
                <a:solidFill>
                  <a:schemeClr val="tx1"/>
                </a:solidFill>
                <a:latin typeface="Times New Roman" pitchFamily="18" charset="0"/>
                <a:cs typeface="Times New Roman" pitchFamily="18" charset="0"/>
              </a:rPr>
              <a:t>تنتهي بانتهاء الصفقة، تسمى العطاءات التنافسية </a:t>
            </a:r>
            <a:r>
              <a:rPr lang="ar-DZ" sz="3000" b="1" dirty="0" smtClean="0">
                <a:solidFill>
                  <a:schemeClr val="tx1"/>
                </a:solidFill>
                <a:latin typeface="Times New Roman" pitchFamily="18" charset="0"/>
                <a:cs typeface="Times New Roman" pitchFamily="18" charset="0"/>
              </a:rPr>
              <a:t>(</a:t>
            </a:r>
            <a:r>
              <a:rPr lang="ar-SA" sz="3000" b="1" dirty="0" smtClean="0">
                <a:solidFill>
                  <a:schemeClr val="tx1"/>
                </a:solidFill>
                <a:latin typeface="Times New Roman" pitchFamily="18" charset="0"/>
                <a:cs typeface="Times New Roman" pitchFamily="18" charset="0"/>
              </a:rPr>
              <a:t>المناقصات</a:t>
            </a:r>
            <a:r>
              <a:rPr lang="ar-DZ" sz="3000" b="1" dirty="0" smtClean="0">
                <a:solidFill>
                  <a:schemeClr val="tx1"/>
                </a:solidFill>
                <a:latin typeface="Times New Roman" pitchFamily="18" charset="0"/>
                <a:cs typeface="Times New Roman" pitchFamily="18" charset="0"/>
              </a:rPr>
              <a:t>).</a:t>
            </a:r>
          </a:p>
          <a:p>
            <a:pPr algn="just" rtl="1">
              <a:buNone/>
            </a:pPr>
            <a:endParaRPr lang="fr-FR" sz="3000" dirty="0"/>
          </a:p>
        </p:txBody>
      </p:sp>
      <p:sp>
        <p:nvSpPr>
          <p:cNvPr id="4" name="Rectangle 3"/>
          <p:cNvSpPr/>
          <p:nvPr/>
        </p:nvSpPr>
        <p:spPr>
          <a:xfrm>
            <a:off x="304800" y="2337137"/>
            <a:ext cx="8534400" cy="1015663"/>
          </a:xfrm>
          <a:prstGeom prst="rect">
            <a:avLst/>
          </a:prstGeom>
        </p:spPr>
        <p:txBody>
          <a:bodyPr wrap="square">
            <a:spAutoFit/>
          </a:bodyPr>
          <a:lstStyle/>
          <a:p>
            <a:pPr lvl="0" algn="just" rtl="1">
              <a:buClr>
                <a:srgbClr val="FF0000"/>
              </a:buClr>
              <a:buSzPct val="80000"/>
              <a:buFont typeface="Wingdings" pitchFamily="2" charset="2"/>
              <a:buChar char="§"/>
            </a:pPr>
            <a:r>
              <a:rPr lang="ar-DZ" sz="3000" b="1" dirty="0" smtClean="0">
                <a:latin typeface="Times New Roman" pitchFamily="18" charset="0"/>
                <a:cs typeface="Times New Roman" pitchFamily="18" charset="0"/>
              </a:rPr>
              <a:t> </a:t>
            </a:r>
            <a:r>
              <a:rPr lang="ar-SA" sz="3000" b="1" dirty="0" smtClean="0">
                <a:latin typeface="Times New Roman" pitchFamily="18" charset="0"/>
                <a:cs typeface="Times New Roman" pitchFamily="18" charset="0"/>
              </a:rPr>
              <a:t>تتفاوض</a:t>
            </a:r>
            <a:r>
              <a:rPr lang="ar-DZ" sz="3000" b="1" dirty="0" smtClean="0">
                <a:latin typeface="Times New Roman" pitchFamily="18" charset="0"/>
                <a:cs typeface="Times New Roman" pitchFamily="18" charset="0"/>
              </a:rPr>
              <a:t> المؤسسة</a:t>
            </a:r>
            <a:r>
              <a:rPr lang="ar-SA" sz="3000" b="1" dirty="0" smtClean="0">
                <a:latin typeface="Times New Roman" pitchFamily="18" charset="0"/>
                <a:cs typeface="Times New Roman" pitchFamily="18" charset="0"/>
              </a:rPr>
              <a:t> مع عدد كبير من الموردين وتختار السعر الأفضل بالنسبة لها، وفي كل فترة تعيد العملية</a:t>
            </a:r>
            <a:r>
              <a:rPr lang="ar-DZ" sz="3000" b="1" dirty="0" smtClean="0">
                <a:latin typeface="Times New Roman" pitchFamily="18" charset="0"/>
                <a:cs typeface="Times New Roman" pitchFamily="18" charset="0"/>
              </a:rPr>
              <a:t>.</a:t>
            </a:r>
          </a:p>
        </p:txBody>
      </p:sp>
      <p:sp>
        <p:nvSpPr>
          <p:cNvPr id="5" name="Rectangle 4"/>
          <p:cNvSpPr/>
          <p:nvPr/>
        </p:nvSpPr>
        <p:spPr>
          <a:xfrm>
            <a:off x="228600" y="3403937"/>
            <a:ext cx="8610600" cy="1015663"/>
          </a:xfrm>
          <a:prstGeom prst="rect">
            <a:avLst/>
          </a:prstGeom>
        </p:spPr>
        <p:txBody>
          <a:bodyPr wrap="square">
            <a:spAutoFit/>
          </a:bodyPr>
          <a:lstStyle/>
          <a:p>
            <a:pPr lvl="0" algn="just" rtl="1">
              <a:buClr>
                <a:srgbClr val="FF0000"/>
              </a:buClr>
              <a:buSzPct val="80000"/>
              <a:buFont typeface="Wingdings" pitchFamily="2" charset="2"/>
              <a:buChar char="§"/>
            </a:pPr>
            <a:r>
              <a:rPr lang="ar-DZ" sz="3000" b="1" dirty="0" smtClean="0">
                <a:latin typeface="Times New Roman" pitchFamily="18" charset="0"/>
                <a:cs typeface="Times New Roman" pitchFamily="18" charset="0"/>
              </a:rPr>
              <a:t> </a:t>
            </a:r>
            <a:r>
              <a:rPr lang="ar-SA" sz="3000" b="1" dirty="0" smtClean="0">
                <a:latin typeface="Times New Roman" pitchFamily="18" charset="0"/>
                <a:cs typeface="Times New Roman" pitchFamily="18" charset="0"/>
              </a:rPr>
              <a:t>من خلال محاولة ضرب الموردين </a:t>
            </a:r>
            <a:r>
              <a:rPr lang="ar-DZ" sz="3000" b="1" dirty="0" smtClean="0">
                <a:latin typeface="Times New Roman" pitchFamily="18" charset="0"/>
                <a:cs typeface="Times New Roman" pitchFamily="18" charset="0"/>
              </a:rPr>
              <a:t>ب</a:t>
            </a:r>
            <a:r>
              <a:rPr lang="ar-SA" sz="3000" b="1" dirty="0" smtClean="0">
                <a:latin typeface="Times New Roman" pitchFamily="18" charset="0"/>
                <a:cs typeface="Times New Roman" pitchFamily="18" charset="0"/>
              </a:rPr>
              <a:t>بعضهم البعض، </a:t>
            </a:r>
            <a:r>
              <a:rPr lang="ar-DZ" sz="3000" b="1" dirty="0" smtClean="0">
                <a:latin typeface="Times New Roman" pitchFamily="18" charset="0"/>
                <a:cs typeface="Times New Roman" pitchFamily="18" charset="0"/>
              </a:rPr>
              <a:t>فإنها </a:t>
            </a:r>
            <a:r>
              <a:rPr lang="ar-SA" sz="3000" b="1" dirty="0" smtClean="0">
                <a:latin typeface="Times New Roman" pitchFamily="18" charset="0"/>
                <a:cs typeface="Times New Roman" pitchFamily="18" charset="0"/>
              </a:rPr>
              <a:t>تجبرهم على خفض أسعارهم</a:t>
            </a:r>
            <a:r>
              <a:rPr lang="ar-DZ" sz="3000" b="1" dirty="0" smtClean="0">
                <a:latin typeface="Times New Roman" pitchFamily="18" charset="0"/>
                <a:cs typeface="Times New Roman" pitchFamily="18" charset="0"/>
              </a:rPr>
              <a:t>.</a:t>
            </a:r>
          </a:p>
        </p:txBody>
      </p:sp>
      <p:sp>
        <p:nvSpPr>
          <p:cNvPr id="6" name="Rectangle 5"/>
          <p:cNvSpPr/>
          <p:nvPr/>
        </p:nvSpPr>
        <p:spPr>
          <a:xfrm>
            <a:off x="228600" y="4546937"/>
            <a:ext cx="8610600" cy="1015663"/>
          </a:xfrm>
          <a:prstGeom prst="rect">
            <a:avLst/>
          </a:prstGeom>
        </p:spPr>
        <p:txBody>
          <a:bodyPr wrap="square">
            <a:spAutoFit/>
          </a:bodyPr>
          <a:lstStyle/>
          <a:p>
            <a:pPr lvl="0" algn="just" rtl="1">
              <a:buClr>
                <a:srgbClr val="FF0000"/>
              </a:buClr>
              <a:buSzPct val="80000"/>
              <a:buFont typeface="Wingdings" pitchFamily="2" charset="2"/>
              <a:buChar char="§"/>
            </a:pPr>
            <a:r>
              <a:rPr lang="ar-DZ" sz="3000" b="1" dirty="0" smtClean="0">
                <a:latin typeface="Times New Roman" pitchFamily="18" charset="0"/>
                <a:cs typeface="Times New Roman" pitchFamily="18" charset="0"/>
              </a:rPr>
              <a:t> </a:t>
            </a:r>
            <a:r>
              <a:rPr lang="ar-SA" sz="3000" b="1" dirty="0" smtClean="0">
                <a:latin typeface="Times New Roman" pitchFamily="18" charset="0"/>
                <a:cs typeface="Times New Roman" pitchFamily="18" charset="0"/>
              </a:rPr>
              <a:t>افتقاد المؤسسة للالتزام </a:t>
            </a:r>
            <a:r>
              <a:rPr lang="ar-SA" sz="3000" b="1" dirty="0" err="1" smtClean="0">
                <a:latin typeface="Times New Roman" pitchFamily="18" charset="0"/>
                <a:cs typeface="Times New Roman" pitchFamily="18" charset="0"/>
              </a:rPr>
              <a:t>ط</a:t>
            </a:r>
            <a:r>
              <a:rPr lang="ar-SA" sz="3000" b="1" dirty="0" smtClean="0">
                <a:latin typeface="Times New Roman" pitchFamily="18" charset="0"/>
                <a:cs typeface="Times New Roman" pitchFamily="18" charset="0"/>
              </a:rPr>
              <a:t> </a:t>
            </a:r>
            <a:r>
              <a:rPr lang="ar-DZ" sz="3000" b="1" dirty="0" smtClean="0">
                <a:latin typeface="Times New Roman" pitchFamily="18" charset="0"/>
                <a:cs typeface="Times New Roman" pitchFamily="18" charset="0"/>
              </a:rPr>
              <a:t>أ </a:t>
            </a:r>
            <a:r>
              <a:rPr lang="ar-SA" sz="3000" b="1" dirty="0" smtClean="0">
                <a:latin typeface="Times New Roman" pitchFamily="18" charset="0"/>
                <a:cs typeface="Times New Roman" pitchFamily="18" charset="0"/>
              </a:rPr>
              <a:t>اتجاه الموردين</a:t>
            </a:r>
            <a:r>
              <a:rPr lang="ar-DZ" sz="3000" b="1" dirty="0" smtClean="0">
                <a:latin typeface="Times New Roman" pitchFamily="18" charset="0"/>
                <a:cs typeface="Times New Roman" pitchFamily="18" charset="0"/>
              </a:rPr>
              <a:t>،</a:t>
            </a:r>
            <a:r>
              <a:rPr lang="ar-SA" sz="3000" b="1" dirty="0" smtClean="0">
                <a:latin typeface="Times New Roman" pitchFamily="18" charset="0"/>
                <a:cs typeface="Times New Roman" pitchFamily="18" charset="0"/>
              </a:rPr>
              <a:t> يجعلهم مترددين في الاستثمار في الّأصول المتخصصة لتحسين القطع أو المواد</a:t>
            </a:r>
            <a:r>
              <a:rPr lang="ar-DZ" sz="3000" b="1" dirty="0" smtClean="0">
                <a:latin typeface="Times New Roman" pitchFamily="18" charset="0"/>
                <a:cs typeface="Times New Roman" pitchFamily="18" charset="0"/>
              </a:rPr>
              <a:t>.</a:t>
            </a:r>
          </a:p>
        </p:txBody>
      </p:sp>
      <p:sp>
        <p:nvSpPr>
          <p:cNvPr id="7" name="Rectangle 6"/>
          <p:cNvSpPr/>
          <p:nvPr/>
        </p:nvSpPr>
        <p:spPr>
          <a:xfrm>
            <a:off x="304800" y="5689937"/>
            <a:ext cx="8534400" cy="1015663"/>
          </a:xfrm>
          <a:prstGeom prst="rect">
            <a:avLst/>
          </a:prstGeom>
        </p:spPr>
        <p:txBody>
          <a:bodyPr wrap="square">
            <a:spAutoFit/>
          </a:bodyPr>
          <a:lstStyle/>
          <a:p>
            <a:pPr lvl="0" algn="just" rtl="1">
              <a:buClr>
                <a:srgbClr val="FF0000"/>
              </a:buClr>
              <a:buSzPct val="80000"/>
              <a:buFont typeface="Wingdings" pitchFamily="2" charset="2"/>
              <a:buChar char="§"/>
            </a:pPr>
            <a:r>
              <a:rPr lang="ar-DZ" sz="3000" b="1" dirty="0" smtClean="0">
                <a:latin typeface="Times New Roman" pitchFamily="18" charset="0"/>
                <a:cs typeface="Times New Roman" pitchFamily="18" charset="0"/>
              </a:rPr>
              <a:t> </a:t>
            </a:r>
            <a:r>
              <a:rPr lang="ar-SA" sz="3000" b="1" dirty="0" smtClean="0">
                <a:latin typeface="Times New Roman" pitchFamily="18" charset="0"/>
                <a:cs typeface="Times New Roman" pitchFamily="18" charset="0"/>
              </a:rPr>
              <a:t>فقدان الثقة بين المؤسسة ومورديها،</a:t>
            </a:r>
            <a:r>
              <a:rPr lang="ar-DZ" sz="3000" b="1" dirty="0" smtClean="0">
                <a:latin typeface="Times New Roman" pitchFamily="18" charset="0"/>
                <a:cs typeface="Times New Roman" pitchFamily="18" charset="0"/>
              </a:rPr>
              <a:t> </a:t>
            </a:r>
            <a:r>
              <a:rPr lang="ar-SA" sz="3000" b="1" dirty="0" smtClean="0">
                <a:latin typeface="Times New Roman" pitchFamily="18" charset="0"/>
                <a:cs typeface="Times New Roman" pitchFamily="18" charset="0"/>
              </a:rPr>
              <a:t>حيث التكامل أو التعاون ضئيل أو معدوم</a:t>
            </a:r>
            <a:r>
              <a:rPr lang="ar-DZ" sz="3000" b="1" dirty="0" smtClean="0">
                <a:latin typeface="Times New Roman" pitchFamily="18" charset="0"/>
                <a:cs typeface="Times New Roman" pitchFamily="18" charset="0"/>
              </a:rPr>
              <a:t>(</a:t>
            </a:r>
            <a:r>
              <a:rPr lang="ar-SA" sz="3000" b="1" dirty="0" smtClean="0">
                <a:latin typeface="Times New Roman" pitchFamily="18" charset="0"/>
                <a:cs typeface="Times New Roman" pitchFamily="18" charset="0"/>
              </a:rPr>
              <a:t>بنفس الطريقة تتعامل مع الموزعين وتجار الجملة</a:t>
            </a:r>
            <a:r>
              <a:rPr lang="ar-DZ" sz="3000" b="1" dirty="0" smtClean="0">
                <a:latin typeface="Times New Roman" pitchFamily="18" charset="0"/>
                <a:cs typeface="Times New Roman" pitchFamily="18" charset="0"/>
              </a:rPr>
              <a:t>.</a:t>
            </a:r>
            <a:endParaRPr lang="fr-FR" sz="3000" b="1" dirty="0" smtClean="0">
              <a:latin typeface="Times New Roman" pitchFamily="18" charset="0"/>
              <a:cs typeface="Times New Roman" pitchFamily="18" charset="0"/>
            </a:endParaRPr>
          </a:p>
        </p:txBody>
      </p:sp>
      <p:sp>
        <p:nvSpPr>
          <p:cNvPr id="9" name="Rectangle 8"/>
          <p:cNvSpPr/>
          <p:nvPr/>
        </p:nvSpPr>
        <p:spPr>
          <a:xfrm>
            <a:off x="3886200" y="649069"/>
            <a:ext cx="4766048"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أ. </a:t>
            </a:r>
            <a:r>
              <a:rPr lang="ar-SA" sz="3600" b="1" dirty="0" smtClean="0">
                <a:solidFill>
                  <a:srgbClr val="FF0000"/>
                </a:solidFill>
                <a:latin typeface="Times New Roman" pitchFamily="18" charset="0"/>
                <a:cs typeface="Times New Roman" pitchFamily="18" charset="0"/>
              </a:rPr>
              <a:t>العلاقات المرتبطة بالصفقات:</a:t>
            </a:r>
            <a:endParaRPr lang="fr-FR" sz="3600" dirty="0"/>
          </a:p>
        </p:txBody>
      </p:sp>
      <p:pic>
        <p:nvPicPr>
          <p:cNvPr id="3074" name="Picture 2" descr="C:\Users\SALAH\Desktop\téléchargement (1).jpg"/>
          <p:cNvPicPr>
            <a:picLocks noChangeAspect="1" noChangeArrowheads="1"/>
          </p:cNvPicPr>
          <p:nvPr/>
        </p:nvPicPr>
        <p:blipFill>
          <a:blip r:embed="rId2"/>
          <a:srcRect/>
          <a:stretch>
            <a:fillRect/>
          </a:stretch>
        </p:blipFill>
        <p:spPr bwMode="auto">
          <a:xfrm>
            <a:off x="1" y="1"/>
            <a:ext cx="1676400" cy="1371600"/>
          </a:xfrm>
          <a:prstGeom prst="rect">
            <a:avLst/>
          </a:prstGeom>
          <a:noFill/>
        </p:spPr>
      </p:pic>
    </p:spTree>
  </p:cSld>
  <p:clrMapOvr>
    <a:masterClrMapping/>
  </p:clrMapOvr>
  <p:transition>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LAH\Desktop\رسم-بياني-التنافس-الصناعي.jpg"/>
          <p:cNvPicPr>
            <a:picLocks noChangeAspect="1" noChangeArrowheads="1"/>
          </p:cNvPicPr>
          <p:nvPr/>
        </p:nvPicPr>
        <p:blipFill>
          <a:blip r:embed="rId2"/>
          <a:srcRect/>
          <a:stretch>
            <a:fillRect/>
          </a:stretch>
        </p:blipFill>
        <p:spPr bwMode="auto">
          <a:xfrm>
            <a:off x="152400" y="381000"/>
            <a:ext cx="8534400" cy="62484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04800" y="381000"/>
            <a:ext cx="8534401"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pP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مثال انتهاج العطاءات التنافسية: </a:t>
            </a:r>
            <a:r>
              <a:rPr lang="fr-FR" sz="2800" b="1" dirty="0" smtClean="0">
                <a:solidFill>
                  <a:srgbClr val="FF0000"/>
                </a:solidFill>
                <a:latin typeface="Arial" pitchFamily="34" charset="0"/>
                <a:ea typeface="Calibri" pitchFamily="34" charset="0"/>
                <a:cs typeface="Arial" pitchFamily="34" charset="0"/>
              </a:rPr>
              <a:t>General Motors </a:t>
            </a:r>
            <a:r>
              <a:rPr kumimoji="0" lang="fr-FR" sz="28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GM</a:t>
            </a:r>
            <a:r>
              <a:rPr lang="fr-FR" sz="2800" b="1" dirty="0" smtClean="0">
                <a:solidFill>
                  <a:srgbClr val="FF0000"/>
                </a:solidFill>
                <a:latin typeface="Calibri" pitchFamily="34" charset="0"/>
                <a:ea typeface="Calibri" pitchFamily="34" charset="0"/>
                <a:cs typeface="Arial" pitchFamily="34" charset="0"/>
              </a:rPr>
              <a:t> </a:t>
            </a: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a:t>
            </a:r>
            <a:r>
              <a:rPr lang="ar-DZ" sz="2800" b="1" dirty="0" smtClean="0">
                <a:solidFill>
                  <a:srgbClr val="FF0000"/>
                </a:solidFill>
                <a:latin typeface="Calibri" pitchFamily="34" charset="0"/>
                <a:ea typeface="Calibri" pitchFamily="34" charset="0"/>
                <a:cs typeface="Arial" pitchFamily="34" charset="0"/>
              </a:rPr>
              <a:t>1992</a:t>
            </a: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a:t>
            </a:r>
            <a:endParaRPr kumimoji="0" lang="fr-FR" sz="2800" b="1" i="0" u="none" strike="noStrike" cap="none" normalizeH="0" baseline="0" dirty="0" smtClean="0">
              <a:ln>
                <a:noFill/>
              </a:ln>
              <a:solidFill>
                <a:srgbClr val="FF0000"/>
              </a:solidFill>
              <a:effectLst/>
              <a:latin typeface="Arial" pitchFamily="34" charset="0"/>
              <a:cs typeface="Arial" pitchFamily="34" charset="0"/>
            </a:endParaRPr>
          </a:p>
        </p:txBody>
      </p:sp>
      <p:sp>
        <p:nvSpPr>
          <p:cNvPr id="1027" name="Rectangle 3"/>
          <p:cNvSpPr>
            <a:spLocks noChangeArrowheads="1"/>
          </p:cNvSpPr>
          <p:nvPr/>
        </p:nvSpPr>
        <p:spPr bwMode="auto">
          <a:xfrm>
            <a:off x="304800" y="2133600"/>
            <a:ext cx="8382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pP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رغم الفوائد </a:t>
            </a:r>
            <a:r>
              <a:rPr kumimoji="0" lang="ar-DZ" sz="28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ق</a:t>
            </a: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a:t>
            </a:r>
            <a:r>
              <a:rPr lang="ar-DZ" sz="2800" b="1" dirty="0" smtClean="0">
                <a:solidFill>
                  <a:srgbClr val="FF0000"/>
                </a:solidFill>
                <a:latin typeface="Calibri" pitchFamily="34" charset="0"/>
                <a:ea typeface="Calibri" pitchFamily="34" charset="0"/>
                <a:cs typeface="Arial" pitchFamily="34" charset="0"/>
              </a:rPr>
              <a:t>أ</a:t>
            </a:r>
            <a:r>
              <a:rPr lang="ar-DZ" sz="2800" b="1" dirty="0" smtClean="0">
                <a:latin typeface="Calibri" pitchFamily="34" charset="0"/>
                <a:ea typeface="Calibri" pitchFamily="34" charset="0"/>
                <a:cs typeface="Arial" pitchFamily="34" charset="0"/>
              </a:rPr>
              <a:t>(إجبار الموردين على خفض الأسعار </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هناك خسائر </a:t>
            </a:r>
            <a:r>
              <a:rPr kumimoji="0" lang="ar-DZ" sz="28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ط</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أ </a:t>
            </a:r>
            <a:r>
              <a:rPr kumimoji="0" lang="ar-DZ" sz="28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أ</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كبر:</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فقان الثقة وبعث العداوة بين </a:t>
            </a:r>
            <a:r>
              <a:rPr kumimoji="0" lang="fr-FR"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GM</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والموردين.</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قرر الموردون خفض مخصصات البحث والتطوير.</a:t>
            </a:r>
            <a:endParaRPr lang="ar-DZ" sz="2800" b="1" dirty="0" smtClean="0">
              <a:latin typeface="Calibri" pitchFamily="34" charset="0"/>
              <a:ea typeface="Calibri"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قدم الموردون أفكار جديد لشركي فورد </a:t>
            </a:r>
            <a:r>
              <a:rPr kumimoji="0" lang="ar-DZ" sz="28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وكريسلر</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لأنهما اتجهتا لعلاقات تعاونية </a:t>
            </a:r>
            <a:r>
              <a:rPr kumimoji="0" lang="ar-DZ" sz="28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ط</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أ معهم</a:t>
            </a:r>
            <a:r>
              <a:rPr kumimoji="0" lang="fr-FR"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fr-FR" sz="2800" b="1" i="0" u="none" strike="noStrike" cap="none" normalizeH="0" baseline="0" dirty="0" smtClean="0">
                <a:ln>
                  <a:noFill/>
                </a:ln>
                <a:solidFill>
                  <a:schemeClr val="tx1"/>
                </a:solidFill>
                <a:effectLst/>
                <a:latin typeface="Arial" pitchFamily="34" charset="0"/>
                <a:cs typeface="Arial" pitchFamily="34" charset="0"/>
              </a:rPr>
              <a:t> </a:t>
            </a:r>
            <a:endParaRPr kumimoji="0" lang="ar-DZ" sz="2800" b="1" i="0" u="none" strike="noStrike" cap="none" normalizeH="0" baseline="0" dirty="0" smtClean="0">
              <a:ln>
                <a:noFill/>
              </a:ln>
              <a:solidFill>
                <a:schemeClr val="tx1"/>
              </a:solidFill>
              <a:effectLst/>
              <a:latin typeface="Arial" pitchFamily="34" charset="0"/>
              <a:cs typeface="Arial" pitchFamily="34" charset="0"/>
            </a:endParaRPr>
          </a:p>
          <a:p>
            <a:pPr algn="just" rtl="1" eaLnBrk="0" fontAlgn="base" hangingPunct="0">
              <a:spcBef>
                <a:spcPct val="0"/>
              </a:spcBef>
              <a:spcAft>
                <a:spcPct val="0"/>
              </a:spcAft>
              <a:buFontTx/>
              <a:buChar char="•"/>
            </a:pPr>
            <a:r>
              <a:rPr lang="ar-DZ" sz="2800" b="1" dirty="0" smtClean="0">
                <a:latin typeface="Calibri" pitchFamily="34" charset="0"/>
                <a:ea typeface="Calibri" pitchFamily="34" charset="0"/>
                <a:cs typeface="Arial" pitchFamily="34" charset="0"/>
              </a:rPr>
              <a:t>انتهاج أسلوب العطاءات التنافسية مع المردين، جعل </a:t>
            </a:r>
            <a:r>
              <a:rPr lang="fr-FR" sz="2800" b="1" dirty="0" smtClean="0">
                <a:latin typeface="Calibri" pitchFamily="34" charset="0"/>
                <a:ea typeface="Calibri" pitchFamily="34" charset="0"/>
                <a:cs typeface="Arial" pitchFamily="34" charset="0"/>
              </a:rPr>
              <a:t>GM</a:t>
            </a:r>
            <a:r>
              <a:rPr lang="ar-DZ" sz="2800" b="1" dirty="0" smtClean="0">
                <a:latin typeface="Calibri" pitchFamily="34" charset="0"/>
                <a:ea typeface="Calibri" pitchFamily="34" charset="0"/>
                <a:cs typeface="Arial" pitchFamily="34" charset="0"/>
              </a:rPr>
              <a:t> في وضع تنافسي سيئ. </a:t>
            </a:r>
            <a:endParaRPr lang="fr-FR" sz="2800" b="1" dirty="0" smtClean="0">
              <a:latin typeface="Calibri" pitchFamily="34" charset="0"/>
              <a:ea typeface="Calibri"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304800" y="1066800"/>
            <a:ext cx="8458200" cy="954107"/>
          </a:xfrm>
          <a:prstGeom prst="rect">
            <a:avLst/>
          </a:prstGeom>
        </p:spPr>
        <p:txBody>
          <a:bodyPr wrap="square">
            <a:spAutoFit/>
          </a:bodyPr>
          <a:lstStyle/>
          <a:p>
            <a:pPr lvl="0" algn="just" rtl="1" eaLnBrk="0" fontAlgn="base" hangingPunct="0">
              <a:spcBef>
                <a:spcPct val="0"/>
              </a:spcBef>
              <a:spcAft>
                <a:spcPct val="0"/>
              </a:spcAft>
            </a:pPr>
            <a:r>
              <a:rPr lang="ar-DZ" sz="2800" b="1" dirty="0" smtClean="0">
                <a:latin typeface="Calibri" pitchFamily="34" charset="0"/>
                <a:ea typeface="Calibri" pitchFamily="34" charset="0"/>
                <a:cs typeface="Arial" pitchFamily="34" charset="0"/>
              </a:rPr>
              <a:t>أمرت الموردين بخفض الأسعار </a:t>
            </a:r>
            <a:r>
              <a:rPr lang="ar-DZ" sz="2800" b="1" dirty="0" err="1" smtClean="0">
                <a:latin typeface="Calibri" pitchFamily="34" charset="0"/>
                <a:ea typeface="Calibri" pitchFamily="34" charset="0"/>
                <a:cs typeface="Arial" pitchFamily="34" charset="0"/>
              </a:rPr>
              <a:t>بـ</a:t>
            </a:r>
            <a:r>
              <a:rPr lang="ar-DZ" sz="2800" b="1" dirty="0" smtClean="0">
                <a:latin typeface="Calibri" pitchFamily="34" charset="0"/>
                <a:ea typeface="Calibri" pitchFamily="34" charset="0"/>
                <a:cs typeface="Arial" pitchFamily="34" charset="0"/>
              </a:rPr>
              <a:t> 10</a:t>
            </a:r>
            <a:r>
              <a:rPr lang="ar-DZ" sz="2800" b="1" dirty="0" smtClean="0">
                <a:latin typeface="Arial" pitchFamily="34" charset="0"/>
                <a:ea typeface="Calibri" pitchFamily="34" charset="0"/>
                <a:cs typeface="Arial" pitchFamily="34" charset="0"/>
              </a:rPr>
              <a:t>%</a:t>
            </a:r>
            <a:r>
              <a:rPr lang="ar-DZ" sz="2800" b="1" dirty="0" smtClean="0">
                <a:latin typeface="Calibri" pitchFamily="34" charset="0"/>
                <a:ea typeface="Calibri" pitchFamily="34" charset="0"/>
                <a:cs typeface="Arial" pitchFamily="34" charset="0"/>
              </a:rPr>
              <a:t>، رغم اتفاقيات سابقة ( إخلال بالعقود المبرمة)، استخدمت التهديد باستبدالهم.</a:t>
            </a:r>
            <a:endParaRPr lang="ar-DZ" sz="2800" b="1" dirty="0" smtClean="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04800" y="3916363"/>
            <a:ext cx="8534400" cy="2255837"/>
          </a:xfrm>
          <a:prstGeom prst="rect">
            <a:avLst/>
          </a:prstGeom>
        </p:spPr>
        <p:txBody>
          <a:bodyPr vert="horz">
            <a:normAutofit/>
          </a:bodyPr>
          <a:lstStyle/>
          <a:p>
            <a:pPr lvl="0" algn="just" rtl="1">
              <a:spcBef>
                <a:spcPct val="20000"/>
              </a:spcBef>
              <a:buClr>
                <a:schemeClr val="accent1"/>
              </a:buClr>
              <a:buSzPct val="70000"/>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إلا أن </a:t>
            </a:r>
            <a:r>
              <a:rPr lang="ar-DZ" sz="3200" b="1" dirty="0" smtClean="0">
                <a:latin typeface="Times New Roman" pitchFamily="18" charset="0"/>
                <a:cs typeface="Times New Roman" pitchFamily="18" charset="0"/>
              </a:rPr>
              <a:t>الإمداد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لم يستطع توفير إطار عام تستخدمه المؤسسات، سواء للتنسيق بين وظائفها المختلفة، أو التنسيق مع المؤسسات التي تشترك معها في تدفق المنتجات والخدمات إلى المستهلك النهائي، وهنا برز مفهوم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إدارة سلاسل الإمداد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ليعالج هذا النقص.  </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Rectangle 4"/>
          <p:cNvSpPr/>
          <p:nvPr/>
        </p:nvSpPr>
        <p:spPr>
          <a:xfrm>
            <a:off x="304800" y="1447800"/>
            <a:ext cx="8458200" cy="2062103"/>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رغم القبول الواسع الذي حضي </a:t>
            </a:r>
            <a:r>
              <a:rPr lang="ar-DZ" sz="3200" b="1" dirty="0" err="1" smtClean="0">
                <a:latin typeface="Times New Roman" pitchFamily="18" charset="0"/>
                <a:cs typeface="Times New Roman" pitchFamily="18" charset="0"/>
              </a:rPr>
              <a:t>به</a:t>
            </a:r>
            <a:r>
              <a:rPr lang="ar-DZ" sz="3200" b="1" dirty="0" smtClean="0">
                <a:latin typeface="Times New Roman" pitchFamily="18" charset="0"/>
                <a:cs typeface="Times New Roman" pitchFamily="18" charset="0"/>
              </a:rPr>
              <a:t> الإمداد في المؤسسات، وذلك لدوره في </a:t>
            </a:r>
            <a:r>
              <a:rPr lang="ar-DZ" sz="3200" b="1" dirty="0" smtClean="0">
                <a:solidFill>
                  <a:srgbClr val="FF0000"/>
                </a:solidFill>
                <a:latin typeface="Times New Roman" pitchFamily="18" charset="0"/>
                <a:cs typeface="Times New Roman" pitchFamily="18" charset="0"/>
              </a:rPr>
              <a:t>تحسين كفاءة تدفق المنتجات والخدمات </a:t>
            </a:r>
            <a:r>
              <a:rPr lang="ar-DZ" sz="3200" b="1" dirty="0" smtClean="0">
                <a:latin typeface="Times New Roman" pitchFamily="18" charset="0"/>
                <a:cs typeface="Times New Roman" pitchFamily="18" charset="0"/>
              </a:rPr>
              <a:t>من مرحلة الحصول على المواد الخام من الموردين، وحتى مرحلة التسليم للعملاء.</a:t>
            </a:r>
            <a:endParaRPr lang="fr-FR" sz="3200" dirty="0"/>
          </a:p>
        </p:txBody>
      </p:sp>
      <p:sp>
        <p:nvSpPr>
          <p:cNvPr id="6" name="Rectangle 5"/>
          <p:cNvSpPr/>
          <p:nvPr/>
        </p:nvSpPr>
        <p:spPr>
          <a:xfrm>
            <a:off x="7301979" y="609600"/>
            <a:ext cx="1276310"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تمهيد</a:t>
            </a:r>
            <a:r>
              <a:rPr lang="ar-DZ" sz="3600" b="1" dirty="0" smtClean="0">
                <a:solidFill>
                  <a:srgbClr val="FF0000"/>
                </a:solidFill>
                <a:latin typeface="Linkin" pitchFamily="34" charset="0"/>
                <a:cs typeface="Linkin" pitchFamily="34" charset="0"/>
              </a:rPr>
              <a:t>: </a:t>
            </a:r>
            <a:endParaRPr lang="fr-FR" sz="3600" dirty="0">
              <a:solidFill>
                <a:srgbClr val="FF0000"/>
              </a:solidFill>
            </a:endParaRPr>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1905000"/>
            <a:ext cx="8686800" cy="1143000"/>
          </a:xfrm>
        </p:spPr>
        <p:txBody>
          <a:bodyPr>
            <a:noAutofit/>
          </a:bodyPr>
          <a:lstStyle/>
          <a:p>
            <a:pPr marL="0" indent="0" algn="just" rtl="1">
              <a:buClr>
                <a:srgbClr val="FF0000"/>
              </a:buClr>
              <a:buSzPct val="80000"/>
              <a:buFont typeface="Wingdings" pitchFamily="2" charset="2"/>
              <a:buChar char="§"/>
            </a:pPr>
            <a:r>
              <a:rPr lang="ar-DZ" b="1" dirty="0" smtClean="0">
                <a:solidFill>
                  <a:schemeClr val="tx1"/>
                </a:solidFill>
                <a:latin typeface="Times New Roman" pitchFamily="18" charset="0"/>
                <a:cs typeface="Times New Roman" pitchFamily="18" charset="0"/>
              </a:rPr>
              <a:t> </a:t>
            </a:r>
            <a:r>
              <a:rPr lang="ar-SA" b="1" dirty="0" smtClean="0">
                <a:solidFill>
                  <a:srgbClr val="FF0000"/>
                </a:solidFill>
                <a:latin typeface="Times New Roman" pitchFamily="18" charset="0"/>
                <a:cs typeface="Times New Roman" pitchFamily="18" charset="0"/>
              </a:rPr>
              <a:t>تمتد</a:t>
            </a:r>
            <a:r>
              <a:rPr lang="ar-SA" b="1" dirty="0" smtClean="0">
                <a:solidFill>
                  <a:schemeClr val="tx1"/>
                </a:solidFill>
                <a:latin typeface="Times New Roman" pitchFamily="18" charset="0"/>
                <a:cs typeface="Times New Roman" pitchFamily="18" charset="0"/>
              </a:rPr>
              <a:t> علاقات التعاون والتنسيق بين المور</a:t>
            </a:r>
            <a:r>
              <a:rPr lang="ar-DZ" b="1" dirty="0" err="1" smtClean="0">
                <a:solidFill>
                  <a:schemeClr val="tx1"/>
                </a:solidFill>
                <a:latin typeface="Times New Roman" pitchFamily="18" charset="0"/>
                <a:cs typeface="Times New Roman" pitchFamily="18" charset="0"/>
              </a:rPr>
              <a:t>دي</a:t>
            </a:r>
            <a:r>
              <a:rPr lang="ar-SA" b="1" dirty="0" smtClean="0">
                <a:solidFill>
                  <a:schemeClr val="tx1"/>
                </a:solidFill>
                <a:latin typeface="Times New Roman" pitchFamily="18" charset="0"/>
                <a:cs typeface="Times New Roman" pitchFamily="18" charset="0"/>
              </a:rPr>
              <a:t>ن والمشترين لتشمل </a:t>
            </a:r>
            <a:r>
              <a:rPr lang="ar-SA" b="1" dirty="0" smtClean="0">
                <a:solidFill>
                  <a:srgbClr val="FF0000"/>
                </a:solidFill>
                <a:latin typeface="Times New Roman" pitchFamily="18" charset="0"/>
                <a:cs typeface="Times New Roman" pitchFamily="18" charset="0"/>
              </a:rPr>
              <a:t>كل أعضاء السلسلة</a:t>
            </a:r>
            <a:r>
              <a:rPr lang="ar-DZ" b="1" dirty="0" smtClean="0">
                <a:solidFill>
                  <a:schemeClr val="tx1"/>
                </a:solidFill>
                <a:latin typeface="Times New Roman" pitchFamily="18" charset="0"/>
                <a:cs typeface="Times New Roman" pitchFamily="18" charset="0"/>
              </a:rPr>
              <a:t>.</a:t>
            </a:r>
          </a:p>
          <a:p>
            <a:pPr marL="0" indent="0" algn="just" rtl="1">
              <a:buNone/>
            </a:pPr>
            <a:endParaRPr lang="fr-FR" sz="1800" dirty="0"/>
          </a:p>
        </p:txBody>
      </p:sp>
      <p:sp>
        <p:nvSpPr>
          <p:cNvPr id="5" name="Espace réservé du contenu 2"/>
          <p:cNvSpPr txBox="1">
            <a:spLocks/>
          </p:cNvSpPr>
          <p:nvPr/>
        </p:nvSpPr>
        <p:spPr>
          <a:xfrm>
            <a:off x="228600" y="4724400"/>
            <a:ext cx="8610600" cy="18288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من المنافع</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تخفيض عدم التأكد والمخاطرة، تحسين جودة المنتج، تخفيض التكاليف الكلية، سرعة الاستجابة لطلبات العميل النهائي</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وزيادة ربحية جميع الأعضاء</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18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Rectangle 5"/>
          <p:cNvSpPr/>
          <p:nvPr/>
        </p:nvSpPr>
        <p:spPr>
          <a:xfrm>
            <a:off x="5032065" y="649069"/>
            <a:ext cx="3534942"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ب. </a:t>
            </a:r>
            <a:r>
              <a:rPr lang="ar-SA" sz="3600" b="1" dirty="0" smtClean="0">
                <a:solidFill>
                  <a:srgbClr val="FF0000"/>
                </a:solidFill>
                <a:latin typeface="Times New Roman" pitchFamily="18" charset="0"/>
                <a:cs typeface="Times New Roman" pitchFamily="18" charset="0"/>
              </a:rPr>
              <a:t>العلاقات التعاونية: </a:t>
            </a:r>
            <a:endParaRPr lang="fr-FR" sz="3600" dirty="0"/>
          </a:p>
        </p:txBody>
      </p:sp>
      <p:grpSp>
        <p:nvGrpSpPr>
          <p:cNvPr id="9" name="Groupe 8"/>
          <p:cNvGrpSpPr/>
          <p:nvPr/>
        </p:nvGrpSpPr>
        <p:grpSpPr>
          <a:xfrm>
            <a:off x="0" y="-14748"/>
            <a:ext cx="8839200" cy="4434348"/>
            <a:chOff x="0" y="-14748"/>
            <a:chExt cx="8839200" cy="4434348"/>
          </a:xfrm>
        </p:grpSpPr>
        <p:sp>
          <p:nvSpPr>
            <p:cNvPr id="4" name="Espace réservé du contenu 2"/>
            <p:cNvSpPr txBox="1">
              <a:spLocks/>
            </p:cNvSpPr>
            <p:nvPr/>
          </p:nvSpPr>
          <p:spPr>
            <a:xfrm>
              <a:off x="228600" y="3200400"/>
              <a:ext cx="8610600" cy="12192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النظر لكل طرف فيها على أنه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شريك</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على أرضية من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الثقة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المتبادلة وإدراك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منافع التعاون</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1800" b="0" i="0" u="none" strike="noStrike" kern="1200" cap="none" spc="0" normalizeH="0" baseline="0" noProof="0" dirty="0">
                <a:ln>
                  <a:noFill/>
                </a:ln>
                <a:solidFill>
                  <a:schemeClr val="tx2"/>
                </a:solidFill>
                <a:effectLst/>
                <a:uLnTx/>
                <a:uFillTx/>
                <a:latin typeface="+mn-lt"/>
                <a:ea typeface="+mn-ea"/>
                <a:cs typeface="+mn-cs"/>
              </a:endParaRPr>
            </a:p>
          </p:txBody>
        </p:sp>
        <p:pic>
          <p:nvPicPr>
            <p:cNvPr id="4099" name="Picture 3" descr="C:\Users\SALAH\Desktop\images (2).jpg"/>
            <p:cNvPicPr>
              <a:picLocks noChangeAspect="1" noChangeArrowheads="1"/>
            </p:cNvPicPr>
            <p:nvPr/>
          </p:nvPicPr>
          <p:blipFill>
            <a:blip r:embed="rId2"/>
            <a:srcRect/>
            <a:stretch>
              <a:fillRect/>
            </a:stretch>
          </p:blipFill>
          <p:spPr bwMode="auto">
            <a:xfrm>
              <a:off x="0" y="0"/>
              <a:ext cx="3048000" cy="1981200"/>
            </a:xfrm>
            <a:prstGeom prst="rect">
              <a:avLst/>
            </a:prstGeom>
            <a:noFill/>
          </p:spPr>
        </p:pic>
        <p:sp>
          <p:nvSpPr>
            <p:cNvPr id="8" name="ZoneTexte 7"/>
            <p:cNvSpPr txBox="1"/>
            <p:nvPr/>
          </p:nvSpPr>
          <p:spPr>
            <a:xfrm>
              <a:off x="304800" y="-14748"/>
              <a:ext cx="2514600" cy="523220"/>
            </a:xfrm>
            <a:prstGeom prst="rect">
              <a:avLst/>
            </a:prstGeom>
            <a:solidFill>
              <a:srgbClr val="00CCFF"/>
            </a:solidFill>
          </p:spPr>
          <p:txBody>
            <a:bodyPr wrap="square" rtlCol="0">
              <a:spAutoFit/>
            </a:bodyPr>
            <a:lstStyle/>
            <a:p>
              <a:pPr algn="ctr" rtl="1"/>
              <a:r>
                <a:rPr lang="ar-DZ" sz="2800" b="1" dirty="0" smtClean="0">
                  <a:latin typeface="Arial" pitchFamily="34" charset="0"/>
                  <a:cs typeface="Arial" pitchFamily="34" charset="0"/>
                </a:rPr>
                <a:t>مشاريع مشتركة</a:t>
              </a:r>
              <a:endParaRPr lang="fr-FR" sz="2800" b="1" dirty="0">
                <a:latin typeface="Arial" pitchFamily="34" charset="0"/>
                <a:cs typeface="Arial" pitchFamily="34" charset="0"/>
              </a:endParaRPr>
            </a:p>
          </p:txBody>
        </p:sp>
      </p:grpSp>
    </p:spTree>
  </p:cSld>
  <p:clrMapOvr>
    <a:masterClrMapping/>
  </p:clrMapOvr>
  <p:transition>
    <p:strips dir="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524001"/>
            <a:ext cx="8534400" cy="1142999"/>
          </a:xfrm>
        </p:spPr>
        <p:txBody>
          <a:bodyPr/>
          <a:lstStyle/>
          <a:p>
            <a:pPr marL="0" indent="0" algn="just" rtl="1">
              <a:buClr>
                <a:srgbClr val="FF0000"/>
              </a:buClr>
              <a:buSzPct val="100000"/>
              <a:buFont typeface="Wingdings" pitchFamily="2" charset="2"/>
              <a:buChar char="Ø"/>
            </a:pPr>
            <a:r>
              <a:rPr lang="ar-DZ" b="1" dirty="0" smtClean="0">
                <a:solidFill>
                  <a:schemeClr val="tx1"/>
                </a:solidFill>
                <a:latin typeface="Times New Roman" pitchFamily="18" charset="0"/>
                <a:cs typeface="Times New Roman" pitchFamily="18" charset="0"/>
              </a:rPr>
              <a:t> </a:t>
            </a:r>
            <a:r>
              <a:rPr lang="ar-SA" b="1" dirty="0" smtClean="0">
                <a:solidFill>
                  <a:schemeClr val="tx1"/>
                </a:solidFill>
                <a:latin typeface="Times New Roman" pitchFamily="18" charset="0"/>
                <a:cs typeface="Times New Roman" pitchFamily="18" charset="0"/>
              </a:rPr>
              <a:t>علاقات تعاونية أرستها </a:t>
            </a:r>
            <a:r>
              <a:rPr lang="ar-SA" b="1" dirty="0" smtClean="0">
                <a:solidFill>
                  <a:srgbClr val="FF0000"/>
                </a:solidFill>
                <a:latin typeface="Times New Roman" pitchFamily="18" charset="0"/>
                <a:cs typeface="Times New Roman" pitchFamily="18" charset="0"/>
              </a:rPr>
              <a:t>الشركات اليابانية </a:t>
            </a:r>
            <a:r>
              <a:rPr lang="ar-SA" b="1" dirty="0" smtClean="0">
                <a:solidFill>
                  <a:schemeClr val="tx1"/>
                </a:solidFill>
                <a:latin typeface="Times New Roman" pitchFamily="18" charset="0"/>
                <a:cs typeface="Times New Roman" pitchFamily="18" charset="0"/>
              </a:rPr>
              <a:t>لصناعة السيارات مع موردي المكونات، </a:t>
            </a:r>
            <a:r>
              <a:rPr lang="ar-DZ" b="1" dirty="0" smtClean="0">
                <a:solidFill>
                  <a:schemeClr val="tx1"/>
                </a:solidFill>
                <a:latin typeface="Times New Roman" pitchFamily="18" charset="0"/>
                <a:cs typeface="Times New Roman" pitchFamily="18" charset="0"/>
              </a:rPr>
              <a:t>تعتبر </a:t>
            </a:r>
            <a:r>
              <a:rPr lang="ar-SA" b="1" dirty="0" smtClean="0">
                <a:solidFill>
                  <a:schemeClr val="tx1"/>
                </a:solidFill>
                <a:latin typeface="Times New Roman" pitchFamily="18" charset="0"/>
                <a:cs typeface="Times New Roman" pitchFamily="18" charset="0"/>
              </a:rPr>
              <a:t>مثالا ناجحا للعقود </a:t>
            </a:r>
            <a:r>
              <a:rPr lang="ar-DZ" b="1" dirty="0" smtClean="0">
                <a:solidFill>
                  <a:schemeClr val="tx1"/>
                </a:solidFill>
                <a:latin typeface="Times New Roman" pitchFamily="18" charset="0"/>
                <a:cs typeface="Times New Roman" pitchFamily="18" charset="0"/>
              </a:rPr>
              <a:t>ط </a:t>
            </a:r>
            <a:r>
              <a:rPr lang="ar-DZ" b="1" dirty="0" err="1" smtClean="0">
                <a:solidFill>
                  <a:schemeClr val="tx1"/>
                </a:solidFill>
                <a:latin typeface="Times New Roman" pitchFamily="18" charset="0"/>
                <a:cs typeface="Times New Roman" pitchFamily="18" charset="0"/>
              </a:rPr>
              <a:t>أ</a:t>
            </a:r>
            <a:r>
              <a:rPr lang="ar-DZ" b="1" dirty="0" smtClean="0">
                <a:solidFill>
                  <a:schemeClr val="tx1"/>
                </a:solidFill>
                <a:latin typeface="Times New Roman" pitchFamily="18" charset="0"/>
                <a:cs typeface="Times New Roman" pitchFamily="18" charset="0"/>
              </a:rPr>
              <a:t>.</a:t>
            </a:r>
          </a:p>
        </p:txBody>
      </p:sp>
      <p:sp>
        <p:nvSpPr>
          <p:cNvPr id="4" name="Rectangle 3"/>
          <p:cNvSpPr/>
          <p:nvPr/>
        </p:nvSpPr>
        <p:spPr>
          <a:xfrm>
            <a:off x="304800" y="587514"/>
            <a:ext cx="8458199" cy="646331"/>
          </a:xfrm>
          <a:prstGeom prst="rect">
            <a:avLst/>
          </a:prstGeom>
        </p:spPr>
        <p:txBody>
          <a:bodyPr wrap="square">
            <a:spAutoFit/>
          </a:bodyPr>
          <a:lstStyle/>
          <a:p>
            <a:pPr algn="r" rtl="1"/>
            <a:r>
              <a:rPr lang="ar-DZ" sz="3600" b="1" dirty="0" smtClean="0">
                <a:solidFill>
                  <a:srgbClr val="FF0000"/>
                </a:solidFill>
                <a:latin typeface="Times New Roman" pitchFamily="18" charset="0"/>
                <a:cs typeface="Times New Roman" pitchFamily="18" charset="0"/>
              </a:rPr>
              <a:t>مثال العلاقات التعاونية: </a:t>
            </a:r>
            <a:r>
              <a:rPr lang="ar-SA" sz="3600" b="1" dirty="0" smtClean="0">
                <a:solidFill>
                  <a:srgbClr val="FF0000"/>
                </a:solidFill>
                <a:latin typeface="Times New Roman" pitchFamily="18" charset="0"/>
                <a:cs typeface="Times New Roman" pitchFamily="18" charset="0"/>
              </a:rPr>
              <a:t>نظام </a:t>
            </a:r>
            <a:r>
              <a:rPr lang="ar-SA" sz="3600" b="1" dirty="0" err="1" smtClean="0">
                <a:solidFill>
                  <a:srgbClr val="FF0000"/>
                </a:solidFill>
                <a:latin typeface="Times New Roman" pitchFamily="18" charset="0"/>
                <a:cs typeface="Times New Roman" pitchFamily="18" charset="0"/>
              </a:rPr>
              <a:t>كيريتسو</a:t>
            </a:r>
            <a:r>
              <a:rPr lang="ar-DZ" sz="3600" b="1" dirty="0" smtClean="0">
                <a:solidFill>
                  <a:srgbClr val="FF0000"/>
                </a:solidFill>
                <a:latin typeface="Times New Roman" pitchFamily="18" charset="0"/>
                <a:cs typeface="Times New Roman" pitchFamily="18" charset="0"/>
              </a:rPr>
              <a:t> </a:t>
            </a:r>
            <a:r>
              <a:rPr lang="fr-FR" sz="3600" b="1" dirty="0" smtClean="0">
                <a:solidFill>
                  <a:srgbClr val="FF0000"/>
                </a:solidFill>
                <a:latin typeface="Times New Roman" pitchFamily="18" charset="0"/>
                <a:cs typeface="Times New Roman" pitchFamily="18" charset="0"/>
              </a:rPr>
              <a:t> </a:t>
            </a:r>
            <a:r>
              <a:rPr lang="fr-FR" sz="3600" b="1" dirty="0" err="1" smtClean="0">
                <a:solidFill>
                  <a:srgbClr val="FF0000"/>
                </a:solidFill>
                <a:latin typeface="Times New Roman" pitchFamily="18" charset="0"/>
                <a:cs typeface="Times New Roman" pitchFamily="18" charset="0"/>
              </a:rPr>
              <a:t>Keiretsu</a:t>
            </a:r>
            <a:r>
              <a:rPr lang="ar-DZ" sz="3600" b="1" dirty="0" smtClean="0">
                <a:solidFill>
                  <a:srgbClr val="FF0000"/>
                </a:solidFill>
                <a:latin typeface="Times New Roman" pitchFamily="18" charset="0"/>
                <a:cs typeface="Times New Roman" pitchFamily="18" charset="0"/>
              </a:rPr>
              <a:t> </a:t>
            </a:r>
            <a:endParaRPr lang="fr-FR" sz="3600" dirty="0">
              <a:solidFill>
                <a:srgbClr val="FF0000"/>
              </a:solidFill>
            </a:endParaRPr>
          </a:p>
        </p:txBody>
      </p:sp>
      <p:sp>
        <p:nvSpPr>
          <p:cNvPr id="5" name="Espace réservé du contenu 2"/>
          <p:cNvSpPr txBox="1">
            <a:spLocks/>
          </p:cNvSpPr>
          <p:nvPr/>
        </p:nvSpPr>
        <p:spPr>
          <a:xfrm>
            <a:off x="228600" y="2895601"/>
            <a:ext cx="8534400" cy="1219199"/>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Ø"/>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من خلال تطبيق نظام </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JIT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التعاون في تصميم المكونات</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فرق </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R&amp;D</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الموسعة:</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6" name="Rectangle 5"/>
          <p:cNvSpPr/>
          <p:nvPr/>
        </p:nvSpPr>
        <p:spPr>
          <a:xfrm>
            <a:off x="228600" y="4191000"/>
            <a:ext cx="8534400" cy="1077218"/>
          </a:xfrm>
          <a:prstGeom prst="rect">
            <a:avLst/>
          </a:prstGeom>
        </p:spPr>
        <p:txBody>
          <a:bodyPr wrap="square">
            <a:spAutoFit/>
          </a:bodyPr>
          <a:lstStyle/>
          <a:p>
            <a:pPr algn="just" rtl="1">
              <a:buClr>
                <a:srgbClr val="FF0000"/>
              </a:buClr>
              <a:buSzPct val="100000"/>
              <a:buFont typeface="Wingdings" pitchFamily="2" charset="2"/>
              <a:buChar char="Ø"/>
            </a:pPr>
            <a:r>
              <a:rPr lang="ar-DZ" sz="3200" b="1" dirty="0" smtClean="0">
                <a:latin typeface="Times New Roman" pitchFamily="18" charset="0"/>
                <a:cs typeface="Times New Roman" pitchFamily="18" charset="0"/>
              </a:rPr>
              <a:t> يتم </a:t>
            </a:r>
            <a:r>
              <a:rPr lang="ar-SA" sz="3200" b="1" dirty="0" smtClean="0">
                <a:latin typeface="Times New Roman" pitchFamily="18" charset="0"/>
                <a:cs typeface="Times New Roman" pitchFamily="18" charset="0"/>
              </a:rPr>
              <a:t>تحسين الجودة وخفض </a:t>
            </a:r>
            <a:r>
              <a:rPr lang="ar-DZ" sz="3200" b="1" dirty="0" smtClean="0">
                <a:latin typeface="Times New Roman" pitchFamily="18" charset="0"/>
                <a:cs typeface="Times New Roman" pitchFamily="18" charset="0"/>
              </a:rPr>
              <a:t>ال</a:t>
            </a:r>
            <a:r>
              <a:rPr lang="ar-SA" sz="3200" b="1" dirty="0" smtClean="0">
                <a:latin typeface="Times New Roman" pitchFamily="18" charset="0"/>
                <a:cs typeface="Times New Roman" pitchFamily="18" charset="0"/>
              </a:rPr>
              <a:t>تكاليف، </a:t>
            </a:r>
            <a:r>
              <a:rPr lang="ar-DZ" sz="3200" b="1" dirty="0" smtClean="0">
                <a:latin typeface="Times New Roman" pitchFamily="18" charset="0"/>
                <a:cs typeface="Times New Roman" pitchFamily="18" charset="0"/>
              </a:rPr>
              <a:t>ومنه </a:t>
            </a:r>
            <a:r>
              <a:rPr lang="ar-SA" sz="3200" b="1" dirty="0" smtClean="0">
                <a:latin typeface="Times New Roman" pitchFamily="18" charset="0"/>
                <a:cs typeface="Times New Roman" pitchFamily="18" charset="0"/>
              </a:rPr>
              <a:t>بإضافة قيمة يتم تقاسمها بين الشرك</a:t>
            </a:r>
            <a:r>
              <a:rPr lang="ar-DZ" sz="3200" b="1" dirty="0" smtClean="0">
                <a:latin typeface="Times New Roman" pitchFamily="18" charset="0"/>
                <a:cs typeface="Times New Roman" pitchFamily="18" charset="0"/>
              </a:rPr>
              <a:t>ة</a:t>
            </a:r>
            <a:r>
              <a:rPr lang="ar-SA" sz="3200" b="1" dirty="0" smtClean="0">
                <a:latin typeface="Times New Roman" pitchFamily="18" charset="0"/>
                <a:cs typeface="Times New Roman" pitchFamily="18" charset="0"/>
              </a:rPr>
              <a:t> والموردين.</a:t>
            </a:r>
            <a:endParaRPr lang="fr-FR" sz="3200" dirty="0"/>
          </a:p>
        </p:txBody>
      </p:sp>
      <p:sp>
        <p:nvSpPr>
          <p:cNvPr id="7" name="Espace réservé du contenu 2"/>
          <p:cNvSpPr txBox="1">
            <a:spLocks/>
          </p:cNvSpPr>
          <p:nvPr/>
        </p:nvSpPr>
        <p:spPr>
          <a:xfrm>
            <a:off x="228600" y="5516563"/>
            <a:ext cx="8534400" cy="1265237"/>
          </a:xfrm>
          <a:prstGeom prst="rect">
            <a:avLst/>
          </a:prstGeom>
        </p:spPr>
        <p:txBody>
          <a:bodyPr vert="horz">
            <a:normAutofit fontScale="92500"/>
          </a:bodyPr>
          <a:lstStyle/>
          <a:p>
            <a:pPr marL="3175" marR="0" lvl="0" indent="-3175"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Ø"/>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يدعم المصنعون ماليا الموردين من خلال الملكية أو القروض</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إذ أصبح المورد جزءا من ائتلاف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المؤسسة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المعروف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بـ</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a:t>
            </a:r>
            <a:r>
              <a:rPr kumimoji="0" lang="ar-SA"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كيرتسو</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rgbClr val="FF0000"/>
              </a:buClr>
              <a:buSzPct val="100000"/>
              <a:buFont typeface="Wingdings" pitchFamily="2" charset="2"/>
              <a:buChar char="Ø"/>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p:diamon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81000" y="1143000"/>
            <a:ext cx="8382000" cy="1077218"/>
          </a:xfrm>
          <a:prstGeom prst="rect">
            <a:avLst/>
          </a:prstGeom>
        </p:spPr>
        <p:txBody>
          <a:bodyPr wrap="square">
            <a:spAutoFit/>
          </a:bodyPr>
          <a:lstStyle/>
          <a:p>
            <a:pPr marL="3175" indent="-3175" algn="just" rtl="1">
              <a:buClr>
                <a:srgbClr val="FF0000"/>
              </a:buClr>
              <a:buFont typeface="Wingdings" pitchFamily="2" charset="2"/>
              <a:buChar char="Ø"/>
            </a:pPr>
            <a:r>
              <a:rPr lang="fr-FR" sz="3200" b="1" dirty="0" smtClean="0">
                <a:solidFill>
                  <a:schemeClr val="tx1"/>
                </a:solidFill>
                <a:latin typeface="Times New Roman" pitchFamily="18" charset="0"/>
                <a:cs typeface="Times New Roman" pitchFamily="18" charset="0"/>
              </a:rPr>
              <a:t> </a:t>
            </a:r>
            <a:r>
              <a:rPr lang="ar-DZ" sz="3200" b="1" dirty="0" smtClean="0">
                <a:solidFill>
                  <a:schemeClr val="tx1"/>
                </a:solidFill>
                <a:latin typeface="Times New Roman" pitchFamily="18" charset="0"/>
                <a:cs typeface="Times New Roman" pitchFamily="18" charset="0"/>
              </a:rPr>
              <a:t>تمتلك شركات الأعضاء أجزاء صغيرة من الأسهم في شركات بعضها البعض، تتمحور حول بنك أساسي؛</a:t>
            </a:r>
          </a:p>
        </p:txBody>
      </p:sp>
      <p:sp>
        <p:nvSpPr>
          <p:cNvPr id="5" name="Rectangle 4"/>
          <p:cNvSpPr/>
          <p:nvPr/>
        </p:nvSpPr>
        <p:spPr>
          <a:xfrm>
            <a:off x="304800" y="4495800"/>
            <a:ext cx="8458200" cy="1569660"/>
          </a:xfrm>
          <a:prstGeom prst="rect">
            <a:avLst/>
          </a:prstGeom>
        </p:spPr>
        <p:txBody>
          <a:bodyPr wrap="square">
            <a:spAutoFit/>
          </a:bodyPr>
          <a:lstStyle/>
          <a:p>
            <a:pPr algn="just" rtl="1">
              <a:buClr>
                <a:srgbClr val="FF0000"/>
              </a:buClr>
              <a:buFont typeface="Wingdings" pitchFamily="2" charset="2"/>
              <a:buChar char="Ø"/>
            </a:pPr>
            <a:r>
              <a:rPr lang="ar-DZ" sz="3200" b="1" dirty="0" smtClean="0">
                <a:latin typeface="Times New Roman" pitchFamily="18" charset="0"/>
                <a:cs typeface="Times New Roman" pitchFamily="18" charset="0"/>
              </a:rPr>
              <a:t>البنوك والشركات الكبرى في قمة الهرم، حيث تتمتع بإمكانية الوصول إلى جزء من كل شركة تشكل جزءًا من </a:t>
            </a:r>
            <a:r>
              <a:rPr lang="fr-FR" sz="3200" b="1" dirty="0" err="1" smtClean="0">
                <a:latin typeface="Times New Roman" pitchFamily="18" charset="0"/>
                <a:cs typeface="Times New Roman" pitchFamily="18" charset="0"/>
              </a:rPr>
              <a:t>keiretsu</a:t>
            </a:r>
            <a:r>
              <a:rPr lang="fr-FR" sz="3200" b="1" dirty="0" smtClean="0">
                <a:latin typeface="Times New Roman" pitchFamily="18" charset="0"/>
                <a:cs typeface="Times New Roman" pitchFamily="18" charset="0"/>
              </a:rPr>
              <a:t> </a:t>
            </a:r>
            <a:r>
              <a:rPr lang="ar-DZ" sz="3200" b="1" dirty="0" smtClean="0">
                <a:latin typeface="Times New Roman" pitchFamily="18" charset="0"/>
                <a:cs typeface="Times New Roman" pitchFamily="18" charset="0"/>
              </a:rPr>
              <a:t>والتحكم فيها.</a:t>
            </a:r>
            <a:endParaRPr lang="fr-FR" sz="3200" b="1" dirty="0">
              <a:latin typeface="Times New Roman" pitchFamily="18" charset="0"/>
              <a:cs typeface="Times New Roman" pitchFamily="18" charset="0"/>
            </a:endParaRPr>
          </a:p>
        </p:txBody>
      </p:sp>
      <p:sp>
        <p:nvSpPr>
          <p:cNvPr id="6" name="Rectangle 5"/>
          <p:cNvSpPr/>
          <p:nvPr/>
        </p:nvSpPr>
        <p:spPr>
          <a:xfrm>
            <a:off x="381000" y="2590800"/>
            <a:ext cx="8458200" cy="1569660"/>
          </a:xfrm>
          <a:prstGeom prst="rect">
            <a:avLst/>
          </a:prstGeom>
        </p:spPr>
        <p:txBody>
          <a:bodyPr wrap="square">
            <a:spAutoFit/>
          </a:bodyPr>
          <a:lstStyle/>
          <a:p>
            <a:pPr algn="just" rtl="1">
              <a:buClr>
                <a:srgbClr val="FF0000"/>
              </a:buClr>
              <a:buFont typeface="Wingdings" pitchFamily="2" charset="2"/>
              <a:buChar char="Ø"/>
            </a:pPr>
            <a:r>
              <a:rPr lang="ar-DZ" sz="3200" b="1" dirty="0" smtClean="0">
                <a:latin typeface="Times New Roman" pitchFamily="18" charset="0"/>
                <a:cs typeface="Times New Roman" pitchFamily="18" charset="0"/>
              </a:rPr>
              <a:t> يساعد في عزل كل شركة عن تقلبات سوق الأوراق المالية ومحاولات الاستحواذ ، وبالتالي تمكين التخطيط طويل الأجل في المشاريع. إنه عنصر أساسي في الصناعة التحويلية في اليابان.</a:t>
            </a:r>
            <a:endParaRPr lang="fr-FR" sz="3200" dirty="0"/>
          </a:p>
        </p:txBody>
      </p:sp>
    </p:spTree>
  </p:cSld>
  <p:clrMapOvr>
    <a:masterClrMapping/>
  </p:clrMapOvr>
  <p:transition>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0" y="0"/>
            <a:ext cx="2743200" cy="2133600"/>
            <a:chOff x="0" y="0"/>
            <a:chExt cx="2743200" cy="2133600"/>
          </a:xfrm>
        </p:grpSpPr>
        <p:pic>
          <p:nvPicPr>
            <p:cNvPr id="2050" name="Picture 2" descr="C:\Users\SALAH\Desktop\téléchargement.jpg"/>
            <p:cNvPicPr>
              <a:picLocks noChangeAspect="1" noChangeArrowheads="1"/>
            </p:cNvPicPr>
            <p:nvPr/>
          </p:nvPicPr>
          <p:blipFill>
            <a:blip r:embed="rId2"/>
            <a:srcRect/>
            <a:stretch>
              <a:fillRect/>
            </a:stretch>
          </p:blipFill>
          <p:spPr bwMode="auto">
            <a:xfrm>
              <a:off x="0" y="0"/>
              <a:ext cx="2743200" cy="2133600"/>
            </a:xfrm>
            <a:prstGeom prst="rect">
              <a:avLst/>
            </a:prstGeom>
            <a:noFill/>
          </p:spPr>
        </p:pic>
        <p:sp>
          <p:nvSpPr>
            <p:cNvPr id="5" name="ZoneTexte 4"/>
            <p:cNvSpPr txBox="1"/>
            <p:nvPr/>
          </p:nvSpPr>
          <p:spPr>
            <a:xfrm>
              <a:off x="0" y="1567624"/>
              <a:ext cx="2667000" cy="523220"/>
            </a:xfrm>
            <a:prstGeom prst="rect">
              <a:avLst/>
            </a:prstGeom>
            <a:solidFill>
              <a:schemeClr val="bg1"/>
            </a:solidFill>
          </p:spPr>
          <p:txBody>
            <a:bodyPr wrap="square" rtlCol="0">
              <a:spAutoFit/>
            </a:bodyPr>
            <a:lstStyle/>
            <a:p>
              <a:pPr algn="ctr" rtl="1"/>
              <a:r>
                <a:rPr lang="ar-DZ" sz="2800" b="1" dirty="0" smtClean="0">
                  <a:latin typeface="Arial" pitchFamily="34" charset="0"/>
                  <a:cs typeface="Arial" pitchFamily="34" charset="0"/>
                </a:rPr>
                <a:t>تحالف استراتيجي</a:t>
              </a:r>
              <a:endParaRPr lang="fr-FR" sz="2800" b="1" dirty="0">
                <a:latin typeface="Arial" pitchFamily="34" charset="0"/>
                <a:cs typeface="Arial" pitchFamily="34" charset="0"/>
              </a:endParaRPr>
            </a:p>
          </p:txBody>
        </p:sp>
      </p:grpSp>
      <p:sp>
        <p:nvSpPr>
          <p:cNvPr id="2051" name="Rectangle 3"/>
          <p:cNvSpPr>
            <a:spLocks noChangeArrowheads="1"/>
          </p:cNvSpPr>
          <p:nvPr/>
        </p:nvSpPr>
        <p:spPr bwMode="auto">
          <a:xfrm>
            <a:off x="228600" y="2445127"/>
            <a:ext cx="85344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Low"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تعد </a:t>
            </a:r>
            <a:r>
              <a:rPr kumimoji="0" lang="ar-SA" sz="32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أفضل</a:t>
            </a:r>
            <a:r>
              <a:rPr kumimoji="0" lang="ar-SA"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صور العلاقات اللوجستية، لأنها تضمن درجة </a:t>
            </a:r>
            <a:r>
              <a:rPr kumimoji="0" lang="ar-SA" sz="32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شراكة كاملة</a:t>
            </a:r>
            <a:r>
              <a:rPr kumimoji="0" lang="ar-DZ" sz="32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ط </a:t>
            </a:r>
            <a:r>
              <a:rPr kumimoji="0" lang="ar-DZ" sz="3200" b="1" i="0" u="none" strike="noStrike" cap="none" normalizeH="0" baseline="0" dirty="0" err="1" smtClean="0">
                <a:ln>
                  <a:noFill/>
                </a:ln>
                <a:solidFill>
                  <a:srgbClr val="FF0000"/>
                </a:solidFill>
                <a:effectLst/>
                <a:latin typeface="Arial" pitchFamily="34" charset="0"/>
                <a:ea typeface="Calibri" pitchFamily="34" charset="0"/>
                <a:cs typeface="Arial" pitchFamily="34" charset="0"/>
              </a:rPr>
              <a:t>أ</a:t>
            </a:r>
            <a:r>
              <a:rPr kumimoji="0" lang="ar-SA"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وقائمة على إيجاد والحفاظ على </a:t>
            </a:r>
            <a:r>
              <a:rPr kumimoji="0" lang="ar-SA" sz="32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علاقة رابح-</a:t>
            </a:r>
            <a:r>
              <a:rPr kumimoji="0" lang="ar-DZ" sz="32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a:t>
            </a:r>
            <a:r>
              <a:rPr kumimoji="0" lang="ar-SA" sz="32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رابح</a:t>
            </a:r>
            <a:r>
              <a:rPr kumimoji="0" lang="ar-SA"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بين كل أطراف سلسلة</a:t>
            </a:r>
            <a:r>
              <a:rPr kumimoji="0" lang="ar-DZ"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ar-SA"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الإمداد، وقد تصل هذه العلاقة إلى درجة </a:t>
            </a:r>
            <a:r>
              <a:rPr kumimoji="0" lang="ar-SA" sz="32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الاندماج والاستحواذ</a:t>
            </a:r>
            <a:r>
              <a:rPr kumimoji="0" lang="ar-DZ"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p>
          <a:p>
            <a:pPr marL="0" marR="0" lvl="0" indent="449263" algn="justLow"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من أشكال التحالف</a:t>
            </a:r>
            <a:r>
              <a:rPr kumimoji="0" lang="ar-SA"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تقاسم الموارد المطلوبة للقيام ب</a:t>
            </a:r>
            <a:r>
              <a:rPr kumimoji="0" lang="ar-SA" sz="32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مشروع مشترك جديد</a:t>
            </a:r>
            <a:r>
              <a:rPr kumimoji="0" lang="ar-SA"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والتي قد لا تستطيع مؤسسة بمفردها أن توفرها بسهولة، ومنها اتفاقيات العمل في مشاريع البحث والتطوير المشتركة لتطوير منتج جديد مثلا.</a:t>
            </a:r>
            <a:endParaRPr kumimoji="0" lang="ar-SA"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5571075" y="1066800"/>
            <a:ext cx="3063659" cy="584775"/>
          </a:xfrm>
          <a:prstGeom prst="rect">
            <a:avLst/>
          </a:prstGeom>
        </p:spPr>
        <p:txBody>
          <a:bodyPr wrap="none">
            <a:spAutoFit/>
          </a:bodyPr>
          <a:lstStyle/>
          <a:p>
            <a:pPr algn="r" rtl="1"/>
            <a:r>
              <a:rPr lang="ar-DZ" sz="3200" b="1" dirty="0" smtClean="0">
                <a:solidFill>
                  <a:srgbClr val="FF0000"/>
                </a:solidFill>
                <a:latin typeface="Arial" pitchFamily="34" charset="0"/>
                <a:cs typeface="Arial" pitchFamily="34" charset="0"/>
              </a:rPr>
              <a:t>ج. </a:t>
            </a:r>
            <a:r>
              <a:rPr lang="ar-SA" sz="3200" b="1" dirty="0" smtClean="0">
                <a:solidFill>
                  <a:srgbClr val="FF0000"/>
                </a:solidFill>
                <a:latin typeface="Arial" pitchFamily="34" charset="0"/>
                <a:cs typeface="Arial" pitchFamily="34" charset="0"/>
              </a:rPr>
              <a:t>العلاقات التحالفية</a:t>
            </a:r>
            <a:r>
              <a:rPr lang="ar-DZ" sz="3200" b="1" dirty="0" smtClean="0">
                <a:solidFill>
                  <a:srgbClr val="FF0000"/>
                </a:solidFill>
                <a:latin typeface="Arial" pitchFamily="34" charset="0"/>
                <a:cs typeface="Arial" pitchFamily="34" charset="0"/>
              </a:rPr>
              <a:t>:</a:t>
            </a:r>
            <a:endParaRPr lang="fr-FR" sz="3200" dirty="0">
              <a:solidFill>
                <a:srgbClr val="FF0000"/>
              </a:solidFill>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457200" y="1828094"/>
            <a:ext cx="8001164" cy="4115506"/>
            <a:chOff x="3703" y="1155"/>
            <a:chExt cx="5192" cy="2612"/>
          </a:xfrm>
        </p:grpSpPr>
        <p:sp>
          <p:nvSpPr>
            <p:cNvPr id="2051" name="Text Box 3"/>
            <p:cNvSpPr txBox="1">
              <a:spLocks noChangeArrowheads="1"/>
            </p:cNvSpPr>
            <p:nvPr/>
          </p:nvSpPr>
          <p:spPr bwMode="auto">
            <a:xfrm>
              <a:off x="4575" y="1155"/>
              <a:ext cx="4320" cy="195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52" name="AutoShape 4"/>
            <p:cNvCxnSpPr>
              <a:cxnSpLocks noChangeShapeType="1"/>
            </p:cNvCxnSpPr>
            <p:nvPr/>
          </p:nvCxnSpPr>
          <p:spPr bwMode="auto">
            <a:xfrm>
              <a:off x="6735" y="1155"/>
              <a:ext cx="0" cy="1950"/>
            </a:xfrm>
            <a:prstGeom prst="straightConnector1">
              <a:avLst/>
            </a:prstGeom>
            <a:noFill/>
            <a:ln w="9525">
              <a:solidFill>
                <a:srgbClr val="000000"/>
              </a:solidFill>
              <a:round/>
              <a:headEnd/>
              <a:tailEnd/>
            </a:ln>
          </p:spPr>
        </p:cxnSp>
        <p:cxnSp>
          <p:nvCxnSpPr>
            <p:cNvPr id="2053" name="AutoShape 5"/>
            <p:cNvCxnSpPr>
              <a:cxnSpLocks noChangeShapeType="1"/>
            </p:cNvCxnSpPr>
            <p:nvPr/>
          </p:nvCxnSpPr>
          <p:spPr bwMode="auto">
            <a:xfrm>
              <a:off x="4575" y="2130"/>
              <a:ext cx="4320" cy="0"/>
            </a:xfrm>
            <a:prstGeom prst="straightConnector1">
              <a:avLst/>
            </a:prstGeom>
            <a:noFill/>
            <a:ln w="9525">
              <a:solidFill>
                <a:srgbClr val="000000"/>
              </a:solidFill>
              <a:round/>
              <a:headEnd/>
              <a:tailEnd/>
            </a:ln>
          </p:spPr>
        </p:cxnSp>
        <p:sp>
          <p:nvSpPr>
            <p:cNvPr id="2054" name="Text Box 6"/>
            <p:cNvSpPr txBox="1">
              <a:spLocks noChangeArrowheads="1"/>
            </p:cNvSpPr>
            <p:nvPr/>
          </p:nvSpPr>
          <p:spPr bwMode="auto">
            <a:xfrm>
              <a:off x="4755" y="1573"/>
              <a:ext cx="1845" cy="307"/>
            </a:xfrm>
            <a:prstGeom prst="rect">
              <a:avLst/>
            </a:prstGeom>
            <a:solidFill>
              <a:srgbClr val="FFFF00"/>
            </a:solidFill>
            <a:ln w="9525">
              <a:solidFill>
                <a:srgbClr val="FFFF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Simplified Arabic" charset="-78"/>
                  <a:ea typeface="Arial" pitchFamily="34" charset="0"/>
                  <a:cs typeface="Simplified Arabic" charset="-78"/>
                </a:rPr>
                <a:t>تقيد المشترى</a:t>
              </a:r>
              <a:endParaRPr kumimoji="0" lang="ar-EG" sz="3200" b="1" i="0" u="none" strike="noStrike" cap="none" normalizeH="0" baseline="0" dirty="0" smtClean="0">
                <a:ln>
                  <a:noFill/>
                </a:ln>
                <a:solidFill>
                  <a:schemeClr val="tx1"/>
                </a:solidFill>
                <a:effectLst/>
                <a:latin typeface="Calibri" pitchFamily="34" charset="0"/>
                <a:ea typeface="Arial" pitchFamily="34" charset="0"/>
                <a:cs typeface="Simplified Arabic" charset="-7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Text Box 7"/>
            <p:cNvSpPr txBox="1">
              <a:spLocks noChangeArrowheads="1"/>
            </p:cNvSpPr>
            <p:nvPr/>
          </p:nvSpPr>
          <p:spPr bwMode="auto">
            <a:xfrm>
              <a:off x="4755" y="2340"/>
              <a:ext cx="1770" cy="363"/>
            </a:xfrm>
            <a:prstGeom prst="rect">
              <a:avLst/>
            </a:prstGeom>
            <a:solidFill>
              <a:srgbClr val="FFFF00"/>
            </a:solidFill>
            <a:ln w="9525">
              <a:solidFill>
                <a:srgbClr val="FFFF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Calibri" pitchFamily="34" charset="0"/>
                  <a:ea typeface="Arial" pitchFamily="34" charset="0"/>
                  <a:cs typeface="Simplified Arabic" charset="-78"/>
                </a:rPr>
                <a:t>تبادل تسويقي</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6" name="Text Box 8"/>
            <p:cNvSpPr txBox="1">
              <a:spLocks noChangeArrowheads="1"/>
            </p:cNvSpPr>
            <p:nvPr/>
          </p:nvSpPr>
          <p:spPr bwMode="auto">
            <a:xfrm>
              <a:off x="6870" y="1498"/>
              <a:ext cx="1830" cy="334"/>
            </a:xfrm>
            <a:prstGeom prst="rect">
              <a:avLst/>
            </a:prstGeom>
            <a:solidFill>
              <a:srgbClr val="FFFF00"/>
            </a:solidFill>
            <a:ln w="9525">
              <a:solidFill>
                <a:srgbClr val="FFFF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EG" sz="3200" b="1" i="0" u="none" strike="noStrike" cap="none" normalizeH="0" baseline="0" dirty="0" smtClean="0">
                  <a:ln>
                    <a:noFill/>
                  </a:ln>
                  <a:solidFill>
                    <a:schemeClr val="tx1"/>
                  </a:solidFill>
                  <a:effectLst/>
                  <a:latin typeface="Calibri" pitchFamily="34" charset="0"/>
                  <a:ea typeface="Arial" pitchFamily="34" charset="0"/>
                  <a:cs typeface="Simplified Arabic" charset="-78"/>
                </a:rPr>
                <a:t>شريك استراتيجي</a:t>
              </a:r>
              <a:endParaRPr kumimoji="0" lang="fr-FR"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Text Box 9"/>
            <p:cNvSpPr txBox="1">
              <a:spLocks noChangeArrowheads="1"/>
            </p:cNvSpPr>
            <p:nvPr/>
          </p:nvSpPr>
          <p:spPr bwMode="auto">
            <a:xfrm>
              <a:off x="6870" y="2388"/>
              <a:ext cx="1830" cy="315"/>
            </a:xfrm>
            <a:prstGeom prst="rect">
              <a:avLst/>
            </a:prstGeom>
            <a:solidFill>
              <a:srgbClr val="FFFF00"/>
            </a:solidFill>
            <a:ln w="9525">
              <a:solidFill>
                <a:srgbClr val="FFFF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Calibri" pitchFamily="34" charset="0"/>
                  <a:ea typeface="Arial" pitchFamily="34" charset="0"/>
                  <a:cs typeface="Simplified Arabic" charset="-78"/>
                </a:rPr>
                <a:t>تقيد المورد</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8" name="Text Box 10"/>
            <p:cNvSpPr txBox="1">
              <a:spLocks noChangeArrowheads="1"/>
            </p:cNvSpPr>
            <p:nvPr/>
          </p:nvSpPr>
          <p:spPr bwMode="auto">
            <a:xfrm>
              <a:off x="4148" y="1155"/>
              <a:ext cx="396" cy="580"/>
            </a:xfrm>
            <a:prstGeom prst="rect">
              <a:avLst/>
            </a:prstGeom>
            <a:solidFill>
              <a:srgbClr val="FFFFFF"/>
            </a:solidFill>
            <a:ln w="9525">
              <a:solidFill>
                <a:srgbClr val="FFFFFF"/>
              </a:solidFill>
              <a:miter lim="800000"/>
              <a:headEnd/>
              <a:tailEnd/>
            </a:ln>
          </p:spPr>
          <p:txBody>
            <a:bodyPr vert="vert270"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ar-EG" sz="32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عالية</a:t>
              </a: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9" name="Text Box 11"/>
            <p:cNvSpPr txBox="1">
              <a:spLocks noChangeArrowheads="1"/>
            </p:cNvSpPr>
            <p:nvPr/>
          </p:nvSpPr>
          <p:spPr bwMode="auto">
            <a:xfrm>
              <a:off x="4161" y="2412"/>
              <a:ext cx="383" cy="726"/>
            </a:xfrm>
            <a:prstGeom prst="rect">
              <a:avLst/>
            </a:prstGeom>
            <a:solidFill>
              <a:srgbClr val="FFFFFF"/>
            </a:solidFill>
            <a:ln w="9525">
              <a:solidFill>
                <a:srgbClr val="FFFFFF"/>
              </a:solidFill>
              <a:miter lim="800000"/>
              <a:headEnd/>
              <a:tailEnd/>
            </a:ln>
          </p:spPr>
          <p:txBody>
            <a:bodyPr vert="vert270"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ar-EG" sz="32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مخفضة</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0" name="Text Box 12"/>
            <p:cNvSpPr txBox="1">
              <a:spLocks noChangeArrowheads="1"/>
            </p:cNvSpPr>
            <p:nvPr/>
          </p:nvSpPr>
          <p:spPr bwMode="auto">
            <a:xfrm>
              <a:off x="3703" y="1155"/>
              <a:ext cx="398" cy="2080"/>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استثمارات خاصة بالمشتري</a:t>
              </a: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1" name="Text Box 13"/>
            <p:cNvSpPr txBox="1">
              <a:spLocks noChangeArrowheads="1"/>
            </p:cNvSpPr>
            <p:nvPr/>
          </p:nvSpPr>
          <p:spPr bwMode="auto">
            <a:xfrm>
              <a:off x="8203" y="3138"/>
              <a:ext cx="593" cy="2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EG" sz="3200" b="1" i="0" u="none" strike="noStrike" cap="none" normalizeH="0" baseline="0" dirty="0" smtClean="0">
                  <a:ln>
                    <a:noFill/>
                  </a:ln>
                  <a:solidFill>
                    <a:schemeClr val="tx1"/>
                  </a:solidFill>
                  <a:effectLst/>
                  <a:latin typeface="Calibri" pitchFamily="34" charset="0"/>
                  <a:ea typeface="Arial" pitchFamily="34" charset="0"/>
                  <a:cs typeface="Simplified Arabic" charset="-78"/>
                </a:rPr>
                <a:t>عالية</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2" name="Text Box 14"/>
            <p:cNvSpPr txBox="1">
              <a:spLocks noChangeArrowheads="1"/>
            </p:cNvSpPr>
            <p:nvPr/>
          </p:nvSpPr>
          <p:spPr bwMode="auto">
            <a:xfrm>
              <a:off x="4741" y="3138"/>
              <a:ext cx="859" cy="2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ar-EG" sz="3200" b="1" i="0" u="none" strike="noStrike" cap="none" normalizeH="0" baseline="0" dirty="0" smtClean="0">
                  <a:ln>
                    <a:noFill/>
                  </a:ln>
                  <a:solidFill>
                    <a:schemeClr val="tx1"/>
                  </a:solidFill>
                  <a:effectLst/>
                  <a:latin typeface="Calibri" pitchFamily="34" charset="0"/>
                  <a:ea typeface="Arial" pitchFamily="34" charset="0"/>
                  <a:cs typeface="Simplified Arabic" charset="-78"/>
                </a:rPr>
                <a:t>منخفضة</a:t>
              </a:r>
              <a:endParaRPr kumimoji="0" lang="fr-FR" sz="32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3" name="Text Box 15"/>
            <p:cNvSpPr txBox="1">
              <a:spLocks noChangeArrowheads="1"/>
            </p:cNvSpPr>
            <p:nvPr/>
          </p:nvSpPr>
          <p:spPr bwMode="auto">
            <a:xfrm>
              <a:off x="5632" y="3432"/>
              <a:ext cx="2423" cy="3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EG" sz="3200" b="1" i="0" u="none" strike="noStrike" cap="none" normalizeH="0" baseline="0" dirty="0" smtClean="0">
                  <a:ln>
                    <a:noFill/>
                  </a:ln>
                  <a:solidFill>
                    <a:schemeClr val="tx1"/>
                  </a:solidFill>
                  <a:effectLst/>
                  <a:latin typeface="Calibri" pitchFamily="34" charset="0"/>
                  <a:ea typeface="Arial" pitchFamily="34" charset="0"/>
                  <a:cs typeface="Simplified Arabic" charset="-78"/>
                </a:rPr>
                <a:t>الاستثمارات المحددة للمورد</a:t>
              </a:r>
              <a:endParaRPr kumimoji="0" lang="fr-FR" sz="4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7" name="Rectangle 16"/>
          <p:cNvSpPr/>
          <p:nvPr/>
        </p:nvSpPr>
        <p:spPr>
          <a:xfrm>
            <a:off x="2439095" y="685800"/>
            <a:ext cx="6276077"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7. </a:t>
            </a:r>
            <a:r>
              <a:rPr lang="ar-SA" sz="3600" b="1" dirty="0" smtClean="0">
                <a:solidFill>
                  <a:srgbClr val="FF0000"/>
                </a:solidFill>
                <a:latin typeface="Times New Roman" pitchFamily="18" charset="0"/>
                <a:cs typeface="Times New Roman" pitchFamily="18" charset="0"/>
              </a:rPr>
              <a:t>محفظة العلاقات داخل سلسلة </a:t>
            </a:r>
            <a:r>
              <a:rPr lang="ar-DZ" sz="3600" b="1" dirty="0" smtClean="0">
                <a:solidFill>
                  <a:srgbClr val="FF0000"/>
                </a:solidFill>
                <a:latin typeface="Times New Roman" pitchFamily="18" charset="0"/>
                <a:cs typeface="Times New Roman" pitchFamily="18" charset="0"/>
              </a:rPr>
              <a:t>التوريد</a:t>
            </a:r>
            <a:r>
              <a:rPr lang="ar-SA" sz="3600" b="1" dirty="0" smtClean="0">
                <a:solidFill>
                  <a:srgbClr val="FF0000"/>
                </a:solidFill>
                <a:latin typeface="Times New Roman" pitchFamily="18" charset="0"/>
                <a:cs typeface="Times New Roman" pitchFamily="18" charset="0"/>
              </a:rPr>
              <a:t>: </a:t>
            </a:r>
            <a:endParaRPr lang="fr-FR" sz="3600" dirty="0"/>
          </a:p>
        </p:txBody>
      </p:sp>
    </p:spTree>
  </p:cSld>
  <p:clrMapOvr>
    <a:masterClrMapping/>
  </p:clrMapOvr>
  <p:transition>
    <p:newsfla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533400"/>
            <a:ext cx="8610600" cy="6172200"/>
          </a:xfrm>
        </p:spPr>
        <p:txBody>
          <a:bodyPr>
            <a:noAutofit/>
          </a:bodyPr>
          <a:lstStyle/>
          <a:p>
            <a:pPr marL="0" indent="0" algn="just" rtl="1">
              <a:buNone/>
            </a:pPr>
            <a:r>
              <a:rPr lang="ar-DZ" sz="3000" b="1" dirty="0" smtClean="0">
                <a:solidFill>
                  <a:srgbClr val="FF0000"/>
                </a:solidFill>
                <a:latin typeface="Times New Roman" pitchFamily="18" charset="0"/>
                <a:cs typeface="Times New Roman" pitchFamily="18" charset="0"/>
              </a:rPr>
              <a:t>1</a:t>
            </a:r>
            <a:r>
              <a:rPr lang="ar-EG" sz="3000" b="1" dirty="0" smtClean="0">
                <a:solidFill>
                  <a:srgbClr val="FF0000"/>
                </a:solidFill>
                <a:latin typeface="Times New Roman" pitchFamily="18" charset="0"/>
                <a:cs typeface="Times New Roman" pitchFamily="18" charset="0"/>
              </a:rPr>
              <a:t>- </a:t>
            </a:r>
            <a:r>
              <a:rPr lang="ar-SY" sz="3000" b="1" dirty="0" smtClean="0">
                <a:solidFill>
                  <a:srgbClr val="FF0000"/>
                </a:solidFill>
                <a:latin typeface="Times New Roman" pitchFamily="18" charset="0"/>
                <a:cs typeface="Times New Roman" pitchFamily="18" charset="0"/>
              </a:rPr>
              <a:t>تبادل تسويقي: </a:t>
            </a:r>
            <a:endParaRPr lang="ar-DZ" sz="3000" b="1" dirty="0" smtClean="0">
              <a:solidFill>
                <a:srgbClr val="FF0000"/>
              </a:solidFill>
              <a:latin typeface="Times New Roman" pitchFamily="18" charset="0"/>
              <a:cs typeface="Times New Roman" pitchFamily="18" charset="0"/>
            </a:endParaRPr>
          </a:p>
          <a:p>
            <a:pPr marL="0" indent="0" algn="just" rtl="1">
              <a:buNone/>
            </a:pPr>
            <a:r>
              <a:rPr lang="ar-DZ" sz="3000" b="1" dirty="0" smtClean="0">
                <a:solidFill>
                  <a:schemeClr val="tx1"/>
                </a:solidFill>
                <a:latin typeface="Times New Roman" pitchFamily="18" charset="0"/>
                <a:cs typeface="Times New Roman" pitchFamily="18" charset="0"/>
              </a:rPr>
              <a:t>ي</a:t>
            </a:r>
            <a:r>
              <a:rPr lang="ar-SA" sz="3000" b="1" dirty="0" smtClean="0">
                <a:solidFill>
                  <a:schemeClr val="tx1"/>
                </a:solidFill>
                <a:latin typeface="Times New Roman" pitchFamily="18" charset="0"/>
                <a:cs typeface="Times New Roman" pitchFamily="18" charset="0"/>
              </a:rPr>
              <a:t>مكن </a:t>
            </a:r>
            <a:r>
              <a:rPr lang="ar-DZ" sz="3000" b="1" dirty="0" smtClean="0">
                <a:solidFill>
                  <a:schemeClr val="tx1"/>
                </a:solidFill>
                <a:latin typeface="Times New Roman" pitchFamily="18" charset="0"/>
                <a:cs typeface="Times New Roman" pitchFamily="18" charset="0"/>
              </a:rPr>
              <a:t>لكل شريك </a:t>
            </a:r>
            <a:r>
              <a:rPr lang="ar-SA" sz="3000" b="1" dirty="0" smtClean="0">
                <a:solidFill>
                  <a:schemeClr val="tx1"/>
                </a:solidFill>
                <a:latin typeface="Times New Roman" pitchFamily="18" charset="0"/>
                <a:cs typeface="Times New Roman" pitchFamily="18" charset="0"/>
              </a:rPr>
              <a:t>من دخول السوق والتحول إلى شريك آخر بأقل تكلفة وخسارة ممكنة.</a:t>
            </a:r>
            <a:endParaRPr lang="ar-DZ" sz="3000" b="1" dirty="0" smtClean="0">
              <a:solidFill>
                <a:srgbClr val="FF0000"/>
              </a:solidFill>
              <a:latin typeface="Times New Roman" pitchFamily="18" charset="0"/>
              <a:cs typeface="Times New Roman" pitchFamily="18" charset="0"/>
            </a:endParaRPr>
          </a:p>
          <a:p>
            <a:pPr marL="0" indent="0" algn="just" rtl="1">
              <a:buNone/>
            </a:pPr>
            <a:r>
              <a:rPr lang="ar-EG" sz="3000" b="1" dirty="0" smtClean="0">
                <a:solidFill>
                  <a:srgbClr val="FF0000"/>
                </a:solidFill>
                <a:latin typeface="Times New Roman" pitchFamily="18" charset="0"/>
                <a:cs typeface="Times New Roman" pitchFamily="18" charset="0"/>
              </a:rPr>
              <a:t>2- </a:t>
            </a:r>
            <a:r>
              <a:rPr lang="ar-SY" sz="3000" b="1" dirty="0" smtClean="0">
                <a:solidFill>
                  <a:srgbClr val="FF0000"/>
                </a:solidFill>
                <a:latin typeface="Times New Roman" pitchFamily="18" charset="0"/>
                <a:cs typeface="Times New Roman" pitchFamily="18" charset="0"/>
              </a:rPr>
              <a:t>تقيد المورد: </a:t>
            </a:r>
            <a:endParaRPr lang="ar-DZ" sz="3000" b="1" dirty="0" smtClean="0">
              <a:solidFill>
                <a:srgbClr val="FF0000"/>
              </a:solidFill>
              <a:latin typeface="Times New Roman" pitchFamily="18" charset="0"/>
              <a:cs typeface="Times New Roman" pitchFamily="18" charset="0"/>
            </a:endParaRPr>
          </a:p>
          <a:p>
            <a:pPr marL="0" indent="0" algn="just" rtl="1">
              <a:buNone/>
            </a:pPr>
            <a:r>
              <a:rPr lang="ar-SA" sz="3000" b="1" dirty="0" smtClean="0">
                <a:solidFill>
                  <a:schemeClr val="tx1"/>
                </a:solidFill>
                <a:latin typeface="Times New Roman" pitchFamily="18" charset="0"/>
                <a:cs typeface="Times New Roman" pitchFamily="18" charset="0"/>
              </a:rPr>
              <a:t>عدم تماثل في العلاقة، يعتبر المورد كرهينة لدى المشترى</a:t>
            </a:r>
            <a:r>
              <a:rPr lang="ar-DZ" sz="3000" b="1" dirty="0" smtClean="0">
                <a:solidFill>
                  <a:schemeClr val="tx1"/>
                </a:solidFill>
                <a:latin typeface="Times New Roman" pitchFamily="18" charset="0"/>
                <a:cs typeface="Times New Roman" pitchFamily="18" charset="0"/>
              </a:rPr>
              <a:t>،</a:t>
            </a:r>
            <a:r>
              <a:rPr lang="ar-SA" sz="3000" b="1" dirty="0" smtClean="0">
                <a:solidFill>
                  <a:schemeClr val="tx1"/>
                </a:solidFill>
                <a:latin typeface="Times New Roman" pitchFamily="18" charset="0"/>
                <a:cs typeface="Times New Roman" pitchFamily="18" charset="0"/>
              </a:rPr>
              <a:t> في حين يستطيع المشترى التحول من عميل إلى آخر بحرية.</a:t>
            </a:r>
            <a:endParaRPr lang="fr-FR" sz="3000" b="1" dirty="0" smtClean="0">
              <a:solidFill>
                <a:schemeClr val="tx1"/>
              </a:solidFill>
              <a:latin typeface="Times New Roman" pitchFamily="18" charset="0"/>
              <a:cs typeface="Times New Roman" pitchFamily="18" charset="0"/>
            </a:endParaRPr>
          </a:p>
          <a:p>
            <a:pPr marL="0" indent="0" algn="just" rtl="1">
              <a:buNone/>
            </a:pPr>
            <a:r>
              <a:rPr lang="ar-DZ" sz="3000" b="1" dirty="0" smtClean="0">
                <a:solidFill>
                  <a:srgbClr val="FF0000"/>
                </a:solidFill>
                <a:latin typeface="Times New Roman" pitchFamily="18" charset="0"/>
                <a:cs typeface="Times New Roman" pitchFamily="18" charset="0"/>
              </a:rPr>
              <a:t>3</a:t>
            </a:r>
            <a:r>
              <a:rPr lang="ar-EG" sz="3000" b="1" dirty="0" smtClean="0">
                <a:solidFill>
                  <a:srgbClr val="FF0000"/>
                </a:solidFill>
                <a:latin typeface="Times New Roman" pitchFamily="18" charset="0"/>
                <a:cs typeface="Times New Roman" pitchFamily="18" charset="0"/>
              </a:rPr>
              <a:t>- </a:t>
            </a:r>
            <a:r>
              <a:rPr lang="ar-SY" sz="3000" b="1" dirty="0" smtClean="0">
                <a:solidFill>
                  <a:srgbClr val="FF0000"/>
                </a:solidFill>
                <a:latin typeface="Times New Roman" pitchFamily="18" charset="0"/>
                <a:cs typeface="Times New Roman" pitchFamily="18" charset="0"/>
              </a:rPr>
              <a:t>تقيد المشترى: </a:t>
            </a:r>
            <a:endParaRPr lang="ar-DZ" sz="3000" b="1" dirty="0" smtClean="0">
              <a:solidFill>
                <a:srgbClr val="FF0000"/>
              </a:solidFill>
              <a:latin typeface="Times New Roman" pitchFamily="18" charset="0"/>
              <a:cs typeface="Times New Roman" pitchFamily="18" charset="0"/>
            </a:endParaRPr>
          </a:p>
          <a:p>
            <a:pPr marL="0" indent="0" algn="just" rtl="1">
              <a:buNone/>
            </a:pPr>
            <a:r>
              <a:rPr lang="ar-SA" sz="3000" b="1" dirty="0" smtClean="0">
                <a:solidFill>
                  <a:schemeClr val="tx1"/>
                </a:solidFill>
                <a:latin typeface="Times New Roman" pitchFamily="18" charset="0"/>
                <a:cs typeface="Times New Roman" pitchFamily="18" charset="0"/>
              </a:rPr>
              <a:t>عدم تماثل في العلاقة، يعتبر المشترى كرهينة لدى المورد، في حين يستطيع المورد التحول من عميل إلى آخر بحرية.</a:t>
            </a:r>
            <a:endParaRPr lang="fr-FR" sz="3000" b="1" dirty="0" smtClean="0">
              <a:solidFill>
                <a:schemeClr val="tx1"/>
              </a:solidFill>
              <a:latin typeface="Times New Roman" pitchFamily="18" charset="0"/>
              <a:cs typeface="Times New Roman" pitchFamily="18" charset="0"/>
            </a:endParaRPr>
          </a:p>
          <a:p>
            <a:pPr marL="0" indent="0" algn="just" rtl="1">
              <a:buNone/>
            </a:pPr>
            <a:r>
              <a:rPr lang="ar-DZ" sz="3000" b="1" dirty="0" smtClean="0">
                <a:solidFill>
                  <a:srgbClr val="FF0000"/>
                </a:solidFill>
                <a:latin typeface="Times New Roman" pitchFamily="18" charset="0"/>
                <a:cs typeface="Times New Roman" pitchFamily="18" charset="0"/>
              </a:rPr>
              <a:t>1</a:t>
            </a:r>
            <a:r>
              <a:rPr lang="ar-EG" sz="3000" b="1" dirty="0" smtClean="0">
                <a:solidFill>
                  <a:srgbClr val="FF0000"/>
                </a:solidFill>
                <a:latin typeface="Times New Roman" pitchFamily="18" charset="0"/>
                <a:cs typeface="Times New Roman" pitchFamily="18" charset="0"/>
              </a:rPr>
              <a:t>- </a:t>
            </a:r>
            <a:r>
              <a:rPr lang="ar-SY" sz="3000" b="1" dirty="0" smtClean="0">
                <a:solidFill>
                  <a:srgbClr val="FF0000"/>
                </a:solidFill>
                <a:latin typeface="Times New Roman" pitchFamily="18" charset="0"/>
                <a:cs typeface="Times New Roman" pitchFamily="18" charset="0"/>
              </a:rPr>
              <a:t>شريك استراتيجي: </a:t>
            </a:r>
            <a:endParaRPr lang="ar-DZ" sz="3000" b="1" dirty="0" smtClean="0">
              <a:solidFill>
                <a:srgbClr val="FF0000"/>
              </a:solidFill>
              <a:latin typeface="Times New Roman" pitchFamily="18" charset="0"/>
              <a:cs typeface="Times New Roman" pitchFamily="18" charset="0"/>
            </a:endParaRPr>
          </a:p>
          <a:p>
            <a:pPr marL="0" indent="0" algn="just" rtl="1">
              <a:buNone/>
            </a:pPr>
            <a:r>
              <a:rPr lang="ar-SA" sz="3000" b="1" dirty="0" smtClean="0">
                <a:solidFill>
                  <a:schemeClr val="tx1"/>
                </a:solidFill>
                <a:latin typeface="Times New Roman" pitchFamily="18" charset="0"/>
                <a:cs typeface="Times New Roman" pitchFamily="18" charset="0"/>
              </a:rPr>
              <a:t>يقدم كلا الشريكين أصول محددة ومرتفعة القيمة للعلاقة، وهى تعتبر بمثابة التزامات حقيقية لقوة العلاقة.</a:t>
            </a:r>
            <a:endParaRPr lang="fr-FR" sz="3000" b="1" dirty="0" smtClean="0">
              <a:solidFill>
                <a:schemeClr val="tx1"/>
              </a:solidFill>
              <a:latin typeface="Times New Roman" pitchFamily="18" charset="0"/>
              <a:cs typeface="Times New Roman" pitchFamily="18" charset="0"/>
            </a:endParaRPr>
          </a:p>
          <a:p>
            <a:pPr algn="r" rtl="1">
              <a:buNone/>
            </a:pPr>
            <a:endParaRPr lang="fr-FR" sz="3000" dirty="0" smtClean="0"/>
          </a:p>
          <a:p>
            <a:pPr marL="0" indent="0" algn="r" rtl="1">
              <a:buNone/>
            </a:pPr>
            <a:endParaRPr lang="fr-FR" sz="3000" dirty="0"/>
          </a:p>
        </p:txBody>
      </p:sp>
    </p:spTree>
  </p:cSld>
  <p:clrMapOvr>
    <a:masterClrMapping/>
  </p:clrMapOvr>
  <p:transition>
    <p:push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2286000"/>
            <a:ext cx="8686800" cy="2590800"/>
          </a:xfrm>
        </p:spPr>
        <p:txBody>
          <a:bodyPr>
            <a:noAutofit/>
          </a:bodyPr>
          <a:lstStyle/>
          <a:p>
            <a:pPr marL="3175" indent="-3175" algn="just" rtl="1">
              <a:buNone/>
            </a:pPr>
            <a:r>
              <a:rPr lang="ar-DZ" b="1" dirty="0" smtClean="0">
                <a:solidFill>
                  <a:schemeClr val="tx1"/>
                </a:solidFill>
                <a:latin typeface="Times New Roman" pitchFamily="18" charset="0"/>
                <a:cs typeface="Times New Roman" pitchFamily="18" charset="0"/>
              </a:rPr>
              <a:t>    طريقة لإدارة تفاعل الشركة مع العملاء الحاليين والمستقبليين، وهذا من خلال جمع وتحليل بيانات عن تاريخ العملاء مع الشركة(مشترياتهم، احتياجاتهم، انشغالاتهم، مشاكلهم، شكاويهم، ومقترحاتهم)، قصد بناء أفضل علاقات تجارية معهم، مع التركيز بشكل خاص على الاحتفاظ بالعملاء، من أجل دفع نمو المبيعات.</a:t>
            </a:r>
            <a:endParaRPr lang="fr-FR" b="1" dirty="0">
              <a:solidFill>
                <a:schemeClr val="tx1"/>
              </a:solidFill>
              <a:latin typeface="Times New Roman" pitchFamily="18" charset="0"/>
              <a:cs typeface="Times New Roman" pitchFamily="18" charset="0"/>
            </a:endParaRPr>
          </a:p>
        </p:txBody>
      </p:sp>
      <p:sp>
        <p:nvSpPr>
          <p:cNvPr id="4" name="Espace réservé du contenu 2"/>
          <p:cNvSpPr txBox="1">
            <a:spLocks/>
          </p:cNvSpPr>
          <p:nvPr/>
        </p:nvSpPr>
        <p:spPr>
          <a:xfrm>
            <a:off x="76200" y="1600200"/>
            <a:ext cx="8839200" cy="533400"/>
          </a:xfrm>
          <a:prstGeom prst="rect">
            <a:avLst/>
          </a:prstGeom>
        </p:spPr>
        <p:txBody>
          <a:bodyPr vert="horz">
            <a:normAutofit fontScale="77500" lnSpcReduction="20000"/>
          </a:bodyPr>
          <a:lstStyle/>
          <a:p>
            <a:pPr marL="3175" lvl="0" indent="-3175" algn="r" rtl="1">
              <a:spcBef>
                <a:spcPct val="20000"/>
              </a:spcBef>
              <a:buClr>
                <a:schemeClr val="accent1"/>
              </a:buClr>
              <a:buSzPct val="70000"/>
            </a:pPr>
            <a:r>
              <a:rPr kumimoji="0" lang="ar-DZ" sz="41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 إدارة علاقات العملاء</a:t>
            </a:r>
            <a:r>
              <a:rPr lang="fr-FR" sz="2900" b="1" dirty="0" smtClean="0">
                <a:solidFill>
                  <a:srgbClr val="FF0000"/>
                </a:solidFill>
                <a:latin typeface="Times New Roman" pitchFamily="18" charset="0"/>
                <a:cs typeface="Times New Roman" pitchFamily="18" charset="0"/>
              </a:rPr>
              <a:t>Customer Relationship Management(CRM) </a:t>
            </a:r>
            <a:r>
              <a:rPr lang="fr-FR" sz="2900" b="1" dirty="0" smtClean="0"/>
              <a:t>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endParaRPr kumimoji="0" lang="fr-FR"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5" name="Rectangle 4"/>
          <p:cNvSpPr/>
          <p:nvPr/>
        </p:nvSpPr>
        <p:spPr>
          <a:xfrm>
            <a:off x="228601" y="5334000"/>
            <a:ext cx="8534400" cy="1077218"/>
          </a:xfrm>
          <a:prstGeom prst="rect">
            <a:avLst/>
          </a:prstGeom>
        </p:spPr>
        <p:txBody>
          <a:bodyPr wrap="square">
            <a:spAutoFit/>
          </a:bodyPr>
          <a:lstStyle/>
          <a:p>
            <a:pPr algn="just" rtl="1"/>
            <a:r>
              <a:rPr lang="ar-DZ" sz="3200" b="1" dirty="0" smtClean="0">
                <a:solidFill>
                  <a:srgbClr val="FF0000"/>
                </a:solidFill>
                <a:latin typeface="Times New Roman" pitchFamily="18" charset="0"/>
                <a:cs typeface="Times New Roman" pitchFamily="18" charset="0"/>
              </a:rPr>
              <a:t>إدارة علاقات العملاء الكترونيا:</a:t>
            </a:r>
            <a:r>
              <a:rPr lang="ar-DZ" sz="3200" b="1" dirty="0" smtClean="0">
                <a:latin typeface="Times New Roman" pitchFamily="18" charset="0"/>
                <a:cs typeface="Times New Roman" pitchFamily="18" charset="0"/>
              </a:rPr>
              <a:t> استخدام </a:t>
            </a:r>
            <a:r>
              <a:rPr lang="fr-FR" sz="3200" b="1" dirty="0" smtClean="0">
                <a:solidFill>
                  <a:srgbClr val="FF0000"/>
                </a:solidFill>
                <a:latin typeface="Times New Roman" pitchFamily="18" charset="0"/>
                <a:cs typeface="Times New Roman" pitchFamily="18" charset="0"/>
              </a:rPr>
              <a:t>TIC</a:t>
            </a:r>
            <a:r>
              <a:rPr lang="ar-DZ" sz="3200" b="1" dirty="0" smtClean="0">
                <a:latin typeface="Times New Roman" pitchFamily="18" charset="0"/>
                <a:cs typeface="Times New Roman" pitchFamily="18" charset="0"/>
              </a:rPr>
              <a:t> للتواصل مع العملاء، وجمع وتحليل البيانات عنهم.</a:t>
            </a:r>
            <a:endParaRPr lang="fr-FR" sz="3200" b="1" dirty="0">
              <a:latin typeface="Times New Roman" pitchFamily="18" charset="0"/>
              <a:cs typeface="Times New Roman" pitchFamily="18" charset="0"/>
            </a:endParaRPr>
          </a:p>
        </p:txBody>
      </p:sp>
      <p:sp>
        <p:nvSpPr>
          <p:cNvPr id="7" name="Rectangle 6"/>
          <p:cNvSpPr/>
          <p:nvPr/>
        </p:nvSpPr>
        <p:spPr>
          <a:xfrm>
            <a:off x="3887921" y="685800"/>
            <a:ext cx="4748416" cy="646331"/>
          </a:xfrm>
          <a:prstGeom prst="rect">
            <a:avLst/>
          </a:prstGeom>
        </p:spPr>
        <p:txBody>
          <a:bodyPr wrap="none">
            <a:spAutoFit/>
          </a:bodyPr>
          <a:lstStyle/>
          <a:p>
            <a:pPr marL="342900" lvl="0" indent="-342900" algn="r" rtl="1">
              <a:spcBef>
                <a:spcPct val="20000"/>
              </a:spcBef>
              <a:buClr>
                <a:schemeClr val="accent1"/>
              </a:buClr>
              <a:buSzPct val="70000"/>
              <a:defRPr/>
            </a:pPr>
            <a:r>
              <a:rPr lang="ar-DZ" sz="3600" b="1" dirty="0" smtClean="0">
                <a:solidFill>
                  <a:srgbClr val="FF0000"/>
                </a:solidFill>
                <a:latin typeface="Times New Roman" pitchFamily="18" charset="0"/>
                <a:cs typeface="Times New Roman" pitchFamily="18" charset="0"/>
              </a:rPr>
              <a:t>8. أدوات إدارة سلاسل التوريد:</a:t>
            </a:r>
            <a:endParaRPr lang="fr-FR" sz="3600" b="1" dirty="0">
              <a:solidFill>
                <a:srgbClr val="FF0000"/>
              </a:solidFill>
              <a:latin typeface="Times New Roman" pitchFamily="18" charset="0"/>
              <a:cs typeface="Times New Roman" pitchFamily="18" charset="0"/>
            </a:endParaRPr>
          </a:p>
        </p:txBody>
      </p:sp>
    </p:spTree>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SALAH\Desktop\téléchargement (1).jpg"/>
          <p:cNvPicPr>
            <a:picLocks noChangeAspect="1" noChangeArrowheads="1"/>
          </p:cNvPicPr>
          <p:nvPr/>
        </p:nvPicPr>
        <p:blipFill>
          <a:blip r:embed="rId2"/>
          <a:srcRect/>
          <a:stretch>
            <a:fillRect/>
          </a:stretch>
        </p:blipFill>
        <p:spPr bwMode="auto">
          <a:xfrm>
            <a:off x="152401" y="1066801"/>
            <a:ext cx="8839200" cy="5562599"/>
          </a:xfrm>
          <a:prstGeom prst="rect">
            <a:avLst/>
          </a:prstGeom>
          <a:noFill/>
        </p:spPr>
      </p:pic>
      <p:sp>
        <p:nvSpPr>
          <p:cNvPr id="5" name="ZoneTexte 4"/>
          <p:cNvSpPr txBox="1"/>
          <p:nvPr/>
        </p:nvSpPr>
        <p:spPr>
          <a:xfrm>
            <a:off x="762000" y="1524000"/>
            <a:ext cx="2286000" cy="523220"/>
          </a:xfrm>
          <a:prstGeom prst="rect">
            <a:avLst/>
          </a:prstGeom>
          <a:solidFill>
            <a:schemeClr val="bg1">
              <a:lumMod val="85000"/>
            </a:schemeClr>
          </a:solidFill>
        </p:spPr>
        <p:txBody>
          <a:bodyPr wrap="square" rtlCol="0">
            <a:spAutoFit/>
          </a:bodyPr>
          <a:lstStyle/>
          <a:p>
            <a:pPr algn="ctr" rtl="1"/>
            <a:r>
              <a:rPr lang="ar-DZ" sz="2800" b="1" dirty="0" smtClean="0">
                <a:latin typeface="Arial" pitchFamily="34" charset="0"/>
                <a:cs typeface="Arial" pitchFamily="34" charset="0"/>
              </a:rPr>
              <a:t>رعاية العميل</a:t>
            </a:r>
            <a:endParaRPr lang="fr-FR" sz="2800" b="1" dirty="0">
              <a:latin typeface="Arial" pitchFamily="34" charset="0"/>
              <a:cs typeface="Arial" pitchFamily="34" charset="0"/>
            </a:endParaRPr>
          </a:p>
        </p:txBody>
      </p:sp>
      <p:sp>
        <p:nvSpPr>
          <p:cNvPr id="6" name="ZoneTexte 5"/>
          <p:cNvSpPr txBox="1"/>
          <p:nvPr/>
        </p:nvSpPr>
        <p:spPr>
          <a:xfrm>
            <a:off x="5105400" y="1115964"/>
            <a:ext cx="2895600" cy="523220"/>
          </a:xfrm>
          <a:prstGeom prst="rect">
            <a:avLst/>
          </a:prstGeom>
          <a:solidFill>
            <a:schemeClr val="bg1">
              <a:lumMod val="85000"/>
            </a:schemeClr>
          </a:solidFill>
        </p:spPr>
        <p:txBody>
          <a:bodyPr wrap="square" rtlCol="0">
            <a:spAutoFit/>
          </a:bodyPr>
          <a:lstStyle/>
          <a:p>
            <a:pPr algn="ctr" rtl="1"/>
            <a:r>
              <a:rPr lang="ar-DZ" sz="2800" b="1" dirty="0" smtClean="0">
                <a:latin typeface="Arial" pitchFamily="34" charset="0"/>
                <a:cs typeface="Arial" pitchFamily="34" charset="0"/>
              </a:rPr>
              <a:t>المستندات</a:t>
            </a:r>
            <a:endParaRPr lang="fr-FR" sz="2800" b="1" dirty="0">
              <a:latin typeface="Arial" pitchFamily="34" charset="0"/>
              <a:cs typeface="Arial" pitchFamily="34" charset="0"/>
            </a:endParaRPr>
          </a:p>
        </p:txBody>
      </p:sp>
      <p:sp>
        <p:nvSpPr>
          <p:cNvPr id="7" name="ZoneTexte 6"/>
          <p:cNvSpPr txBox="1"/>
          <p:nvPr/>
        </p:nvSpPr>
        <p:spPr>
          <a:xfrm>
            <a:off x="6147624" y="5636340"/>
            <a:ext cx="1890252" cy="523220"/>
          </a:xfrm>
          <a:prstGeom prst="rect">
            <a:avLst/>
          </a:prstGeom>
          <a:solidFill>
            <a:schemeClr val="bg1">
              <a:lumMod val="85000"/>
            </a:schemeClr>
          </a:solidFill>
        </p:spPr>
        <p:txBody>
          <a:bodyPr wrap="square" rtlCol="0">
            <a:spAutoFit/>
          </a:bodyPr>
          <a:lstStyle/>
          <a:p>
            <a:pPr algn="ctr" rtl="1"/>
            <a:r>
              <a:rPr lang="ar-DZ" sz="2800" b="1" dirty="0" smtClean="0">
                <a:latin typeface="Arial" pitchFamily="34" charset="0"/>
                <a:cs typeface="Arial" pitchFamily="34" charset="0"/>
              </a:rPr>
              <a:t>ولاء العميل</a:t>
            </a:r>
            <a:endParaRPr lang="fr-FR" sz="2800" b="1" dirty="0">
              <a:latin typeface="Arial" pitchFamily="34" charset="0"/>
              <a:cs typeface="Arial" pitchFamily="34" charset="0"/>
            </a:endParaRPr>
          </a:p>
        </p:txBody>
      </p:sp>
      <p:sp>
        <p:nvSpPr>
          <p:cNvPr id="8" name="ZoneTexte 7"/>
          <p:cNvSpPr txBox="1"/>
          <p:nvPr/>
        </p:nvSpPr>
        <p:spPr>
          <a:xfrm>
            <a:off x="3733800" y="6096000"/>
            <a:ext cx="2286000" cy="523220"/>
          </a:xfrm>
          <a:prstGeom prst="rect">
            <a:avLst/>
          </a:prstGeom>
          <a:solidFill>
            <a:schemeClr val="bg1">
              <a:lumMod val="85000"/>
            </a:schemeClr>
          </a:solidFill>
        </p:spPr>
        <p:txBody>
          <a:bodyPr wrap="square" rtlCol="0">
            <a:spAutoFit/>
          </a:bodyPr>
          <a:lstStyle/>
          <a:p>
            <a:pPr algn="ctr" rtl="1"/>
            <a:r>
              <a:rPr lang="ar-DZ" sz="2800" b="1" dirty="0" smtClean="0">
                <a:latin typeface="Arial" pitchFamily="34" charset="0"/>
                <a:cs typeface="Arial" pitchFamily="34" charset="0"/>
              </a:rPr>
              <a:t>قاعدة البيانات</a:t>
            </a:r>
            <a:endParaRPr lang="fr-FR" sz="2800" b="1" dirty="0">
              <a:latin typeface="Arial" pitchFamily="34" charset="0"/>
              <a:cs typeface="Arial" pitchFamily="34" charset="0"/>
            </a:endParaRPr>
          </a:p>
        </p:txBody>
      </p:sp>
      <p:sp>
        <p:nvSpPr>
          <p:cNvPr id="9" name="ZoneTexte 8"/>
          <p:cNvSpPr txBox="1"/>
          <p:nvPr/>
        </p:nvSpPr>
        <p:spPr>
          <a:xfrm>
            <a:off x="914400" y="5793660"/>
            <a:ext cx="2743200" cy="523220"/>
          </a:xfrm>
          <a:prstGeom prst="rect">
            <a:avLst/>
          </a:prstGeom>
          <a:solidFill>
            <a:schemeClr val="bg1">
              <a:lumMod val="85000"/>
            </a:schemeClr>
          </a:solidFill>
        </p:spPr>
        <p:txBody>
          <a:bodyPr wrap="square" rtlCol="0">
            <a:spAutoFit/>
          </a:bodyPr>
          <a:lstStyle/>
          <a:p>
            <a:pPr algn="ctr" rtl="1"/>
            <a:r>
              <a:rPr lang="ar-DZ" sz="2800" b="1" dirty="0" smtClean="0">
                <a:latin typeface="Arial" pitchFamily="34" charset="0"/>
                <a:cs typeface="Arial" pitchFamily="34" charset="0"/>
              </a:rPr>
              <a:t>الاتصالات</a:t>
            </a:r>
            <a:endParaRPr lang="fr-FR" sz="2800" b="1" dirty="0">
              <a:latin typeface="Arial" pitchFamily="34" charset="0"/>
              <a:cs typeface="Arial" pitchFamily="34" charset="0"/>
            </a:endParaRPr>
          </a:p>
        </p:txBody>
      </p:sp>
      <p:sp>
        <p:nvSpPr>
          <p:cNvPr id="10" name="ZoneTexte 9"/>
          <p:cNvSpPr txBox="1"/>
          <p:nvPr/>
        </p:nvSpPr>
        <p:spPr>
          <a:xfrm>
            <a:off x="6019800" y="2819400"/>
            <a:ext cx="2286000" cy="523220"/>
          </a:xfrm>
          <a:prstGeom prst="rect">
            <a:avLst/>
          </a:prstGeom>
          <a:solidFill>
            <a:schemeClr val="bg1">
              <a:lumMod val="85000"/>
            </a:schemeClr>
          </a:solidFill>
        </p:spPr>
        <p:txBody>
          <a:bodyPr wrap="square" rtlCol="0">
            <a:spAutoFit/>
          </a:bodyPr>
          <a:lstStyle/>
          <a:p>
            <a:pPr algn="ctr" rtl="1"/>
            <a:r>
              <a:rPr lang="ar-DZ" sz="2800" b="1" dirty="0" smtClean="0">
                <a:latin typeface="Arial" pitchFamily="34" charset="0"/>
                <a:cs typeface="Arial" pitchFamily="34" charset="0"/>
              </a:rPr>
              <a:t>التنفيذ</a:t>
            </a:r>
            <a:endParaRPr lang="fr-FR" sz="2800" b="1" dirty="0">
              <a:latin typeface="Arial" pitchFamily="34" charset="0"/>
              <a:cs typeface="Arial" pitchFamily="34" charset="0"/>
            </a:endParaRPr>
          </a:p>
        </p:txBody>
      </p:sp>
      <p:sp>
        <p:nvSpPr>
          <p:cNvPr id="11" name="ZoneTexte 10"/>
          <p:cNvSpPr txBox="1"/>
          <p:nvPr/>
        </p:nvSpPr>
        <p:spPr>
          <a:xfrm>
            <a:off x="3352800" y="2561304"/>
            <a:ext cx="2286000" cy="523220"/>
          </a:xfrm>
          <a:prstGeom prst="rect">
            <a:avLst/>
          </a:prstGeom>
          <a:solidFill>
            <a:schemeClr val="bg1">
              <a:lumMod val="85000"/>
            </a:schemeClr>
          </a:solidFill>
        </p:spPr>
        <p:txBody>
          <a:bodyPr wrap="square" rtlCol="0">
            <a:spAutoFit/>
          </a:bodyPr>
          <a:lstStyle/>
          <a:p>
            <a:pPr algn="ctr" rtl="1"/>
            <a:r>
              <a:rPr lang="ar-DZ" sz="2800" b="1" dirty="0" smtClean="0">
                <a:latin typeface="Arial" pitchFamily="34" charset="0"/>
                <a:cs typeface="Arial" pitchFamily="34" charset="0"/>
              </a:rPr>
              <a:t>التحليلات</a:t>
            </a:r>
            <a:endParaRPr lang="fr-FR" sz="2800" b="1" dirty="0">
              <a:latin typeface="Arial" pitchFamily="34" charset="0"/>
              <a:cs typeface="Arial" pitchFamily="34" charset="0"/>
            </a:endParaRPr>
          </a:p>
        </p:txBody>
      </p:sp>
      <p:sp>
        <p:nvSpPr>
          <p:cNvPr id="12" name="ZoneTexte 11"/>
          <p:cNvSpPr txBox="1"/>
          <p:nvPr/>
        </p:nvSpPr>
        <p:spPr>
          <a:xfrm>
            <a:off x="914400" y="4124628"/>
            <a:ext cx="5469192" cy="615553"/>
          </a:xfrm>
          <a:prstGeom prst="rect">
            <a:avLst/>
          </a:prstGeom>
          <a:solidFill>
            <a:schemeClr val="bg1">
              <a:lumMod val="85000"/>
            </a:schemeClr>
          </a:solidFill>
        </p:spPr>
        <p:txBody>
          <a:bodyPr wrap="square" rtlCol="0">
            <a:spAutoFit/>
          </a:bodyPr>
          <a:lstStyle/>
          <a:p>
            <a:pPr algn="ctr" rtl="1"/>
            <a:r>
              <a:rPr lang="ar-DZ" sz="3400" b="1" dirty="0" smtClean="0">
                <a:solidFill>
                  <a:srgbClr val="FF0000"/>
                </a:solidFill>
                <a:latin typeface="Arial" pitchFamily="34" charset="0"/>
                <a:cs typeface="Arial" pitchFamily="34" charset="0"/>
              </a:rPr>
              <a:t>إدارة علاقات الزبائن        </a:t>
            </a:r>
            <a:r>
              <a:rPr lang="fr-FR" sz="3400" b="1" dirty="0" smtClean="0">
                <a:solidFill>
                  <a:srgbClr val="FF0000"/>
                </a:solidFill>
                <a:latin typeface="Arial" pitchFamily="34" charset="0"/>
                <a:cs typeface="Arial" pitchFamily="34" charset="0"/>
              </a:rPr>
              <a:t> </a:t>
            </a:r>
            <a:r>
              <a:rPr lang="ar-DZ" sz="3400" b="1" dirty="0" smtClean="0">
                <a:solidFill>
                  <a:srgbClr val="FF0000"/>
                </a:solidFill>
                <a:latin typeface="Arial" pitchFamily="34" charset="0"/>
                <a:cs typeface="Arial" pitchFamily="34" charset="0"/>
              </a:rPr>
              <a:t> التسويق </a:t>
            </a:r>
            <a:endParaRPr lang="fr-FR" sz="3400" b="1" dirty="0">
              <a:solidFill>
                <a:srgbClr val="FF0000"/>
              </a:solidFill>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699131" y="6290639"/>
            <a:ext cx="1253869" cy="461665"/>
          </a:xfrm>
          <a:prstGeom prst="rect">
            <a:avLst/>
          </a:prstGeom>
          <a:solidFill>
            <a:srgbClr val="00CC00"/>
          </a:solidFill>
        </p:spPr>
        <p:txBody>
          <a:bodyPr wrap="none">
            <a:spAutoFit/>
          </a:bodyPr>
          <a:lstStyle/>
          <a:p>
            <a:r>
              <a:rPr lang="ar-DZ" sz="2400" b="1" dirty="0" smtClean="0">
                <a:latin typeface="Arial" pitchFamily="34" charset="0"/>
                <a:cs typeface="Arial" pitchFamily="34" charset="0"/>
              </a:rPr>
              <a:t>دعم العميل</a:t>
            </a:r>
            <a:endParaRPr lang="fr-FR" sz="2400" b="1" dirty="0">
              <a:latin typeface="Arial" pitchFamily="34" charset="0"/>
              <a:cs typeface="Arial" pitchFamily="34" charset="0"/>
            </a:endParaRPr>
          </a:p>
        </p:txBody>
      </p:sp>
      <p:grpSp>
        <p:nvGrpSpPr>
          <p:cNvPr id="32" name="Groupe 31"/>
          <p:cNvGrpSpPr/>
          <p:nvPr/>
        </p:nvGrpSpPr>
        <p:grpSpPr>
          <a:xfrm>
            <a:off x="0" y="0"/>
            <a:ext cx="9144000" cy="6858000"/>
            <a:chOff x="0" y="0"/>
            <a:chExt cx="9144000" cy="6858000"/>
          </a:xfrm>
        </p:grpSpPr>
        <p:grpSp>
          <p:nvGrpSpPr>
            <p:cNvPr id="30" name="Groupe 29"/>
            <p:cNvGrpSpPr/>
            <p:nvPr/>
          </p:nvGrpSpPr>
          <p:grpSpPr>
            <a:xfrm>
              <a:off x="0" y="0"/>
              <a:ext cx="9144000" cy="6858000"/>
              <a:chOff x="0" y="0"/>
              <a:chExt cx="9144000" cy="6858000"/>
            </a:xfrm>
          </p:grpSpPr>
          <p:pic>
            <p:nvPicPr>
              <p:cNvPr id="58370" name="Picture 2" descr="C:\Users\SALAH\Desktop\CRM(2).jpg"/>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00CC00"/>
              </a:solidFill>
            </p:spPr>
          </p:pic>
          <p:sp>
            <p:nvSpPr>
              <p:cNvPr id="5" name="ZoneTexte 4"/>
              <p:cNvSpPr txBox="1"/>
              <p:nvPr/>
            </p:nvSpPr>
            <p:spPr>
              <a:xfrm>
                <a:off x="4876800" y="609600"/>
                <a:ext cx="1447800" cy="400110"/>
              </a:xfrm>
              <a:prstGeom prst="rect">
                <a:avLst/>
              </a:prstGeom>
              <a:solidFill>
                <a:srgbClr val="CCFF99"/>
              </a:solidFill>
            </p:spPr>
            <p:txBody>
              <a:bodyPr wrap="square" rtlCol="0">
                <a:spAutoFit/>
              </a:bodyPr>
              <a:lstStyle/>
              <a:p>
                <a:pPr algn="ctr" rtl="1"/>
                <a:r>
                  <a:rPr lang="ar-DZ" sz="2000" b="1" dirty="0" smtClean="0">
                    <a:latin typeface="Arial" pitchFamily="34" charset="0"/>
                    <a:cs typeface="Arial" pitchFamily="34" charset="0"/>
                  </a:rPr>
                  <a:t>إدارة الحملة</a:t>
                </a:r>
                <a:endParaRPr lang="fr-FR" sz="2000" b="1" dirty="0">
                  <a:latin typeface="Arial" pitchFamily="34" charset="0"/>
                  <a:cs typeface="Arial" pitchFamily="34" charset="0"/>
                </a:endParaRPr>
              </a:p>
            </p:txBody>
          </p:sp>
          <p:sp>
            <p:nvSpPr>
              <p:cNvPr id="6" name="ZoneTexte 5"/>
              <p:cNvSpPr txBox="1"/>
              <p:nvPr/>
            </p:nvSpPr>
            <p:spPr>
              <a:xfrm>
                <a:off x="7848600" y="1143000"/>
                <a:ext cx="1295400" cy="400110"/>
              </a:xfrm>
              <a:prstGeom prst="rect">
                <a:avLst/>
              </a:prstGeom>
              <a:solidFill>
                <a:srgbClr val="CCFF99"/>
              </a:solidFill>
            </p:spPr>
            <p:txBody>
              <a:bodyPr wrap="square" rtlCol="0">
                <a:spAutoFit/>
              </a:bodyPr>
              <a:lstStyle/>
              <a:p>
                <a:pPr algn="ctr" rtl="1"/>
                <a:r>
                  <a:rPr lang="ar-DZ" sz="2000" b="1" dirty="0" smtClean="0">
                    <a:latin typeface="Arial" pitchFamily="34" charset="0"/>
                    <a:cs typeface="Arial" pitchFamily="34" charset="0"/>
                  </a:rPr>
                  <a:t>تجزئة السوق</a:t>
                </a:r>
                <a:endParaRPr lang="fr-FR" sz="2000" b="1" dirty="0">
                  <a:latin typeface="Arial" pitchFamily="34" charset="0"/>
                  <a:cs typeface="Arial" pitchFamily="34" charset="0"/>
                </a:endParaRPr>
              </a:p>
            </p:txBody>
          </p:sp>
          <p:sp>
            <p:nvSpPr>
              <p:cNvPr id="7" name="ZoneTexte 6"/>
              <p:cNvSpPr txBox="1"/>
              <p:nvPr/>
            </p:nvSpPr>
            <p:spPr>
              <a:xfrm>
                <a:off x="7924800" y="1600200"/>
                <a:ext cx="1219200" cy="400110"/>
              </a:xfrm>
              <a:prstGeom prst="rect">
                <a:avLst/>
              </a:prstGeom>
              <a:solidFill>
                <a:srgbClr val="CCFF99"/>
              </a:solidFill>
            </p:spPr>
            <p:txBody>
              <a:bodyPr wrap="square" rtlCol="0">
                <a:spAutoFit/>
              </a:bodyPr>
              <a:lstStyle/>
              <a:p>
                <a:pPr algn="ctr" rtl="1"/>
                <a:r>
                  <a:rPr lang="ar-DZ" sz="2000" b="1" dirty="0" smtClean="0">
                    <a:latin typeface="Arial" pitchFamily="34" charset="0"/>
                    <a:cs typeface="Arial" pitchFamily="34" charset="0"/>
                  </a:rPr>
                  <a:t>المؤشرات</a:t>
                </a:r>
                <a:endParaRPr lang="fr-FR" sz="2000" b="1" dirty="0">
                  <a:latin typeface="Arial" pitchFamily="34" charset="0"/>
                  <a:cs typeface="Arial" pitchFamily="34" charset="0"/>
                </a:endParaRPr>
              </a:p>
            </p:txBody>
          </p:sp>
          <p:sp>
            <p:nvSpPr>
              <p:cNvPr id="8" name="ZoneTexte 7"/>
              <p:cNvSpPr txBox="1"/>
              <p:nvPr/>
            </p:nvSpPr>
            <p:spPr>
              <a:xfrm>
                <a:off x="5791200" y="1981200"/>
                <a:ext cx="1600200" cy="461665"/>
              </a:xfrm>
              <a:prstGeom prst="rect">
                <a:avLst/>
              </a:prstGeom>
              <a:solidFill>
                <a:srgbClr val="00CC00"/>
              </a:solidFill>
            </p:spPr>
            <p:txBody>
              <a:bodyPr wrap="square" rtlCol="0">
                <a:spAutoFit/>
              </a:bodyPr>
              <a:lstStyle/>
              <a:p>
                <a:pPr algn="ctr" rtl="1"/>
                <a:r>
                  <a:rPr lang="ar-DZ" sz="2400" b="1" dirty="0" smtClean="0">
                    <a:latin typeface="Arial" pitchFamily="34" charset="0"/>
                    <a:cs typeface="Arial" pitchFamily="34" charset="0"/>
                  </a:rPr>
                  <a:t>قسم التسويق</a:t>
                </a:r>
                <a:endParaRPr lang="fr-FR" sz="2400" b="1" dirty="0">
                  <a:latin typeface="Arial" pitchFamily="34" charset="0"/>
                  <a:cs typeface="Arial" pitchFamily="34" charset="0"/>
                </a:endParaRPr>
              </a:p>
            </p:txBody>
          </p:sp>
          <p:sp>
            <p:nvSpPr>
              <p:cNvPr id="9" name="ZoneTexte 8"/>
              <p:cNvSpPr txBox="1"/>
              <p:nvPr/>
            </p:nvSpPr>
            <p:spPr>
              <a:xfrm>
                <a:off x="2362200" y="838200"/>
                <a:ext cx="1447800" cy="461665"/>
              </a:xfrm>
              <a:prstGeom prst="rect">
                <a:avLst/>
              </a:prstGeom>
              <a:solidFill>
                <a:srgbClr val="00CC00"/>
              </a:solidFill>
            </p:spPr>
            <p:txBody>
              <a:bodyPr wrap="square" rtlCol="0">
                <a:spAutoFit/>
              </a:bodyPr>
              <a:lstStyle/>
              <a:p>
                <a:pPr algn="ctr" rtl="1"/>
                <a:r>
                  <a:rPr lang="ar-DZ" sz="2400" b="1" dirty="0" smtClean="0">
                    <a:latin typeface="Arial" pitchFamily="34" charset="0"/>
                    <a:cs typeface="Arial" pitchFamily="34" charset="0"/>
                  </a:rPr>
                  <a:t>مركز الهاتف</a:t>
                </a:r>
                <a:endParaRPr lang="fr-FR" sz="2400" b="1" dirty="0">
                  <a:latin typeface="Arial" pitchFamily="34" charset="0"/>
                  <a:cs typeface="Arial" pitchFamily="34" charset="0"/>
                </a:endParaRPr>
              </a:p>
            </p:txBody>
          </p:sp>
          <p:sp>
            <p:nvSpPr>
              <p:cNvPr id="10" name="ZoneTexte 9"/>
              <p:cNvSpPr txBox="1"/>
              <p:nvPr/>
            </p:nvSpPr>
            <p:spPr>
              <a:xfrm>
                <a:off x="1524000" y="5316792"/>
                <a:ext cx="2133600" cy="400110"/>
              </a:xfrm>
              <a:prstGeom prst="rect">
                <a:avLst/>
              </a:prstGeom>
              <a:solidFill>
                <a:srgbClr val="CCFF99"/>
              </a:solidFill>
            </p:spPr>
            <p:txBody>
              <a:bodyPr wrap="square" rtlCol="0">
                <a:spAutoFit/>
              </a:bodyPr>
              <a:lstStyle/>
              <a:p>
                <a:pPr algn="ctr" rtl="1"/>
                <a:r>
                  <a:rPr lang="ar-DZ" sz="2000" b="1" dirty="0" smtClean="0">
                    <a:latin typeface="Arial" pitchFamily="34" charset="0"/>
                    <a:cs typeface="Arial" pitchFamily="34" charset="0"/>
                  </a:rPr>
                  <a:t>إدارة طلبات الخدمة</a:t>
                </a:r>
                <a:endParaRPr lang="fr-FR" sz="2000" b="1" dirty="0">
                  <a:latin typeface="Arial" pitchFamily="34" charset="0"/>
                  <a:cs typeface="Arial" pitchFamily="34" charset="0"/>
                </a:endParaRPr>
              </a:p>
            </p:txBody>
          </p:sp>
          <p:sp>
            <p:nvSpPr>
              <p:cNvPr id="11" name="Rectangle 10"/>
              <p:cNvSpPr/>
              <p:nvPr/>
            </p:nvSpPr>
            <p:spPr>
              <a:xfrm>
                <a:off x="1568244" y="5955888"/>
                <a:ext cx="1781257" cy="400110"/>
              </a:xfrm>
              <a:prstGeom prst="rect">
                <a:avLst/>
              </a:prstGeom>
              <a:solidFill>
                <a:srgbClr val="CCFF99"/>
              </a:solidFill>
            </p:spPr>
            <p:txBody>
              <a:bodyPr wrap="none">
                <a:spAutoFit/>
              </a:bodyPr>
              <a:lstStyle/>
              <a:p>
                <a:r>
                  <a:rPr lang="ar-DZ" sz="2000" b="1" dirty="0" smtClean="0">
                    <a:latin typeface="Arial" pitchFamily="34" charset="0"/>
                    <a:cs typeface="Arial" pitchFamily="34" charset="0"/>
                  </a:rPr>
                  <a:t>استفسار عن الرضا</a:t>
                </a:r>
                <a:endParaRPr lang="fr-FR" sz="2000" b="1" dirty="0">
                  <a:latin typeface="Arial" pitchFamily="34" charset="0"/>
                  <a:cs typeface="Arial" pitchFamily="34" charset="0"/>
                </a:endParaRPr>
              </a:p>
            </p:txBody>
          </p:sp>
          <p:sp>
            <p:nvSpPr>
              <p:cNvPr id="14" name="Rectangle 13"/>
              <p:cNvSpPr/>
              <p:nvPr/>
            </p:nvSpPr>
            <p:spPr>
              <a:xfrm>
                <a:off x="5943600" y="6034548"/>
                <a:ext cx="1632292" cy="492443"/>
              </a:xfrm>
              <a:prstGeom prst="rect">
                <a:avLst/>
              </a:prstGeom>
              <a:solidFill>
                <a:srgbClr val="00CC00"/>
              </a:solidFill>
            </p:spPr>
            <p:txBody>
              <a:bodyPr wrap="square">
                <a:spAutoFit/>
              </a:bodyPr>
              <a:lstStyle/>
              <a:p>
                <a:r>
                  <a:rPr lang="ar-DZ" sz="2600" b="1" dirty="0" smtClean="0">
                    <a:latin typeface="Arial" pitchFamily="34" charset="0"/>
                    <a:cs typeface="Arial" pitchFamily="34" charset="0"/>
                  </a:rPr>
                  <a:t>قسم المبيعات</a:t>
                </a:r>
                <a:endParaRPr lang="fr-FR" sz="2600" b="1" dirty="0">
                  <a:latin typeface="Arial" pitchFamily="34" charset="0"/>
                  <a:cs typeface="Arial" pitchFamily="34" charset="0"/>
                </a:endParaRPr>
              </a:p>
            </p:txBody>
          </p:sp>
          <p:sp>
            <p:nvSpPr>
              <p:cNvPr id="15" name="Rectangle 14"/>
              <p:cNvSpPr/>
              <p:nvPr/>
            </p:nvSpPr>
            <p:spPr>
              <a:xfrm>
                <a:off x="6172200" y="2819400"/>
                <a:ext cx="553998" cy="1220847"/>
              </a:xfrm>
              <a:prstGeom prst="rect">
                <a:avLst/>
              </a:prstGeom>
              <a:solidFill>
                <a:srgbClr val="FFFF00"/>
              </a:solidFill>
            </p:spPr>
            <p:txBody>
              <a:bodyPr vert="vert270" wrap="none">
                <a:spAutoFit/>
              </a:bodyPr>
              <a:lstStyle/>
              <a:p>
                <a:r>
                  <a:rPr lang="ar-DZ" sz="2400" b="1" dirty="0" smtClean="0">
                    <a:latin typeface="Arial" pitchFamily="34" charset="0"/>
                    <a:cs typeface="Arial" pitchFamily="34" charset="0"/>
                  </a:rPr>
                  <a:t>رضا العميل</a:t>
                </a:r>
                <a:endParaRPr lang="fr-FR" sz="2400" b="1" dirty="0">
                  <a:latin typeface="Arial" pitchFamily="34" charset="0"/>
                  <a:cs typeface="Arial" pitchFamily="34" charset="0"/>
                </a:endParaRPr>
              </a:p>
            </p:txBody>
          </p:sp>
          <p:sp>
            <p:nvSpPr>
              <p:cNvPr id="16" name="Rectangle 15"/>
              <p:cNvSpPr/>
              <p:nvPr/>
            </p:nvSpPr>
            <p:spPr>
              <a:xfrm>
                <a:off x="2561304" y="2667000"/>
                <a:ext cx="523220" cy="1524000"/>
              </a:xfrm>
              <a:prstGeom prst="rect">
                <a:avLst/>
              </a:prstGeom>
              <a:solidFill>
                <a:srgbClr val="FFFF00"/>
              </a:solidFill>
            </p:spPr>
            <p:txBody>
              <a:bodyPr vert="vert270" wrap="square">
                <a:spAutoFit/>
              </a:bodyPr>
              <a:lstStyle/>
              <a:p>
                <a:pPr algn="ctr"/>
                <a:r>
                  <a:rPr lang="ar-DZ" sz="2200" b="1" dirty="0" smtClean="0">
                    <a:latin typeface="Times New Roman" pitchFamily="18" charset="0"/>
                    <a:cs typeface="Times New Roman" pitchFamily="18" charset="0"/>
                  </a:rPr>
                  <a:t>قناة متعددة</a:t>
                </a:r>
                <a:endParaRPr lang="fr-FR" sz="2200" b="1" dirty="0">
                  <a:latin typeface="Times New Roman" pitchFamily="18" charset="0"/>
                  <a:cs typeface="Times New Roman" pitchFamily="18" charset="0"/>
                </a:endParaRPr>
              </a:p>
            </p:txBody>
          </p:sp>
          <p:sp>
            <p:nvSpPr>
              <p:cNvPr id="17" name="Rectangle 16"/>
              <p:cNvSpPr/>
              <p:nvPr/>
            </p:nvSpPr>
            <p:spPr>
              <a:xfrm>
                <a:off x="58992" y="3962400"/>
                <a:ext cx="1095401" cy="461665"/>
              </a:xfrm>
              <a:prstGeom prst="rect">
                <a:avLst/>
              </a:prstGeom>
              <a:solidFill>
                <a:srgbClr val="00CC00"/>
              </a:solidFill>
            </p:spPr>
            <p:txBody>
              <a:bodyPr wrap="square">
                <a:spAutoFit/>
              </a:bodyPr>
              <a:lstStyle/>
              <a:p>
                <a:pPr algn="ctr"/>
                <a:r>
                  <a:rPr lang="ar-DZ" sz="2400" b="1" dirty="0" smtClean="0">
                    <a:latin typeface="Arial" pitchFamily="34" charset="0"/>
                    <a:cs typeface="Arial" pitchFamily="34" charset="0"/>
                  </a:rPr>
                  <a:t>عملاء</a:t>
                </a:r>
                <a:endParaRPr lang="fr-FR" sz="2400" b="1" dirty="0">
                  <a:latin typeface="Arial" pitchFamily="34" charset="0"/>
                  <a:cs typeface="Arial" pitchFamily="34" charset="0"/>
                </a:endParaRPr>
              </a:p>
            </p:txBody>
          </p:sp>
          <p:sp>
            <p:nvSpPr>
              <p:cNvPr id="19" name="Rectangle 18"/>
              <p:cNvSpPr/>
              <p:nvPr/>
            </p:nvSpPr>
            <p:spPr>
              <a:xfrm>
                <a:off x="4800600" y="5225844"/>
                <a:ext cx="1617408" cy="400110"/>
              </a:xfrm>
              <a:prstGeom prst="rect">
                <a:avLst/>
              </a:prstGeom>
              <a:solidFill>
                <a:srgbClr val="CCFF99"/>
              </a:solidFill>
            </p:spPr>
            <p:txBody>
              <a:bodyPr wrap="square">
                <a:spAutoFit/>
              </a:bodyPr>
              <a:lstStyle/>
              <a:p>
                <a:pPr algn="ctr"/>
                <a:r>
                  <a:rPr lang="ar-DZ" sz="2000" b="1" dirty="0" smtClean="0">
                    <a:latin typeface="Arial" pitchFamily="34" charset="0"/>
                    <a:cs typeface="Arial" pitchFamily="34" charset="0"/>
                  </a:rPr>
                  <a:t>إدارة الإنذارات</a:t>
                </a:r>
                <a:endParaRPr lang="fr-FR" sz="2000" b="1" dirty="0">
                  <a:latin typeface="Arial" pitchFamily="34" charset="0"/>
                  <a:cs typeface="Arial" pitchFamily="34" charset="0"/>
                </a:endParaRPr>
              </a:p>
            </p:txBody>
          </p:sp>
          <p:sp>
            <p:nvSpPr>
              <p:cNvPr id="21" name="Rectangle 20"/>
              <p:cNvSpPr/>
              <p:nvPr/>
            </p:nvSpPr>
            <p:spPr>
              <a:xfrm>
                <a:off x="7620000" y="2949714"/>
                <a:ext cx="1295400" cy="707886"/>
              </a:xfrm>
              <a:prstGeom prst="rect">
                <a:avLst/>
              </a:prstGeom>
              <a:solidFill>
                <a:srgbClr val="CCFF99"/>
              </a:solidFill>
            </p:spPr>
            <p:txBody>
              <a:bodyPr wrap="square">
                <a:spAutoFit/>
              </a:bodyPr>
              <a:lstStyle/>
              <a:p>
                <a:pPr algn="ctr"/>
                <a:r>
                  <a:rPr lang="ar-DZ" sz="2000" b="1" dirty="0" smtClean="0">
                    <a:latin typeface="Arial" pitchFamily="34" charset="0"/>
                    <a:cs typeface="Arial" pitchFamily="34" charset="0"/>
                  </a:rPr>
                  <a:t>التشغيل الآلي للقوة البيع</a:t>
                </a:r>
                <a:endParaRPr lang="fr-FR" sz="2000" b="1" dirty="0">
                  <a:latin typeface="Arial" pitchFamily="34" charset="0"/>
                  <a:cs typeface="Arial" pitchFamily="34" charset="0"/>
                </a:endParaRPr>
              </a:p>
            </p:txBody>
          </p:sp>
          <p:sp>
            <p:nvSpPr>
              <p:cNvPr id="23" name="Rectangle 22"/>
              <p:cNvSpPr/>
              <p:nvPr/>
            </p:nvSpPr>
            <p:spPr>
              <a:xfrm>
                <a:off x="7848600" y="3886200"/>
                <a:ext cx="1066800" cy="707886"/>
              </a:xfrm>
              <a:prstGeom prst="rect">
                <a:avLst/>
              </a:prstGeom>
              <a:solidFill>
                <a:srgbClr val="CCFF99"/>
              </a:solidFill>
            </p:spPr>
            <p:txBody>
              <a:bodyPr wrap="square">
                <a:spAutoFit/>
              </a:bodyPr>
              <a:lstStyle/>
              <a:p>
                <a:pPr algn="ctr"/>
                <a:r>
                  <a:rPr lang="ar-DZ" sz="2000" b="1" dirty="0" smtClean="0">
                    <a:latin typeface="Arial" pitchFamily="34" charset="0"/>
                    <a:cs typeface="Arial" pitchFamily="34" charset="0"/>
                  </a:rPr>
                  <a:t>مستندات المبيعات</a:t>
                </a:r>
                <a:endParaRPr lang="fr-FR" sz="2000" b="1" dirty="0">
                  <a:latin typeface="Arial" pitchFamily="34" charset="0"/>
                  <a:cs typeface="Arial" pitchFamily="34" charset="0"/>
                </a:endParaRPr>
              </a:p>
            </p:txBody>
          </p:sp>
          <p:sp>
            <p:nvSpPr>
              <p:cNvPr id="24" name="Rectangle 23"/>
              <p:cNvSpPr/>
              <p:nvPr/>
            </p:nvSpPr>
            <p:spPr>
              <a:xfrm>
                <a:off x="7848600" y="4800600"/>
                <a:ext cx="925793" cy="400110"/>
              </a:xfrm>
              <a:prstGeom prst="rect">
                <a:avLst/>
              </a:prstGeom>
              <a:solidFill>
                <a:srgbClr val="CCFF99"/>
              </a:solidFill>
            </p:spPr>
            <p:txBody>
              <a:bodyPr wrap="square">
                <a:spAutoFit/>
              </a:bodyPr>
              <a:lstStyle/>
              <a:p>
                <a:pPr algn="ctr"/>
                <a:r>
                  <a:rPr lang="ar-DZ" sz="2000" b="1" dirty="0" smtClean="0">
                    <a:latin typeface="Arial" pitchFamily="34" charset="0"/>
                    <a:cs typeface="Arial" pitchFamily="34" charset="0"/>
                  </a:rPr>
                  <a:t>التخطيط</a:t>
                </a:r>
                <a:endParaRPr lang="fr-FR" sz="2000" b="1" dirty="0">
                  <a:latin typeface="Arial" pitchFamily="34" charset="0"/>
                  <a:cs typeface="Arial" pitchFamily="34" charset="0"/>
                </a:endParaRPr>
              </a:p>
            </p:txBody>
          </p:sp>
          <p:sp>
            <p:nvSpPr>
              <p:cNvPr id="25" name="Rectangle 24"/>
              <p:cNvSpPr/>
              <p:nvPr/>
            </p:nvSpPr>
            <p:spPr>
              <a:xfrm>
                <a:off x="7696200" y="5285394"/>
                <a:ext cx="1447800" cy="400110"/>
              </a:xfrm>
              <a:prstGeom prst="rect">
                <a:avLst/>
              </a:prstGeom>
              <a:solidFill>
                <a:srgbClr val="CCFF99"/>
              </a:solidFill>
            </p:spPr>
            <p:txBody>
              <a:bodyPr wrap="square">
                <a:spAutoFit/>
              </a:bodyPr>
              <a:lstStyle/>
              <a:p>
                <a:pPr algn="ctr"/>
                <a:r>
                  <a:rPr lang="ar-DZ" sz="2000" b="1" dirty="0" smtClean="0">
                    <a:latin typeface="Arial" pitchFamily="34" charset="0"/>
                    <a:cs typeface="Arial" pitchFamily="34" charset="0"/>
                  </a:rPr>
                  <a:t>إدارة المبيعات</a:t>
                </a:r>
                <a:endParaRPr lang="fr-FR" sz="2000" b="1" dirty="0">
                  <a:latin typeface="Arial" pitchFamily="34" charset="0"/>
                  <a:cs typeface="Arial" pitchFamily="34" charset="0"/>
                </a:endParaRPr>
              </a:p>
            </p:txBody>
          </p:sp>
          <p:sp>
            <p:nvSpPr>
              <p:cNvPr id="27" name="Rectangle 26"/>
              <p:cNvSpPr/>
              <p:nvPr/>
            </p:nvSpPr>
            <p:spPr>
              <a:xfrm>
                <a:off x="7772400" y="5845314"/>
                <a:ext cx="1371600" cy="707886"/>
              </a:xfrm>
              <a:prstGeom prst="rect">
                <a:avLst/>
              </a:prstGeom>
              <a:solidFill>
                <a:srgbClr val="CCFF99"/>
              </a:solidFill>
            </p:spPr>
            <p:txBody>
              <a:bodyPr wrap="square">
                <a:spAutoFit/>
              </a:bodyPr>
              <a:lstStyle/>
              <a:p>
                <a:pPr algn="ctr"/>
                <a:r>
                  <a:rPr lang="ar-DZ" sz="2000" b="1" dirty="0" smtClean="0">
                    <a:latin typeface="Arial" pitchFamily="34" charset="0"/>
                    <a:cs typeface="Arial" pitchFamily="34" charset="0"/>
                  </a:rPr>
                  <a:t>إدارة التوقعات وعمليات البيع</a:t>
                </a:r>
                <a:endParaRPr lang="fr-FR" sz="2000" b="1" dirty="0">
                  <a:latin typeface="Arial" pitchFamily="34" charset="0"/>
                  <a:cs typeface="Arial" pitchFamily="34" charset="0"/>
                </a:endParaRPr>
              </a:p>
            </p:txBody>
          </p:sp>
          <p:sp>
            <p:nvSpPr>
              <p:cNvPr id="28" name="ZoneTexte 27"/>
              <p:cNvSpPr txBox="1"/>
              <p:nvPr/>
            </p:nvSpPr>
            <p:spPr>
              <a:xfrm>
                <a:off x="0" y="0"/>
                <a:ext cx="9144000" cy="584775"/>
              </a:xfrm>
              <a:prstGeom prst="rect">
                <a:avLst/>
              </a:prstGeom>
              <a:solidFill>
                <a:srgbClr val="CCFF99"/>
              </a:solidFill>
            </p:spPr>
            <p:txBody>
              <a:bodyPr wrap="square" rtlCol="0">
                <a:spAutoFit/>
              </a:bodyPr>
              <a:lstStyle/>
              <a:p>
                <a:pPr algn="ctr" rtl="1"/>
                <a:r>
                  <a:rPr lang="ar-DZ" sz="3200" b="1" dirty="0" smtClean="0">
                    <a:solidFill>
                      <a:srgbClr val="FF0000"/>
                    </a:solidFill>
                    <a:latin typeface="Arial" pitchFamily="34" charset="0"/>
                    <a:cs typeface="Arial" pitchFamily="34" charset="0"/>
                  </a:rPr>
                  <a:t>إدارة علاقات العملاء 2 </a:t>
                </a:r>
                <a:r>
                  <a:rPr lang="fr-FR" sz="3200" b="1" dirty="0" smtClean="0">
                    <a:solidFill>
                      <a:srgbClr val="FF0000"/>
                    </a:solidFill>
                    <a:latin typeface="Arial" pitchFamily="34" charset="0"/>
                    <a:cs typeface="Arial" pitchFamily="34" charset="0"/>
                  </a:rPr>
                  <a:t>CRM</a:t>
                </a:r>
                <a:endParaRPr lang="fr-FR" sz="3200" b="1" dirty="0">
                  <a:solidFill>
                    <a:srgbClr val="FF0000"/>
                  </a:solidFill>
                  <a:latin typeface="Arial" pitchFamily="34" charset="0"/>
                  <a:cs typeface="Arial" pitchFamily="34" charset="0"/>
                </a:endParaRPr>
              </a:p>
            </p:txBody>
          </p:sp>
        </p:grpSp>
        <p:sp>
          <p:nvSpPr>
            <p:cNvPr id="31" name="Rectangle 30"/>
            <p:cNvSpPr/>
            <p:nvPr/>
          </p:nvSpPr>
          <p:spPr>
            <a:xfrm>
              <a:off x="3657600" y="6290184"/>
              <a:ext cx="1465008" cy="461665"/>
            </a:xfrm>
            <a:prstGeom prst="rect">
              <a:avLst/>
            </a:prstGeom>
            <a:solidFill>
              <a:srgbClr val="00CC00"/>
            </a:solidFill>
          </p:spPr>
          <p:txBody>
            <a:bodyPr wrap="square">
              <a:spAutoFit/>
            </a:bodyPr>
            <a:lstStyle/>
            <a:p>
              <a:pPr algn="ctr" rtl="1"/>
              <a:r>
                <a:rPr lang="ar-DZ" sz="2400" b="1" dirty="0" smtClean="0">
                  <a:latin typeface="Arial" pitchFamily="34" charset="0"/>
                  <a:cs typeface="Arial" pitchFamily="34" charset="0"/>
                </a:rPr>
                <a:t>دعم العملاء</a:t>
              </a:r>
              <a:endParaRPr lang="fr-FR" sz="2400" b="1" dirty="0">
                <a:latin typeface="Arial" pitchFamily="34" charset="0"/>
                <a:cs typeface="Arial"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0" y="1219200"/>
            <a:ext cx="8991600" cy="579438"/>
          </a:xfrm>
          <a:prstGeom prst="rect">
            <a:avLst/>
          </a:prstGeom>
        </p:spPr>
        <p:txBody>
          <a:bodyPr vert="horz">
            <a:normAutofit fontScale="77500" lnSpcReduction="20000"/>
          </a:bodyPr>
          <a:lstStyle/>
          <a:p>
            <a:pPr marL="342900" lvl="0" indent="-342900" algn="r" rtl="1">
              <a:spcBef>
                <a:spcPct val="20000"/>
              </a:spcBef>
              <a:buClr>
                <a:schemeClr val="accent1"/>
              </a:buClr>
              <a:buSzPct val="70000"/>
            </a:pPr>
            <a:r>
              <a:rPr kumimoji="0" lang="ar-DZ" sz="41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ب. إدارة علاقات الموردين </a:t>
            </a:r>
            <a:r>
              <a:rPr lang="fr-FR" sz="2800" b="1" dirty="0" smtClean="0">
                <a:solidFill>
                  <a:srgbClr val="FF0000"/>
                </a:solidFill>
                <a:latin typeface="Times New Roman" pitchFamily="18" charset="0"/>
                <a:cs typeface="Times New Roman" pitchFamily="18" charset="0"/>
              </a:rPr>
              <a:t>Supplier Relationship Management(SRM)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endParaRPr kumimoji="0" lang="fr-FR"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5" name="Rectangle 4"/>
          <p:cNvSpPr/>
          <p:nvPr/>
        </p:nvSpPr>
        <p:spPr>
          <a:xfrm>
            <a:off x="304800" y="1905000"/>
            <a:ext cx="8534400" cy="1569660"/>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طريقة منظمة لتقييم الموردين، وتحديد مساهمة كل منهم في تحقيق نتائج المؤسسة، ثم وضع استراتيجيات لتحسين خدماتهم لها.</a:t>
            </a:r>
            <a:endParaRPr lang="fr-FR" sz="3200" b="1" dirty="0">
              <a:latin typeface="Times New Roman" pitchFamily="18" charset="0"/>
              <a:cs typeface="Times New Roman" pitchFamily="18" charset="0"/>
            </a:endParaRPr>
          </a:p>
        </p:txBody>
      </p:sp>
      <p:sp>
        <p:nvSpPr>
          <p:cNvPr id="6" name="Rectangle 5"/>
          <p:cNvSpPr/>
          <p:nvPr/>
        </p:nvSpPr>
        <p:spPr>
          <a:xfrm>
            <a:off x="228600" y="5867400"/>
            <a:ext cx="8534400" cy="584775"/>
          </a:xfrm>
          <a:prstGeom prst="rect">
            <a:avLst/>
          </a:prstGeom>
        </p:spPr>
        <p:txBody>
          <a:bodyPr wrap="square">
            <a:spAutoFit/>
          </a:bodyPr>
          <a:lstStyle/>
          <a:p>
            <a:pPr algn="just" rtl="1"/>
            <a:r>
              <a:rPr lang="ar-DZ" sz="3200" b="1" dirty="0" smtClean="0">
                <a:solidFill>
                  <a:srgbClr val="FF0000"/>
                </a:solidFill>
                <a:latin typeface="Times New Roman" pitchFamily="18" charset="0"/>
                <a:cs typeface="Times New Roman" pitchFamily="18" charset="0"/>
              </a:rPr>
              <a:t>استخدام </a:t>
            </a:r>
            <a:r>
              <a:rPr lang="fr-FR" sz="3200" b="1" dirty="0" smtClean="0">
                <a:solidFill>
                  <a:srgbClr val="FF0000"/>
                </a:solidFill>
                <a:latin typeface="Times New Roman" pitchFamily="18" charset="0"/>
                <a:cs typeface="Times New Roman" pitchFamily="18" charset="0"/>
              </a:rPr>
              <a:t>TIC</a:t>
            </a:r>
            <a:r>
              <a:rPr lang="ar-DZ" sz="3200" b="1" dirty="0" smtClean="0">
                <a:solidFill>
                  <a:srgbClr val="FF0000"/>
                </a:solidFill>
                <a:latin typeface="Times New Roman" pitchFamily="18" charset="0"/>
                <a:cs typeface="Times New Roman" pitchFamily="18" charset="0"/>
              </a:rPr>
              <a:t>: </a:t>
            </a:r>
            <a:r>
              <a:rPr lang="ar-DZ" sz="3200" b="1" dirty="0" smtClean="0">
                <a:latin typeface="Times New Roman" pitchFamily="18" charset="0"/>
                <a:cs typeface="Times New Roman" pitchFamily="18" charset="0"/>
              </a:rPr>
              <a:t>تحسين الشراء من الموردين</a:t>
            </a:r>
            <a:r>
              <a:rPr lang="ar-DZ" sz="3200" b="1" dirty="0" smtClean="0">
                <a:solidFill>
                  <a:srgbClr val="FF0000"/>
                </a:solidFill>
                <a:latin typeface="Times New Roman" pitchFamily="18" charset="0"/>
                <a:cs typeface="Times New Roman" pitchFamily="18" charset="0"/>
              </a:rPr>
              <a:t>.</a:t>
            </a:r>
            <a:endParaRPr lang="fr-FR" sz="3200" b="1" dirty="0">
              <a:solidFill>
                <a:srgbClr val="FF0000"/>
              </a:solidFill>
              <a:latin typeface="Times New Roman" pitchFamily="18" charset="0"/>
              <a:cs typeface="Times New Roman" pitchFamily="18" charset="0"/>
            </a:endParaRPr>
          </a:p>
        </p:txBody>
      </p:sp>
      <p:sp>
        <p:nvSpPr>
          <p:cNvPr id="7" name="Rectangle 6"/>
          <p:cNvSpPr/>
          <p:nvPr/>
        </p:nvSpPr>
        <p:spPr>
          <a:xfrm>
            <a:off x="304800" y="3535740"/>
            <a:ext cx="8534400" cy="1569660"/>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عملية تحديد الموردين المهمين، تنفيذ علاقات تعاونية معهم، وتطوير طرق واضحة لقياس وتقييم مساهمة كل مورد في نجاح أعمال المؤسسة.</a:t>
            </a:r>
            <a:endParaRPr lang="fr-FR" sz="3200" b="1" dirty="0">
              <a:latin typeface="Times New Roman" pitchFamily="18" charset="0"/>
              <a:cs typeface="Times New Roman" pitchFamily="18" charset="0"/>
            </a:endParaRPr>
          </a:p>
        </p:txBody>
      </p:sp>
      <p:sp>
        <p:nvSpPr>
          <p:cNvPr id="8" name="Rectangle 7"/>
          <p:cNvSpPr/>
          <p:nvPr/>
        </p:nvSpPr>
        <p:spPr>
          <a:xfrm>
            <a:off x="2209800" y="5191780"/>
            <a:ext cx="6596678" cy="584775"/>
          </a:xfrm>
          <a:prstGeom prst="rect">
            <a:avLst/>
          </a:prstGeom>
        </p:spPr>
        <p:txBody>
          <a:bodyPr wrap="none">
            <a:spAutoFit/>
          </a:bodyPr>
          <a:lstStyle/>
          <a:p>
            <a:r>
              <a:rPr lang="ar-DZ" sz="3200" b="1" dirty="0" smtClean="0">
                <a:solidFill>
                  <a:srgbClr val="FF0000"/>
                </a:solidFill>
                <a:latin typeface="Times New Roman" pitchFamily="18" charset="0"/>
                <a:cs typeface="Times New Roman" pitchFamily="18" charset="0"/>
              </a:rPr>
              <a:t>في إدارة علاقات الموردين: </a:t>
            </a:r>
            <a:r>
              <a:rPr lang="ar-DZ" sz="3200" b="1" dirty="0" smtClean="0">
                <a:latin typeface="Times New Roman" pitchFamily="18" charset="0"/>
                <a:cs typeface="Times New Roman" pitchFamily="18" charset="0"/>
              </a:rPr>
              <a:t>المورد شريك موثوق</a:t>
            </a:r>
            <a:endParaRPr lang="fr-FR" sz="2000" dirty="0"/>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295400"/>
            <a:ext cx="8686800" cy="2209800"/>
          </a:xfrm>
        </p:spPr>
        <p:txBody>
          <a:bodyPr>
            <a:normAutofit/>
          </a:bodyPr>
          <a:lstStyle/>
          <a:p>
            <a:pPr marL="0" indent="0" algn="just" rtl="1">
              <a:buNone/>
            </a:pPr>
            <a:r>
              <a:rPr lang="ar-DZ" b="1" dirty="0" smtClean="0">
                <a:solidFill>
                  <a:srgbClr val="FF0000"/>
                </a:solidFill>
                <a:latin typeface="Times New Roman" pitchFamily="18" charset="0"/>
                <a:cs typeface="Times New Roman" pitchFamily="18" charset="0"/>
              </a:rPr>
              <a:t>تعريف </a:t>
            </a:r>
            <a:r>
              <a:rPr lang="fr-FR" b="1" dirty="0" smtClean="0">
                <a:solidFill>
                  <a:srgbClr val="FF0000"/>
                </a:solidFill>
                <a:latin typeface="Times New Roman" pitchFamily="18" charset="0"/>
                <a:cs typeface="Times New Roman" pitchFamily="18" charset="0"/>
              </a:rPr>
              <a:t>William J. Stevenson</a:t>
            </a:r>
            <a:r>
              <a:rPr lang="ar-DZ" b="1" dirty="0" smtClean="0">
                <a:solidFill>
                  <a:srgbClr val="FF0000"/>
                </a:solidFill>
                <a:latin typeface="Times New Roman" pitchFamily="18" charset="0"/>
                <a:cs typeface="Times New Roman" pitchFamily="18" charset="0"/>
              </a:rPr>
              <a:t>(2002):</a:t>
            </a:r>
          </a:p>
          <a:p>
            <a:pPr marL="0" indent="0" algn="just" rtl="1">
              <a:buNone/>
            </a:pPr>
            <a:r>
              <a:rPr lang="ar-DZ" b="1" dirty="0" smtClean="0">
                <a:solidFill>
                  <a:schemeClr val="tx1"/>
                </a:solidFill>
                <a:latin typeface="Times New Roman" pitchFamily="18" charset="0"/>
                <a:cs typeface="Times New Roman" pitchFamily="18" charset="0"/>
              </a:rPr>
              <a:t>   تتابع من المنظمات (تسهيلات، وظائف، نشاطات) المشاركة في إنتاج وتسليم سلعة أو خدمة، وتبدأ بالموردين الرئيسيين للمواد الخام، وتنتهي بالعميل النهائي</a:t>
            </a:r>
            <a:r>
              <a:rPr lang="fr-FR" b="1" dirty="0" smtClean="0">
                <a:solidFill>
                  <a:schemeClr val="tx1"/>
                </a:solidFill>
                <a:latin typeface="Times New Roman" pitchFamily="18" charset="0"/>
                <a:cs typeface="Times New Roman" pitchFamily="18" charset="0"/>
              </a:rPr>
              <a:t>.</a:t>
            </a:r>
          </a:p>
          <a:p>
            <a:pPr marL="0" indent="0" algn="r" rtl="1">
              <a:buNone/>
            </a:pPr>
            <a:endParaRPr lang="fr-FR" dirty="0"/>
          </a:p>
        </p:txBody>
      </p:sp>
      <p:sp>
        <p:nvSpPr>
          <p:cNvPr id="4" name="Espace réservé du contenu 2"/>
          <p:cNvSpPr txBox="1">
            <a:spLocks/>
          </p:cNvSpPr>
          <p:nvPr/>
        </p:nvSpPr>
        <p:spPr>
          <a:xfrm>
            <a:off x="381000" y="3581400"/>
            <a:ext cx="8534400" cy="1143000"/>
          </a:xfrm>
          <a:prstGeom prst="rect">
            <a:avLst/>
          </a:prstGeom>
        </p:spPr>
        <p:txBody>
          <a:bodyPr vert="horz">
            <a:normAutofit/>
          </a:bodyPr>
          <a:lstStyle/>
          <a:p>
            <a:pPr lvl="0" algn="just" rtl="1">
              <a:spcBef>
                <a:spcPct val="20000"/>
              </a:spcBef>
              <a:buClr>
                <a:schemeClr val="accent1"/>
              </a:buClr>
              <a:buSzPct val="70000"/>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التسهيلات</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المخازن، المصانع، مراكز التشغيل، مراكز التوزيع</a:t>
            </a:r>
            <a:r>
              <a:rPr lang="ar-DZ" sz="3200" b="1" dirty="0" smtClean="0">
                <a:latin typeface="Times New Roman" pitchFamily="18" charset="0"/>
                <a:cs typeface="Times New Roman" pitchFamily="18" charset="0"/>
              </a:rPr>
              <a:t>، التوكيلات، المحلات التجارية</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28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Espace réservé du contenu 2"/>
          <p:cNvSpPr txBox="1">
            <a:spLocks/>
          </p:cNvSpPr>
          <p:nvPr/>
        </p:nvSpPr>
        <p:spPr>
          <a:xfrm>
            <a:off x="228600" y="4800600"/>
            <a:ext cx="8686800" cy="990600"/>
          </a:xfrm>
          <a:prstGeom prst="rect">
            <a:avLst/>
          </a:prstGeom>
        </p:spPr>
        <p:txBody>
          <a:bodyPr vert="horz">
            <a:normAutofit lnSpcReduction="10000"/>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الوظائف</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التنبؤ بالطلب، رقابة المخزون، إدارة المعلومات، ضمان الجودة، جدولة وتخطيط العمليات</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28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Espace réservé du contenu 2"/>
          <p:cNvSpPr txBox="1">
            <a:spLocks/>
          </p:cNvSpPr>
          <p:nvPr/>
        </p:nvSpPr>
        <p:spPr>
          <a:xfrm>
            <a:off x="228600" y="5791200"/>
            <a:ext cx="8686800" cy="9906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النشاطات</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الشراء، النقل، الإنتاج، التخزين، التوزيع، التسليم، خدمات ما</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بعد البيع</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28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Rectangle 6"/>
          <p:cNvSpPr/>
          <p:nvPr/>
        </p:nvSpPr>
        <p:spPr>
          <a:xfrm>
            <a:off x="4631199" y="653844"/>
            <a:ext cx="4027064" cy="646331"/>
          </a:xfrm>
          <a:prstGeom prst="rect">
            <a:avLst/>
          </a:prstGeom>
        </p:spPr>
        <p:txBody>
          <a:bodyPr wrap="none">
            <a:spAutoFit/>
          </a:bodyPr>
          <a:lstStyle/>
          <a:p>
            <a:pPr algn="r" rtl="1"/>
            <a:r>
              <a:rPr lang="ar-DZ" sz="3600" b="1" dirty="0" smtClean="0">
                <a:solidFill>
                  <a:srgbClr val="FF0000"/>
                </a:solidFill>
                <a:latin typeface="Linkin" pitchFamily="34" charset="0"/>
                <a:cs typeface="Linkin" pitchFamily="34" charset="0"/>
              </a:rPr>
              <a:t>1. تعريف سلاسل الإمداد:</a:t>
            </a:r>
            <a:endParaRPr lang="fr-FR" sz="3600" dirty="0">
              <a:solidFill>
                <a:srgbClr val="FF0000"/>
              </a:solidFill>
            </a:endParaRP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0" y="0"/>
            <a:ext cx="9144000" cy="6629400"/>
            <a:chOff x="76200" y="1066800"/>
            <a:chExt cx="8763000" cy="5562600"/>
          </a:xfrm>
        </p:grpSpPr>
        <p:pic>
          <p:nvPicPr>
            <p:cNvPr id="56322" name="Picture 2" descr="C:\Users\SALAH\Desktop\supplier-relationship-management-srm.jpg"/>
            <p:cNvPicPr>
              <a:picLocks noChangeAspect="1" noChangeArrowheads="1"/>
            </p:cNvPicPr>
            <p:nvPr/>
          </p:nvPicPr>
          <p:blipFill>
            <a:blip r:embed="rId2"/>
            <a:srcRect/>
            <a:stretch>
              <a:fillRect/>
            </a:stretch>
          </p:blipFill>
          <p:spPr bwMode="auto">
            <a:xfrm>
              <a:off x="76200" y="1066800"/>
              <a:ext cx="8763000" cy="5562600"/>
            </a:xfrm>
            <a:prstGeom prst="rect">
              <a:avLst/>
            </a:prstGeom>
            <a:noFill/>
          </p:spPr>
        </p:pic>
        <p:sp>
          <p:nvSpPr>
            <p:cNvPr id="5" name="ZoneTexte 4"/>
            <p:cNvSpPr txBox="1"/>
            <p:nvPr/>
          </p:nvSpPr>
          <p:spPr>
            <a:xfrm>
              <a:off x="1509252" y="2379408"/>
              <a:ext cx="2286000" cy="490673"/>
            </a:xfrm>
            <a:prstGeom prst="rect">
              <a:avLst/>
            </a:prstGeom>
            <a:solidFill>
              <a:schemeClr val="bg1">
                <a:lumMod val="75000"/>
              </a:schemeClr>
            </a:solidFill>
          </p:spPr>
          <p:txBody>
            <a:bodyPr wrap="square" rtlCol="0">
              <a:spAutoFit/>
            </a:bodyPr>
            <a:lstStyle/>
            <a:p>
              <a:pPr algn="ctr" rtl="1"/>
              <a:r>
                <a:rPr lang="ar-DZ" sz="3200" b="1" dirty="0" smtClean="0">
                  <a:latin typeface="Arial" pitchFamily="34" charset="0"/>
                  <a:cs typeface="Arial" pitchFamily="34" charset="0"/>
                </a:rPr>
                <a:t>الرقابة والتحكم</a:t>
              </a:r>
              <a:endParaRPr lang="fr-FR" sz="3200" b="1" dirty="0">
                <a:latin typeface="Arial" pitchFamily="34" charset="0"/>
                <a:cs typeface="Arial" pitchFamily="34" charset="0"/>
              </a:endParaRPr>
            </a:p>
          </p:txBody>
        </p:sp>
        <p:sp>
          <p:nvSpPr>
            <p:cNvPr id="6" name="ZoneTexte 5"/>
            <p:cNvSpPr txBox="1"/>
            <p:nvPr/>
          </p:nvSpPr>
          <p:spPr>
            <a:xfrm>
              <a:off x="5181600" y="5715000"/>
              <a:ext cx="2286000" cy="490673"/>
            </a:xfrm>
            <a:prstGeom prst="rect">
              <a:avLst/>
            </a:prstGeom>
            <a:solidFill>
              <a:schemeClr val="bg1">
                <a:lumMod val="75000"/>
              </a:schemeClr>
            </a:solidFill>
          </p:spPr>
          <p:txBody>
            <a:bodyPr wrap="square" rtlCol="0">
              <a:spAutoFit/>
            </a:bodyPr>
            <a:lstStyle/>
            <a:p>
              <a:pPr algn="ctr" rtl="1"/>
              <a:r>
                <a:rPr lang="ar-DZ" sz="3200" b="1" smtClean="0">
                  <a:latin typeface="Arial" pitchFamily="34" charset="0"/>
                  <a:cs typeface="Arial" pitchFamily="34" charset="0"/>
                </a:rPr>
                <a:t>التكنولوجيا</a:t>
              </a:r>
              <a:endParaRPr lang="fr-FR" sz="3200" b="1" dirty="0">
                <a:latin typeface="Arial" pitchFamily="34" charset="0"/>
                <a:cs typeface="Arial" pitchFamily="34" charset="0"/>
              </a:endParaRPr>
            </a:p>
          </p:txBody>
        </p:sp>
        <p:sp>
          <p:nvSpPr>
            <p:cNvPr id="7" name="ZoneTexte 6"/>
            <p:cNvSpPr txBox="1"/>
            <p:nvPr/>
          </p:nvSpPr>
          <p:spPr>
            <a:xfrm>
              <a:off x="290666" y="4038600"/>
              <a:ext cx="2400300" cy="490673"/>
            </a:xfrm>
            <a:prstGeom prst="rect">
              <a:avLst/>
            </a:prstGeom>
            <a:solidFill>
              <a:schemeClr val="bg1">
                <a:lumMod val="75000"/>
              </a:schemeClr>
            </a:solidFill>
          </p:spPr>
          <p:txBody>
            <a:bodyPr wrap="square" rtlCol="0">
              <a:spAutoFit/>
            </a:bodyPr>
            <a:lstStyle/>
            <a:p>
              <a:pPr algn="ctr" rtl="1"/>
              <a:r>
                <a:rPr lang="ar-DZ" sz="3200" b="1" dirty="0" smtClean="0">
                  <a:latin typeface="Arial" pitchFamily="34" charset="0"/>
                  <a:cs typeface="Arial" pitchFamily="34" charset="0"/>
                </a:rPr>
                <a:t>التعاون والتنسيق</a:t>
              </a:r>
              <a:endParaRPr lang="fr-FR" sz="3200" b="1" dirty="0">
                <a:latin typeface="Arial" pitchFamily="34" charset="0"/>
                <a:cs typeface="Arial" pitchFamily="34" charset="0"/>
              </a:endParaRPr>
            </a:p>
          </p:txBody>
        </p:sp>
        <p:sp>
          <p:nvSpPr>
            <p:cNvPr id="8" name="ZoneTexte 7"/>
            <p:cNvSpPr txBox="1"/>
            <p:nvPr/>
          </p:nvSpPr>
          <p:spPr>
            <a:xfrm>
              <a:off x="5181600" y="2362200"/>
              <a:ext cx="2286000" cy="490673"/>
            </a:xfrm>
            <a:prstGeom prst="rect">
              <a:avLst/>
            </a:prstGeom>
            <a:solidFill>
              <a:schemeClr val="bg1">
                <a:lumMod val="75000"/>
              </a:schemeClr>
            </a:solidFill>
          </p:spPr>
          <p:txBody>
            <a:bodyPr wrap="square" rtlCol="0">
              <a:spAutoFit/>
            </a:bodyPr>
            <a:lstStyle/>
            <a:p>
              <a:pPr algn="ctr" rtl="1"/>
              <a:r>
                <a:rPr lang="ar-DZ" sz="3200" b="1" dirty="0" smtClean="0">
                  <a:latin typeface="Arial" pitchFamily="34" charset="0"/>
                  <a:cs typeface="Arial" pitchFamily="34" charset="0"/>
                </a:rPr>
                <a:t>إدارة المخاطر</a:t>
              </a:r>
              <a:endParaRPr lang="fr-FR" sz="3200" b="1" dirty="0">
                <a:latin typeface="Arial" pitchFamily="34" charset="0"/>
                <a:cs typeface="Arial" pitchFamily="34" charset="0"/>
              </a:endParaRPr>
            </a:p>
          </p:txBody>
        </p:sp>
        <p:sp>
          <p:nvSpPr>
            <p:cNvPr id="9" name="ZoneTexte 8"/>
            <p:cNvSpPr txBox="1"/>
            <p:nvPr/>
          </p:nvSpPr>
          <p:spPr>
            <a:xfrm>
              <a:off x="1447800" y="5715000"/>
              <a:ext cx="2286000" cy="490673"/>
            </a:xfrm>
            <a:prstGeom prst="rect">
              <a:avLst/>
            </a:prstGeom>
            <a:solidFill>
              <a:schemeClr val="bg1">
                <a:lumMod val="75000"/>
              </a:schemeClr>
            </a:solidFill>
          </p:spPr>
          <p:txBody>
            <a:bodyPr wrap="square" rtlCol="0">
              <a:spAutoFit/>
            </a:bodyPr>
            <a:lstStyle/>
            <a:p>
              <a:pPr algn="ctr" rtl="1"/>
              <a:r>
                <a:rPr lang="ar-DZ" sz="3200" b="1" dirty="0" smtClean="0">
                  <a:latin typeface="Arial" pitchFamily="34" charset="0"/>
                  <a:cs typeface="Arial" pitchFamily="34" charset="0"/>
                </a:rPr>
                <a:t>الاتصالات</a:t>
              </a:r>
              <a:endParaRPr lang="fr-FR" sz="3200" b="1" dirty="0">
                <a:latin typeface="Arial" pitchFamily="34" charset="0"/>
                <a:cs typeface="Arial" pitchFamily="34" charset="0"/>
              </a:endParaRPr>
            </a:p>
          </p:txBody>
        </p:sp>
        <p:sp>
          <p:nvSpPr>
            <p:cNvPr id="10" name="ZoneTexte 9"/>
            <p:cNvSpPr txBox="1"/>
            <p:nvPr/>
          </p:nvSpPr>
          <p:spPr>
            <a:xfrm>
              <a:off x="6324600" y="4063425"/>
              <a:ext cx="2286000" cy="490673"/>
            </a:xfrm>
            <a:prstGeom prst="rect">
              <a:avLst/>
            </a:prstGeom>
            <a:solidFill>
              <a:schemeClr val="bg1">
                <a:lumMod val="75000"/>
              </a:schemeClr>
            </a:solidFill>
          </p:spPr>
          <p:txBody>
            <a:bodyPr wrap="square" rtlCol="0">
              <a:spAutoFit/>
            </a:bodyPr>
            <a:lstStyle/>
            <a:p>
              <a:pPr algn="ctr" rtl="1"/>
              <a:r>
                <a:rPr lang="ar-DZ" sz="3200" b="1" dirty="0" smtClean="0">
                  <a:latin typeface="Arial" pitchFamily="34" charset="0"/>
                  <a:cs typeface="Arial" pitchFamily="34" charset="0"/>
                </a:rPr>
                <a:t>الأفراد</a:t>
              </a:r>
              <a:endParaRPr lang="fr-FR" sz="3200" b="1" dirty="0">
                <a:latin typeface="Arial" pitchFamily="34" charset="0"/>
                <a:cs typeface="Arial" pitchFamily="34" charset="0"/>
              </a:endParaRPr>
            </a:p>
          </p:txBody>
        </p:sp>
      </p:grpSp>
      <p:sp>
        <p:nvSpPr>
          <p:cNvPr id="12" name="ZoneTexte 11"/>
          <p:cNvSpPr txBox="1"/>
          <p:nvPr/>
        </p:nvSpPr>
        <p:spPr>
          <a:xfrm>
            <a:off x="152400" y="304800"/>
            <a:ext cx="8686800" cy="584775"/>
          </a:xfrm>
          <a:prstGeom prst="rect">
            <a:avLst/>
          </a:prstGeom>
          <a:solidFill>
            <a:schemeClr val="bg1"/>
          </a:solidFill>
        </p:spPr>
        <p:txBody>
          <a:bodyPr wrap="square" rtlCol="0">
            <a:spAutoFit/>
          </a:bodyPr>
          <a:lstStyle/>
          <a:p>
            <a:pPr algn="ctr" rtl="1"/>
            <a:r>
              <a:rPr lang="ar-DZ" sz="3200" b="1" dirty="0" smtClean="0">
                <a:solidFill>
                  <a:srgbClr val="FF0000"/>
                </a:solidFill>
                <a:latin typeface="Arial" pitchFamily="34" charset="0"/>
                <a:cs typeface="Arial" pitchFamily="34" charset="0"/>
              </a:rPr>
              <a:t>إدارة علاقات الموردين</a:t>
            </a:r>
            <a:endParaRPr lang="fr-FR" sz="3200" b="1" dirty="0">
              <a:solidFill>
                <a:srgbClr val="FF0000"/>
              </a:solidFill>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0" y="1066800"/>
            <a:ext cx="8915400" cy="579438"/>
          </a:xfrm>
          <a:prstGeom prst="rect">
            <a:avLst/>
          </a:prstGeom>
        </p:spPr>
        <p:txBody>
          <a:bodyPr vert="horz">
            <a:normAutofit fontScale="77500" lnSpcReduction="20000"/>
          </a:bodyPr>
          <a:lstStyle/>
          <a:p>
            <a:pPr marL="342900" lvl="0" indent="-342900" algn="r" rtl="1">
              <a:spcBef>
                <a:spcPct val="20000"/>
              </a:spcBef>
              <a:buClr>
                <a:schemeClr val="accent1"/>
              </a:buClr>
              <a:buSzPct val="70000"/>
            </a:pPr>
            <a:r>
              <a:rPr kumimoji="0" lang="ar-DZ" sz="39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ج. </a:t>
            </a:r>
            <a:r>
              <a:rPr lang="ar-DZ" sz="3900" b="1" dirty="0" smtClean="0">
                <a:solidFill>
                  <a:srgbClr val="FF0000"/>
                </a:solidFill>
                <a:latin typeface="Times New Roman" pitchFamily="18" charset="0"/>
                <a:cs typeface="Times New Roman" pitchFamily="18" charset="0"/>
              </a:rPr>
              <a:t>نظام تخطيط موارد المؤسسة </a:t>
            </a:r>
            <a:r>
              <a:rPr lang="fr-FR" sz="2800" b="1" dirty="0" smtClean="0">
                <a:solidFill>
                  <a:srgbClr val="FF0000"/>
                </a:solidFill>
                <a:latin typeface="Times New Roman" pitchFamily="18" charset="0"/>
                <a:cs typeface="Times New Roman" pitchFamily="18" charset="0"/>
              </a:rPr>
              <a:t>Enterprise Resource Planning (MRP)</a:t>
            </a:r>
            <a:r>
              <a:rPr lang="ar-DZ" sz="2800" b="1" dirty="0" smtClean="0">
                <a:solidFill>
                  <a:srgbClr val="FF0000"/>
                </a:solidFill>
                <a:latin typeface="Times New Roman" pitchFamily="18" charset="0"/>
                <a:cs typeface="Times New Roman" pitchFamily="18" charset="0"/>
              </a:rPr>
              <a:t>: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endParaRPr kumimoji="0" lang="fr-FR"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5" name="Rectangle 4"/>
          <p:cNvSpPr/>
          <p:nvPr/>
        </p:nvSpPr>
        <p:spPr>
          <a:xfrm>
            <a:off x="304800" y="1676400"/>
            <a:ext cx="8534400" cy="2062103"/>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نظام معلوماتي صمّم لتنسيق جميع الموارد والمعلومات والأنشطة اللازمة لإتمام كل العمليات، مثل المحاسبة، الشراء، التخزين، الإنتاج، التمويل، الأفراد...، كما يمكنه تبادل البيانات بين أجزائه المختلفة. </a:t>
            </a:r>
          </a:p>
        </p:txBody>
      </p:sp>
      <p:sp>
        <p:nvSpPr>
          <p:cNvPr id="7" name="Rectangle 6"/>
          <p:cNvSpPr/>
          <p:nvPr/>
        </p:nvSpPr>
        <p:spPr>
          <a:xfrm>
            <a:off x="228600" y="4177605"/>
            <a:ext cx="8610600" cy="2062103"/>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نظام معلومات متكامل مبني على قاعدة بيانات مركزية ومنصة كمبيوتر مشتركة، والتي تساعد المؤسسة على الاستخدام الفعال لمواردها، وتسهيل تدفق المعلومة بين وظائف المؤسسة، </a:t>
            </a:r>
            <a:r>
              <a:rPr lang="ar-DZ" sz="3200" b="1" dirty="0" smtClean="0">
                <a:solidFill>
                  <a:srgbClr val="FF0000"/>
                </a:solidFill>
                <a:latin typeface="Times New Roman" pitchFamily="18" charset="0"/>
                <a:cs typeface="Times New Roman" pitchFamily="18" charset="0"/>
              </a:rPr>
              <a:t>ومع أصحاب المصالح الخارجيين</a:t>
            </a:r>
            <a:r>
              <a:rPr lang="ar-DZ" sz="3200" b="1" dirty="0" smtClean="0">
                <a:latin typeface="Times New Roman" pitchFamily="18" charset="0"/>
                <a:cs typeface="Times New Roman" pitchFamily="18" charset="0"/>
              </a:rPr>
              <a:t>.</a:t>
            </a:r>
            <a:endParaRPr lang="fr-FR" sz="3200" b="1" dirty="0">
              <a:latin typeface="Times New Roman" pitchFamily="18" charset="0"/>
              <a:cs typeface="Times New Roman" pitchFamily="18" charset="0"/>
            </a:endParaRP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76200" y="1676400"/>
            <a:ext cx="5648325" cy="5029200"/>
            <a:chOff x="1066800" y="1752600"/>
            <a:chExt cx="5648325" cy="5029200"/>
          </a:xfrm>
        </p:grpSpPr>
        <p:pic>
          <p:nvPicPr>
            <p:cNvPr id="5" name="Picture 2" descr="E:\Desktop\gestion intégrée erp de planification des ressources d'entreprise.jpg"/>
            <p:cNvPicPr>
              <a:picLocks noChangeAspect="1" noChangeArrowheads="1"/>
            </p:cNvPicPr>
            <p:nvPr/>
          </p:nvPicPr>
          <p:blipFill>
            <a:blip r:embed="rId2"/>
            <a:srcRect/>
            <a:stretch>
              <a:fillRect/>
            </a:stretch>
          </p:blipFill>
          <p:spPr bwMode="auto">
            <a:xfrm>
              <a:off x="1066800" y="1752600"/>
              <a:ext cx="5648325" cy="5029200"/>
            </a:xfrm>
            <a:prstGeom prst="rect">
              <a:avLst/>
            </a:prstGeom>
            <a:noFill/>
          </p:spPr>
        </p:pic>
        <p:sp>
          <p:nvSpPr>
            <p:cNvPr id="6" name="ZoneTexte 5"/>
            <p:cNvSpPr txBox="1"/>
            <p:nvPr/>
          </p:nvSpPr>
          <p:spPr>
            <a:xfrm>
              <a:off x="3352800" y="1754872"/>
              <a:ext cx="990600" cy="523220"/>
            </a:xfrm>
            <a:prstGeom prst="rect">
              <a:avLst/>
            </a:prstGeom>
            <a:solidFill>
              <a:srgbClr val="FFCC99"/>
            </a:solidFill>
          </p:spPr>
          <p:txBody>
            <a:bodyPr wrap="square" rtlCol="0">
              <a:spAutoFit/>
            </a:bodyPr>
            <a:lstStyle/>
            <a:p>
              <a:pPr algn="r" rtl="1"/>
              <a:r>
                <a:rPr lang="ar-DZ" sz="2800" b="1" dirty="0" smtClean="0">
                  <a:latin typeface="Arial" pitchFamily="34" charset="0"/>
                  <a:cs typeface="Arial" pitchFamily="34" charset="0"/>
                </a:rPr>
                <a:t>المالية</a:t>
              </a:r>
              <a:endParaRPr lang="fr-FR" sz="2800" b="1" dirty="0">
                <a:latin typeface="Arial" pitchFamily="34" charset="0"/>
                <a:cs typeface="Arial" pitchFamily="34" charset="0"/>
              </a:endParaRPr>
            </a:p>
          </p:txBody>
        </p:sp>
        <p:sp>
          <p:nvSpPr>
            <p:cNvPr id="7" name="ZoneTexte 6"/>
            <p:cNvSpPr txBox="1"/>
            <p:nvPr/>
          </p:nvSpPr>
          <p:spPr>
            <a:xfrm>
              <a:off x="5029200" y="4267200"/>
              <a:ext cx="1143000" cy="523220"/>
            </a:xfrm>
            <a:prstGeom prst="rect">
              <a:avLst/>
            </a:prstGeom>
            <a:solidFill>
              <a:srgbClr val="FFCC99"/>
            </a:solidFill>
          </p:spPr>
          <p:txBody>
            <a:bodyPr wrap="square" rtlCol="0">
              <a:spAutoFit/>
            </a:bodyPr>
            <a:lstStyle/>
            <a:p>
              <a:pPr algn="r" rtl="1"/>
              <a:r>
                <a:rPr lang="ar-DZ" sz="2800" b="1" dirty="0" smtClean="0">
                  <a:latin typeface="Arial" pitchFamily="34" charset="0"/>
                  <a:cs typeface="Arial" pitchFamily="34" charset="0"/>
                </a:rPr>
                <a:t>المبيعات</a:t>
              </a:r>
              <a:endParaRPr lang="fr-FR" sz="2800" b="1" dirty="0">
                <a:latin typeface="Arial" pitchFamily="34" charset="0"/>
                <a:cs typeface="Arial" pitchFamily="34" charset="0"/>
              </a:endParaRPr>
            </a:p>
          </p:txBody>
        </p:sp>
        <p:sp>
          <p:nvSpPr>
            <p:cNvPr id="8" name="ZoneTexte 7"/>
            <p:cNvSpPr txBox="1"/>
            <p:nvPr/>
          </p:nvSpPr>
          <p:spPr>
            <a:xfrm>
              <a:off x="1219200" y="4343400"/>
              <a:ext cx="1676400" cy="523220"/>
            </a:xfrm>
            <a:prstGeom prst="rect">
              <a:avLst/>
            </a:prstGeom>
            <a:solidFill>
              <a:srgbClr val="FFCC99"/>
            </a:solidFill>
          </p:spPr>
          <p:txBody>
            <a:bodyPr wrap="square" rtlCol="0">
              <a:spAutoFit/>
            </a:bodyPr>
            <a:lstStyle/>
            <a:p>
              <a:pPr algn="r" rtl="1"/>
              <a:r>
                <a:rPr lang="ar-DZ" sz="2800" b="1" dirty="0" smtClean="0">
                  <a:latin typeface="Arial" pitchFamily="34" charset="0"/>
                  <a:cs typeface="Arial" pitchFamily="34" charset="0"/>
                </a:rPr>
                <a:t>موارد بشرية</a:t>
              </a:r>
              <a:endParaRPr lang="fr-FR" sz="2800" b="1" dirty="0">
                <a:latin typeface="Arial" pitchFamily="34" charset="0"/>
                <a:cs typeface="Arial" pitchFamily="34" charset="0"/>
              </a:endParaRPr>
            </a:p>
          </p:txBody>
        </p:sp>
        <p:sp>
          <p:nvSpPr>
            <p:cNvPr id="9" name="ZoneTexte 8"/>
            <p:cNvSpPr txBox="1"/>
            <p:nvPr/>
          </p:nvSpPr>
          <p:spPr>
            <a:xfrm>
              <a:off x="1524000" y="2383808"/>
              <a:ext cx="1143000" cy="523220"/>
            </a:xfrm>
            <a:prstGeom prst="rect">
              <a:avLst/>
            </a:prstGeom>
            <a:solidFill>
              <a:srgbClr val="FFCC99"/>
            </a:solidFill>
          </p:spPr>
          <p:txBody>
            <a:bodyPr wrap="square" rtlCol="0">
              <a:spAutoFit/>
            </a:bodyPr>
            <a:lstStyle/>
            <a:p>
              <a:pPr algn="r" rtl="1"/>
              <a:r>
                <a:rPr lang="ar-DZ" sz="2800" b="1" dirty="0" smtClean="0">
                  <a:latin typeface="Arial" pitchFamily="34" charset="0"/>
                  <a:cs typeface="Arial" pitchFamily="34" charset="0"/>
                </a:rPr>
                <a:t>المخازن</a:t>
              </a:r>
              <a:endParaRPr lang="fr-FR" sz="2800" b="1" dirty="0">
                <a:latin typeface="Arial" pitchFamily="34" charset="0"/>
                <a:cs typeface="Arial" pitchFamily="34" charset="0"/>
              </a:endParaRPr>
            </a:p>
          </p:txBody>
        </p:sp>
        <p:sp>
          <p:nvSpPr>
            <p:cNvPr id="10" name="ZoneTexte 9"/>
            <p:cNvSpPr txBox="1"/>
            <p:nvPr/>
          </p:nvSpPr>
          <p:spPr>
            <a:xfrm>
              <a:off x="5029200" y="2590800"/>
              <a:ext cx="990600" cy="523220"/>
            </a:xfrm>
            <a:prstGeom prst="rect">
              <a:avLst/>
            </a:prstGeom>
            <a:solidFill>
              <a:srgbClr val="FFCC99"/>
            </a:solidFill>
          </p:spPr>
          <p:txBody>
            <a:bodyPr wrap="square" rtlCol="0">
              <a:spAutoFit/>
            </a:bodyPr>
            <a:lstStyle/>
            <a:p>
              <a:pPr algn="r" rtl="1"/>
              <a:r>
                <a:rPr lang="ar-DZ" sz="2800" b="1" dirty="0" smtClean="0">
                  <a:latin typeface="Arial" pitchFamily="34" charset="0"/>
                  <a:cs typeface="Arial" pitchFamily="34" charset="0"/>
                </a:rPr>
                <a:t>النقل</a:t>
              </a:r>
              <a:endParaRPr lang="fr-FR" sz="2800" b="1" dirty="0">
                <a:latin typeface="Arial" pitchFamily="34" charset="0"/>
                <a:cs typeface="Arial" pitchFamily="34" charset="0"/>
              </a:endParaRPr>
            </a:p>
          </p:txBody>
        </p:sp>
        <p:sp>
          <p:nvSpPr>
            <p:cNvPr id="11" name="ZoneTexte 10"/>
            <p:cNvSpPr txBox="1"/>
            <p:nvPr/>
          </p:nvSpPr>
          <p:spPr>
            <a:xfrm>
              <a:off x="3429000" y="5222544"/>
              <a:ext cx="990600" cy="461665"/>
            </a:xfrm>
            <a:prstGeom prst="rect">
              <a:avLst/>
            </a:prstGeom>
            <a:solidFill>
              <a:srgbClr val="FFCC99"/>
            </a:solidFill>
          </p:spPr>
          <p:txBody>
            <a:bodyPr wrap="square" rtlCol="0">
              <a:spAutoFit/>
            </a:bodyPr>
            <a:lstStyle/>
            <a:p>
              <a:pPr algn="r" rtl="1"/>
              <a:r>
                <a:rPr lang="ar-DZ" sz="2400" b="1" dirty="0" smtClean="0">
                  <a:latin typeface="Arial" pitchFamily="34" charset="0"/>
                  <a:cs typeface="Arial" pitchFamily="34" charset="0"/>
                </a:rPr>
                <a:t>التصنيع</a:t>
              </a:r>
              <a:endParaRPr lang="fr-FR" sz="2400" b="1" dirty="0">
                <a:latin typeface="Arial" pitchFamily="34" charset="0"/>
                <a:cs typeface="Arial" pitchFamily="34" charset="0"/>
              </a:endParaRPr>
            </a:p>
          </p:txBody>
        </p:sp>
        <p:sp>
          <p:nvSpPr>
            <p:cNvPr id="12" name="ZoneTexte 11"/>
            <p:cNvSpPr txBox="1"/>
            <p:nvPr/>
          </p:nvSpPr>
          <p:spPr>
            <a:xfrm>
              <a:off x="3124200" y="3962400"/>
              <a:ext cx="1447800" cy="523220"/>
            </a:xfrm>
            <a:prstGeom prst="rect">
              <a:avLst/>
            </a:prstGeom>
            <a:solidFill>
              <a:srgbClr val="FFCC99"/>
            </a:solidFill>
          </p:spPr>
          <p:txBody>
            <a:bodyPr wrap="square" rtlCol="0">
              <a:spAutoFit/>
            </a:bodyPr>
            <a:lstStyle/>
            <a:p>
              <a:pPr algn="r" rtl="1"/>
              <a:r>
                <a:rPr lang="ar-DZ" sz="2800" b="1" dirty="0" smtClean="0">
                  <a:latin typeface="Arial" pitchFamily="34" charset="0"/>
                  <a:cs typeface="Arial" pitchFamily="34" charset="0"/>
                </a:rPr>
                <a:t>نظام </a:t>
              </a:r>
              <a:r>
                <a:rPr lang="fr-FR" sz="2400" b="1" dirty="0" smtClean="0">
                  <a:latin typeface="Times New Roman" pitchFamily="18" charset="0"/>
                  <a:cs typeface="Times New Roman" pitchFamily="18" charset="0"/>
                </a:rPr>
                <a:t>ERP</a:t>
              </a:r>
              <a:endParaRPr lang="fr-FR" sz="3200" b="1" dirty="0">
                <a:latin typeface="Times New Roman" pitchFamily="18" charset="0"/>
                <a:cs typeface="Times New Roman" pitchFamily="18" charset="0"/>
              </a:endParaRPr>
            </a:p>
          </p:txBody>
        </p:sp>
      </p:grpSp>
      <p:sp>
        <p:nvSpPr>
          <p:cNvPr id="13" name="Rectangle 12"/>
          <p:cNvSpPr/>
          <p:nvPr/>
        </p:nvSpPr>
        <p:spPr>
          <a:xfrm>
            <a:off x="1143000" y="228600"/>
            <a:ext cx="6093206" cy="1384995"/>
          </a:xfrm>
          <a:prstGeom prst="rect">
            <a:avLst/>
          </a:prstGeom>
        </p:spPr>
        <p:txBody>
          <a:bodyPr wrap="none">
            <a:spAutoFit/>
          </a:bodyPr>
          <a:lstStyle/>
          <a:p>
            <a:pPr algn="ctr" rtl="1"/>
            <a:r>
              <a:rPr lang="ar-DZ" sz="2800" b="1" dirty="0" smtClean="0">
                <a:solidFill>
                  <a:srgbClr val="FF0000"/>
                </a:solidFill>
                <a:latin typeface="Arial" pitchFamily="34" charset="0"/>
                <a:cs typeface="Arial" pitchFamily="34" charset="0"/>
              </a:rPr>
              <a:t>نظام تخطيط موارد المؤسسة</a:t>
            </a:r>
            <a:endParaRPr lang="fr-FR" sz="2800" b="1" dirty="0" smtClean="0">
              <a:solidFill>
                <a:srgbClr val="FF0000"/>
              </a:solidFill>
              <a:latin typeface="Arial" pitchFamily="34" charset="0"/>
              <a:cs typeface="Arial" pitchFamily="34" charset="0"/>
            </a:endParaRPr>
          </a:p>
          <a:p>
            <a:pPr algn="ctr"/>
            <a:r>
              <a:rPr lang="ar-DZ" sz="2800" b="1" dirty="0" smtClean="0">
                <a:solidFill>
                  <a:srgbClr val="FF0000"/>
                </a:solidFill>
                <a:latin typeface="Times New Roman" pitchFamily="18" charset="0"/>
                <a:cs typeface="Times New Roman" pitchFamily="18" charset="0"/>
              </a:rPr>
              <a:t> </a:t>
            </a:r>
            <a:r>
              <a:rPr lang="fr-FR" sz="2800" b="1" dirty="0" smtClean="0">
                <a:solidFill>
                  <a:srgbClr val="FF0000"/>
                </a:solidFill>
                <a:latin typeface="Times New Roman" pitchFamily="18" charset="0"/>
                <a:cs typeface="Times New Roman" pitchFamily="18" charset="0"/>
              </a:rPr>
              <a:t>Planning Ressources Entreprises ERP</a:t>
            </a:r>
            <a:endParaRPr lang="ar-DZ" sz="2800" b="1" dirty="0" smtClean="0">
              <a:solidFill>
                <a:srgbClr val="FF0000"/>
              </a:solidFill>
              <a:latin typeface="Times New Roman" pitchFamily="18" charset="0"/>
              <a:cs typeface="Times New Roman" pitchFamily="18" charset="0"/>
            </a:endParaRPr>
          </a:p>
          <a:p>
            <a:pPr algn="ctr"/>
            <a:r>
              <a:rPr lang="fr-FR" sz="2800" b="1" dirty="0" err="1" smtClean="0">
                <a:solidFill>
                  <a:srgbClr val="FF0000"/>
                </a:solidFill>
                <a:latin typeface="Times New Roman" pitchFamily="18" charset="0"/>
                <a:cs typeface="Times New Roman" pitchFamily="18" charset="0"/>
              </a:rPr>
              <a:t>Progecielle</a:t>
            </a:r>
            <a:r>
              <a:rPr lang="fr-FR" sz="2800" b="1" dirty="0" smtClean="0">
                <a:solidFill>
                  <a:srgbClr val="FF0000"/>
                </a:solidFill>
                <a:latin typeface="Times New Roman" pitchFamily="18" charset="0"/>
                <a:cs typeface="Times New Roman" pitchFamily="18" charset="0"/>
              </a:rPr>
              <a:t> de gestion intégré</a:t>
            </a:r>
            <a:endParaRPr lang="fr-FR" sz="2800" dirty="0">
              <a:solidFill>
                <a:srgbClr val="FF0000"/>
              </a:solidFill>
              <a:latin typeface="Times New Roman" pitchFamily="18" charset="0"/>
              <a:cs typeface="Times New Roman" pitchFamily="18" charset="0"/>
            </a:endParaRPr>
          </a:p>
        </p:txBody>
      </p:sp>
      <p:sp>
        <p:nvSpPr>
          <p:cNvPr id="14" name="Rectangle 13"/>
          <p:cNvSpPr/>
          <p:nvPr/>
        </p:nvSpPr>
        <p:spPr>
          <a:xfrm>
            <a:off x="5334000" y="2530257"/>
            <a:ext cx="3810000" cy="3108543"/>
          </a:xfrm>
          <a:prstGeom prst="rect">
            <a:avLst/>
          </a:prstGeom>
        </p:spPr>
        <p:txBody>
          <a:bodyPr wrap="square">
            <a:spAutoFit/>
          </a:bodyPr>
          <a:lstStyle/>
          <a:p>
            <a:pPr algn="just" rtl="1"/>
            <a:r>
              <a:rPr lang="ar-DZ" sz="2800" b="1" dirty="0" smtClean="0">
                <a:latin typeface="Arial" pitchFamily="34" charset="0"/>
                <a:cs typeface="Arial" pitchFamily="34" charset="0"/>
              </a:rPr>
              <a:t>نظام معلوماتي تتكامل فيه برمجيات </a:t>
            </a:r>
            <a:r>
              <a:rPr lang="fr-FR" sz="2800" b="1" dirty="0" smtClean="0">
                <a:latin typeface="Times New Roman" pitchFamily="18" charset="0"/>
                <a:cs typeface="Times New Roman" pitchFamily="18" charset="0"/>
              </a:rPr>
              <a:t>logicielles</a:t>
            </a:r>
            <a:r>
              <a:rPr lang="ar-DZ" sz="2800" b="1" dirty="0" smtClean="0">
                <a:latin typeface="Arial" pitchFamily="34" charset="0"/>
                <a:cs typeface="Arial" pitchFamily="34" charset="0"/>
              </a:rPr>
              <a:t> خاصة بالوظائف المختلفة للمؤسسة</a:t>
            </a:r>
            <a:r>
              <a:rPr lang="fr-FR" sz="2800" b="1" dirty="0" smtClean="0">
                <a:latin typeface="Arial" pitchFamily="34" charset="0"/>
                <a:cs typeface="Arial" pitchFamily="34" charset="0"/>
              </a:rPr>
              <a:t> </a:t>
            </a:r>
            <a:r>
              <a:rPr lang="ar-DZ" sz="2800" b="1" dirty="0" smtClean="0">
                <a:latin typeface="Arial" pitchFamily="34" charset="0"/>
                <a:cs typeface="Arial" pitchFamily="34" charset="0"/>
              </a:rPr>
              <a:t>(محاسبة، مالية، موارد بشرية، تصنيع، مبيعات، مخازن...) في قاعدة بيانات موحدة، بهدف التنسيق والتكامل تلك الوظائف.</a:t>
            </a:r>
            <a:endParaRPr lang="fr-FR"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1447800"/>
            <a:ext cx="8915400" cy="2514600"/>
          </a:xfrm>
          <a:prstGeom prst="rect">
            <a:avLst/>
          </a:prstGeom>
        </p:spPr>
        <p:txBody>
          <a:bodyPr vert="horz">
            <a:noAutofit/>
          </a:bodyPr>
          <a:lstStyle/>
          <a:p>
            <a:pPr marL="342900" lvl="0" indent="-342900" algn="r" rtl="1">
              <a:spcBef>
                <a:spcPct val="20000"/>
              </a:spcBef>
              <a:buClr>
                <a:srgbClr val="FF0000"/>
              </a:buClr>
              <a:buSzPct val="80000"/>
              <a:buFont typeface="Wingdings" pitchFamily="2" charset="2"/>
              <a:buChar char="v"/>
            </a:pP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تستخدم</a:t>
            </a:r>
            <a:r>
              <a:rPr kumimoji="0" lang="en-US" sz="2600" b="1" i="0" u="none" strike="noStrike" kern="1200" cap="none" spc="0" normalizeH="0" baseline="0" noProof="0" dirty="0" smtClean="0">
                <a:ln>
                  <a:noFill/>
                </a:ln>
                <a:effectLst/>
                <a:uLnTx/>
                <a:uFillTx/>
                <a:latin typeface="Times New Roman" pitchFamily="18" charset="0"/>
                <a:cs typeface="Times New Roman" pitchFamily="18" charset="0"/>
              </a:rPr>
              <a:t> </a:t>
            </a: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تجارة إلكترونية</a:t>
            </a:r>
            <a:r>
              <a:rPr kumimoji="0" lang="en-US" sz="2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e-commerce</a:t>
            </a:r>
            <a:r>
              <a:rPr kumimoji="0" lang="en-US" sz="2600" b="1" i="0" u="none" strike="noStrike" kern="1200" cap="none" spc="0" normalizeH="0" baseline="0" noProof="0" dirty="0" smtClean="0">
                <a:ln>
                  <a:noFill/>
                </a:ln>
                <a:solidFill>
                  <a:schemeClr val="tx2"/>
                </a:solidFill>
                <a:effectLst/>
                <a:uLnTx/>
                <a:uFillTx/>
                <a:latin typeface="Times New Roman" pitchFamily="18" charset="0"/>
                <a:cs typeface="Times New Roman" pitchFamily="18" charset="0"/>
              </a:rPr>
              <a:t> </a:t>
            </a:r>
            <a:r>
              <a:rPr kumimoji="0" lang="ar-SY" sz="2600" b="1" i="0" u="none" strike="noStrike" kern="1200" cap="none" spc="0" normalizeH="0" baseline="0" noProof="0" dirty="0" smtClean="0">
                <a:ln>
                  <a:noFill/>
                </a:ln>
                <a:solidFill>
                  <a:schemeClr val="tx2"/>
                </a:solidFill>
                <a:effectLst/>
                <a:uLnTx/>
                <a:uFillTx/>
                <a:latin typeface="Times New Roman" pitchFamily="18" charset="0"/>
                <a:cs typeface="Times New Roman" pitchFamily="18" charset="0"/>
              </a:rPr>
              <a:t> </a:t>
            </a:r>
            <a:r>
              <a:rPr kumimoji="0" lang="ar-DZ" sz="2600" b="1" i="0" u="none" strike="noStrike" kern="1200" cap="none" spc="0" normalizeH="0" baseline="0" noProof="0" dirty="0" smtClean="0">
                <a:ln>
                  <a:noFill/>
                </a:ln>
                <a:effectLst/>
                <a:uLnTx/>
                <a:uFillTx/>
                <a:latin typeface="Times New Roman" pitchFamily="18" charset="0"/>
                <a:cs typeface="Times New Roman" pitchFamily="18" charset="0"/>
              </a:rPr>
              <a:t>للبيع</a:t>
            </a: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 التسويق، </a:t>
            </a:r>
            <a:r>
              <a:rPr lang="ar-SY" sz="2600" b="1" dirty="0" smtClean="0">
                <a:latin typeface="Times New Roman" pitchFamily="18" charset="0"/>
                <a:cs typeface="Times New Roman" pitchFamily="18" charset="0"/>
              </a:rPr>
              <a:t>الطلبات </a:t>
            </a:r>
            <a:r>
              <a:rPr lang="ar-SY" sz="2600" b="1" dirty="0" err="1" smtClean="0">
                <a:latin typeface="Times New Roman" pitchFamily="18" charset="0"/>
                <a:cs typeface="Times New Roman" pitchFamily="18" charset="0"/>
              </a:rPr>
              <a:t>والفوترة</a:t>
            </a:r>
            <a:r>
              <a:rPr lang="ar-SY" sz="2600" b="1" dirty="0" smtClean="0">
                <a:latin typeface="Times New Roman" pitchFamily="18" charset="0"/>
                <a:cs typeface="Times New Roman" pitchFamily="18" charset="0"/>
              </a:rPr>
              <a:t> </a:t>
            </a:r>
            <a:r>
              <a:rPr lang="ar-DZ" sz="2600" b="1" dirty="0" smtClean="0">
                <a:latin typeface="Times New Roman" pitchFamily="18" charset="0"/>
                <a:cs typeface="Times New Roman" pitchFamily="18" charset="0"/>
              </a:rPr>
              <a:t>؛</a:t>
            </a:r>
            <a:endParaRPr kumimoji="0" lang="en-US" sz="2600" b="1" i="0" u="none" strike="noStrike" kern="1200" cap="none" spc="0" normalizeH="0" baseline="0" noProof="0" dirty="0" smtClean="0">
              <a:ln>
                <a:noFill/>
              </a:ln>
              <a:effectLst/>
              <a:uLnTx/>
              <a:uFillTx/>
              <a:latin typeface="Times New Roman" pitchFamily="18" charset="0"/>
              <a:cs typeface="Times New Roman" pitchFamily="18" charset="0"/>
            </a:endParaRPr>
          </a:p>
          <a:p>
            <a:pPr marL="342900" marR="0" lvl="0" indent="-342900" algn="r" defTabSz="914400" rtl="1" eaLnBrk="1" fontAlgn="auto" latinLnBrk="0" hangingPunct="1">
              <a:lnSpc>
                <a:spcPct val="100000"/>
              </a:lnSpc>
              <a:spcBef>
                <a:spcPct val="20000"/>
              </a:spcBef>
              <a:spcAft>
                <a:spcPts val="0"/>
              </a:spcAft>
              <a:buClr>
                <a:srgbClr val="FF0000"/>
              </a:buClr>
              <a:buSzPct val="80000"/>
              <a:buFont typeface="Wingdings" pitchFamily="2" charset="2"/>
              <a:buChar char="v"/>
              <a:tabLst/>
              <a:defRPr/>
            </a:pP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موقع الموردين على بعد </a:t>
            </a:r>
            <a:r>
              <a:rPr kumimoji="0" lang="ar-SY" sz="2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15 دقيقة </a:t>
            </a: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من المنشأة في تكساس (</a:t>
            </a:r>
            <a:r>
              <a:rPr kumimoji="0" lang="en-US" sz="2600" b="1" i="0" u="none" strike="noStrike" kern="1200" cap="none" spc="0" normalizeH="0" baseline="0" noProof="0" dirty="0" smtClean="0">
                <a:ln>
                  <a:noFill/>
                </a:ln>
                <a:effectLst/>
                <a:uLnTx/>
                <a:uFillTx/>
                <a:latin typeface="Times New Roman" pitchFamily="18" charset="0"/>
                <a:cs typeface="Times New Roman" pitchFamily="18" charset="0"/>
              </a:rPr>
              <a:t>Round Rock</a:t>
            </a: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a:t>
            </a:r>
            <a:r>
              <a:rPr kumimoji="0" lang="ar-DZ" sz="2600" b="1" i="0" u="none" strike="noStrike" kern="1200" cap="none" spc="0" normalizeH="0" baseline="0" noProof="0" dirty="0" smtClean="0">
                <a:ln>
                  <a:noFill/>
                </a:ln>
                <a:effectLst/>
                <a:uLnTx/>
                <a:uFillTx/>
                <a:latin typeface="Times New Roman" pitchFamily="18" charset="0"/>
                <a:cs typeface="Times New Roman" pitchFamily="18" charset="0"/>
              </a:rPr>
              <a:t>؛</a:t>
            </a:r>
            <a:endParaRPr kumimoji="0" lang="ar-SY" sz="2600" b="1" i="0" u="none" strike="noStrike" kern="1200" cap="none" spc="0" normalizeH="0" baseline="0" noProof="0" dirty="0" smtClean="0">
              <a:ln>
                <a:noFill/>
              </a:ln>
              <a:effectLst/>
              <a:uLnTx/>
              <a:uFillTx/>
              <a:latin typeface="Times New Roman" pitchFamily="18" charset="0"/>
              <a:cs typeface="Times New Roman" pitchFamily="18" charset="0"/>
            </a:endParaRPr>
          </a:p>
          <a:p>
            <a:pPr marL="342900" marR="0" lvl="0" indent="-342900" algn="r" defTabSz="914400" rtl="1" eaLnBrk="1" fontAlgn="auto" latinLnBrk="0" hangingPunct="1">
              <a:lnSpc>
                <a:spcPct val="100000"/>
              </a:lnSpc>
              <a:spcBef>
                <a:spcPct val="20000"/>
              </a:spcBef>
              <a:spcAft>
                <a:spcPts val="0"/>
              </a:spcAft>
              <a:buClr>
                <a:srgbClr val="FF0000"/>
              </a:buClr>
              <a:buSzPct val="80000"/>
              <a:buFont typeface="Wingdings" pitchFamily="2" charset="2"/>
              <a:buChar char="v"/>
              <a:tabLst/>
              <a:defRPr/>
            </a:pP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مخزون يكافئ </a:t>
            </a:r>
            <a:r>
              <a:rPr kumimoji="0" lang="en-US" sz="2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13 </a:t>
            </a:r>
            <a:r>
              <a:rPr kumimoji="0" lang="ar-SY" sz="2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يوماً من المبيعات</a:t>
            </a:r>
            <a:r>
              <a:rPr kumimoji="0" lang="en-US" sz="2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(مقارنة </a:t>
            </a:r>
            <a:r>
              <a:rPr kumimoji="0" lang="ar-SY" sz="2600" b="1" i="0" u="none" strike="noStrike" kern="1200" cap="none" spc="0" normalizeH="0" baseline="0" noProof="0" dirty="0" err="1" smtClean="0">
                <a:ln>
                  <a:noFill/>
                </a:ln>
                <a:effectLst/>
                <a:uLnTx/>
                <a:uFillTx/>
                <a:latin typeface="Times New Roman" pitchFamily="18" charset="0"/>
                <a:cs typeface="Times New Roman" pitchFamily="18" charset="0"/>
              </a:rPr>
              <a:t>بـ</a:t>
            </a: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 25 يوماً في حالة </a:t>
            </a:r>
            <a:r>
              <a:rPr kumimoji="0" lang="en-US" sz="2600" b="1" i="0" u="none" strike="noStrike" kern="1200" cap="none" spc="0" normalizeH="0" baseline="0" noProof="0" dirty="0" smtClean="0">
                <a:ln>
                  <a:noFill/>
                </a:ln>
                <a:effectLst/>
                <a:uLnTx/>
                <a:uFillTx/>
                <a:latin typeface="Times New Roman" pitchFamily="18" charset="0"/>
                <a:cs typeface="Times New Roman" pitchFamily="18" charset="0"/>
              </a:rPr>
              <a:t>Compaq</a:t>
            </a: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a:t>
            </a:r>
            <a:r>
              <a:rPr kumimoji="0" lang="ar-DZ" sz="2600" b="1" i="0" u="none" strike="noStrike" kern="1200" cap="none" spc="0" normalizeH="0" baseline="0" noProof="0" dirty="0" smtClean="0">
                <a:ln>
                  <a:noFill/>
                </a:ln>
                <a:effectLst/>
                <a:uLnTx/>
                <a:uFillTx/>
                <a:latin typeface="Times New Roman" pitchFamily="18" charset="0"/>
                <a:cs typeface="Times New Roman" pitchFamily="18" charset="0"/>
              </a:rPr>
              <a:t>؛</a:t>
            </a:r>
            <a:endParaRPr kumimoji="0" lang="ar-SY" sz="2600" b="1" i="0" u="none" strike="noStrike" kern="1200" cap="none" spc="0" normalizeH="0" baseline="0" noProof="0" dirty="0" smtClean="0">
              <a:ln>
                <a:noFill/>
              </a:ln>
              <a:effectLst/>
              <a:uLnTx/>
              <a:uFillTx/>
              <a:latin typeface="Times New Roman" pitchFamily="18" charset="0"/>
              <a:cs typeface="Times New Roman" pitchFamily="18" charset="0"/>
            </a:endParaRPr>
          </a:p>
          <a:p>
            <a:pPr marL="342900" marR="0" lvl="0" indent="-342900" algn="r" defTabSz="914400" rtl="1" eaLnBrk="1" fontAlgn="auto" latinLnBrk="0" hangingPunct="1">
              <a:lnSpc>
                <a:spcPct val="100000"/>
              </a:lnSpc>
              <a:spcBef>
                <a:spcPct val="20000"/>
              </a:spcBef>
              <a:spcAft>
                <a:spcPts val="0"/>
              </a:spcAft>
              <a:buClr>
                <a:srgbClr val="FF0000"/>
              </a:buClr>
              <a:buSzPct val="80000"/>
              <a:buFont typeface="Wingdings" pitchFamily="2" charset="2"/>
              <a:buChar char="v"/>
              <a:tabLst/>
              <a:defRPr/>
            </a:pPr>
            <a:r>
              <a:rPr kumimoji="0" lang="ar-SY" sz="26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يمكنها </a:t>
            </a:r>
            <a:r>
              <a:rPr kumimoji="0" lang="ar-SY" sz="2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كسر أسعار المنافسين </a:t>
            </a:r>
            <a:r>
              <a:rPr kumimoji="0" lang="ar-SY" sz="26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بـ</a:t>
            </a:r>
            <a:r>
              <a:rPr kumimoji="0" lang="ar-SY" sz="2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10-15%</a:t>
            </a:r>
            <a:r>
              <a:rPr kumimoji="0" lang="ar-DZ" sz="2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endParaRPr kumimoji="0" lang="ar-SY" sz="2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342900" marR="0" lvl="0" indent="-342900" algn="r" defTabSz="914400" rtl="1" eaLnBrk="1" fontAlgn="auto" latinLnBrk="0" hangingPunct="1">
              <a:lnSpc>
                <a:spcPct val="100000"/>
              </a:lnSpc>
              <a:spcBef>
                <a:spcPct val="20000"/>
              </a:spcBef>
              <a:spcAft>
                <a:spcPts val="0"/>
              </a:spcAft>
              <a:buClr>
                <a:srgbClr val="FF0000"/>
              </a:buClr>
              <a:buSzPct val="80000"/>
              <a:buFont typeface="Wingdings" pitchFamily="2" charset="2"/>
              <a:buChar char="v"/>
              <a:tabLst/>
              <a:defRPr/>
            </a:pP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خفضت عدد الموردين من </a:t>
            </a:r>
            <a:r>
              <a:rPr kumimoji="0" lang="ar-SY" sz="2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204</a:t>
            </a:r>
            <a:r>
              <a:rPr kumimoji="0" lang="ar-SY" sz="2600" b="1" i="0" u="none" strike="noStrike" kern="1200" cap="none" spc="0" normalizeH="0" baseline="0" noProof="0" dirty="0" smtClean="0">
                <a:ln>
                  <a:noFill/>
                </a:ln>
                <a:solidFill>
                  <a:schemeClr val="tx2"/>
                </a:solidFill>
                <a:effectLst/>
                <a:uLnTx/>
                <a:uFillTx/>
                <a:latin typeface="Times New Roman" pitchFamily="18" charset="0"/>
                <a:cs typeface="Times New Roman" pitchFamily="18" charset="0"/>
              </a:rPr>
              <a:t> </a:t>
            </a: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في عام 1992</a:t>
            </a:r>
            <a:r>
              <a:rPr kumimoji="0" lang="ar-DZ" sz="2600" b="1" i="0" u="none" strike="noStrike" kern="1200" cap="none" spc="0" normalizeH="0" baseline="0" noProof="0" dirty="0" smtClean="0">
                <a:ln>
                  <a:noFill/>
                </a:ln>
                <a:effectLst/>
                <a:uLnTx/>
                <a:uFillTx/>
                <a:latin typeface="Times New Roman" pitchFamily="18" charset="0"/>
                <a:cs typeface="Times New Roman" pitchFamily="18" charset="0"/>
              </a:rPr>
              <a:t>، </a:t>
            </a: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إلى </a:t>
            </a:r>
            <a:r>
              <a:rPr kumimoji="0" lang="ar-SY" sz="2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47</a:t>
            </a:r>
            <a:r>
              <a:rPr kumimoji="0" lang="ar-SY" sz="2600" b="1" i="0" u="none" strike="noStrike" kern="1200" cap="none" spc="0" normalizeH="0" baseline="0" noProof="0" dirty="0" smtClean="0">
                <a:ln>
                  <a:noFill/>
                </a:ln>
                <a:solidFill>
                  <a:schemeClr val="tx2"/>
                </a:solidFill>
                <a:effectLst/>
                <a:uLnTx/>
                <a:uFillTx/>
                <a:latin typeface="Times New Roman" pitchFamily="18" charset="0"/>
                <a:cs typeface="Times New Roman" pitchFamily="18" charset="0"/>
              </a:rPr>
              <a:t> </a:t>
            </a: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في عام 1997</a:t>
            </a:r>
            <a:r>
              <a:rPr kumimoji="0" lang="ar-DZ" sz="2600" b="1" i="0" u="none" strike="noStrike" kern="1200" cap="none" spc="0" normalizeH="0" baseline="0" noProof="0" dirty="0" smtClean="0">
                <a:ln>
                  <a:noFill/>
                </a:ln>
                <a:effectLst/>
                <a:uLnTx/>
                <a:uFillTx/>
                <a:latin typeface="Times New Roman" pitchFamily="18" charset="0"/>
                <a:cs typeface="Times New Roman" pitchFamily="18" charset="0"/>
              </a:rPr>
              <a:t>؛</a:t>
            </a:r>
            <a:endParaRPr kumimoji="0" lang="en-US" sz="2600" b="1" i="0" u="none" strike="noStrike" kern="1200" cap="none" spc="0" normalizeH="0" baseline="0" noProof="0" dirty="0" smtClean="0">
              <a:ln>
                <a:noFill/>
              </a:ln>
              <a:effectLst/>
              <a:uLnTx/>
              <a:uFillTx/>
              <a:latin typeface="Times New Roman" pitchFamily="18" charset="0"/>
              <a:cs typeface="Times New Roman" pitchFamily="18" charset="0"/>
            </a:endParaRPr>
          </a:p>
        </p:txBody>
      </p:sp>
      <p:sp>
        <p:nvSpPr>
          <p:cNvPr id="7" name="Rectangle 3"/>
          <p:cNvSpPr txBox="1">
            <a:spLocks noChangeArrowheads="1"/>
          </p:cNvSpPr>
          <p:nvPr/>
        </p:nvSpPr>
        <p:spPr>
          <a:xfrm>
            <a:off x="0" y="3886200"/>
            <a:ext cx="8839200" cy="2819400"/>
          </a:xfrm>
          <a:prstGeom prst="rect">
            <a:avLst/>
          </a:prstGeom>
        </p:spPr>
        <p:txBody>
          <a:bodyPr vert="horz">
            <a:noAutofit/>
          </a:bodyPr>
          <a:lstStyle/>
          <a:p>
            <a:pPr marL="342900" marR="0" lvl="0" indent="-34290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v"/>
              <a:tabLst/>
              <a:defRPr/>
            </a:pP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طلبات قطع التبديل، </a:t>
            </a:r>
            <a:r>
              <a:rPr kumimoji="0" lang="ar-SY" sz="2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في الوقت المحدد </a:t>
            </a:r>
            <a:r>
              <a:rPr kumimoji="0" lang="en-US" sz="2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Just-in-time</a:t>
            </a:r>
            <a:r>
              <a:rPr kumimoji="0" lang="ar-SY" sz="2600" b="1" i="0" u="none" strike="noStrike" kern="1200" cap="none" spc="0" normalizeH="0" baseline="0" noProof="0" dirty="0" smtClean="0">
                <a:ln>
                  <a:noFill/>
                </a:ln>
                <a:solidFill>
                  <a:schemeClr val="tx2"/>
                </a:solidFill>
                <a:effectLst/>
                <a:uLnTx/>
                <a:uFillTx/>
                <a:latin typeface="Times New Roman" pitchFamily="18" charset="0"/>
                <a:cs typeface="Times New Roman" pitchFamily="18" charset="0"/>
              </a:rPr>
              <a:t> </a:t>
            </a: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(عند استلام الطلب)</a:t>
            </a:r>
            <a:r>
              <a:rPr kumimoji="0" lang="ar-DZ" sz="2600" b="1" i="0" u="none" strike="noStrike" kern="1200" cap="none" spc="0" normalizeH="0" baseline="0" noProof="0" dirty="0" smtClean="0">
                <a:ln>
                  <a:noFill/>
                </a:ln>
                <a:effectLst/>
                <a:uLnTx/>
                <a:uFillTx/>
                <a:latin typeface="Times New Roman" pitchFamily="18" charset="0"/>
                <a:cs typeface="Times New Roman" pitchFamily="18" charset="0"/>
              </a:rPr>
              <a:t>؛</a:t>
            </a:r>
            <a:endParaRPr kumimoji="0" lang="en-US" sz="2600" b="1" i="0" u="none" strike="noStrike" kern="1200" cap="none" spc="0" normalizeH="0" baseline="0" noProof="0" dirty="0" smtClean="0">
              <a:ln>
                <a:noFill/>
              </a:ln>
              <a:effectLst/>
              <a:uLnTx/>
              <a:uFillTx/>
              <a:latin typeface="Times New Roman" pitchFamily="18" charset="0"/>
              <a:cs typeface="Times New Roman" pitchFamily="18" charset="0"/>
            </a:endParaRPr>
          </a:p>
          <a:p>
            <a:pPr marL="742950" marR="0" lvl="1" indent="-285750" algn="just" defTabSz="914400" rtl="1" eaLnBrk="1" fontAlgn="auto" latinLnBrk="0" hangingPunct="1">
              <a:lnSpc>
                <a:spcPct val="100000"/>
              </a:lnSpc>
              <a:spcBef>
                <a:spcPct val="20000"/>
              </a:spcBef>
              <a:spcAft>
                <a:spcPts val="0"/>
              </a:spcAft>
              <a:buClr>
                <a:schemeClr val="accent1"/>
              </a:buClr>
              <a:buSzPct val="70000"/>
              <a:tabLst/>
              <a:defRPr/>
            </a:pP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القطع أحدث </a:t>
            </a:r>
            <a:r>
              <a:rPr kumimoji="0" lang="ar-SY" sz="2600" b="1" i="0" u="none" strike="noStrike" kern="1200" cap="none" spc="0" normalizeH="0" baseline="0" noProof="0" dirty="0" err="1" smtClean="0">
                <a:ln>
                  <a:noFill/>
                </a:ln>
                <a:effectLst/>
                <a:uLnTx/>
                <a:uFillTx/>
                <a:latin typeface="Times New Roman" pitchFamily="18" charset="0"/>
                <a:cs typeface="Times New Roman" pitchFamily="18" charset="0"/>
              </a:rPr>
              <a:t>بـ</a:t>
            </a: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 60 يوماً من منافسيها</a:t>
            </a:r>
            <a:r>
              <a:rPr kumimoji="0" lang="ar-DZ" sz="2600" b="1" i="0" u="none" strike="noStrike" kern="1200" cap="none" spc="0" normalizeH="0" baseline="0" noProof="0" dirty="0" smtClean="0">
                <a:ln>
                  <a:noFill/>
                </a:ln>
                <a:effectLst/>
                <a:uLnTx/>
                <a:uFillTx/>
                <a:latin typeface="Times New Roman" pitchFamily="18" charset="0"/>
                <a:cs typeface="Times New Roman" pitchFamily="18" charset="0"/>
              </a:rPr>
              <a:t>: </a:t>
            </a: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انخفاض سريع في الأسعار</a:t>
            </a:r>
          </a:p>
          <a:p>
            <a:pPr marL="342900" marR="0" lvl="0" indent="-34290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v"/>
              <a:tabLst/>
              <a:defRPr/>
            </a:pPr>
            <a:r>
              <a:rPr kumimoji="0" lang="ar-DZ" sz="2600" b="1" i="0" u="none" strike="noStrike" kern="1200" cap="none" spc="0" normalizeH="0" baseline="0" noProof="0" dirty="0" smtClean="0">
                <a:ln>
                  <a:noFill/>
                </a:ln>
                <a:effectLst/>
                <a:uLnTx/>
                <a:uFillTx/>
                <a:latin typeface="Times New Roman" pitchFamily="18" charset="0"/>
                <a:cs typeface="Times New Roman" pitchFamily="18" charset="0"/>
              </a:rPr>
              <a:t>تحويل </a:t>
            </a: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المبيعات إلى نقود بأقل من </a:t>
            </a:r>
            <a:r>
              <a:rPr kumimoji="0" lang="ar-SY" sz="2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24 ساعة </a:t>
            </a:r>
            <a:r>
              <a:rPr kumimoji="0" lang="ar-DZ" sz="2600" b="1" i="0" u="none" strike="noStrike" kern="1200" cap="none" spc="0" normalizeH="0" baseline="0" noProof="0" dirty="0" smtClean="0">
                <a:ln>
                  <a:noFill/>
                </a:ln>
                <a:effectLst/>
                <a:uLnTx/>
                <a:uFillTx/>
                <a:latin typeface="Times New Roman" pitchFamily="18" charset="0"/>
                <a:cs typeface="Times New Roman" pitchFamily="18" charset="0"/>
              </a:rPr>
              <a:t>عبر </a:t>
            </a: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بطاقات الائتمان والدفع الإلكتروني</a:t>
            </a:r>
            <a:r>
              <a:rPr kumimoji="0" lang="ar-DZ" sz="2600" b="1"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600" b="1" i="0" u="none" strike="noStrike" kern="1200" cap="none" spc="0" normalizeH="0" baseline="0" noProof="0" dirty="0" smtClean="0">
                <a:ln>
                  <a:noFill/>
                </a:ln>
                <a:effectLst/>
                <a:uLnTx/>
                <a:uFillTx/>
                <a:latin typeface="Times New Roman" pitchFamily="18" charset="0"/>
                <a:cs typeface="Times New Roman" pitchFamily="18" charset="0"/>
              </a:rPr>
              <a:t>Compaq </a:t>
            </a: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 (عن طريق الموزعين) : </a:t>
            </a:r>
            <a:r>
              <a:rPr kumimoji="0" lang="en-US" sz="2600" b="1" i="0" u="none" strike="noStrike" kern="1200" cap="none" spc="0" normalizeH="0" baseline="0" noProof="0" dirty="0" smtClean="0">
                <a:ln>
                  <a:noFill/>
                </a:ln>
                <a:effectLst/>
                <a:uLnTx/>
                <a:uFillTx/>
                <a:latin typeface="Times New Roman" pitchFamily="18" charset="0"/>
                <a:cs typeface="Times New Roman" pitchFamily="18" charset="0"/>
              </a:rPr>
              <a:t> 35 </a:t>
            </a: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يوماً</a:t>
            </a:r>
            <a:endParaRPr kumimoji="0" lang="en-US" sz="2600" b="1" i="0" u="none" strike="noStrike" kern="1200" cap="none" spc="0" normalizeH="0" baseline="0" noProof="0" dirty="0" smtClean="0">
              <a:ln>
                <a:noFill/>
              </a:ln>
              <a:effectLst/>
              <a:uLnTx/>
              <a:uFillTx/>
              <a:latin typeface="Times New Roman" pitchFamily="18" charset="0"/>
              <a:cs typeface="Times New Roman" pitchFamily="18" charset="0"/>
            </a:endParaRPr>
          </a:p>
          <a:p>
            <a:pPr marL="742950" marR="0" lvl="1" indent="-285750" algn="just" defTabSz="914400" rtl="1" eaLnBrk="1" fontAlgn="auto" latinLnBrk="0" hangingPunct="1">
              <a:lnSpc>
                <a:spcPct val="100000"/>
              </a:lnSpc>
              <a:spcBef>
                <a:spcPct val="20000"/>
              </a:spcBef>
              <a:spcAft>
                <a:spcPts val="0"/>
              </a:spcAft>
              <a:buClr>
                <a:schemeClr val="accent1"/>
              </a:buClr>
              <a:buSzPct val="70000"/>
              <a:tabLst/>
              <a:defRPr/>
            </a:pPr>
            <a:r>
              <a:rPr kumimoji="0" lang="ar-DZ" sz="2600" b="1"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600" b="1" i="0" u="none" strike="noStrike" kern="1200" cap="none" spc="0" normalizeH="0" baseline="0" noProof="0" dirty="0" smtClean="0">
                <a:ln>
                  <a:noFill/>
                </a:ln>
                <a:effectLst/>
                <a:uLnTx/>
                <a:uFillTx/>
                <a:latin typeface="Times New Roman" pitchFamily="18" charset="0"/>
                <a:cs typeface="Times New Roman" pitchFamily="18" charset="0"/>
              </a:rPr>
              <a:t>Gateway</a:t>
            </a: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600" b="1" i="0" u="none" strike="noStrike" kern="1200" cap="none" spc="0" normalizeH="0" baseline="0" noProof="0" dirty="0" smtClean="0">
                <a:ln>
                  <a:noFill/>
                </a:ln>
                <a:effectLst/>
                <a:uLnTx/>
                <a:uFillTx/>
                <a:latin typeface="Times New Roman" pitchFamily="18" charset="0"/>
                <a:cs typeface="Times New Roman" pitchFamily="18" charset="0"/>
              </a:rPr>
              <a:t> 16.4 </a:t>
            </a: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يوماً</a:t>
            </a:r>
            <a:endParaRPr kumimoji="0" lang="en-US" sz="2600" b="1" i="0" u="none" strike="noStrike" kern="1200" cap="none" spc="0" normalizeH="0" baseline="0" noProof="0" dirty="0" smtClean="0">
              <a:ln>
                <a:noFill/>
              </a:ln>
              <a:effectLst/>
              <a:uLnTx/>
              <a:uFillTx/>
              <a:latin typeface="Times New Roman" pitchFamily="18" charset="0"/>
              <a:cs typeface="Times New Roman" pitchFamily="18" charset="0"/>
            </a:endParaRPr>
          </a:p>
          <a:p>
            <a:pPr marL="342900" marR="0" lvl="0" indent="-34290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v"/>
              <a:tabLst/>
              <a:defRPr/>
            </a:pP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في عام </a:t>
            </a:r>
            <a:r>
              <a:rPr kumimoji="0" lang="en-US" sz="2600" b="1" i="0" u="none" strike="noStrike" kern="1200" cap="none" spc="0" normalizeH="0" baseline="0" noProof="0" dirty="0" smtClean="0">
                <a:ln>
                  <a:noFill/>
                </a:ln>
                <a:effectLst/>
                <a:uLnTx/>
                <a:uFillTx/>
                <a:latin typeface="Times New Roman" pitchFamily="18" charset="0"/>
                <a:cs typeface="Times New Roman" pitchFamily="18" charset="0"/>
              </a:rPr>
              <a:t>1996</a:t>
            </a: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 ارتفعت العائدات </a:t>
            </a:r>
            <a:r>
              <a:rPr kumimoji="0" lang="en-US" sz="2600" b="1"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47%</a:t>
            </a:r>
            <a:r>
              <a:rPr kumimoji="0" lang="en-US" sz="2600" b="1" i="0" u="none" strike="noStrike" kern="1200" cap="none" spc="0" normalizeH="0" baseline="0" noProof="0" dirty="0" smtClean="0">
                <a:ln>
                  <a:noFill/>
                </a:ln>
                <a:solidFill>
                  <a:srgbClr val="5493D2"/>
                </a:solidFill>
                <a:effectLst/>
                <a:uLnTx/>
                <a:uFillTx/>
                <a:latin typeface="Times New Roman" pitchFamily="18" charset="0"/>
                <a:cs typeface="Times New Roman" pitchFamily="18" charset="0"/>
              </a:rPr>
              <a:t> </a:t>
            </a:r>
            <a:r>
              <a:rPr kumimoji="0" lang="ar-SY" sz="2600" b="1" i="0" u="none" strike="noStrike" kern="1200" cap="none" spc="0" normalizeH="0" baseline="0" noProof="0" dirty="0" smtClean="0">
                <a:ln>
                  <a:noFill/>
                </a:ln>
                <a:effectLst/>
                <a:uLnTx/>
                <a:uFillTx/>
                <a:latin typeface="Times New Roman" pitchFamily="18" charset="0"/>
                <a:cs typeface="Times New Roman" pitchFamily="18" charset="0"/>
              </a:rPr>
              <a:t>إلى</a:t>
            </a:r>
            <a:r>
              <a:rPr kumimoji="0" lang="ar-SY" sz="2600" b="1" i="0" u="none" strike="noStrike" kern="1200" cap="none" spc="0" normalizeH="0" baseline="0" noProof="0" dirty="0" smtClean="0">
                <a:ln>
                  <a:noFill/>
                </a:ln>
                <a:solidFill>
                  <a:srgbClr val="5493D2"/>
                </a:solidFill>
                <a:effectLst/>
                <a:uLnTx/>
                <a:uFillTx/>
                <a:latin typeface="Times New Roman" pitchFamily="18" charset="0"/>
                <a:cs typeface="Times New Roman" pitchFamily="18" charset="0"/>
              </a:rPr>
              <a:t> </a:t>
            </a:r>
            <a:r>
              <a:rPr kumimoji="0" lang="en-US" sz="2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7.8</a:t>
            </a:r>
            <a:r>
              <a:rPr kumimoji="0" lang="ar-SY" sz="2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مليار دولار</a:t>
            </a:r>
            <a:endParaRPr kumimoji="0" lang="en-US" sz="2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342900" marR="0" lvl="0" indent="-342900" algn="just" defTabSz="914400" rtl="1" eaLnBrk="1" fontAlgn="auto" latinLnBrk="0" hangingPunct="1">
              <a:lnSpc>
                <a:spcPct val="100000"/>
              </a:lnSpc>
              <a:spcBef>
                <a:spcPct val="20000"/>
              </a:spcBef>
              <a:spcAft>
                <a:spcPts val="0"/>
              </a:spcAft>
              <a:buClr>
                <a:schemeClr val="accent1"/>
              </a:buClr>
              <a:buSzPct val="70000"/>
              <a:tabLst/>
              <a:defRPr/>
            </a:pPr>
            <a:endParaRPr kumimoji="0" lang="en-US" sz="2600" b="1" i="0" u="none" strike="noStrike" kern="1200" cap="none" spc="0" normalizeH="0" baseline="0" noProof="0" dirty="0" smtClean="0">
              <a:ln>
                <a:noFill/>
              </a:ln>
              <a:solidFill>
                <a:schemeClr val="tx2"/>
              </a:solidFill>
              <a:effectLst/>
              <a:uLnTx/>
              <a:uFillTx/>
              <a:latin typeface="Times New Roman" pitchFamily="18" charset="0"/>
              <a:cs typeface="Times New Roman" pitchFamily="18" charset="0"/>
            </a:endParaRPr>
          </a:p>
        </p:txBody>
      </p:sp>
      <p:sp>
        <p:nvSpPr>
          <p:cNvPr id="8" name="Rectangle 7"/>
          <p:cNvSpPr/>
          <p:nvPr/>
        </p:nvSpPr>
        <p:spPr>
          <a:xfrm>
            <a:off x="1862953" y="685800"/>
            <a:ext cx="5299848" cy="584775"/>
          </a:xfrm>
          <a:prstGeom prst="rect">
            <a:avLst/>
          </a:prstGeom>
        </p:spPr>
        <p:txBody>
          <a:bodyPr wrap="none">
            <a:spAutoFit/>
          </a:bodyPr>
          <a:lstStyle/>
          <a:p>
            <a:pPr algn="r" rtl="1"/>
            <a:r>
              <a:rPr lang="ar-SY" sz="3200" b="1" dirty="0" smtClean="0">
                <a:solidFill>
                  <a:srgbClr val="FF0000"/>
                </a:solidFill>
                <a:cs typeface="Times New Roman" pitchFamily="18" charset="0"/>
              </a:rPr>
              <a:t>قص</a:t>
            </a:r>
            <a:r>
              <a:rPr lang="ar-DZ" sz="3200" b="1" dirty="0" smtClean="0">
                <a:solidFill>
                  <a:srgbClr val="FF0000"/>
                </a:solidFill>
                <a:cs typeface="Times New Roman" pitchFamily="18" charset="0"/>
              </a:rPr>
              <a:t>ة: </a:t>
            </a:r>
            <a:r>
              <a:rPr lang="ar-DZ" sz="3200" b="1" dirty="0" smtClean="0">
                <a:solidFill>
                  <a:srgbClr val="FF0000"/>
                </a:solidFill>
                <a:latin typeface="Times New Roman" pitchFamily="18" charset="0"/>
                <a:cs typeface="Times New Roman" pitchFamily="18" charset="0"/>
              </a:rPr>
              <a:t>شركة </a:t>
            </a:r>
            <a:r>
              <a:rPr lang="en-US" sz="3200" b="1" dirty="0" smtClean="0">
                <a:solidFill>
                  <a:srgbClr val="FF0000"/>
                </a:solidFill>
                <a:latin typeface="Times New Roman" pitchFamily="18" charset="0"/>
                <a:cs typeface="Times New Roman" pitchFamily="18" charset="0"/>
              </a:rPr>
              <a:t>Dell</a:t>
            </a:r>
            <a:r>
              <a:rPr lang="ar-DZ" sz="3200" b="1" dirty="0" smtClean="0">
                <a:solidFill>
                  <a:srgbClr val="FF0000"/>
                </a:solidFill>
                <a:latin typeface="Times New Roman" pitchFamily="18" charset="0"/>
                <a:cs typeface="Times New Roman" pitchFamily="18" charset="0"/>
              </a:rPr>
              <a:t> للحواسيب المحمولة</a:t>
            </a:r>
            <a:endParaRPr lang="fr-FR" sz="3200" dirty="0"/>
          </a:p>
        </p:txBody>
      </p:sp>
    </p:spTree>
  </p:cSld>
  <p:clrMapOvr>
    <a:masterClrMapping/>
  </p:clrMapOvr>
  <p:transition>
    <p:cover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219200"/>
            <a:ext cx="8686800" cy="1752600"/>
          </a:xfrm>
        </p:spPr>
        <p:txBody>
          <a:bodyPr/>
          <a:lstStyle/>
          <a:p>
            <a:pPr marL="0" indent="0" algn="just" rtl="1">
              <a:buClr>
                <a:srgbClr val="FF0000"/>
              </a:buClr>
              <a:buSzPct val="80000"/>
              <a:buFont typeface="Wingdings" pitchFamily="2" charset="2"/>
              <a:buChar char="§"/>
            </a:pPr>
            <a:r>
              <a:rPr lang="ar-DZ" b="1" dirty="0" smtClean="0">
                <a:solidFill>
                  <a:schemeClr val="tx1"/>
                </a:solidFill>
                <a:latin typeface="Times New Roman" pitchFamily="18" charset="0"/>
                <a:cs typeface="Times New Roman" pitchFamily="18" charset="0"/>
              </a:rPr>
              <a:t> </a:t>
            </a:r>
            <a:r>
              <a:rPr lang="ar-SA" b="1" dirty="0" smtClean="0">
                <a:solidFill>
                  <a:schemeClr val="tx1"/>
                </a:solidFill>
                <a:latin typeface="Times New Roman" pitchFamily="18" charset="0"/>
                <a:cs typeface="Times New Roman" pitchFamily="18" charset="0"/>
              </a:rPr>
              <a:t>يتم استخدام </a:t>
            </a:r>
            <a:r>
              <a:rPr lang="fr-FR" b="1" dirty="0" smtClean="0">
                <a:solidFill>
                  <a:srgbClr val="FF0000"/>
                </a:solidFill>
                <a:latin typeface="Times New Roman" pitchFamily="18" charset="0"/>
                <a:cs typeface="Times New Roman" pitchFamily="18" charset="0"/>
              </a:rPr>
              <a:t>TIC</a:t>
            </a:r>
            <a:r>
              <a:rPr lang="ar-DZ" b="1" dirty="0" smtClean="0">
                <a:solidFill>
                  <a:schemeClr val="tx1"/>
                </a:solidFill>
                <a:latin typeface="Times New Roman" pitchFamily="18" charset="0"/>
                <a:cs typeface="Times New Roman" pitchFamily="18" charset="0"/>
              </a:rPr>
              <a:t> </a:t>
            </a:r>
            <a:r>
              <a:rPr lang="ar-SA" b="1" dirty="0" smtClean="0">
                <a:solidFill>
                  <a:schemeClr val="tx1"/>
                </a:solidFill>
                <a:latin typeface="Times New Roman" pitchFamily="18" charset="0"/>
                <a:cs typeface="Times New Roman" pitchFamily="18" charset="0"/>
              </a:rPr>
              <a:t>بين المنظمات لتحقيق </a:t>
            </a:r>
            <a:r>
              <a:rPr lang="ar-SA" b="1" dirty="0" smtClean="0">
                <a:solidFill>
                  <a:srgbClr val="FF0000"/>
                </a:solidFill>
                <a:latin typeface="Times New Roman" pitchFamily="18" charset="0"/>
                <a:cs typeface="Times New Roman" pitchFamily="18" charset="0"/>
              </a:rPr>
              <a:t>التعاون والتنسيق</a:t>
            </a:r>
            <a:r>
              <a:rPr lang="ar-SA" b="1" dirty="0" smtClean="0">
                <a:solidFill>
                  <a:schemeClr val="tx1"/>
                </a:solidFill>
                <a:latin typeface="Times New Roman" pitchFamily="18" charset="0"/>
                <a:cs typeface="Times New Roman" pitchFamily="18" charset="0"/>
              </a:rPr>
              <a:t>، الذي يتطلب </a:t>
            </a:r>
            <a:r>
              <a:rPr lang="ar-SA" b="1" dirty="0" smtClean="0">
                <a:solidFill>
                  <a:srgbClr val="FF0000"/>
                </a:solidFill>
                <a:latin typeface="Times New Roman" pitchFamily="18" charset="0"/>
                <a:cs typeface="Times New Roman" pitchFamily="18" charset="0"/>
              </a:rPr>
              <a:t>تبادل وتشارك المعلومات</a:t>
            </a:r>
            <a:r>
              <a:rPr lang="ar-DZ" b="1" dirty="0" smtClean="0">
                <a:solidFill>
                  <a:schemeClr val="tx1"/>
                </a:solidFill>
                <a:latin typeface="Times New Roman" pitchFamily="18" charset="0"/>
                <a:cs typeface="Times New Roman" pitchFamily="18" charset="0"/>
              </a:rPr>
              <a:t>، </a:t>
            </a:r>
            <a:r>
              <a:rPr lang="ar-SA" b="1" dirty="0" smtClean="0">
                <a:solidFill>
                  <a:schemeClr val="tx1"/>
                </a:solidFill>
                <a:latin typeface="Times New Roman" pitchFamily="18" charset="0"/>
                <a:cs typeface="Times New Roman" pitchFamily="18" charset="0"/>
              </a:rPr>
              <a:t>وبشكل خاص بيانات نقاط بيع التجزئة، التي تستخدم في إعداد التنبؤ</a:t>
            </a:r>
            <a:r>
              <a:rPr lang="ar-DZ" b="1" dirty="0" smtClean="0">
                <a:solidFill>
                  <a:schemeClr val="tx1"/>
                </a:solidFill>
                <a:latin typeface="Times New Roman" pitchFamily="18" charset="0"/>
                <a:cs typeface="Times New Roman" pitchFamily="18" charset="0"/>
              </a:rPr>
              <a:t> بالطلب</a:t>
            </a:r>
            <a:r>
              <a:rPr lang="ar-SA" b="1" dirty="0" smtClean="0">
                <a:solidFill>
                  <a:schemeClr val="tx1"/>
                </a:solidFill>
                <a:latin typeface="Times New Roman" pitchFamily="18" charset="0"/>
                <a:cs typeface="Times New Roman" pitchFamily="18" charset="0"/>
              </a:rPr>
              <a:t>.</a:t>
            </a:r>
            <a:endParaRPr lang="fr-FR" b="1" dirty="0" smtClean="0">
              <a:solidFill>
                <a:schemeClr val="tx1"/>
              </a:solidFill>
              <a:latin typeface="Times New Roman" pitchFamily="18" charset="0"/>
              <a:cs typeface="Times New Roman" pitchFamily="18" charset="0"/>
            </a:endParaRPr>
          </a:p>
          <a:p>
            <a:pPr>
              <a:buClr>
                <a:srgbClr val="FF0000"/>
              </a:buClr>
              <a:buSzPct val="80000"/>
              <a:buNone/>
            </a:pPr>
            <a:endParaRPr lang="fr-FR" dirty="0"/>
          </a:p>
        </p:txBody>
      </p:sp>
      <p:sp>
        <p:nvSpPr>
          <p:cNvPr id="4" name="Espace réservé du contenu 2"/>
          <p:cNvSpPr txBox="1">
            <a:spLocks/>
          </p:cNvSpPr>
          <p:nvPr/>
        </p:nvSpPr>
        <p:spPr>
          <a:xfrm>
            <a:off x="228600" y="3429000"/>
            <a:ext cx="8686800" cy="1676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قد يكون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التعاون عموديا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مع الموردين والموزعين، وقد يكون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أفقيا</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مع المؤسسات الأخرى مثل التعاون موزع</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موزع، وال</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ذي</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من الممكن أن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كون منافس</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في نفس القطاع</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p:circl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295400"/>
            <a:ext cx="8534400" cy="1905000"/>
          </a:xfrm>
        </p:spPr>
        <p:txBody>
          <a:bodyPr>
            <a:noAutofit/>
          </a:bodyPr>
          <a:lstStyle/>
          <a:p>
            <a:pPr marL="0" indent="0" algn="just" rtl="1">
              <a:buNone/>
            </a:pPr>
            <a:r>
              <a:rPr lang="ar-SA" b="1" dirty="0" smtClean="0">
                <a:solidFill>
                  <a:srgbClr val="FF0000"/>
                </a:solidFill>
                <a:latin typeface="Times New Roman" pitchFamily="18" charset="0"/>
                <a:cs typeface="Times New Roman" pitchFamily="18" charset="0"/>
              </a:rPr>
              <a:t>التدفقات المدفوعة </a:t>
            </a:r>
            <a:r>
              <a:rPr lang="fr-FR" b="1" dirty="0" smtClean="0">
                <a:solidFill>
                  <a:srgbClr val="FF0000"/>
                </a:solidFill>
                <a:latin typeface="Times New Roman" pitchFamily="18" charset="0"/>
                <a:cs typeface="Times New Roman" pitchFamily="18" charset="0"/>
              </a:rPr>
              <a:t>Les flux poussés</a:t>
            </a:r>
            <a:r>
              <a:rPr lang="ar-DZ" b="1" dirty="0" smtClean="0">
                <a:solidFill>
                  <a:srgbClr val="FF0000"/>
                </a:solidFill>
                <a:latin typeface="Times New Roman" pitchFamily="18" charset="0"/>
                <a:cs typeface="Times New Roman" pitchFamily="18" charset="0"/>
              </a:rPr>
              <a:t>:</a:t>
            </a:r>
            <a:endParaRPr lang="fr-FR" b="1" dirty="0" smtClean="0">
              <a:solidFill>
                <a:srgbClr val="FF0000"/>
              </a:solidFill>
              <a:latin typeface="Times New Roman" pitchFamily="18" charset="0"/>
              <a:cs typeface="Times New Roman" pitchFamily="18" charset="0"/>
            </a:endParaRPr>
          </a:p>
          <a:p>
            <a:pPr marL="0" indent="0" algn="just" rtl="1">
              <a:buNone/>
            </a:pPr>
            <a:r>
              <a:rPr lang="ar-SA" sz="2800" b="1" dirty="0" smtClean="0">
                <a:solidFill>
                  <a:schemeClr val="tx1"/>
                </a:solidFill>
                <a:latin typeface="Times New Roman" pitchFamily="18" charset="0"/>
                <a:cs typeface="Times New Roman" pitchFamily="18" charset="0"/>
              </a:rPr>
              <a:t>من توقعات الطلب</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يخطط للموارد التي ستكون ضرورية للاستجابة </a:t>
            </a:r>
            <a:r>
              <a:rPr lang="ar-SA" sz="2800" b="1" dirty="0" err="1" smtClean="0">
                <a:solidFill>
                  <a:schemeClr val="tx1"/>
                </a:solidFill>
                <a:latin typeface="Times New Roman" pitchFamily="18" charset="0"/>
                <a:cs typeface="Times New Roman" pitchFamily="18" charset="0"/>
              </a:rPr>
              <a:t>ل</a:t>
            </a:r>
            <a:r>
              <a:rPr lang="ar-DZ" sz="2800" b="1" dirty="0" smtClean="0">
                <a:solidFill>
                  <a:schemeClr val="tx1"/>
                </a:solidFill>
                <a:latin typeface="Times New Roman" pitchFamily="18" charset="0"/>
                <a:cs typeface="Times New Roman" pitchFamily="18" charset="0"/>
              </a:rPr>
              <a:t>ه</a:t>
            </a:r>
            <a:r>
              <a:rPr lang="ar-SA" sz="2800" b="1" dirty="0" smtClean="0">
                <a:solidFill>
                  <a:schemeClr val="tx1"/>
                </a:solidFill>
                <a:latin typeface="Times New Roman" pitchFamily="18" charset="0"/>
                <a:cs typeface="Times New Roman" pitchFamily="18" charset="0"/>
              </a:rPr>
              <a:t> بمساعدة خطة الإنتاج</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لذلك لا يعتمد على الطلبيات الفعلية لتحديد حجم المخزونات والموارد اللازمة.</a:t>
            </a:r>
            <a:endParaRPr lang="fr-FR" sz="2800" b="1" dirty="0" smtClean="0">
              <a:solidFill>
                <a:schemeClr val="tx1"/>
              </a:solidFill>
              <a:latin typeface="Times New Roman" pitchFamily="18" charset="0"/>
              <a:cs typeface="Times New Roman" pitchFamily="18" charset="0"/>
            </a:endParaRPr>
          </a:p>
          <a:p>
            <a:pPr algn="r" rtl="1">
              <a:buNone/>
            </a:pPr>
            <a:endParaRPr lang="fr-FR" sz="1600" dirty="0"/>
          </a:p>
        </p:txBody>
      </p:sp>
      <p:sp>
        <p:nvSpPr>
          <p:cNvPr id="4" name="Espace réservé du contenu 2"/>
          <p:cNvSpPr txBox="1">
            <a:spLocks/>
          </p:cNvSpPr>
          <p:nvPr/>
        </p:nvSpPr>
        <p:spPr>
          <a:xfrm>
            <a:off x="304800" y="3230563"/>
            <a:ext cx="8534400" cy="2027237"/>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التدفقات المسحوبة </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Les flux tirés</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يتم استخدام الطلب الفعلي لتحديد المخزونات والمؤن والموارد ... </a:t>
            </a:r>
            <a:r>
              <a:rPr kumimoji="0" lang="ar-SA"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إلخ</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بهدف إشباعها في أسرع وقت ممكن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ويتم تصميم عمليات السحب لإزالة تكاليف الاحتفاظ بالمخزون.</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Espace réservé du contenu 2"/>
          <p:cNvSpPr txBox="1">
            <a:spLocks/>
          </p:cNvSpPr>
          <p:nvPr/>
        </p:nvSpPr>
        <p:spPr>
          <a:xfrm>
            <a:off x="228600" y="5105400"/>
            <a:ext cx="8610600" cy="1676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التدفقات المحكمة </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Les flux tendus</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الكميات المنتجة تتوافق بالضبط مع الطلب في السوق</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التطبيق الأكثر شهرة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لها هو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Just in time (JIT)</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Rectangle 5"/>
          <p:cNvSpPr/>
          <p:nvPr/>
        </p:nvSpPr>
        <p:spPr>
          <a:xfrm>
            <a:off x="5015602" y="649069"/>
            <a:ext cx="3671198"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إضافة: أنواع </a:t>
            </a:r>
            <a:r>
              <a:rPr lang="ar-DZ" sz="3600" b="1" dirty="0" err="1" smtClean="0">
                <a:solidFill>
                  <a:srgbClr val="FF0000"/>
                </a:solidFill>
                <a:latin typeface="Times New Roman" pitchFamily="18" charset="0"/>
                <a:cs typeface="Times New Roman" pitchFamily="18" charset="0"/>
              </a:rPr>
              <a:t>ا</a:t>
            </a:r>
            <a:r>
              <a:rPr lang="ar-SA" sz="3600" b="1" dirty="0" smtClean="0">
                <a:solidFill>
                  <a:srgbClr val="FF0000"/>
                </a:solidFill>
                <a:latin typeface="Times New Roman" pitchFamily="18" charset="0"/>
                <a:cs typeface="Times New Roman" pitchFamily="18" charset="0"/>
              </a:rPr>
              <a:t>لتدفقات </a:t>
            </a:r>
            <a:endParaRPr lang="fr-FR" sz="3600" dirty="0"/>
          </a:p>
        </p:txBody>
      </p:sp>
    </p:spTree>
  </p:cSld>
  <p:clrMapOvr>
    <a:masterClrMapping/>
  </p:clrMapOvr>
  <p:transition>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esktop\logistique collaborative.jpg"/>
          <p:cNvPicPr>
            <a:picLocks noChangeAspect="1" noChangeArrowheads="1"/>
          </p:cNvPicPr>
          <p:nvPr/>
        </p:nvPicPr>
        <p:blipFill>
          <a:blip r:embed="rId2"/>
          <a:srcRect/>
          <a:stretch>
            <a:fillRect/>
          </a:stretch>
        </p:blipFill>
        <p:spPr bwMode="auto">
          <a:xfrm>
            <a:off x="152400" y="762000"/>
            <a:ext cx="8686800" cy="5791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609600"/>
            <a:ext cx="8534400" cy="731837"/>
          </a:xfrm>
        </p:spPr>
        <p:txBody>
          <a:bodyPr>
            <a:normAutofit/>
          </a:bodyPr>
          <a:lstStyle/>
          <a:p>
            <a:pPr marL="0" indent="1588" algn="just" rtl="1">
              <a:buNone/>
            </a:pPr>
            <a:r>
              <a:rPr lang="ar-DZ" sz="3500" b="1" dirty="0" smtClean="0">
                <a:solidFill>
                  <a:srgbClr val="FF0000"/>
                </a:solidFill>
                <a:latin typeface="Times New Roman" pitchFamily="18" charset="0"/>
                <a:cs typeface="Times New Roman" pitchFamily="18" charset="0"/>
              </a:rPr>
              <a:t>تعريف </a:t>
            </a:r>
            <a:r>
              <a:rPr lang="fr-FR" sz="3500" b="1" dirty="0" err="1" smtClean="0">
                <a:solidFill>
                  <a:srgbClr val="FF0000"/>
                </a:solidFill>
                <a:latin typeface="Times New Roman" pitchFamily="18" charset="0"/>
                <a:cs typeface="Times New Roman" pitchFamily="18" charset="0"/>
              </a:rPr>
              <a:t>Swami</a:t>
            </a:r>
            <a:r>
              <a:rPr lang="fr-FR" sz="3500" b="1" dirty="0" smtClean="0">
                <a:solidFill>
                  <a:srgbClr val="FF0000"/>
                </a:solidFill>
                <a:latin typeface="Times New Roman" pitchFamily="18" charset="0"/>
                <a:cs typeface="Times New Roman" pitchFamily="18" charset="0"/>
              </a:rPr>
              <a:t> </a:t>
            </a:r>
            <a:r>
              <a:rPr lang="fr-FR" sz="3500" b="1" dirty="0" err="1" smtClean="0">
                <a:solidFill>
                  <a:srgbClr val="FF0000"/>
                </a:solidFill>
                <a:latin typeface="Times New Roman" pitchFamily="18" charset="0"/>
                <a:cs typeface="Times New Roman" pitchFamily="18" charset="0"/>
              </a:rPr>
              <a:t>Nahan</a:t>
            </a:r>
            <a:r>
              <a:rPr lang="ar-DZ" sz="3500" b="1" dirty="0" smtClean="0">
                <a:solidFill>
                  <a:srgbClr val="FF0000"/>
                </a:solidFill>
                <a:latin typeface="Times New Roman" pitchFamily="18" charset="0"/>
                <a:cs typeface="Times New Roman" pitchFamily="18" charset="0"/>
              </a:rPr>
              <a:t>(1998):</a:t>
            </a:r>
          </a:p>
          <a:p>
            <a:endParaRPr lang="fr-FR" dirty="0"/>
          </a:p>
        </p:txBody>
      </p:sp>
      <p:sp>
        <p:nvSpPr>
          <p:cNvPr id="6" name="Rectangle 5"/>
          <p:cNvSpPr/>
          <p:nvPr/>
        </p:nvSpPr>
        <p:spPr>
          <a:xfrm>
            <a:off x="304800" y="1447800"/>
            <a:ext cx="8534400" cy="1569660"/>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a:t>
            </a:r>
            <a:r>
              <a:rPr lang="ar-DZ" sz="3200" b="1" dirty="0" smtClean="0">
                <a:solidFill>
                  <a:srgbClr val="FF0000"/>
                </a:solidFill>
                <a:latin typeface="Times New Roman" pitchFamily="18" charset="0"/>
                <a:cs typeface="Times New Roman" pitchFamily="18" charset="0"/>
              </a:rPr>
              <a:t>شبكة</a:t>
            </a:r>
            <a:r>
              <a:rPr lang="ar-DZ" sz="3200" b="1" dirty="0" smtClean="0">
                <a:latin typeface="Times New Roman" pitchFamily="18" charset="0"/>
                <a:cs typeface="Times New Roman" pitchFamily="18" charset="0"/>
              </a:rPr>
              <a:t> من المؤسسات </a:t>
            </a:r>
            <a:r>
              <a:rPr lang="ar-DZ" sz="3200" b="1" dirty="0" smtClean="0">
                <a:solidFill>
                  <a:srgbClr val="FF0000"/>
                </a:solidFill>
                <a:latin typeface="Times New Roman" pitchFamily="18" charset="0"/>
                <a:cs typeface="Times New Roman" pitchFamily="18" charset="0"/>
              </a:rPr>
              <a:t>المستقلة</a:t>
            </a:r>
            <a:r>
              <a:rPr lang="ar-DZ" sz="3200" b="1" dirty="0" smtClean="0">
                <a:latin typeface="Times New Roman" pitchFamily="18" charset="0"/>
                <a:cs typeface="Times New Roman" pitchFamily="18" charset="0"/>
              </a:rPr>
              <a:t> أو </a:t>
            </a:r>
            <a:r>
              <a:rPr lang="ar-DZ" sz="3200" b="1" dirty="0" smtClean="0">
                <a:solidFill>
                  <a:srgbClr val="FF0000"/>
                </a:solidFill>
                <a:latin typeface="Times New Roman" pitchFamily="18" charset="0"/>
                <a:cs typeface="Times New Roman" pitchFamily="18" charset="0"/>
              </a:rPr>
              <a:t>شبه المستقلة</a:t>
            </a:r>
            <a:r>
              <a:rPr lang="ar-DZ" sz="3200" b="1" dirty="0" smtClean="0">
                <a:latin typeface="Times New Roman" pitchFamily="18" charset="0"/>
                <a:cs typeface="Times New Roman" pitchFamily="18" charset="0"/>
              </a:rPr>
              <a:t>، و</a:t>
            </a:r>
            <a:r>
              <a:rPr lang="ar-DZ" sz="3200" b="1" dirty="0" smtClean="0">
                <a:solidFill>
                  <a:srgbClr val="FF0000"/>
                </a:solidFill>
                <a:latin typeface="Times New Roman" pitchFamily="18" charset="0"/>
                <a:cs typeface="Times New Roman" pitchFamily="18" charset="0"/>
              </a:rPr>
              <a:t>المسؤولة بشكل جماعي </a:t>
            </a:r>
            <a:r>
              <a:rPr lang="ar-DZ" sz="3200" b="1" dirty="0" smtClean="0">
                <a:latin typeface="Times New Roman" pitchFamily="18" charset="0"/>
                <a:cs typeface="Times New Roman" pitchFamily="18" charset="0"/>
              </a:rPr>
              <a:t>عن </a:t>
            </a:r>
            <a:r>
              <a:rPr lang="ar-DZ" sz="3200" b="1" dirty="0" smtClean="0">
                <a:solidFill>
                  <a:srgbClr val="FF0000"/>
                </a:solidFill>
                <a:latin typeface="Times New Roman" pitchFamily="18" charset="0"/>
                <a:cs typeface="Times New Roman" pitchFamily="18" charset="0"/>
              </a:rPr>
              <a:t>أنشطة</a:t>
            </a:r>
            <a:r>
              <a:rPr lang="ar-DZ" sz="3200" b="1" dirty="0" smtClean="0">
                <a:latin typeface="Times New Roman" pitchFamily="18" charset="0"/>
                <a:cs typeface="Times New Roman" pitchFamily="18" charset="0"/>
              </a:rPr>
              <a:t> تأمين الاحتياجات والتصنيع والتوزيع، المتعلقة بعائلة أو أكثر من </a:t>
            </a:r>
            <a:r>
              <a:rPr lang="ar-DZ" sz="3200" b="1" dirty="0" smtClean="0">
                <a:solidFill>
                  <a:srgbClr val="FF0000"/>
                </a:solidFill>
                <a:latin typeface="Times New Roman" pitchFamily="18" charset="0"/>
                <a:cs typeface="Times New Roman" pitchFamily="18" charset="0"/>
              </a:rPr>
              <a:t>المنتجات المترابطة</a:t>
            </a:r>
            <a:r>
              <a:rPr lang="ar-DZ" sz="3200" b="1" dirty="0" smtClean="0">
                <a:latin typeface="Times New Roman" pitchFamily="18" charset="0"/>
                <a:cs typeface="Times New Roman" pitchFamily="18" charset="0"/>
              </a:rPr>
              <a:t>.</a:t>
            </a:r>
            <a:endParaRPr lang="fr-FR" sz="3200" dirty="0"/>
          </a:p>
        </p:txBody>
      </p:sp>
      <p:sp>
        <p:nvSpPr>
          <p:cNvPr id="4" name="Espace réservé du contenu 2"/>
          <p:cNvSpPr txBox="1">
            <a:spLocks/>
          </p:cNvSpPr>
          <p:nvPr/>
        </p:nvSpPr>
        <p:spPr>
          <a:xfrm>
            <a:off x="228600" y="4221163"/>
            <a:ext cx="8610600" cy="2027237"/>
          </a:xfrm>
          <a:prstGeom prst="rect">
            <a:avLst/>
          </a:prstGeom>
        </p:spPr>
        <p:txBody>
          <a:bodyPr vert="horz">
            <a:normAutofit lnSpcReduction="10000"/>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SY"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متتالية المورّدين </a:t>
            </a:r>
            <a:r>
              <a:rPr kumimoji="0" lang="ar-SY"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الذين يساهمون في </a:t>
            </a:r>
            <a:r>
              <a:rPr kumimoji="0" lang="ar-SY"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إنتاج وتسليم </a:t>
            </a:r>
            <a:r>
              <a:rPr kumimoji="0" lang="ar-SY"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سلعة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Y"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خدمة إلى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المستهلك/ </a:t>
            </a:r>
            <a:r>
              <a:rPr kumimoji="0" lang="ar-SY"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المستخدم النهائي</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Y"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وهذا يتضمن</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التنبؤ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ب</a:t>
            </a:r>
            <a:r>
              <a:rPr kumimoji="0" lang="ar-SY"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المبيعات، الشراء، توريد المواد، الإنتاج، إدارة المخزون، التوزيع، خدمة الزبون، ومجالات أخرى متعددة...</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Rectangle 4"/>
          <p:cNvSpPr/>
          <p:nvPr/>
        </p:nvSpPr>
        <p:spPr>
          <a:xfrm>
            <a:off x="2667000" y="3459163"/>
            <a:ext cx="6077668" cy="646331"/>
          </a:xfrm>
          <a:prstGeom prst="rect">
            <a:avLst/>
          </a:prstGeom>
        </p:spPr>
        <p:txBody>
          <a:bodyPr wrap="square">
            <a:spAutoFit/>
          </a:bodyPr>
          <a:lstStyle/>
          <a:p>
            <a:pPr algn="just" rtl="1"/>
            <a:r>
              <a:rPr lang="ar-DZ" sz="3600" b="1" dirty="0" smtClean="0">
                <a:solidFill>
                  <a:srgbClr val="FF0000"/>
                </a:solidFill>
                <a:latin typeface="Times New Roman" pitchFamily="18" charset="0"/>
                <a:cs typeface="Times New Roman" pitchFamily="18" charset="0"/>
              </a:rPr>
              <a:t>تعريف </a:t>
            </a:r>
            <a:r>
              <a:rPr lang="fr-FR" sz="3600" b="1" dirty="0" err="1" smtClean="0">
                <a:solidFill>
                  <a:srgbClr val="FF0000"/>
                </a:solidFill>
                <a:latin typeface="Times New Roman" pitchFamily="18" charset="0"/>
                <a:cs typeface="Times New Roman" pitchFamily="18" charset="0"/>
              </a:rPr>
              <a:t>Alescandre</a:t>
            </a:r>
            <a:r>
              <a:rPr lang="fr-FR" sz="3600" b="1" dirty="0" smtClean="0">
                <a:solidFill>
                  <a:srgbClr val="FF0000"/>
                </a:solidFill>
                <a:latin typeface="Times New Roman" pitchFamily="18" charset="0"/>
                <a:cs typeface="Times New Roman" pitchFamily="18" charset="0"/>
              </a:rPr>
              <a:t> K. </a:t>
            </a:r>
            <a:r>
              <a:rPr lang="fr-FR" sz="3600" b="1" dirty="0" err="1" smtClean="0">
                <a:solidFill>
                  <a:srgbClr val="FF0000"/>
                </a:solidFill>
                <a:latin typeface="Times New Roman" pitchFamily="18" charset="0"/>
                <a:cs typeface="Times New Roman" pitchFamily="18" charset="0"/>
              </a:rPr>
              <a:t>Samii</a:t>
            </a:r>
            <a:r>
              <a:rPr lang="fr-FR" sz="3600" b="1" dirty="0" smtClean="0">
                <a:solidFill>
                  <a:srgbClr val="FF0000"/>
                </a:solidFill>
                <a:latin typeface="Times New Roman" pitchFamily="18" charset="0"/>
                <a:cs typeface="Times New Roman" pitchFamily="18" charset="0"/>
              </a:rPr>
              <a:t> </a:t>
            </a:r>
            <a:r>
              <a:rPr lang="ar-DZ" sz="3600" b="1" dirty="0" smtClean="0">
                <a:solidFill>
                  <a:srgbClr val="FF0000"/>
                </a:solidFill>
                <a:latin typeface="Times New Roman" pitchFamily="18" charset="0"/>
                <a:cs typeface="Times New Roman" pitchFamily="18" charset="0"/>
              </a:rPr>
              <a:t>:</a:t>
            </a:r>
          </a:p>
        </p:txBody>
      </p:sp>
    </p:spTree>
  </p:cSld>
  <p:clrMapOvr>
    <a:masterClrMapping/>
  </p:clrMapOvr>
  <p:transition>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4724400" y="1143000"/>
            <a:ext cx="4191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600" b="1" i="0" u="none" strike="noStrike" cap="none" normalizeH="0" baseline="0" dirty="0" smtClean="0">
                <a:ln>
                  <a:noFill/>
                </a:ln>
                <a:solidFill>
                  <a:srgbClr val="FF0000"/>
                </a:solidFill>
                <a:effectLst/>
                <a:latin typeface="Times New Roman" pitchFamily="18" charset="0"/>
                <a:ea typeface="Times New Roman" pitchFamily="18" charset="0"/>
                <a:cs typeface="Arial" pitchFamily="34" charset="0"/>
              </a:rPr>
              <a:t>سلسلة التوريد التقليدية:</a:t>
            </a:r>
          </a:p>
        </p:txBody>
      </p:sp>
      <p:sp>
        <p:nvSpPr>
          <p:cNvPr id="5" name="Rectangle 1"/>
          <p:cNvSpPr txBox="1">
            <a:spLocks noChangeArrowheads="1"/>
          </p:cNvSpPr>
          <p:nvPr/>
        </p:nvSpPr>
        <p:spPr bwMode="auto">
          <a:xfrm>
            <a:off x="228600" y="1752600"/>
            <a:ext cx="86106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Times New Roman" pitchFamily="18" charset="0"/>
                <a:cs typeface="Arial" pitchFamily="34" charset="0"/>
              </a:rPr>
              <a:t>   يتلقى المشاركون في السلسلة البضائع على التوالي، ويتواصلون فقط من رابط إلى آخر عن طريق إرسال المستندات: وصل</a:t>
            </a:r>
            <a:r>
              <a:rPr kumimoji="0" lang="ar-DZ" sz="3200" b="1" i="0" u="none" strike="noStrike" kern="1200" cap="none" spc="0" normalizeH="0" noProof="0" dirty="0" smtClean="0">
                <a:ln>
                  <a:noFill/>
                </a:ln>
                <a:solidFill>
                  <a:schemeClr val="tx1"/>
                </a:solidFill>
                <a:effectLst/>
                <a:uLnTx/>
                <a:uFillTx/>
                <a:latin typeface="Times New Roman" pitchFamily="18" charset="0"/>
                <a:ea typeface="Times New Roman" pitchFamily="18" charset="0"/>
                <a:cs typeface="Arial" pitchFamily="34" charset="0"/>
              </a:rPr>
              <a:t> الطلبية؛ وصل التسليم؛ وصل الاستلام، الكتالوجات، الفواتير...</a:t>
            </a:r>
            <a:endParaRPr kumimoji="0" lang="ar-DZ"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6" name="Rectangle 1"/>
          <p:cNvSpPr txBox="1">
            <a:spLocks noChangeArrowheads="1"/>
          </p:cNvSpPr>
          <p:nvPr/>
        </p:nvSpPr>
        <p:spPr bwMode="auto">
          <a:xfrm>
            <a:off x="4800600" y="4267200"/>
            <a:ext cx="4114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defRPr/>
            </a:pPr>
            <a:r>
              <a:rPr kumimoji="0" lang="ar-DZ" sz="3600" b="1" i="0" u="none" strike="noStrike" kern="1200" cap="none" spc="0" normalizeH="0" baseline="0" noProof="0" dirty="0" smtClean="0">
                <a:ln>
                  <a:noFill/>
                </a:ln>
                <a:solidFill>
                  <a:srgbClr val="FF0000"/>
                </a:solidFill>
                <a:effectLst/>
                <a:uLnTx/>
                <a:uFillTx/>
                <a:latin typeface="Times New Roman" pitchFamily="18" charset="0"/>
                <a:ea typeface="Times New Roman" pitchFamily="18" charset="0"/>
                <a:cs typeface="Arial" pitchFamily="34" charset="0"/>
              </a:rPr>
              <a:t>سلسلة التوريد الحديثة:</a:t>
            </a:r>
          </a:p>
        </p:txBody>
      </p:sp>
      <p:sp>
        <p:nvSpPr>
          <p:cNvPr id="7" name="Rectangle 1"/>
          <p:cNvSpPr txBox="1">
            <a:spLocks noChangeArrowheads="1"/>
          </p:cNvSpPr>
          <p:nvPr/>
        </p:nvSpPr>
        <p:spPr bwMode="auto">
          <a:xfrm>
            <a:off x="228600" y="4876800"/>
            <a:ext cx="8686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defRPr/>
            </a:pPr>
            <a:r>
              <a:rPr kumimoji="0" lang="ar-DZ" sz="3200" b="1" i="0" u="none" strike="noStrike" kern="1200" cap="none" spc="0" normalizeH="0" baseline="0" noProof="0" dirty="0" smtClean="0">
                <a:ln>
                  <a:noFill/>
                </a:ln>
                <a:effectLst/>
                <a:uLnTx/>
                <a:uFillTx/>
                <a:latin typeface="Times New Roman" pitchFamily="18" charset="0"/>
                <a:ea typeface="Times New Roman" pitchFamily="18" charset="0"/>
                <a:cs typeface="Arial" pitchFamily="34" charset="0"/>
              </a:rPr>
              <a:t>التنسيق على أساس من الثقة </a:t>
            </a:r>
            <a:r>
              <a:rPr lang="ar-DZ" sz="3200" b="1" dirty="0" smtClean="0">
                <a:latin typeface="Times New Roman" pitchFamily="18" charset="0"/>
                <a:ea typeface="Times New Roman" pitchFamily="18" charset="0"/>
                <a:cs typeface="Arial" pitchFamily="34" charset="0"/>
              </a:rPr>
              <a:t>بين المشاركون في السلسلة بشكل جماعي، من خلال التخطيط المشترك، الاتصالات المفتوحة، تكنولوجيات الاتصالات...</a:t>
            </a:r>
            <a:endParaRPr kumimoji="0" lang="ar-DZ" sz="3200" b="1" i="0" u="none" strike="noStrike" kern="1200" cap="none" spc="0" normalizeH="0" baseline="0" noProof="0" dirty="0" smtClean="0">
              <a:ln>
                <a:noFill/>
              </a:ln>
              <a:effectLst/>
              <a:uLnTx/>
              <a:uFillTx/>
              <a:latin typeface="Times New Roman" pitchFamily="18" charset="0"/>
              <a:ea typeface="Times New Roman" pitchFamily="18" charset="0"/>
              <a:cs typeface="Arial" pitchFamily="34" charset="0"/>
            </a:endParaRPr>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9400" y="656304"/>
            <a:ext cx="4028667"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مثال لسلسلة توريد بسيطة</a:t>
            </a:r>
            <a:endParaRPr lang="fr-FR" sz="3600" dirty="0"/>
          </a:p>
        </p:txBody>
      </p:sp>
      <p:grpSp>
        <p:nvGrpSpPr>
          <p:cNvPr id="18" name="Groupe 17"/>
          <p:cNvGrpSpPr/>
          <p:nvPr/>
        </p:nvGrpSpPr>
        <p:grpSpPr>
          <a:xfrm>
            <a:off x="228600" y="1600200"/>
            <a:ext cx="8534400" cy="5105400"/>
            <a:chOff x="228600" y="1600200"/>
            <a:chExt cx="8534400" cy="5105400"/>
          </a:xfrm>
        </p:grpSpPr>
        <p:grpSp>
          <p:nvGrpSpPr>
            <p:cNvPr id="8" name="Groupe 7"/>
            <p:cNvGrpSpPr/>
            <p:nvPr/>
          </p:nvGrpSpPr>
          <p:grpSpPr>
            <a:xfrm>
              <a:off x="228600" y="1600200"/>
              <a:ext cx="8534400" cy="5105400"/>
              <a:chOff x="228600" y="1600200"/>
              <a:chExt cx="8534400" cy="5105400"/>
            </a:xfrm>
          </p:grpSpPr>
          <p:pic>
            <p:nvPicPr>
              <p:cNvPr id="4" name="Picture 1" descr="F:\إدارة سلسلة توريد بسيطة.jpg"/>
              <p:cNvPicPr>
                <a:picLocks noChangeAspect="1" noChangeArrowheads="1"/>
              </p:cNvPicPr>
              <p:nvPr/>
            </p:nvPicPr>
            <p:blipFill>
              <a:blip r:embed="rId2"/>
              <a:srcRect/>
              <a:stretch>
                <a:fillRect/>
              </a:stretch>
            </p:blipFill>
            <p:spPr bwMode="auto">
              <a:xfrm>
                <a:off x="228600" y="1600200"/>
                <a:ext cx="8534400" cy="5105400"/>
              </a:xfrm>
              <a:prstGeom prst="rect">
                <a:avLst/>
              </a:prstGeom>
              <a:noFill/>
            </p:spPr>
          </p:pic>
          <p:sp>
            <p:nvSpPr>
              <p:cNvPr id="6" name="ZoneTexte 5"/>
              <p:cNvSpPr txBox="1"/>
              <p:nvPr/>
            </p:nvSpPr>
            <p:spPr>
              <a:xfrm>
                <a:off x="304800" y="5638800"/>
                <a:ext cx="1524000" cy="523220"/>
              </a:xfrm>
              <a:prstGeom prst="rect">
                <a:avLst/>
              </a:prstGeom>
              <a:solidFill>
                <a:schemeClr val="bg1"/>
              </a:solidFill>
            </p:spPr>
            <p:txBody>
              <a:bodyPr wrap="square" rtlCol="0">
                <a:spAutoFit/>
              </a:bodyPr>
              <a:lstStyle/>
              <a:p>
                <a:endParaRPr lang="fr-FR" sz="2800" dirty="0"/>
              </a:p>
            </p:txBody>
          </p:sp>
          <p:sp>
            <p:nvSpPr>
              <p:cNvPr id="7" name="ZoneTexte 6"/>
              <p:cNvSpPr txBox="1"/>
              <p:nvPr/>
            </p:nvSpPr>
            <p:spPr>
              <a:xfrm>
                <a:off x="228600" y="6172200"/>
                <a:ext cx="8534400" cy="381000"/>
              </a:xfrm>
              <a:prstGeom prst="rect">
                <a:avLst/>
              </a:prstGeom>
              <a:solidFill>
                <a:schemeClr val="bg1"/>
              </a:solidFill>
            </p:spPr>
            <p:txBody>
              <a:bodyPr wrap="square" rtlCol="0">
                <a:spAutoFit/>
              </a:bodyPr>
              <a:lstStyle/>
              <a:p>
                <a:endParaRPr lang="fr-FR" dirty="0"/>
              </a:p>
            </p:txBody>
          </p:sp>
        </p:grpSp>
        <p:sp>
          <p:nvSpPr>
            <p:cNvPr id="9" name="ZoneTexte 8"/>
            <p:cNvSpPr txBox="1"/>
            <p:nvPr/>
          </p:nvSpPr>
          <p:spPr>
            <a:xfrm>
              <a:off x="6629400" y="4419600"/>
              <a:ext cx="1143000" cy="400110"/>
            </a:xfrm>
            <a:prstGeom prst="rect">
              <a:avLst/>
            </a:prstGeom>
            <a:solidFill>
              <a:schemeClr val="bg1"/>
            </a:solidFill>
          </p:spPr>
          <p:txBody>
            <a:bodyPr wrap="square" rtlCol="0">
              <a:spAutoFit/>
            </a:bodyPr>
            <a:lstStyle/>
            <a:p>
              <a:pPr algn="ctr" rtl="1"/>
              <a:r>
                <a:rPr lang="ar-DZ" sz="2000" b="1" dirty="0" smtClean="0">
                  <a:latin typeface="Times New Roman" pitchFamily="18" charset="0"/>
                  <a:cs typeface="Times New Roman" pitchFamily="18" charset="0"/>
                </a:rPr>
                <a:t>زبون</a:t>
              </a:r>
              <a:endParaRPr lang="fr-FR" sz="2200" b="1" dirty="0">
                <a:latin typeface="Times New Roman" pitchFamily="18" charset="0"/>
                <a:cs typeface="Times New Roman" pitchFamily="18" charset="0"/>
              </a:endParaRPr>
            </a:p>
          </p:txBody>
        </p:sp>
        <p:sp>
          <p:nvSpPr>
            <p:cNvPr id="10" name="ZoneTexte 9"/>
            <p:cNvSpPr txBox="1"/>
            <p:nvPr/>
          </p:nvSpPr>
          <p:spPr>
            <a:xfrm>
              <a:off x="2057400" y="4419600"/>
              <a:ext cx="1143000" cy="400110"/>
            </a:xfrm>
            <a:prstGeom prst="rect">
              <a:avLst/>
            </a:prstGeom>
            <a:solidFill>
              <a:schemeClr val="bg1"/>
            </a:solidFill>
          </p:spPr>
          <p:txBody>
            <a:bodyPr wrap="square" rtlCol="0">
              <a:spAutoFit/>
            </a:bodyPr>
            <a:lstStyle/>
            <a:p>
              <a:pPr algn="ctr" rtl="1"/>
              <a:r>
                <a:rPr lang="ar-DZ" sz="2000" b="1" dirty="0" smtClean="0">
                  <a:latin typeface="Times New Roman" pitchFamily="18" charset="0"/>
                  <a:cs typeface="Times New Roman" pitchFamily="18" charset="0"/>
                </a:rPr>
                <a:t>مورد</a:t>
              </a:r>
              <a:endParaRPr lang="fr-FR" sz="2200" b="1" dirty="0">
                <a:latin typeface="Times New Roman" pitchFamily="18" charset="0"/>
                <a:cs typeface="Times New Roman" pitchFamily="18" charset="0"/>
              </a:endParaRPr>
            </a:p>
          </p:txBody>
        </p:sp>
        <p:sp>
          <p:nvSpPr>
            <p:cNvPr id="11" name="ZoneTexte 10"/>
            <p:cNvSpPr txBox="1"/>
            <p:nvPr/>
          </p:nvSpPr>
          <p:spPr>
            <a:xfrm>
              <a:off x="4343400" y="4377816"/>
              <a:ext cx="1143000" cy="400110"/>
            </a:xfrm>
            <a:prstGeom prst="rect">
              <a:avLst/>
            </a:prstGeom>
            <a:solidFill>
              <a:schemeClr val="bg1"/>
            </a:solidFill>
          </p:spPr>
          <p:txBody>
            <a:bodyPr wrap="square" rtlCol="0">
              <a:spAutoFit/>
            </a:bodyPr>
            <a:lstStyle/>
            <a:p>
              <a:pPr algn="ctr" rtl="1"/>
              <a:r>
                <a:rPr lang="ar-DZ" sz="2000" b="1" dirty="0" smtClean="0">
                  <a:latin typeface="Times New Roman" pitchFamily="18" charset="0"/>
                  <a:cs typeface="Times New Roman" pitchFamily="18" charset="0"/>
                </a:rPr>
                <a:t>منتج</a:t>
              </a:r>
              <a:endParaRPr lang="fr-FR" sz="2200" b="1" dirty="0">
                <a:latin typeface="Times New Roman" pitchFamily="18" charset="0"/>
                <a:cs typeface="Times New Roman" pitchFamily="18" charset="0"/>
              </a:endParaRPr>
            </a:p>
          </p:txBody>
        </p:sp>
        <p:sp>
          <p:nvSpPr>
            <p:cNvPr id="12" name="ZoneTexte 11"/>
            <p:cNvSpPr txBox="1"/>
            <p:nvPr/>
          </p:nvSpPr>
          <p:spPr>
            <a:xfrm>
              <a:off x="3124200" y="5007114"/>
              <a:ext cx="914400" cy="707886"/>
            </a:xfrm>
            <a:prstGeom prst="rect">
              <a:avLst/>
            </a:prstGeom>
            <a:solidFill>
              <a:schemeClr val="bg1"/>
            </a:solidFill>
          </p:spPr>
          <p:txBody>
            <a:bodyPr wrap="square" rtlCol="0">
              <a:spAutoFit/>
            </a:bodyPr>
            <a:lstStyle/>
            <a:p>
              <a:pPr algn="ctr" rtl="1"/>
              <a:r>
                <a:rPr lang="ar-DZ" sz="2000" b="1" dirty="0" smtClean="0">
                  <a:latin typeface="Times New Roman" pitchFamily="18" charset="0"/>
                  <a:cs typeface="Times New Roman" pitchFamily="18" charset="0"/>
                </a:rPr>
                <a:t>تدفق مواد</a:t>
              </a:r>
              <a:endParaRPr lang="fr-FR" sz="2200" b="1" dirty="0">
                <a:latin typeface="Times New Roman" pitchFamily="18" charset="0"/>
                <a:cs typeface="Times New Roman" pitchFamily="18" charset="0"/>
              </a:endParaRPr>
            </a:p>
          </p:txBody>
        </p:sp>
        <p:sp>
          <p:nvSpPr>
            <p:cNvPr id="13" name="ZoneTexte 12"/>
            <p:cNvSpPr txBox="1"/>
            <p:nvPr/>
          </p:nvSpPr>
          <p:spPr>
            <a:xfrm>
              <a:off x="5486400" y="4953000"/>
              <a:ext cx="914400" cy="707886"/>
            </a:xfrm>
            <a:prstGeom prst="rect">
              <a:avLst/>
            </a:prstGeom>
            <a:solidFill>
              <a:schemeClr val="bg1"/>
            </a:solidFill>
          </p:spPr>
          <p:txBody>
            <a:bodyPr wrap="square" rtlCol="0">
              <a:spAutoFit/>
            </a:bodyPr>
            <a:lstStyle/>
            <a:p>
              <a:pPr algn="ctr" rtl="1"/>
              <a:r>
                <a:rPr lang="ar-DZ" sz="2000" b="1" dirty="0" smtClean="0">
                  <a:latin typeface="Times New Roman" pitchFamily="18" charset="0"/>
                  <a:cs typeface="Times New Roman" pitchFamily="18" charset="0"/>
                </a:rPr>
                <a:t>تدفق منتجات</a:t>
              </a:r>
              <a:endParaRPr lang="fr-FR" sz="2200" b="1" dirty="0">
                <a:latin typeface="Times New Roman" pitchFamily="18" charset="0"/>
                <a:cs typeface="Times New Roman" pitchFamily="18" charset="0"/>
              </a:endParaRPr>
            </a:p>
          </p:txBody>
        </p:sp>
        <p:sp>
          <p:nvSpPr>
            <p:cNvPr id="14" name="ZoneTexte 13"/>
            <p:cNvSpPr txBox="1"/>
            <p:nvPr/>
          </p:nvSpPr>
          <p:spPr>
            <a:xfrm>
              <a:off x="4267200" y="5624052"/>
              <a:ext cx="1447800" cy="400110"/>
            </a:xfrm>
            <a:prstGeom prst="rect">
              <a:avLst/>
            </a:prstGeom>
            <a:solidFill>
              <a:schemeClr val="bg1"/>
            </a:solidFill>
          </p:spPr>
          <p:txBody>
            <a:bodyPr wrap="square" rtlCol="0">
              <a:spAutoFit/>
            </a:bodyPr>
            <a:lstStyle/>
            <a:p>
              <a:pPr algn="ctr" rtl="1"/>
              <a:r>
                <a:rPr lang="ar-DZ" sz="2000" b="1" dirty="0" smtClean="0">
                  <a:latin typeface="Times New Roman" pitchFamily="18" charset="0"/>
                  <a:cs typeface="Times New Roman" pitchFamily="18" charset="0"/>
                </a:rPr>
                <a:t>تدفق نقدية</a:t>
              </a:r>
              <a:endParaRPr lang="fr-FR" sz="2200" b="1" dirty="0">
                <a:latin typeface="Times New Roman" pitchFamily="18" charset="0"/>
                <a:cs typeface="Times New Roman" pitchFamily="18" charset="0"/>
              </a:endParaRPr>
            </a:p>
          </p:txBody>
        </p:sp>
        <p:sp>
          <p:nvSpPr>
            <p:cNvPr id="15" name="ZoneTexte 14"/>
            <p:cNvSpPr txBox="1"/>
            <p:nvPr/>
          </p:nvSpPr>
          <p:spPr>
            <a:xfrm>
              <a:off x="609600" y="3247104"/>
              <a:ext cx="1371600" cy="400110"/>
            </a:xfrm>
            <a:prstGeom prst="rect">
              <a:avLst/>
            </a:prstGeom>
            <a:solidFill>
              <a:schemeClr val="bg1"/>
            </a:solidFill>
          </p:spPr>
          <p:txBody>
            <a:bodyPr wrap="square" rtlCol="0">
              <a:spAutoFit/>
            </a:bodyPr>
            <a:lstStyle/>
            <a:p>
              <a:pPr algn="ctr" rtl="1"/>
              <a:r>
                <a:rPr lang="ar-DZ" sz="2000" b="1" dirty="0" smtClean="0">
                  <a:latin typeface="Times New Roman" pitchFamily="18" charset="0"/>
                  <a:cs typeface="Times New Roman" pitchFamily="18" charset="0"/>
                </a:rPr>
                <a:t>تدفق معلومات</a:t>
              </a:r>
              <a:endParaRPr lang="fr-FR" sz="2200" b="1" dirty="0">
                <a:latin typeface="Times New Roman" pitchFamily="18" charset="0"/>
                <a:cs typeface="Times New Roman" pitchFamily="18" charset="0"/>
              </a:endParaRPr>
            </a:p>
          </p:txBody>
        </p:sp>
        <p:sp>
          <p:nvSpPr>
            <p:cNvPr id="16" name="ZoneTexte 15"/>
            <p:cNvSpPr txBox="1"/>
            <p:nvPr/>
          </p:nvSpPr>
          <p:spPr>
            <a:xfrm>
              <a:off x="5503608" y="2802192"/>
              <a:ext cx="1735392" cy="400110"/>
            </a:xfrm>
            <a:prstGeom prst="rect">
              <a:avLst/>
            </a:prstGeom>
            <a:solidFill>
              <a:schemeClr val="bg1"/>
            </a:solidFill>
          </p:spPr>
          <p:txBody>
            <a:bodyPr wrap="square" rtlCol="0">
              <a:spAutoFit/>
            </a:bodyPr>
            <a:lstStyle/>
            <a:p>
              <a:pPr algn="ctr" rtl="1"/>
              <a:r>
                <a:rPr lang="ar-DZ" sz="2000" b="1" dirty="0" smtClean="0">
                  <a:latin typeface="Times New Roman" pitchFamily="18" charset="0"/>
                  <a:cs typeface="Times New Roman" pitchFamily="18" charset="0"/>
                </a:rPr>
                <a:t>تدفق عكسي</a:t>
              </a:r>
              <a:endParaRPr lang="fr-FR" sz="2200" b="1" dirty="0">
                <a:latin typeface="Times New Roman" pitchFamily="18" charset="0"/>
                <a:cs typeface="Times New Roman" pitchFamily="18" charset="0"/>
              </a:endParaRPr>
            </a:p>
          </p:txBody>
        </p:sp>
        <p:sp>
          <p:nvSpPr>
            <p:cNvPr id="17" name="ZoneTexte 16"/>
            <p:cNvSpPr txBox="1"/>
            <p:nvPr/>
          </p:nvSpPr>
          <p:spPr>
            <a:xfrm>
              <a:off x="685800" y="2057400"/>
              <a:ext cx="7543800" cy="461665"/>
            </a:xfrm>
            <a:prstGeom prst="rect">
              <a:avLst/>
            </a:prstGeom>
            <a:solidFill>
              <a:schemeClr val="bg1"/>
            </a:solidFill>
          </p:spPr>
          <p:txBody>
            <a:bodyPr wrap="square" rtlCol="0">
              <a:spAutoFit/>
            </a:bodyPr>
            <a:lstStyle/>
            <a:p>
              <a:pPr algn="ctr" rtl="1"/>
              <a:endParaRPr lang="ar-DZ" sz="2400" b="1" dirty="0" smtClean="0">
                <a:latin typeface="Times New Roman" pitchFamily="18" charset="0"/>
                <a:cs typeface="Times New Roman" pitchFamily="18" charset="0"/>
              </a:endParaRPr>
            </a:p>
          </p:txBody>
        </p:sp>
      </p:grpSp>
    </p:spTree>
  </p:cSld>
  <p:clrMapOvr>
    <a:masterClrMapping/>
  </p:clrMapOvr>
  <p:transition>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DZ" sz="4400" b="1" dirty="0" smtClean="0">
                <a:solidFill>
                  <a:srgbClr val="FF0000"/>
                </a:solidFill>
                <a:latin typeface="Times New Roman" pitchFamily="18" charset="0"/>
                <a:cs typeface="Times New Roman" pitchFamily="18" charset="0"/>
              </a:rPr>
              <a:t>مثال لسلسلة توريد معقدة</a:t>
            </a:r>
            <a:endParaRPr lang="fr-FR" sz="4400" b="1" dirty="0">
              <a:solidFill>
                <a:srgbClr val="FF0000"/>
              </a:solidFill>
              <a:latin typeface="Times New Roman" pitchFamily="18" charset="0"/>
              <a:cs typeface="Times New Roman" pitchFamily="18" charset="0"/>
            </a:endParaRPr>
          </a:p>
        </p:txBody>
      </p:sp>
      <p:pic>
        <p:nvPicPr>
          <p:cNvPr id="4" name="Espace réservé du contenu 3" descr="Related image"/>
          <p:cNvPicPr>
            <a:picLocks noGrp="1"/>
          </p:cNvPicPr>
          <p:nvPr>
            <p:ph idx="1"/>
          </p:nvPr>
        </p:nvPicPr>
        <p:blipFill>
          <a:blip r:embed="rId2"/>
          <a:srcRect/>
          <a:stretch>
            <a:fillRect/>
          </a:stretch>
        </p:blipFill>
        <p:spPr bwMode="auto">
          <a:xfrm>
            <a:off x="228600" y="1371600"/>
            <a:ext cx="8686800" cy="5181600"/>
          </a:xfrm>
          <a:prstGeom prst="rect">
            <a:avLst/>
          </a:prstGeom>
          <a:noFill/>
          <a:ln w="9525">
            <a:noFill/>
            <a:miter lim="800000"/>
            <a:headEnd/>
            <a:tailEnd/>
          </a:ln>
        </p:spPr>
      </p:pic>
      <p:grpSp>
        <p:nvGrpSpPr>
          <p:cNvPr id="11" name="Groupe 10"/>
          <p:cNvGrpSpPr/>
          <p:nvPr/>
        </p:nvGrpSpPr>
        <p:grpSpPr>
          <a:xfrm>
            <a:off x="533400" y="1504332"/>
            <a:ext cx="8305800" cy="3136665"/>
            <a:chOff x="533400" y="1371600"/>
            <a:chExt cx="8305800" cy="3136665"/>
          </a:xfrm>
        </p:grpSpPr>
        <p:sp>
          <p:nvSpPr>
            <p:cNvPr id="5" name="ZoneTexte 4"/>
            <p:cNvSpPr txBox="1"/>
            <p:nvPr/>
          </p:nvSpPr>
          <p:spPr>
            <a:xfrm>
              <a:off x="533400" y="1371600"/>
              <a:ext cx="1066800" cy="461665"/>
            </a:xfrm>
            <a:prstGeom prst="rect">
              <a:avLst/>
            </a:prstGeom>
            <a:solidFill>
              <a:schemeClr val="bg1"/>
            </a:solidFill>
          </p:spPr>
          <p:txBody>
            <a:bodyPr wrap="square" rtlCol="0">
              <a:spAutoFit/>
            </a:bodyPr>
            <a:lstStyle/>
            <a:p>
              <a:pPr algn="ctr"/>
              <a:r>
                <a:rPr lang="ar-DZ" sz="2400" b="1" dirty="0" smtClean="0">
                  <a:latin typeface="Arial" pitchFamily="34" charset="0"/>
                  <a:cs typeface="Arial" pitchFamily="34" charset="0"/>
                </a:rPr>
                <a:t>منتج</a:t>
              </a:r>
              <a:endParaRPr lang="fr-FR" sz="2400" b="1" dirty="0">
                <a:latin typeface="Arial" pitchFamily="34" charset="0"/>
                <a:cs typeface="Arial" pitchFamily="34" charset="0"/>
              </a:endParaRPr>
            </a:p>
          </p:txBody>
        </p:sp>
        <p:sp>
          <p:nvSpPr>
            <p:cNvPr id="6" name="ZoneTexte 5"/>
            <p:cNvSpPr txBox="1"/>
            <p:nvPr/>
          </p:nvSpPr>
          <p:spPr>
            <a:xfrm>
              <a:off x="1447800" y="2895600"/>
              <a:ext cx="1066800" cy="461665"/>
            </a:xfrm>
            <a:prstGeom prst="rect">
              <a:avLst/>
            </a:prstGeom>
            <a:solidFill>
              <a:schemeClr val="bg1"/>
            </a:solidFill>
          </p:spPr>
          <p:txBody>
            <a:bodyPr wrap="square" rtlCol="0">
              <a:spAutoFit/>
            </a:bodyPr>
            <a:lstStyle/>
            <a:p>
              <a:pPr algn="ctr"/>
              <a:r>
                <a:rPr lang="ar-DZ" sz="2400" b="1" dirty="0" smtClean="0">
                  <a:latin typeface="Arial" pitchFamily="34" charset="0"/>
                  <a:cs typeface="Arial" pitchFamily="34" charset="0"/>
                </a:rPr>
                <a:t>مورد</a:t>
              </a:r>
              <a:endParaRPr lang="fr-FR" sz="2400" b="1" dirty="0">
                <a:latin typeface="Arial" pitchFamily="34" charset="0"/>
                <a:cs typeface="Arial" pitchFamily="34" charset="0"/>
              </a:endParaRPr>
            </a:p>
          </p:txBody>
        </p:sp>
        <p:sp>
          <p:nvSpPr>
            <p:cNvPr id="7" name="ZoneTexte 6"/>
            <p:cNvSpPr txBox="1"/>
            <p:nvPr/>
          </p:nvSpPr>
          <p:spPr>
            <a:xfrm>
              <a:off x="1524000" y="3881735"/>
              <a:ext cx="1066800" cy="461665"/>
            </a:xfrm>
            <a:prstGeom prst="rect">
              <a:avLst/>
            </a:prstGeom>
            <a:solidFill>
              <a:schemeClr val="bg1"/>
            </a:solidFill>
          </p:spPr>
          <p:txBody>
            <a:bodyPr wrap="square" rtlCol="0">
              <a:spAutoFit/>
            </a:bodyPr>
            <a:lstStyle/>
            <a:p>
              <a:pPr algn="ctr"/>
              <a:r>
                <a:rPr lang="ar-DZ" sz="2400" b="1" dirty="0" smtClean="0">
                  <a:latin typeface="Arial" pitchFamily="34" charset="0"/>
                  <a:cs typeface="Arial" pitchFamily="34" charset="0"/>
                </a:rPr>
                <a:t>مصنع</a:t>
              </a:r>
              <a:endParaRPr lang="fr-FR" sz="2400" b="1" dirty="0">
                <a:latin typeface="Arial" pitchFamily="34" charset="0"/>
                <a:cs typeface="Arial" pitchFamily="34" charset="0"/>
              </a:endParaRPr>
            </a:p>
          </p:txBody>
        </p:sp>
        <p:sp>
          <p:nvSpPr>
            <p:cNvPr id="8" name="ZoneTexte 7"/>
            <p:cNvSpPr txBox="1"/>
            <p:nvPr/>
          </p:nvSpPr>
          <p:spPr>
            <a:xfrm>
              <a:off x="3429000" y="3677268"/>
              <a:ext cx="1066800" cy="830997"/>
            </a:xfrm>
            <a:prstGeom prst="rect">
              <a:avLst/>
            </a:prstGeom>
            <a:solidFill>
              <a:schemeClr val="bg1"/>
            </a:solidFill>
          </p:spPr>
          <p:txBody>
            <a:bodyPr wrap="square" rtlCol="0">
              <a:spAutoFit/>
            </a:bodyPr>
            <a:lstStyle/>
            <a:p>
              <a:pPr algn="ctr"/>
              <a:r>
                <a:rPr lang="ar-DZ" sz="2400" b="1" dirty="0" smtClean="0">
                  <a:latin typeface="Arial" pitchFamily="34" charset="0"/>
                  <a:cs typeface="Arial" pitchFamily="34" charset="0"/>
                </a:rPr>
                <a:t>مخزن المصنع</a:t>
              </a:r>
              <a:endParaRPr lang="fr-FR" sz="2400" b="1" dirty="0">
                <a:latin typeface="Arial" pitchFamily="34" charset="0"/>
                <a:cs typeface="Arial" pitchFamily="34" charset="0"/>
              </a:endParaRPr>
            </a:p>
          </p:txBody>
        </p:sp>
        <p:sp>
          <p:nvSpPr>
            <p:cNvPr id="9" name="ZoneTexte 8"/>
            <p:cNvSpPr txBox="1"/>
            <p:nvPr/>
          </p:nvSpPr>
          <p:spPr>
            <a:xfrm>
              <a:off x="5867400" y="2598003"/>
              <a:ext cx="1066800" cy="830997"/>
            </a:xfrm>
            <a:prstGeom prst="rect">
              <a:avLst/>
            </a:prstGeom>
            <a:solidFill>
              <a:schemeClr val="bg1"/>
            </a:solidFill>
          </p:spPr>
          <p:txBody>
            <a:bodyPr wrap="square" rtlCol="0">
              <a:spAutoFit/>
            </a:bodyPr>
            <a:lstStyle/>
            <a:p>
              <a:pPr algn="ctr"/>
              <a:r>
                <a:rPr lang="ar-DZ" sz="2400" b="1" dirty="0" smtClean="0">
                  <a:latin typeface="Arial" pitchFamily="34" charset="0"/>
                  <a:cs typeface="Arial" pitchFamily="34" charset="0"/>
                </a:rPr>
                <a:t>مخزن الموزع</a:t>
              </a:r>
              <a:endParaRPr lang="fr-FR" sz="2400" b="1" dirty="0">
                <a:latin typeface="Arial" pitchFamily="34" charset="0"/>
                <a:cs typeface="Arial" pitchFamily="34" charset="0"/>
              </a:endParaRPr>
            </a:p>
          </p:txBody>
        </p:sp>
        <p:sp>
          <p:nvSpPr>
            <p:cNvPr id="10" name="ZoneTexte 9"/>
            <p:cNvSpPr txBox="1"/>
            <p:nvPr/>
          </p:nvSpPr>
          <p:spPr>
            <a:xfrm>
              <a:off x="7924800" y="1875504"/>
              <a:ext cx="914400" cy="830997"/>
            </a:xfrm>
            <a:prstGeom prst="rect">
              <a:avLst/>
            </a:prstGeom>
            <a:solidFill>
              <a:schemeClr val="bg1"/>
            </a:solidFill>
          </p:spPr>
          <p:txBody>
            <a:bodyPr wrap="square" rtlCol="0">
              <a:spAutoFit/>
            </a:bodyPr>
            <a:lstStyle/>
            <a:p>
              <a:pPr algn="ctr"/>
              <a:r>
                <a:rPr lang="ar-DZ" sz="2400" b="1" dirty="0" smtClean="0">
                  <a:latin typeface="Arial" pitchFamily="34" charset="0"/>
                  <a:cs typeface="Arial" pitchFamily="34" charset="0"/>
                </a:rPr>
                <a:t>نقاط بيع</a:t>
              </a:r>
              <a:endParaRPr lang="fr-FR" sz="2400" b="1" dirty="0">
                <a:latin typeface="Arial" pitchFamily="34" charset="0"/>
                <a:cs typeface="Arial" pitchFamily="34" charset="0"/>
              </a:endParaRPr>
            </a:p>
          </p:txBody>
        </p:sp>
      </p:grpSp>
    </p:spTree>
  </p:cSld>
  <p:clrMapOvr>
    <a:masterClrMapping/>
  </p:clrMapOvr>
  <p:transition>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90800" y="609600"/>
            <a:ext cx="4296369" cy="707886"/>
          </a:xfrm>
          <a:prstGeom prst="rect">
            <a:avLst/>
          </a:prstGeom>
        </p:spPr>
        <p:txBody>
          <a:bodyPr wrap="none">
            <a:spAutoFit/>
          </a:bodyPr>
          <a:lstStyle/>
          <a:p>
            <a:r>
              <a:rPr lang="ar-DZ" sz="4000" b="1" dirty="0" smtClean="0">
                <a:solidFill>
                  <a:srgbClr val="FF0000"/>
                </a:solidFill>
                <a:latin typeface="Times New Roman" pitchFamily="18" charset="0"/>
                <a:cs typeface="Times New Roman" pitchFamily="18" charset="0"/>
              </a:rPr>
              <a:t>مثال لسلسلة توريد معقدة</a:t>
            </a:r>
            <a:endParaRPr lang="fr-FR" sz="4000" dirty="0">
              <a:solidFill>
                <a:srgbClr val="FF0000"/>
              </a:solidFill>
            </a:endParaRPr>
          </a:p>
        </p:txBody>
      </p:sp>
      <p:grpSp>
        <p:nvGrpSpPr>
          <p:cNvPr id="8" name="Groupe 7"/>
          <p:cNvGrpSpPr/>
          <p:nvPr/>
        </p:nvGrpSpPr>
        <p:grpSpPr>
          <a:xfrm>
            <a:off x="228600" y="1371600"/>
            <a:ext cx="8686800" cy="4648200"/>
            <a:chOff x="228600" y="1371600"/>
            <a:chExt cx="8686800" cy="4648200"/>
          </a:xfrm>
        </p:grpSpPr>
        <p:grpSp>
          <p:nvGrpSpPr>
            <p:cNvPr id="6" name="Groupe 5"/>
            <p:cNvGrpSpPr/>
            <p:nvPr/>
          </p:nvGrpSpPr>
          <p:grpSpPr>
            <a:xfrm>
              <a:off x="228600" y="1371600"/>
              <a:ext cx="8686800" cy="4648200"/>
              <a:chOff x="228600" y="1371600"/>
              <a:chExt cx="8686800" cy="4648200"/>
            </a:xfrm>
          </p:grpSpPr>
          <p:pic>
            <p:nvPicPr>
              <p:cNvPr id="49154" name="Picture 2" descr="F:\إدارة سلاس التوريد معقدة.jpg"/>
              <p:cNvPicPr>
                <a:picLocks noChangeAspect="1" noChangeArrowheads="1"/>
              </p:cNvPicPr>
              <p:nvPr/>
            </p:nvPicPr>
            <p:blipFill>
              <a:blip r:embed="rId2"/>
              <a:srcRect/>
              <a:stretch>
                <a:fillRect/>
              </a:stretch>
            </p:blipFill>
            <p:spPr bwMode="auto">
              <a:xfrm>
                <a:off x="228600" y="1371600"/>
                <a:ext cx="8686800" cy="4648200"/>
              </a:xfrm>
              <a:prstGeom prst="rect">
                <a:avLst/>
              </a:prstGeom>
              <a:noFill/>
            </p:spPr>
          </p:pic>
          <p:sp>
            <p:nvSpPr>
              <p:cNvPr id="4" name="ZoneTexte 3"/>
              <p:cNvSpPr txBox="1"/>
              <p:nvPr/>
            </p:nvSpPr>
            <p:spPr>
              <a:xfrm>
                <a:off x="228600" y="5011992"/>
                <a:ext cx="8686800" cy="861774"/>
              </a:xfrm>
              <a:prstGeom prst="rect">
                <a:avLst/>
              </a:prstGeom>
              <a:solidFill>
                <a:schemeClr val="bg1"/>
              </a:solidFill>
            </p:spPr>
            <p:txBody>
              <a:bodyPr wrap="square" rtlCol="0">
                <a:spAutoFit/>
              </a:bodyPr>
              <a:lstStyle/>
              <a:p>
                <a:endParaRPr lang="fr-FR" sz="5000" dirty="0"/>
              </a:p>
            </p:txBody>
          </p:sp>
        </p:grpSp>
        <p:sp>
          <p:nvSpPr>
            <p:cNvPr id="7" name="ZoneTexte 6"/>
            <p:cNvSpPr txBox="1"/>
            <p:nvPr/>
          </p:nvSpPr>
          <p:spPr>
            <a:xfrm>
              <a:off x="1143000" y="1676400"/>
              <a:ext cx="6934200" cy="523220"/>
            </a:xfrm>
            <a:prstGeom prst="rect">
              <a:avLst/>
            </a:prstGeom>
            <a:solidFill>
              <a:schemeClr val="bg1"/>
            </a:solidFill>
          </p:spPr>
          <p:txBody>
            <a:bodyPr wrap="square" rtlCol="0">
              <a:spAutoFit/>
            </a:bodyPr>
            <a:lstStyle/>
            <a:p>
              <a:endParaRPr lang="fr-FR" sz="2800" dirty="0"/>
            </a:p>
          </p:txBody>
        </p:sp>
      </p:grpSp>
    </p:spTree>
  </p:cSld>
  <p:clrMapOvr>
    <a:masterClrMapping/>
  </p:clrMapOvr>
  <p:transition>
    <p:pull dir="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2176</TotalTime>
  <Words>2740</Words>
  <Application>Microsoft Office PowerPoint</Application>
  <PresentationFormat>Affichage à l'écran (4:3)</PresentationFormat>
  <Paragraphs>293</Paragraphs>
  <Slides>46</Slides>
  <Notes>3</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Promenade</vt:lpstr>
      <vt:lpstr>Diapositive 1</vt:lpstr>
      <vt:lpstr>Diapositive 2</vt:lpstr>
      <vt:lpstr>Diapositive 3</vt:lpstr>
      <vt:lpstr>Diapositive 4</vt:lpstr>
      <vt:lpstr>Diapositive 5</vt:lpstr>
      <vt:lpstr>Diapositive 6</vt:lpstr>
      <vt:lpstr>Diapositive 7</vt:lpstr>
      <vt:lpstr>مثال لسلسلة توريد معقدة</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SALAH</cp:lastModifiedBy>
  <cp:revision>198</cp:revision>
  <dcterms:created xsi:type="dcterms:W3CDTF">2019-10-26T09:35:51Z</dcterms:created>
  <dcterms:modified xsi:type="dcterms:W3CDTF">2021-11-24T13:26:44Z</dcterms:modified>
</cp:coreProperties>
</file>