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1" r:id="rId5"/>
    <p:sldId id="265" r:id="rId6"/>
    <p:sldId id="260" r:id="rId7"/>
    <p:sldId id="263" r:id="rId8"/>
    <p:sldId id="264" r:id="rId9"/>
    <p:sldId id="262" r:id="rId10"/>
    <p:sldId id="259" r:id="rId11"/>
    <p:sldId id="270" r:id="rId12"/>
    <p:sldId id="269" r:id="rId13"/>
    <p:sldId id="266" r:id="rId14"/>
    <p:sldId id="267" r:id="rId15"/>
    <p:sldId id="268"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10/20/2021</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10/20/2021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10/20/2021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10/20/2021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10/20/2021</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10/20/2021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10/20/2021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10/20/2021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10/20/2021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10/20/2021</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10/20/2021</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10/20/2021</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DZ" sz="60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المحاضرةالاولى: ماهية المؤسسة</a:t>
            </a:r>
            <a:endParaRPr lang="it-IT" sz="60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sp>
        <p:nvSpPr>
          <p:cNvPr id="3" name="Subtitle 2"/>
          <p:cNvSpPr>
            <a:spLocks noGrp="1"/>
          </p:cNvSpPr>
          <p:nvPr>
            <p:ph type="subTitle" idx="1"/>
          </p:nvPr>
        </p:nvSpPr>
        <p:spPr>
          <a:xfrm>
            <a:off x="0" y="5153578"/>
            <a:ext cx="6831673" cy="1086237"/>
          </a:xfrm>
        </p:spPr>
        <p:txBody>
          <a:bodyPr>
            <a:normAutofit/>
          </a:bodyPr>
          <a:lstStyle/>
          <a:p>
            <a:r>
              <a:rPr lang="ar-DZ" sz="40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مقياس اقتصاد المؤسسة</a:t>
            </a:r>
            <a:endParaRPr lang="it-IT" sz="40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5219373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56879" y="1"/>
            <a:ext cx="3035121" cy="721216"/>
          </a:xfrm>
          <a:solidFill>
            <a:schemeClr val="accent2">
              <a:lumMod val="40000"/>
              <a:lumOff val="60000"/>
            </a:schemeClr>
          </a:solidFill>
          <a:ln>
            <a:solidFill>
              <a:schemeClr val="accent3">
                <a:lumMod val="50000"/>
              </a:schemeClr>
            </a:solidFill>
          </a:ln>
        </p:spPr>
        <p:txBody>
          <a:bodyPr>
            <a:normAutofit fontScale="90000"/>
          </a:bodyPr>
          <a:lstStyle/>
          <a:p>
            <a:pPr algn="r" rtl="1"/>
            <a:r>
              <a:rPr lang="ar-DZ" b="1" u="sng"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2-4 المقاربة النظامية</a:t>
            </a:r>
            <a:r>
              <a:rPr lang="ar-DZ"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r>
              <a:rPr lang="ar-DZ" dirty="0" smtClean="0"/>
              <a:t/>
            </a:r>
            <a:br>
              <a:rPr lang="ar-DZ" dirty="0" smtClean="0"/>
            </a:br>
            <a:endParaRPr lang="it-IT" sz="4900" dirty="0"/>
          </a:p>
        </p:txBody>
      </p:sp>
      <p:sp>
        <p:nvSpPr>
          <p:cNvPr id="5" name="Content Placeholder 2"/>
          <p:cNvSpPr>
            <a:spLocks noGrp="1"/>
          </p:cNvSpPr>
          <p:nvPr>
            <p:ph idx="1"/>
          </p:nvPr>
        </p:nvSpPr>
        <p:spPr>
          <a:xfrm>
            <a:off x="721217" y="721217"/>
            <a:ext cx="11372045" cy="6136783"/>
          </a:xfrm>
        </p:spPr>
        <p:txBody>
          <a:bodyPr>
            <a:normAutofit/>
          </a:bodyPr>
          <a:lstStyle/>
          <a:p>
            <a:pPr algn="r" rtl="1"/>
            <a:r>
              <a:rPr lang="ar-DZ" sz="3200" b="1" dirty="0" smtClean="0">
                <a:latin typeface="Arabic Typesetting" panose="03020402040406030203" pitchFamily="66" charset="-78"/>
                <a:cs typeface="Arabic Typesetting" panose="03020402040406030203" pitchFamily="66" charset="-78"/>
                <a:sym typeface="Symbol" panose="05050102010706020507" pitchFamily="18" charset="2"/>
              </a:rPr>
              <a:t>المؤسسة هي نظام (وهو مجموعة من العناصر المركبة: وظائف، خدمات، أفراد... في تفاعل دائم لتحقيق أهداف مختلفة) وهي </a:t>
            </a:r>
            <a:r>
              <a:rPr lang="ar-DZ" sz="3200" b="1" dirty="0" smtClean="0">
                <a:solidFill>
                  <a:srgbClr val="FF0000"/>
                </a:solidFill>
                <a:latin typeface="Arabic Typesetting" panose="03020402040406030203" pitchFamily="66" charset="-78"/>
                <a:cs typeface="Arabic Typesetting" panose="03020402040406030203" pitchFamily="66" charset="-78"/>
                <a:sym typeface="Symbol" panose="05050102010706020507" pitchFamily="18" charset="2"/>
              </a:rPr>
              <a:t>منفتحة</a:t>
            </a:r>
            <a:r>
              <a:rPr lang="ar-DZ" sz="3200" b="1" dirty="0" smtClean="0">
                <a:latin typeface="Arabic Typesetting" panose="03020402040406030203" pitchFamily="66" charset="-78"/>
                <a:cs typeface="Arabic Typesetting" panose="03020402040406030203" pitchFamily="66" charset="-78"/>
                <a:sym typeface="Symbol" panose="05050102010706020507" pitchFamily="18" charset="2"/>
              </a:rPr>
              <a:t> على المحيط تتكيف معه باستمرار من اجل استمراريتها.  (البيولوجيا: جسم الانسان).</a:t>
            </a:r>
          </a:p>
          <a:p>
            <a:pPr algn="r" rtl="1"/>
            <a:r>
              <a:rPr lang="ar-DZ" sz="3200" b="1" dirty="0" smtClean="0">
                <a:latin typeface="Arabic Typesetting" panose="03020402040406030203" pitchFamily="66" charset="-78"/>
                <a:cs typeface="Arabic Typesetting" panose="03020402040406030203" pitchFamily="66" charset="-78"/>
                <a:sym typeface="Symbol" panose="05050102010706020507" pitchFamily="18" charset="2"/>
              </a:rPr>
              <a:t>المؤسسة هي نظام انساني </a:t>
            </a:r>
            <a:r>
              <a:rPr lang="ar-DZ" sz="3200" b="1" dirty="0" smtClean="0">
                <a:solidFill>
                  <a:srgbClr val="FF0000"/>
                </a:solidFill>
                <a:latin typeface="Arabic Typesetting" panose="03020402040406030203" pitchFamily="66" charset="-78"/>
                <a:cs typeface="Arabic Typesetting" panose="03020402040406030203" pitchFamily="66" charset="-78"/>
                <a:sym typeface="Symbol" panose="05050102010706020507" pitchFamily="18" charset="2"/>
              </a:rPr>
              <a:t>مفتوح</a:t>
            </a:r>
            <a:r>
              <a:rPr lang="ar-DZ" sz="3200" b="1" dirty="0" smtClean="0">
                <a:latin typeface="Arabic Typesetting" panose="03020402040406030203" pitchFamily="66" charset="-78"/>
                <a:cs typeface="Arabic Typesetting" panose="03020402040406030203" pitchFamily="66" charset="-78"/>
                <a:sym typeface="Symbol" panose="05050102010706020507" pitchFamily="18" charset="2"/>
              </a:rPr>
              <a:t>. (</a:t>
            </a:r>
            <a:r>
              <a:rPr lang="ar-DZ" sz="3200" b="1" dirty="0" smtClean="0">
                <a:solidFill>
                  <a:srgbClr val="00B0F0"/>
                </a:solidFill>
                <a:latin typeface="Arabic Typesetting" panose="03020402040406030203" pitchFamily="66" charset="-78"/>
                <a:cs typeface="Arabic Typesetting" panose="03020402040406030203" pitchFamily="66" charset="-78"/>
                <a:sym typeface="Symbol" panose="05050102010706020507" pitchFamily="18" charset="2"/>
              </a:rPr>
              <a:t>ليس نظام مغلق مثل السابق/فكرة الصندوق الأسود</a:t>
            </a:r>
            <a:r>
              <a:rPr lang="ar-DZ" sz="3200" b="1" dirty="0" smtClean="0">
                <a:latin typeface="Arabic Typesetting" panose="03020402040406030203" pitchFamily="66" charset="-78"/>
                <a:cs typeface="Arabic Typesetting" panose="03020402040406030203" pitchFamily="66" charset="-78"/>
                <a:sym typeface="Symbol" panose="05050102010706020507" pitchFamily="18" charset="2"/>
              </a:rPr>
              <a:t>)</a:t>
            </a:r>
          </a:p>
          <a:p>
            <a:pPr algn="r" rtl="1"/>
            <a:r>
              <a:rPr lang="ar-DZ" sz="3200" b="1" dirty="0" smtClean="0">
                <a:latin typeface="Arabic Typesetting" panose="03020402040406030203" pitchFamily="66" charset="-78"/>
                <a:cs typeface="Arabic Typesetting" panose="03020402040406030203" pitchFamily="66" charset="-78"/>
                <a:sym typeface="Symbol" panose="05050102010706020507" pitchFamily="18" charset="2"/>
              </a:rPr>
              <a:t>المؤسسة هي نظام مكون من ثلاث انظمة تحتية: </a:t>
            </a:r>
            <a:r>
              <a:rPr lang="ar-DZ" sz="3200" b="1" u="sng" dirty="0" smtClean="0">
                <a:latin typeface="Arabic Typesetting" panose="03020402040406030203" pitchFamily="66" charset="-78"/>
                <a:cs typeface="Arabic Typesetting" panose="03020402040406030203" pitchFamily="66" charset="-78"/>
                <a:sym typeface="Symbol" panose="05050102010706020507" pitchFamily="18" charset="2"/>
              </a:rPr>
              <a:t>نظام </a:t>
            </a:r>
            <a:r>
              <a:rPr lang="ar-DZ" sz="3200" b="1" u="sng" dirty="0">
                <a:latin typeface="Arabic Typesetting" panose="03020402040406030203" pitchFamily="66" charset="-78"/>
                <a:cs typeface="Arabic Typesetting" panose="03020402040406030203" pitchFamily="66" charset="-78"/>
                <a:sym typeface="Symbol" panose="05050102010706020507" pitchFamily="18" charset="2"/>
              </a:rPr>
              <a:t>معلومات</a:t>
            </a:r>
            <a:r>
              <a:rPr lang="ar-DZ" sz="3200" b="1" u="sng" dirty="0" smtClean="0">
                <a:latin typeface="Arabic Typesetting" panose="03020402040406030203" pitchFamily="66" charset="-78"/>
                <a:cs typeface="Arabic Typesetting" panose="03020402040406030203" pitchFamily="66" charset="-78"/>
                <a:sym typeface="Symbol" panose="05050102010706020507" pitchFamily="18" charset="2"/>
              </a:rPr>
              <a:t>، نظام قرارات، نظام عمليات</a:t>
            </a:r>
            <a:r>
              <a:rPr lang="ar-DZ" sz="3200" b="1" dirty="0" smtClean="0">
                <a:latin typeface="Arabic Typesetting" panose="03020402040406030203" pitchFamily="66" charset="-78"/>
                <a:cs typeface="Arabic Typesetting" panose="03020402040406030203" pitchFamily="66" charset="-78"/>
                <a:sym typeface="Symbol" panose="05050102010706020507" pitchFamily="18" charset="2"/>
              </a:rPr>
              <a:t>. مثال: معلومة «ارتفاع طلب الزبائن»               قرار «زيادة الانتاج»                  عمليات (نتيجة) : ارتفاع مخزون المنتجات النهائية وخدمات البيع. </a:t>
            </a:r>
          </a:p>
          <a:p>
            <a:pPr algn="r" rtl="1"/>
            <a:r>
              <a:rPr lang="ar-DZ" sz="4000" b="1" u="sng"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sym typeface="Symbol" panose="05050102010706020507" pitchFamily="18" charset="2"/>
              </a:rPr>
              <a:t>«مكونات النظام»</a:t>
            </a:r>
          </a:p>
          <a:p>
            <a:pPr marL="0" indent="0" algn="r" rtl="1">
              <a:buNone/>
            </a:pPr>
            <a:endParaRPr lang="ar-DZ" sz="4000" b="1" dirty="0" smtClean="0">
              <a:latin typeface="Arabic Typesetting" panose="03020402040406030203" pitchFamily="66" charset="-78"/>
              <a:cs typeface="Arabic Typesetting" panose="03020402040406030203" pitchFamily="66" charset="-78"/>
            </a:endParaRPr>
          </a:p>
        </p:txBody>
      </p:sp>
      <p:pic>
        <p:nvPicPr>
          <p:cNvPr id="6" name="Picture 5"/>
          <p:cNvPicPr>
            <a:picLocks noChangeAspect="1"/>
          </p:cNvPicPr>
          <p:nvPr/>
        </p:nvPicPr>
        <p:blipFill>
          <a:blip r:embed="rId2"/>
          <a:stretch>
            <a:fillRect/>
          </a:stretch>
        </p:blipFill>
        <p:spPr>
          <a:xfrm>
            <a:off x="1162513" y="3699456"/>
            <a:ext cx="7760399" cy="3030703"/>
          </a:xfrm>
          <a:prstGeom prst="rect">
            <a:avLst/>
          </a:prstGeom>
        </p:spPr>
      </p:pic>
      <p:sp>
        <p:nvSpPr>
          <p:cNvPr id="7" name="Left Arrow 6"/>
          <p:cNvSpPr/>
          <p:nvPr/>
        </p:nvSpPr>
        <p:spPr>
          <a:xfrm>
            <a:off x="9813701" y="3103808"/>
            <a:ext cx="978795" cy="18030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Left Arrow 7"/>
          <p:cNvSpPr/>
          <p:nvPr/>
        </p:nvSpPr>
        <p:spPr>
          <a:xfrm>
            <a:off x="6581104" y="3103808"/>
            <a:ext cx="1159099" cy="18030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4518851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56879" y="1"/>
            <a:ext cx="3035121" cy="721216"/>
          </a:xfrm>
          <a:solidFill>
            <a:schemeClr val="accent2">
              <a:lumMod val="40000"/>
              <a:lumOff val="60000"/>
            </a:schemeClr>
          </a:solidFill>
          <a:ln>
            <a:solidFill>
              <a:schemeClr val="accent3">
                <a:lumMod val="50000"/>
              </a:schemeClr>
            </a:solidFill>
          </a:ln>
        </p:spPr>
        <p:txBody>
          <a:bodyPr>
            <a:normAutofit fontScale="90000"/>
          </a:bodyPr>
          <a:lstStyle/>
          <a:p>
            <a:pPr algn="r" rtl="1"/>
            <a:r>
              <a:rPr lang="ar-DZ" b="1" u="sng"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2-4 المقاربة النظامية</a:t>
            </a:r>
            <a:r>
              <a:rPr lang="ar-DZ"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r>
              <a:rPr lang="ar-DZ" dirty="0" smtClean="0"/>
              <a:t/>
            </a:r>
            <a:br>
              <a:rPr lang="ar-DZ" dirty="0" smtClean="0"/>
            </a:br>
            <a:endParaRPr lang="it-IT" sz="4900" dirty="0"/>
          </a:p>
        </p:txBody>
      </p:sp>
      <p:sp>
        <p:nvSpPr>
          <p:cNvPr id="5" name="Content Placeholder 2"/>
          <p:cNvSpPr>
            <a:spLocks noGrp="1"/>
          </p:cNvSpPr>
          <p:nvPr>
            <p:ph idx="1"/>
          </p:nvPr>
        </p:nvSpPr>
        <p:spPr>
          <a:xfrm>
            <a:off x="721217" y="218941"/>
            <a:ext cx="11372045" cy="6639059"/>
          </a:xfrm>
        </p:spPr>
        <p:txBody>
          <a:bodyPr>
            <a:normAutofit/>
          </a:bodyPr>
          <a:lstStyle/>
          <a:p>
            <a:pPr marL="0" indent="0" algn="ctr" rtl="1">
              <a:buNone/>
            </a:pPr>
            <a:r>
              <a:rPr lang="ar-DZ" sz="3600" b="1" u="sng"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sym typeface="Symbol" panose="05050102010706020507" pitchFamily="18" charset="2"/>
              </a:rPr>
              <a:t>«مكونات النظام</a:t>
            </a:r>
            <a:r>
              <a:rPr lang="ar-DZ" sz="3600" b="1" u="sng"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sym typeface="Symbol" panose="05050102010706020507" pitchFamily="18" charset="2"/>
              </a:rPr>
              <a:t>»</a:t>
            </a:r>
            <a:endParaRPr lang="ar-DZ" sz="3600" b="1" dirty="0" smtClean="0">
              <a:solidFill>
                <a:srgbClr val="FF0000"/>
              </a:solidFill>
              <a:latin typeface="Arabic Typesetting" panose="03020402040406030203" pitchFamily="66" charset="-78"/>
              <a:cs typeface="Arabic Typesetting" panose="03020402040406030203" pitchFamily="66" charset="-78"/>
              <a:sym typeface="Symbol" panose="05050102010706020507" pitchFamily="18" charset="2"/>
            </a:endParaRPr>
          </a:p>
          <a:p>
            <a:pPr algn="r" rtl="1"/>
            <a:r>
              <a:rPr lang="ar-DZ" sz="30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sym typeface="Symbol" panose="05050102010706020507" pitchFamily="18" charset="2"/>
              </a:rPr>
              <a:t>المدخلات</a:t>
            </a:r>
            <a:r>
              <a:rPr lang="ar-DZ" sz="3000" b="1" dirty="0" smtClean="0">
                <a:latin typeface="Arabic Typesetting" panose="03020402040406030203" pitchFamily="66" charset="-78"/>
                <a:cs typeface="Arabic Typesetting" panose="03020402040406030203" pitchFamily="66" charset="-78"/>
                <a:sym typeface="Symbol" panose="05050102010706020507" pitchFamily="18" charset="2"/>
              </a:rPr>
              <a:t>: كل ما يرِد الى النظام (يزوده بالطاقة) من أجل التجديد والاستمرارية والبقاء «تأتي من خارج النظام»</a:t>
            </a:r>
          </a:p>
          <a:p>
            <a:pPr algn="r" rtl="1"/>
            <a:r>
              <a:rPr lang="ar-DZ" sz="30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sym typeface="Symbol" panose="05050102010706020507" pitchFamily="18" charset="2"/>
              </a:rPr>
              <a:t>المخرجات</a:t>
            </a:r>
            <a:r>
              <a:rPr lang="ar-DZ" sz="3000" b="1" dirty="0" smtClean="0">
                <a:latin typeface="Arabic Typesetting" panose="03020402040406030203" pitchFamily="66" charset="-78"/>
                <a:cs typeface="Arabic Typesetting" panose="03020402040406030203" pitchFamily="66" charset="-78"/>
                <a:sym typeface="Symbol" panose="05050102010706020507" pitchFamily="18" charset="2"/>
              </a:rPr>
              <a:t>: ناتج عملية تحويل المدخلات وقد تتمثل في سلع وخدمات.</a:t>
            </a:r>
          </a:p>
          <a:p>
            <a:pPr algn="r" rtl="1"/>
            <a:r>
              <a:rPr lang="ar-DZ" sz="30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sym typeface="Symbol" panose="05050102010706020507" pitchFamily="18" charset="2"/>
              </a:rPr>
              <a:t>العمليات/المعالجة</a:t>
            </a:r>
            <a:r>
              <a:rPr lang="ar-DZ" sz="3000" b="1" dirty="0" smtClean="0">
                <a:latin typeface="Arabic Typesetting" panose="03020402040406030203" pitchFamily="66" charset="-78"/>
                <a:cs typeface="Arabic Typesetting" panose="03020402040406030203" pitchFamily="66" charset="-78"/>
                <a:sym typeface="Symbol" panose="05050102010706020507" pitchFamily="18" charset="2"/>
              </a:rPr>
              <a:t>: كل المراحل والخطوات التي تجري على المدخلات، تشمل كل من: القيادة، الاتتصال، اتخاذ القرار، جمع المعلومات، التحفيز، الرقابة، الوظائف... العمليات هي أنظمة تحتية، الجزء النشط في النظام.</a:t>
            </a:r>
          </a:p>
          <a:p>
            <a:pPr algn="r" rtl="1"/>
            <a:r>
              <a:rPr lang="ar-DZ" sz="30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التغذية</a:t>
            </a:r>
            <a:r>
              <a:rPr lang="ar-DZ" sz="3000" b="1" dirty="0" smtClean="0">
                <a:latin typeface="Arabic Typesetting" panose="03020402040406030203" pitchFamily="66" charset="-78"/>
                <a:cs typeface="Arabic Typesetting" panose="03020402040406030203" pitchFamily="66" charset="-78"/>
              </a:rPr>
              <a:t> </a:t>
            </a:r>
            <a:r>
              <a:rPr lang="ar-DZ" sz="30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المرتدة/العكسية</a:t>
            </a:r>
            <a:r>
              <a:rPr lang="ar-DZ" sz="3000" b="1" dirty="0" smtClean="0">
                <a:latin typeface="Arabic Typesetting" panose="03020402040406030203" pitchFamily="66" charset="-78"/>
                <a:cs typeface="Arabic Typesetting" panose="03020402040406030203" pitchFamily="66" charset="-78"/>
              </a:rPr>
              <a:t> </a:t>
            </a:r>
            <a:r>
              <a:rPr lang="it-IT" sz="30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feedback</a:t>
            </a:r>
            <a:r>
              <a:rPr lang="ar-DZ" sz="3000" b="1" dirty="0" smtClean="0">
                <a:latin typeface="Arabic Typesetting" panose="03020402040406030203" pitchFamily="66" charset="-78"/>
                <a:cs typeface="Arabic Typesetting" panose="03020402040406030203" pitchFamily="66" charset="-78"/>
              </a:rPr>
              <a:t>: المعلومات التي ترد من المحيط نحو النظام،</a:t>
            </a:r>
          </a:p>
          <a:p>
            <a:pPr marL="0" indent="0" algn="r" rtl="1">
              <a:lnSpc>
                <a:spcPct val="100000"/>
              </a:lnSpc>
              <a:buNone/>
            </a:pPr>
            <a:r>
              <a:rPr lang="ar-DZ" sz="3000" b="1" dirty="0">
                <a:latin typeface="Arabic Typesetting" panose="03020402040406030203" pitchFamily="66" charset="-78"/>
                <a:cs typeface="Arabic Typesetting" panose="03020402040406030203" pitchFamily="66" charset="-78"/>
              </a:rPr>
              <a:t> </a:t>
            </a:r>
            <a:r>
              <a:rPr lang="ar-DZ" sz="3000" b="1" dirty="0" smtClean="0">
                <a:latin typeface="Arabic Typesetting" panose="03020402040406030203" pitchFamily="66" charset="-78"/>
                <a:cs typeface="Arabic Typesetting" panose="03020402040406030203" pitchFamily="66" charset="-78"/>
              </a:rPr>
              <a:t>    قد تكون سلبية : تبلغنا بخطأ تحكم (بعد حصول الاخطاء... اجراء تصحيحي)</a:t>
            </a:r>
          </a:p>
          <a:p>
            <a:pPr marL="0" indent="0" algn="r" rtl="1">
              <a:lnSpc>
                <a:spcPct val="100000"/>
              </a:lnSpc>
              <a:buNone/>
            </a:pPr>
            <a:r>
              <a:rPr lang="ar-DZ" sz="3000" b="1" dirty="0">
                <a:latin typeface="Arabic Typesetting" panose="03020402040406030203" pitchFamily="66" charset="-78"/>
                <a:cs typeface="Arabic Typesetting" panose="03020402040406030203" pitchFamily="66" charset="-78"/>
              </a:rPr>
              <a:t> </a:t>
            </a:r>
            <a:r>
              <a:rPr lang="ar-DZ" sz="3000" b="1" dirty="0" smtClean="0">
                <a:latin typeface="Arabic Typesetting" panose="03020402040406030203" pitchFamily="66" charset="-78"/>
                <a:cs typeface="Arabic Typesetting" panose="03020402040406030203" pitchFamily="66" charset="-78"/>
              </a:rPr>
              <a:t>   قد تكون ذات طبيعة استباقية (تغذية أمامية) تي تتوقع الاخطاء الممكنة لاجراء التصحيحات التي يمكن ان تؤثر على النظام.</a:t>
            </a:r>
          </a:p>
          <a:p>
            <a:pPr algn="r" rtl="1">
              <a:buFont typeface="Wingdings" panose="05000000000000000000" pitchFamily="2" charset="2"/>
              <a:buChar char="§"/>
            </a:pPr>
            <a:r>
              <a:rPr lang="ar-DZ" sz="30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المصفاة</a:t>
            </a:r>
            <a:r>
              <a:rPr lang="ar-DZ" sz="3000" b="1" dirty="0" smtClean="0">
                <a:latin typeface="Arabic Typesetting" panose="03020402040406030203" pitchFamily="66" charset="-78"/>
                <a:cs typeface="Arabic Typesetting" panose="03020402040406030203" pitchFamily="66" charset="-78"/>
              </a:rPr>
              <a:t> </a:t>
            </a:r>
            <a:r>
              <a:rPr lang="it-IT" sz="3000" b="1"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filtre</a:t>
            </a:r>
            <a:r>
              <a:rPr lang="ar-DZ" sz="3000" b="1" dirty="0" smtClean="0">
                <a:latin typeface="Arabic Typesetting" panose="03020402040406030203" pitchFamily="66" charset="-78"/>
                <a:cs typeface="Arabic Typesetting" panose="03020402040406030203" pitchFamily="66" charset="-78"/>
              </a:rPr>
              <a:t>: تسمح للنظام بالقيام بمهام التحسين والتغيير والتطوير.</a:t>
            </a:r>
          </a:p>
          <a:p>
            <a:pPr algn="r" rtl="1">
              <a:buFont typeface="Wingdings" panose="05000000000000000000" pitchFamily="2" charset="2"/>
              <a:buChar char="§"/>
            </a:pPr>
            <a:r>
              <a:rPr lang="ar-DZ" sz="30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العلاقات</a:t>
            </a:r>
            <a:r>
              <a:rPr lang="ar-DZ" sz="3000" b="1" dirty="0" smtClean="0">
                <a:latin typeface="Arabic Typesetting" panose="03020402040406030203" pitchFamily="66" charset="-78"/>
                <a:cs typeface="Arabic Typesetting" panose="03020402040406030203" pitchFamily="66" charset="-78"/>
              </a:rPr>
              <a:t>: للتكامل بين وحدات النظام. (افضلية التعاضد</a:t>
            </a:r>
            <a:r>
              <a:rPr lang="it-IT" sz="3000" b="1" dirty="0" smtClean="0">
                <a:latin typeface="Arabic Typesetting" panose="03020402040406030203" pitchFamily="66" charset="-78"/>
                <a:cs typeface="Arabic Typesetting" panose="03020402040406030203" pitchFamily="66" charset="-78"/>
              </a:rPr>
              <a:t> synergy</a:t>
            </a:r>
            <a:r>
              <a:rPr lang="ar-DZ" sz="3000" b="1" dirty="0" smtClean="0">
                <a:latin typeface="Arabic Typesetting" panose="03020402040406030203" pitchFamily="66" charset="-78"/>
                <a:cs typeface="Arabic Typesetting" panose="03020402040406030203" pitchFamily="66" charset="-78"/>
              </a:rPr>
              <a:t>)</a:t>
            </a:r>
          </a:p>
          <a:p>
            <a:pPr algn="r" rtl="1">
              <a:buFont typeface="Wingdings" panose="05000000000000000000" pitchFamily="2" charset="2"/>
              <a:buChar char="§"/>
            </a:pPr>
            <a:r>
              <a:rPr lang="ar-DZ" sz="30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حدود النظام</a:t>
            </a:r>
            <a:r>
              <a:rPr lang="ar-DZ" sz="3000" b="1" dirty="0" smtClean="0">
                <a:latin typeface="Arabic Typesetting" panose="03020402040406030203" pitchFamily="66" charset="-78"/>
                <a:cs typeface="Arabic Typesetting" panose="03020402040406030203" pitchFamily="66" charset="-78"/>
              </a:rPr>
              <a:t>: هي الاطار العام الذي يفصل النظام (المؤسسة) عن المحيط. </a:t>
            </a:r>
          </a:p>
        </p:txBody>
      </p:sp>
    </p:spTree>
    <p:extLst>
      <p:ext uri="{BB962C8B-B14F-4D97-AF65-F5344CB8AC3E}">
        <p14:creationId xmlns:p14="http://schemas.microsoft.com/office/powerpoint/2010/main" val="19326461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1217" y="721217"/>
            <a:ext cx="11191741" cy="6136783"/>
          </a:xfrm>
        </p:spPr>
        <p:txBody>
          <a:bodyPr/>
          <a:lstStyle/>
          <a:p>
            <a:pPr algn="r" rtl="1"/>
            <a:r>
              <a:rPr lang="ar-DZ" sz="3200" b="1" dirty="0" smtClean="0">
                <a:latin typeface="Arabic Typesetting" panose="03020402040406030203" pitchFamily="66" charset="-78"/>
                <a:cs typeface="Arabic Typesetting" panose="03020402040406030203" pitchFamily="66" charset="-78"/>
              </a:rPr>
              <a:t>النظام المفتوح فيه عناصر خاصة (وظائف خاصة)، مميزة، مركبة، التغيير في عنصر يؤثر في بقية العناصر. والمؤسسة كنظام تتميز بالترابط (العلاقات مع المحيط)، التعقيد (مج النظم الفرعية، الاعتماد المتبادل، الأهداف المحددة)، الديناميكية (التغير والتطور باستمرار لتحقيق الاهداف)، الانفتاح (متفاعلة مع المحيط).</a:t>
            </a:r>
          </a:p>
          <a:p>
            <a:pPr algn="r" rtl="1"/>
            <a:r>
              <a:rPr lang="ar-DZ" sz="3200" b="1" dirty="0" smtClean="0">
                <a:solidFill>
                  <a:srgbClr val="FF0000"/>
                </a:solidFill>
                <a:latin typeface="Arabic Typesetting" panose="03020402040406030203" pitchFamily="66" charset="-78"/>
                <a:cs typeface="Arabic Typesetting" panose="03020402040406030203" pitchFamily="66" charset="-78"/>
              </a:rPr>
              <a:t>كيف</a:t>
            </a:r>
            <a:r>
              <a:rPr lang="ar-DZ" sz="3200" b="1" dirty="0" smtClean="0">
                <a:solidFill>
                  <a:srgbClr val="FF0000"/>
                </a:solidFill>
              </a:rPr>
              <a:t> </a:t>
            </a:r>
            <a:r>
              <a:rPr lang="ar-DZ" sz="3200" b="1" dirty="0">
                <a:solidFill>
                  <a:srgbClr val="FF0000"/>
                </a:solidFill>
                <a:latin typeface="Arabic Typesetting" panose="03020402040406030203" pitchFamily="66" charset="-78"/>
                <a:cs typeface="Arabic Typesetting" panose="03020402040406030203" pitchFamily="66" charset="-78"/>
              </a:rPr>
              <a:t>يعمل النظام؟</a:t>
            </a:r>
            <a:r>
              <a:rPr lang="ar-DZ" sz="3200" b="1" dirty="0">
                <a:solidFill>
                  <a:schemeClr val="tx1"/>
                </a:solidFill>
                <a:latin typeface="Arabic Typesetting" panose="03020402040406030203" pitchFamily="66" charset="-78"/>
                <a:cs typeface="Arabic Typesetting" panose="03020402040406030203" pitchFamily="66" charset="-78"/>
              </a:rPr>
              <a:t> لا يكفي </a:t>
            </a:r>
            <a:r>
              <a:rPr lang="ar-DZ" sz="3200" b="1" dirty="0" smtClean="0">
                <a:solidFill>
                  <a:schemeClr val="tx1"/>
                </a:solidFill>
                <a:latin typeface="Arabic Typesetting" panose="03020402040406030203" pitchFamily="66" charset="-78"/>
                <a:cs typeface="Arabic Typesetting" panose="03020402040406030203" pitchFamily="66" charset="-78"/>
              </a:rPr>
              <a:t>وصف مكونات </a:t>
            </a:r>
            <a:r>
              <a:rPr lang="ar-DZ" sz="3200" b="1" dirty="0">
                <a:solidFill>
                  <a:schemeClr val="tx1"/>
                </a:solidFill>
                <a:latin typeface="Arabic Typesetting" panose="03020402040406030203" pitchFamily="66" charset="-78"/>
                <a:cs typeface="Arabic Typesetting" panose="03020402040406030203" pitchFamily="66" charset="-78"/>
              </a:rPr>
              <a:t>النظام</a:t>
            </a:r>
            <a:r>
              <a:rPr lang="ar-DZ" sz="3200" b="1" dirty="0" smtClean="0">
                <a:solidFill>
                  <a:schemeClr val="tx1"/>
                </a:solidFill>
                <a:latin typeface="Arabic Typesetting" panose="03020402040406030203" pitchFamily="66" charset="-78"/>
                <a:cs typeface="Arabic Typesetting" panose="03020402040406030203" pitchFamily="66" charset="-78"/>
              </a:rPr>
              <a:t>...</a:t>
            </a:r>
          </a:p>
          <a:p>
            <a:pPr marL="0" indent="0" algn="r" rtl="1">
              <a:buNone/>
            </a:pPr>
            <a:r>
              <a:rPr lang="ar-DZ" sz="3200" b="1" dirty="0" smtClean="0">
                <a:latin typeface="Arabic Typesetting" panose="03020402040406030203" pitchFamily="66" charset="-78"/>
                <a:cs typeface="Arabic Typesetting" panose="03020402040406030203" pitchFamily="66" charset="-78"/>
              </a:rPr>
              <a:t>فالمؤسسة نظام ديناميكي أين يسري في التدفقات المادية: المواد، الطاقة، النقود/الأموال، الأفراد، المعلومات هذا التدفق يحدث من خلال شبكات الاتصال.</a:t>
            </a:r>
          </a:p>
          <a:p>
            <a:pPr algn="r" rtl="1"/>
            <a:r>
              <a:rPr lang="ar-DZ" sz="3200" b="1" dirty="0">
                <a:solidFill>
                  <a:srgbClr val="FF0000"/>
                </a:solidFill>
                <a:latin typeface="Arabic Typesetting" panose="03020402040406030203" pitchFamily="66" charset="-78"/>
                <a:cs typeface="Arabic Typesetting" panose="03020402040406030203" pitchFamily="66" charset="-78"/>
              </a:rPr>
              <a:t>خصائص النظام</a:t>
            </a:r>
            <a:r>
              <a:rPr lang="ar-DZ" sz="3200" b="1" dirty="0" smtClean="0">
                <a:latin typeface="Arabic Typesetting" panose="03020402040406030203" pitchFamily="66" charset="-78"/>
                <a:cs typeface="Arabic Typesetting" panose="03020402040406030203" pitchFamily="66" charset="-78"/>
              </a:rPr>
              <a:t>:  </a:t>
            </a:r>
            <a:r>
              <a:rPr lang="ar-DZ" sz="3200" b="1" dirty="0" smtClean="0">
                <a:solidFill>
                  <a:srgbClr val="00B0F0"/>
                </a:solidFill>
                <a:latin typeface="Arabic Typesetting" panose="03020402040406030203" pitchFamily="66" charset="-78"/>
                <a:cs typeface="Arabic Typesetting" panose="03020402040406030203" pitchFamily="66" charset="-78"/>
              </a:rPr>
              <a:t>* القدرة على التأقلم</a:t>
            </a:r>
            <a:r>
              <a:rPr lang="ar-DZ" sz="3200" b="1" dirty="0" smtClean="0">
                <a:latin typeface="Arabic Typesetting" panose="03020402040406030203" pitchFamily="66" charset="-78"/>
                <a:cs typeface="Arabic Typesetting" panose="03020402040406030203" pitchFamily="66" charset="-78"/>
              </a:rPr>
              <a:t>: مسايرة التغيرات,</a:t>
            </a:r>
          </a:p>
          <a:p>
            <a:pPr marL="0" indent="0" algn="r" rtl="1">
              <a:buNone/>
            </a:pPr>
            <a:r>
              <a:rPr lang="ar-DZ" sz="3200" b="1" dirty="0" smtClean="0">
                <a:latin typeface="Arabic Typesetting" panose="03020402040406030203" pitchFamily="66" charset="-78"/>
                <a:cs typeface="Arabic Typesetting" panose="03020402040406030203" pitchFamily="66" charset="-78"/>
              </a:rPr>
              <a:t>                        </a:t>
            </a:r>
            <a:r>
              <a:rPr lang="ar-DZ" sz="3200" b="1" dirty="0" smtClean="0">
                <a:solidFill>
                  <a:srgbClr val="00B0F0"/>
                </a:solidFill>
                <a:latin typeface="Arabic Typesetting" panose="03020402040406030203" pitchFamily="66" charset="-78"/>
                <a:cs typeface="Arabic Typesetting" panose="03020402040406030203" pitchFamily="66" charset="-78"/>
              </a:rPr>
              <a:t>* المراقبة</a:t>
            </a:r>
            <a:r>
              <a:rPr lang="ar-DZ" sz="3200" b="1" dirty="0" smtClean="0">
                <a:latin typeface="Arabic Typesetting" panose="03020402040406030203" pitchFamily="66" charset="-78"/>
                <a:cs typeface="Arabic Typesetting" panose="03020402040406030203" pitchFamily="66" charset="-78"/>
              </a:rPr>
              <a:t>: رصد المحيط للتمكن من تثبيت المؤسسة على الطريق المخطط لها.</a:t>
            </a:r>
          </a:p>
          <a:p>
            <a:pPr marL="0" indent="0" algn="r" rtl="1">
              <a:buNone/>
            </a:pPr>
            <a:r>
              <a:rPr lang="ar-DZ" sz="3200" b="1" dirty="0" smtClean="0">
                <a:latin typeface="Arabic Typesetting" panose="03020402040406030203" pitchFamily="66" charset="-78"/>
                <a:cs typeface="Arabic Typesetting" panose="03020402040406030203" pitchFamily="66" charset="-78"/>
              </a:rPr>
              <a:t>                        </a:t>
            </a:r>
            <a:r>
              <a:rPr lang="ar-DZ" sz="3200" b="1" dirty="0" smtClean="0">
                <a:solidFill>
                  <a:srgbClr val="00B0F0"/>
                </a:solidFill>
                <a:latin typeface="Arabic Typesetting" panose="03020402040406030203" pitchFamily="66" charset="-78"/>
                <a:cs typeface="Arabic Typesetting" panose="03020402040406030203" pitchFamily="66" charset="-78"/>
              </a:rPr>
              <a:t>* التعلم</a:t>
            </a:r>
            <a:r>
              <a:rPr lang="ar-DZ" sz="3200" b="1" dirty="0" smtClean="0">
                <a:latin typeface="Arabic Typesetting" panose="03020402040406030203" pitchFamily="66" charset="-78"/>
                <a:cs typeface="Arabic Typesetting" panose="03020402040406030203" pitchFamily="66" charset="-78"/>
              </a:rPr>
              <a:t>: الاستفادة من أساليب معالجة الحالات المختلفة التي يمر بها النظام وتوظيفها في خالات مماثلة. </a:t>
            </a:r>
          </a:p>
          <a:p>
            <a:pPr marL="0" indent="0" algn="r" rtl="1">
              <a:buNone/>
            </a:pPr>
            <a:r>
              <a:rPr lang="ar-DZ" sz="3200" b="1" dirty="0" smtClean="0">
                <a:latin typeface="Arabic Typesetting" panose="03020402040406030203" pitchFamily="66" charset="-78"/>
                <a:cs typeface="Arabic Typesetting" panose="03020402040406030203" pitchFamily="66" charset="-78"/>
              </a:rPr>
              <a:t>                        </a:t>
            </a:r>
            <a:r>
              <a:rPr lang="ar-DZ" sz="3200" b="1" dirty="0" smtClean="0">
                <a:solidFill>
                  <a:srgbClr val="00B0F0"/>
                </a:solidFill>
                <a:latin typeface="Arabic Typesetting" panose="03020402040406030203" pitchFamily="66" charset="-78"/>
                <a:cs typeface="Arabic Typesetting" panose="03020402040406030203" pitchFamily="66" charset="-78"/>
              </a:rPr>
              <a:t>* المصداقية</a:t>
            </a:r>
            <a:r>
              <a:rPr lang="ar-DZ" sz="3200" b="1" dirty="0" smtClean="0">
                <a:latin typeface="Arabic Typesetting" panose="03020402040406030203" pitchFamily="66" charset="-78"/>
                <a:cs typeface="Arabic Typesetting" panose="03020402040406030203" pitchFamily="66" charset="-78"/>
              </a:rPr>
              <a:t>: اي الثقة الممنوحة للنظام وتقاس بأدائها و مخرجاتها,</a:t>
            </a:r>
          </a:p>
          <a:p>
            <a:pPr marL="0" indent="0" algn="r" rtl="1">
              <a:buNone/>
            </a:pPr>
            <a:endParaRPr lang="it-IT" dirty="0"/>
          </a:p>
        </p:txBody>
      </p:sp>
      <p:sp>
        <p:nvSpPr>
          <p:cNvPr id="5" name="Title 1"/>
          <p:cNvSpPr>
            <a:spLocks noGrp="1"/>
          </p:cNvSpPr>
          <p:nvPr>
            <p:ph type="title"/>
          </p:nvPr>
        </p:nvSpPr>
        <p:spPr>
          <a:xfrm>
            <a:off x="9156879" y="1"/>
            <a:ext cx="3035121" cy="721216"/>
          </a:xfrm>
          <a:solidFill>
            <a:schemeClr val="accent2">
              <a:lumMod val="40000"/>
              <a:lumOff val="60000"/>
            </a:schemeClr>
          </a:solidFill>
          <a:ln>
            <a:solidFill>
              <a:schemeClr val="accent3">
                <a:lumMod val="50000"/>
              </a:schemeClr>
            </a:solidFill>
          </a:ln>
        </p:spPr>
        <p:txBody>
          <a:bodyPr>
            <a:normAutofit fontScale="90000"/>
          </a:bodyPr>
          <a:lstStyle/>
          <a:p>
            <a:pPr algn="r" rtl="1"/>
            <a:r>
              <a:rPr lang="ar-DZ" b="1" u="sng"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2-4 المقاربة النظامية</a:t>
            </a:r>
            <a:r>
              <a:rPr lang="ar-DZ"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r>
              <a:rPr lang="ar-DZ" dirty="0" smtClean="0"/>
              <a:t/>
            </a:r>
            <a:br>
              <a:rPr lang="ar-DZ" dirty="0" smtClean="0"/>
            </a:br>
            <a:endParaRPr lang="it-IT" sz="4900" dirty="0"/>
          </a:p>
        </p:txBody>
      </p:sp>
    </p:spTree>
    <p:extLst>
      <p:ext uri="{BB962C8B-B14F-4D97-AF65-F5344CB8AC3E}">
        <p14:creationId xmlns:p14="http://schemas.microsoft.com/office/powerpoint/2010/main" val="19391323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8338" y="746976"/>
            <a:ext cx="11483662" cy="3193960"/>
          </a:xfrm>
        </p:spPr>
        <p:txBody>
          <a:bodyPr/>
          <a:lstStyle/>
          <a:p>
            <a:pPr algn="r" rtl="1"/>
            <a:r>
              <a:rPr lang="ar-DZ" sz="4000" b="1" smtClean="0">
                <a:latin typeface="Arabic Typesetting" panose="03020402040406030203" pitchFamily="66" charset="-78"/>
                <a:cs typeface="Arabic Typesetting" panose="03020402040406030203" pitchFamily="66" charset="-78"/>
                <a:sym typeface="Symbol" panose="05050102010706020507" pitchFamily="18" charset="2"/>
              </a:rPr>
              <a:t>حسب هذه المقاربة، المؤسسة</a:t>
            </a:r>
            <a:r>
              <a:rPr lang="ar-DZ" sz="4000" b="1" smtClean="0">
                <a:latin typeface="Arabic Typesetting" panose="03020402040406030203" pitchFamily="66" charset="-78"/>
                <a:cs typeface="Arabic Typesetting" panose="03020402040406030203" pitchFamily="66" charset="-78"/>
                <a:sym typeface="Symbol" panose="05050102010706020507" pitchFamily="18" charset="2"/>
              </a:rPr>
              <a:t> </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هي عضو مستقل له عدة وظائف مختلفة ولكن مترابطة فيما بينهما. من خلال تعاضدها </a:t>
            </a:r>
            <a:r>
              <a:rPr lang="it-IT" sz="4000" b="1" dirty="0" smtClean="0">
                <a:latin typeface="Arabic Typesetting" panose="03020402040406030203" pitchFamily="66" charset="-78"/>
                <a:cs typeface="Arabic Typesetting" panose="03020402040406030203" pitchFamily="66" charset="-78"/>
                <a:sym typeface="Symbol" panose="05050102010706020507" pitchFamily="18" charset="2"/>
              </a:rPr>
              <a:t>synergie</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 يتم تحقيق الأهداف الاقتصادية والتجارية للمؤسسة,</a:t>
            </a:r>
          </a:p>
          <a:p>
            <a:pPr algn="r" rtl="1"/>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الاستعارة البيولوجية </a:t>
            </a:r>
            <a:r>
              <a:rPr lang="it-IT" sz="4000" b="1" dirty="0" smtClean="0">
                <a:latin typeface="Arabic Typesetting" panose="03020402040406030203" pitchFamily="66" charset="-78"/>
                <a:cs typeface="Arabic Typesetting" panose="03020402040406030203" pitchFamily="66" charset="-78"/>
                <a:sym typeface="Symbol" panose="05050102010706020507" pitchFamily="18" charset="2"/>
              </a:rPr>
              <a:t>metaphore biologique</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 . مفيدة جدا لفهم المقاربة الوظيفية للمؤسسة (تشبه كثيرا جسم الانسان، كل عضو له مهمة خاصة، تصب في الهدف العام/المهمة العامة). مع ضرورة التنسيق (في حالة عدم وجود تفاعل ديناميكي بين الاعضاء، ينفذ جسم الانسان).</a:t>
            </a:r>
          </a:p>
          <a:p>
            <a:pPr marL="0" indent="0" algn="r" rtl="1">
              <a:buNone/>
            </a:pPr>
            <a:endParaRPr lang="ar-DZ" sz="4000" b="1" dirty="0">
              <a:latin typeface="Arabic Typesetting" panose="03020402040406030203" pitchFamily="66" charset="-78"/>
              <a:cs typeface="Arabic Typesetting" panose="03020402040406030203" pitchFamily="66" charset="-78"/>
              <a:sym typeface="Symbol" panose="05050102010706020507" pitchFamily="18" charset="2"/>
            </a:endParaRPr>
          </a:p>
        </p:txBody>
      </p:sp>
      <p:sp>
        <p:nvSpPr>
          <p:cNvPr id="4" name="Title 1"/>
          <p:cNvSpPr>
            <a:spLocks noGrp="1"/>
          </p:cNvSpPr>
          <p:nvPr>
            <p:ph type="title"/>
          </p:nvPr>
        </p:nvSpPr>
        <p:spPr>
          <a:xfrm>
            <a:off x="9337183" y="0"/>
            <a:ext cx="2854817" cy="746975"/>
          </a:xfrm>
          <a:solidFill>
            <a:schemeClr val="accent2">
              <a:lumMod val="40000"/>
              <a:lumOff val="60000"/>
            </a:schemeClr>
          </a:solidFill>
          <a:ln>
            <a:solidFill>
              <a:schemeClr val="accent3">
                <a:lumMod val="50000"/>
              </a:schemeClr>
            </a:solidFill>
          </a:ln>
        </p:spPr>
        <p:txBody>
          <a:bodyPr>
            <a:normAutofit fontScale="90000"/>
          </a:bodyPr>
          <a:lstStyle/>
          <a:p>
            <a:pPr algn="r" rtl="1"/>
            <a:r>
              <a:rPr lang="ar-DZ" b="1" u="sng"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2-5- المقاربة الوظيفية</a:t>
            </a:r>
            <a:r>
              <a:rPr lang="ar-DZ"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r>
              <a:rPr lang="ar-DZ" dirty="0" smtClean="0"/>
              <a:t/>
            </a:r>
            <a:br>
              <a:rPr lang="ar-DZ" dirty="0" smtClean="0"/>
            </a:br>
            <a:endParaRPr lang="it-IT" dirty="0"/>
          </a:p>
        </p:txBody>
      </p:sp>
      <p:sp>
        <p:nvSpPr>
          <p:cNvPr id="5" name="TextBox 4"/>
          <p:cNvSpPr txBox="1"/>
          <p:nvPr/>
        </p:nvSpPr>
        <p:spPr>
          <a:xfrm>
            <a:off x="798490" y="3940936"/>
            <a:ext cx="11269014" cy="2785378"/>
          </a:xfrm>
          <a:prstGeom prst="rect">
            <a:avLst/>
          </a:prstGeom>
          <a:solidFill>
            <a:srgbClr val="FFFF00"/>
          </a:solidFill>
          <a:ln>
            <a:solidFill>
              <a:schemeClr val="accent6">
                <a:lumMod val="50000"/>
              </a:schemeClr>
            </a:solidFill>
          </a:ln>
        </p:spPr>
        <p:txBody>
          <a:bodyPr wrap="square" rtlCol="0">
            <a:spAutoFit/>
          </a:bodyPr>
          <a:lstStyle/>
          <a:p>
            <a:pPr marL="457200" indent="-457200" algn="r" rtl="1">
              <a:buFont typeface="Arial" panose="020B0604020202020204" pitchFamily="34" charset="0"/>
              <a:buChar char="•"/>
            </a:pPr>
            <a:r>
              <a:rPr lang="ar-DZ" sz="3500" b="1" dirty="0">
                <a:solidFill>
                  <a:schemeClr val="tx2"/>
                </a:solidFill>
                <a:latin typeface="Arabic Typesetting" panose="03020402040406030203" pitchFamily="66" charset="-78"/>
                <a:cs typeface="Arabic Typesetting" panose="03020402040406030203" pitchFamily="66" charset="-78"/>
              </a:rPr>
              <a:t>تقوم الشركة </a:t>
            </a:r>
            <a:r>
              <a:rPr lang="ar-DZ" sz="3500" b="1" dirty="0">
                <a:solidFill>
                  <a:srgbClr val="FF0000"/>
                </a:solidFill>
                <a:latin typeface="Arabic Typesetting" panose="03020402040406030203" pitchFamily="66" charset="-78"/>
                <a:cs typeface="Arabic Typesetting" panose="03020402040406030203" pitchFamily="66" charset="-78"/>
              </a:rPr>
              <a:t>بتصميم الوظائف </a:t>
            </a:r>
            <a:r>
              <a:rPr lang="ar-DZ" sz="3500" b="1" dirty="0">
                <a:solidFill>
                  <a:schemeClr val="tx2"/>
                </a:solidFill>
                <a:latin typeface="Arabic Typesetting" panose="03020402040406030203" pitchFamily="66" charset="-78"/>
                <a:cs typeface="Arabic Typesetting" panose="03020402040406030203" pitchFamily="66" charset="-78"/>
              </a:rPr>
              <a:t>ليس فقط بالنظر الى أهدافها وأولوياتها لكن بالنظر كذلك لوسائلها، سوقها ومحيطها.</a:t>
            </a:r>
          </a:p>
          <a:p>
            <a:pPr marL="457200" indent="-457200" algn="r" rtl="1">
              <a:buFont typeface="Arial" panose="020B0604020202020204" pitchFamily="34" charset="0"/>
              <a:buChar char="•"/>
            </a:pPr>
            <a:r>
              <a:rPr lang="ar-DZ" sz="3500" b="1" u="sng" dirty="0">
                <a:solidFill>
                  <a:schemeClr val="tx2"/>
                </a:solidFill>
                <a:latin typeface="Arabic Typesetting" panose="03020402040406030203" pitchFamily="66" charset="-78"/>
                <a:cs typeface="Arabic Typesetting" panose="03020402040406030203" pitchFamily="66" charset="-78"/>
              </a:rPr>
              <a:t>لا يوجد نموذج عام للوظائف يتم تطبيقة بشكل منهجي مهما كانت المنظمة.</a:t>
            </a:r>
          </a:p>
          <a:p>
            <a:pPr marL="457200" indent="-457200" algn="r" rtl="1">
              <a:buFont typeface="Arial" panose="020B0604020202020204" pitchFamily="34" charset="0"/>
              <a:buChar char="•"/>
            </a:pPr>
            <a:r>
              <a:rPr lang="ar-DZ" sz="3500" b="1" dirty="0">
                <a:solidFill>
                  <a:schemeClr val="tx2"/>
                </a:solidFill>
                <a:latin typeface="Arabic Typesetting" panose="03020402040406030203" pitchFamily="66" charset="-78"/>
                <a:cs typeface="Arabic Typesetting" panose="03020402040406030203" pitchFamily="66" charset="-78"/>
              </a:rPr>
              <a:t>قرار خلق الوظائف يختلف حسب السياق، خصائص المؤسسة، خصائص ممثليها </a:t>
            </a:r>
            <a:r>
              <a:rPr lang="ar-DZ" sz="3500" b="1" dirty="0" smtClean="0">
                <a:solidFill>
                  <a:schemeClr val="tx2"/>
                </a:solidFill>
                <a:latin typeface="Arabic Typesetting" panose="03020402040406030203" pitchFamily="66" charset="-78"/>
                <a:cs typeface="Arabic Typesetting" panose="03020402040406030203" pitchFamily="66" charset="-78"/>
              </a:rPr>
              <a:t>ومسيريها/مدرائها. </a:t>
            </a:r>
          </a:p>
          <a:p>
            <a:pPr marL="457200" indent="-457200" algn="r" rtl="1">
              <a:buFont typeface="Arial" panose="020B0604020202020204" pitchFamily="34" charset="0"/>
              <a:buChar char="•"/>
            </a:pPr>
            <a:r>
              <a:rPr lang="ar-DZ" sz="3500" b="1" dirty="0" smtClean="0">
                <a:solidFill>
                  <a:schemeClr val="tx2"/>
                </a:solidFill>
                <a:latin typeface="Arabic Typesetting" panose="03020402040406030203" pitchFamily="66" charset="-78"/>
                <a:cs typeface="Arabic Typesetting" panose="03020402040406030203" pitchFamily="66" charset="-78"/>
              </a:rPr>
              <a:t>رغم كل الاختلافات المذكورة الا انه غالبا ما نركز على الوظائف التالية: موارد بشرية، تسويق، انتاج، مالية، بحث وتطوير ...</a:t>
            </a:r>
            <a:endParaRPr lang="ar-DZ" sz="3500" b="1" dirty="0">
              <a:solidFill>
                <a:schemeClr val="tx2"/>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8407569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37183" y="0"/>
            <a:ext cx="2854817" cy="746975"/>
          </a:xfrm>
          <a:solidFill>
            <a:schemeClr val="accent2">
              <a:lumMod val="40000"/>
              <a:lumOff val="60000"/>
            </a:schemeClr>
          </a:solidFill>
          <a:ln>
            <a:solidFill>
              <a:schemeClr val="accent3">
                <a:lumMod val="50000"/>
              </a:schemeClr>
            </a:solidFill>
          </a:ln>
        </p:spPr>
        <p:txBody>
          <a:bodyPr>
            <a:normAutofit fontScale="90000"/>
          </a:bodyPr>
          <a:lstStyle/>
          <a:p>
            <a:pPr algn="r" rtl="1"/>
            <a:r>
              <a:rPr lang="ar-DZ" b="1" u="sng"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3- شركاء المؤسسة</a:t>
            </a:r>
            <a:r>
              <a:rPr lang="ar-DZ"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r>
              <a:rPr lang="ar-DZ" dirty="0" smtClean="0"/>
              <a:t/>
            </a:r>
            <a:br>
              <a:rPr lang="ar-DZ" dirty="0" smtClean="0"/>
            </a:br>
            <a:endParaRPr lang="it-IT" dirty="0"/>
          </a:p>
        </p:txBody>
      </p:sp>
      <p:pic>
        <p:nvPicPr>
          <p:cNvPr id="1032" name="Picture 8" descr="الوحدة 02 : المؤسسة و متعاملوها الأستاذ العياشي - مدرستي"/>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5585" y="170532"/>
            <a:ext cx="6067425" cy="3086101"/>
          </a:xfrm>
          <a:prstGeom prst="rect">
            <a:avLst/>
          </a:prstGeom>
          <a:noFill/>
          <a:extLst>
            <a:ext uri="{909E8E84-426E-40DD-AFC4-6F175D3DCCD1}">
              <a14:hiddenFill xmlns:a14="http://schemas.microsoft.com/office/drawing/2010/main">
                <a:solidFill>
                  <a:srgbClr val="FFFFFF"/>
                </a:solidFill>
              </a14:hiddenFill>
            </a:ext>
          </a:extLst>
        </p:spPr>
      </p:pic>
      <p:sp>
        <p:nvSpPr>
          <p:cNvPr id="8" name="Content Placeholder 2"/>
          <p:cNvSpPr>
            <a:spLocks noGrp="1"/>
          </p:cNvSpPr>
          <p:nvPr>
            <p:ph idx="1"/>
          </p:nvPr>
        </p:nvSpPr>
        <p:spPr>
          <a:xfrm>
            <a:off x="759854" y="3256633"/>
            <a:ext cx="11088709" cy="3491897"/>
          </a:xfrm>
        </p:spPr>
        <p:txBody>
          <a:bodyPr>
            <a:normAutofit/>
          </a:bodyPr>
          <a:lstStyle/>
          <a:p>
            <a:pPr algn="r" rtl="1">
              <a:lnSpc>
                <a:spcPct val="89000"/>
              </a:lnSpc>
              <a:spcBef>
                <a:spcPct val="0"/>
              </a:spcBef>
              <a:buFont typeface="Arial" panose="020B0604020202020204" pitchFamily="34" charset="0"/>
              <a:buChar char="•"/>
            </a:pPr>
            <a:r>
              <a:rPr lang="ar-DZ" sz="4000" b="1" u="sng" dirty="0" smtClean="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rPr>
              <a:t>المنافسين</a:t>
            </a:r>
          </a:p>
          <a:p>
            <a:pPr algn="r" rtl="1">
              <a:lnSpc>
                <a:spcPct val="89000"/>
              </a:lnSpc>
              <a:spcBef>
                <a:spcPct val="0"/>
              </a:spcBef>
              <a:buFont typeface="Arial" panose="020B0604020202020204" pitchFamily="34" charset="0"/>
              <a:buChar char="•"/>
            </a:pPr>
            <a:r>
              <a:rPr lang="ar-DZ" sz="4000" b="1" u="sng" dirty="0" smtClean="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rPr>
              <a:t>الموظفين</a:t>
            </a:r>
            <a:endParaRPr lang="ar-DZ" sz="4000" b="1" u="sng" dirty="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endParaRPr>
          </a:p>
          <a:p>
            <a:pPr algn="r" rtl="1">
              <a:lnSpc>
                <a:spcPct val="89000"/>
              </a:lnSpc>
              <a:spcBef>
                <a:spcPct val="0"/>
              </a:spcBef>
              <a:buFont typeface="Arial" panose="020B0604020202020204" pitchFamily="34" charset="0"/>
              <a:buChar char="•"/>
            </a:pPr>
            <a:r>
              <a:rPr lang="ar-DZ" sz="4000" b="1" u="sng" dirty="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rPr>
              <a:t>مؤسسات التأمين</a:t>
            </a:r>
          </a:p>
          <a:p>
            <a:pPr algn="r" rtl="1">
              <a:lnSpc>
                <a:spcPct val="89000"/>
              </a:lnSpc>
              <a:spcBef>
                <a:spcPct val="0"/>
              </a:spcBef>
              <a:buFont typeface="Arial" panose="020B0604020202020204" pitchFamily="34" charset="0"/>
              <a:buChar char="•"/>
            </a:pPr>
            <a:r>
              <a:rPr lang="ar-DZ" sz="4000" b="1" u="sng" dirty="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rPr>
              <a:t>الحكومة</a:t>
            </a:r>
          </a:p>
          <a:p>
            <a:pPr algn="r" rtl="1">
              <a:lnSpc>
                <a:spcPct val="89000"/>
              </a:lnSpc>
              <a:spcBef>
                <a:spcPct val="0"/>
              </a:spcBef>
              <a:buFont typeface="Arial" panose="020B0604020202020204" pitchFamily="34" charset="0"/>
              <a:buChar char="•"/>
            </a:pPr>
            <a:r>
              <a:rPr lang="ar-DZ" sz="4000" b="1" u="sng" dirty="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rPr>
              <a:t>اطراف أخرى: المستثمرين ، الجمعيات...</a:t>
            </a:r>
            <a:endParaRPr lang="it-IT" sz="4000" b="1" u="sng" dirty="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endParaRPr>
          </a:p>
        </p:txBody>
      </p:sp>
    </p:spTree>
    <p:extLst>
      <p:ext uri="{BB962C8B-B14F-4D97-AF65-F5344CB8AC3E}">
        <p14:creationId xmlns:p14="http://schemas.microsoft.com/office/powerpoint/2010/main" val="33566639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1217" y="746975"/>
            <a:ext cx="11470783" cy="5120425"/>
          </a:xfrm>
        </p:spPr>
        <p:txBody>
          <a:bodyPr/>
          <a:lstStyle/>
          <a:p>
            <a:pPr algn="r" rtl="1"/>
            <a:r>
              <a:rPr lang="ar-DZ" sz="4000" b="1" u="sng" dirty="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rPr>
              <a:t>الادوار الاقتصادية: وحدة انتاج، وحدة وحدة </a:t>
            </a:r>
            <a:r>
              <a:rPr lang="ar-DZ" sz="4000" b="1" u="sng" dirty="0" smtClean="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rPr>
              <a:t>تقسيم وتوزيع الأرباح</a:t>
            </a:r>
            <a:r>
              <a:rPr lang="ar-DZ" sz="4000" b="1" u="sng" dirty="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rPr>
              <a:t>، </a:t>
            </a:r>
            <a:r>
              <a:rPr lang="ar-DZ" sz="4000" b="1" u="sng" dirty="0" smtClean="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rPr>
              <a:t>الابتكار...</a:t>
            </a:r>
            <a:endParaRPr lang="ar-DZ" sz="4000" b="1" u="sng" dirty="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endParaRPr>
          </a:p>
          <a:p>
            <a:pPr algn="r" rtl="1"/>
            <a:r>
              <a:rPr lang="ar-DZ" sz="4000" b="1" u="sng" dirty="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rPr>
              <a:t>دور اجتماعي: التقدم التقني، التعليم، </a:t>
            </a:r>
            <a:r>
              <a:rPr lang="ar-DZ" sz="4000" b="1" u="sng" dirty="0" smtClean="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rPr>
              <a:t>الرعاية...</a:t>
            </a:r>
            <a:endParaRPr lang="ar-DZ" sz="4000" b="1" u="sng" dirty="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endParaRPr>
          </a:p>
          <a:p>
            <a:pPr algn="r" rtl="1"/>
            <a:r>
              <a:rPr lang="ar-DZ" sz="4000" b="1" u="sng" dirty="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rPr>
              <a:t>دور </a:t>
            </a:r>
            <a:r>
              <a:rPr lang="ar-DZ" sz="4000" b="1" u="sng" dirty="0" smtClean="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rPr>
              <a:t>ثقافي ورياضي</a:t>
            </a:r>
            <a:endParaRPr lang="ar-DZ" sz="4000" b="1" u="sng" dirty="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endParaRPr>
          </a:p>
          <a:p>
            <a:pPr algn="r" rtl="1"/>
            <a:r>
              <a:rPr lang="ar-DZ" sz="4000" b="1" u="sng" dirty="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rPr>
              <a:t>دور تكنولوجي</a:t>
            </a:r>
          </a:p>
          <a:p>
            <a:pPr algn="r" rtl="1"/>
            <a:endParaRPr lang="it-IT" dirty="0"/>
          </a:p>
        </p:txBody>
      </p:sp>
      <p:sp>
        <p:nvSpPr>
          <p:cNvPr id="4" name="Title 1"/>
          <p:cNvSpPr>
            <a:spLocks noGrp="1"/>
          </p:cNvSpPr>
          <p:nvPr>
            <p:ph type="title"/>
          </p:nvPr>
        </p:nvSpPr>
        <p:spPr>
          <a:xfrm>
            <a:off x="8860665" y="0"/>
            <a:ext cx="3331335" cy="746975"/>
          </a:xfrm>
          <a:solidFill>
            <a:schemeClr val="accent2">
              <a:lumMod val="40000"/>
              <a:lumOff val="60000"/>
            </a:schemeClr>
          </a:solidFill>
          <a:ln>
            <a:solidFill>
              <a:schemeClr val="accent3">
                <a:lumMod val="50000"/>
              </a:schemeClr>
            </a:solidFill>
          </a:ln>
        </p:spPr>
        <p:txBody>
          <a:bodyPr>
            <a:normAutofit fontScale="90000"/>
          </a:bodyPr>
          <a:lstStyle/>
          <a:p>
            <a:pPr algn="r" rtl="1"/>
            <a:r>
              <a:rPr lang="ar-DZ" b="1" u="sng"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4- دور المؤسسة </a:t>
            </a:r>
            <a:r>
              <a:rPr lang="ar-DZ"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r>
              <a:rPr lang="ar-DZ" dirty="0" smtClean="0"/>
              <a:t/>
            </a:r>
            <a:br>
              <a:rPr lang="ar-DZ" dirty="0" smtClean="0"/>
            </a:br>
            <a:endParaRPr lang="it-IT" dirty="0"/>
          </a:p>
        </p:txBody>
      </p:sp>
    </p:spTree>
    <p:extLst>
      <p:ext uri="{BB962C8B-B14F-4D97-AF65-F5344CB8AC3E}">
        <p14:creationId xmlns:p14="http://schemas.microsoft.com/office/powerpoint/2010/main" val="3676949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1217" y="746975"/>
            <a:ext cx="11470783" cy="6111025"/>
          </a:xfrm>
        </p:spPr>
        <p:txBody>
          <a:bodyPr>
            <a:normAutofit lnSpcReduction="10000"/>
          </a:bodyPr>
          <a:lstStyle/>
          <a:p>
            <a:pPr algn="r" rtl="1"/>
            <a:r>
              <a:rPr lang="ar-DZ" sz="4000" b="1" dirty="0" smtClean="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rPr>
              <a:t>هدف اقتصادي الربح (انتاج قيم) الثروة                          الهدف الرئيسي</a:t>
            </a:r>
          </a:p>
          <a:p>
            <a:pPr algn="r" rtl="1"/>
            <a:r>
              <a:rPr lang="ar-DZ" sz="4000" b="1" dirty="0" smtClean="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rPr>
              <a:t>هدف اجتماعي</a:t>
            </a:r>
          </a:p>
          <a:p>
            <a:pPr algn="r" rtl="1"/>
            <a:r>
              <a:rPr lang="ar-DZ" sz="4000" b="1" dirty="0" smtClean="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rPr>
              <a:t>هدف تكنولوجي</a:t>
            </a:r>
          </a:p>
          <a:p>
            <a:pPr algn="r" rtl="1"/>
            <a:r>
              <a:rPr lang="ar-DZ" sz="4000" b="1" dirty="0" smtClean="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rPr>
              <a:t>هدف ثقافي</a:t>
            </a:r>
          </a:p>
          <a:p>
            <a:pPr algn="r" rtl="1"/>
            <a:r>
              <a:rPr lang="ar-DZ" sz="4000" b="1" dirty="0" smtClean="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rPr>
              <a:t>هدف مجتمعي</a:t>
            </a:r>
            <a:endParaRPr lang="ar-DZ" sz="4000" b="1" dirty="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endParaRPr>
          </a:p>
          <a:p>
            <a:pPr marL="0" indent="0" algn="r" rtl="1">
              <a:buNone/>
            </a:pPr>
            <a:r>
              <a:rPr lang="ar-DZ" sz="4000" b="1" dirty="0" smtClean="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rPr>
              <a:t>      نفرق بين معنى الهدف والغاية، الاول محدد بشيء نريد الحصول عليه. والثاني هي مبدأ سامي أو مقصد مثل الغاية المالية، الاقتصادية، الاجتماعية، المجتمعية ... أي انشاء القيمة للزبون، المساهم، الموظفين,,</a:t>
            </a:r>
          </a:p>
          <a:p>
            <a:pPr marL="0" indent="0" algn="r" rtl="1">
              <a:buNone/>
            </a:pPr>
            <a:r>
              <a:rPr lang="ar-DZ" sz="4000" b="1" dirty="0" smtClean="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rPr>
              <a:t>      قد تكون الاهداف قصيرة الاجل: فيها ردات فعل دفاعية او هجومية</a:t>
            </a:r>
          </a:p>
          <a:p>
            <a:pPr marL="0" indent="0" algn="r" rtl="1">
              <a:buNone/>
            </a:pPr>
            <a:r>
              <a:rPr lang="ar-DZ" sz="4000" b="1" dirty="0" smtClean="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rPr>
              <a:t>      وقد تكون الاعداف طويلة الاجل: النمو، الاستمرارية، التطور...</a:t>
            </a:r>
          </a:p>
          <a:p>
            <a:pPr algn="r" rtl="1"/>
            <a:endParaRPr lang="ar-DZ" sz="4000" b="1" dirty="0" smtClean="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endParaRPr>
          </a:p>
          <a:p>
            <a:pPr algn="r" rtl="1"/>
            <a:endParaRPr lang="ar-DZ" sz="4000" b="1" dirty="0" smtClean="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endParaRPr>
          </a:p>
          <a:p>
            <a:pPr algn="r" rtl="1"/>
            <a:endParaRPr lang="ar-DZ" sz="4000" b="1" u="sng" dirty="0" smtClean="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endParaRPr>
          </a:p>
          <a:p>
            <a:pPr algn="r" rtl="1"/>
            <a:endParaRPr lang="ar-DZ" sz="4000" b="1" u="sng" dirty="0">
              <a:effectLst>
                <a:outerShdw blurRad="38100" dist="38100" dir="2700000" algn="tl">
                  <a:srgbClr val="000000">
                    <a:alpha val="43137"/>
                  </a:srgbClr>
                </a:outerShdw>
              </a:effectLst>
              <a:latin typeface="Arabic Typesetting" panose="03020402040406030203" pitchFamily="66" charset="-78"/>
              <a:ea typeface="+mj-ea"/>
              <a:cs typeface="Arabic Typesetting" panose="03020402040406030203" pitchFamily="66" charset="-78"/>
            </a:endParaRPr>
          </a:p>
          <a:p>
            <a:pPr algn="r" rtl="1"/>
            <a:endParaRPr lang="it-IT" dirty="0"/>
          </a:p>
        </p:txBody>
      </p:sp>
      <p:sp>
        <p:nvSpPr>
          <p:cNvPr id="4" name="Title 1"/>
          <p:cNvSpPr>
            <a:spLocks noGrp="1"/>
          </p:cNvSpPr>
          <p:nvPr>
            <p:ph type="title"/>
          </p:nvPr>
        </p:nvSpPr>
        <p:spPr>
          <a:xfrm>
            <a:off x="8860665" y="0"/>
            <a:ext cx="3331335" cy="746975"/>
          </a:xfrm>
          <a:solidFill>
            <a:schemeClr val="accent2">
              <a:lumMod val="40000"/>
              <a:lumOff val="60000"/>
            </a:schemeClr>
          </a:solidFill>
          <a:ln>
            <a:solidFill>
              <a:schemeClr val="accent3">
                <a:lumMod val="50000"/>
              </a:schemeClr>
            </a:solidFill>
          </a:ln>
        </p:spPr>
        <p:txBody>
          <a:bodyPr>
            <a:normAutofit fontScale="90000"/>
          </a:bodyPr>
          <a:lstStyle/>
          <a:p>
            <a:pPr algn="r" rtl="1"/>
            <a:r>
              <a:rPr lang="ar-DZ" b="1" u="sng"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4- أهداف المؤسسة </a:t>
            </a:r>
            <a:r>
              <a:rPr lang="ar-DZ"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r>
              <a:rPr lang="ar-DZ" dirty="0" smtClean="0"/>
              <a:t/>
            </a:r>
            <a:br>
              <a:rPr lang="ar-DZ" dirty="0" smtClean="0"/>
            </a:br>
            <a:endParaRPr lang="it-IT" dirty="0"/>
          </a:p>
        </p:txBody>
      </p:sp>
      <p:sp>
        <p:nvSpPr>
          <p:cNvPr id="2" name="Left Arrow 1"/>
          <p:cNvSpPr/>
          <p:nvPr/>
        </p:nvSpPr>
        <p:spPr>
          <a:xfrm>
            <a:off x="5574405" y="1004552"/>
            <a:ext cx="1764406" cy="23182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0316710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61752" y="1848119"/>
            <a:ext cx="9601200" cy="3581400"/>
          </a:xfrm>
          <a:solidFill>
            <a:schemeClr val="accent2">
              <a:lumMod val="60000"/>
              <a:lumOff val="40000"/>
            </a:schemeClr>
          </a:solidFill>
        </p:spPr>
        <p:txBody>
          <a:bodyPr/>
          <a:lstStyle/>
          <a:p>
            <a:pPr marL="0" indent="0" algn="ctr" rtl="1">
              <a:buNone/>
            </a:pPr>
            <a:endParaRPr lang="ar-DZ" dirty="0" smtClean="0"/>
          </a:p>
          <a:p>
            <a:pPr marL="0" indent="0" algn="ctr" rtl="1">
              <a:buNone/>
            </a:pPr>
            <a:endParaRPr lang="ar-DZ" dirty="0"/>
          </a:p>
          <a:p>
            <a:pPr marL="0" indent="0" algn="ctr" rtl="1">
              <a:buNone/>
            </a:pPr>
            <a:endParaRPr lang="ar-DZ" dirty="0" smtClean="0"/>
          </a:p>
          <a:p>
            <a:pPr marL="0" indent="0" algn="ctr" rtl="1">
              <a:buNone/>
            </a:pPr>
            <a:r>
              <a:rPr lang="ar-DZ" sz="3000" b="1" dirty="0" smtClean="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شكرا على متابعة الدرس</a:t>
            </a:r>
          </a:p>
          <a:p>
            <a:pPr marL="0" indent="0" algn="ctr" rtl="1">
              <a:buNone/>
            </a:pPr>
            <a:r>
              <a:rPr lang="ar-DZ" sz="3000" b="1" dirty="0" smtClean="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نلتقي في الدرس الثاني: تصنيف المؤسسات</a:t>
            </a:r>
            <a:endParaRPr lang="it-IT" sz="3000" b="1" dirty="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053162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1217" y="0"/>
            <a:ext cx="11470783" cy="2176530"/>
          </a:xfrm>
          <a:solidFill>
            <a:schemeClr val="accent2">
              <a:lumMod val="40000"/>
              <a:lumOff val="60000"/>
            </a:schemeClr>
          </a:solidFill>
          <a:ln>
            <a:solidFill>
              <a:schemeClr val="accent3">
                <a:lumMod val="50000"/>
              </a:schemeClr>
            </a:solidFill>
          </a:ln>
        </p:spPr>
        <p:txBody>
          <a:bodyPr>
            <a:normAutofit fontScale="90000"/>
          </a:bodyPr>
          <a:lstStyle/>
          <a:p>
            <a:pPr algn="r" rtl="1"/>
            <a:r>
              <a:rPr lang="ar-DZ" b="1" u="sng"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أهداف المحاضرة</a:t>
            </a:r>
            <a:r>
              <a:rPr lang="ar-DZ"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1- مفهوم المؤسسة </a:t>
            </a:r>
            <a:b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2- المقاربات المختلفة لتعريف المؤسسة</a:t>
            </a:r>
            <a:r>
              <a:rPr lang="it-IT"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r>
            <a:br>
              <a:rPr lang="it-IT"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3- شركاء المؤسسة</a:t>
            </a:r>
            <a:b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4- دور المؤسسة وهدفها</a:t>
            </a:r>
            <a:r>
              <a:rPr lang="ar-DZ" dirty="0" smtClean="0"/>
              <a:t/>
            </a:r>
            <a:br>
              <a:rPr lang="ar-DZ" dirty="0" smtClean="0"/>
            </a:br>
            <a:endParaRPr lang="it-IT" dirty="0"/>
          </a:p>
        </p:txBody>
      </p:sp>
      <p:sp>
        <p:nvSpPr>
          <p:cNvPr id="3" name="Content Placeholder 2"/>
          <p:cNvSpPr>
            <a:spLocks noGrp="1"/>
          </p:cNvSpPr>
          <p:nvPr>
            <p:ph idx="1"/>
          </p:nvPr>
        </p:nvSpPr>
        <p:spPr>
          <a:xfrm>
            <a:off x="721217" y="2691684"/>
            <a:ext cx="11470783" cy="4166315"/>
          </a:xfrm>
        </p:spPr>
        <p:txBody>
          <a:bodyPr>
            <a:normAutofit/>
          </a:bodyPr>
          <a:lstStyle/>
          <a:p>
            <a:pPr algn="r" rtl="1"/>
            <a:r>
              <a:rPr lang="ar-DZ" sz="4000" b="1" dirty="0" smtClean="0">
                <a:latin typeface="Arabic Typesetting" panose="03020402040406030203" pitchFamily="66" charset="-78"/>
                <a:cs typeface="Arabic Typesetting" panose="03020402040406030203" pitchFamily="66" charset="-78"/>
              </a:rPr>
              <a:t>لفهم المؤسسة وسيرورتها سنركز في دروسنا على وصفها: طبيعتها،  مجالات نشاطها، دورها، وظائفها،،، ومحاولة فهم غاياتها واكتشاف الميكانيزمات التي تجعل حياة المؤسسة تستمر.</a:t>
            </a:r>
          </a:p>
          <a:p>
            <a:pPr algn="r" rtl="1"/>
            <a:r>
              <a:rPr lang="ar-DZ" sz="4000" b="1" dirty="0" smtClean="0">
                <a:latin typeface="Arabic Typesetting" panose="03020402040406030203" pitchFamily="66" charset="-78"/>
                <a:cs typeface="Arabic Typesetting" panose="03020402040406030203" pitchFamily="66" charset="-78"/>
              </a:rPr>
              <a:t>يمكن دراسة المؤسسة ككيان كلي                    المقاربة التقليدية</a:t>
            </a:r>
          </a:p>
          <a:p>
            <a:pPr algn="r" rtl="1"/>
            <a:r>
              <a:rPr lang="ar-DZ" sz="4000" b="1" dirty="0" smtClean="0">
                <a:latin typeface="Arabic Typesetting" panose="03020402040406030203" pitchFamily="66" charset="-78"/>
                <a:cs typeface="Arabic Typesetting" panose="03020402040406030203" pitchFamily="66" charset="-78"/>
              </a:rPr>
              <a:t>يمكن دراستها من مختلف جوانبها: تجارية، تموين، انتاج ، مالية,,,                    المقاربة الحديثة</a:t>
            </a:r>
          </a:p>
          <a:p>
            <a:pPr marL="0" indent="0" algn="r" rtl="1">
              <a:buNone/>
            </a:pPr>
            <a:r>
              <a:rPr lang="ar-DZ" sz="4000" b="1" dirty="0">
                <a:latin typeface="Arabic Typesetting" panose="03020402040406030203" pitchFamily="66" charset="-78"/>
                <a:cs typeface="Arabic Typesetting" panose="03020402040406030203" pitchFamily="66" charset="-78"/>
              </a:rPr>
              <a:t> </a:t>
            </a:r>
            <a:r>
              <a:rPr lang="ar-DZ" sz="4000" b="1" dirty="0" smtClean="0">
                <a:latin typeface="Arabic Typesetting" panose="03020402040406030203" pitchFamily="66" charset="-78"/>
                <a:cs typeface="Arabic Typesetting" panose="03020402040406030203" pitchFamily="66" charset="-78"/>
              </a:rPr>
              <a:t>   وعندها نفهم دور كل جزء في نجاح الكل. (المقاربة النظمية)</a:t>
            </a:r>
          </a:p>
        </p:txBody>
      </p:sp>
      <p:sp>
        <p:nvSpPr>
          <p:cNvPr id="6" name="Left Arrow 5"/>
          <p:cNvSpPr/>
          <p:nvPr/>
        </p:nvSpPr>
        <p:spPr>
          <a:xfrm>
            <a:off x="6456608" y="4327301"/>
            <a:ext cx="1554051" cy="16742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Left Arrow 6"/>
          <p:cNvSpPr/>
          <p:nvPr/>
        </p:nvSpPr>
        <p:spPr>
          <a:xfrm>
            <a:off x="3543836" y="5020614"/>
            <a:ext cx="1554051" cy="16742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6141856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968248" y="0"/>
            <a:ext cx="2223752" cy="875763"/>
          </a:xfrm>
          <a:solidFill>
            <a:schemeClr val="accent2">
              <a:lumMod val="40000"/>
              <a:lumOff val="60000"/>
            </a:schemeClr>
          </a:solidFill>
          <a:ln>
            <a:solidFill>
              <a:schemeClr val="accent3">
                <a:lumMod val="50000"/>
              </a:schemeClr>
            </a:solidFill>
          </a:ln>
        </p:spPr>
        <p:txBody>
          <a:bodyPr>
            <a:normAutofit fontScale="90000"/>
          </a:bodyPr>
          <a:lstStyle/>
          <a:p>
            <a:pPr algn="r" rtl="1"/>
            <a:r>
              <a:rPr lang="ar-DZ" b="1" u="sng"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1- مفهوم المؤسسة</a:t>
            </a:r>
            <a:r>
              <a:rPr lang="ar-DZ"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r>
              <a:rPr lang="ar-DZ" dirty="0" smtClean="0"/>
              <a:t/>
            </a:r>
            <a:br>
              <a:rPr lang="ar-DZ" dirty="0" smtClean="0"/>
            </a:br>
            <a:endParaRPr lang="it-IT" dirty="0"/>
          </a:p>
        </p:txBody>
      </p:sp>
      <p:sp>
        <p:nvSpPr>
          <p:cNvPr id="5" name="Content Placeholder 2"/>
          <p:cNvSpPr>
            <a:spLocks noGrp="1"/>
          </p:cNvSpPr>
          <p:nvPr>
            <p:ph idx="1"/>
          </p:nvPr>
        </p:nvSpPr>
        <p:spPr>
          <a:xfrm>
            <a:off x="721218" y="875763"/>
            <a:ext cx="11333408" cy="5982237"/>
          </a:xfrm>
        </p:spPr>
        <p:txBody>
          <a:bodyPr>
            <a:normAutofit lnSpcReduction="10000"/>
          </a:bodyPr>
          <a:lstStyle/>
          <a:p>
            <a:pPr algn="just" rtl="1"/>
            <a:r>
              <a:rPr lang="ar-DZ" sz="4000" b="1" dirty="0" smtClean="0">
                <a:latin typeface="Arabic Typesetting" panose="03020402040406030203" pitchFamily="66" charset="-78"/>
                <a:cs typeface="Arabic Typesetting" panose="03020402040406030203" pitchFamily="66" charset="-78"/>
              </a:rPr>
              <a:t>لقد شغلت المؤسسة الاقتصادية و لا تزال حيزا كبيرا في كتابات واعمال الباحثين والاقتصاديين والمسييرين بمختلف اتجاهاتهم. كما تطورت شكلا وفكرا. لو رجعلنا لنظريا ت علم الاقتصاد والتسيير، نجد ان الباحثين انشغلوا بكيفية زيادة كفاءتها وانتاجيتها وتفاعلها مع السوق، تحسين أدائها وفهم توجهاتها الاستراتيجية التي تضمن بقاءها واستمراريتها في السوق الذي تنشط فيه و تتعامل معه.</a:t>
            </a:r>
          </a:p>
          <a:p>
            <a:pPr algn="just" rtl="1"/>
            <a:r>
              <a:rPr lang="ar-DZ" sz="4000" b="1" dirty="0" smtClean="0">
                <a:latin typeface="Arabic Typesetting" panose="03020402040406030203" pitchFamily="66" charset="-78"/>
                <a:cs typeface="Arabic Typesetting" panose="03020402040406030203" pitchFamily="66" charset="-78"/>
              </a:rPr>
              <a:t>كلمة مؤسسة قد تفسر بشكل مختلف حسب خلفية الافراد او نظرتهم اليها:</a:t>
            </a:r>
          </a:p>
          <a:p>
            <a:pPr marL="0" indent="0" algn="just" rtl="1">
              <a:buNone/>
            </a:pPr>
            <a:r>
              <a:rPr lang="ar-DZ" sz="4000" b="1" dirty="0" smtClean="0">
                <a:latin typeface="Arabic Typesetting" panose="03020402040406030203" pitchFamily="66" charset="-78"/>
                <a:cs typeface="Arabic Typesetting" panose="03020402040406030203" pitchFamily="66" charset="-78"/>
              </a:rPr>
              <a:t>         - المؤسسة </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 الربح  استغلال العمال</a:t>
            </a:r>
          </a:p>
          <a:p>
            <a:pPr marL="0" indent="0" algn="just" rtl="1">
              <a:buNone/>
            </a:pP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         - المؤسسة  روح المبادرة  خلق وظائف/فرص عمل  قيمة مضافة </a:t>
            </a:r>
          </a:p>
          <a:p>
            <a:pPr marL="0" indent="0" algn="just" rtl="1">
              <a:buNone/>
            </a:pPr>
            <a:r>
              <a:rPr lang="ar-DZ" sz="4000" b="1" dirty="0">
                <a:latin typeface="Arabic Typesetting" panose="03020402040406030203" pitchFamily="66" charset="-78"/>
                <a:cs typeface="Arabic Typesetting" panose="03020402040406030203" pitchFamily="66" charset="-78"/>
                <a:sym typeface="Symbol" panose="05050102010706020507" pitchFamily="18" charset="2"/>
              </a:rPr>
              <a:t> </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        - المؤسسة </a:t>
            </a:r>
            <a:r>
              <a:rPr lang="ar-DZ" sz="4000" b="1" dirty="0">
                <a:latin typeface="Arabic Typesetting" panose="03020402040406030203" pitchFamily="66" charset="-78"/>
                <a:cs typeface="Arabic Typesetting" panose="03020402040406030203" pitchFamily="66" charset="-78"/>
                <a:sym typeface="Symbol" panose="05050102010706020507" pitchFamily="18" charset="2"/>
              </a:rPr>
              <a:t> </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عون اقتصادي، يستثمر الاموال ويخلق الوظائف</a:t>
            </a:r>
          </a:p>
          <a:p>
            <a:pPr marL="0" indent="0" algn="just" rtl="1">
              <a:buNone/>
            </a:pPr>
            <a:r>
              <a:rPr lang="ar-DZ" sz="4000" b="1" dirty="0">
                <a:latin typeface="Arabic Typesetting" panose="03020402040406030203" pitchFamily="66" charset="-78"/>
                <a:cs typeface="Arabic Typesetting" panose="03020402040406030203" pitchFamily="66" charset="-78"/>
                <a:sym typeface="Symbol" panose="05050102010706020507" pitchFamily="18" charset="2"/>
              </a:rPr>
              <a:t> </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        - المؤسسة  هيكل انتاجي، يخلق سلع وخدمات موجهة للبيع في السوق الوطني او الدولي</a:t>
            </a:r>
            <a:endParaRPr lang="ar-DZ" sz="4000" b="1" dirty="0" smtClean="0">
              <a:latin typeface="Arabic Typesetting" panose="03020402040406030203" pitchFamily="66" charset="-78"/>
              <a:cs typeface="Arabic Typesetting" panose="03020402040406030203" pitchFamily="66" charset="-78"/>
            </a:endParaRPr>
          </a:p>
          <a:p>
            <a:pPr algn="just" rtl="1"/>
            <a:endParaRPr lang="ar-DZ" sz="4000" b="1" dirty="0" smtClean="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4037062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968248" y="0"/>
            <a:ext cx="2223752" cy="875763"/>
          </a:xfrm>
          <a:solidFill>
            <a:schemeClr val="accent2">
              <a:lumMod val="40000"/>
              <a:lumOff val="60000"/>
            </a:schemeClr>
          </a:solidFill>
          <a:ln>
            <a:solidFill>
              <a:schemeClr val="accent3">
                <a:lumMod val="50000"/>
              </a:schemeClr>
            </a:solidFill>
          </a:ln>
        </p:spPr>
        <p:txBody>
          <a:bodyPr>
            <a:normAutofit fontScale="90000"/>
          </a:bodyPr>
          <a:lstStyle/>
          <a:p>
            <a:pPr algn="r" rtl="1"/>
            <a:r>
              <a:rPr lang="ar-DZ" b="1" u="sng"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1- مفهوم المؤسسة</a:t>
            </a:r>
            <a:r>
              <a:rPr lang="ar-DZ"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r>
              <a:rPr lang="ar-DZ" dirty="0" smtClean="0"/>
              <a:t/>
            </a:r>
            <a:br>
              <a:rPr lang="ar-DZ" dirty="0" smtClean="0"/>
            </a:br>
            <a:endParaRPr lang="it-IT" dirty="0"/>
          </a:p>
        </p:txBody>
      </p:sp>
      <p:sp>
        <p:nvSpPr>
          <p:cNvPr id="5" name="Content Placeholder 2"/>
          <p:cNvSpPr>
            <a:spLocks noGrp="1"/>
          </p:cNvSpPr>
          <p:nvPr>
            <p:ph idx="1"/>
          </p:nvPr>
        </p:nvSpPr>
        <p:spPr>
          <a:xfrm>
            <a:off x="721217" y="875763"/>
            <a:ext cx="11470783" cy="4327302"/>
          </a:xfrm>
        </p:spPr>
        <p:txBody>
          <a:bodyPr>
            <a:normAutofit fontScale="85000" lnSpcReduction="20000"/>
          </a:bodyPr>
          <a:lstStyle/>
          <a:p>
            <a:pPr marL="0" indent="0" algn="r" rtl="1">
              <a:buNone/>
            </a:pP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 - المؤسسة  تجمع بشري يبحث عن ابراز دور الافراد في عملية تشغيلها.</a:t>
            </a:r>
          </a:p>
          <a:p>
            <a:pPr algn="r" rtl="1">
              <a:buFontTx/>
              <a:buChar char="-"/>
            </a:pP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المؤسسة </a:t>
            </a:r>
            <a:r>
              <a:rPr lang="ar-DZ" sz="4000" b="1" dirty="0">
                <a:latin typeface="Arabic Typesetting" panose="03020402040406030203" pitchFamily="66" charset="-78"/>
                <a:cs typeface="Arabic Typesetting" panose="03020402040406030203" pitchFamily="66" charset="-78"/>
                <a:sym typeface="Symbol" panose="05050102010706020507" pitchFamily="18" charset="2"/>
              </a:rPr>
              <a:t> </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منظمة تتفاعل مع محيطها</a:t>
            </a:r>
          </a:p>
          <a:p>
            <a:pPr algn="r" rtl="1">
              <a:buFontTx/>
              <a:buChar char="-"/>
            </a:pPr>
            <a:r>
              <a:rPr lang="ar-DZ" sz="4000" b="1" dirty="0">
                <a:latin typeface="Arabic Typesetting" panose="03020402040406030203" pitchFamily="66" charset="-78"/>
                <a:cs typeface="Arabic Typesetting" panose="03020402040406030203" pitchFamily="66" charset="-78"/>
                <a:sym typeface="Symbol" panose="05050102010706020507" pitchFamily="18" charset="2"/>
              </a:rPr>
              <a:t>المؤسسة </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 هي وحدة/مركز قرارات مختلفة الطبيعة </a:t>
            </a:r>
          </a:p>
          <a:p>
            <a:pPr algn="r" rtl="1">
              <a:buFontTx/>
              <a:buChar char="-"/>
            </a:pPr>
            <a:r>
              <a:rPr lang="ar-DZ" sz="4000" b="1" dirty="0">
                <a:latin typeface="Arabic Typesetting" panose="03020402040406030203" pitchFamily="66" charset="-78"/>
                <a:cs typeface="Arabic Typesetting" panose="03020402040406030203" pitchFamily="66" charset="-78"/>
                <a:sym typeface="Symbol" panose="05050102010706020507" pitchFamily="18" charset="2"/>
              </a:rPr>
              <a:t>المؤسسة </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 تنظيم يتم فيه توزيع المهام، في تسلسل هرمي</a:t>
            </a:r>
          </a:p>
          <a:p>
            <a:pPr algn="r" rtl="1">
              <a:buFontTx/>
              <a:buChar char="-"/>
            </a:pPr>
            <a:r>
              <a:rPr lang="ar-DZ" sz="4000" b="1" dirty="0">
                <a:latin typeface="Arabic Typesetting" panose="03020402040406030203" pitchFamily="66" charset="-78"/>
                <a:cs typeface="Arabic Typesetting" panose="03020402040406030203" pitchFamily="66" charset="-78"/>
                <a:sym typeface="Symbol" panose="05050102010706020507" pitchFamily="18" charset="2"/>
              </a:rPr>
              <a:t>المؤسسة </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 وحدة اقتصادية </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مستقلة</a:t>
            </a:r>
            <a:endParaRPr lang="ar-DZ" sz="4000" b="1" dirty="0" smtClean="0">
              <a:latin typeface="Arabic Typesetting" panose="03020402040406030203" pitchFamily="66" charset="-78"/>
              <a:cs typeface="Arabic Typesetting" panose="03020402040406030203" pitchFamily="66" charset="-78"/>
              <a:sym typeface="Symbol" panose="05050102010706020507" pitchFamily="18" charset="2"/>
            </a:endParaRPr>
          </a:p>
          <a:p>
            <a:pPr algn="r" rtl="1">
              <a:buFontTx/>
              <a:buChar char="-"/>
            </a:pPr>
            <a:r>
              <a:rPr lang="ar-DZ" sz="4000" b="1" dirty="0">
                <a:latin typeface="Arabic Typesetting" panose="03020402040406030203" pitchFamily="66" charset="-78"/>
                <a:cs typeface="Arabic Typesetting" panose="03020402040406030203" pitchFamily="66" charset="-78"/>
                <a:sym typeface="Symbol" panose="05050102010706020507" pitchFamily="18" charset="2"/>
              </a:rPr>
              <a:t>المؤسسة </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 وحدة ادارية تسمح بقيادتها</a:t>
            </a:r>
          </a:p>
          <a:p>
            <a:pPr algn="r" rtl="1">
              <a:buFontTx/>
              <a:buChar char="-"/>
            </a:pPr>
            <a:r>
              <a:rPr lang="ar-DZ" sz="4000" b="1" dirty="0">
                <a:latin typeface="Arabic Typesetting" panose="03020402040406030203" pitchFamily="66" charset="-78"/>
                <a:cs typeface="Arabic Typesetting" panose="03020402040406030203" pitchFamily="66" charset="-78"/>
                <a:sym typeface="Symbol" panose="05050102010706020507" pitchFamily="18" charset="2"/>
              </a:rPr>
              <a:t>المؤسسة </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 شخص قانوني لديه القدرة على التعاقد</a:t>
            </a:r>
          </a:p>
          <a:p>
            <a:pPr algn="r" rtl="1">
              <a:buFontTx/>
              <a:buChar char="-"/>
            </a:pPr>
            <a:r>
              <a:rPr lang="ar-DZ" sz="4000" b="1" dirty="0">
                <a:latin typeface="Arabic Typesetting" panose="03020402040406030203" pitchFamily="66" charset="-78"/>
                <a:cs typeface="Arabic Typesetting" panose="03020402040406030203" pitchFamily="66" charset="-78"/>
                <a:sym typeface="Symbol" panose="05050102010706020507" pitchFamily="18" charset="2"/>
              </a:rPr>
              <a:t>المؤسسة </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 مجموعة من الموارد المادية، البشرية، التكنولوجية، المعلوماتية، المالية,,,</a:t>
            </a:r>
          </a:p>
          <a:p>
            <a:pPr algn="r" rtl="1">
              <a:buFontTx/>
              <a:buChar char="-"/>
            </a:pPr>
            <a:endParaRPr lang="ar-DZ" sz="4000" b="1" dirty="0" smtClean="0">
              <a:latin typeface="Arabic Typesetting" panose="03020402040406030203" pitchFamily="66" charset="-78"/>
              <a:cs typeface="Arabic Typesetting" panose="03020402040406030203" pitchFamily="66" charset="-78"/>
              <a:sym typeface="Symbol" panose="05050102010706020507" pitchFamily="18" charset="2"/>
            </a:endParaRPr>
          </a:p>
          <a:p>
            <a:pPr marL="0" indent="0" algn="r" rtl="1">
              <a:buNone/>
            </a:pPr>
            <a:endParaRPr lang="ar-DZ" sz="4000" b="1" dirty="0">
              <a:latin typeface="Arabic Typesetting" panose="03020402040406030203" pitchFamily="66" charset="-78"/>
              <a:cs typeface="Arabic Typesetting" panose="03020402040406030203" pitchFamily="66" charset="-78"/>
              <a:sym typeface="Symbol" panose="05050102010706020507" pitchFamily="18" charset="2"/>
            </a:endParaRPr>
          </a:p>
        </p:txBody>
      </p:sp>
      <p:sp>
        <p:nvSpPr>
          <p:cNvPr id="6" name="Title 1"/>
          <p:cNvSpPr txBox="1">
            <a:spLocks/>
          </p:cNvSpPr>
          <p:nvPr/>
        </p:nvSpPr>
        <p:spPr>
          <a:xfrm>
            <a:off x="1060360" y="5422005"/>
            <a:ext cx="11131640" cy="1339404"/>
          </a:xfrm>
          <a:prstGeom prst="rect">
            <a:avLst/>
          </a:prstGeom>
          <a:solidFill>
            <a:schemeClr val="accent2">
              <a:lumMod val="40000"/>
              <a:lumOff val="60000"/>
            </a:schemeClr>
          </a:solidFill>
          <a:ln>
            <a:solidFill>
              <a:schemeClr val="accent3">
                <a:lumMod val="50000"/>
              </a:schemeClr>
            </a:solidFill>
          </a:ln>
        </p:spPr>
        <p:txBody>
          <a:bodyPr vert="horz" lIns="91440" tIns="45720" rIns="91440" bIns="45720" rtlCol="0" anchor="t">
            <a:normAutofit fontScale="82500" lnSpcReduction="20000"/>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pPr algn="just" rtl="1">
              <a:buFontTx/>
              <a:buChar char="-"/>
            </a:pPr>
            <a:r>
              <a:rPr lang="ar-DZ" b="1" dirty="0">
                <a:latin typeface="Arabic Typesetting" panose="03020402040406030203" pitchFamily="66" charset="-78"/>
                <a:cs typeface="Arabic Typesetting" panose="03020402040406030203" pitchFamily="66" charset="-78"/>
                <a:sym typeface="Symbol" panose="05050102010706020507" pitchFamily="18" charset="2"/>
              </a:rPr>
              <a:t>ولكل مؤسسة ثقافة معينة، هوية معينة، صورة معينة. </a:t>
            </a:r>
            <a:endParaRPr lang="ar-DZ" b="1" dirty="0" smtClean="0">
              <a:latin typeface="Arabic Typesetting" panose="03020402040406030203" pitchFamily="66" charset="-78"/>
              <a:cs typeface="Arabic Typesetting" panose="03020402040406030203" pitchFamily="66" charset="-78"/>
              <a:sym typeface="Symbol" panose="05050102010706020507" pitchFamily="18" charset="2"/>
            </a:endParaRPr>
          </a:p>
          <a:p>
            <a:pPr algn="just" rtl="1">
              <a:buFontTx/>
              <a:buChar char="-"/>
            </a:pPr>
            <a:r>
              <a:rPr lang="ar-DZ" b="1" dirty="0" smtClean="0">
                <a:latin typeface="Arabic Typesetting" panose="03020402040406030203" pitchFamily="66" charset="-78"/>
                <a:cs typeface="Arabic Typesetting" panose="03020402040406030203" pitchFamily="66" charset="-78"/>
                <a:sym typeface="Symbol" panose="05050102010706020507" pitchFamily="18" charset="2"/>
              </a:rPr>
              <a:t>في </a:t>
            </a:r>
            <a:r>
              <a:rPr lang="ar-DZ" b="1" dirty="0">
                <a:latin typeface="Arabic Typesetting" panose="03020402040406030203" pitchFamily="66" charset="-78"/>
                <a:cs typeface="Arabic Typesetting" panose="03020402040406030203" pitchFamily="66" charset="-78"/>
                <a:sym typeface="Symbol" panose="05050102010706020507" pitchFamily="18" charset="2"/>
              </a:rPr>
              <a:t>دراستنا لاقتصاد </a:t>
            </a:r>
            <a:r>
              <a:rPr lang="ar-DZ" b="1" dirty="0" smtClean="0">
                <a:latin typeface="Arabic Typesetting" panose="03020402040406030203" pitchFamily="66" charset="-78"/>
                <a:cs typeface="Arabic Typesetting" panose="03020402040406030203" pitchFamily="66" charset="-78"/>
                <a:sym typeface="Symbol" panose="05050102010706020507" pitchFamily="18" charset="2"/>
              </a:rPr>
              <a:t>المؤسسة </a:t>
            </a:r>
            <a:r>
              <a:rPr lang="ar-DZ" b="1" dirty="0">
                <a:latin typeface="Arabic Typesetting" panose="03020402040406030203" pitchFamily="66" charset="-78"/>
                <a:cs typeface="Arabic Typesetting" panose="03020402040406030203" pitchFamily="66" charset="-78"/>
                <a:sym typeface="Symbol" panose="05050102010706020507" pitchFamily="18" charset="2"/>
              </a:rPr>
              <a:t>فإننا نتبع المنهج التحليلي لفهم الطبيعة المعقدة للمؤسسة، حيث نقوم بتحليل النظام ولا نأخذه كوحدة واحدة، بغية فهم </a:t>
            </a:r>
            <a:r>
              <a:rPr lang="ar-DZ" b="1" dirty="0" smtClean="0">
                <a:latin typeface="Arabic Typesetting" panose="03020402040406030203" pitchFamily="66" charset="-78"/>
                <a:cs typeface="Arabic Typesetting" panose="03020402040406030203" pitchFamily="66" charset="-78"/>
                <a:sym typeface="Symbol" panose="05050102010706020507" pitchFamily="18" charset="2"/>
              </a:rPr>
              <a:t>العلاقات بشكل جيد.</a:t>
            </a:r>
            <a:endParaRPr lang="ar-DZ" b="1" dirty="0">
              <a:latin typeface="Arabic Typesetting" panose="03020402040406030203" pitchFamily="66" charset="-78"/>
              <a:cs typeface="Arabic Typesetting" panose="03020402040406030203" pitchFamily="66" charset="-78"/>
              <a:sym typeface="Symbol" panose="05050102010706020507" pitchFamily="18" charset="2"/>
            </a:endParaRPr>
          </a:p>
        </p:txBody>
      </p:sp>
    </p:spTree>
    <p:extLst>
      <p:ext uri="{BB962C8B-B14F-4D97-AF65-F5344CB8AC3E}">
        <p14:creationId xmlns:p14="http://schemas.microsoft.com/office/powerpoint/2010/main" val="29855131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968248" y="0"/>
            <a:ext cx="2223752" cy="875763"/>
          </a:xfrm>
          <a:solidFill>
            <a:schemeClr val="accent2">
              <a:lumMod val="40000"/>
              <a:lumOff val="60000"/>
            </a:schemeClr>
          </a:solidFill>
          <a:ln>
            <a:solidFill>
              <a:schemeClr val="accent3">
                <a:lumMod val="50000"/>
              </a:schemeClr>
            </a:solidFill>
          </a:ln>
        </p:spPr>
        <p:txBody>
          <a:bodyPr>
            <a:normAutofit fontScale="90000"/>
          </a:bodyPr>
          <a:lstStyle/>
          <a:p>
            <a:pPr algn="r" rtl="1"/>
            <a:r>
              <a:rPr lang="ar-DZ" b="1" u="sng"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1- مفهوم المؤسسة</a:t>
            </a:r>
            <a:r>
              <a:rPr lang="ar-DZ"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r>
              <a:rPr lang="ar-DZ" dirty="0" smtClean="0"/>
              <a:t/>
            </a:r>
            <a:br>
              <a:rPr lang="ar-DZ" dirty="0" smtClean="0"/>
            </a:br>
            <a:endParaRPr lang="it-IT" dirty="0"/>
          </a:p>
        </p:txBody>
      </p:sp>
      <p:sp>
        <p:nvSpPr>
          <p:cNvPr id="5" name="Content Placeholder 2"/>
          <p:cNvSpPr>
            <a:spLocks noGrp="1"/>
          </p:cNvSpPr>
          <p:nvPr>
            <p:ph idx="1"/>
          </p:nvPr>
        </p:nvSpPr>
        <p:spPr>
          <a:xfrm>
            <a:off x="721217" y="875762"/>
            <a:ext cx="11470783" cy="5982237"/>
          </a:xfrm>
        </p:spPr>
        <p:txBody>
          <a:bodyPr>
            <a:normAutofit fontScale="77500" lnSpcReduction="20000"/>
          </a:bodyPr>
          <a:lstStyle/>
          <a:p>
            <a:pPr marL="0" indent="0" algn="r" rtl="1">
              <a:buNone/>
            </a:pP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هناك تسميات /مصطلحات </a:t>
            </a:r>
            <a:r>
              <a:rPr lang="ar-DZ" sz="4000" b="1" u="sng" dirty="0" smtClean="0">
                <a:latin typeface="Arabic Typesetting" panose="03020402040406030203" pitchFamily="66" charset="-78"/>
                <a:cs typeface="Arabic Typesetting" panose="03020402040406030203" pitchFamily="66" charset="-78"/>
                <a:sym typeface="Symbol" panose="05050102010706020507" pitchFamily="18" charset="2"/>
              </a:rPr>
              <a:t>مقاربة</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 للمؤسسة، منها:</a:t>
            </a:r>
          </a:p>
          <a:p>
            <a:pPr algn="r" rtl="1">
              <a:lnSpc>
                <a:spcPct val="120000"/>
              </a:lnSpc>
              <a:buFont typeface="Wingdings" panose="05000000000000000000" pitchFamily="2" charset="2"/>
              <a:buChar char="v"/>
            </a:pPr>
            <a:r>
              <a:rPr lang="ar-DZ" sz="4000" b="1" dirty="0" smtClean="0">
                <a:solidFill>
                  <a:srgbClr val="FF0000"/>
                </a:solidFill>
                <a:latin typeface="Arabic Typesetting" panose="03020402040406030203" pitchFamily="66" charset="-78"/>
                <a:cs typeface="Arabic Typesetting" panose="03020402040406030203" pitchFamily="66" charset="-78"/>
                <a:sym typeface="Symbol" panose="05050102010706020507" pitchFamily="18" charset="2"/>
              </a:rPr>
              <a:t> </a:t>
            </a:r>
            <a:r>
              <a:rPr lang="ar-DZ" sz="4000" b="1"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sym typeface="Symbol" panose="05050102010706020507" pitchFamily="18" charset="2"/>
              </a:rPr>
              <a:t>المنظمة</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 مجموعة من الافراد يتبعون منطق منظم للوصول الى هدف محدد.</a:t>
            </a:r>
          </a:p>
          <a:p>
            <a:pPr algn="r" rtl="1">
              <a:lnSpc>
                <a:spcPct val="120000"/>
              </a:lnSpc>
              <a:buFont typeface="Wingdings" panose="05000000000000000000" pitchFamily="2" charset="2"/>
              <a:buChar char="v"/>
            </a:pPr>
            <a:r>
              <a:rPr lang="ar-DZ" sz="40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sym typeface="Symbol" panose="05050102010706020507" pitchFamily="18" charset="2"/>
              </a:rPr>
              <a:t>الشركة</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 هي عقد يلتزم بمقتضاه شخصان او اكثر بأن يساهم كل منهم في مشروع يستهدف الربح بتقديم حصة من مال او عمل لاقتسام ما قد ينشأ عن هذا الموضوع من ربح أو خسارة.</a:t>
            </a:r>
          </a:p>
          <a:p>
            <a:pPr algn="just" rtl="1">
              <a:lnSpc>
                <a:spcPct val="120000"/>
              </a:lnSpc>
              <a:buFont typeface="Wingdings" panose="05000000000000000000" pitchFamily="2" charset="2"/>
              <a:buChar char="v"/>
            </a:pPr>
            <a:r>
              <a:rPr lang="ar-DZ" sz="40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sym typeface="Symbol" panose="05050102010706020507" pitchFamily="18" charset="2"/>
              </a:rPr>
              <a:t>المنشأة</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 هي </a:t>
            </a:r>
            <a:r>
              <a:rPr lang="ar-DZ" sz="4000" b="1" dirty="0" smtClean="0">
                <a:latin typeface="Arabic Typesetting" panose="03020402040406030203" pitchFamily="66" charset="-78"/>
                <a:cs typeface="Arabic Typesetting" panose="03020402040406030203" pitchFamily="66" charset="-78"/>
              </a:rPr>
              <a:t>مكانٌ </a:t>
            </a:r>
            <a:r>
              <a:rPr lang="ar-DZ" sz="4000" b="1" dirty="0">
                <a:latin typeface="Arabic Typesetting" panose="03020402040406030203" pitchFamily="66" charset="-78"/>
                <a:cs typeface="Arabic Typesetting" panose="03020402040406030203" pitchFamily="66" charset="-78"/>
              </a:rPr>
              <a:t>للعمل أو الصّناعة يجمع الآلات والعُمّال</a:t>
            </a:r>
            <a:r>
              <a:rPr lang="ar-DZ" sz="4000" b="1" dirty="0" smtClean="0">
                <a:latin typeface="Arabic Typesetting" panose="03020402040406030203" pitchFamily="66" charset="-78"/>
                <a:cs typeface="Arabic Typesetting" panose="03020402040406030203" pitchFamily="66" charset="-78"/>
              </a:rPr>
              <a:t>.</a:t>
            </a:r>
            <a:r>
              <a:rPr lang="ar-DZ" sz="4000" b="1" dirty="0">
                <a:latin typeface="Arabic Typesetting" panose="03020402040406030203" pitchFamily="66" charset="-78"/>
                <a:cs typeface="Arabic Typesetting" panose="03020402040406030203" pitchFamily="66" charset="-78"/>
                <a:sym typeface="Symbol" panose="05050102010706020507" pitchFamily="18" charset="2"/>
              </a:rPr>
              <a:t> </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وهو مصلح </a:t>
            </a:r>
            <a:r>
              <a:rPr lang="ar-DZ" sz="4000" b="1" dirty="0">
                <a:latin typeface="Arabic Typesetting" panose="03020402040406030203" pitchFamily="66" charset="-78"/>
                <a:cs typeface="Arabic Typesetting" panose="03020402040406030203" pitchFamily="66" charset="-78"/>
                <a:sym typeface="Symbol" panose="05050102010706020507" pitchFamily="18" charset="2"/>
              </a:rPr>
              <a:t>يشير الى الهيئات الرسمية وإلى جميع المؤسسات الاجتماعية والاقتصادية لبلد او منطقة </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ما، الناتجة عن تطورات تاريخية متعددة تحدد الظروف التي تكون فيها خيارات التخصيص واستخدام الموارد بشكل فردي او جماعي.</a:t>
            </a:r>
          </a:p>
          <a:p>
            <a:pPr algn="r" rtl="1">
              <a:lnSpc>
                <a:spcPct val="120000"/>
              </a:lnSpc>
              <a:buFont typeface="Wingdings" panose="05000000000000000000" pitchFamily="2" charset="2"/>
              <a:buChar char="v"/>
            </a:pPr>
            <a:r>
              <a:rPr lang="ar-DZ" sz="40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sym typeface="Symbol" panose="05050102010706020507" pitchFamily="18" charset="2"/>
              </a:rPr>
              <a:t>المشروع</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 يقصد به من الناحية الاقتصادية أي تنظيم يعمل على الانتاج والمبادلة ويرمي الى تداول الاموال والخدمات بهدف الحصول على ربح.</a:t>
            </a:r>
          </a:p>
          <a:p>
            <a:pPr algn="r" rtl="1">
              <a:lnSpc>
                <a:spcPct val="120000"/>
              </a:lnSpc>
              <a:buFont typeface="Wingdings" panose="05000000000000000000" pitchFamily="2" charset="2"/>
              <a:buChar char="v"/>
            </a:pPr>
            <a:r>
              <a:rPr lang="ar-DZ" sz="40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sym typeface="Symbol" panose="05050102010706020507" pitchFamily="18" charset="2"/>
              </a:rPr>
              <a:t>المقاولة</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  هي وحدة للانتاج تعتمد على العمل ورأس المال (</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تقني </a:t>
            </a:r>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ومالي) لانتاج منافع وخدمات ذلك لتلبية حاجات المستهلك وتهدف الى تحقيق أكبر ربح .</a:t>
            </a:r>
          </a:p>
          <a:p>
            <a:pPr marL="987552" lvl="2" indent="0" algn="r" rtl="1">
              <a:buNone/>
            </a:pPr>
            <a:endParaRPr lang="ar-DZ" sz="3800" b="1" dirty="0" smtClean="0">
              <a:latin typeface="Arabic Typesetting" panose="03020402040406030203" pitchFamily="66" charset="-78"/>
              <a:cs typeface="Arabic Typesetting" panose="03020402040406030203" pitchFamily="66" charset="-78"/>
              <a:sym typeface="Symbol" panose="05050102010706020507" pitchFamily="18" charset="2"/>
            </a:endParaRPr>
          </a:p>
          <a:p>
            <a:pPr marL="987552" lvl="2" indent="0" algn="r" rtl="1">
              <a:buNone/>
            </a:pPr>
            <a:endParaRPr lang="ar-DZ" sz="3800" b="1" dirty="0" smtClean="0">
              <a:latin typeface="Arabic Typesetting" panose="03020402040406030203" pitchFamily="66" charset="-78"/>
              <a:cs typeface="Arabic Typesetting" panose="03020402040406030203" pitchFamily="66" charset="-78"/>
              <a:sym typeface="Symbol" panose="05050102010706020507" pitchFamily="18" charset="2"/>
            </a:endParaRPr>
          </a:p>
          <a:p>
            <a:pPr marL="0" indent="0" algn="r" rtl="1">
              <a:buNone/>
            </a:pPr>
            <a:endParaRPr lang="ar-DZ" sz="4000" b="1" dirty="0">
              <a:latin typeface="Arabic Typesetting" panose="03020402040406030203" pitchFamily="66" charset="-78"/>
              <a:cs typeface="Arabic Typesetting" panose="03020402040406030203" pitchFamily="66" charset="-78"/>
              <a:sym typeface="Symbol" panose="05050102010706020507" pitchFamily="18" charset="2"/>
            </a:endParaRPr>
          </a:p>
        </p:txBody>
      </p:sp>
    </p:spTree>
    <p:extLst>
      <p:ext uri="{BB962C8B-B14F-4D97-AF65-F5344CB8AC3E}">
        <p14:creationId xmlns:p14="http://schemas.microsoft.com/office/powerpoint/2010/main" val="36264443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551572" y="0"/>
            <a:ext cx="3640428" cy="875763"/>
          </a:xfrm>
          <a:solidFill>
            <a:schemeClr val="accent2">
              <a:lumMod val="40000"/>
              <a:lumOff val="60000"/>
            </a:schemeClr>
          </a:solidFill>
          <a:ln>
            <a:solidFill>
              <a:schemeClr val="accent3">
                <a:lumMod val="50000"/>
              </a:schemeClr>
            </a:solidFill>
          </a:ln>
        </p:spPr>
        <p:txBody>
          <a:bodyPr>
            <a:normAutofit fontScale="90000"/>
          </a:bodyPr>
          <a:lstStyle/>
          <a:p>
            <a:pPr algn="r" rtl="1"/>
            <a:r>
              <a:rPr lang="ar-DZ" b="1" u="sng"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2-  مقاربات تعريف المؤسسة</a:t>
            </a:r>
            <a:r>
              <a:rPr lang="ar-DZ"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r>
              <a:rPr lang="ar-DZ" dirty="0" smtClean="0"/>
              <a:t/>
            </a:r>
            <a:br>
              <a:rPr lang="ar-DZ" dirty="0" smtClean="0"/>
            </a:br>
            <a:endParaRPr lang="it-IT" dirty="0"/>
          </a:p>
        </p:txBody>
      </p:sp>
      <p:sp>
        <p:nvSpPr>
          <p:cNvPr id="5" name="Content Placeholder 2"/>
          <p:cNvSpPr>
            <a:spLocks noGrp="1"/>
          </p:cNvSpPr>
          <p:nvPr>
            <p:ph idx="1"/>
          </p:nvPr>
        </p:nvSpPr>
        <p:spPr>
          <a:xfrm>
            <a:off x="721217" y="875764"/>
            <a:ext cx="11470783" cy="5982236"/>
          </a:xfrm>
        </p:spPr>
        <p:txBody>
          <a:bodyPr>
            <a:normAutofit/>
          </a:bodyPr>
          <a:lstStyle/>
          <a:p>
            <a:pPr algn="r" rtl="1"/>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من الصعب ايجاد تعريف موحد للمؤسسة، فهي كيان متعدد الاشكال كما ينظر لها من عدة زوايا. لذا سنعرض المقاربات المختلفة التي تعطيها تعريفا معينا.</a:t>
            </a:r>
            <a:endParaRPr lang="it-IT" sz="4000" b="1" dirty="0" smtClean="0">
              <a:latin typeface="Arabic Typesetting" panose="03020402040406030203" pitchFamily="66" charset="-78"/>
              <a:cs typeface="Arabic Typesetting" panose="03020402040406030203" pitchFamily="66" charset="-78"/>
              <a:sym typeface="Symbol" panose="05050102010706020507" pitchFamily="18" charset="2"/>
            </a:endParaRPr>
          </a:p>
          <a:p>
            <a:pPr marL="0" indent="0" algn="r" rtl="1">
              <a:buNone/>
            </a:pPr>
            <a:endParaRPr lang="it-IT" sz="4000" b="1" dirty="0">
              <a:latin typeface="Arabic Typesetting" panose="03020402040406030203" pitchFamily="66" charset="-78"/>
              <a:cs typeface="Arabic Typesetting" panose="03020402040406030203" pitchFamily="66" charset="-78"/>
              <a:sym typeface="Symbol" panose="05050102010706020507" pitchFamily="18" charset="2"/>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0999" y="2028824"/>
            <a:ext cx="5667909" cy="4165913"/>
          </a:xfrm>
          <a:prstGeom prst="rect">
            <a:avLst/>
          </a:prstGeom>
        </p:spPr>
      </p:pic>
    </p:spTree>
    <p:extLst>
      <p:ext uri="{BB962C8B-B14F-4D97-AF65-F5344CB8AC3E}">
        <p14:creationId xmlns:p14="http://schemas.microsoft.com/office/powerpoint/2010/main" val="41218694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551572" y="0"/>
            <a:ext cx="3640428" cy="875763"/>
          </a:xfrm>
          <a:solidFill>
            <a:schemeClr val="accent2">
              <a:lumMod val="40000"/>
              <a:lumOff val="60000"/>
            </a:schemeClr>
          </a:solidFill>
          <a:ln>
            <a:solidFill>
              <a:schemeClr val="accent3">
                <a:lumMod val="50000"/>
              </a:schemeClr>
            </a:solidFill>
          </a:ln>
        </p:spPr>
        <p:txBody>
          <a:bodyPr>
            <a:normAutofit fontScale="90000"/>
          </a:bodyPr>
          <a:lstStyle/>
          <a:p>
            <a:pPr algn="r" rtl="1"/>
            <a:r>
              <a:rPr lang="ar-DZ" b="1" u="sng"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2-1- المقاربة الاقتصادية</a:t>
            </a:r>
            <a:r>
              <a:rPr lang="ar-DZ"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r>
              <a:rPr lang="ar-DZ" dirty="0" smtClean="0"/>
              <a:t/>
            </a:r>
            <a:br>
              <a:rPr lang="ar-DZ" dirty="0" smtClean="0"/>
            </a:br>
            <a:endParaRPr lang="it-IT" dirty="0"/>
          </a:p>
        </p:txBody>
      </p:sp>
      <p:sp>
        <p:nvSpPr>
          <p:cNvPr id="5" name="Content Placeholder 2"/>
          <p:cNvSpPr>
            <a:spLocks noGrp="1"/>
          </p:cNvSpPr>
          <p:nvPr>
            <p:ph idx="1"/>
          </p:nvPr>
        </p:nvSpPr>
        <p:spPr>
          <a:xfrm>
            <a:off x="721217" y="875764"/>
            <a:ext cx="11050073" cy="5982236"/>
          </a:xfrm>
        </p:spPr>
        <p:txBody>
          <a:bodyPr>
            <a:normAutofit/>
          </a:bodyPr>
          <a:lstStyle/>
          <a:p>
            <a:pPr algn="r" rtl="1"/>
            <a:r>
              <a:rPr lang="ar-DZ" sz="3600" b="1" dirty="0" smtClean="0">
                <a:latin typeface="Arabic Typesetting" panose="03020402040406030203" pitchFamily="66" charset="-78"/>
                <a:cs typeface="Arabic Typesetting" panose="03020402040406030203" pitchFamily="66" charset="-78"/>
                <a:sym typeface="Symbol" panose="05050102010706020507" pitchFamily="18" charset="2"/>
              </a:rPr>
              <a:t>تعتبر المؤسسة عونا اقتصاديا (من ناحية الاقتصاد الجزئي: انشاء ثروة) </a:t>
            </a:r>
            <a:r>
              <a:rPr lang="ar-DZ" sz="3600" b="1" dirty="0">
                <a:latin typeface="Arabic Typesetting" panose="03020402040406030203" pitchFamily="66" charset="-78"/>
                <a:cs typeface="Arabic Typesetting" panose="03020402040406030203" pitchFamily="66" charset="-78"/>
                <a:sym typeface="Symbol" panose="05050102010706020507" pitchFamily="18" charset="2"/>
              </a:rPr>
              <a:t>الثروة  القيمة المضافة. </a:t>
            </a:r>
            <a:endParaRPr lang="ar-DZ" sz="3600" b="1" dirty="0" smtClean="0">
              <a:latin typeface="Arabic Typesetting" panose="03020402040406030203" pitchFamily="66" charset="-78"/>
              <a:cs typeface="Arabic Typesetting" panose="03020402040406030203" pitchFamily="66" charset="-78"/>
              <a:sym typeface="Symbol" panose="05050102010706020507" pitchFamily="18" charset="2"/>
            </a:endParaRPr>
          </a:p>
          <a:p>
            <a:pPr algn="r" rtl="1"/>
            <a:r>
              <a:rPr lang="ar-DZ" sz="3600" b="1" dirty="0" smtClean="0">
                <a:latin typeface="Arabic Typesetting" panose="03020402040406030203" pitchFamily="66" charset="-78"/>
                <a:cs typeface="Arabic Typesetting" panose="03020402040406030203" pitchFamily="66" charset="-78"/>
                <a:sym typeface="Symbol" panose="05050102010706020507" pitchFamily="18" charset="2"/>
              </a:rPr>
              <a:t>انتاج سلع وخدمات موجهة للبيع في السوق</a:t>
            </a:r>
          </a:p>
          <a:p>
            <a:pPr algn="r" rtl="1"/>
            <a:r>
              <a:rPr lang="ar-DZ" sz="3600" b="1" dirty="0" smtClean="0">
                <a:latin typeface="Arabic Typesetting" panose="03020402040406030203" pitchFamily="66" charset="-78"/>
                <a:cs typeface="Arabic Typesetting" panose="03020402040406030203" pitchFamily="66" charset="-78"/>
                <a:sym typeface="Symbol" panose="05050102010706020507" pitchFamily="18" charset="2"/>
              </a:rPr>
              <a:t> المؤسسة هي مركز اتخاذ قرار</a:t>
            </a:r>
          </a:p>
          <a:p>
            <a:pPr algn="r" rtl="1"/>
            <a:r>
              <a:rPr lang="ar-DZ" sz="3600" b="1" dirty="0" smtClean="0">
                <a:latin typeface="Arabic Typesetting" panose="03020402040406030203" pitchFamily="66" charset="-78"/>
                <a:cs typeface="Arabic Typesetting" panose="03020402040406030203" pitchFamily="66" charset="-78"/>
                <a:sym typeface="Symbol" panose="05050102010706020507" pitchFamily="18" charset="2"/>
              </a:rPr>
              <a:t>المؤسسة وحدة توزيع (للقيمة المضافة) على الاعوان الاقتصادية الاخرى: الأفراد، الدولة، مؤسسات مالية، مؤسسات التأمين،الشركاء,,,</a:t>
            </a:r>
          </a:p>
          <a:p>
            <a:pPr algn="r" rtl="1"/>
            <a:r>
              <a:rPr lang="ar-DZ" sz="3600" b="1" dirty="0" smtClean="0">
                <a:latin typeface="Arabic Typesetting" panose="03020402040406030203" pitchFamily="66" charset="-78"/>
                <a:cs typeface="Arabic Typesetting" panose="03020402040406030203" pitchFamily="66" charset="-78"/>
                <a:sym typeface="Symbol" panose="05050102010706020507" pitchFamily="18" charset="2"/>
              </a:rPr>
              <a:t>المؤسسة وحدة انفاق (تستهلك وتستثمر)</a:t>
            </a:r>
          </a:p>
          <a:p>
            <a:pPr algn="r" rtl="1"/>
            <a:r>
              <a:rPr lang="ar-DZ" sz="3600" b="1" dirty="0" smtClean="0">
                <a:latin typeface="Arabic Typesetting" panose="03020402040406030203" pitchFamily="66" charset="-78"/>
                <a:cs typeface="Arabic Typesetting" panose="03020402040406030203" pitchFamily="66" charset="-78"/>
                <a:sym typeface="Symbol" panose="05050102010706020507" pitchFamily="18" charset="2"/>
              </a:rPr>
              <a:t>وحدة تحويل (مدخلات –عمليات- مخرجات)</a:t>
            </a:r>
          </a:p>
          <a:p>
            <a:pPr algn="r" rtl="1"/>
            <a:r>
              <a:rPr lang="ar-DZ" sz="3600" b="1" dirty="0" smtClean="0">
                <a:latin typeface="Arabic Typesetting" panose="03020402040406030203" pitchFamily="66" charset="-78"/>
                <a:cs typeface="Arabic Typesetting" panose="03020402040406030203" pitchFamily="66" charset="-78"/>
                <a:sym typeface="Symbol" panose="05050102010706020507" pitchFamily="18" charset="2"/>
              </a:rPr>
              <a:t>المؤسسات لها طابع تجاري (الكفاءة، الفعالية، الربحية، الانتاجية، المردودية الاقتصادية، الملاءة المالية، البقاء والاستمراريةـ النمو والتطور).</a:t>
            </a:r>
          </a:p>
          <a:p>
            <a:pPr algn="r" rtl="1"/>
            <a:endParaRPr lang="ar-DZ" sz="4000" b="1" dirty="0" smtClean="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0584873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551572" y="0"/>
            <a:ext cx="3640428" cy="656823"/>
          </a:xfrm>
          <a:solidFill>
            <a:schemeClr val="accent2">
              <a:lumMod val="40000"/>
              <a:lumOff val="60000"/>
            </a:schemeClr>
          </a:solidFill>
          <a:ln>
            <a:solidFill>
              <a:schemeClr val="accent3">
                <a:lumMod val="50000"/>
              </a:schemeClr>
            </a:solidFill>
          </a:ln>
        </p:spPr>
        <p:txBody>
          <a:bodyPr>
            <a:normAutofit fontScale="90000"/>
          </a:bodyPr>
          <a:lstStyle/>
          <a:p>
            <a:pPr algn="r" rtl="1"/>
            <a:r>
              <a:rPr lang="ar-DZ" b="1" u="sng"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2-2- </a:t>
            </a:r>
            <a:r>
              <a:rPr lang="ar-DZ" b="1" u="sng"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المقاربة </a:t>
            </a:r>
            <a:r>
              <a:rPr lang="ar-DZ" b="1" u="sng"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الانسانية</a:t>
            </a:r>
            <a:r>
              <a:rPr lang="ar-DZ"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DZ" dirty="0" smtClean="0"/>
              <a:t/>
            </a:r>
            <a:br>
              <a:rPr lang="ar-DZ" dirty="0" smtClean="0"/>
            </a:br>
            <a:endParaRPr lang="it-IT" dirty="0"/>
          </a:p>
        </p:txBody>
      </p:sp>
      <p:sp>
        <p:nvSpPr>
          <p:cNvPr id="5" name="Content Placeholder 2"/>
          <p:cNvSpPr>
            <a:spLocks noGrp="1"/>
          </p:cNvSpPr>
          <p:nvPr>
            <p:ph idx="1"/>
          </p:nvPr>
        </p:nvSpPr>
        <p:spPr>
          <a:xfrm>
            <a:off x="1738649" y="1468193"/>
            <a:ext cx="8912180" cy="4146996"/>
          </a:xfrm>
        </p:spPr>
        <p:txBody>
          <a:bodyPr>
            <a:normAutofit/>
          </a:bodyPr>
          <a:lstStyle/>
          <a:p>
            <a:pPr algn="r" rtl="1"/>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المؤسسة هي تجمع سلمي/هرمي لمجموعة من الافراد تربطهم  علاقات رسمية ومعقدةـ ولهم استقلالية اتخاذ القرار لتحقيق هدف معين,</a:t>
            </a:r>
          </a:p>
          <a:p>
            <a:pPr algn="r" rtl="1"/>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المؤسسة لها قواعد، أعرافـ ذاكرة، ثقافة.</a:t>
            </a:r>
          </a:p>
          <a:p>
            <a:pPr algn="r" rtl="1"/>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المؤسسة لها آليات </a:t>
            </a:r>
            <a:r>
              <a:rPr lang="ar-DZ" sz="4000" b="1" u="sng" dirty="0" smtClean="0">
                <a:latin typeface="Arabic Typesetting" panose="03020402040406030203" pitchFamily="66" charset="-78"/>
                <a:cs typeface="Arabic Typesetting" panose="03020402040406030203" pitchFamily="66" charset="-78"/>
                <a:sym typeface="Symbol" panose="05050102010706020507" pitchFamily="18" charset="2"/>
              </a:rPr>
              <a:t>التكيف الذاتي، التعلم التنظيمي.</a:t>
            </a:r>
          </a:p>
          <a:p>
            <a:pPr algn="r" rtl="1"/>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المؤسسة لها نظام عقوبات، مكافآت (نظام تحفيز)</a:t>
            </a:r>
            <a:endParaRPr lang="ar-DZ" sz="4000" b="1" dirty="0" smtClean="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7212887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551572" y="0"/>
            <a:ext cx="3640428" cy="875763"/>
          </a:xfrm>
          <a:solidFill>
            <a:schemeClr val="accent2">
              <a:lumMod val="40000"/>
              <a:lumOff val="60000"/>
            </a:schemeClr>
          </a:solidFill>
          <a:ln>
            <a:solidFill>
              <a:schemeClr val="accent3">
                <a:lumMod val="50000"/>
              </a:schemeClr>
            </a:solidFill>
          </a:ln>
        </p:spPr>
        <p:txBody>
          <a:bodyPr>
            <a:normAutofit fontScale="90000"/>
          </a:bodyPr>
          <a:lstStyle/>
          <a:p>
            <a:pPr algn="r" rtl="1"/>
            <a:r>
              <a:rPr lang="ar-DZ" b="1" u="sng"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2-3- المقاربة الاجتماعية</a:t>
            </a:r>
            <a:r>
              <a:rPr lang="ar-DZ"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DZ" dirty="0" smtClean="0"/>
              <a:t/>
            </a:r>
            <a:br>
              <a:rPr lang="ar-DZ" dirty="0" smtClean="0"/>
            </a:br>
            <a:endParaRPr lang="it-IT" dirty="0"/>
          </a:p>
        </p:txBody>
      </p:sp>
      <p:sp>
        <p:nvSpPr>
          <p:cNvPr id="5" name="Content Placeholder 2"/>
          <p:cNvSpPr>
            <a:spLocks noGrp="1"/>
          </p:cNvSpPr>
          <p:nvPr>
            <p:ph idx="1"/>
          </p:nvPr>
        </p:nvSpPr>
        <p:spPr>
          <a:xfrm>
            <a:off x="734097" y="1687132"/>
            <a:ext cx="10496282" cy="4159876"/>
          </a:xfrm>
        </p:spPr>
        <p:txBody>
          <a:bodyPr>
            <a:normAutofit/>
          </a:bodyPr>
          <a:lstStyle/>
          <a:p>
            <a:pPr algn="r" rtl="1"/>
            <a:r>
              <a:rPr lang="ar-DZ" sz="4000" b="1" dirty="0" smtClean="0">
                <a:latin typeface="Arabic Typesetting" panose="03020402040406030203" pitchFamily="66" charset="-78"/>
                <a:cs typeface="Arabic Typesetting" panose="03020402040406030203" pitchFamily="66" charset="-78"/>
                <a:sym typeface="Symbol" panose="05050102010706020507" pitchFamily="18" charset="2"/>
              </a:rPr>
              <a:t>تؤثر المؤسسة على المجتمع كعون انتاج من خلال :</a:t>
            </a:r>
          </a:p>
          <a:p>
            <a:pPr lvl="4" algn="r" rtl="1">
              <a:buFont typeface="Courier New" panose="02070309020205020404" pitchFamily="49" charset="0"/>
              <a:buChar char="o"/>
            </a:pPr>
            <a:r>
              <a:rPr lang="ar-DZ" sz="3600" b="1" i="0" dirty="0">
                <a:latin typeface="Arabic Typesetting" panose="03020402040406030203" pitchFamily="66" charset="-78"/>
                <a:cs typeface="Arabic Typesetting" panose="03020402040406030203" pitchFamily="66" charset="-78"/>
                <a:sym typeface="Symbol" panose="05050102010706020507" pitchFamily="18" charset="2"/>
              </a:rPr>
              <a:t>خ</a:t>
            </a:r>
            <a:r>
              <a:rPr lang="ar-DZ" sz="3600" b="1" i="0" dirty="0" smtClean="0">
                <a:latin typeface="Arabic Typesetting" panose="03020402040406030203" pitchFamily="66" charset="-78"/>
                <a:cs typeface="Arabic Typesetting" panose="03020402040406030203" pitchFamily="66" charset="-78"/>
                <a:sym typeface="Symbol" panose="05050102010706020507" pitchFamily="18" charset="2"/>
              </a:rPr>
              <a:t>لق مناصب العمل، المنتجات، القيم (تعتمد عليها وتخلقها)، الدخل، الموارد، الابتكار، التقدم التكنولوجي...</a:t>
            </a:r>
          </a:p>
          <a:p>
            <a:pPr lvl="4" algn="r" rtl="1">
              <a:buFont typeface="Courier New" panose="02070309020205020404" pitchFamily="49" charset="0"/>
              <a:buChar char="o"/>
            </a:pPr>
            <a:r>
              <a:rPr lang="ar-DZ" sz="3600" b="1" i="0" dirty="0" smtClean="0">
                <a:latin typeface="Arabic Typesetting" panose="03020402040406030203" pitchFamily="66" charset="-78"/>
                <a:cs typeface="Arabic Typesetting" panose="03020402040406030203" pitchFamily="66" charset="-78"/>
                <a:sym typeface="Symbol" panose="05050102010706020507" pitchFamily="18" charset="2"/>
              </a:rPr>
              <a:t>المؤسسة هي متعامل اقتصادي ومسؤولة اجتماعيا (المؤسسة المواطنة)، ولكن لها مساهمات غير اقتصادية في مجالات اجتماعية، تعليمية، ثقافية سياسية ...</a:t>
            </a:r>
            <a:r>
              <a:rPr lang="ar-DZ" sz="3600" b="1" dirty="0" smtClean="0">
                <a:latin typeface="Arabic Typesetting" panose="03020402040406030203" pitchFamily="66" charset="-78"/>
                <a:cs typeface="Arabic Typesetting" panose="03020402040406030203" pitchFamily="66" charset="-78"/>
                <a:sym typeface="Symbol" panose="05050102010706020507" pitchFamily="18" charset="2"/>
              </a:rPr>
              <a:t> (مثال ابن خلدون، القرت 14م)</a:t>
            </a:r>
            <a:endParaRPr lang="ar-DZ" sz="3600" b="1" i="0" dirty="0" smtClean="0">
              <a:latin typeface="Arabic Typesetting" panose="03020402040406030203" pitchFamily="66" charset="-78"/>
              <a:cs typeface="Arabic Typesetting" panose="03020402040406030203" pitchFamily="66" charset="-78"/>
              <a:sym typeface="Symbol" panose="05050102010706020507" pitchFamily="18" charset="2"/>
            </a:endParaRPr>
          </a:p>
        </p:txBody>
      </p:sp>
    </p:spTree>
    <p:extLst>
      <p:ext uri="{BB962C8B-B14F-4D97-AF65-F5344CB8AC3E}">
        <p14:creationId xmlns:p14="http://schemas.microsoft.com/office/powerpoint/2010/main" val="3041944864"/>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TM10001105[[fn=Crop]]</Template>
  <TotalTime>4414</TotalTime>
  <Words>1453</Words>
  <Application>Microsoft Office PowerPoint</Application>
  <PresentationFormat>Widescreen</PresentationFormat>
  <Paragraphs>111</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Arabic Typesetting</vt:lpstr>
      <vt:lpstr>Arial</vt:lpstr>
      <vt:lpstr>Courier New</vt:lpstr>
      <vt:lpstr>Franklin Gothic Book</vt:lpstr>
      <vt:lpstr>Symbol</vt:lpstr>
      <vt:lpstr>Tahoma</vt:lpstr>
      <vt:lpstr>Wingdings</vt:lpstr>
      <vt:lpstr>Crop</vt:lpstr>
      <vt:lpstr>المحاضرةالاولى: ماهية المؤسسة</vt:lpstr>
      <vt:lpstr>أهداف المحاضرة:       1- مفهوم المؤسسة                             2- المقاربات المختلفة لتعريف المؤسسة                            3- شركاء المؤسسة                            4- دور المؤسسة وهدفها </vt:lpstr>
      <vt:lpstr>1- مفهوم المؤسسة: </vt:lpstr>
      <vt:lpstr>1- مفهوم المؤسسة: </vt:lpstr>
      <vt:lpstr>1- مفهوم المؤسسة: </vt:lpstr>
      <vt:lpstr> 2-  مقاربات تعريف المؤسسة: </vt:lpstr>
      <vt:lpstr>2-1- المقاربة الاقتصادية: </vt:lpstr>
      <vt:lpstr>2-2- المقاربة الانسانية: : </vt:lpstr>
      <vt:lpstr>2-3- المقاربة الاجتماعية:  </vt:lpstr>
      <vt:lpstr>2-4 المقاربة النظامية: </vt:lpstr>
      <vt:lpstr>2-4 المقاربة النظامية: </vt:lpstr>
      <vt:lpstr>2-4 المقاربة النظامية: </vt:lpstr>
      <vt:lpstr>2-5- المقاربة الوظيفية: </vt:lpstr>
      <vt:lpstr>3- شركاء المؤسسة: </vt:lpstr>
      <vt:lpstr>4- دور المؤسسة : </vt:lpstr>
      <vt:lpstr>4- أهداف المؤسسة :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اقتصاد</dc:title>
  <dc:creator>kami</dc:creator>
  <cp:lastModifiedBy>kami</cp:lastModifiedBy>
  <cp:revision>128</cp:revision>
  <dcterms:created xsi:type="dcterms:W3CDTF">2020-12-22T20:41:00Z</dcterms:created>
  <dcterms:modified xsi:type="dcterms:W3CDTF">2021-10-21T08:02:59Z</dcterms:modified>
</cp:coreProperties>
</file>