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presProps" Target="pres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à coins arrondi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6CAB7-90A7-4B1B-B5EC-B8BB05E724FB}" type="datetimeFigureOut">
              <a:rPr lang="fr-FR" smtClean="0"/>
              <a:pPr/>
              <a:t>29/12/2021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7F50-E5CC-4A82-A4B1-3D46C5BA1B8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6CAB7-90A7-4B1B-B5EC-B8BB05E724FB}" type="datetimeFigureOut">
              <a:rPr lang="fr-FR" smtClean="0"/>
              <a:pPr/>
              <a:t>29/12/2021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7F50-E5CC-4A82-A4B1-3D46C5BA1B8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6CAB7-90A7-4B1B-B5EC-B8BB05E724FB}" type="datetimeFigureOut">
              <a:rPr lang="fr-FR" smtClean="0"/>
              <a:pPr/>
              <a:t>29/12/2021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7F50-E5CC-4A82-A4B1-3D46C5BA1B8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6CAB7-90A7-4B1B-B5EC-B8BB05E724FB}" type="datetimeFigureOut">
              <a:rPr lang="fr-FR" smtClean="0"/>
              <a:pPr/>
              <a:t>29/12/2021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7F50-E5CC-4A82-A4B1-3D46C5BA1B8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à coins arrondi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6CAB7-90A7-4B1B-B5EC-B8BB05E724FB}" type="datetimeFigureOut">
              <a:rPr lang="fr-FR" smtClean="0"/>
              <a:pPr/>
              <a:t>29/12/2021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7F50-E5CC-4A82-A4B1-3D46C5BA1B8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6CAB7-90A7-4B1B-B5EC-B8BB05E724FB}" type="datetimeFigureOut">
              <a:rPr lang="fr-FR" smtClean="0"/>
              <a:pPr/>
              <a:t>29/12/2021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7F50-E5CC-4A82-A4B1-3D46C5BA1B8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6CAB7-90A7-4B1B-B5EC-B8BB05E724FB}" type="datetimeFigureOut">
              <a:rPr lang="fr-FR" smtClean="0"/>
              <a:pPr/>
              <a:t>29/12/2021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7F50-E5CC-4A82-A4B1-3D46C5BA1B8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6CAB7-90A7-4B1B-B5EC-B8BB05E724FB}" type="datetimeFigureOut">
              <a:rPr lang="fr-FR" smtClean="0"/>
              <a:pPr/>
              <a:t>29/12/2021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7F50-E5CC-4A82-A4B1-3D46C5BA1B8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6CAB7-90A7-4B1B-B5EC-B8BB05E724FB}" type="datetimeFigureOut">
              <a:rPr lang="fr-FR" smtClean="0"/>
              <a:pPr/>
              <a:t>29/12/2021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7F50-E5CC-4A82-A4B1-3D46C5BA1B8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6CAB7-90A7-4B1B-B5EC-B8BB05E724FB}" type="datetimeFigureOut">
              <a:rPr lang="fr-FR" smtClean="0"/>
              <a:pPr/>
              <a:t>29/12/2021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7F50-E5CC-4A82-A4B1-3D46C5BA1B8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Arrondir un rectangle à un seul coi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6CAB7-90A7-4B1B-B5EC-B8BB05E724FB}" type="datetimeFigureOut">
              <a:rPr lang="fr-FR" smtClean="0"/>
              <a:pPr/>
              <a:t>29/12/2021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7F50-E5CC-4A82-A4B1-3D46C5BA1B84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/>
              <a:t>Cliquez sur l'icône pour ajouter une image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9A6CAB7-90A7-4B1B-B5EC-B8BB05E724FB}" type="datetimeFigureOut">
              <a:rPr lang="fr-FR" smtClean="0"/>
              <a:pPr/>
              <a:t>29/12/2021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8AF7F50-E5CC-4A82-A4B1-3D46C5BA1B84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8596" y="1714488"/>
            <a:ext cx="8286808" cy="1828800"/>
          </a:xfrm>
        </p:spPr>
        <p:txBody>
          <a:bodyPr>
            <a:noAutofit/>
          </a:bodyPr>
          <a:lstStyle/>
          <a:p>
            <a:pPr algn="ctr"/>
            <a:r>
              <a:rPr lang="ar-DZ" sz="7000" dirty="0" err="1">
                <a:latin typeface="Arabic Typesetting" pitchFamily="66" charset="-78"/>
                <a:cs typeface="Arabic Typesetting" pitchFamily="66" charset="-78"/>
              </a:rPr>
              <a:t>ادارة</a:t>
            </a:r>
            <a:r>
              <a:rPr lang="ar-DZ" sz="7000" dirty="0">
                <a:latin typeface="Arabic Typesetting" pitchFamily="66" charset="-78"/>
                <a:cs typeface="Arabic Typesetting" pitchFamily="66" charset="-78"/>
              </a:rPr>
              <a:t> التنوع الثقافي </a:t>
            </a:r>
            <a:r>
              <a:rPr lang="ar-DZ" sz="70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sz="7000" dirty="0">
                <a:latin typeface="Arabic Typesetting" pitchFamily="66" charset="-78"/>
                <a:cs typeface="Arabic Typesetting" pitchFamily="66" charset="-78"/>
              </a:rPr>
              <a:t> التواصل عبر الثقافات</a:t>
            </a:r>
            <a:endParaRPr lang="fr-FR" sz="70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348" y="3786190"/>
            <a:ext cx="7772400" cy="2057408"/>
          </a:xfrm>
        </p:spPr>
        <p:txBody>
          <a:bodyPr>
            <a:noAutofit/>
          </a:bodyPr>
          <a:lstStyle/>
          <a:p>
            <a:r>
              <a:rPr lang="ar-DZ" sz="2800" b="1" dirty="0">
                <a:solidFill>
                  <a:srgbClr val="002060"/>
                </a:solidFill>
                <a:latin typeface="Arabic Typesetting" pitchFamily="66" charset="-78"/>
                <a:cs typeface="Arabic Typesetting" pitchFamily="66" charset="-78"/>
              </a:rPr>
              <a:t>من </a:t>
            </a:r>
            <a:r>
              <a:rPr lang="ar-DZ" sz="2800" b="1" dirty="0" err="1">
                <a:solidFill>
                  <a:srgbClr val="002060"/>
                </a:solidFill>
                <a:latin typeface="Arabic Typesetting" pitchFamily="66" charset="-78"/>
                <a:cs typeface="Arabic Typesetting" pitchFamily="66" charset="-78"/>
              </a:rPr>
              <a:t>اعداد</a:t>
            </a:r>
            <a:r>
              <a:rPr lang="ar-DZ" sz="2800" b="1" dirty="0">
                <a:solidFill>
                  <a:srgbClr val="002060"/>
                </a:solidFill>
                <a:latin typeface="Arabic Typesetting" pitchFamily="66" charset="-78"/>
                <a:cs typeface="Arabic Typesetting" pitchFamily="66" charset="-78"/>
              </a:rPr>
              <a:t> :</a:t>
            </a:r>
          </a:p>
          <a:p>
            <a:r>
              <a:rPr lang="ar-DZ" sz="2800" b="1" dirty="0">
                <a:solidFill>
                  <a:srgbClr val="002060"/>
                </a:solidFill>
                <a:latin typeface="Arabic Typesetting" pitchFamily="66" charset="-78"/>
                <a:cs typeface="Arabic Typesetting" pitchFamily="66" charset="-78"/>
              </a:rPr>
              <a:t>محمدي عادل </a:t>
            </a:r>
          </a:p>
          <a:p>
            <a:r>
              <a:rPr lang="ar-DZ" sz="2800" b="1" dirty="0">
                <a:solidFill>
                  <a:srgbClr val="002060"/>
                </a:solidFill>
                <a:latin typeface="Arabic Typesetting" pitchFamily="66" charset="-78"/>
                <a:cs typeface="Arabic Typesetting" pitchFamily="66" charset="-78"/>
              </a:rPr>
              <a:t>صياد صلاح الدين </a:t>
            </a:r>
          </a:p>
          <a:p>
            <a:pPr algn="ctr"/>
            <a:r>
              <a:rPr lang="ar-DZ" sz="2800" b="1" dirty="0">
                <a:solidFill>
                  <a:srgbClr val="002060"/>
                </a:solidFill>
                <a:latin typeface="Arabic Typesetting" pitchFamily="66" charset="-78"/>
                <a:cs typeface="Arabic Typesetting" pitchFamily="66" charset="-78"/>
              </a:rPr>
              <a:t>الفوج-06-</a:t>
            </a:r>
          </a:p>
          <a:p>
            <a:endParaRPr lang="ar-DZ" sz="2400" dirty="0">
              <a:solidFill>
                <a:srgbClr val="002060"/>
              </a:solidFill>
              <a:latin typeface="Arabic Typesetting" pitchFamily="66" charset="-78"/>
              <a:cs typeface="Arabic Typesetting" pitchFamily="66" charset="-78"/>
            </a:endParaRPr>
          </a:p>
          <a:p>
            <a:endParaRPr lang="ar-DZ" sz="2400" dirty="0">
              <a:solidFill>
                <a:srgbClr val="002060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ctr"/>
            <a:r>
              <a:rPr lang="ar-DZ" sz="2400" dirty="0">
                <a:solidFill>
                  <a:srgbClr val="002060"/>
                </a:solidFill>
                <a:latin typeface="Arabic Typesetting" pitchFamily="66" charset="-78"/>
                <a:cs typeface="Arabic Typesetting" pitchFamily="66" charset="-78"/>
              </a:rPr>
              <a:t>2021/2022</a:t>
            </a:r>
            <a:endParaRPr lang="fr-FR" sz="2400" dirty="0">
              <a:solidFill>
                <a:srgbClr val="002060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4" name="Picture 2" descr="C:\Users\HP\Desktop\ar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9144000" cy="18160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98978"/>
          </a:xfrm>
        </p:spPr>
        <p:txBody>
          <a:bodyPr>
            <a:normAutofit/>
          </a:bodyPr>
          <a:lstStyle/>
          <a:p>
            <a:pPr lvl="0" algn="r" rtl="1">
              <a:buNone/>
            </a:pPr>
            <a:r>
              <a:rPr lang="ar-DZ" b="1" dirty="0">
                <a:latin typeface="Arabic Typesetting" pitchFamily="66" charset="-78"/>
                <a:cs typeface="Arabic Typesetting" pitchFamily="66" charset="-78"/>
              </a:rPr>
              <a:t>الجماعية مقابل الفردية :</a:t>
            </a:r>
            <a:endParaRPr lang="fr-FR" b="1" dirty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حيث تم قياسه من خلال السؤال عن الغاية من الوظيفة عند الموظفين هل الغاية هو تحقيق العمل الأمثل ، فكان موظفين في بعض الدول يرون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ان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العمل يحقق لهم الإحساس بالانجاز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الاستقلالية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هي غايات مستقلة عن المنظمة ، بينما يتوجه موظفين في دول أخرى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الى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غايات مرتبطة بالمنظمة حيث يفضلون ظروف العمل المريحة ، التهوية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الإضاءة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الاحسن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، وقت عمل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كافى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... الخ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صنف </a:t>
            </a:r>
            <a:r>
              <a:rPr lang="fr-FR" dirty="0" err="1">
                <a:latin typeface="Arabic Typesetting" pitchFamily="66" charset="-78"/>
                <a:cs typeface="Arabic Typesetting" pitchFamily="66" charset="-78"/>
              </a:rPr>
              <a:t>hofstede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 </a:t>
            </a:r>
          </a:p>
          <a:p>
            <a:pPr algn="r" rtl="1">
              <a:buNone/>
            </a:pP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الموظفين الذين لهم غايات مستقلة عن المنظمة في الثقافة الفردية بينما الموظفين الذين ترتبط غاياتهم بالمنظمة فصنفهم في الثقافة الفردية في المنظمة يفضلون اتخاذ قرارات فردية ، بينما يفضل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الافراد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في الثقافة  الفردية في المنظمة يفضلون اتخاذ قرارات فردية فردية ، بينما يفضل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الافراد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في الثقافة الجماعية اتخاذ قرارات جماعية ، ويغبون في تحمل مسؤولية العمل مع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الاخرين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.</a:t>
            </a:r>
            <a:endParaRPr lang="fr-FR" dirty="0">
              <a:latin typeface="Arabic Typesetting" pitchFamily="66" charset="-78"/>
              <a:cs typeface="Arabic Typesetting" pitchFamily="66" charset="-78"/>
            </a:endParaRPr>
          </a:p>
          <a:p>
            <a:pPr algn="r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27540"/>
          </a:xfrm>
        </p:spPr>
        <p:txBody>
          <a:bodyPr>
            <a:normAutofit/>
          </a:bodyPr>
          <a:lstStyle/>
          <a:p>
            <a:pPr lvl="0" algn="r" rtl="1"/>
            <a:r>
              <a:rPr lang="ar-DZ" sz="3200" b="1" dirty="0" err="1">
                <a:latin typeface="Arabic Typesetting" pitchFamily="66" charset="-78"/>
                <a:cs typeface="Arabic Typesetting" pitchFamily="66" charset="-78"/>
              </a:rPr>
              <a:t>الذكورية</a:t>
            </a:r>
            <a:r>
              <a:rPr lang="ar-DZ" sz="3200" b="1" dirty="0">
                <a:latin typeface="Arabic Typesetting" pitchFamily="66" charset="-78"/>
                <a:cs typeface="Arabic Typesetting" pitchFamily="66" charset="-78"/>
              </a:rPr>
              <a:t> مقابل </a:t>
            </a:r>
            <a:r>
              <a:rPr lang="ar-DZ" sz="3200" b="1" dirty="0" err="1">
                <a:latin typeface="Arabic Typesetting" pitchFamily="66" charset="-78"/>
                <a:cs typeface="Arabic Typesetting" pitchFamily="66" charset="-78"/>
              </a:rPr>
              <a:t>الانثوية</a:t>
            </a:r>
            <a:r>
              <a:rPr lang="ar-DZ" sz="3200" b="1" dirty="0">
                <a:latin typeface="Arabic Typesetting" pitchFamily="66" charset="-78"/>
                <a:cs typeface="Arabic Typesetting" pitchFamily="66" charset="-78"/>
              </a:rPr>
              <a:t> :</a:t>
            </a:r>
            <a:endParaRPr lang="fr-FR" sz="3200" b="1" dirty="0"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حيث تم تحليل غايات العمل حسب النوع الجنسي ، فيضل الرجال الإصرار في العمل للحصول على فوائد عالية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الاعتراف عند انجاز العمل بطريقة جيدة ، كما يفضلون العمل الذي يحمل تحديات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اكثر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. بينما يتوجه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الاناث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نحو الجوانب الشخصية في العمل مثل العمل مع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الافراد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الأكثر تعاوننا مع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الاخرين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، امتلاك علاقات عمل جيدة مع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مدرائهم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.هذه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الفروقات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ممثلة في أنماط الدور لدى كل من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الاناث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و الذكور ، ولذلك سمى </a:t>
            </a:r>
            <a:r>
              <a:rPr lang="fr-FR" sz="3200" dirty="0" err="1">
                <a:latin typeface="Arabic Typesetting" pitchFamily="66" charset="-78"/>
                <a:cs typeface="Arabic Typesetting" pitchFamily="66" charset="-78"/>
              </a:rPr>
              <a:t>hofstede</a:t>
            </a:r>
            <a:r>
              <a:rPr lang="fr-FR" sz="32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هذا البعد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بالذكورية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مقابل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الانثوية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.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اذا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يعكس هذا البعد قيم الإصرار لدى الفرد (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الذكورية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) وقيم الرقابة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الاهتمام بالعلاقات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المحيط الاجتماعي (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الانثوية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) فالموظفين ذوى التوجه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الذكوري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اكثر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عامل يحفزهم هو الإنجاز ،بينما الموظفين في المحيط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الانثوي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فيهتمون بالرضاء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جودة علاقاتهم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بالاخرين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dirty="0"/>
              <a:t>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98978"/>
          </a:xfrm>
        </p:spPr>
        <p:txBody>
          <a:bodyPr>
            <a:normAutofit fontScale="92500"/>
          </a:bodyPr>
          <a:lstStyle/>
          <a:p>
            <a:pPr lvl="0" algn="r" rtl="1"/>
            <a:r>
              <a:rPr lang="ar-DZ" b="1" dirty="0">
                <a:latin typeface="Arabic Typesetting" pitchFamily="66" charset="-78"/>
                <a:cs typeface="Arabic Typesetting" pitchFamily="66" charset="-78"/>
              </a:rPr>
              <a:t>التوجه نحو الفردية مقابل </a:t>
            </a:r>
            <a:r>
              <a:rPr lang="ar-DZ" b="1" dirty="0" err="1">
                <a:latin typeface="Arabic Typesetting" pitchFamily="66" charset="-78"/>
                <a:cs typeface="Arabic Typesetting" pitchFamily="66" charset="-78"/>
              </a:rPr>
              <a:t>الانثوية</a:t>
            </a:r>
            <a:r>
              <a:rPr lang="ar-DZ" b="1" dirty="0">
                <a:latin typeface="Arabic Typesetting" pitchFamily="66" charset="-78"/>
                <a:cs typeface="Arabic Typesetting" pitchFamily="66" charset="-78"/>
              </a:rPr>
              <a:t> :</a:t>
            </a:r>
            <a:endParaRPr lang="fr-FR" b="1" dirty="0">
              <a:latin typeface="Arabic Typesetting" pitchFamily="66" charset="-78"/>
              <a:cs typeface="Arabic Typesetting" pitchFamily="66" charset="-78"/>
            </a:endParaRPr>
          </a:p>
          <a:p>
            <a:pPr algn="r"/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ظهر في دراسة أخرى صمم لمعالجة التحيز نحو استقصاء الموظفين في فروع شركة 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IBM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الموجودة في الدول الغربية الذي قام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بها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HOFSTEDE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اذ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صمم 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MICHAAEL BOND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استمارة حول الاتصال في الثقافة الصينية 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(CCC)CHINESSE CULTURE CONNECTION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بغرض فهم القيم الأساسية للشعب الصيني ووزعت الاستمارة على طلبة في 23 دولة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اسيوية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و غير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اسوية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. و أظهرت النتائج التحليل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الاحصائي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التفرقة بين خمسة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ابعاد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ثقافية أربعة منها هي ذاتها عند 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HOFSTEDE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ة الخامس ارتبط فقط بدراسة 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CCC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و فسر 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HOFSTEDE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أهمية هذا البعد باهتمامه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بالمزيا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التي يمكن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ان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يحصل عليها الفرد في المستقبل لقاء التضحية بالحاضر حيث ينعكس ذلك في المثابرة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الطموح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تبني 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HOFSTEDE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هذا البعد في المنظمة يرى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ان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التوجه بالمستقبل مقابل الحاضر يعكس الخيارات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الاستراتيجية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للمنظمة . حيث انه في محيط التوجه طويل المدى يكون الموقع القوى في السوق لا يكون  خلال الأرباح السريعة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النتائج الإيجابية بين الفترة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الأخرى ،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على العكس من ذلك فانه في ظل محيط التوجه قصير المدى فان الإدارة تركز على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ادجاء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الموظفين الذين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يحقوقن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نتائج إيجابية سريعة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على هذا الأساس يتم الحكم على أداء </a:t>
            </a:r>
            <a:r>
              <a:rPr lang="ar-DZ" dirty="0" err="1">
                <a:latin typeface="Arabic Typesetting" pitchFamily="66" charset="-78"/>
                <a:cs typeface="Arabic Typesetting" pitchFamily="66" charset="-78"/>
              </a:rPr>
              <a:t>الموظغين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و تعويضهم على أساس النتائج قصيرة المدى </a:t>
            </a:r>
            <a:r>
              <a:rPr lang="ar-DZ" dirty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70416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ar-DZ" sz="3600" b="1" dirty="0">
                <a:latin typeface="Arabic Typesetting" pitchFamily="66" charset="-78"/>
                <a:cs typeface="Arabic Typesetting" pitchFamily="66" charset="-78"/>
              </a:rPr>
              <a:t>خاتمة :</a:t>
            </a:r>
          </a:p>
          <a:p>
            <a:pPr algn="r">
              <a:buNone/>
            </a:pP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ان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مازاد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من تعقد 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الادارة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الدولية هو التباين الثقافي حيث 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اعتمادا على التباين فان جميع الممارسات 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المفاهيبم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الادارية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ستختلف 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ماهو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صحيح في بيئة ما قد يكون خاطئ في غيرها ، لذا فيمكن التفرقة 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تصنيف الدول حسب مجموعة أبعاد للتباين الثقافي ما قد يساهم في فهم ثقافة هذه الدول .و يعد نموذج ”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هوفستد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“من 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اكثر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المساهمات اعترافا 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تداولا حيث يرى أن 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الثصقافات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تتباين من خلال 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هخمسة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ابعاد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هي تقبل التوزيع غير 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المستاوي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للقوة 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النفوذ،تجنب المخاطرة،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الذكورية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مقابل </a:t>
            </a:r>
            <a:r>
              <a:rPr lang="ar-DZ" sz="3600" dirty="0" err="1">
                <a:latin typeface="Arabic Typesetting" pitchFamily="66" charset="-78"/>
                <a:cs typeface="Arabic Typesetting" pitchFamily="66" charset="-78"/>
              </a:rPr>
              <a:t>النثوية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 ،الجماعية مقابل الفردية،التوجه طويل المدى مقابل التوجه قصير المدى</a:t>
            </a:r>
            <a:r>
              <a:rPr lang="ar-DZ" dirty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27540"/>
          </a:xfrm>
        </p:spPr>
        <p:txBody>
          <a:bodyPr>
            <a:normAutofit/>
          </a:bodyPr>
          <a:lstStyle/>
          <a:p>
            <a:pPr lvl="8" algn="r">
              <a:buNone/>
            </a:pPr>
            <a:r>
              <a:rPr lang="ar-DZ" sz="3200" b="1" dirty="0">
                <a:solidFill>
                  <a:srgbClr val="002060"/>
                </a:solidFill>
                <a:latin typeface="Arabic Typesetting" pitchFamily="66" charset="-78"/>
                <a:cs typeface="Arabic Typesetting" pitchFamily="66" charset="-78"/>
              </a:rPr>
              <a:t>مقدمة :</a:t>
            </a:r>
            <a:endParaRPr lang="fr-FR" sz="3200" b="1" dirty="0">
              <a:solidFill>
                <a:srgbClr val="002060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r">
              <a:buNone/>
            </a:pP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تختلف المجتمعات العديدة التي ظهرت في جميع أنحاء العالم بشكل ملحوظ عن بعضها البعض، والعديد من هذه</a:t>
            </a:r>
          </a:p>
          <a:p>
            <a:pPr algn="r">
              <a:buNone/>
            </a:pP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الاختلافات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لاتزال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قائمة حتى يومنا هذا. من هذه الاختلافات الاختلافات الثقافية الأكثر وضوحا الموجودة بين الناس هي</a:t>
            </a:r>
          </a:p>
          <a:p>
            <a:pPr algn="r">
              <a:buNone/>
            </a:pP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اللغة اللباس التقاليد، وهناك أيضا اختلافات في طريقة تنظيم المجتمعات لأنفسها، كما هو الحال في تصورهم المشترك</a:t>
            </a:r>
          </a:p>
          <a:p>
            <a:pPr algn="r">
              <a:buNone/>
            </a:pP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للأخلاق والمعتقد الديني وفي طريقة تعاملهم مع بيئتهم .</a:t>
            </a:r>
          </a:p>
          <a:p>
            <a:pPr algn="r">
              <a:buNone/>
            </a:pPr>
            <a:r>
              <a:rPr lang="fr-FR" sz="3200" dirty="0">
                <a:latin typeface="Arabic Typesetting" pitchFamily="66" charset="-78"/>
                <a:cs typeface="Arabic Typesetting" pitchFamily="66" charset="-78"/>
              </a:rPr>
              <a:t>.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تعريف الثقافة</a:t>
            </a:r>
            <a:endParaRPr lang="fr-FR" sz="32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2754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SA" sz="3600" b="1" dirty="0">
                <a:latin typeface="Arabic Typesetting" pitchFamily="66" charset="-78"/>
                <a:cs typeface="Arabic Typesetting" pitchFamily="66" charset="-78"/>
              </a:rPr>
              <a:t>تعريف الثقافة : </a:t>
            </a:r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الثقافة مجموعة من العناصر الظاهرة (</a:t>
            </a:r>
            <a:r>
              <a:rPr lang="ar-SA" sz="3600" dirty="0" err="1">
                <a:latin typeface="Arabic Typesetting" pitchFamily="66" charset="-78"/>
                <a:cs typeface="Arabic Typesetting" pitchFamily="66" charset="-78"/>
              </a:rPr>
              <a:t>ملسوسة</a:t>
            </a:r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) والضمن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ي</a:t>
            </a:r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ة  التي تميز المجتمعات، حيث تنعكس العناصر الظاهرة بأنواع السلوك والعادات والطقوس الدينية واللغة، وتعبر العناصر الضمنية  للثقافة عن القيم والمعتقدات</a:t>
            </a:r>
            <a:r>
              <a:rPr lang="fr-FR" sz="3600" dirty="0">
                <a:latin typeface="Arabic Typesetting" pitchFamily="66" charset="-78"/>
                <a:cs typeface="Arabic Typesetting" pitchFamily="66" charset="-78"/>
              </a:rPr>
              <a:t>.</a:t>
            </a:r>
          </a:p>
          <a:p>
            <a:pPr lvl="0" algn="r" rtl="1"/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الثقافة أتشترك بمجموعة من الخصائص، اتفق عليها مجموعة من الكتاب بالآتي </a:t>
            </a:r>
            <a:endParaRPr lang="fr-FR" sz="3600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/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الثقافة مكتسبة لا تعتمد على العوامل الوراثية أو البيولوجية</a:t>
            </a:r>
            <a:endParaRPr lang="fr-FR" sz="3600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/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المشاركة : حيث يشارك الناس في الثقافة الخاصة المجتمع</a:t>
            </a:r>
            <a:endParaRPr lang="fr-FR" sz="3600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/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الانتقال من جيل لأخر، وهي ناتجة عن عملية تراكمية.</a:t>
            </a:r>
            <a:endParaRPr lang="fr-FR" sz="3600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/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رمزية يعبر عنها بالسلوك والأفكار الدلالة عليها.</a:t>
            </a:r>
            <a:endParaRPr lang="fr-FR" sz="3600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/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التكليف فهي ترتكز على مقدرة الأفراد على التغير أو قبول التغير </a:t>
            </a:r>
            <a:endParaRPr lang="fr-FR" sz="3600" dirty="0"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428604"/>
            <a:ext cx="8183880" cy="5756168"/>
          </a:xfrm>
        </p:spPr>
        <p:txBody>
          <a:bodyPr>
            <a:normAutofit lnSpcReduction="10000"/>
          </a:bodyPr>
          <a:lstStyle/>
          <a:p>
            <a:pPr lvl="0" algn="r" rtl="1">
              <a:buNone/>
            </a:pPr>
            <a:r>
              <a:rPr lang="ar-SA" sz="2600" dirty="0">
                <a:latin typeface="Arabic Typesetting" pitchFamily="66" charset="-78"/>
                <a:cs typeface="Arabic Typesetting" pitchFamily="66" charset="-78"/>
              </a:rPr>
              <a:t>التنوع الثقافي هو وجود نضم ثقافية متنوعة ومتعايشة تتشارك وتتبادل والاحترام والتقييم وفق نضام مجتمعي واحد، وتشجع بعضها البعض في تشكيل مشتركات الثقافية ضمن التنظيم الاجتماعي الجامع.</a:t>
            </a:r>
            <a:endParaRPr lang="fr-FR" sz="2600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/>
            <a:r>
              <a:rPr lang="ar-SA" sz="2600" dirty="0" err="1">
                <a:latin typeface="Arabic Typesetting" pitchFamily="66" charset="-78"/>
                <a:cs typeface="Arabic Typesetting" pitchFamily="66" charset="-78"/>
              </a:rPr>
              <a:t>اهمية</a:t>
            </a:r>
            <a:r>
              <a:rPr lang="ar-SA" sz="2600" dirty="0">
                <a:latin typeface="Arabic Typesetting" pitchFamily="66" charset="-78"/>
                <a:cs typeface="Arabic Typesetting" pitchFamily="66" charset="-78"/>
              </a:rPr>
              <a:t> التنوع الثقافي :</a:t>
            </a:r>
            <a:endParaRPr lang="fr-FR" sz="2600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>
              <a:buNone/>
            </a:pPr>
            <a:r>
              <a:rPr lang="ar-SA" sz="2600" b="1" dirty="0">
                <a:latin typeface="Arabic Typesetting" pitchFamily="66" charset="-78"/>
                <a:cs typeface="Arabic Typesetting" pitchFamily="66" charset="-78"/>
              </a:rPr>
              <a:t>1 بالنسبة للفرد :</a:t>
            </a:r>
            <a:endParaRPr lang="fr-FR" sz="2600" b="1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/>
            <a:r>
              <a:rPr lang="ar-SA" sz="2600" dirty="0">
                <a:latin typeface="Arabic Typesetting" pitchFamily="66" charset="-78"/>
                <a:cs typeface="Arabic Typesetting" pitchFamily="66" charset="-78"/>
              </a:rPr>
              <a:t>زيادة المعرفة على نحو مستمر </a:t>
            </a:r>
            <a:endParaRPr lang="fr-FR" sz="2600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/>
            <a:r>
              <a:rPr lang="ar-SA" sz="2600" dirty="0">
                <a:latin typeface="Arabic Typesetting" pitchFamily="66" charset="-78"/>
                <a:cs typeface="Arabic Typesetting" pitchFamily="66" charset="-78"/>
              </a:rPr>
              <a:t>خلق علاقات اجتماعية متنوعة </a:t>
            </a:r>
            <a:endParaRPr lang="fr-FR" sz="2600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/>
            <a:r>
              <a:rPr lang="ar-SA" sz="2600" dirty="0">
                <a:latin typeface="Arabic Typesetting" pitchFamily="66" charset="-78"/>
                <a:cs typeface="Arabic Typesetting" pitchFamily="66" charset="-78"/>
              </a:rPr>
              <a:t>بناء شخصية قوية وواثقة </a:t>
            </a:r>
            <a:endParaRPr lang="fr-FR" sz="2600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/>
            <a:r>
              <a:rPr lang="ar-SA" sz="2600" dirty="0">
                <a:latin typeface="Arabic Typesetting" pitchFamily="66" charset="-78"/>
                <a:cs typeface="Arabic Typesetting" pitchFamily="66" charset="-78"/>
              </a:rPr>
              <a:t>زيادة </a:t>
            </a:r>
            <a:r>
              <a:rPr lang="ar-SA" sz="2600" dirty="0" err="1">
                <a:latin typeface="Arabic Typesetting" pitchFamily="66" charset="-78"/>
                <a:cs typeface="Arabic Typesetting" pitchFamily="66" charset="-78"/>
              </a:rPr>
              <a:t>الابداع</a:t>
            </a:r>
            <a:r>
              <a:rPr lang="ar-SA" sz="2600" dirty="0">
                <a:latin typeface="Arabic Typesetting" pitchFamily="66" charset="-78"/>
                <a:cs typeface="Arabic Typesetting" pitchFamily="66" charset="-78"/>
              </a:rPr>
              <a:t> والابتكار</a:t>
            </a:r>
            <a:endParaRPr lang="fr-FR" sz="2600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/>
            <a:r>
              <a:rPr lang="ar-SA" sz="2600" dirty="0">
                <a:latin typeface="Arabic Typesetting" pitchFamily="66" charset="-78"/>
                <a:cs typeface="Arabic Typesetting" pitchFamily="66" charset="-78"/>
              </a:rPr>
              <a:t>رسم خطة </a:t>
            </a:r>
            <a:r>
              <a:rPr lang="ar-SA" sz="2600" dirty="0" err="1">
                <a:latin typeface="Arabic Typesetting" pitchFamily="66" charset="-78"/>
                <a:cs typeface="Arabic Typesetting" pitchFamily="66" charset="-78"/>
              </a:rPr>
              <a:t>افضل</a:t>
            </a:r>
            <a:r>
              <a:rPr lang="ar-SA" sz="2600" dirty="0">
                <a:latin typeface="Arabic Typesetting" pitchFamily="66" charset="-78"/>
                <a:cs typeface="Arabic Typesetting" pitchFamily="66" charset="-78"/>
              </a:rPr>
              <a:t> للمستقبل</a:t>
            </a:r>
            <a:endParaRPr lang="fr-FR" sz="2600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>
              <a:buNone/>
            </a:pPr>
            <a:r>
              <a:rPr lang="ar-SA" sz="2600" b="1" dirty="0">
                <a:latin typeface="Arabic Typesetting" pitchFamily="66" charset="-78"/>
                <a:cs typeface="Arabic Typesetting" pitchFamily="66" charset="-78"/>
              </a:rPr>
              <a:t>2 بنسبة للمجتمع :</a:t>
            </a:r>
            <a:endParaRPr lang="fr-FR" sz="2600" b="1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/>
            <a:r>
              <a:rPr lang="ar-SA" sz="2600" dirty="0">
                <a:latin typeface="Arabic Typesetting" pitchFamily="66" charset="-78"/>
                <a:cs typeface="Arabic Typesetting" pitchFamily="66" charset="-78"/>
              </a:rPr>
              <a:t>رفع الكفاءات </a:t>
            </a:r>
            <a:endParaRPr lang="fr-FR" sz="2600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/>
            <a:r>
              <a:rPr lang="ar-SA" sz="2600" dirty="0">
                <a:latin typeface="Arabic Typesetting" pitchFamily="66" charset="-78"/>
                <a:cs typeface="Arabic Typesetting" pitchFamily="66" charset="-78"/>
              </a:rPr>
              <a:t>زيادة </a:t>
            </a:r>
            <a:r>
              <a:rPr lang="ar-SA" sz="2600" dirty="0" err="1">
                <a:latin typeface="Arabic Typesetting" pitchFamily="66" charset="-78"/>
                <a:cs typeface="Arabic Typesetting" pitchFamily="66" charset="-78"/>
              </a:rPr>
              <a:t>الانتاجية</a:t>
            </a:r>
            <a:r>
              <a:rPr lang="ar-SA" sz="2600" dirty="0">
                <a:latin typeface="Arabic Typesetting" pitchFamily="66" charset="-78"/>
                <a:cs typeface="Arabic Typesetting" pitchFamily="66" charset="-78"/>
              </a:rPr>
              <a:t> </a:t>
            </a:r>
            <a:endParaRPr lang="fr-FR" sz="2600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/>
            <a:r>
              <a:rPr lang="ar-SA" sz="2600" dirty="0">
                <a:latin typeface="Arabic Typesetting" pitchFamily="66" charset="-78"/>
                <a:cs typeface="Arabic Typesetting" pitchFamily="66" charset="-78"/>
              </a:rPr>
              <a:t>تعزيز الاحترام بين </a:t>
            </a:r>
            <a:r>
              <a:rPr lang="ar-SA" sz="2600" dirty="0" err="1">
                <a:latin typeface="Arabic Typesetting" pitchFamily="66" charset="-78"/>
                <a:cs typeface="Arabic Typesetting" pitchFamily="66" charset="-78"/>
              </a:rPr>
              <a:t>افراد</a:t>
            </a:r>
            <a:r>
              <a:rPr lang="ar-SA" sz="2600" dirty="0">
                <a:latin typeface="Arabic Typesetting" pitchFamily="66" charset="-78"/>
                <a:cs typeface="Arabic Typesetting" pitchFamily="66" charset="-78"/>
              </a:rPr>
              <a:t> المجتمع </a:t>
            </a:r>
            <a:endParaRPr lang="fr-FR" sz="2600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/>
            <a:r>
              <a:rPr lang="ar-SA" sz="2600" dirty="0">
                <a:latin typeface="Arabic Typesetting" pitchFamily="66" charset="-78"/>
                <a:cs typeface="Arabic Typesetting" pitchFamily="66" charset="-78"/>
              </a:rPr>
              <a:t>تخفيض مستوى الجرائم والعنصرية </a:t>
            </a:r>
            <a:endParaRPr lang="fr-FR" sz="2600" dirty="0">
              <a:latin typeface="Arabic Typesetting" pitchFamily="66" charset="-78"/>
              <a:cs typeface="Arabic Typesetting" pitchFamily="66" charset="-78"/>
            </a:endParaRPr>
          </a:p>
          <a:p>
            <a:pPr algn="r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 rtl="1"/>
            <a:r>
              <a:rPr lang="ar-SA" sz="5200" b="1" dirty="0">
                <a:latin typeface="Arabic Typesetting" pitchFamily="66" charset="-78"/>
                <a:cs typeface="Arabic Typesetting" pitchFamily="66" charset="-78"/>
              </a:rPr>
              <a:t>المبحث الثاني </a:t>
            </a:r>
            <a:endParaRPr lang="ar-DZ" sz="5200" b="1" dirty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endParaRPr lang="fr-FR" sz="5200" dirty="0"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r>
              <a:rPr lang="ar-SA" sz="5200" b="1" dirty="0">
                <a:latin typeface="Arabic Typesetting" pitchFamily="66" charset="-78"/>
                <a:cs typeface="Arabic Typesetting" pitchFamily="66" charset="-78"/>
              </a:rPr>
              <a:t>المطلب الأول </a:t>
            </a:r>
            <a:r>
              <a:rPr lang="ar-SA" sz="5200" dirty="0">
                <a:latin typeface="Arabic Typesetting" pitchFamily="66" charset="-78"/>
                <a:cs typeface="Arabic Typesetting" pitchFamily="66" charset="-78"/>
              </a:rPr>
              <a:t>تعريف إدارة التنوع الثقافي</a:t>
            </a:r>
            <a:endParaRPr lang="ar-DZ" sz="5200" dirty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SA" sz="5200" dirty="0">
                <a:latin typeface="Arabic Typesetting" pitchFamily="66" charset="-78"/>
                <a:cs typeface="Arabic Typesetting" pitchFamily="66" charset="-78"/>
              </a:rPr>
              <a:t> </a:t>
            </a:r>
            <a:endParaRPr lang="fr-FR" sz="5200" dirty="0"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r>
              <a:rPr lang="ar-SA" sz="5200" b="1" dirty="0">
                <a:latin typeface="Arabic Typesetting" pitchFamily="66" charset="-78"/>
                <a:cs typeface="Arabic Typesetting" pitchFamily="66" charset="-78"/>
              </a:rPr>
              <a:t>تعريف إدارة التنوع الثقافي:</a:t>
            </a:r>
            <a:r>
              <a:rPr lang="ar-SA" sz="5200" dirty="0">
                <a:latin typeface="Arabic Typesetting" pitchFamily="66" charset="-78"/>
                <a:cs typeface="Arabic Typesetting" pitchFamily="66" charset="-78"/>
              </a:rPr>
              <a:t>هي</a:t>
            </a:r>
            <a:r>
              <a:rPr lang="ar-DZ" sz="52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SA" sz="5200" dirty="0" err="1">
                <a:latin typeface="Arabic Typesetting" pitchFamily="66" charset="-78"/>
                <a:cs typeface="Arabic Typesetting" pitchFamily="66" charset="-78"/>
              </a:rPr>
              <a:t>ادارة</a:t>
            </a:r>
            <a:r>
              <a:rPr lang="ar-SA" sz="5200" dirty="0">
                <a:latin typeface="Arabic Typesetting" pitchFamily="66" charset="-78"/>
                <a:cs typeface="Arabic Typesetting" pitchFamily="66" charset="-78"/>
              </a:rPr>
              <a:t> آلتي تحاول فهم </a:t>
            </a:r>
            <a:r>
              <a:rPr lang="ar-SA" sz="52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SA" sz="5200" dirty="0">
                <a:latin typeface="Arabic Typesetting" pitchFamily="66" charset="-78"/>
                <a:cs typeface="Arabic Typesetting" pitchFamily="66" charset="-78"/>
              </a:rPr>
              <a:t> تحسين تفاعل زملاء العمل والمديرين والعاملين والعملاء والموردين</a:t>
            </a:r>
            <a:r>
              <a:rPr lang="ar-DZ" sz="52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SA" sz="5200" dirty="0">
                <a:latin typeface="Arabic Typesetting" pitchFamily="66" charset="-78"/>
                <a:cs typeface="Arabic Typesetting" pitchFamily="66" charset="-78"/>
              </a:rPr>
              <a:t>والتوفيق بين الشركاء من البلدان وثقافات العالم المتعدد ثقافيا</a:t>
            </a:r>
            <a:r>
              <a:rPr lang="ar-DZ" sz="5200" dirty="0">
                <a:latin typeface="Arabic Typesetting" pitchFamily="66" charset="-78"/>
                <a:cs typeface="Arabic Typesetting" pitchFamily="66" charset="-78"/>
              </a:rPr>
              <a:t>.</a:t>
            </a:r>
            <a:r>
              <a:rPr lang="ar-SA" sz="5200" dirty="0">
                <a:latin typeface="Arabic Typesetting" pitchFamily="66" charset="-78"/>
                <a:cs typeface="Arabic Typesetting" pitchFamily="66" charset="-78"/>
              </a:rPr>
              <a:t> </a:t>
            </a:r>
            <a:endParaRPr lang="fr-FR" sz="5200" dirty="0">
              <a:latin typeface="Arabic Typesetting" pitchFamily="66" charset="-78"/>
              <a:cs typeface="Arabic Typesetting" pitchFamily="66" charset="-78"/>
            </a:endParaRPr>
          </a:p>
          <a:p>
            <a:pPr algn="r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56102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SA" sz="3600" b="1" dirty="0">
                <a:latin typeface="Arabic Typesetting" pitchFamily="66" charset="-78"/>
                <a:cs typeface="Arabic Typesetting" pitchFamily="66" charset="-78"/>
              </a:rPr>
              <a:t>المطلب الثاني أهمية </a:t>
            </a:r>
            <a:r>
              <a:rPr lang="ar-SA" sz="3600" b="1" dirty="0" err="1">
                <a:latin typeface="Arabic Typesetting" pitchFamily="66" charset="-78"/>
                <a:cs typeface="Arabic Typesetting" pitchFamily="66" charset="-78"/>
              </a:rPr>
              <a:t>ادارة</a:t>
            </a:r>
            <a:r>
              <a:rPr lang="ar-SA" sz="3600" b="1" dirty="0">
                <a:latin typeface="Arabic Typesetting" pitchFamily="66" charset="-78"/>
                <a:cs typeface="Arabic Typesetting" pitchFamily="66" charset="-78"/>
              </a:rPr>
              <a:t> التنوع الثقافي </a:t>
            </a:r>
            <a:endParaRPr lang="fr-FR" sz="3600" b="1" dirty="0"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-تشجيع على تحسين أداء باستخدام وظائف </a:t>
            </a:r>
            <a:r>
              <a:rPr lang="ar-SA" sz="3600" dirty="0" err="1">
                <a:latin typeface="Arabic Typesetting" pitchFamily="66" charset="-78"/>
                <a:cs typeface="Arabic Typesetting" pitchFamily="66" charset="-78"/>
              </a:rPr>
              <a:t>ادارة</a:t>
            </a:r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 الموارد البشرية بفعالية </a:t>
            </a:r>
            <a:endParaRPr lang="fr-FR" sz="3600" dirty="0"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-الاستفادة من اختلاف الأفكار </a:t>
            </a:r>
            <a:r>
              <a:rPr lang="ar-SA" sz="36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 المهارات للوصول </a:t>
            </a:r>
            <a:r>
              <a:rPr lang="ar-SA" sz="3600" dirty="0" err="1">
                <a:latin typeface="Arabic Typesetting" pitchFamily="66" charset="-78"/>
                <a:cs typeface="Arabic Typesetting" pitchFamily="66" charset="-78"/>
              </a:rPr>
              <a:t>الى</a:t>
            </a:r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 الأهداف العامة المنظمة </a:t>
            </a:r>
            <a:endParaRPr lang="fr-FR" sz="3600" dirty="0"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-زيادة القدرة على توفير حلول إبداعية للمشاكل نتيجة تنوع وجهات النظر والذي يسمح بتحديد </a:t>
            </a:r>
            <a:r>
              <a:rPr lang="ar-SA" sz="3600" dirty="0" err="1">
                <a:latin typeface="Arabic Typesetting" pitchFamily="66" charset="-78"/>
                <a:cs typeface="Arabic Typesetting" pitchFamily="66" charset="-78"/>
              </a:rPr>
              <a:t>افضل</a:t>
            </a:r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 للمشاكل وطرح بدائل أكثر ومن ثم اختيار حلول </a:t>
            </a:r>
            <a:r>
              <a:rPr lang="ar-SA" sz="3600" dirty="0" err="1">
                <a:latin typeface="Arabic Typesetting" pitchFamily="66" charset="-78"/>
                <a:cs typeface="Arabic Typesetting" pitchFamily="66" charset="-78"/>
              </a:rPr>
              <a:t>افضل</a:t>
            </a:r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 </a:t>
            </a:r>
            <a:endParaRPr lang="fr-FR" sz="3600" dirty="0">
              <a:latin typeface="Arabic Typesetting" pitchFamily="66" charset="-78"/>
              <a:cs typeface="Arabic Typesetting" pitchFamily="66" charset="-78"/>
            </a:endParaRPr>
          </a:p>
          <a:p>
            <a:pPr algn="ctr" rtl="1"/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ترتيب العمال وفق مجموعات أو فرق عمل متماثلة ثقافيا وتشجيع المنافسة بينهما الأمر الذي يثير الاعتزاز في العمل والذي بدوره يحسن الأداء</a:t>
            </a:r>
            <a:r>
              <a:rPr lang="ar-DZ" sz="3600" dirty="0">
                <a:latin typeface="Arabic Typesetting" pitchFamily="66" charset="-78"/>
                <a:cs typeface="Arabic Typesetting" pitchFamily="66" charset="-78"/>
              </a:rPr>
              <a:t>.</a:t>
            </a:r>
            <a:endParaRPr lang="fr-FR" sz="36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41854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SA" sz="3600" b="1" dirty="0">
                <a:latin typeface="Arabic Typesetting" pitchFamily="66" charset="-78"/>
                <a:cs typeface="Arabic Typesetting" pitchFamily="66" charset="-78"/>
              </a:rPr>
              <a:t>المطلب الثالث:</a:t>
            </a:r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نماذج الاختلافات الثقافية </a:t>
            </a:r>
            <a:endParaRPr lang="fr-FR" sz="3600" dirty="0"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r>
              <a:rPr lang="ar-SA" sz="3600" b="1" dirty="0">
                <a:latin typeface="Arabic Typesetting" pitchFamily="66" charset="-78"/>
                <a:cs typeface="Arabic Typesetting" pitchFamily="66" charset="-78"/>
              </a:rPr>
              <a:t>نماذج البعد الوحيد هي </a:t>
            </a:r>
            <a:endParaRPr lang="fr-FR" sz="3600" dirty="0"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r>
              <a:rPr lang="ar-SA" sz="3600" b="1" dirty="0">
                <a:latin typeface="Arabic Typesetting" pitchFamily="66" charset="-78"/>
                <a:cs typeface="Arabic Typesetting" pitchFamily="66" charset="-78"/>
              </a:rPr>
              <a:t>ثقافات عالية السياق </a:t>
            </a:r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:يعرض هذا النوع من النماذج التمييز بين الثقافات على أساس مدى الترابط بين أفراد المنتمين لثقافة معينة </a:t>
            </a:r>
            <a:r>
              <a:rPr lang="ar-SA" sz="3600" dirty="0" err="1">
                <a:latin typeface="Arabic Typesetting" pitchFamily="66" charset="-78"/>
                <a:cs typeface="Arabic Typesetting" pitchFamily="66" charset="-78"/>
              </a:rPr>
              <a:t>فافراد</a:t>
            </a:r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 الثقافات التي توصف بأنها عالية السياق يحاولون قبل اتخاذ قراراتهم الحصول على معلومات مساعدة من شبكات معلومات شخصية (أفراد الأسرة والأصدقاء وزملاء العمل )</a:t>
            </a:r>
            <a:endParaRPr lang="fr-FR" sz="3600" dirty="0">
              <a:latin typeface="Arabic Typesetting" pitchFamily="66" charset="-78"/>
              <a:cs typeface="Arabic Typesetting" pitchFamily="66" charset="-78"/>
            </a:endParaRPr>
          </a:p>
          <a:p>
            <a:pPr algn="ctr" rtl="1"/>
            <a:r>
              <a:rPr lang="ar-SA" sz="3600" b="1" dirty="0">
                <a:latin typeface="Arabic Typesetting" pitchFamily="66" charset="-78"/>
                <a:cs typeface="Arabic Typesetting" pitchFamily="66" charset="-78"/>
              </a:rPr>
              <a:t>ثقافات ذات </a:t>
            </a:r>
            <a:r>
              <a:rPr lang="ar-SA" sz="3600" b="1" dirty="0" err="1">
                <a:latin typeface="Arabic Typesetting" pitchFamily="66" charset="-78"/>
                <a:cs typeface="Arabic Typesetting" pitchFamily="66" charset="-78"/>
              </a:rPr>
              <a:t>الاعمال</a:t>
            </a:r>
            <a:r>
              <a:rPr lang="ar-SA" sz="3600" b="1" dirty="0">
                <a:latin typeface="Arabic Typesetting" pitchFamily="66" charset="-78"/>
                <a:cs typeface="Arabic Typesetting" pitchFamily="66" charset="-78"/>
              </a:rPr>
              <a:t> المتلاحقة </a:t>
            </a:r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: يركز </a:t>
            </a:r>
            <a:r>
              <a:rPr lang="ar-SA" sz="3600" dirty="0" err="1">
                <a:latin typeface="Arabic Typesetting" pitchFamily="66" charset="-78"/>
                <a:cs typeface="Arabic Typesetting" pitchFamily="66" charset="-78"/>
              </a:rPr>
              <a:t>الافراد</a:t>
            </a:r>
            <a:r>
              <a:rPr lang="ar-SA" sz="3600" dirty="0">
                <a:latin typeface="Arabic Typesetting" pitchFamily="66" charset="-78"/>
                <a:cs typeface="Arabic Typesetting" pitchFamily="66" charset="-78"/>
              </a:rPr>
              <a:t> في سلوكهم على إنجاز عمل وحيد لكل زمن بمعنى وجود مقياس زمني لكل عمل وينظر هؤلاء الأفراد إلى الوقت على أنه يساوي المال مثل الثقافات المنتشرة في أمريكا الشمالية وألمانيا</a:t>
            </a:r>
            <a:endParaRPr lang="fr-FR" sz="36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27540"/>
          </a:xfrm>
        </p:spPr>
        <p:txBody>
          <a:bodyPr>
            <a:noAutofit/>
          </a:bodyPr>
          <a:lstStyle/>
          <a:p>
            <a:pPr algn="r" rtl="1"/>
            <a:r>
              <a:rPr lang="ar-SA" b="1" dirty="0">
                <a:latin typeface="Arabic Typesetting" pitchFamily="66" charset="-78"/>
                <a:cs typeface="Arabic Typesetting" pitchFamily="66" charset="-78"/>
              </a:rPr>
              <a:t>نماذج متعددة </a:t>
            </a:r>
            <a:r>
              <a:rPr lang="ar-SA" b="1" dirty="0" err="1">
                <a:latin typeface="Arabic Typesetting" pitchFamily="66" charset="-78"/>
                <a:cs typeface="Arabic Typesetting" pitchFamily="66" charset="-78"/>
              </a:rPr>
              <a:t>الابعاد</a:t>
            </a:r>
            <a:r>
              <a:rPr lang="ar-SA" b="1" dirty="0">
                <a:latin typeface="Arabic Typesetting" pitchFamily="66" charset="-78"/>
                <a:cs typeface="Arabic Typesetting" pitchFamily="66" charset="-78"/>
              </a:rPr>
              <a:t> </a:t>
            </a:r>
            <a:endParaRPr lang="fr-FR" dirty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نموذج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هوفستد</a:t>
            </a:r>
            <a:r>
              <a:rPr lang="en-US" dirty="0">
                <a:latin typeface="Arabic Typesetting" pitchFamily="66" charset="-78"/>
                <a:cs typeface="Arabic Typesetting" pitchFamily="66" charset="-78"/>
              </a:rPr>
              <a:t>:</a:t>
            </a:r>
            <a:r>
              <a:rPr lang="fr-FR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في مجال الإدارة</a:t>
            </a:r>
            <a:endParaRPr lang="fr-FR" dirty="0">
              <a:latin typeface="Arabic Typesetting" pitchFamily="66" charset="-78"/>
              <a:cs typeface="Arabic Typesetting" pitchFamily="66" charset="-78"/>
            </a:endParaRPr>
          </a:p>
          <a:p>
            <a:pPr lvl="0" algn="r" rtl="1"/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التفاوت في القوة :</a:t>
            </a:r>
            <a:endParaRPr lang="fr-FR" dirty="0">
              <a:latin typeface="Arabic Typesetting" pitchFamily="66" charset="-78"/>
              <a:cs typeface="Arabic Typesetting" pitchFamily="66" charset="-78"/>
            </a:endParaRPr>
          </a:p>
          <a:p>
            <a:pPr algn="r"/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يشير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الى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 العلاقة بين الرؤساء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 التابعين ، وهو يعكس درجة توقع وجودة نفوذ لدى فئة قليلة من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الافراد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 في المنظمة ،ودرجة قبول التوزيع غير متساوي للقوة في المنظمة ،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ان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 تسجيل مستوى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عالى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 من التوزيع غير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المتساوى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 للقوة يكون في المنظمات ذات التنظيم الهرمي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اذا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 يتلقى التابعين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الاموار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 دون توفير شعور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معنوى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 بأهمية مناقشة القرارات التي تهمهم مع الرؤساء ، حيث يكون الأشخاص</a:t>
            </a:r>
            <a:r>
              <a:rPr lang="ar-DZ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الأكثر قوة في مكتب منفصل يشبه تمام الغرف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الاطعام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 ، كما يكون دور السكرتارية عنده مثل حارسي الباب . بينما نجد المنظمات ذات التوزيع المتساوي للقوة اقل اعتمادا على الهيكل الهرمي ،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 تكون فيه علاقات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نعاونية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 بين الرؤساء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المرؤسين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 ،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 الهرمية تكون حسب مكونات الوظيفة من السلطة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 مسؤولية </a:t>
            </a:r>
            <a:r>
              <a:rPr lang="ar-SA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SA" dirty="0">
                <a:latin typeface="Arabic Typesetting" pitchFamily="66" charset="-78"/>
                <a:cs typeface="Arabic Typesetting" pitchFamily="66" charset="-78"/>
              </a:rPr>
              <a:t> ليس مرتبطة بشاغل الوظيفة .</a:t>
            </a:r>
            <a:endParaRPr lang="fr-FR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13226"/>
          </a:xfrm>
        </p:spPr>
        <p:txBody>
          <a:bodyPr>
            <a:normAutofit/>
          </a:bodyPr>
          <a:lstStyle/>
          <a:p>
            <a:pPr lvl="0" algn="r" rtl="1">
              <a:buNone/>
            </a:pPr>
            <a:r>
              <a:rPr lang="ar-DZ" sz="3200" b="1" dirty="0">
                <a:latin typeface="Arabic Typesetting" pitchFamily="66" charset="-78"/>
                <a:cs typeface="Arabic Typesetting" pitchFamily="66" charset="-78"/>
              </a:rPr>
              <a:t>تجنب المخاطرة :</a:t>
            </a:r>
            <a:endParaRPr lang="fr-FR" sz="3200" b="1" dirty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يدل على مدى تحمل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الافراد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للغموض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لذلك يعرف هذا البعد على انه درجة إحساس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افراد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ثقافة معينة بالتهديد من الظروف الغامضة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غير المعروفة .ويرى </a:t>
            </a:r>
            <a:r>
              <a:rPr lang="fr-FR" sz="3200" dirty="0" err="1">
                <a:latin typeface="Arabic Typesetting" pitchFamily="66" charset="-78"/>
                <a:cs typeface="Arabic Typesetting" pitchFamily="66" charset="-78"/>
              </a:rPr>
              <a:t>hofstede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ان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المنظمات التي تتميز بتجنب المخاطرة هي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اكثر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حاجة للقواعد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التعليمات التي تقلص من الغموض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حالة التأكيد لدى الموظفين الذين يعتقدون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انهم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سيكونون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اكثر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أهمية في الشركة كلما اتبعوا القواعد التي يجب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الا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تكسر في نظرهم .</a:t>
            </a:r>
            <a:endParaRPr lang="fr-FR" sz="3200" dirty="0">
              <a:latin typeface="Arabic Typesetting" pitchFamily="66" charset="-78"/>
              <a:cs typeface="Arabic Typesetting" pitchFamily="66" charset="-78"/>
            </a:endParaRPr>
          </a:p>
          <a:p>
            <a:pPr algn="r">
              <a:buNone/>
            </a:pP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و في هذه الحالة يكون ضغط العمل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عالى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.وعلى عكس من ذلك فان انخفاض درجة تجنب المخاطرة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عدم التأكد يكون ضغط العمل اقل ،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اين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يكون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تاثير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الغموض منخفض على الموظفون ، كما يكون الشعور بالاستقرار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و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3200" dirty="0" err="1">
                <a:latin typeface="Arabic Typesetting" pitchFamily="66" charset="-78"/>
                <a:cs typeface="Arabic Typesetting" pitchFamily="66" charset="-78"/>
              </a:rPr>
              <a:t>الامن</a:t>
            </a:r>
            <a:r>
              <a:rPr lang="ar-DZ" sz="3200" dirty="0">
                <a:latin typeface="Arabic Typesetting" pitchFamily="66" charset="-78"/>
                <a:cs typeface="Arabic Typesetting" pitchFamily="66" charset="-78"/>
              </a:rPr>
              <a:t> الوظيفي عالي لديهم </a:t>
            </a:r>
            <a:r>
              <a:rPr lang="ar-DZ" dirty="0"/>
              <a:t>.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54</TotalTime>
  <Words>1259</Words>
  <Application>Microsoft Office PowerPoint</Application>
  <PresentationFormat>عرض على الشاشة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Aspect</vt:lpstr>
      <vt:lpstr>ادارة التنوع الثقافي و التواصل عبر الثقافات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213795859559</cp:lastModifiedBy>
  <cp:revision>10</cp:revision>
  <dcterms:created xsi:type="dcterms:W3CDTF">2021-12-28T19:11:35Z</dcterms:created>
  <dcterms:modified xsi:type="dcterms:W3CDTF">2021-12-29T21:15:38Z</dcterms:modified>
</cp:coreProperties>
</file>