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A6CAB7-90A7-4B1B-B5EC-B8BB05E724FB}" type="datetimeFigureOut">
              <a:rPr lang="fr-FR" smtClean="0"/>
              <a:pPr/>
              <a:t>29/12/2021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AF7F50-E5CC-4A82-A4B1-3D46C5BA1B8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286808" cy="1828800"/>
          </a:xfrm>
        </p:spPr>
        <p:txBody>
          <a:bodyPr>
            <a:noAutofit/>
          </a:bodyPr>
          <a:lstStyle/>
          <a:p>
            <a:pPr algn="ctr"/>
            <a:r>
              <a:rPr lang="ar-DZ" sz="7000" dirty="0" err="1">
                <a:latin typeface="Arabic Typesetting" pitchFamily="66" charset="-78"/>
                <a:cs typeface="Arabic Typesetting" pitchFamily="66" charset="-78"/>
              </a:rPr>
              <a:t>ادارة</a:t>
            </a:r>
            <a:r>
              <a:rPr lang="ar-DZ" sz="7000" dirty="0">
                <a:latin typeface="Arabic Typesetting" pitchFamily="66" charset="-78"/>
                <a:cs typeface="Arabic Typesetting" pitchFamily="66" charset="-78"/>
              </a:rPr>
              <a:t> التنوع الثقافي </a:t>
            </a:r>
            <a:r>
              <a:rPr lang="ar-DZ" sz="70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7000" dirty="0">
                <a:latin typeface="Arabic Typesetting" pitchFamily="66" charset="-78"/>
                <a:cs typeface="Arabic Typesetting" pitchFamily="66" charset="-78"/>
              </a:rPr>
              <a:t> التواصل عبر الثقافات</a:t>
            </a:r>
            <a:endParaRPr lang="fr-FR" sz="7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786190"/>
            <a:ext cx="7772400" cy="2057408"/>
          </a:xfrm>
        </p:spPr>
        <p:txBody>
          <a:bodyPr>
            <a:noAutofit/>
          </a:bodyPr>
          <a:lstStyle/>
          <a:p>
            <a:r>
              <a:rPr lang="ar-DZ" sz="28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DZ" sz="2800" b="1" dirty="0" err="1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اعداد</a:t>
            </a:r>
            <a:r>
              <a:rPr lang="ar-DZ" sz="28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:</a:t>
            </a:r>
          </a:p>
          <a:p>
            <a:r>
              <a:rPr lang="ar-DZ" sz="28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محمدي عادل </a:t>
            </a:r>
          </a:p>
          <a:p>
            <a:r>
              <a:rPr lang="ar-DZ" sz="28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صياد صلاح الدين </a:t>
            </a:r>
          </a:p>
          <a:p>
            <a:pPr algn="ctr"/>
            <a:r>
              <a:rPr lang="ar-DZ" sz="28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الفوج-06-</a:t>
            </a:r>
          </a:p>
          <a:p>
            <a:endParaRPr lang="ar-DZ" sz="2400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DZ" sz="2400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DZ" sz="2400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2021/2022</a:t>
            </a:r>
            <a:endParaRPr lang="fr-FR" sz="2400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Picture 2" descr="C:\Users\HP\Desktop\ar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1816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الجماعية مقابل الفردية :</a:t>
            </a:r>
            <a:endParaRPr lang="fr-FR" b="1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حيث تم قياسه من خلال السؤال عن الغاية من الوظيفة عند الموظفين هل الغاية هو تحقيق العمل الأمثل ، فكان موظفين في بعض الدول يرون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العمل يحقق لهم الإحساس بالانجاز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الاستقلالية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هي غايات مستقلة عن المنظمة ، بينما يتوجه موظفين في دول أخرى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الى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غايات مرتبطة بالمنظمة حيث يفضلون ظروف العمل المريحة ، التهوية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الإضاءة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الاحسن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، وقت عمل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كافى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... الخ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صنف </a:t>
            </a:r>
            <a:r>
              <a:rPr lang="fr-FR" dirty="0" err="1">
                <a:latin typeface="Arabic Typesetting" pitchFamily="66" charset="-78"/>
                <a:cs typeface="Arabic Typesetting" pitchFamily="66" charset="-78"/>
              </a:rPr>
              <a:t>hofstede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r" rtl="1">
              <a:buNone/>
            </a:pP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الموظفين الذين لهم غايات مستقلة عن المنظمة في الثقافة الفردية بينما الموظفين الذين ترتبط غاياتهم بالمنظمة فصنفهم في الثقافة الفردية في المنظمة يفضلون اتخاذ قرارات فردية ، بينما يفضل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الافراد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في الثقافة  الفردية في المنظمة يفضلون اتخاذ قرارات فردية فردية ، بينما يفضل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الافراد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في الثقافة الجماعية اتخاذ قرارات جماعية ، ويغبون في تحمل مسؤولية العمل مع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الاخرين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.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lvl="0" algn="r" rtl="1"/>
            <a:r>
              <a:rPr lang="ar-DZ" sz="3200" b="1" dirty="0" err="1">
                <a:latin typeface="Arabic Typesetting" pitchFamily="66" charset="-78"/>
                <a:cs typeface="Arabic Typesetting" pitchFamily="66" charset="-78"/>
              </a:rPr>
              <a:t>الذكورية</a:t>
            </a:r>
            <a:r>
              <a:rPr lang="ar-DZ" sz="3200" b="1" dirty="0">
                <a:latin typeface="Arabic Typesetting" pitchFamily="66" charset="-78"/>
                <a:cs typeface="Arabic Typesetting" pitchFamily="66" charset="-78"/>
              </a:rPr>
              <a:t> مقابل </a:t>
            </a:r>
            <a:r>
              <a:rPr lang="ar-DZ" sz="3200" b="1" dirty="0" err="1">
                <a:latin typeface="Arabic Typesetting" pitchFamily="66" charset="-78"/>
                <a:cs typeface="Arabic Typesetting" pitchFamily="66" charset="-78"/>
              </a:rPr>
              <a:t>الانثوية</a:t>
            </a:r>
            <a:r>
              <a:rPr lang="ar-DZ" sz="3200" b="1" dirty="0">
                <a:latin typeface="Arabic Typesetting" pitchFamily="66" charset="-78"/>
                <a:cs typeface="Arabic Typesetting" pitchFamily="66" charset="-78"/>
              </a:rPr>
              <a:t> :</a:t>
            </a:r>
            <a:endParaRPr lang="fr-FR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حيث تم تحليل غايات العمل حسب النوع الجنسي ، فيضل الرجال الإصرار في العمل للحصول على فوائد عالية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الاعتراف عند انجاز العمل بطريقة جيدة ، كما يفضلون العمل الذي يحمل تحديات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اكثر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. بينما يتوجه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الاناث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نحو الجوانب الشخصية في العمل مثل العمل مع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الافراد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الأكثر تعاوننا مع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الاخرين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، امتلاك علاقات عمل جيدة مع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مدرائهم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.هذه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الفروقات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ممثلة في أنماط الدور لدى كل من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الاناث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و الذكور ، ولذلك سمى </a:t>
            </a:r>
            <a:r>
              <a:rPr lang="fr-FR" sz="3200" dirty="0" err="1">
                <a:latin typeface="Arabic Typesetting" pitchFamily="66" charset="-78"/>
                <a:cs typeface="Arabic Typesetting" pitchFamily="66" charset="-78"/>
              </a:rPr>
              <a:t>hofstede</a:t>
            </a:r>
            <a:r>
              <a:rPr lang="fr-FR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هذا البعد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بالذكورية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مقابل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الانثوية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.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اذا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يعكس هذا البعد قيم الإصرار لدى الفرد (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الذكورية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) وقيم الرقابة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الاهتمام بالعلاقات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المحيط الاجتماعي (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الانثوية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) فالموظفين ذوى التوجه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الذكوري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اكثر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عامل يحفزهم هو الإنجاز ،بينما الموظفين في المحيط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الانثوي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فيهتمون بالرضاء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جودة علاقاتهم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بالاخرين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/>
              <a:t>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/>
          </a:bodyPr>
          <a:lstStyle/>
          <a:p>
            <a:pPr lvl="0" algn="r" rtl="1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التوجه نحو الفردية مقابل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الانثوية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 :</a:t>
            </a:r>
            <a:endParaRPr lang="fr-FR" b="1" dirty="0"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ظهر في دراسة أخرى صمم لمعالجة التحيز نحو استقصاء الموظفين في فروع شركة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IBM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الموجودة في الدول الغربية الذي قام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بها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HOFSTEDE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اذ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صمم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MICHAAEL BOND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استمارة حول الاتصال في الثقافة الصينية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(CCC)CHINESSE CULTURE CONNECTION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بغرض فهم القيم الأساسية للشعب الصيني ووزعت الاستمارة على طلبة في 23 دولة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اسيوية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و غير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اسوية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. و أظهرت النتائج التحليل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الاحصائي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التفرقة بين خمسة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ابعاد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ثقافية أربعة منها هي ذاتها عند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HOFSTEDE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ة الخامس ارتبط فقط بدراسة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CCC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و فسر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HOFSTEDE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أهمية هذا البعد باهتمامه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بالمزيا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التي يمكن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يحصل عليها الفرد في المستقبل لقاء التضحية بالحاضر حيث ينعكس ذلك في المثابرة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الطموح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تبني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HOFSTEDE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هذا البعد في المنظمة يرى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التوجه بالمستقبل مقابل الحاضر يعكس الخيارات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الاستراتيجية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للمنظمة . حيث انه في محيط التوجه طويل المدى يكون الموقع القوى في السوق لا يكون  خلال الأرباح السريعة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النتائج الإيجابية بين الفترة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الأخرى ،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على العكس من ذلك فانه في ظل محيط التوجه قصير المدى فان الإدارة تركز على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ادجاء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الموظفين الذين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يحقوقن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نتائج إيجابية سريعة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على هذا الأساس يتم الحكم على أداء </a:t>
            </a:r>
            <a:r>
              <a:rPr lang="ar-DZ" dirty="0" err="1">
                <a:latin typeface="Arabic Typesetting" pitchFamily="66" charset="-78"/>
                <a:cs typeface="Arabic Typesetting" pitchFamily="66" charset="-78"/>
              </a:rPr>
              <a:t>الموظغين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و تعويضهم على أساس النتائج قصيرة المدى </a:t>
            </a:r>
            <a:r>
              <a:rPr lang="ar-DZ" dirty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DZ" sz="3600" b="1" dirty="0">
                <a:latin typeface="Arabic Typesetting" pitchFamily="66" charset="-78"/>
                <a:cs typeface="Arabic Typesetting" pitchFamily="66" charset="-78"/>
              </a:rPr>
              <a:t>خاتمة :</a:t>
            </a:r>
          </a:p>
          <a:p>
            <a:pPr algn="r">
              <a:buNone/>
            </a:pP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مازاد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من تعقد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الادارة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الدولية هو التباين الثقافي حيث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اعتمادا على التباين فان جميع الممارسات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المفاهيبم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الادارية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ستختلف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ماهو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صحيح في بيئة ما قد يكون خاطئ في غيرها ، لذا فيمكن التفرقة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تصنيف الدول حسب مجموعة أبعاد للتباين الثقافي ما قد يساهم في فهم ثقافة هذه الدول .و يعد نموذج ”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هوفستد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“من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اكثر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المساهمات اعترافا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تداولا حيث يرى أن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الثصقافات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تتباين من خلال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هخمسة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ابعاد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هي تقبل التوزيع غير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المستاوي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للقوة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النفوذ،تجنب المخاطرة،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الذكورية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مقابل </a:t>
            </a:r>
            <a:r>
              <a:rPr lang="ar-DZ" sz="3600" dirty="0" err="1">
                <a:latin typeface="Arabic Typesetting" pitchFamily="66" charset="-78"/>
                <a:cs typeface="Arabic Typesetting" pitchFamily="66" charset="-78"/>
              </a:rPr>
              <a:t>النثوية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 ،الجماعية مقابل الفردية،التوجه طويل المدى مقابل التوجه قصير المدى</a:t>
            </a:r>
            <a:r>
              <a:rPr lang="ar-DZ" dirty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lvl="8" algn="r">
              <a:buNone/>
            </a:pPr>
            <a:r>
              <a:rPr lang="ar-DZ" sz="32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مقدمة :</a:t>
            </a:r>
            <a:endParaRPr lang="fr-FR" sz="32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تختلف المجتمعات العديدة التي ظهرت في جميع أنحاء العالم بشكل ملحوظ عن بعضها البعض، والعديد من هذه</a:t>
            </a:r>
          </a:p>
          <a:p>
            <a:pPr algn="r">
              <a:buNone/>
            </a:pP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الاختلافات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لاتزال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قائمة حتى يومنا هذا. من هذه الاختلافات الاختلافات الثقافية الأكثر وضوحا الموجودة بين الناس هي</a:t>
            </a:r>
          </a:p>
          <a:p>
            <a:pPr algn="r">
              <a:buNone/>
            </a:pP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اللغة اللباس التقاليد، وهناك أيضا اختلافات في طريقة تنظيم المجتمعات لأنفسها، كما هو الحال في تصورهم المشترك</a:t>
            </a:r>
          </a:p>
          <a:p>
            <a:pPr algn="r">
              <a:buNone/>
            </a:pP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للأخلاق والمعتقد الديني وفي طريقة تعاملهم مع بيئتهم .</a:t>
            </a:r>
          </a:p>
          <a:p>
            <a:pPr algn="r">
              <a:buNone/>
            </a:pPr>
            <a:r>
              <a:rPr lang="fr-FR" sz="3200" dirty="0"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تعريف الثقافة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تعريف الثقافة : 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الثقافة مجموعة من العناصر الظاهرة (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ملسوسة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) والضمن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ي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ة  التي تميز المجتمعات، حيث تنعكس العناصر الظاهرة بأنواع السلوك والعادات والطقوس الدينية واللغة، وتعبر العناصر الضمنية  للثقافة عن القيم والمعتقدات</a:t>
            </a:r>
            <a:r>
              <a:rPr lang="fr-FR" sz="3600" dirty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الثقافة أتشترك بمجموعة من الخصائص، اتفق عليها مجموعة من الكتاب بالآتي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الثقافة مكتسبة لا تعتمد على العوامل الوراثية أو البيولوجية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المشاركة : حيث يشارك الناس في الثقافة الخاصة المجتمع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الانتقال من جيل لأخر، وهي ناتجة عن عملية تراكمية.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رمزية يعبر عنها بالسلوك والأفكار الدلالة عليها.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التكليف فهي ترتكز على مقدرة الأفراد على التغير أو قبول التغير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756168"/>
          </a:xfrm>
        </p:spPr>
        <p:txBody>
          <a:bodyPr>
            <a:normAutofit lnSpcReduction="10000"/>
          </a:bodyPr>
          <a:lstStyle/>
          <a:p>
            <a:pPr lvl="0" algn="r" rtl="1">
              <a:buNone/>
            </a:pPr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التنوع الثقافي هو وجود نضم ثقافية متنوعة ومتعايشة تتشارك وتتبادل والاحترام والتقييم وفق نضام مجتمعي واحد، وتشجع بعضها البعض في تشكيل مشتركات الثقافية ضمن التنظيم الاجتماعي الجامع.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 err="1">
                <a:latin typeface="Arabic Typesetting" pitchFamily="66" charset="-78"/>
                <a:cs typeface="Arabic Typesetting" pitchFamily="66" charset="-78"/>
              </a:rPr>
              <a:t>اهمية</a:t>
            </a:r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 التنوع الثقافي :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>
              <a:buNone/>
            </a:pPr>
            <a:r>
              <a:rPr lang="ar-SA" sz="2600" b="1" dirty="0">
                <a:latin typeface="Arabic Typesetting" pitchFamily="66" charset="-78"/>
                <a:cs typeface="Arabic Typesetting" pitchFamily="66" charset="-78"/>
              </a:rPr>
              <a:t>1 بالنسبة للفرد :</a:t>
            </a:r>
            <a:endParaRPr lang="fr-FR" sz="2600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زيادة المعرفة على نحو مستمر 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خلق علاقات اجتماعية متنوعة 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بناء شخصية قوية وواثقة 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زيادة </a:t>
            </a:r>
            <a:r>
              <a:rPr lang="ar-SA" sz="2600" dirty="0" err="1">
                <a:latin typeface="Arabic Typesetting" pitchFamily="66" charset="-78"/>
                <a:cs typeface="Arabic Typesetting" pitchFamily="66" charset="-78"/>
              </a:rPr>
              <a:t>الابداع</a:t>
            </a:r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 والابتكار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رسم خطة </a:t>
            </a:r>
            <a:r>
              <a:rPr lang="ar-SA" sz="2600" dirty="0" err="1">
                <a:latin typeface="Arabic Typesetting" pitchFamily="66" charset="-78"/>
                <a:cs typeface="Arabic Typesetting" pitchFamily="66" charset="-78"/>
              </a:rPr>
              <a:t>افضل</a:t>
            </a:r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 للمستقبل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>
              <a:buNone/>
            </a:pPr>
            <a:r>
              <a:rPr lang="ar-SA" sz="2600" b="1" dirty="0">
                <a:latin typeface="Arabic Typesetting" pitchFamily="66" charset="-78"/>
                <a:cs typeface="Arabic Typesetting" pitchFamily="66" charset="-78"/>
              </a:rPr>
              <a:t>2 بنسبة للمجتمع :</a:t>
            </a:r>
            <a:endParaRPr lang="fr-FR" sz="2600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رفع الكفاءات 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زيادة </a:t>
            </a:r>
            <a:r>
              <a:rPr lang="ar-SA" sz="2600" dirty="0" err="1">
                <a:latin typeface="Arabic Typesetting" pitchFamily="66" charset="-78"/>
                <a:cs typeface="Arabic Typesetting" pitchFamily="66" charset="-78"/>
              </a:rPr>
              <a:t>الانتاجية</a:t>
            </a:r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تعزيز الاحترام بين </a:t>
            </a:r>
            <a:r>
              <a:rPr lang="ar-SA" sz="2600" dirty="0" err="1">
                <a:latin typeface="Arabic Typesetting" pitchFamily="66" charset="-78"/>
                <a:cs typeface="Arabic Typesetting" pitchFamily="66" charset="-78"/>
              </a:rPr>
              <a:t>افراد</a:t>
            </a:r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 المجتمع 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SA" sz="2600" dirty="0">
                <a:latin typeface="Arabic Typesetting" pitchFamily="66" charset="-78"/>
                <a:cs typeface="Arabic Typesetting" pitchFamily="66" charset="-78"/>
              </a:rPr>
              <a:t>تخفيض مستوى الجرائم والعنصرية </a:t>
            </a:r>
            <a:endParaRPr lang="fr-FR" sz="2600" dirty="0"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 rtl="1"/>
            <a:r>
              <a:rPr lang="ar-SA" sz="5200" b="1" dirty="0">
                <a:latin typeface="Arabic Typesetting" pitchFamily="66" charset="-78"/>
                <a:cs typeface="Arabic Typesetting" pitchFamily="66" charset="-78"/>
              </a:rPr>
              <a:t>المبحث الثاني </a:t>
            </a:r>
            <a:endParaRPr lang="ar-DZ" sz="5200" b="1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fr-FR" sz="52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5200" b="1" dirty="0">
                <a:latin typeface="Arabic Typesetting" pitchFamily="66" charset="-78"/>
                <a:cs typeface="Arabic Typesetting" pitchFamily="66" charset="-78"/>
              </a:rPr>
              <a:t>المطلب الأول </a:t>
            </a:r>
            <a:r>
              <a:rPr lang="ar-SA" sz="5200" dirty="0">
                <a:latin typeface="Arabic Typesetting" pitchFamily="66" charset="-78"/>
                <a:cs typeface="Arabic Typesetting" pitchFamily="66" charset="-78"/>
              </a:rPr>
              <a:t>تعريف إدارة التنوع الثقافي</a:t>
            </a:r>
            <a:endParaRPr lang="ar-DZ" sz="52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SA" sz="5200" dirty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52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5200" b="1" dirty="0">
                <a:latin typeface="Arabic Typesetting" pitchFamily="66" charset="-78"/>
                <a:cs typeface="Arabic Typesetting" pitchFamily="66" charset="-78"/>
              </a:rPr>
              <a:t>تعريف إدارة التنوع الثقافي:</a:t>
            </a:r>
            <a:r>
              <a:rPr lang="ar-SA" sz="5200" dirty="0">
                <a:latin typeface="Arabic Typesetting" pitchFamily="66" charset="-78"/>
                <a:cs typeface="Arabic Typesetting" pitchFamily="66" charset="-78"/>
              </a:rPr>
              <a:t>هي</a:t>
            </a:r>
            <a:r>
              <a:rPr lang="ar-DZ" sz="5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5200" dirty="0" err="1">
                <a:latin typeface="Arabic Typesetting" pitchFamily="66" charset="-78"/>
                <a:cs typeface="Arabic Typesetting" pitchFamily="66" charset="-78"/>
              </a:rPr>
              <a:t>ادارة</a:t>
            </a:r>
            <a:r>
              <a:rPr lang="ar-SA" sz="5200" dirty="0">
                <a:latin typeface="Arabic Typesetting" pitchFamily="66" charset="-78"/>
                <a:cs typeface="Arabic Typesetting" pitchFamily="66" charset="-78"/>
              </a:rPr>
              <a:t> آلتي تحاول فهم </a:t>
            </a:r>
            <a:r>
              <a:rPr lang="ar-SA" sz="5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5200" dirty="0">
                <a:latin typeface="Arabic Typesetting" pitchFamily="66" charset="-78"/>
                <a:cs typeface="Arabic Typesetting" pitchFamily="66" charset="-78"/>
              </a:rPr>
              <a:t> تحسين تفاعل زملاء العمل والمديرين والعاملين والعملاء والموردين</a:t>
            </a:r>
            <a:r>
              <a:rPr lang="ar-DZ" sz="5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5200" dirty="0">
                <a:latin typeface="Arabic Typesetting" pitchFamily="66" charset="-78"/>
                <a:cs typeface="Arabic Typesetting" pitchFamily="66" charset="-78"/>
              </a:rPr>
              <a:t>والتوفيق بين الشركاء من البلدان وثقافات العالم المتعدد ثقافيا</a:t>
            </a:r>
            <a:r>
              <a:rPr lang="ar-DZ" sz="5200" dirty="0"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SA" sz="5200" dirty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5200" dirty="0"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المطلب الثاني أهمية </a:t>
            </a:r>
            <a:r>
              <a:rPr lang="ar-SA" sz="3600" b="1" dirty="0" err="1">
                <a:latin typeface="Arabic Typesetting" pitchFamily="66" charset="-78"/>
                <a:cs typeface="Arabic Typesetting" pitchFamily="66" charset="-78"/>
              </a:rPr>
              <a:t>ادارة</a:t>
            </a:r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 التنوع الثقافي </a:t>
            </a:r>
            <a:endParaRPr lang="fr-FR" sz="3600" b="1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-تشجيع على تحسين أداء باستخدام وظائف 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ادارة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 الموارد البشرية بفعالية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-الاستفادة من اختلاف الأفكار 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 المهارات للوصول 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الى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 الأهداف العامة المنظمة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-زيادة القدرة على توفير حلول إبداعية للمشاكل نتيجة تنوع وجهات النظر والذي يسمح بتحديد 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افضل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 للمشاكل وطرح بدائل أكثر ومن ثم اختيار حلول 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افضل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ترتيب العمال وفق مجموعات أو فرق عمل متماثلة ثقافيا وتشجيع المنافسة بينهما الأمر الذي يثير الاعتزاز في العمل والذي بدوره يحسن الأداء</a:t>
            </a:r>
            <a:r>
              <a:rPr lang="ar-DZ" sz="3600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المطلب الثالث: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نماذج الاختلافات الثقافية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نماذج البعد الوحيد هي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ثقافات عالية السياق 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:يعرض هذا النوع من النماذج التمييز بين الثقافات على أساس مدى الترابط بين أفراد المنتمين لثقافة معينة 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فافراد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 الثقافات التي توصف بأنها عالية السياق يحاولون قبل اتخاذ قراراتهم الحصول على معلومات مساعدة من شبكات معلومات شخصية (أفراد الأسرة والأصدقاء وزملاء العمل )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ثقافات ذات </a:t>
            </a:r>
            <a:r>
              <a:rPr lang="ar-SA" sz="3600" b="1" dirty="0" err="1">
                <a:latin typeface="Arabic Typesetting" pitchFamily="66" charset="-78"/>
                <a:cs typeface="Arabic Typesetting" pitchFamily="66" charset="-78"/>
              </a:rPr>
              <a:t>الاعمال</a:t>
            </a:r>
            <a:r>
              <a:rPr lang="ar-SA" sz="3600" b="1" dirty="0">
                <a:latin typeface="Arabic Typesetting" pitchFamily="66" charset="-78"/>
                <a:cs typeface="Arabic Typesetting" pitchFamily="66" charset="-78"/>
              </a:rPr>
              <a:t> المتلاحقة 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: يركز </a:t>
            </a:r>
            <a:r>
              <a:rPr lang="ar-SA" sz="3600" dirty="0" err="1">
                <a:latin typeface="Arabic Typesetting" pitchFamily="66" charset="-78"/>
                <a:cs typeface="Arabic Typesetting" pitchFamily="66" charset="-78"/>
              </a:rPr>
              <a:t>الافراد</a:t>
            </a:r>
            <a:r>
              <a:rPr lang="ar-SA" sz="3600" dirty="0">
                <a:latin typeface="Arabic Typesetting" pitchFamily="66" charset="-78"/>
                <a:cs typeface="Arabic Typesetting" pitchFamily="66" charset="-78"/>
              </a:rPr>
              <a:t> في سلوكهم على إنجاز عمل وحيد لكل زمن بمعنى وجود مقياس زمني لكل عمل وينظر هؤلاء الأفراد إلى الوقت على أنه يساوي المال مثل الثقافات المنتشرة في أمريكا الشمالية وألمانيا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Autofit/>
          </a:bodyPr>
          <a:lstStyle/>
          <a:p>
            <a:pPr algn="r" rtl="1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نماذج متعددة </a:t>
            </a:r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الابعاد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نموذج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هوفستد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في مجال الإدارة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  <a:p>
            <a:pPr lvl="0" algn="r" rtl="1"/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التفاوت في القوة :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يشير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الى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العلاقة بين الرؤساء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التابعين ، وهو يعكس درجة توقع وجودة نفوذ لدى فئة قليلة من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الافراد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في المنظمة ،ودرجة قبول التوزيع غير متساوي للقوة في المنظمة ،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تسجيل مستوى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عالى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من التوزيع غير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المتساوى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للقوة يكون في المنظمات ذات التنظيم الهرمي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اذا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يتلقى التابعين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الاموار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دون توفير شعور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معنوى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بأهمية مناقشة القرارات التي تهمهم مع الرؤساء ، حيث يكون الأشخاص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الأكثر قوة في مكتب منفصل يشبه تمام الغرف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الاطعام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، كما يكون دور السكرتارية عنده مثل حارسي الباب . بينما نجد المنظمات ذات التوزيع المتساوي للقوة اقل اعتمادا على الهيكل الهرمي ،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تكون فيه علاقات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نعاونية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بين الرؤساء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المرؤسين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،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الهرمية تكون حسب مكونات الوظيفة من السلطة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مسؤولية </a:t>
            </a:r>
            <a:r>
              <a:rPr lang="ar-SA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dirty="0">
                <a:latin typeface="Arabic Typesetting" pitchFamily="66" charset="-78"/>
                <a:cs typeface="Arabic Typesetting" pitchFamily="66" charset="-78"/>
              </a:rPr>
              <a:t> ليس مرتبطة بشاغل الوظيفة .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DZ" sz="3200" b="1" dirty="0">
                <a:latin typeface="Arabic Typesetting" pitchFamily="66" charset="-78"/>
                <a:cs typeface="Arabic Typesetting" pitchFamily="66" charset="-78"/>
              </a:rPr>
              <a:t>تجنب المخاطرة :</a:t>
            </a:r>
            <a:endParaRPr lang="fr-FR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يدل على مدى تحمل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الافراد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للغموض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لذلك يعرف هذا البعد على انه درجة إحساس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افراد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ثقافة معينة بالتهديد من الظروف الغامضة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غير المعروفة .ويرى </a:t>
            </a:r>
            <a:r>
              <a:rPr lang="fr-FR" sz="3200" dirty="0" err="1">
                <a:latin typeface="Arabic Typesetting" pitchFamily="66" charset="-78"/>
                <a:cs typeface="Arabic Typesetting" pitchFamily="66" charset="-78"/>
              </a:rPr>
              <a:t>hofstede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المنظمات التي تتميز بتجنب المخاطرة هي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اكثر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حاجة للقواعد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التعليمات التي تقلص من الغموض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حالة التأكيد لدى الموظفين الذين يعتقدون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انهم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سيكونون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اكثر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أهمية في الشركة كلما اتبعوا القواعد التي يجب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تكسر في نظرهم .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و في هذه الحالة يكون ضغط العمل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عالى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.وعلى عكس من ذلك فان انخفاض درجة تجنب المخاطرة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عدم التأكد يكون ضغط العمل اقل ،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اين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يكون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تاثير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الغموض منخفض على الموظفون ، كما يكون الشعور بالاستقرار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الامن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الوظيفي عالي لديهم </a:t>
            </a:r>
            <a:r>
              <a:rPr lang="ar-DZ" dirty="0"/>
              <a:t>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1259</Words>
  <Application>Microsoft Office PowerPoint</Application>
  <PresentationFormat>عرض على الشاشة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Aspect</vt:lpstr>
      <vt:lpstr>ادارة التنوع الثقافي و التواصل عبر الثقافات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213795859559</cp:lastModifiedBy>
  <cp:revision>10</cp:revision>
  <dcterms:created xsi:type="dcterms:W3CDTF">2021-12-28T19:11:35Z</dcterms:created>
  <dcterms:modified xsi:type="dcterms:W3CDTF">2021-12-29T21:15:38Z</dcterms:modified>
</cp:coreProperties>
</file>