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228819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A87A56-2133-45BC-AE26-E6F9CAD273B2}"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119521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408844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228982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3443463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247519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172255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312088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103050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386747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87A56-2133-45BC-AE26-E6F9CAD273B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88542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A87A56-2133-45BC-AE26-E6F9CAD273B2}"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12438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A87A56-2133-45BC-AE26-E6F9CAD273B2}"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199885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A87A56-2133-45BC-AE26-E6F9CAD273B2}"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239079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7A56-2133-45BC-AE26-E6F9CAD273B2}"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15951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A87A56-2133-45BC-AE26-E6F9CAD273B2}"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12819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9EA87A56-2133-45BC-AE26-E6F9CAD273B2}" type="datetimeFigureOut">
              <a:rPr lang="en-US" smtClean="0"/>
              <a:t>12/5/2021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17C3B36-0DE5-4FA9-988C-F8AD4E04CBFA}" type="slidenum">
              <a:rPr lang="en-US" smtClean="0"/>
              <a:t>‹#›</a:t>
            </a:fld>
            <a:endParaRPr lang="en-US"/>
          </a:p>
        </p:txBody>
      </p:sp>
    </p:spTree>
    <p:extLst>
      <p:ext uri="{BB962C8B-B14F-4D97-AF65-F5344CB8AC3E}">
        <p14:creationId xmlns:p14="http://schemas.microsoft.com/office/powerpoint/2010/main" val="348459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EA87A56-2133-45BC-AE26-E6F9CAD273B2}" type="datetimeFigureOut">
              <a:rPr lang="en-US" smtClean="0"/>
              <a:t>12/5/2021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17C3B36-0DE5-4FA9-988C-F8AD4E04CBFA}" type="slidenum">
              <a:rPr lang="en-US" smtClean="0"/>
              <a:t>‹#›</a:t>
            </a:fld>
            <a:endParaRPr lang="en-US"/>
          </a:p>
        </p:txBody>
      </p:sp>
    </p:spTree>
    <p:extLst>
      <p:ext uri="{BB962C8B-B14F-4D97-AF65-F5344CB8AC3E}">
        <p14:creationId xmlns:p14="http://schemas.microsoft.com/office/powerpoint/2010/main" val="302312056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nvas.bham.ac.uk/enroll/NAL466" TargetMode="External"/><Relationship Id="rId7" Type="http://schemas.openxmlformats.org/officeDocument/2006/relationships/hyperlink" Target="https://www.tntmagazine.com/lifestyle-career/jobs/academic-writing-problems-faced-by-todays-students" TargetMode="External"/><Relationship Id="rId2" Type="http://schemas.openxmlformats.org/officeDocument/2006/relationships/hyperlink" Target="https://canvas.bham.ac.uk/courses/11712/modules" TargetMode="External"/><Relationship Id="rId1" Type="http://schemas.openxmlformats.org/officeDocument/2006/relationships/slideLayout" Target="../slideLayouts/slideLayout2.xml"/><Relationship Id="rId6" Type="http://schemas.openxmlformats.org/officeDocument/2006/relationships/hyperlink" Target="https://libguides.bham.ac.uk/asg/writing" TargetMode="External"/><Relationship Id="rId5" Type="http://schemas.openxmlformats.org/officeDocument/2006/relationships/hyperlink" Target="http://www.phrasebank.manchester.ac.uk/" TargetMode="External"/><Relationship Id="rId4" Type="http://schemas.openxmlformats.org/officeDocument/2006/relationships/hyperlink" Target="https://he.palgrave.com/page/detail/Wheres-Your-Argument/?K=978113753473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866" y="1704110"/>
            <a:ext cx="8676222" cy="3200400"/>
          </a:xfrm>
        </p:spPr>
        <p:txBody>
          <a:bodyPr/>
          <a:lstStyle/>
          <a:p>
            <a:r>
              <a:rPr lang="en-US" dirty="0">
                <a:effectLst/>
              </a:rPr>
              <a:t>The three </a:t>
            </a:r>
            <a:r>
              <a:rPr lang="en-US" dirty="0" smtClean="0">
                <a:effectLst/>
              </a:rPr>
              <a:t>‘Cs’: </a:t>
            </a:r>
            <a:r>
              <a:rPr lang="en-US" dirty="0">
                <a:effectLst/>
              </a:rPr>
              <a:t>key principles of academic writing</a:t>
            </a:r>
            <a:br>
              <a:rPr lang="en-US" dirty="0">
                <a:effectLst/>
              </a:rPr>
            </a:br>
            <a:endParaRPr lang="en-US" dirty="0"/>
          </a:p>
        </p:txBody>
      </p:sp>
      <p:sp>
        <p:nvSpPr>
          <p:cNvPr id="3" name="Subtitle 2"/>
          <p:cNvSpPr>
            <a:spLocks noGrp="1"/>
          </p:cNvSpPr>
          <p:nvPr>
            <p:ph type="subTitle" idx="1"/>
          </p:nvPr>
        </p:nvSpPr>
        <p:spPr>
          <a:xfrm>
            <a:off x="8040875" y="6082145"/>
            <a:ext cx="4151125" cy="775855"/>
          </a:xfrm>
        </p:spPr>
        <p:txBody>
          <a:bodyPr/>
          <a:lstStyle/>
          <a:p>
            <a:r>
              <a:rPr lang="en-US" dirty="0" smtClean="0"/>
              <a:t>Canvas.bham.ac.uk  (edited)</a:t>
            </a:r>
            <a:endParaRPr lang="en-US" dirty="0"/>
          </a:p>
        </p:txBody>
      </p:sp>
    </p:spTree>
    <p:extLst>
      <p:ext uri="{BB962C8B-B14F-4D97-AF65-F5344CB8AC3E}">
        <p14:creationId xmlns:p14="http://schemas.microsoft.com/office/powerpoint/2010/main" val="275656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274619"/>
          </a:xfrm>
        </p:spPr>
        <p:txBody>
          <a:bodyPr>
            <a:normAutofit fontScale="90000"/>
          </a:bodyPr>
          <a:lstStyle/>
          <a:p>
            <a:pPr algn="ctr"/>
            <a:r>
              <a:rPr lang="en-US" b="1" dirty="0">
                <a:effectLst/>
              </a:rPr>
              <a:t>Now see if you can edit this passage to become clearer and more concise:</a:t>
            </a:r>
            <a:r>
              <a:rPr lang="en-US" dirty="0">
                <a:effectLst/>
              </a:rPr>
              <a:t/>
            </a:r>
            <a:br>
              <a:rPr lang="en-US" dirty="0">
                <a:effectLst/>
              </a:rPr>
            </a:br>
            <a:endParaRPr lang="en-US" dirty="0"/>
          </a:p>
        </p:txBody>
      </p:sp>
      <p:sp>
        <p:nvSpPr>
          <p:cNvPr id="3" name="Content Placeholder 2"/>
          <p:cNvSpPr>
            <a:spLocks noGrp="1"/>
          </p:cNvSpPr>
          <p:nvPr>
            <p:ph idx="1"/>
          </p:nvPr>
        </p:nvSpPr>
        <p:spPr>
          <a:xfrm>
            <a:off x="1141413" y="1884219"/>
            <a:ext cx="9905998" cy="4752108"/>
          </a:xfrm>
        </p:spPr>
        <p:txBody>
          <a:bodyPr>
            <a:noAutofit/>
          </a:bodyPr>
          <a:lstStyle/>
          <a:p>
            <a:r>
              <a:rPr lang="en-US" sz="2800" b="1" dirty="0" smtClean="0">
                <a:effectLst/>
              </a:rPr>
              <a:t>The </a:t>
            </a:r>
            <a:r>
              <a:rPr lang="en-US" sz="2800" b="1" dirty="0">
                <a:effectLst/>
              </a:rPr>
              <a:t>study suggests psychoanalytic therapy works best and is most successful if the client is motivated and has a positive attitude, therefore a depressed client’s apathy, flat emotional state and lack of motivation could perhaps have an impact on the appropriateness of psychoanalytic therapy for treating a condition such as depression. Furthermore, it could be said that the levels of dependency of depressed clients mean that transference is more than likely to develop.</a:t>
            </a:r>
          </a:p>
          <a:p>
            <a:endParaRPr lang="en-US" sz="2400" dirty="0"/>
          </a:p>
        </p:txBody>
      </p:sp>
    </p:spTree>
    <p:extLst>
      <p:ext uri="{BB962C8B-B14F-4D97-AF65-F5344CB8AC3E}">
        <p14:creationId xmlns:p14="http://schemas.microsoft.com/office/powerpoint/2010/main" val="368554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138545"/>
            <a:ext cx="9905998" cy="6719455"/>
          </a:xfrm>
        </p:spPr>
        <p:txBody>
          <a:bodyPr>
            <a:normAutofit/>
          </a:bodyPr>
          <a:lstStyle/>
          <a:p>
            <a:r>
              <a:rPr lang="en-US" sz="2400" b="1" dirty="0">
                <a:solidFill>
                  <a:srgbClr val="FF0000"/>
                </a:solidFill>
                <a:effectLst/>
              </a:rPr>
              <a:t>ORIGINAL PARAGRAPH:</a:t>
            </a:r>
          </a:p>
          <a:p>
            <a:r>
              <a:rPr lang="en-US" sz="2400" b="1" dirty="0">
                <a:effectLst/>
              </a:rPr>
              <a:t>The study suggests psychoanalytic therapy works best </a:t>
            </a:r>
            <a:r>
              <a:rPr lang="en-US" sz="2400" b="1" dirty="0">
                <a:solidFill>
                  <a:srgbClr val="FFFF00"/>
                </a:solidFill>
                <a:effectLst/>
              </a:rPr>
              <a:t>and is most successful </a:t>
            </a:r>
            <a:r>
              <a:rPr lang="en-US" sz="2400" b="1" dirty="0">
                <a:effectLst/>
              </a:rPr>
              <a:t>if the client is motivated and has a positive </a:t>
            </a:r>
            <a:r>
              <a:rPr lang="en-US" sz="2400" b="1" dirty="0">
                <a:solidFill>
                  <a:srgbClr val="FFFF00"/>
                </a:solidFill>
                <a:effectLst/>
              </a:rPr>
              <a:t>attitude, </a:t>
            </a:r>
            <a:r>
              <a:rPr lang="en-US" sz="2400" b="1" dirty="0">
                <a:effectLst/>
              </a:rPr>
              <a:t>therefore a depressed client’s apathy, flat emotional state and lack of motivation </a:t>
            </a:r>
            <a:r>
              <a:rPr lang="en-US" sz="2400" b="1" dirty="0">
                <a:solidFill>
                  <a:srgbClr val="FFFF00"/>
                </a:solidFill>
                <a:effectLst/>
              </a:rPr>
              <a:t>could perhaps have an impact </a:t>
            </a:r>
            <a:r>
              <a:rPr lang="en-US" sz="2400" b="1" dirty="0">
                <a:effectLst/>
              </a:rPr>
              <a:t>on the appropriateness of psychoanalytic therapy for treating a condition such as depression. Furthermore, </a:t>
            </a:r>
            <a:r>
              <a:rPr lang="en-US" sz="2400" b="1" dirty="0">
                <a:solidFill>
                  <a:srgbClr val="FFFF00"/>
                </a:solidFill>
                <a:effectLst/>
              </a:rPr>
              <a:t>it could be said that </a:t>
            </a:r>
            <a:r>
              <a:rPr lang="en-US" sz="2400" b="1" dirty="0">
                <a:effectLst/>
              </a:rPr>
              <a:t>the levels of dependency of depressed clients mean that transference is </a:t>
            </a:r>
            <a:r>
              <a:rPr lang="en-US" sz="2400" b="1" dirty="0">
                <a:solidFill>
                  <a:srgbClr val="FFFF00"/>
                </a:solidFill>
                <a:effectLst/>
              </a:rPr>
              <a:t>more</a:t>
            </a:r>
            <a:r>
              <a:rPr lang="en-US" sz="2400" b="1" dirty="0">
                <a:effectLst/>
              </a:rPr>
              <a:t> than likely to develop.</a:t>
            </a:r>
          </a:p>
          <a:p>
            <a:r>
              <a:rPr lang="en-US" sz="2400" b="1" dirty="0">
                <a:solidFill>
                  <a:srgbClr val="92D050"/>
                </a:solidFill>
                <a:effectLst/>
              </a:rPr>
              <a:t>AN EDITED VERSION:</a:t>
            </a:r>
          </a:p>
          <a:p>
            <a:r>
              <a:rPr lang="en-US" sz="2400" b="1" dirty="0">
                <a:effectLst/>
              </a:rPr>
              <a:t>The study suggests psychoanalytic therapy works best if the client has a positive attitude. Therefore, a depressed client’s apathy, flat emotional state and lack of motivation could affect the appropriateness of psychoanalytic therapy for treating a condition such as depression. Furthermore, the levels of dependency of depressed clients could mean that transference is likely to develop.</a:t>
            </a:r>
          </a:p>
          <a:p>
            <a:endParaRPr lang="en-US" sz="2400" b="1" dirty="0"/>
          </a:p>
        </p:txBody>
      </p:sp>
    </p:spTree>
    <p:extLst>
      <p:ext uri="{BB962C8B-B14F-4D97-AF65-F5344CB8AC3E}">
        <p14:creationId xmlns:p14="http://schemas.microsoft.com/office/powerpoint/2010/main" val="138860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180109"/>
            <a:ext cx="9905998" cy="6677891"/>
          </a:xfrm>
        </p:spPr>
        <p:txBody>
          <a:bodyPr>
            <a:noAutofit/>
          </a:bodyPr>
          <a:lstStyle/>
          <a:p>
            <a:pPr lvl="0" algn="ctr"/>
            <a:r>
              <a:rPr lang="en-US" sz="2600" b="1" dirty="0" smtClean="0">
                <a:solidFill>
                  <a:srgbClr val="FF0000"/>
                </a:solidFill>
                <a:effectLst/>
              </a:rPr>
              <a:t>EXTRA NOTES</a:t>
            </a:r>
          </a:p>
          <a:p>
            <a:pPr lvl="0" algn="ctr"/>
            <a:r>
              <a:rPr lang="en-US" sz="2600" b="1" dirty="0" smtClean="0">
                <a:solidFill>
                  <a:srgbClr val="FFFF00"/>
                </a:solidFill>
                <a:effectLst/>
              </a:rPr>
              <a:t>Hedges / boosters </a:t>
            </a:r>
          </a:p>
          <a:p>
            <a:pPr lvl="0"/>
            <a:r>
              <a:rPr lang="en-US" sz="2600" b="1" dirty="0" smtClean="0">
                <a:effectLst/>
              </a:rPr>
              <a:t>Wherever </a:t>
            </a:r>
            <a:r>
              <a:rPr lang="en-US" sz="2600" b="1" dirty="0">
                <a:effectLst/>
              </a:rPr>
              <a:t>possible, use a verb form of a word rather than the noun form - 'indicate' is much more direct and concise than 'provide an indication of.'</a:t>
            </a:r>
          </a:p>
          <a:p>
            <a:pPr lvl="0"/>
            <a:r>
              <a:rPr lang="en-US" sz="2600" b="1" dirty="0">
                <a:effectLst/>
              </a:rPr>
              <a:t>Think about things that you really don't need to say e.g. 'brown </a:t>
            </a:r>
            <a:r>
              <a:rPr lang="en-US" sz="2600" b="1" i="1" dirty="0">
                <a:effectLst/>
              </a:rPr>
              <a:t>in </a:t>
            </a:r>
            <a:r>
              <a:rPr lang="en-US" sz="2600" b="1" i="1" dirty="0" err="1">
                <a:effectLst/>
              </a:rPr>
              <a:t>colour</a:t>
            </a:r>
            <a:r>
              <a:rPr lang="en-US" sz="2600" b="1" dirty="0">
                <a:effectLst/>
              </a:rPr>
              <a:t>' - 'brown' is enough!</a:t>
            </a:r>
          </a:p>
          <a:p>
            <a:pPr lvl="0"/>
            <a:r>
              <a:rPr lang="en-US" sz="2600" b="1" dirty="0">
                <a:effectLst/>
              </a:rPr>
              <a:t>Try to strike a balance between being over-cautious and over-confident. Too many words/phrases like 'perhaps' and 'could possibly suggest' can make your writing feel vague; but sounding too definitive or arrogant is not advisable either. Striking a balance takes practice and careful editing.</a:t>
            </a:r>
          </a:p>
          <a:p>
            <a:pPr lvl="0"/>
            <a:r>
              <a:rPr lang="en-US" sz="2600" b="1" dirty="0">
                <a:effectLst/>
              </a:rPr>
              <a:t>Avoid phrases like 'more than likely' which don't really mean anything and make your writing seem imprecise.</a:t>
            </a:r>
          </a:p>
          <a:p>
            <a:endParaRPr lang="en-US" sz="2600" b="1" dirty="0"/>
          </a:p>
        </p:txBody>
      </p:sp>
    </p:spTree>
    <p:extLst>
      <p:ext uri="{BB962C8B-B14F-4D97-AF65-F5344CB8AC3E}">
        <p14:creationId xmlns:p14="http://schemas.microsoft.com/office/powerpoint/2010/main" val="170255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2021080815175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14104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748145"/>
          </a:xfrm>
        </p:spPr>
        <p:txBody>
          <a:bodyPr>
            <a:normAutofit fontScale="90000"/>
          </a:bodyPr>
          <a:lstStyle/>
          <a:p>
            <a:r>
              <a:rPr lang="en-US" b="1" i="1" dirty="0">
                <a:effectLst/>
              </a:rPr>
              <a:t>Being concrete and precise</a:t>
            </a:r>
            <a:br>
              <a:rPr lang="en-US" b="1" i="1" dirty="0">
                <a:effectLst/>
              </a:rPr>
            </a:br>
            <a:endParaRPr lang="en-US" b="1" i="1" dirty="0"/>
          </a:p>
        </p:txBody>
      </p:sp>
      <p:sp>
        <p:nvSpPr>
          <p:cNvPr id="3" name="Content Placeholder 2"/>
          <p:cNvSpPr>
            <a:spLocks noGrp="1"/>
          </p:cNvSpPr>
          <p:nvPr>
            <p:ph idx="1"/>
          </p:nvPr>
        </p:nvSpPr>
        <p:spPr>
          <a:xfrm>
            <a:off x="1141413" y="1357745"/>
            <a:ext cx="9905998" cy="5403273"/>
          </a:xfrm>
        </p:spPr>
        <p:txBody>
          <a:bodyPr>
            <a:normAutofit/>
          </a:bodyPr>
          <a:lstStyle/>
          <a:p>
            <a:pPr marL="0" indent="0" algn="ctr">
              <a:buNone/>
            </a:pPr>
            <a:r>
              <a:rPr lang="en-US" sz="3200" b="1" dirty="0">
                <a:solidFill>
                  <a:srgbClr val="FFC000"/>
                </a:solidFill>
                <a:effectLst/>
              </a:rPr>
              <a:t>Quick wins for being concrete:</a:t>
            </a:r>
            <a:endParaRPr lang="en-US" sz="3200" dirty="0">
              <a:solidFill>
                <a:srgbClr val="FFC000"/>
              </a:solidFill>
              <a:effectLst/>
            </a:endParaRPr>
          </a:p>
          <a:p>
            <a:pPr lvl="0"/>
            <a:r>
              <a:rPr lang="en-US" sz="3200" b="1" dirty="0">
                <a:effectLst/>
              </a:rPr>
              <a:t>Illuminate your points with examples</a:t>
            </a:r>
          </a:p>
          <a:p>
            <a:pPr lvl="0"/>
            <a:r>
              <a:rPr lang="en-US" sz="3200" b="1" dirty="0">
                <a:effectLst/>
              </a:rPr>
              <a:t>Avoid </a:t>
            </a:r>
            <a:r>
              <a:rPr lang="en-US" sz="3200" b="1" dirty="0" smtClean="0">
                <a:effectLst/>
              </a:rPr>
              <a:t>generalizations </a:t>
            </a:r>
            <a:r>
              <a:rPr lang="en-US" sz="3200" b="1" dirty="0">
                <a:effectLst/>
              </a:rPr>
              <a:t>or empty phrases</a:t>
            </a:r>
          </a:p>
          <a:p>
            <a:pPr lvl="0"/>
            <a:r>
              <a:rPr lang="en-US" sz="3200" b="1" dirty="0">
                <a:effectLst/>
              </a:rPr>
              <a:t>Quantify things where possible</a:t>
            </a:r>
          </a:p>
          <a:p>
            <a:pPr lvl="0"/>
            <a:r>
              <a:rPr lang="en-US" sz="3200" b="1" dirty="0">
                <a:effectLst/>
              </a:rPr>
              <a:t>Support everything with evidence</a:t>
            </a:r>
          </a:p>
          <a:p>
            <a:pPr lvl="0"/>
            <a:r>
              <a:rPr lang="en-US" sz="3200" b="1" dirty="0">
                <a:effectLst/>
              </a:rPr>
              <a:t>Always highlight the relevance of the evidence you use</a:t>
            </a:r>
          </a:p>
          <a:p>
            <a:endParaRPr lang="en-US" sz="3200" dirty="0"/>
          </a:p>
        </p:txBody>
      </p:sp>
    </p:spTree>
    <p:extLst>
      <p:ext uri="{BB962C8B-B14F-4D97-AF65-F5344CB8AC3E}">
        <p14:creationId xmlns:p14="http://schemas.microsoft.com/office/powerpoint/2010/main" val="113267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45127"/>
          </a:xfrm>
        </p:spPr>
        <p:txBody>
          <a:bodyPr>
            <a:normAutofit fontScale="90000"/>
          </a:bodyPr>
          <a:lstStyle/>
          <a:p>
            <a:r>
              <a:rPr lang="en-US" b="1" dirty="0">
                <a:solidFill>
                  <a:srgbClr val="00B0F0"/>
                </a:solidFill>
                <a:effectLst/>
              </a:rPr>
              <a:t>Specific examples give weight to your points:</a:t>
            </a:r>
            <a:r>
              <a:rPr lang="en-US" dirty="0">
                <a:solidFill>
                  <a:srgbClr val="00B0F0"/>
                </a:solidFill>
                <a:effectLst/>
              </a:rPr>
              <a:t/>
            </a:r>
            <a:br>
              <a:rPr lang="en-US" dirty="0">
                <a:solidFill>
                  <a:srgbClr val="00B0F0"/>
                </a:solidFill>
                <a:effectLst/>
              </a:rPr>
            </a:br>
            <a:endParaRPr lang="en-US" dirty="0">
              <a:solidFill>
                <a:srgbClr val="00B0F0"/>
              </a:solidFill>
            </a:endParaRPr>
          </a:p>
        </p:txBody>
      </p:sp>
      <p:sp>
        <p:nvSpPr>
          <p:cNvPr id="3" name="Content Placeholder 2"/>
          <p:cNvSpPr>
            <a:spLocks noGrp="1"/>
          </p:cNvSpPr>
          <p:nvPr>
            <p:ph idx="1"/>
          </p:nvPr>
        </p:nvSpPr>
        <p:spPr>
          <a:xfrm>
            <a:off x="1141413" y="1454727"/>
            <a:ext cx="9905998" cy="5278582"/>
          </a:xfrm>
        </p:spPr>
        <p:txBody>
          <a:bodyPr>
            <a:noAutofit/>
          </a:bodyPr>
          <a:lstStyle/>
          <a:p>
            <a:pPr marL="0" indent="0" algn="ctr">
              <a:buNone/>
            </a:pPr>
            <a:r>
              <a:rPr lang="en-US" sz="2800" b="1" dirty="0">
                <a:solidFill>
                  <a:schemeClr val="tx1"/>
                </a:solidFill>
                <a:effectLst/>
              </a:rPr>
              <a:t>Specific examples give weight to your points:</a:t>
            </a:r>
            <a:endParaRPr lang="en-US" sz="2800" dirty="0">
              <a:solidFill>
                <a:schemeClr val="tx1"/>
              </a:solidFill>
              <a:effectLst/>
            </a:endParaRPr>
          </a:p>
          <a:p>
            <a:r>
              <a:rPr lang="en-US" sz="2800" b="1" dirty="0">
                <a:solidFill>
                  <a:srgbClr val="FFFF00"/>
                </a:solidFill>
                <a:effectLst/>
              </a:rPr>
              <a:t>TOO GENERAL/ VAGUE</a:t>
            </a:r>
            <a:r>
              <a:rPr lang="en-US" sz="2800" b="1" dirty="0">
                <a:effectLst/>
              </a:rPr>
              <a:t>:</a:t>
            </a:r>
            <a:r>
              <a:rPr lang="en-US" sz="2800" dirty="0">
                <a:effectLst/>
              </a:rPr>
              <a:t> “The impact of </a:t>
            </a:r>
            <a:r>
              <a:rPr lang="en-US" sz="2800" dirty="0" smtClean="0">
                <a:effectLst/>
              </a:rPr>
              <a:t>behaviorism </a:t>
            </a:r>
            <a:r>
              <a:rPr lang="en-US" sz="2800" dirty="0">
                <a:effectLst/>
              </a:rPr>
              <a:t>on education has been significant.”</a:t>
            </a:r>
          </a:p>
          <a:p>
            <a:r>
              <a:rPr lang="en-US" sz="2800" b="1" dirty="0">
                <a:solidFill>
                  <a:srgbClr val="00B050"/>
                </a:solidFill>
                <a:effectLst/>
              </a:rPr>
              <a:t>BETTER</a:t>
            </a:r>
            <a:r>
              <a:rPr lang="en-US" sz="2800" b="1" dirty="0">
                <a:effectLst/>
              </a:rPr>
              <a:t>:</a:t>
            </a:r>
            <a:r>
              <a:rPr lang="en-US" sz="2800" dirty="0">
                <a:effectLst/>
              </a:rPr>
              <a:t> “The impact of </a:t>
            </a:r>
            <a:r>
              <a:rPr lang="en-US" sz="2800" dirty="0" smtClean="0">
                <a:effectLst/>
              </a:rPr>
              <a:t>behaviorism </a:t>
            </a:r>
            <a:r>
              <a:rPr lang="en-US" sz="2800" dirty="0">
                <a:effectLst/>
              </a:rPr>
              <a:t>on education has been significant, </a:t>
            </a:r>
            <a:r>
              <a:rPr lang="en-US" sz="2800" b="1" dirty="0">
                <a:effectLst/>
              </a:rPr>
              <a:t>as demonstrated by</a:t>
            </a:r>
            <a:r>
              <a:rPr lang="en-US" sz="2800" dirty="0">
                <a:effectLst/>
              </a:rPr>
              <a:t> the widespread use of positive reinforcement in primary schools.”</a:t>
            </a:r>
          </a:p>
          <a:p>
            <a:r>
              <a:rPr lang="en-US" sz="2800" b="1" dirty="0">
                <a:solidFill>
                  <a:srgbClr val="FFFF00"/>
                </a:solidFill>
                <a:effectLst/>
              </a:rPr>
              <a:t>Clichés or </a:t>
            </a:r>
            <a:r>
              <a:rPr lang="en-US" sz="2800" b="1" dirty="0" smtClean="0">
                <a:solidFill>
                  <a:srgbClr val="FFFF00"/>
                </a:solidFill>
                <a:effectLst/>
              </a:rPr>
              <a:t>generalizations </a:t>
            </a:r>
            <a:r>
              <a:rPr lang="en-US" sz="2800" b="1" dirty="0">
                <a:solidFill>
                  <a:srgbClr val="FFFF00"/>
                </a:solidFill>
                <a:effectLst/>
              </a:rPr>
              <a:t>are a waste of words:</a:t>
            </a:r>
            <a:endParaRPr lang="en-US" sz="2800" dirty="0">
              <a:solidFill>
                <a:srgbClr val="FFFF00"/>
              </a:solidFill>
              <a:effectLst/>
            </a:endParaRPr>
          </a:p>
          <a:p>
            <a:r>
              <a:rPr lang="en-US" sz="2800" dirty="0">
                <a:effectLst/>
              </a:rPr>
              <a:t>“Language is hugely important for humans”</a:t>
            </a:r>
          </a:p>
          <a:p>
            <a:r>
              <a:rPr lang="en-US" sz="2800" dirty="0">
                <a:effectLst/>
              </a:rPr>
              <a:t>“This is clearly a highly interesting topic.”</a:t>
            </a:r>
          </a:p>
          <a:p>
            <a:endParaRPr lang="en-US" sz="2800" dirty="0"/>
          </a:p>
        </p:txBody>
      </p:sp>
    </p:spTree>
    <p:extLst>
      <p:ext uri="{BB962C8B-B14F-4D97-AF65-F5344CB8AC3E}">
        <p14:creationId xmlns:p14="http://schemas.microsoft.com/office/powerpoint/2010/main" val="10996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69818"/>
          </a:xfrm>
        </p:spPr>
        <p:txBody>
          <a:bodyPr>
            <a:noAutofit/>
          </a:bodyPr>
          <a:lstStyle/>
          <a:p>
            <a:pPr algn="ctr"/>
            <a:r>
              <a:rPr lang="en-US" b="1" dirty="0">
                <a:effectLst/>
              </a:rPr>
              <a:t>Editing techniques</a:t>
            </a:r>
            <a:br>
              <a:rPr lang="en-US" b="1" dirty="0">
                <a:effectLst/>
              </a:rPr>
            </a:br>
            <a:endParaRPr lang="en-US" b="1" dirty="0"/>
          </a:p>
        </p:txBody>
      </p:sp>
      <p:sp>
        <p:nvSpPr>
          <p:cNvPr id="3" name="Content Placeholder 2"/>
          <p:cNvSpPr>
            <a:spLocks noGrp="1"/>
          </p:cNvSpPr>
          <p:nvPr>
            <p:ph idx="1"/>
          </p:nvPr>
        </p:nvSpPr>
        <p:spPr>
          <a:xfrm>
            <a:off x="1141413" y="1468582"/>
            <a:ext cx="9905998" cy="5389417"/>
          </a:xfrm>
        </p:spPr>
        <p:txBody>
          <a:bodyPr>
            <a:normAutofit/>
          </a:bodyPr>
          <a:lstStyle/>
          <a:p>
            <a:pPr marL="0" indent="0" algn="ctr">
              <a:buNone/>
            </a:pPr>
            <a:r>
              <a:rPr lang="en-US" sz="2400" b="1" dirty="0">
                <a:solidFill>
                  <a:srgbClr val="FF0000"/>
                </a:solidFill>
                <a:effectLst/>
              </a:rPr>
              <a:t>Tips for editing</a:t>
            </a:r>
          </a:p>
          <a:p>
            <a:pPr lvl="0"/>
            <a:r>
              <a:rPr lang="en-US" sz="2400" b="1" dirty="0">
                <a:effectLst/>
              </a:rPr>
              <a:t>Leave a few days between the writing and editing stages to allow yourself to look at your work with fresh eyes.</a:t>
            </a:r>
          </a:p>
          <a:p>
            <a:pPr lvl="0"/>
            <a:r>
              <a:rPr lang="en-US" sz="2400" b="1" dirty="0">
                <a:effectLst/>
              </a:rPr>
              <a:t>Print off to do your editing.</a:t>
            </a:r>
          </a:p>
          <a:p>
            <a:pPr lvl="0"/>
            <a:r>
              <a:rPr lang="en-US" sz="2400" b="1" dirty="0">
                <a:effectLst/>
              </a:rPr>
              <a:t>Go through crossing out any words or sentences that are serving no purpose.</a:t>
            </a:r>
          </a:p>
          <a:p>
            <a:pPr lvl="0"/>
            <a:r>
              <a:rPr lang="en-US" sz="2400" b="1" dirty="0">
                <a:effectLst/>
              </a:rPr>
              <a:t>Cut anything that is just 'window dressing', but not material that advances your argument or helps to make things clear to your reader.</a:t>
            </a:r>
          </a:p>
          <a:p>
            <a:pPr lvl="0"/>
            <a:r>
              <a:rPr lang="en-US" sz="2400" b="1" dirty="0">
                <a:effectLst/>
              </a:rPr>
              <a:t>Often adverbs such as “slightly” or “extremely” can be cut. Make your verbs do their job so you don’t have to keep qualifying them.</a:t>
            </a:r>
          </a:p>
          <a:p>
            <a:endParaRPr lang="en-US" sz="2400" b="1" dirty="0"/>
          </a:p>
        </p:txBody>
      </p:sp>
    </p:spTree>
    <p:extLst>
      <p:ext uri="{BB962C8B-B14F-4D97-AF65-F5344CB8AC3E}">
        <p14:creationId xmlns:p14="http://schemas.microsoft.com/office/powerpoint/2010/main" val="316200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512619"/>
            <a:ext cx="9905998" cy="6567054"/>
          </a:xfrm>
        </p:spPr>
        <p:txBody>
          <a:bodyPr>
            <a:normAutofit/>
          </a:bodyPr>
          <a:lstStyle/>
          <a:p>
            <a:pPr lvl="0"/>
            <a:r>
              <a:rPr lang="en-US" sz="3200" b="1" dirty="0">
                <a:effectLst/>
              </a:rPr>
              <a:t>Copy and paste any clumsy sentences onto a separate document and play around with them to find a more streamlined structure.</a:t>
            </a:r>
          </a:p>
          <a:p>
            <a:pPr lvl="0"/>
            <a:r>
              <a:rPr lang="en-US" sz="3200" b="1" dirty="0">
                <a:effectLst/>
              </a:rPr>
              <a:t>Read the whole essay aloud to check the flow and spot repetition.</a:t>
            </a:r>
          </a:p>
          <a:p>
            <a:pPr lvl="0"/>
            <a:r>
              <a:rPr lang="en-US" sz="3200" b="1" dirty="0">
                <a:effectLst/>
              </a:rPr>
              <a:t>Keep anything you cut in a separate document called “scrap,” just in case you ever need it again. This will also make it less painful to trim your work!</a:t>
            </a:r>
          </a:p>
          <a:p>
            <a:endParaRPr lang="en-US" sz="3200" b="1" dirty="0"/>
          </a:p>
        </p:txBody>
      </p:sp>
    </p:spTree>
    <p:extLst>
      <p:ext uri="{BB962C8B-B14F-4D97-AF65-F5344CB8AC3E}">
        <p14:creationId xmlns:p14="http://schemas.microsoft.com/office/powerpoint/2010/main" val="6486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rPr>
              <a:t>Editing a paragraph</a:t>
            </a:r>
            <a:r>
              <a:rPr lang="en-US" sz="4000" dirty="0">
                <a:effectLst/>
              </a:rPr>
              <a:t/>
            </a:r>
            <a:br>
              <a:rPr lang="en-US" sz="4000" dirty="0">
                <a:effectLst/>
              </a:rPr>
            </a:br>
            <a:endParaRPr lang="en-US" sz="4000" dirty="0"/>
          </a:p>
        </p:txBody>
      </p:sp>
      <p:sp>
        <p:nvSpPr>
          <p:cNvPr id="3" name="Content Placeholder 2"/>
          <p:cNvSpPr>
            <a:spLocks noGrp="1"/>
          </p:cNvSpPr>
          <p:nvPr>
            <p:ph idx="1"/>
          </p:nvPr>
        </p:nvSpPr>
        <p:spPr>
          <a:xfrm>
            <a:off x="1141413" y="1690255"/>
            <a:ext cx="9905998" cy="4793672"/>
          </a:xfrm>
        </p:spPr>
        <p:txBody>
          <a:bodyPr>
            <a:normAutofit/>
          </a:bodyPr>
          <a:lstStyle/>
          <a:p>
            <a:r>
              <a:rPr lang="en-US" sz="3000" b="1" dirty="0" smtClean="0">
                <a:effectLst/>
              </a:rPr>
              <a:t>To </a:t>
            </a:r>
            <a:r>
              <a:rPr lang="en-US" sz="3000" b="1" dirty="0">
                <a:effectLst/>
              </a:rPr>
              <a:t>improve the internal structure of a paragraph, copy and paste it into a separate document and then put a line space between each sentence. Once the paragraph is spread out like this, you will be able to see if there are any very long sentences, check that the sentences are in the most appropriate sequence, and spot any sentences that are just repeating ideas, or that don’t really belong in this paragraph at all.</a:t>
            </a:r>
          </a:p>
          <a:p>
            <a:endParaRPr lang="en-US" dirty="0"/>
          </a:p>
        </p:txBody>
      </p:sp>
    </p:spTree>
    <p:extLst>
      <p:ext uri="{BB962C8B-B14F-4D97-AF65-F5344CB8AC3E}">
        <p14:creationId xmlns:p14="http://schemas.microsoft.com/office/powerpoint/2010/main" val="2234546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91491"/>
          </a:xfrm>
        </p:spPr>
        <p:txBody>
          <a:bodyPr/>
          <a:lstStyle/>
          <a:p>
            <a:pPr algn="ctr"/>
            <a:r>
              <a:rPr lang="en-US" b="1" dirty="0">
                <a:effectLst/>
              </a:rPr>
              <a:t>The M.J. Hyland Method</a:t>
            </a:r>
            <a:r>
              <a:rPr lang="en-US" dirty="0">
                <a:effectLst/>
              </a:rPr>
              <a:t/>
            </a:r>
            <a:br>
              <a:rPr lang="en-US" dirty="0">
                <a:effectLst/>
              </a:rPr>
            </a:br>
            <a:endParaRPr lang="en-US" dirty="0"/>
          </a:p>
        </p:txBody>
      </p:sp>
      <p:sp>
        <p:nvSpPr>
          <p:cNvPr id="3" name="Content Placeholder 2"/>
          <p:cNvSpPr>
            <a:spLocks noGrp="1"/>
          </p:cNvSpPr>
          <p:nvPr>
            <p:ph idx="1"/>
          </p:nvPr>
        </p:nvSpPr>
        <p:spPr>
          <a:xfrm>
            <a:off x="1141413" y="1967345"/>
            <a:ext cx="9905998" cy="4350328"/>
          </a:xfrm>
        </p:spPr>
        <p:txBody>
          <a:bodyPr>
            <a:normAutofit/>
          </a:bodyPr>
          <a:lstStyle/>
          <a:p>
            <a:r>
              <a:rPr lang="en-US" sz="3200" b="1" dirty="0" smtClean="0">
                <a:effectLst/>
              </a:rPr>
              <a:t>M.J</a:t>
            </a:r>
            <a:r>
              <a:rPr lang="en-US" sz="3200" b="1" dirty="0">
                <a:effectLst/>
              </a:rPr>
              <a:t>. Hyland is a very successful author. She edits her work by printing it out in a completely different font from the one she used to type it – an ugly font that she doesn’t normally use. She also makes the font larger. It helps make the</a:t>
            </a:r>
            <a:r>
              <a:rPr lang="en-US" sz="3200" b="1" i="1" dirty="0">
                <a:effectLst/>
              </a:rPr>
              <a:t> writing </a:t>
            </a:r>
            <a:r>
              <a:rPr lang="en-US" sz="3200" b="1" i="1" dirty="0">
                <a:solidFill>
                  <a:srgbClr val="FF0000"/>
                </a:solidFill>
                <a:effectLst/>
              </a:rPr>
              <a:t>look alien</a:t>
            </a:r>
            <a:r>
              <a:rPr lang="en-US" sz="3200" b="1" dirty="0">
                <a:effectLst/>
              </a:rPr>
              <a:t>, and so allows her to </a:t>
            </a:r>
            <a:r>
              <a:rPr lang="en-US" sz="3200" b="1" dirty="0">
                <a:solidFill>
                  <a:srgbClr val="FF0000"/>
                </a:solidFill>
                <a:effectLst/>
              </a:rPr>
              <a:t>distance</a:t>
            </a:r>
            <a:r>
              <a:rPr lang="en-US" sz="3200" b="1" dirty="0">
                <a:effectLst/>
              </a:rPr>
              <a:t> herself from it when editing. She reverts back to her normal font for the final check.</a:t>
            </a:r>
          </a:p>
          <a:p>
            <a:endParaRPr lang="en-US" sz="3200" b="1" dirty="0"/>
          </a:p>
        </p:txBody>
      </p:sp>
    </p:spTree>
    <p:extLst>
      <p:ext uri="{BB962C8B-B14F-4D97-AF65-F5344CB8AC3E}">
        <p14:creationId xmlns:p14="http://schemas.microsoft.com/office/powerpoint/2010/main" val="63718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498765"/>
            <a:ext cx="9905998" cy="5292436"/>
          </a:xfrm>
        </p:spPr>
        <p:txBody>
          <a:bodyPr>
            <a:normAutofit/>
          </a:bodyPr>
          <a:lstStyle/>
          <a:p>
            <a:r>
              <a:rPr lang="en-US" sz="2400" b="1" dirty="0">
                <a:solidFill>
                  <a:schemeClr val="tx1"/>
                </a:solidFill>
                <a:effectLst/>
              </a:rPr>
              <a:t>It is tempting, sometimes, to throw in </a:t>
            </a:r>
            <a:r>
              <a:rPr lang="en-US" sz="2400" b="1" dirty="0">
                <a:solidFill>
                  <a:srgbClr val="FF0000"/>
                </a:solidFill>
                <a:effectLst/>
              </a:rPr>
              <a:t>long words or elaborate sentences</a:t>
            </a:r>
            <a:r>
              <a:rPr lang="en-US" sz="2400" b="1" dirty="0">
                <a:solidFill>
                  <a:schemeClr val="tx1"/>
                </a:solidFill>
                <a:effectLst/>
              </a:rPr>
              <a:t> just to make your essay sound more academic. But often these distract and confuse the reader. You may, of course, need to use </a:t>
            </a:r>
            <a:r>
              <a:rPr lang="en-US" sz="2400" b="1" i="1" u="sng" dirty="0">
                <a:solidFill>
                  <a:srgbClr val="FF0000"/>
                </a:solidFill>
                <a:effectLst/>
              </a:rPr>
              <a:t>subject-specific terms</a:t>
            </a:r>
            <a:r>
              <a:rPr lang="en-US" sz="2400" b="1" dirty="0">
                <a:solidFill>
                  <a:schemeClr val="tx1"/>
                </a:solidFill>
                <a:effectLst/>
              </a:rPr>
              <a:t>, but in general you should aim to be clear and concise rather than wordy or over-complicated. Your reader just wants to understand and follow your arguments.</a:t>
            </a:r>
          </a:p>
          <a:p>
            <a:r>
              <a:rPr lang="en-US" sz="2400" b="1" dirty="0">
                <a:solidFill>
                  <a:schemeClr val="tx1"/>
                </a:solidFill>
                <a:effectLst/>
              </a:rPr>
              <a:t>Consider the three Cs of academic writing: being CLEAR, being CONCRETE, and being CONCISE.</a:t>
            </a:r>
          </a:p>
          <a:p>
            <a:r>
              <a:rPr lang="en-US" sz="2400" b="1" dirty="0">
                <a:solidFill>
                  <a:schemeClr val="tx1"/>
                </a:solidFill>
                <a:effectLst/>
              </a:rPr>
              <a:t>Remember that, above all, you are trying to COMMUNICATE with your reader (another C!), so you should do everything you can to help them understand what you are trying to say.</a:t>
            </a:r>
          </a:p>
          <a:p>
            <a:endParaRPr lang="en-US" b="1" dirty="0">
              <a:solidFill>
                <a:schemeClr val="tx1"/>
              </a:solidFill>
            </a:endParaRPr>
          </a:p>
        </p:txBody>
      </p:sp>
    </p:spTree>
    <p:extLst>
      <p:ext uri="{BB962C8B-B14F-4D97-AF65-F5344CB8AC3E}">
        <p14:creationId xmlns:p14="http://schemas.microsoft.com/office/powerpoint/2010/main" val="235857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69818"/>
            <a:ext cx="9905998" cy="554182"/>
          </a:xfrm>
        </p:spPr>
        <p:txBody>
          <a:bodyPr>
            <a:noAutofit/>
          </a:bodyPr>
          <a:lstStyle/>
          <a:p>
            <a:pPr algn="ctr"/>
            <a:r>
              <a:rPr lang="en-US" sz="4000" b="1" dirty="0">
                <a:effectLst/>
              </a:rPr>
              <a:t>Proofreading</a:t>
            </a:r>
            <a:br>
              <a:rPr lang="en-US" sz="4000" b="1" dirty="0">
                <a:effectLst/>
              </a:rPr>
            </a:br>
            <a:endParaRPr lang="en-US" sz="4000" b="1" dirty="0"/>
          </a:p>
        </p:txBody>
      </p:sp>
      <p:sp>
        <p:nvSpPr>
          <p:cNvPr id="3" name="Content Placeholder 2"/>
          <p:cNvSpPr>
            <a:spLocks noGrp="1"/>
          </p:cNvSpPr>
          <p:nvPr>
            <p:ph idx="1"/>
          </p:nvPr>
        </p:nvSpPr>
        <p:spPr>
          <a:xfrm>
            <a:off x="1141413" y="1524001"/>
            <a:ext cx="9905998" cy="5112326"/>
          </a:xfrm>
        </p:spPr>
        <p:txBody>
          <a:bodyPr>
            <a:normAutofit/>
          </a:bodyPr>
          <a:lstStyle/>
          <a:p>
            <a:r>
              <a:rPr lang="en-US" sz="2800" b="1" dirty="0" smtClean="0">
                <a:effectLst/>
              </a:rPr>
              <a:t>Proofreading </a:t>
            </a:r>
            <a:r>
              <a:rPr lang="en-US" sz="2800" b="1" dirty="0">
                <a:effectLst/>
              </a:rPr>
              <a:t>is a different process to editing, and it's important to make time for it before submitting your work. When you are editing work, you might be thinking about things like sentence length, how clearly you express your ideas, whether your argument is easy to follow, and so on. Proofreading involves looking at smaller elements of your writing, such as </a:t>
            </a:r>
            <a:r>
              <a:rPr lang="en-US" sz="2800" b="1" dirty="0">
                <a:solidFill>
                  <a:srgbClr val="FFC000"/>
                </a:solidFill>
                <a:effectLst/>
              </a:rPr>
              <a:t>punctuation, spelling and grammar</a:t>
            </a:r>
            <a:r>
              <a:rPr lang="en-US" sz="2800" b="1" dirty="0">
                <a:effectLst/>
              </a:rPr>
              <a:t>. These are still really important - a badly written essay that hasn't been proofread is a clear sign to a marker that you may not have put much effort in! Mistakes will also make your work harder to read. </a:t>
            </a:r>
          </a:p>
          <a:p>
            <a:endParaRPr lang="en-US" sz="2800" b="1" dirty="0"/>
          </a:p>
        </p:txBody>
      </p:sp>
    </p:spTree>
    <p:extLst>
      <p:ext uri="{BB962C8B-B14F-4D97-AF65-F5344CB8AC3E}">
        <p14:creationId xmlns:p14="http://schemas.microsoft.com/office/powerpoint/2010/main" val="23055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40326"/>
            <a:ext cx="9905998" cy="1219201"/>
          </a:xfrm>
        </p:spPr>
        <p:txBody>
          <a:bodyPr>
            <a:normAutofit/>
          </a:bodyPr>
          <a:lstStyle/>
          <a:p>
            <a:pPr algn="ctr"/>
            <a:r>
              <a:rPr lang="en-US" b="1" dirty="0">
                <a:effectLst/>
              </a:rPr>
              <a:t>Round-up and next steps</a:t>
            </a:r>
            <a:br>
              <a:rPr lang="en-US" b="1" dirty="0">
                <a:effectLst/>
              </a:rPr>
            </a:br>
            <a:endParaRPr lang="en-US" b="1" dirty="0"/>
          </a:p>
        </p:txBody>
      </p:sp>
      <p:sp>
        <p:nvSpPr>
          <p:cNvPr id="3" name="Content Placeholder 2"/>
          <p:cNvSpPr>
            <a:spLocks noGrp="1"/>
          </p:cNvSpPr>
          <p:nvPr>
            <p:ph idx="1"/>
          </p:nvPr>
        </p:nvSpPr>
        <p:spPr>
          <a:xfrm>
            <a:off x="1141413" y="1759527"/>
            <a:ext cx="9905998" cy="4973782"/>
          </a:xfrm>
        </p:spPr>
        <p:txBody>
          <a:bodyPr>
            <a:normAutofit/>
          </a:bodyPr>
          <a:lstStyle/>
          <a:p>
            <a:r>
              <a:rPr lang="en-US" sz="3600" b="1" dirty="0" smtClean="0">
                <a:effectLst/>
              </a:rPr>
              <a:t>Academic </a:t>
            </a:r>
            <a:r>
              <a:rPr lang="en-US" sz="3600" b="1" dirty="0">
                <a:effectLst/>
              </a:rPr>
              <a:t>writing is a challenging and important skill. </a:t>
            </a:r>
            <a:r>
              <a:rPr lang="en-US" sz="3600" b="1" dirty="0">
                <a:solidFill>
                  <a:srgbClr val="FFC000"/>
                </a:solidFill>
                <a:effectLst/>
              </a:rPr>
              <a:t>The more you do </a:t>
            </a:r>
            <a:r>
              <a:rPr lang="en-US" sz="3600" b="1" dirty="0">
                <a:effectLst/>
              </a:rPr>
              <a:t>it, and the more you </a:t>
            </a:r>
            <a:r>
              <a:rPr lang="en-US" sz="3600" b="1" dirty="0">
                <a:solidFill>
                  <a:srgbClr val="FFC000"/>
                </a:solidFill>
                <a:effectLst/>
              </a:rPr>
              <a:t>actively use feedback </a:t>
            </a:r>
            <a:r>
              <a:rPr lang="en-US" sz="3600" b="1" dirty="0">
                <a:effectLst/>
              </a:rPr>
              <a:t>from your tutors, the more your </a:t>
            </a:r>
            <a:r>
              <a:rPr lang="en-US" sz="3600" b="1" dirty="0">
                <a:solidFill>
                  <a:srgbClr val="FFC000"/>
                </a:solidFill>
                <a:effectLst/>
              </a:rPr>
              <a:t>writing will impr</a:t>
            </a:r>
            <a:r>
              <a:rPr lang="en-US" sz="3600" b="1" dirty="0">
                <a:effectLst/>
              </a:rPr>
              <a:t>ove. </a:t>
            </a:r>
          </a:p>
          <a:p>
            <a:endParaRPr lang="en-US" dirty="0"/>
          </a:p>
        </p:txBody>
      </p:sp>
    </p:spTree>
    <p:extLst>
      <p:ext uri="{BB962C8B-B14F-4D97-AF65-F5344CB8AC3E}">
        <p14:creationId xmlns:p14="http://schemas.microsoft.com/office/powerpoint/2010/main" val="62288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387927"/>
            <a:ext cx="9905998" cy="6470073"/>
          </a:xfrm>
        </p:spPr>
        <p:txBody>
          <a:bodyPr>
            <a:noAutofit/>
          </a:bodyPr>
          <a:lstStyle/>
          <a:p>
            <a:pPr marL="0" indent="0" algn="ctr">
              <a:buNone/>
            </a:pPr>
            <a:r>
              <a:rPr lang="en-US" sz="3200" b="1" dirty="0" smtClean="0">
                <a:solidFill>
                  <a:srgbClr val="92D050"/>
                </a:solidFill>
                <a:effectLst/>
              </a:rPr>
              <a:t>Here are some golden rules to remember:</a:t>
            </a:r>
          </a:p>
          <a:p>
            <a:pPr lvl="0"/>
            <a:r>
              <a:rPr lang="en-US" sz="2600" b="1" dirty="0" smtClean="0">
                <a:effectLst/>
              </a:rPr>
              <a:t>Always </a:t>
            </a:r>
            <a:r>
              <a:rPr lang="en-US" sz="2600" b="1" dirty="0">
                <a:effectLst/>
              </a:rPr>
              <a:t>take time to make sure you understand the question, and read the marking criteria so you know what skills are being assessed.</a:t>
            </a:r>
          </a:p>
          <a:p>
            <a:pPr lvl="0"/>
            <a:r>
              <a:rPr lang="en-US" sz="2600" b="1" dirty="0">
                <a:effectLst/>
              </a:rPr>
              <a:t>Plan your writing and think carefully about the overall </a:t>
            </a:r>
            <a:r>
              <a:rPr lang="en-US" sz="2600" b="1" dirty="0">
                <a:solidFill>
                  <a:srgbClr val="FFC000"/>
                </a:solidFill>
                <a:effectLst/>
              </a:rPr>
              <a:t>structure</a:t>
            </a:r>
            <a:r>
              <a:rPr lang="en-US" sz="2600" b="1" dirty="0">
                <a:effectLst/>
              </a:rPr>
              <a:t> of your work.</a:t>
            </a:r>
          </a:p>
          <a:p>
            <a:pPr lvl="0"/>
            <a:r>
              <a:rPr lang="en-US" sz="2600" b="1" dirty="0">
                <a:effectLst/>
              </a:rPr>
              <a:t>Think about paragraph structure - make sure you are providing some sort of </a:t>
            </a:r>
            <a:r>
              <a:rPr lang="en-US" sz="2600" b="1" dirty="0">
                <a:solidFill>
                  <a:srgbClr val="FFC000"/>
                </a:solidFill>
                <a:effectLst/>
              </a:rPr>
              <a:t>comment or analysis, in addition to references</a:t>
            </a:r>
            <a:r>
              <a:rPr lang="en-US" sz="2600" b="1" dirty="0">
                <a:effectLst/>
              </a:rPr>
              <a:t>.</a:t>
            </a:r>
          </a:p>
          <a:p>
            <a:pPr lvl="0"/>
            <a:r>
              <a:rPr lang="en-US" sz="2600" b="1" dirty="0">
                <a:effectLst/>
              </a:rPr>
              <a:t>Write an </a:t>
            </a:r>
            <a:r>
              <a:rPr lang="en-US" sz="2600" b="1" dirty="0">
                <a:solidFill>
                  <a:srgbClr val="FFC000"/>
                </a:solidFill>
                <a:effectLst/>
              </a:rPr>
              <a:t>introduction</a:t>
            </a:r>
            <a:r>
              <a:rPr lang="en-US" sz="2600" b="1" dirty="0">
                <a:effectLst/>
              </a:rPr>
              <a:t> that is clear, and sets out the structure of the essay, as well as its topic. Take the time to write a conclusion that </a:t>
            </a:r>
            <a:r>
              <a:rPr lang="en-US" sz="2600" b="1" dirty="0" smtClean="0">
                <a:solidFill>
                  <a:srgbClr val="FFC000"/>
                </a:solidFill>
                <a:effectLst/>
              </a:rPr>
              <a:t>summarizes</a:t>
            </a:r>
            <a:r>
              <a:rPr lang="en-US" sz="2600" b="1" dirty="0" smtClean="0">
                <a:effectLst/>
              </a:rPr>
              <a:t> </a:t>
            </a:r>
            <a:r>
              <a:rPr lang="en-US" sz="2600" b="1" dirty="0">
                <a:effectLst/>
              </a:rPr>
              <a:t>your main points and links them back to the question.</a:t>
            </a:r>
          </a:p>
          <a:p>
            <a:pPr lvl="0"/>
            <a:r>
              <a:rPr lang="en-US" sz="2600" b="1" dirty="0">
                <a:effectLst/>
              </a:rPr>
              <a:t>Aim to write clearly and concisely throughout, </a:t>
            </a:r>
            <a:r>
              <a:rPr lang="en-US" sz="2600" b="1" dirty="0">
                <a:solidFill>
                  <a:srgbClr val="FFC000"/>
                </a:solidFill>
                <a:effectLst/>
              </a:rPr>
              <a:t>and leave time for editing and proofreading</a:t>
            </a:r>
            <a:r>
              <a:rPr lang="en-US" sz="2600" b="1" dirty="0" smtClean="0">
                <a:solidFill>
                  <a:srgbClr val="FFC000"/>
                </a:solidFill>
                <a:effectLst/>
              </a:rPr>
              <a:t>.</a:t>
            </a:r>
            <a:endParaRPr lang="en-US" sz="2600" b="1" dirty="0">
              <a:solidFill>
                <a:srgbClr val="FFC000"/>
              </a:solidFill>
              <a:effectLst/>
            </a:endParaRPr>
          </a:p>
          <a:p>
            <a:endParaRPr lang="en-US" sz="2600" b="1" dirty="0"/>
          </a:p>
        </p:txBody>
      </p:sp>
    </p:spTree>
    <p:extLst>
      <p:ext uri="{BB962C8B-B14F-4D97-AF65-F5344CB8AC3E}">
        <p14:creationId xmlns:p14="http://schemas.microsoft.com/office/powerpoint/2010/main" val="321689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40327"/>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1141413" y="1925782"/>
            <a:ext cx="9905998" cy="4225635"/>
          </a:xfrm>
        </p:spPr>
        <p:txBody>
          <a:bodyPr>
            <a:noAutofit/>
          </a:bodyPr>
          <a:lstStyle/>
          <a:p>
            <a:pPr lvl="0"/>
            <a:r>
              <a:rPr lang="en-US" b="1" u="sng" dirty="0">
                <a:effectLst/>
                <a:hlinkClick r:id="rId2"/>
              </a:rPr>
              <a:t>https://canvas.bham.ac.uk/courses/11712/modules</a:t>
            </a:r>
            <a:r>
              <a:rPr lang="en-US" b="1" dirty="0">
                <a:effectLst/>
              </a:rPr>
              <a:t> </a:t>
            </a:r>
            <a:endParaRPr lang="en-US" dirty="0">
              <a:effectLst/>
            </a:endParaRPr>
          </a:p>
          <a:p>
            <a:pPr lvl="0"/>
            <a:r>
              <a:rPr lang="en-US" b="1" u="sng" dirty="0">
                <a:effectLst/>
                <a:hlinkClick r:id="rId3"/>
              </a:rPr>
              <a:t>https://canvas.bham.ac.uk/enroll/NAL466</a:t>
            </a:r>
            <a:r>
              <a:rPr lang="en-US" b="1" dirty="0">
                <a:effectLst/>
              </a:rPr>
              <a:t> </a:t>
            </a:r>
            <a:endParaRPr lang="en-US" dirty="0">
              <a:effectLst/>
            </a:endParaRPr>
          </a:p>
          <a:p>
            <a:pPr lvl="0"/>
            <a:r>
              <a:rPr lang="en-US" u="sng" dirty="0">
                <a:effectLst/>
                <a:hlinkClick r:id="rId4"/>
              </a:rPr>
              <a:t>'Where's Your Argument?' (Links to an external site.)</a:t>
            </a:r>
            <a:r>
              <a:rPr lang="en-US" dirty="0">
                <a:effectLst/>
              </a:rPr>
              <a:t>(Cooper and </a:t>
            </a:r>
            <a:r>
              <a:rPr lang="en-US" dirty="0" err="1">
                <a:effectLst/>
              </a:rPr>
              <a:t>Shoolbred</a:t>
            </a:r>
            <a:r>
              <a:rPr lang="en-US" dirty="0">
                <a:effectLst/>
              </a:rPr>
              <a:t>, 2016) is a concise guide to presenting clear, credible arguments in academic essays, as well as impressing your marker and allowing your academic voice to come through in your writing.</a:t>
            </a:r>
          </a:p>
          <a:p>
            <a:pPr lvl="0"/>
            <a:r>
              <a:rPr lang="en-US" dirty="0">
                <a:effectLst/>
              </a:rPr>
              <a:t>Manchester University's </a:t>
            </a:r>
            <a:r>
              <a:rPr lang="en-US" b="1" dirty="0">
                <a:effectLst/>
              </a:rPr>
              <a:t>Academic </a:t>
            </a:r>
            <a:r>
              <a:rPr lang="en-US" b="1" dirty="0" err="1">
                <a:effectLst/>
              </a:rPr>
              <a:t>Phrasebank</a:t>
            </a:r>
            <a:r>
              <a:rPr lang="en-US" dirty="0">
                <a:effectLst/>
              </a:rPr>
              <a:t> is a really useful source of academic phrases and signposting words: </a:t>
            </a:r>
            <a:r>
              <a:rPr lang="en-US" u="sng" dirty="0">
                <a:effectLst/>
                <a:hlinkClick r:id="rId5"/>
              </a:rPr>
              <a:t>www.phrasebank.manchester.ac.ukLinks to an external site.</a:t>
            </a:r>
            <a:endParaRPr lang="en-US" dirty="0">
              <a:effectLst/>
            </a:endParaRPr>
          </a:p>
          <a:p>
            <a:pPr lvl="0"/>
            <a:r>
              <a:rPr lang="en-US" dirty="0">
                <a:effectLst/>
              </a:rPr>
              <a:t>Further help with writing is available via our </a:t>
            </a:r>
            <a:r>
              <a:rPr lang="en-US" u="sng" dirty="0">
                <a:effectLst/>
                <a:hlinkClick r:id="rId6"/>
              </a:rPr>
              <a:t>Academic Skills </a:t>
            </a:r>
            <a:r>
              <a:rPr lang="en-US" u="sng" dirty="0" err="1">
                <a:effectLst/>
                <a:hlinkClick r:id="rId6"/>
              </a:rPr>
              <a:t>Gateway.Links</a:t>
            </a:r>
            <a:r>
              <a:rPr lang="en-US" u="sng" dirty="0">
                <a:effectLst/>
                <a:hlinkClick r:id="rId6"/>
              </a:rPr>
              <a:t> to an external site.</a:t>
            </a:r>
            <a:endParaRPr lang="en-US" dirty="0">
              <a:effectLst/>
            </a:endParaRPr>
          </a:p>
          <a:p>
            <a:pPr lvl="0"/>
            <a:r>
              <a:rPr lang="en-US" dirty="0" err="1">
                <a:effectLst/>
              </a:rPr>
              <a:t>Enrol</a:t>
            </a:r>
            <a:r>
              <a:rPr lang="en-US" dirty="0">
                <a:effectLst/>
              </a:rPr>
              <a:t> on our other academic writing Canvas course: </a:t>
            </a:r>
            <a:r>
              <a:rPr lang="en-US" u="sng" dirty="0">
                <a:effectLst/>
                <a:hlinkClick r:id="rId3"/>
              </a:rPr>
              <a:t>'Improving Your Writing Style'.</a:t>
            </a:r>
            <a:r>
              <a:rPr lang="en-US" b="1" dirty="0">
                <a:effectLst/>
              </a:rPr>
              <a:t> </a:t>
            </a:r>
            <a:endParaRPr lang="en-US" dirty="0">
              <a:effectLst/>
            </a:endParaRPr>
          </a:p>
          <a:p>
            <a:r>
              <a:rPr lang="en-US" u="sng" dirty="0">
                <a:effectLst/>
                <a:hlinkClick r:id="rId7"/>
              </a:rPr>
              <a:t>https://www.tntmagazine.com/lifestyle-career/jobs/academic-writing-problems-faced-by-todays-students</a:t>
            </a:r>
            <a:endParaRPr lang="en-US" dirty="0"/>
          </a:p>
        </p:txBody>
      </p:sp>
    </p:spTree>
    <p:extLst>
      <p:ext uri="{BB962C8B-B14F-4D97-AF65-F5344CB8AC3E}">
        <p14:creationId xmlns:p14="http://schemas.microsoft.com/office/powerpoint/2010/main" val="401518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540327"/>
            <a:ext cx="9905998" cy="5250873"/>
          </a:xfrm>
        </p:spPr>
        <p:txBody>
          <a:bodyPr/>
          <a:lstStyle/>
          <a:p>
            <a:endParaRPr lang="en-US" dirty="0"/>
          </a:p>
        </p:txBody>
      </p:sp>
      <p:pic>
        <p:nvPicPr>
          <p:cNvPr id="1026" name="Picture 2" descr="The_three_c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1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ear writing exampl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727" y="581891"/>
            <a:ext cx="10861964" cy="5680364"/>
          </a:xfrm>
          <a:prstGeom prst="rect">
            <a:avLst/>
          </a:prstGeom>
          <a:noFill/>
          <a:ln>
            <a:noFill/>
          </a:ln>
        </p:spPr>
      </p:pic>
    </p:spTree>
    <p:extLst>
      <p:ext uri="{BB962C8B-B14F-4D97-AF65-F5344CB8AC3E}">
        <p14:creationId xmlns:p14="http://schemas.microsoft.com/office/powerpoint/2010/main" val="221803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lear writing exampl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345" y="318654"/>
            <a:ext cx="11291455" cy="6248401"/>
          </a:xfrm>
          <a:prstGeom prst="rect">
            <a:avLst/>
          </a:prstGeom>
          <a:noFill/>
          <a:ln>
            <a:noFill/>
          </a:ln>
        </p:spPr>
      </p:pic>
    </p:spTree>
    <p:extLst>
      <p:ext uri="{BB962C8B-B14F-4D97-AF65-F5344CB8AC3E}">
        <p14:creationId xmlns:p14="http://schemas.microsoft.com/office/powerpoint/2010/main" val="325086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ffectLst/>
              </a:rPr>
              <a:t>Being concise</a:t>
            </a:r>
            <a:r>
              <a:rPr lang="en-US" sz="4800" b="1" dirty="0">
                <a:effectLst/>
              </a:rPr>
              <a:t/>
            </a:r>
            <a:br>
              <a:rPr lang="en-US" sz="4800" b="1" dirty="0">
                <a:effectLst/>
              </a:rPr>
            </a:br>
            <a:endParaRPr lang="en-US" sz="4800" dirty="0"/>
          </a:p>
        </p:txBody>
      </p:sp>
      <p:sp>
        <p:nvSpPr>
          <p:cNvPr id="3" name="Content Placeholder 2"/>
          <p:cNvSpPr>
            <a:spLocks noGrp="1"/>
          </p:cNvSpPr>
          <p:nvPr>
            <p:ph idx="1"/>
          </p:nvPr>
        </p:nvSpPr>
        <p:spPr/>
        <p:txBody>
          <a:bodyPr/>
          <a:lstStyle/>
          <a:p>
            <a:r>
              <a:rPr lang="en-US" sz="4000" b="1" i="1" dirty="0">
                <a:effectLst/>
              </a:rPr>
              <a:t>“The best English is that which gives sense in the fewest words.”</a:t>
            </a:r>
            <a:r>
              <a:rPr lang="en-US" sz="4000" dirty="0">
                <a:effectLst/>
              </a:rPr>
              <a:t> (Day, 1998)</a:t>
            </a:r>
          </a:p>
          <a:p>
            <a:pPr marL="0" indent="0">
              <a:buNone/>
            </a:pPr>
            <a:endParaRPr lang="en-US" dirty="0"/>
          </a:p>
        </p:txBody>
      </p:sp>
    </p:spTree>
    <p:extLst>
      <p:ext uri="{BB962C8B-B14F-4D97-AF65-F5344CB8AC3E}">
        <p14:creationId xmlns:p14="http://schemas.microsoft.com/office/powerpoint/2010/main" val="65199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1025237"/>
            <a:ext cx="9905998" cy="4765964"/>
          </a:xfrm>
        </p:spPr>
        <p:txBody>
          <a:bodyPr/>
          <a:lstStyle/>
          <a:p>
            <a:r>
              <a:rPr lang="en-US" sz="3200" b="1" dirty="0">
                <a:effectLst/>
              </a:rPr>
              <a:t>Although you should not under-develop your arguments or skim over important details, it is vital to explain your ideas concisely and within the word count. </a:t>
            </a:r>
            <a:endParaRPr lang="en-US" sz="3200" b="1" dirty="0" smtClean="0">
              <a:effectLst/>
            </a:endParaRPr>
          </a:p>
          <a:p>
            <a:r>
              <a:rPr lang="en-US" sz="3200" b="1" dirty="0" smtClean="0">
                <a:effectLst/>
              </a:rPr>
              <a:t>Conveying </a:t>
            </a:r>
            <a:r>
              <a:rPr lang="en-US" sz="3200" b="1" dirty="0">
                <a:effectLst/>
              </a:rPr>
              <a:t>in depth concepts in a few carefully chosen words is an important skill for academic writers to develop. </a:t>
            </a:r>
            <a:r>
              <a:rPr lang="en-US" sz="3200" b="1" i="1" dirty="0">
                <a:solidFill>
                  <a:srgbClr val="FF0000"/>
                </a:solidFill>
                <a:effectLst/>
              </a:rPr>
              <a:t>Words should not be cut at the expense of clarity</a:t>
            </a:r>
            <a:r>
              <a:rPr lang="en-US" sz="3200" b="1" dirty="0">
                <a:effectLst/>
              </a:rPr>
              <a:t>, but being succinct is much more important than sounding fancy.</a:t>
            </a:r>
          </a:p>
          <a:p>
            <a:endParaRPr lang="en-US" b="1" dirty="0"/>
          </a:p>
        </p:txBody>
      </p:sp>
    </p:spTree>
    <p:extLst>
      <p:ext uri="{BB962C8B-B14F-4D97-AF65-F5344CB8AC3E}">
        <p14:creationId xmlns:p14="http://schemas.microsoft.com/office/powerpoint/2010/main" val="9233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969819"/>
            <a:ext cx="9905998" cy="4821382"/>
          </a:xfrm>
        </p:spPr>
        <p:txBody>
          <a:bodyPr>
            <a:noAutofit/>
          </a:bodyPr>
          <a:lstStyle/>
          <a:p>
            <a:pPr lvl="0"/>
            <a:r>
              <a:rPr lang="en-US" sz="3600" b="1" dirty="0">
                <a:effectLst/>
              </a:rPr>
              <a:t>Empty phrases like “it can be said that…”</a:t>
            </a:r>
            <a:endParaRPr lang="en-US" sz="3600" dirty="0">
              <a:effectLst/>
            </a:endParaRPr>
          </a:p>
          <a:p>
            <a:pPr lvl="0"/>
            <a:r>
              <a:rPr lang="en-US" sz="3600" b="1" dirty="0">
                <a:effectLst/>
              </a:rPr>
              <a:t>Weak or unnecessary adverbs/modifiers: </a:t>
            </a:r>
            <a:r>
              <a:rPr lang="en-US" sz="3600" b="1" i="1" dirty="0">
                <a:effectLst/>
              </a:rPr>
              <a:t>somewhat, fairly, pretty, really, quite, basically, hopefully, rather...</a:t>
            </a:r>
            <a:endParaRPr lang="en-US" sz="3600" dirty="0">
              <a:effectLst/>
            </a:endParaRPr>
          </a:p>
          <a:p>
            <a:r>
              <a:rPr lang="en-US" sz="3600" b="1" dirty="0">
                <a:effectLst/>
              </a:rPr>
              <a:t>Repetition or tautology (saying the same thing twice in different ways</a:t>
            </a:r>
            <a:r>
              <a:rPr lang="en-US" sz="3600" b="1" dirty="0" smtClean="0">
                <a:effectLst/>
              </a:rPr>
              <a:t>)</a:t>
            </a:r>
            <a:r>
              <a:rPr lang="en-US" sz="3600" b="1" dirty="0">
                <a:effectLst/>
              </a:rPr>
              <a:t/>
            </a:r>
            <a:br>
              <a:rPr lang="en-US" sz="3600" b="1" dirty="0">
                <a:effectLst/>
              </a:rPr>
            </a:br>
            <a:endParaRPr lang="en-US" sz="3600" dirty="0"/>
          </a:p>
        </p:txBody>
      </p:sp>
    </p:spTree>
    <p:extLst>
      <p:ext uri="{BB962C8B-B14F-4D97-AF65-F5344CB8AC3E}">
        <p14:creationId xmlns:p14="http://schemas.microsoft.com/office/powerpoint/2010/main" val="381929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66800"/>
          </a:xfrm>
        </p:spPr>
        <p:txBody>
          <a:bodyPr>
            <a:noAutofit/>
          </a:bodyPr>
          <a:lstStyle/>
          <a:p>
            <a:pPr algn="ctr"/>
            <a:r>
              <a:rPr lang="en-US" sz="4000" dirty="0">
                <a:effectLst/>
              </a:rPr>
              <a:t>Activity: being concise</a:t>
            </a:r>
            <a:r>
              <a:rPr lang="en-US" sz="4000" b="1" dirty="0">
                <a:effectLst/>
              </a:rPr>
              <a:t/>
            </a:r>
            <a:br>
              <a:rPr lang="en-US" sz="4000" b="1" dirty="0">
                <a:effectLst/>
              </a:rPr>
            </a:br>
            <a:endParaRPr lang="en-US" sz="4000" dirty="0"/>
          </a:p>
        </p:txBody>
      </p:sp>
      <p:sp>
        <p:nvSpPr>
          <p:cNvPr id="3" name="Content Placeholder 2"/>
          <p:cNvSpPr>
            <a:spLocks noGrp="1"/>
          </p:cNvSpPr>
          <p:nvPr>
            <p:ph idx="1"/>
          </p:nvPr>
        </p:nvSpPr>
        <p:spPr>
          <a:xfrm>
            <a:off x="1141413" y="1357745"/>
            <a:ext cx="9905998" cy="4433455"/>
          </a:xfrm>
        </p:spPr>
        <p:txBody>
          <a:bodyPr/>
          <a:lstStyle/>
          <a:p>
            <a:r>
              <a:rPr lang="en-US" sz="2800" b="1" dirty="0">
                <a:effectLst/>
              </a:rPr>
              <a:t>Can you think of less wordy alternatives to the following phrases?</a:t>
            </a:r>
          </a:p>
          <a:p>
            <a:r>
              <a:rPr lang="en-US" sz="2800" b="1" dirty="0">
                <a:effectLst/>
              </a:rPr>
              <a:t>"exactly identical"</a:t>
            </a:r>
            <a:br>
              <a:rPr lang="en-US" sz="2800" b="1" dirty="0">
                <a:effectLst/>
              </a:rPr>
            </a:br>
            <a:r>
              <a:rPr lang="en-US" sz="2800" b="1" dirty="0">
                <a:effectLst/>
              </a:rPr>
              <a:t>"at the present time"</a:t>
            </a:r>
            <a:br>
              <a:rPr lang="en-US" sz="2800" b="1" dirty="0">
                <a:effectLst/>
              </a:rPr>
            </a:br>
            <a:r>
              <a:rPr lang="en-US" sz="2800" b="1" dirty="0">
                <a:effectLst/>
              </a:rPr>
              <a:t>"of paramount importance" </a:t>
            </a:r>
            <a:br>
              <a:rPr lang="en-US" sz="2800" b="1" dirty="0">
                <a:effectLst/>
              </a:rPr>
            </a:br>
            <a:r>
              <a:rPr lang="en-US" sz="2800" b="1" dirty="0">
                <a:effectLst/>
              </a:rPr>
              <a:t>"brown in </a:t>
            </a:r>
            <a:r>
              <a:rPr lang="en-US" sz="2800" b="1" dirty="0" err="1">
                <a:effectLst/>
              </a:rPr>
              <a:t>colour</a:t>
            </a:r>
            <a:r>
              <a:rPr lang="en-US" sz="2800" b="1" dirty="0">
                <a:effectLst/>
              </a:rPr>
              <a:t>" </a:t>
            </a:r>
            <a:br>
              <a:rPr lang="en-US" sz="2800" b="1" dirty="0">
                <a:effectLst/>
              </a:rPr>
            </a:br>
            <a:r>
              <a:rPr lang="en-US" sz="2800" b="1" dirty="0">
                <a:effectLst/>
              </a:rPr>
              <a:t>"due to the fact that" </a:t>
            </a:r>
            <a:br>
              <a:rPr lang="en-US" sz="2800" b="1" dirty="0">
                <a:effectLst/>
              </a:rPr>
            </a:br>
            <a:r>
              <a:rPr lang="en-US" sz="2800" b="1" dirty="0">
                <a:effectLst/>
              </a:rPr>
              <a:t>"provide an indication of" </a:t>
            </a:r>
            <a:br>
              <a:rPr lang="en-US" sz="2800" b="1" dirty="0">
                <a:effectLst/>
              </a:rPr>
            </a:br>
            <a:r>
              <a:rPr lang="en-US" sz="2800" b="1" dirty="0">
                <a:effectLst/>
              </a:rPr>
              <a:t>"did a study of"</a:t>
            </a:r>
          </a:p>
          <a:p>
            <a:endParaRPr lang="en-US" dirty="0"/>
          </a:p>
        </p:txBody>
      </p:sp>
    </p:spTree>
    <p:extLst>
      <p:ext uri="{BB962C8B-B14F-4D97-AF65-F5344CB8AC3E}">
        <p14:creationId xmlns:p14="http://schemas.microsoft.com/office/powerpoint/2010/main" val="3245111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198</TotalTime>
  <Words>1060</Words>
  <Application>Microsoft Office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Century Gothic</vt:lpstr>
      <vt:lpstr>Mesh</vt:lpstr>
      <vt:lpstr>The three ‘Cs’: key principles of academic writing </vt:lpstr>
      <vt:lpstr>PowerPoint Presentation</vt:lpstr>
      <vt:lpstr>PowerPoint Presentation</vt:lpstr>
      <vt:lpstr>PowerPoint Presentation</vt:lpstr>
      <vt:lpstr>PowerPoint Presentation</vt:lpstr>
      <vt:lpstr>Being concise </vt:lpstr>
      <vt:lpstr>PowerPoint Presentation</vt:lpstr>
      <vt:lpstr>PowerPoint Presentation</vt:lpstr>
      <vt:lpstr>Activity: being concise </vt:lpstr>
      <vt:lpstr>Now see if you can edit this passage to become clearer and more concise: </vt:lpstr>
      <vt:lpstr>PowerPoint Presentation</vt:lpstr>
      <vt:lpstr>PowerPoint Presentation</vt:lpstr>
      <vt:lpstr>PowerPoint Presentation</vt:lpstr>
      <vt:lpstr>Being concrete and precise </vt:lpstr>
      <vt:lpstr>Specific examples give weight to your points: </vt:lpstr>
      <vt:lpstr>Editing techniques </vt:lpstr>
      <vt:lpstr>PowerPoint Presentation</vt:lpstr>
      <vt:lpstr>Editing a paragraph </vt:lpstr>
      <vt:lpstr>The M.J. Hyland Method </vt:lpstr>
      <vt:lpstr>Proofreading </vt:lpstr>
      <vt:lpstr>Round-up and next steps </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‘Cs’: key principles of academic writing </dc:title>
  <dc:creator>Windows User</dc:creator>
  <cp:lastModifiedBy>Windows User</cp:lastModifiedBy>
  <cp:revision>15</cp:revision>
  <dcterms:created xsi:type="dcterms:W3CDTF">2021-12-05T13:21:56Z</dcterms:created>
  <dcterms:modified xsi:type="dcterms:W3CDTF">2021-12-05T16:39:57Z</dcterms:modified>
</cp:coreProperties>
</file>