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8" r:id="rId2"/>
    <p:sldId id="266" r:id="rId3"/>
    <p:sldId id="265" r:id="rId4"/>
    <p:sldId id="256" r:id="rId5"/>
    <p:sldId id="257" r:id="rId6"/>
    <p:sldId id="258" r:id="rId7"/>
    <p:sldId id="263" r:id="rId8"/>
    <p:sldId id="264" r:id="rId9"/>
    <p:sldId id="267" r:id="rId10"/>
    <p:sldId id="259" r:id="rId11"/>
    <p:sldId id="260" r:id="rId12"/>
    <p:sldId id="261" r:id="rId13"/>
    <p:sldId id="262"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viewProps" Target="viewProps.xml" /><Relationship Id="rId2" Type="http://schemas.openxmlformats.org/officeDocument/2006/relationships/slide" Target="slides/slide1.xml" /><Relationship Id="rId16"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fr-FR" dirty="0"/>
              <a:t>Modifiez le style du titre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11/21/2021</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fr-FR" dirty="0"/>
              <a:t>Modifiez le style du titre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fr-FR" dirty="0"/>
              <a:t>Cliquez sur l'icône pour ajouter une image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dirty="0"/>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11/21/2021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fr-FR" dirty="0"/>
              <a:t>Modifiez le style du titre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dirty="0"/>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11/21/2021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fr-FR" dirty="0"/>
              <a:t>Modifiez le style du titre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dirty="0"/>
              <a:t>Cliquez pour modifier les styles du texte du masque</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dirty="0"/>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11/21/2021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fr-FR" dirty="0"/>
              <a:t>Modifiez le style du titre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dirty="0"/>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11/21/2021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fr-FR" dirty="0"/>
              <a:t>Modifiez le style du titre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Cliquez pour modifier les styles du texte du masque</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dirty="0"/>
              <a:t>Cliquez pour modifier les styles du texte du masque</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Cliquez pour modifier les styles du texte du masque</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dirty="0"/>
              <a:t>Cliquez pour modifier les styles du texte du masque</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Cliquez pour modifier les styles du texte du masque</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dirty="0"/>
              <a:t>Cliquez pour modifier les styles du texte du masque</a:t>
            </a:r>
          </a:p>
        </p:txBody>
      </p:sp>
      <p:sp>
        <p:nvSpPr>
          <p:cNvPr id="3" name="Date Placeholder 2"/>
          <p:cNvSpPr>
            <a:spLocks noGrp="1"/>
          </p:cNvSpPr>
          <p:nvPr>
            <p:ph type="dt" sz="half" idx="10"/>
          </p:nvPr>
        </p:nvSpPr>
        <p:spPr/>
        <p:txBody>
          <a:bodyPr/>
          <a:lstStyle/>
          <a:p>
            <a:fld id="{48A87A34-81AB-432B-8DAE-1953F412C126}" type="datetimeFigureOut">
              <a:rPr lang="en-US" dirty="0"/>
              <a:t>11/21/2021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fr-FR" dirty="0"/>
              <a:t>Modifiez le style du titre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Cliquez pour modifier les styles du texte du masque</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dirty="0"/>
              <a:t>Cliquez sur l'icône pour ajouter une image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dirty="0"/>
              <a:t>Cliquez pour modifier les styles du texte du masque</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Cliquez pour modifier les styles du texte du masque</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dirty="0"/>
              <a:t>Cliquez sur l'icône pour ajouter une image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dirty="0"/>
              <a:t>Cliquez pour modifier les styles du texte du masque</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Cliquez pour modifier les styles du texte du masque</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dirty="0"/>
              <a:t>Cliquez sur l'icône pour ajouter une image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dirty="0"/>
              <a:t>Cliquez pour modifier les styles du texte du masque</a:t>
            </a:r>
          </a:p>
        </p:txBody>
      </p:sp>
      <p:sp>
        <p:nvSpPr>
          <p:cNvPr id="3" name="Date Placeholder 2"/>
          <p:cNvSpPr>
            <a:spLocks noGrp="1"/>
          </p:cNvSpPr>
          <p:nvPr>
            <p:ph type="dt" sz="half" idx="10"/>
          </p:nvPr>
        </p:nvSpPr>
        <p:spPr/>
        <p:txBody>
          <a:bodyPr/>
          <a:lstStyle/>
          <a:p>
            <a:fld id="{48A87A34-81AB-432B-8DAE-1953F412C126}" type="datetimeFigureOut">
              <a:rPr lang="en-US" dirty="0"/>
              <a:t>11/21/2021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fr-FR" dirty="0"/>
              <a:t>Modifiez le style du titre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a:t>Modifiez le style du titre</a:t>
            </a:r>
            <a:endParaRPr lang="en-US" dirty="0"/>
          </a:p>
        </p:txBody>
      </p:sp>
      <p:sp>
        <p:nvSpPr>
          <p:cNvPr id="3" name="Content Placeholder 2"/>
          <p:cNvSpPr>
            <a:spLocks noGrp="1"/>
          </p:cNvSpPr>
          <p:nvPr>
            <p:ph idx="1"/>
          </p:nvPr>
        </p:nvSpPr>
        <p:spPr/>
        <p:txBody>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fr-FR" dirty="0"/>
              <a:t>Modifiez le style du titre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dirty="0"/>
              <a:t>Cliquez pour 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dirty="0"/>
              <a:t>11/21/2021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a:t>Modifiez le style du titre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fr-FR" dirty="0"/>
              <a:t>Modifiez le style du titre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Cliquez pour modifier les styles du texte du masque</a:t>
            </a:r>
          </a:p>
        </p:txBody>
      </p:sp>
      <p:sp>
        <p:nvSpPr>
          <p:cNvPr id="4" name="Content Placeholder 3"/>
          <p:cNvSpPr>
            <a:spLocks noGrp="1"/>
          </p:cNvSpPr>
          <p:nvPr>
            <p:ph sz="half" idx="2"/>
          </p:nvPr>
        </p:nvSpPr>
        <p:spPr>
          <a:xfrm>
            <a:off x="1141410" y="3073397"/>
            <a:ext cx="4878391" cy="2717801"/>
          </a:xfrm>
        </p:spPr>
        <p:txBody>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Cliquez pour modifier les styles du texte du masque</a:t>
            </a:r>
          </a:p>
        </p:txBody>
      </p:sp>
      <p:sp>
        <p:nvSpPr>
          <p:cNvPr id="6" name="Content Placeholder 5"/>
          <p:cNvSpPr>
            <a:spLocks noGrp="1"/>
          </p:cNvSpPr>
          <p:nvPr>
            <p:ph sz="quarter" idx="4"/>
          </p:nvPr>
        </p:nvSpPr>
        <p:spPr>
          <a:xfrm>
            <a:off x="6172200" y="3073397"/>
            <a:ext cx="4875210" cy="2717801"/>
          </a:xfrm>
        </p:spPr>
        <p:txBody>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11/21/2021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11/21/2021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11/21/2021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fr-FR" dirty="0"/>
              <a:t>Modifiez le style du titre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dirty="0"/>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11/21/2021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fr-FR" dirty="0"/>
              <a:t>Modifiez le style du titre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a:t>Cliquez sur l'icône pour ajouter une image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dirty="0"/>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11/21/2021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19" Type="http://schemas.openxmlformats.org/officeDocument/2006/relationships/image" Target="../media/image2.png"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11/21/2021</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738282" y="214290"/>
            <a:ext cx="8643998" cy="6357982"/>
          </a:xfrm>
        </p:spPr>
        <p:txBody>
          <a:bodyPr>
            <a:normAutofit/>
          </a:bodyPr>
          <a:lstStyle/>
          <a:p>
            <a:pPr algn="ctr" rtl="1"/>
            <a:r>
              <a:rPr lang="ar-DZ" sz="2800" b="1" dirty="0">
                <a:solidFill>
                  <a:schemeClr val="tx1"/>
                </a:solidFill>
                <a:latin typeface="Arabic Typesetting" pitchFamily="66" charset="-78"/>
                <a:cs typeface="Arabic Typesetting" pitchFamily="66" charset="-78"/>
              </a:rPr>
              <a:t>وزارة التعليم العالي والبحث العلمي</a:t>
            </a:r>
            <a:br>
              <a:rPr lang="ar-DZ" sz="2800" b="1" i="1" dirty="0">
                <a:solidFill>
                  <a:schemeClr val="tx1"/>
                </a:solidFill>
                <a:latin typeface="Arabic Typesetting" pitchFamily="66" charset="-78"/>
                <a:cs typeface="Arabic Typesetting" pitchFamily="66" charset="-78"/>
              </a:rPr>
            </a:br>
            <a:r>
              <a:rPr lang="ar-DZ" sz="2800" b="1" i="1" dirty="0">
                <a:solidFill>
                  <a:schemeClr val="tx1"/>
                </a:solidFill>
                <a:latin typeface="Arabic Typesetting" pitchFamily="66" charset="-78"/>
                <a:cs typeface="Arabic Typesetting" pitchFamily="66" charset="-78"/>
              </a:rPr>
              <a:t>  جامعة محمد خيضر بسكرة</a:t>
            </a:r>
            <a:endParaRPr lang="fr-FR" sz="2800" b="1" i="1" dirty="0">
              <a:solidFill>
                <a:schemeClr val="tx1"/>
              </a:solidFill>
              <a:latin typeface="Arabic Typesetting" pitchFamily="66" charset="-78"/>
              <a:cs typeface="Arabic Typesetting" pitchFamily="66" charset="-78"/>
            </a:endParaRPr>
          </a:p>
          <a:p>
            <a:pPr algn="ctr" rtl="1"/>
            <a:r>
              <a:rPr lang="ar-DZ" sz="2800" b="1" i="1" dirty="0">
                <a:solidFill>
                  <a:schemeClr val="tx1"/>
                </a:solidFill>
                <a:latin typeface="Arabic Typesetting" pitchFamily="66" charset="-78"/>
                <a:cs typeface="Arabic Typesetting" pitchFamily="66" charset="-78"/>
              </a:rPr>
              <a:t>   كلية العلوم الاقتصادية والتجارية وعلوم التسيير</a:t>
            </a:r>
            <a:br>
              <a:rPr lang="ar-DZ" sz="2800" b="1" i="1" dirty="0">
                <a:solidFill>
                  <a:schemeClr val="tx1"/>
                </a:solidFill>
                <a:latin typeface="Arabic Typesetting" pitchFamily="66" charset="-78"/>
                <a:cs typeface="Arabic Typesetting" pitchFamily="66" charset="-78"/>
              </a:rPr>
            </a:br>
            <a:r>
              <a:rPr lang="ar-DZ" sz="2800" b="1" i="1" dirty="0">
                <a:solidFill>
                  <a:schemeClr val="tx1"/>
                </a:solidFill>
                <a:latin typeface="Arabic Typesetting" pitchFamily="66" charset="-78"/>
                <a:cs typeface="Arabic Typesetting" pitchFamily="66" charset="-78"/>
              </a:rPr>
              <a:t>    قسم علوم التسيير </a:t>
            </a:r>
            <a:br>
              <a:rPr lang="ar-DZ" sz="2800" i="1" dirty="0">
                <a:solidFill>
                  <a:schemeClr val="bg1"/>
                </a:solidFill>
              </a:rPr>
            </a:br>
            <a:r>
              <a:rPr lang="fr-FR" sz="2800" i="1" dirty="0">
                <a:solidFill>
                  <a:schemeClr val="bg1"/>
                </a:solidFill>
              </a:rPr>
              <a:t> </a:t>
            </a:r>
            <a:r>
              <a:rPr lang="ar-DZ" sz="2800" i="1" dirty="0">
                <a:solidFill>
                  <a:schemeClr val="bg1"/>
                </a:solidFill>
              </a:rPr>
              <a:t>   </a:t>
            </a:r>
            <a:r>
              <a:rPr lang="fr-FR" sz="2800" i="1" dirty="0">
                <a:solidFill>
                  <a:schemeClr val="bg1"/>
                </a:solidFill>
              </a:rPr>
              <a:t> </a:t>
            </a:r>
            <a:br>
              <a:rPr lang="ar-DZ" sz="2800" dirty="0"/>
            </a:br>
            <a:endParaRPr lang="fr-FR" sz="2800" dirty="0"/>
          </a:p>
          <a:p>
            <a:pPr rtl="1"/>
            <a:endParaRPr lang="fr-FR" sz="2800" dirty="0"/>
          </a:p>
          <a:p>
            <a:pPr rtl="1"/>
            <a:endParaRPr lang="fr-FR" sz="2800" dirty="0"/>
          </a:p>
          <a:p>
            <a:pPr rtl="1"/>
            <a:endParaRPr lang="fr-FR" sz="2800" dirty="0"/>
          </a:p>
          <a:p>
            <a:pPr rtl="1"/>
            <a:endParaRPr lang="fr-FR" sz="2800" i="1" dirty="0"/>
          </a:p>
          <a:p>
            <a:pPr rtl="1"/>
            <a:endParaRPr lang="ar-DZ" sz="2800" dirty="0"/>
          </a:p>
        </p:txBody>
      </p:sp>
      <p:sp>
        <p:nvSpPr>
          <p:cNvPr id="7" name="Curved Down Ribbon 6"/>
          <p:cNvSpPr/>
          <p:nvPr/>
        </p:nvSpPr>
        <p:spPr>
          <a:xfrm>
            <a:off x="1809720" y="2348880"/>
            <a:ext cx="8572560" cy="2794632"/>
          </a:xfrm>
          <a:prstGeom prst="ellipseRibbon">
            <a:avLst/>
          </a:prstGeom>
        </p:spPr>
        <p:style>
          <a:lnRef idx="1">
            <a:schemeClr val="accent1"/>
          </a:lnRef>
          <a:fillRef idx="2">
            <a:schemeClr val="accent1"/>
          </a:fillRef>
          <a:effectRef idx="1">
            <a:schemeClr val="accent1"/>
          </a:effectRef>
          <a:fontRef idx="minor">
            <a:schemeClr val="dk1"/>
          </a:fontRef>
        </p:style>
        <p:txBody>
          <a:bodyPr rtlCol="1" anchor="ctr"/>
          <a:lstStyle/>
          <a:p>
            <a:pPr algn="ctr" rtl="1"/>
            <a:r>
              <a:rPr lang="ar-DZ" sz="3200" dirty="0">
                <a:solidFill>
                  <a:schemeClr val="tx1"/>
                </a:solidFill>
              </a:rPr>
              <a:t>إدارة</a:t>
            </a:r>
            <a:r>
              <a:rPr lang="ar-SA" sz="3200" dirty="0">
                <a:solidFill>
                  <a:schemeClr val="tx1"/>
                </a:solidFill>
              </a:rPr>
              <a:t> أداء</a:t>
            </a:r>
            <a:r>
              <a:rPr lang="ar-DZ" sz="3200" dirty="0">
                <a:solidFill>
                  <a:schemeClr val="tx1"/>
                </a:solidFill>
              </a:rPr>
              <a:t> الموظفين الدوليين</a:t>
            </a:r>
            <a:endParaRPr lang="fr-FR" sz="3200" dirty="0">
              <a:solidFill>
                <a:schemeClr val="tx1"/>
              </a:solidFill>
            </a:endParaRPr>
          </a:p>
        </p:txBody>
      </p:sp>
      <p:sp>
        <p:nvSpPr>
          <p:cNvPr id="8" name="Cloud Callout 7"/>
          <p:cNvSpPr/>
          <p:nvPr/>
        </p:nvSpPr>
        <p:spPr>
          <a:xfrm>
            <a:off x="8096264" y="5072074"/>
            <a:ext cx="2611286" cy="1428736"/>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DZ" sz="1800" dirty="0">
                <a:solidFill>
                  <a:schemeClr val="tx1"/>
                </a:solidFill>
              </a:rPr>
              <a:t>من اعداد:</a:t>
            </a:r>
          </a:p>
          <a:p>
            <a:pPr algn="ctr"/>
            <a:r>
              <a:rPr lang="ar-SA" dirty="0">
                <a:solidFill>
                  <a:schemeClr val="tx1"/>
                </a:solidFill>
              </a:rPr>
              <a:t>غوفي عبد الرؤوف</a:t>
            </a:r>
            <a:endParaRPr lang="ar-DZ" sz="1800" dirty="0">
              <a:solidFill>
                <a:schemeClr val="tx1"/>
              </a:solidFill>
            </a:endParaRPr>
          </a:p>
          <a:p>
            <a:pPr algn="ctr"/>
            <a:r>
              <a:rPr lang="ar-SA" dirty="0">
                <a:solidFill>
                  <a:schemeClr val="tx1"/>
                </a:solidFill>
              </a:rPr>
              <a:t>تامن أنيس</a:t>
            </a:r>
            <a:endParaRPr lang="fr-FR" sz="1800" dirty="0">
              <a:solidFill>
                <a:schemeClr val="tx1"/>
              </a:solidFill>
            </a:endParaRPr>
          </a:p>
        </p:txBody>
      </p:sp>
      <p:sp>
        <p:nvSpPr>
          <p:cNvPr id="5" name="Pensées 4"/>
          <p:cNvSpPr/>
          <p:nvPr/>
        </p:nvSpPr>
        <p:spPr>
          <a:xfrm>
            <a:off x="2063552" y="5085184"/>
            <a:ext cx="2736304" cy="1368152"/>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800" dirty="0" err="1">
                <a:solidFill>
                  <a:schemeClr val="tx1"/>
                </a:solidFill>
              </a:rPr>
              <a:t>الاستاذة</a:t>
            </a:r>
            <a:r>
              <a:rPr lang="ar-DZ" sz="1800" dirty="0" err="1"/>
              <a:t>:</a:t>
            </a:r>
            <a:endParaRPr lang="ar-DZ" sz="1800" dirty="0"/>
          </a:p>
          <a:p>
            <a:pPr algn="ctr"/>
            <a:r>
              <a:rPr lang="ar-SA" sz="1800" dirty="0">
                <a:solidFill>
                  <a:schemeClr val="tx1"/>
                </a:solidFill>
              </a:rPr>
              <a:t>أ</a:t>
            </a:r>
            <a:r>
              <a:rPr lang="ar-DZ" sz="1800" dirty="0">
                <a:solidFill>
                  <a:schemeClr val="tx1"/>
                </a:solidFill>
              </a:rPr>
              <a:t>قطي جوهرة</a:t>
            </a:r>
            <a:endParaRPr lang="fr-FR" sz="1800" dirty="0">
              <a:solidFill>
                <a:schemeClr val="tx1"/>
              </a:solidFill>
            </a:endParaRPr>
          </a:p>
        </p:txBody>
      </p:sp>
    </p:spTree>
    <p:extLst>
      <p:ext uri="{BB962C8B-B14F-4D97-AF65-F5344CB8AC3E}">
        <p14:creationId xmlns:p14="http://schemas.microsoft.com/office/powerpoint/2010/main" val="20732801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E4E807-E2B0-6547-B507-AB16A0D1736F}"/>
              </a:ext>
            </a:extLst>
          </p:cNvPr>
          <p:cNvSpPr>
            <a:spLocks noGrp="1"/>
          </p:cNvSpPr>
          <p:nvPr>
            <p:ph type="title"/>
          </p:nvPr>
        </p:nvSpPr>
        <p:spPr>
          <a:xfrm>
            <a:off x="1141412" y="267892"/>
            <a:ext cx="10413603" cy="1250155"/>
          </a:xfrm>
        </p:spPr>
        <p:txBody>
          <a:bodyPr/>
          <a:lstStyle/>
          <a:p>
            <a:pPr algn="r" rtl="1"/>
            <a:r>
              <a:rPr lang="fr-FR">
                <a:solidFill>
                  <a:srgbClr val="FFFF00"/>
                </a:solidFill>
              </a:rPr>
              <a:t>تحديات إدارة أداء الموظفين الدوليين:</a:t>
            </a:r>
            <a:endParaRPr lang="">
              <a:solidFill>
                <a:srgbClr val="FFFF00"/>
              </a:solidFill>
            </a:endParaRPr>
          </a:p>
        </p:txBody>
      </p:sp>
      <p:sp>
        <p:nvSpPr>
          <p:cNvPr id="3" name="Espace réservé du contenu 2">
            <a:extLst>
              <a:ext uri="{FF2B5EF4-FFF2-40B4-BE49-F238E27FC236}">
                <a16:creationId xmlns:a16="http://schemas.microsoft.com/office/drawing/2014/main" id="{6AA4D8D8-0861-B244-9E8C-149463FD87CE}"/>
              </a:ext>
            </a:extLst>
          </p:cNvPr>
          <p:cNvSpPr>
            <a:spLocks noGrp="1"/>
          </p:cNvSpPr>
          <p:nvPr>
            <p:ph idx="1"/>
          </p:nvPr>
        </p:nvSpPr>
        <p:spPr>
          <a:xfrm>
            <a:off x="1016396" y="1285876"/>
            <a:ext cx="11020823" cy="5089920"/>
          </a:xfrm>
        </p:spPr>
        <p:txBody>
          <a:bodyPr>
            <a:normAutofit fontScale="92500"/>
          </a:bodyPr>
          <a:lstStyle/>
          <a:p>
            <a:pPr marL="0" indent="0" algn="r" rtl="1">
              <a:buNone/>
            </a:pPr>
            <a:r>
              <a:rPr lang="ar-SA" sz="3600">
                <a:solidFill>
                  <a:schemeClr val="bg1"/>
                </a:solidFill>
              </a:rPr>
              <a:t>1)   </a:t>
            </a:r>
            <a:r>
              <a:rPr lang="fr-FR" sz="3600">
                <a:solidFill>
                  <a:schemeClr val="accent4">
                    <a:lumMod val="50000"/>
                  </a:schemeClr>
                </a:solidFill>
              </a:rPr>
              <a:t>الإرتباط بإستراتيجية الشركة المتعددة الجنسيات:</a:t>
            </a:r>
          </a:p>
          <a:p>
            <a:pPr marL="0" indent="0" algn="just" rtl="1">
              <a:buNone/>
            </a:pPr>
            <a:r>
              <a:rPr lang="ar-SA" sz="3600">
                <a:solidFill>
                  <a:schemeClr val="bg1"/>
                </a:solidFill>
              </a:rPr>
              <a:t>       </a:t>
            </a:r>
            <a:r>
              <a:rPr lang="fr-FR" sz="3600">
                <a:solidFill>
                  <a:schemeClr val="bg1"/>
                </a:solidFill>
              </a:rPr>
              <a:t>إن الحاجة إلى الإرتباط بين إدارة الأداء و الإستراتيج</a:t>
            </a:r>
            <a:r>
              <a:rPr lang="ar-SA" sz="3600">
                <a:solidFill>
                  <a:schemeClr val="bg1"/>
                </a:solidFill>
              </a:rPr>
              <a:t>ي</a:t>
            </a:r>
            <a:r>
              <a:rPr lang="fr-FR" sz="3600">
                <a:solidFill>
                  <a:schemeClr val="bg1"/>
                </a:solidFill>
              </a:rPr>
              <a:t>ة التنظيمية يستوجب فهم  و توضيح العلاقة بين  أداء كل فرد و مدى تحقيق ذلك للغايات و الأهداف الإستراتيجية و هذا ما يعكس  التوافق بين  ممارسات إدارة الموارد البشرية و السياق التنظيمي  </a:t>
            </a:r>
            <a:r>
              <a:rPr lang="ar-AE" sz="3600">
                <a:solidFill>
                  <a:schemeClr val="bg1"/>
                </a:solidFill>
              </a:rPr>
              <a:t>ورغم تقدم تكنول</a:t>
            </a:r>
            <a:r>
              <a:rPr lang="ar-SA" sz="3600">
                <a:solidFill>
                  <a:schemeClr val="bg1"/>
                </a:solidFill>
              </a:rPr>
              <a:t>وجيا الإتصال</a:t>
            </a:r>
            <a:r>
              <a:rPr lang="ar-AE" sz="3600">
                <a:solidFill>
                  <a:schemeClr val="bg1"/>
                </a:solidFill>
              </a:rPr>
              <a:t> والتواصل بين إستراتيجية الشركة متعددة الجنسيات وفروعها إ</a:t>
            </a:r>
            <a:r>
              <a:rPr lang="fr-FR" sz="3600">
                <a:solidFill>
                  <a:schemeClr val="bg1"/>
                </a:solidFill>
              </a:rPr>
              <a:t>لى </a:t>
            </a:r>
            <a:r>
              <a:rPr lang="ar-AE" sz="3600">
                <a:solidFill>
                  <a:schemeClr val="bg1"/>
                </a:solidFill>
              </a:rPr>
              <a:t>أن هذا الترابط بين إدارة </a:t>
            </a:r>
            <a:r>
              <a:rPr lang="ar-SA" sz="3600">
                <a:solidFill>
                  <a:schemeClr val="bg1"/>
                </a:solidFill>
              </a:rPr>
              <a:t>الأدا</a:t>
            </a:r>
            <a:r>
              <a:rPr lang="ar-AE" sz="3600">
                <a:solidFill>
                  <a:schemeClr val="bg1"/>
                </a:solidFill>
              </a:rPr>
              <a:t>ء وإستراتيجية الشركة متعددة الجنسيات </a:t>
            </a:r>
            <a:r>
              <a:rPr lang="ar-SA" sz="3600">
                <a:solidFill>
                  <a:schemeClr val="bg1"/>
                </a:solidFill>
              </a:rPr>
              <a:t>لا</a:t>
            </a:r>
            <a:r>
              <a:rPr lang="ar-AE" sz="3600">
                <a:solidFill>
                  <a:schemeClr val="bg1"/>
                </a:solidFill>
              </a:rPr>
              <a:t> يزال معقد بسبب اتساع ميدان المنافسة وحرية ا</a:t>
            </a:r>
            <a:r>
              <a:rPr lang="ar-SA" sz="3600">
                <a:solidFill>
                  <a:schemeClr val="bg1"/>
                </a:solidFill>
              </a:rPr>
              <a:t>لإ</a:t>
            </a:r>
            <a:r>
              <a:rPr lang="ar-AE" sz="3600">
                <a:solidFill>
                  <a:schemeClr val="bg1"/>
                </a:solidFill>
              </a:rPr>
              <a:t>ختيار المتوفرة للمستهلك وضرورة ال</a:t>
            </a:r>
            <a:r>
              <a:rPr lang="ar-SA" sz="3600">
                <a:solidFill>
                  <a:schemeClr val="bg1"/>
                </a:solidFill>
              </a:rPr>
              <a:t>إ</a:t>
            </a:r>
            <a:r>
              <a:rPr lang="ar-AE" sz="3600">
                <a:solidFill>
                  <a:schemeClr val="bg1"/>
                </a:solidFill>
              </a:rPr>
              <a:t>ستجابة للتنافس المتنوع استراتيجيا وهيكلي</a:t>
            </a:r>
            <a:r>
              <a:rPr lang="fr-FR" sz="3600">
                <a:solidFill>
                  <a:schemeClr val="bg1"/>
                </a:solidFill>
              </a:rPr>
              <a:t>ا.</a:t>
            </a:r>
            <a:endParaRPr lang="" sz="4400">
              <a:solidFill>
                <a:schemeClr val="bg1"/>
              </a:solidFill>
            </a:endParaRPr>
          </a:p>
        </p:txBody>
      </p:sp>
    </p:spTree>
    <p:extLst>
      <p:ext uri="{BB962C8B-B14F-4D97-AF65-F5344CB8AC3E}">
        <p14:creationId xmlns:p14="http://schemas.microsoft.com/office/powerpoint/2010/main" val="30473810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D72ECF-E4F8-EE46-8D16-89B06DD91FE0}"/>
              </a:ext>
            </a:extLst>
          </p:cNvPr>
          <p:cNvSpPr>
            <a:spLocks noGrp="1"/>
          </p:cNvSpPr>
          <p:nvPr>
            <p:ph type="title"/>
          </p:nvPr>
        </p:nvSpPr>
        <p:spPr>
          <a:xfrm>
            <a:off x="1910952" y="298846"/>
            <a:ext cx="9904411" cy="1219201"/>
          </a:xfrm>
        </p:spPr>
        <p:txBody>
          <a:bodyPr/>
          <a:lstStyle/>
          <a:p>
            <a:pPr algn="r" rtl="1"/>
            <a:r>
              <a:rPr lang="ar-SA">
                <a:solidFill>
                  <a:schemeClr val="bg1"/>
                </a:solidFill>
              </a:rPr>
              <a:t>2) </a:t>
            </a:r>
            <a:r>
              <a:rPr lang="fr-FR">
                <a:solidFill>
                  <a:schemeClr val="accent4">
                    <a:lumMod val="50000"/>
                  </a:schemeClr>
                </a:solidFill>
              </a:rPr>
              <a:t>تقديم تغذية عكسية إتجاه تحقيق الغايات:</a:t>
            </a:r>
            <a:endParaRPr lang="">
              <a:solidFill>
                <a:schemeClr val="accent4">
                  <a:lumMod val="50000"/>
                </a:schemeClr>
              </a:solidFill>
            </a:endParaRPr>
          </a:p>
        </p:txBody>
      </p:sp>
      <p:sp>
        <p:nvSpPr>
          <p:cNvPr id="3" name="Espace réservé du contenu 2">
            <a:extLst>
              <a:ext uri="{FF2B5EF4-FFF2-40B4-BE49-F238E27FC236}">
                <a16:creationId xmlns:a16="http://schemas.microsoft.com/office/drawing/2014/main" id="{103E1407-FC88-9148-9050-0872DBF54F8A}"/>
              </a:ext>
            </a:extLst>
          </p:cNvPr>
          <p:cNvSpPr>
            <a:spLocks noGrp="1"/>
          </p:cNvSpPr>
          <p:nvPr>
            <p:ph idx="1"/>
          </p:nvPr>
        </p:nvSpPr>
        <p:spPr>
          <a:xfrm>
            <a:off x="1268015" y="1518048"/>
            <a:ext cx="10547349" cy="5197078"/>
          </a:xfrm>
        </p:spPr>
        <p:txBody>
          <a:bodyPr>
            <a:noAutofit/>
          </a:bodyPr>
          <a:lstStyle/>
          <a:p>
            <a:pPr marL="0" indent="0" algn="just" rtl="1">
              <a:buNone/>
            </a:pPr>
            <a:r>
              <a:rPr lang="ar-SA" sz="3600">
                <a:solidFill>
                  <a:schemeClr val="bg1"/>
                </a:solidFill>
              </a:rPr>
              <a:t>       </a:t>
            </a:r>
            <a:r>
              <a:rPr lang="ar-AE" sz="3600">
                <a:solidFill>
                  <a:schemeClr val="bg1"/>
                </a:solidFill>
              </a:rPr>
              <a:t>تعتبر التغذية العكسية جزء من النظام الرقابي وتشير إلى المعلومات التي يتم تقديمها حول سلوكيات العمل ومخرجاته. وهو نشاط ضروري هادف إلى تصحيح </a:t>
            </a:r>
            <a:r>
              <a:rPr lang="ar-SA" sz="3600">
                <a:solidFill>
                  <a:schemeClr val="bg1"/>
                </a:solidFill>
              </a:rPr>
              <a:t>الإ</a:t>
            </a:r>
            <a:r>
              <a:rPr lang="ar-AE" sz="3600">
                <a:solidFill>
                  <a:schemeClr val="bg1"/>
                </a:solidFill>
              </a:rPr>
              <a:t>نحرافات، كما أن للتغذية العكسية ضمن إدارة </a:t>
            </a:r>
            <a:r>
              <a:rPr lang="ar-SA" sz="3600">
                <a:solidFill>
                  <a:schemeClr val="bg1"/>
                </a:solidFill>
              </a:rPr>
              <a:t>الأ</a:t>
            </a:r>
            <a:r>
              <a:rPr lang="ar-AE" sz="3600">
                <a:solidFill>
                  <a:schemeClr val="bg1"/>
                </a:solidFill>
              </a:rPr>
              <a:t>داء هدفين أحدهما تقييمي و</a:t>
            </a:r>
            <a:r>
              <a:rPr lang="ar-SA" sz="3600">
                <a:solidFill>
                  <a:schemeClr val="bg1"/>
                </a:solidFill>
              </a:rPr>
              <a:t>الأ</a:t>
            </a:r>
            <a:r>
              <a:rPr lang="ar-AE" sz="3600">
                <a:solidFill>
                  <a:schemeClr val="bg1"/>
                </a:solidFill>
              </a:rPr>
              <a:t>خر تطويري</a:t>
            </a:r>
            <a:r>
              <a:rPr lang="fr-FR" sz="3600">
                <a:solidFill>
                  <a:schemeClr val="bg1"/>
                </a:solidFill>
              </a:rPr>
              <a:t> </a:t>
            </a:r>
            <a:r>
              <a:rPr lang="ar-AE" sz="3600">
                <a:solidFill>
                  <a:schemeClr val="bg1"/>
                </a:solidFill>
              </a:rPr>
              <a:t>كما أن الفشل في تقديم التغذية العكسية قد يؤدي إلى فقدان التعاقد النفسي بين الموظفين والشركة متعددة الجنسيات، اضافة إلى منع تصحيح ا</a:t>
            </a:r>
            <a:r>
              <a:rPr lang="ar-SA" sz="3600">
                <a:solidFill>
                  <a:schemeClr val="bg1"/>
                </a:solidFill>
              </a:rPr>
              <a:t>لإن</a:t>
            </a:r>
            <a:r>
              <a:rPr lang="ar-AE" sz="3600">
                <a:solidFill>
                  <a:schemeClr val="bg1"/>
                </a:solidFill>
              </a:rPr>
              <a:t>حرافات والذي يؤدي إلى عدم تحس</a:t>
            </a:r>
            <a:r>
              <a:rPr lang="ar-SA" sz="3600">
                <a:solidFill>
                  <a:schemeClr val="bg1"/>
                </a:solidFill>
              </a:rPr>
              <a:t>ين الأ</a:t>
            </a:r>
            <a:r>
              <a:rPr lang="ar-AE" sz="3600">
                <a:solidFill>
                  <a:schemeClr val="bg1"/>
                </a:solidFill>
              </a:rPr>
              <a:t>داء وهذه المشاكل تعد من تحديات إدارة </a:t>
            </a:r>
            <a:r>
              <a:rPr lang="ar-SA" sz="3600">
                <a:solidFill>
                  <a:schemeClr val="bg1"/>
                </a:solidFill>
              </a:rPr>
              <a:t>الأ</a:t>
            </a:r>
            <a:r>
              <a:rPr lang="ar-AE" sz="3600">
                <a:solidFill>
                  <a:schemeClr val="bg1"/>
                </a:solidFill>
              </a:rPr>
              <a:t>داء الدولي من حيث الوقت الم</a:t>
            </a:r>
            <a:r>
              <a:rPr lang="ar-SA" sz="3600">
                <a:solidFill>
                  <a:schemeClr val="bg1"/>
                </a:solidFill>
              </a:rPr>
              <a:t>لائم و فعالية التغذية العكسية.</a:t>
            </a:r>
            <a:endParaRPr lang="" sz="3600">
              <a:solidFill>
                <a:schemeClr val="bg1"/>
              </a:solidFill>
            </a:endParaRPr>
          </a:p>
        </p:txBody>
      </p:sp>
    </p:spTree>
    <p:extLst>
      <p:ext uri="{BB962C8B-B14F-4D97-AF65-F5344CB8AC3E}">
        <p14:creationId xmlns:p14="http://schemas.microsoft.com/office/powerpoint/2010/main" val="19417215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2C4ED2-F80D-CB41-9E14-6CD60B76B153}"/>
              </a:ext>
            </a:extLst>
          </p:cNvPr>
          <p:cNvSpPr>
            <a:spLocks noGrp="1"/>
          </p:cNvSpPr>
          <p:nvPr>
            <p:ph type="title"/>
          </p:nvPr>
        </p:nvSpPr>
        <p:spPr>
          <a:xfrm>
            <a:off x="1910953" y="214314"/>
            <a:ext cx="10281047" cy="821530"/>
          </a:xfrm>
        </p:spPr>
        <p:txBody>
          <a:bodyPr/>
          <a:lstStyle/>
          <a:p>
            <a:pPr algn="r" rtl="1"/>
            <a:r>
              <a:rPr lang="ar-SA">
                <a:solidFill>
                  <a:schemeClr val="bg1"/>
                </a:solidFill>
              </a:rPr>
              <a:t>3) </a:t>
            </a:r>
            <a:r>
              <a:rPr lang="fr-FR">
                <a:solidFill>
                  <a:schemeClr val="accent4">
                    <a:lumMod val="50000"/>
                  </a:schemeClr>
                </a:solidFill>
              </a:rPr>
              <a:t>الربط بين النتائج و المكافآت</a:t>
            </a:r>
            <a:r>
              <a:rPr lang="ar-SA">
                <a:solidFill>
                  <a:schemeClr val="accent4">
                    <a:lumMod val="50000"/>
                  </a:schemeClr>
                </a:solidFill>
              </a:rPr>
              <a:t>:</a:t>
            </a:r>
            <a:endParaRPr lang="">
              <a:solidFill>
                <a:schemeClr val="accent4">
                  <a:lumMod val="50000"/>
                </a:schemeClr>
              </a:solidFill>
            </a:endParaRPr>
          </a:p>
        </p:txBody>
      </p:sp>
      <p:sp>
        <p:nvSpPr>
          <p:cNvPr id="3" name="Espace réservé du contenu 2">
            <a:extLst>
              <a:ext uri="{FF2B5EF4-FFF2-40B4-BE49-F238E27FC236}">
                <a16:creationId xmlns:a16="http://schemas.microsoft.com/office/drawing/2014/main" id="{ECF73E97-65BE-144D-9523-34F989E45E48}"/>
              </a:ext>
            </a:extLst>
          </p:cNvPr>
          <p:cNvSpPr>
            <a:spLocks noGrp="1"/>
          </p:cNvSpPr>
          <p:nvPr>
            <p:ph idx="1"/>
          </p:nvPr>
        </p:nvSpPr>
        <p:spPr>
          <a:xfrm>
            <a:off x="1768078" y="1035844"/>
            <a:ext cx="9797256" cy="5947172"/>
          </a:xfrm>
        </p:spPr>
        <p:txBody>
          <a:bodyPr>
            <a:noAutofit/>
          </a:bodyPr>
          <a:lstStyle/>
          <a:p>
            <a:pPr marL="0" indent="0" algn="just" rtl="1">
              <a:buNone/>
            </a:pPr>
            <a:r>
              <a:rPr lang="ar-SA" sz="3600">
                <a:solidFill>
                  <a:schemeClr val="bg1"/>
                </a:solidFill>
              </a:rPr>
              <a:t>         </a:t>
            </a:r>
            <a:r>
              <a:rPr lang="ar-AE" sz="3600">
                <a:solidFill>
                  <a:schemeClr val="bg1"/>
                </a:solidFill>
              </a:rPr>
              <a:t>تركز إستراتيجية إدارة الموراد البشرية على الحاجة إلى الربط بين </a:t>
            </a:r>
            <a:r>
              <a:rPr lang="ar-SA" sz="3600">
                <a:solidFill>
                  <a:schemeClr val="bg1"/>
                </a:solidFill>
              </a:rPr>
              <a:t>الأ</a:t>
            </a:r>
            <a:r>
              <a:rPr lang="ar-AE" sz="3600">
                <a:solidFill>
                  <a:schemeClr val="bg1"/>
                </a:solidFill>
              </a:rPr>
              <a:t>داء والتعويضات النقدية وغير النقدية وذلك مستند إلى فرضية أن الفرد يكون محفز لتقديم إنجاز أكثر وكفاءة أعلى إذا تم الربط المباشر بين جهوده والتعويضات في الشركة متعددة الجنسيات</a:t>
            </a:r>
            <a:r>
              <a:rPr lang="fr-FR" sz="3600">
                <a:solidFill>
                  <a:schemeClr val="bg1"/>
                </a:solidFill>
              </a:rPr>
              <a:t> </a:t>
            </a:r>
            <a:r>
              <a:rPr lang="ar-AE" sz="3600">
                <a:solidFill>
                  <a:schemeClr val="bg1"/>
                </a:solidFill>
              </a:rPr>
              <a:t>إن أهمية إدارة </a:t>
            </a:r>
            <a:r>
              <a:rPr lang="ar-SA" sz="3600">
                <a:solidFill>
                  <a:schemeClr val="bg1"/>
                </a:solidFill>
              </a:rPr>
              <a:t>الأدا</a:t>
            </a:r>
            <a:r>
              <a:rPr lang="ar-AE" sz="3600">
                <a:solidFill>
                  <a:schemeClr val="bg1"/>
                </a:solidFill>
              </a:rPr>
              <a:t>ء </a:t>
            </a:r>
            <a:r>
              <a:rPr lang="fr-FR" sz="3600">
                <a:solidFill>
                  <a:schemeClr val="bg1"/>
                </a:solidFill>
              </a:rPr>
              <a:t>في </a:t>
            </a:r>
            <a:r>
              <a:rPr lang="ar-AE" sz="3600">
                <a:solidFill>
                  <a:schemeClr val="bg1"/>
                </a:solidFill>
              </a:rPr>
              <a:t> الشركات متعددة الجنسيات تتجلى في كون أن إدارة </a:t>
            </a:r>
            <a:r>
              <a:rPr lang="ar-SA" sz="3600">
                <a:solidFill>
                  <a:schemeClr val="bg1"/>
                </a:solidFill>
              </a:rPr>
              <a:t>الأ</a:t>
            </a:r>
            <a:r>
              <a:rPr lang="ar-AE" sz="3600">
                <a:solidFill>
                  <a:schemeClr val="bg1"/>
                </a:solidFill>
              </a:rPr>
              <a:t>داء تضمن معرفة ما إذا كان الموظف الدولي راض عن الجانب المالي أو</a:t>
            </a:r>
            <a:r>
              <a:rPr lang="ar-SA" sz="3600">
                <a:solidFill>
                  <a:schemeClr val="bg1"/>
                </a:solidFill>
              </a:rPr>
              <a:t>لا</a:t>
            </a:r>
            <a:r>
              <a:rPr lang="ar-AE" sz="3600">
                <a:solidFill>
                  <a:schemeClr val="bg1"/>
                </a:solidFill>
              </a:rPr>
              <a:t> حتى تتأكد الشركة من عدم </a:t>
            </a:r>
            <a:r>
              <a:rPr lang="ar-SA" sz="3600">
                <a:solidFill>
                  <a:schemeClr val="bg1"/>
                </a:solidFill>
              </a:rPr>
              <a:t>إ</a:t>
            </a:r>
            <a:r>
              <a:rPr lang="ar-AE" sz="3600">
                <a:solidFill>
                  <a:schemeClr val="bg1"/>
                </a:solidFill>
              </a:rPr>
              <a:t>نتقاله إلى فرع آخر أو العودة إلى المقر الرئيسي.</a:t>
            </a:r>
            <a:endParaRPr lang="" sz="3600">
              <a:solidFill>
                <a:schemeClr val="bg1"/>
              </a:solidFill>
            </a:endParaRPr>
          </a:p>
        </p:txBody>
      </p:sp>
    </p:spTree>
    <p:extLst>
      <p:ext uri="{BB962C8B-B14F-4D97-AF65-F5344CB8AC3E}">
        <p14:creationId xmlns:p14="http://schemas.microsoft.com/office/powerpoint/2010/main" val="30325672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B714EA-DE28-9147-9379-A797887CFC0A}"/>
              </a:ext>
            </a:extLst>
          </p:cNvPr>
          <p:cNvSpPr>
            <a:spLocks noGrp="1"/>
          </p:cNvSpPr>
          <p:nvPr>
            <p:ph type="title"/>
          </p:nvPr>
        </p:nvSpPr>
        <p:spPr>
          <a:xfrm>
            <a:off x="2303859" y="0"/>
            <a:ext cx="9334500" cy="1232297"/>
          </a:xfrm>
        </p:spPr>
        <p:txBody>
          <a:bodyPr/>
          <a:lstStyle/>
          <a:p>
            <a:pPr algn="r" rtl="1"/>
            <a:r>
              <a:rPr lang="ar-SA">
                <a:solidFill>
                  <a:srgbClr val="FFFF00"/>
                </a:solidFill>
              </a:rPr>
              <a:t>تقييم أداء الموظفين الدوليين:</a:t>
            </a:r>
            <a:endParaRPr lang="">
              <a:solidFill>
                <a:srgbClr val="FFFF00"/>
              </a:solidFill>
            </a:endParaRPr>
          </a:p>
        </p:txBody>
      </p:sp>
      <p:sp>
        <p:nvSpPr>
          <p:cNvPr id="3" name="Espace réservé du contenu 2">
            <a:extLst>
              <a:ext uri="{FF2B5EF4-FFF2-40B4-BE49-F238E27FC236}">
                <a16:creationId xmlns:a16="http://schemas.microsoft.com/office/drawing/2014/main" id="{1ADBC9BE-5FF2-E54C-91B7-E75B0BD5A64D}"/>
              </a:ext>
            </a:extLst>
          </p:cNvPr>
          <p:cNvSpPr>
            <a:spLocks noGrp="1"/>
          </p:cNvSpPr>
          <p:nvPr>
            <p:ph idx="1"/>
          </p:nvPr>
        </p:nvSpPr>
        <p:spPr>
          <a:xfrm>
            <a:off x="857250" y="1089422"/>
            <a:ext cx="10947798" cy="5441063"/>
          </a:xfrm>
        </p:spPr>
        <p:txBody>
          <a:bodyPr>
            <a:normAutofit fontScale="92500"/>
          </a:bodyPr>
          <a:lstStyle/>
          <a:p>
            <a:pPr marL="0" indent="0" algn="just" rtl="1">
              <a:buNone/>
            </a:pPr>
            <a:r>
              <a:rPr lang="ar-SA" sz="3200">
                <a:solidFill>
                  <a:schemeClr val="bg1"/>
                </a:solidFill>
              </a:rPr>
              <a:t>تقييم الأداء: هي العملية التي بموجبها يتم تقييم فعالية الأداء و الحصول على المعلومات المرتدة حول هذه الفعالية  و إستخدامها لإبراز نقاط القوة و الضعف في أداء الأفراد و الجماعات و المؤسسات و التي على ضوئها يتم إتخاذ الكثير من القرارات التنظيمية.</a:t>
            </a:r>
          </a:p>
          <a:p>
            <a:pPr marL="0" indent="0" algn="just" rtl="1">
              <a:buNone/>
            </a:pPr>
            <a:r>
              <a:rPr lang="ar-SA" sz="3200">
                <a:solidFill>
                  <a:schemeClr val="bg1"/>
                </a:solidFill>
              </a:rPr>
              <a:t>و تعد عملية تقييم المديرين الدوليين أمرا صعبا و معقدا و مما يزيد من صعوبات الأسئلة التالية: من يتولى عملية التقييم ؟ ما هي العوامل التي ستخضع للتقييم؟ ما هي الطريقة المثالية للتقييم؟ هل لمتغيرات دولة الفرع من تأثير ما على التقييم؟ لذا فإن الإتجاهات تميل إلى تقييم المدير الدولي لأداءه ذاتيا مع الأخذ في الإعتبار أن يأخذ التقييم الصعوبات المرتبطة بعملية التقييم الخارجي و أيضا إلى مساهمة المديرين الدوليين في بناء شبكة من العلاقات بين الفرع و الدولة المظيفة و بين الفرع ومركز المؤسسة الدولية.</a:t>
            </a:r>
            <a:endParaRPr lang="" sz="3600">
              <a:solidFill>
                <a:schemeClr val="bg1"/>
              </a:solidFill>
            </a:endParaRPr>
          </a:p>
        </p:txBody>
      </p:sp>
    </p:spTree>
    <p:extLst>
      <p:ext uri="{BB962C8B-B14F-4D97-AF65-F5344CB8AC3E}">
        <p14:creationId xmlns:p14="http://schemas.microsoft.com/office/powerpoint/2010/main" val="29969739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BC1CEF-3E81-3C4F-AD20-8D8258313E8A}"/>
              </a:ext>
            </a:extLst>
          </p:cNvPr>
          <p:cNvSpPr>
            <a:spLocks noGrp="1"/>
          </p:cNvSpPr>
          <p:nvPr>
            <p:ph type="title"/>
          </p:nvPr>
        </p:nvSpPr>
        <p:spPr/>
        <p:txBody>
          <a:bodyPr>
            <a:normAutofit/>
          </a:bodyPr>
          <a:lstStyle/>
          <a:p>
            <a:pPr algn="r" rtl="1"/>
            <a:r>
              <a:rPr lang="ar-SA" sz="4400">
                <a:solidFill>
                  <a:schemeClr val="bg1"/>
                </a:solidFill>
              </a:rPr>
              <a:t>                             الخاتمة</a:t>
            </a:r>
            <a:endParaRPr lang="" sz="4400">
              <a:solidFill>
                <a:schemeClr val="bg1"/>
              </a:solidFill>
            </a:endParaRPr>
          </a:p>
        </p:txBody>
      </p:sp>
      <p:sp>
        <p:nvSpPr>
          <p:cNvPr id="3" name="Espace réservé du contenu 2">
            <a:extLst>
              <a:ext uri="{FF2B5EF4-FFF2-40B4-BE49-F238E27FC236}">
                <a16:creationId xmlns:a16="http://schemas.microsoft.com/office/drawing/2014/main" id="{74DC2D92-E1C3-1944-819F-62316971BB07}"/>
              </a:ext>
            </a:extLst>
          </p:cNvPr>
          <p:cNvSpPr>
            <a:spLocks noGrp="1"/>
          </p:cNvSpPr>
          <p:nvPr>
            <p:ph idx="1"/>
          </p:nvPr>
        </p:nvSpPr>
        <p:spPr/>
        <p:txBody>
          <a:bodyPr>
            <a:normAutofit/>
          </a:bodyPr>
          <a:lstStyle/>
          <a:p>
            <a:pPr marL="0" indent="0" algn="just" rtl="1">
              <a:buNone/>
            </a:pPr>
            <a:r>
              <a:rPr lang="ar-SA" sz="3600"/>
              <a:t>    </a:t>
            </a:r>
            <a:r>
              <a:rPr lang="ar-SA" sz="3600">
                <a:solidFill>
                  <a:schemeClr val="bg1"/>
                </a:solidFill>
              </a:rPr>
              <a:t>    ت</a:t>
            </a:r>
            <a:r>
              <a:rPr lang="ar-AE" sz="3600">
                <a:solidFill>
                  <a:schemeClr val="bg1"/>
                </a:solidFill>
              </a:rPr>
              <a:t>مر عملية إدارة </a:t>
            </a:r>
            <a:r>
              <a:rPr lang="ar-SA" sz="3600">
                <a:solidFill>
                  <a:schemeClr val="bg1"/>
                </a:solidFill>
              </a:rPr>
              <a:t>الأ</a:t>
            </a:r>
            <a:r>
              <a:rPr lang="ar-AE" sz="3600">
                <a:solidFill>
                  <a:schemeClr val="bg1"/>
                </a:solidFill>
              </a:rPr>
              <a:t>داء بعدة مراحل بدء</a:t>
            </a:r>
            <a:r>
              <a:rPr lang="ar-SA" sz="3600">
                <a:solidFill>
                  <a:schemeClr val="bg1"/>
                </a:solidFill>
              </a:rPr>
              <a:t>ا</a:t>
            </a:r>
            <a:r>
              <a:rPr lang="ar-AE" sz="3600">
                <a:solidFill>
                  <a:schemeClr val="bg1"/>
                </a:solidFill>
              </a:rPr>
              <a:t> من التوافق مع ا</a:t>
            </a:r>
            <a:r>
              <a:rPr lang="ar-SA" sz="3600">
                <a:solidFill>
                  <a:schemeClr val="bg1"/>
                </a:solidFill>
              </a:rPr>
              <a:t>لإ</a:t>
            </a:r>
            <a:r>
              <a:rPr lang="ar-AE" sz="3600">
                <a:solidFill>
                  <a:schemeClr val="bg1"/>
                </a:solidFill>
              </a:rPr>
              <a:t>ستراتيجية التنظيمية، وتواجه كل مرحلة مجموعة تحديات مرتبطة بالموظف الدولي أو بالفرع أو بالمقر الرئيسي للشركة، وأحياننا بالقائم عن عملية تقييم </a:t>
            </a:r>
            <a:r>
              <a:rPr lang="ar-SA" sz="3600">
                <a:solidFill>
                  <a:schemeClr val="bg1"/>
                </a:solidFill>
              </a:rPr>
              <a:t>الأ</a:t>
            </a:r>
            <a:r>
              <a:rPr lang="ar-AE" sz="3600">
                <a:solidFill>
                  <a:schemeClr val="bg1"/>
                </a:solidFill>
              </a:rPr>
              <a:t>داء والبيانات التي سيعتمد عليها وهي ذات التحديات التي تواجه عمليتي إعداد المعايير وتقييم </a:t>
            </a:r>
            <a:r>
              <a:rPr lang="ar-SA" sz="3600">
                <a:solidFill>
                  <a:schemeClr val="bg1"/>
                </a:solidFill>
              </a:rPr>
              <a:t>الأداء.</a:t>
            </a:r>
            <a:endParaRPr lang="" sz="3600">
              <a:solidFill>
                <a:schemeClr val="bg1"/>
              </a:solidFill>
            </a:endParaRPr>
          </a:p>
        </p:txBody>
      </p:sp>
    </p:spTree>
    <p:extLst>
      <p:ext uri="{BB962C8B-B14F-4D97-AF65-F5344CB8AC3E}">
        <p14:creationId xmlns:p14="http://schemas.microsoft.com/office/powerpoint/2010/main" val="2404474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7D23FB-2CAB-CD41-B98C-AC78E1194522}"/>
              </a:ext>
            </a:extLst>
          </p:cNvPr>
          <p:cNvSpPr>
            <a:spLocks noGrp="1"/>
          </p:cNvSpPr>
          <p:nvPr>
            <p:ph type="title"/>
          </p:nvPr>
        </p:nvSpPr>
        <p:spPr>
          <a:xfrm>
            <a:off x="1339453" y="0"/>
            <a:ext cx="10493771" cy="982266"/>
          </a:xfrm>
        </p:spPr>
        <p:txBody>
          <a:bodyPr>
            <a:normAutofit/>
          </a:bodyPr>
          <a:lstStyle/>
          <a:p>
            <a:pPr algn="r" rtl="1"/>
            <a:r>
              <a:rPr lang="ar-SA" sz="4400">
                <a:solidFill>
                  <a:srgbClr val="002060"/>
                </a:solidFill>
              </a:rPr>
              <a:t>خطة البحث:</a:t>
            </a:r>
            <a:endParaRPr lang="" sz="4400">
              <a:solidFill>
                <a:srgbClr val="002060"/>
              </a:solidFill>
            </a:endParaRPr>
          </a:p>
        </p:txBody>
      </p:sp>
      <p:sp>
        <p:nvSpPr>
          <p:cNvPr id="3" name="Espace réservé du contenu 2">
            <a:extLst>
              <a:ext uri="{FF2B5EF4-FFF2-40B4-BE49-F238E27FC236}">
                <a16:creationId xmlns:a16="http://schemas.microsoft.com/office/drawing/2014/main" id="{7CC96817-1876-044B-B347-31E13E3D0839}"/>
              </a:ext>
            </a:extLst>
          </p:cNvPr>
          <p:cNvSpPr>
            <a:spLocks noGrp="1"/>
          </p:cNvSpPr>
          <p:nvPr>
            <p:ph idx="1"/>
          </p:nvPr>
        </p:nvSpPr>
        <p:spPr>
          <a:xfrm>
            <a:off x="964405" y="839391"/>
            <a:ext cx="10493771" cy="5691095"/>
          </a:xfrm>
        </p:spPr>
        <p:txBody>
          <a:bodyPr>
            <a:normAutofit fontScale="77500" lnSpcReduction="20000"/>
          </a:bodyPr>
          <a:lstStyle/>
          <a:p>
            <a:pPr algn="r" rtl="1"/>
            <a:r>
              <a:rPr lang="ar-DZ" sz="4000" dirty="0" err="1">
                <a:solidFill>
                  <a:srgbClr val="002060"/>
                </a:solidFill>
              </a:rPr>
              <a:t>مقدمة:</a:t>
            </a:r>
            <a:endParaRPr lang="ar-DZ" sz="4000" dirty="0">
              <a:solidFill>
                <a:srgbClr val="002060"/>
              </a:solidFill>
            </a:endParaRPr>
          </a:p>
          <a:p>
            <a:pPr algn="r" rtl="1">
              <a:buNone/>
            </a:pPr>
            <a:r>
              <a:rPr lang="ar-DZ" sz="4000" dirty="0">
                <a:solidFill>
                  <a:srgbClr val="002060"/>
                </a:solidFill>
              </a:rPr>
              <a:t>المبحث الاول:ماهية </a:t>
            </a:r>
            <a:r>
              <a:rPr lang="ar-SA" sz="4000" dirty="0">
                <a:solidFill>
                  <a:srgbClr val="002060"/>
                </a:solidFill>
              </a:rPr>
              <a:t>إدارة الأداء.</a:t>
            </a:r>
            <a:endParaRPr lang="ar-DZ" sz="4000" dirty="0">
              <a:solidFill>
                <a:srgbClr val="002060"/>
              </a:solidFill>
            </a:endParaRPr>
          </a:p>
          <a:p>
            <a:pPr algn="r" rtl="1">
              <a:buNone/>
            </a:pPr>
            <a:r>
              <a:rPr lang="ar-DZ" sz="4000" dirty="0">
                <a:solidFill>
                  <a:srgbClr val="002060"/>
                </a:solidFill>
              </a:rPr>
              <a:t>المطلب الاول:مفهوم</a:t>
            </a:r>
            <a:r>
              <a:rPr lang="ar-SA" sz="4000" dirty="0">
                <a:solidFill>
                  <a:srgbClr val="002060"/>
                </a:solidFill>
              </a:rPr>
              <a:t> إدارة الأداء.</a:t>
            </a:r>
            <a:endParaRPr lang="ar-DZ" sz="4000" b="1" dirty="0">
              <a:solidFill>
                <a:srgbClr val="002060"/>
              </a:solidFill>
            </a:endParaRPr>
          </a:p>
          <a:p>
            <a:pPr algn="r" rtl="1">
              <a:buNone/>
            </a:pPr>
            <a:r>
              <a:rPr lang="ar-DZ" sz="4000" dirty="0">
                <a:solidFill>
                  <a:srgbClr val="002060"/>
                </a:solidFill>
              </a:rPr>
              <a:t>المطلب الثاني: أهداف</a:t>
            </a:r>
            <a:r>
              <a:rPr lang="ar-SA" sz="4000" dirty="0">
                <a:solidFill>
                  <a:srgbClr val="002060"/>
                </a:solidFill>
              </a:rPr>
              <a:t> إدارة الأداء.</a:t>
            </a:r>
            <a:endParaRPr lang="ar-DZ" sz="4000" dirty="0">
              <a:solidFill>
                <a:srgbClr val="002060"/>
              </a:solidFill>
            </a:endParaRPr>
          </a:p>
          <a:p>
            <a:pPr algn="r" rtl="1">
              <a:buNone/>
            </a:pPr>
            <a:r>
              <a:rPr lang="ar-DZ" sz="4000" dirty="0">
                <a:solidFill>
                  <a:srgbClr val="002060"/>
                </a:solidFill>
              </a:rPr>
              <a:t>المطلب ال</a:t>
            </a:r>
            <a:r>
              <a:rPr lang="ar-SA" sz="4000" dirty="0">
                <a:solidFill>
                  <a:srgbClr val="002060"/>
                </a:solidFill>
              </a:rPr>
              <a:t>ثالث</a:t>
            </a:r>
            <a:r>
              <a:rPr lang="ar-DZ" sz="4000" dirty="0">
                <a:solidFill>
                  <a:srgbClr val="002060"/>
                </a:solidFill>
              </a:rPr>
              <a:t>:معايير</a:t>
            </a:r>
            <a:r>
              <a:rPr lang="ar-SA" sz="4000" dirty="0">
                <a:solidFill>
                  <a:srgbClr val="002060"/>
                </a:solidFill>
              </a:rPr>
              <a:t> إدارة الأداء.</a:t>
            </a:r>
            <a:endParaRPr lang="ar-DZ" sz="4000" dirty="0">
              <a:solidFill>
                <a:srgbClr val="002060"/>
              </a:solidFill>
            </a:endParaRPr>
          </a:p>
          <a:p>
            <a:pPr algn="r" rtl="1">
              <a:buNone/>
            </a:pPr>
            <a:r>
              <a:rPr lang="ar-DZ" sz="4000" dirty="0">
                <a:solidFill>
                  <a:srgbClr val="002060"/>
                </a:solidFill>
              </a:rPr>
              <a:t>البحث الثاني:</a:t>
            </a:r>
            <a:r>
              <a:rPr lang="ar-SA" sz="4000" dirty="0">
                <a:solidFill>
                  <a:srgbClr val="002060"/>
                </a:solidFill>
              </a:rPr>
              <a:t>إ</a:t>
            </a:r>
            <a:r>
              <a:rPr lang="ar-DZ" sz="4000" dirty="0">
                <a:solidFill>
                  <a:srgbClr val="002060"/>
                </a:solidFill>
              </a:rPr>
              <a:t>دارة</a:t>
            </a:r>
            <a:r>
              <a:rPr lang="ar-SA" sz="4000" dirty="0">
                <a:solidFill>
                  <a:srgbClr val="002060"/>
                </a:solidFill>
              </a:rPr>
              <a:t> أداء</a:t>
            </a:r>
            <a:r>
              <a:rPr lang="ar-DZ" sz="4000" dirty="0">
                <a:solidFill>
                  <a:srgbClr val="002060"/>
                </a:solidFill>
              </a:rPr>
              <a:t> الموظفين الدوليين</a:t>
            </a:r>
            <a:r>
              <a:rPr lang="ar-SA" sz="4000" dirty="0">
                <a:solidFill>
                  <a:srgbClr val="002060"/>
                </a:solidFill>
              </a:rPr>
              <a:t>.</a:t>
            </a:r>
            <a:endParaRPr lang="ar-DZ" sz="4000" dirty="0">
              <a:solidFill>
                <a:srgbClr val="002060"/>
              </a:solidFill>
            </a:endParaRPr>
          </a:p>
          <a:p>
            <a:pPr algn="r" rtl="1">
              <a:buNone/>
            </a:pPr>
            <a:r>
              <a:rPr lang="ar-DZ" sz="4000" dirty="0">
                <a:solidFill>
                  <a:srgbClr val="002060"/>
                </a:solidFill>
              </a:rPr>
              <a:t>المطلب </a:t>
            </a:r>
            <a:r>
              <a:rPr lang="ar-DZ" sz="4000" dirty="0" err="1">
                <a:solidFill>
                  <a:srgbClr val="002060"/>
                </a:solidFill>
              </a:rPr>
              <a:t>الاول </a:t>
            </a:r>
            <a:r>
              <a:rPr lang="ar-DZ" sz="4000" dirty="0">
                <a:solidFill>
                  <a:srgbClr val="002060"/>
                </a:solidFill>
              </a:rPr>
              <a:t>:مفهوم إدارة اداء الموظفين الدوليين</a:t>
            </a:r>
            <a:r>
              <a:rPr lang="ar-SA" sz="4000" dirty="0">
                <a:solidFill>
                  <a:srgbClr val="002060"/>
                </a:solidFill>
              </a:rPr>
              <a:t>.</a:t>
            </a:r>
            <a:endParaRPr lang="ar-DZ" sz="4000" dirty="0">
              <a:solidFill>
                <a:srgbClr val="002060"/>
              </a:solidFill>
            </a:endParaRPr>
          </a:p>
          <a:p>
            <a:pPr algn="r" rtl="1">
              <a:buNone/>
            </a:pPr>
            <a:r>
              <a:rPr lang="ar-DZ" sz="4000" dirty="0">
                <a:solidFill>
                  <a:srgbClr val="002060"/>
                </a:solidFill>
              </a:rPr>
              <a:t>المطلب الث</a:t>
            </a:r>
            <a:r>
              <a:rPr lang="ar-SA" sz="4000" dirty="0">
                <a:solidFill>
                  <a:srgbClr val="002060"/>
                </a:solidFill>
              </a:rPr>
              <a:t>اني</a:t>
            </a:r>
            <a:r>
              <a:rPr lang="ar-DZ" sz="4000" dirty="0">
                <a:solidFill>
                  <a:srgbClr val="002060"/>
                </a:solidFill>
              </a:rPr>
              <a:t>: </a:t>
            </a:r>
            <a:r>
              <a:rPr lang="ar-SA" sz="4000" dirty="0">
                <a:solidFill>
                  <a:srgbClr val="002060"/>
                </a:solidFill>
              </a:rPr>
              <a:t>تقييم</a:t>
            </a:r>
            <a:r>
              <a:rPr lang="ar-DZ" sz="4000" dirty="0">
                <a:solidFill>
                  <a:srgbClr val="002060"/>
                </a:solidFill>
              </a:rPr>
              <a:t> ادارة الموظفين الدوليين</a:t>
            </a:r>
            <a:r>
              <a:rPr lang="ar-SA" sz="4000" dirty="0">
                <a:solidFill>
                  <a:srgbClr val="002060"/>
                </a:solidFill>
              </a:rPr>
              <a:t>.</a:t>
            </a:r>
            <a:endParaRPr lang="ar-DZ" sz="4000" dirty="0">
              <a:solidFill>
                <a:srgbClr val="002060"/>
              </a:solidFill>
            </a:endParaRPr>
          </a:p>
          <a:p>
            <a:pPr algn="r" rtl="1">
              <a:buNone/>
            </a:pPr>
            <a:r>
              <a:rPr lang="ar-DZ" sz="4000" dirty="0">
                <a:solidFill>
                  <a:srgbClr val="002060"/>
                </a:solidFill>
              </a:rPr>
              <a:t>المطلب ال</a:t>
            </a:r>
            <a:r>
              <a:rPr lang="ar-SA" sz="4000" dirty="0">
                <a:solidFill>
                  <a:srgbClr val="002060"/>
                </a:solidFill>
              </a:rPr>
              <a:t>ثالث</a:t>
            </a:r>
            <a:r>
              <a:rPr lang="ar-DZ" sz="4000" dirty="0">
                <a:solidFill>
                  <a:srgbClr val="002060"/>
                </a:solidFill>
              </a:rPr>
              <a:t>: تحديات إدارة اداء </a:t>
            </a:r>
            <a:r>
              <a:rPr lang="ar-DZ" sz="4000" dirty="0" err="1">
                <a:solidFill>
                  <a:srgbClr val="002060"/>
                </a:solidFill>
              </a:rPr>
              <a:t>الموظفيين</a:t>
            </a:r>
            <a:r>
              <a:rPr lang="ar-DZ" sz="4000" dirty="0">
                <a:solidFill>
                  <a:srgbClr val="002060"/>
                </a:solidFill>
              </a:rPr>
              <a:t> الدوليين</a:t>
            </a:r>
            <a:r>
              <a:rPr lang="ar-SA" sz="4000" dirty="0">
                <a:solidFill>
                  <a:srgbClr val="002060"/>
                </a:solidFill>
              </a:rPr>
              <a:t>.</a:t>
            </a:r>
            <a:endParaRPr lang="" sz="3600">
              <a:solidFill>
                <a:srgbClr val="002060"/>
              </a:solidFill>
            </a:endParaRPr>
          </a:p>
        </p:txBody>
      </p:sp>
    </p:spTree>
    <p:extLst>
      <p:ext uri="{BB962C8B-B14F-4D97-AF65-F5344CB8AC3E}">
        <p14:creationId xmlns:p14="http://schemas.microsoft.com/office/powerpoint/2010/main" val="24870313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819CA7-C21D-7B4D-945C-3CC4139278C4}"/>
              </a:ext>
            </a:extLst>
          </p:cNvPr>
          <p:cNvSpPr>
            <a:spLocks noGrp="1"/>
          </p:cNvSpPr>
          <p:nvPr>
            <p:ph type="title"/>
          </p:nvPr>
        </p:nvSpPr>
        <p:spPr>
          <a:xfrm>
            <a:off x="1141412" y="327514"/>
            <a:ext cx="9905998" cy="1478570"/>
          </a:xfrm>
        </p:spPr>
        <p:txBody>
          <a:bodyPr>
            <a:normAutofit/>
          </a:bodyPr>
          <a:lstStyle/>
          <a:p>
            <a:pPr algn="ctr" rtl="1"/>
            <a:r>
              <a:rPr lang="ar-SA" sz="4400">
                <a:solidFill>
                  <a:schemeClr val="bg1"/>
                </a:solidFill>
              </a:rPr>
              <a:t>المقدمة</a:t>
            </a:r>
            <a:endParaRPr lang="" sz="4400">
              <a:solidFill>
                <a:schemeClr val="bg1"/>
              </a:solidFill>
            </a:endParaRPr>
          </a:p>
        </p:txBody>
      </p:sp>
      <p:sp>
        <p:nvSpPr>
          <p:cNvPr id="3" name="Espace réservé du contenu 2">
            <a:extLst>
              <a:ext uri="{FF2B5EF4-FFF2-40B4-BE49-F238E27FC236}">
                <a16:creationId xmlns:a16="http://schemas.microsoft.com/office/drawing/2014/main" id="{A8EF3004-1458-3E4D-9392-F883A5A44EEC}"/>
              </a:ext>
            </a:extLst>
          </p:cNvPr>
          <p:cNvSpPr>
            <a:spLocks noGrp="1"/>
          </p:cNvSpPr>
          <p:nvPr>
            <p:ph idx="1"/>
          </p:nvPr>
        </p:nvSpPr>
        <p:spPr>
          <a:xfrm>
            <a:off x="1141412" y="1571625"/>
            <a:ext cx="10109994" cy="4219576"/>
          </a:xfrm>
        </p:spPr>
        <p:txBody>
          <a:bodyPr>
            <a:normAutofit/>
          </a:bodyPr>
          <a:lstStyle/>
          <a:p>
            <a:pPr marL="0" indent="0" algn="just" rtl="1">
              <a:buNone/>
            </a:pPr>
            <a:r>
              <a:rPr lang="ar-SA" sz="3600">
                <a:solidFill>
                  <a:schemeClr val="bg1"/>
                </a:solidFill>
              </a:rPr>
              <a:t>      إن إدارة الأداء من الوظائف الأساسية التي تمارسها إدارة الموارد البشرية داخل المنظمات و بالأخص الشركات المتعددة الجنسيات بغية النهوض بمستوى المنظمة ككل من خلال رفع مستوى أداء العاملين لتحسين الإنتاجية، ومن خلال هذا البحث سيتم التطرق إلى مفهوم إدارة الأداء للموظفين الدوليين.</a:t>
            </a:r>
            <a:endParaRPr lang="" sz="3600">
              <a:solidFill>
                <a:schemeClr val="bg1"/>
              </a:solidFill>
            </a:endParaRPr>
          </a:p>
        </p:txBody>
      </p:sp>
    </p:spTree>
    <p:extLst>
      <p:ext uri="{BB962C8B-B14F-4D97-AF65-F5344CB8AC3E}">
        <p14:creationId xmlns:p14="http://schemas.microsoft.com/office/powerpoint/2010/main" val="36249675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877487-126A-A741-A319-A828C69ADF5F}"/>
              </a:ext>
            </a:extLst>
          </p:cNvPr>
          <p:cNvSpPr>
            <a:spLocks noGrp="1"/>
          </p:cNvSpPr>
          <p:nvPr>
            <p:ph type="ctrTitle"/>
          </p:nvPr>
        </p:nvSpPr>
        <p:spPr>
          <a:xfrm>
            <a:off x="1876424" y="196456"/>
            <a:ext cx="9964342" cy="1250154"/>
          </a:xfrm>
        </p:spPr>
        <p:txBody>
          <a:bodyPr>
            <a:normAutofit/>
          </a:bodyPr>
          <a:lstStyle/>
          <a:p>
            <a:pPr algn="r" rtl="1"/>
            <a:r>
              <a:rPr lang="fr-FR">
                <a:solidFill>
                  <a:srgbClr val="002060"/>
                </a:solidFill>
              </a:rPr>
              <a:t>مفهوم إدارة الأداء</a:t>
            </a:r>
            <a:r>
              <a:rPr lang="ar-SA">
                <a:solidFill>
                  <a:srgbClr val="002060"/>
                </a:solidFill>
              </a:rPr>
              <a:t>:</a:t>
            </a:r>
            <a:endParaRPr lang="">
              <a:solidFill>
                <a:srgbClr val="002060"/>
              </a:solidFill>
            </a:endParaRPr>
          </a:p>
        </p:txBody>
      </p:sp>
      <p:sp>
        <p:nvSpPr>
          <p:cNvPr id="3" name="Sous-titre 2">
            <a:extLst>
              <a:ext uri="{FF2B5EF4-FFF2-40B4-BE49-F238E27FC236}">
                <a16:creationId xmlns:a16="http://schemas.microsoft.com/office/drawing/2014/main" id="{9CA92847-7470-1A4D-8F47-E923661D27C4}"/>
              </a:ext>
            </a:extLst>
          </p:cNvPr>
          <p:cNvSpPr>
            <a:spLocks noGrp="1"/>
          </p:cNvSpPr>
          <p:nvPr>
            <p:ph type="subTitle" idx="1"/>
          </p:nvPr>
        </p:nvSpPr>
        <p:spPr>
          <a:xfrm>
            <a:off x="642938" y="1768079"/>
            <a:ext cx="11287125" cy="5018484"/>
          </a:xfrm>
        </p:spPr>
        <p:txBody>
          <a:bodyPr>
            <a:normAutofit lnSpcReduction="10000"/>
          </a:bodyPr>
          <a:lstStyle/>
          <a:p>
            <a:pPr algn="just" rtl="1"/>
            <a:r>
              <a:rPr lang="fr-FR" sz="3600">
                <a:solidFill>
                  <a:schemeClr val="bg1"/>
                </a:solidFill>
              </a:rPr>
              <a:t>تعتبر إدارة الأداء عملية تقوم بها المؤسسات بمواؤمة مواردها  و أنظمتها و موظفيها مع الأهداف و الأولويات الإستراتيجية.</a:t>
            </a:r>
          </a:p>
          <a:p>
            <a:pPr algn="just" rtl="1"/>
            <a:r>
              <a:rPr lang="fr-FR" sz="3600">
                <a:solidFill>
                  <a:schemeClr val="bg1"/>
                </a:solidFill>
              </a:rPr>
              <a:t>إدارة الأداء تشمل الأنشطة التي تكفل تحقيق </a:t>
            </a:r>
            <a:r>
              <a:rPr lang="ar-SA" sz="3600">
                <a:solidFill>
                  <a:schemeClr val="bg1"/>
                </a:solidFill>
              </a:rPr>
              <a:t>الأهداف بطريقة فعالة.</a:t>
            </a:r>
          </a:p>
          <a:p>
            <a:pPr algn="just" rtl="1"/>
            <a:r>
              <a:rPr lang="ar-SA" sz="3600">
                <a:solidFill>
                  <a:schemeClr val="bg1"/>
                </a:solidFill>
              </a:rPr>
              <a:t>     يمكن تعريف إدارة الأداء </a:t>
            </a:r>
            <a:r>
              <a:rPr lang="ar-AE" sz="3200">
                <a:solidFill>
                  <a:schemeClr val="bg1"/>
                </a:solidFill>
                <a:effectLst/>
              </a:rPr>
              <a:t>بأنها عملية الإشراف و الرقابة على الموظفين و الإدارات و المنظمات بهدف الوصول إلى تحقيق الأهداف بكفاءة و فاعلية ح</a:t>
            </a:r>
            <a:r>
              <a:rPr lang="ar-SA" sz="3200">
                <a:solidFill>
                  <a:schemeClr val="bg1"/>
                </a:solidFill>
                <a:effectLst/>
              </a:rPr>
              <a:t>ي</a:t>
            </a:r>
            <a:r>
              <a:rPr lang="ar-AE" sz="3200">
                <a:solidFill>
                  <a:schemeClr val="bg1"/>
                </a:solidFill>
                <a:effectLst/>
              </a:rPr>
              <a:t>ث تعتمد على مدخل التركيز على البيانات و المعلومات الدقيقة للإدارة و  ضبط أعمال الأفراد وسط بيئة العمل مع إعطاء الدعم و التعزيز الإيجابي </a:t>
            </a:r>
            <a:r>
              <a:rPr lang="ar-SA" sz="3200">
                <a:solidFill>
                  <a:schemeClr val="bg1"/>
                </a:solidFill>
                <a:effectLst/>
              </a:rPr>
              <a:t>أهمية خاصة لرفع مشتويات الأداء إلى أعلى درجة ممكنة.</a:t>
            </a:r>
            <a:endParaRPr lang="" sz="3600">
              <a:solidFill>
                <a:schemeClr val="bg1"/>
              </a:solidFill>
            </a:endParaRPr>
          </a:p>
        </p:txBody>
      </p:sp>
    </p:spTree>
    <p:extLst>
      <p:ext uri="{BB962C8B-B14F-4D97-AF65-F5344CB8AC3E}">
        <p14:creationId xmlns:p14="http://schemas.microsoft.com/office/powerpoint/2010/main" val="2486366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24305E-A25E-E045-8570-98D741E8C82A}"/>
              </a:ext>
            </a:extLst>
          </p:cNvPr>
          <p:cNvSpPr>
            <a:spLocks noGrp="1"/>
          </p:cNvSpPr>
          <p:nvPr>
            <p:ph type="title"/>
          </p:nvPr>
        </p:nvSpPr>
        <p:spPr>
          <a:xfrm>
            <a:off x="803671" y="245269"/>
            <a:ext cx="11208147" cy="1344216"/>
          </a:xfrm>
        </p:spPr>
        <p:txBody>
          <a:bodyPr>
            <a:normAutofit/>
          </a:bodyPr>
          <a:lstStyle/>
          <a:p>
            <a:pPr algn="r" rtl="1"/>
            <a:r>
              <a:rPr lang="fr-FR" sz="4400">
                <a:solidFill>
                  <a:srgbClr val="002060"/>
                </a:solidFill>
              </a:rPr>
              <a:t>أهداف إدارةالأداء:</a:t>
            </a:r>
            <a:endParaRPr lang="" sz="4400">
              <a:solidFill>
                <a:srgbClr val="002060"/>
              </a:solidFill>
            </a:endParaRPr>
          </a:p>
        </p:txBody>
      </p:sp>
      <p:sp>
        <p:nvSpPr>
          <p:cNvPr id="3" name="Espace réservé du contenu 2">
            <a:extLst>
              <a:ext uri="{FF2B5EF4-FFF2-40B4-BE49-F238E27FC236}">
                <a16:creationId xmlns:a16="http://schemas.microsoft.com/office/drawing/2014/main" id="{7CDB64A3-B36B-3342-9C3A-18819A746B89}"/>
              </a:ext>
            </a:extLst>
          </p:cNvPr>
          <p:cNvSpPr>
            <a:spLocks noGrp="1"/>
          </p:cNvSpPr>
          <p:nvPr>
            <p:ph idx="1"/>
          </p:nvPr>
        </p:nvSpPr>
        <p:spPr>
          <a:xfrm>
            <a:off x="1035843" y="1464469"/>
            <a:ext cx="10958115" cy="5148263"/>
          </a:xfrm>
        </p:spPr>
        <p:txBody>
          <a:bodyPr>
            <a:normAutofit/>
          </a:bodyPr>
          <a:lstStyle/>
          <a:p>
            <a:pPr algn="just" rtl="1"/>
            <a:r>
              <a:rPr lang="fr-FR" sz="3600">
                <a:solidFill>
                  <a:schemeClr val="bg1"/>
                </a:solidFill>
              </a:rPr>
              <a:t>تهدف عملية إدارة الأداء إلى 3 أهداف رئيسية أساسية و هي :</a:t>
            </a:r>
          </a:p>
          <a:p>
            <a:pPr algn="just" rtl="1"/>
            <a:r>
              <a:rPr lang="fr-FR" sz="3600">
                <a:solidFill>
                  <a:srgbClr val="C00000"/>
                </a:solidFill>
              </a:rPr>
              <a:t>أهداف إستراتيجية</a:t>
            </a:r>
            <a:r>
              <a:rPr lang="fr-FR" sz="3600">
                <a:solidFill>
                  <a:schemeClr val="bg1"/>
                </a:solidFill>
              </a:rPr>
              <a:t>: حيث يتم الربط بين أداء العاملين و أهداف المنظمة الإستراتيجية و تحديد النتائج  و السلوكيات و تحديد خصائص العاملين القادرين على وضع الإستراتيجيات موضع التنفيذ.</a:t>
            </a:r>
            <a:endParaRPr lang="ar-SA" sz="3600">
              <a:solidFill>
                <a:schemeClr val="bg1"/>
              </a:solidFill>
            </a:endParaRPr>
          </a:p>
          <a:p>
            <a:pPr algn="just" rtl="1"/>
            <a:r>
              <a:rPr lang="fr-FR" sz="3600">
                <a:solidFill>
                  <a:srgbClr val="C00000"/>
                </a:solidFill>
              </a:rPr>
              <a:t>أهداف إدارية</a:t>
            </a:r>
            <a:r>
              <a:rPr lang="fr-FR" sz="3600">
                <a:solidFill>
                  <a:schemeClr val="bg1"/>
                </a:solidFill>
              </a:rPr>
              <a:t>: حيث تعتمد المنظمات على المعلومات الناتجة عن إدارة و تقييم الأداء لإتخاذ العديد من القرارات الإدارية لتحسين و تحفيز أداء الموظفين للأفضل كالحوافز و الترقيات أو الإنذار و الخصم.</a:t>
            </a:r>
          </a:p>
          <a:p>
            <a:pPr algn="r" rtl="1"/>
            <a:endParaRPr lang="" sz="3600">
              <a:solidFill>
                <a:schemeClr val="bg1"/>
              </a:solidFill>
            </a:endParaRPr>
          </a:p>
        </p:txBody>
      </p:sp>
    </p:spTree>
    <p:extLst>
      <p:ext uri="{BB962C8B-B14F-4D97-AF65-F5344CB8AC3E}">
        <p14:creationId xmlns:p14="http://schemas.microsoft.com/office/powerpoint/2010/main" val="4803090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42159B0-E5B5-0E45-80D6-92E2E9E77789}"/>
              </a:ext>
            </a:extLst>
          </p:cNvPr>
          <p:cNvSpPr>
            <a:spLocks noGrp="1"/>
          </p:cNvSpPr>
          <p:nvPr>
            <p:ph idx="1"/>
          </p:nvPr>
        </p:nvSpPr>
        <p:spPr>
          <a:xfrm>
            <a:off x="482203" y="321470"/>
            <a:ext cx="11519297" cy="6125764"/>
          </a:xfrm>
        </p:spPr>
        <p:txBody>
          <a:bodyPr>
            <a:normAutofit/>
          </a:bodyPr>
          <a:lstStyle/>
          <a:p>
            <a:pPr marL="0" indent="0" algn="just" rtl="1">
              <a:buNone/>
            </a:pPr>
            <a:endParaRPr lang="fr-FR" sz="3600">
              <a:solidFill>
                <a:schemeClr val="bg1"/>
              </a:solidFill>
            </a:endParaRPr>
          </a:p>
          <a:p>
            <a:pPr algn="just" rtl="1"/>
            <a:r>
              <a:rPr lang="fr-FR" sz="3600">
                <a:solidFill>
                  <a:srgbClr val="C00000"/>
                </a:solidFill>
              </a:rPr>
              <a:t>أهداف تنموية: </a:t>
            </a:r>
            <a:r>
              <a:rPr lang="fr-FR" sz="3600">
                <a:solidFill>
                  <a:schemeClr val="bg1"/>
                </a:solidFill>
              </a:rPr>
              <a:t>و المقصود بذلك تنمية مهارات و معارف و قدرات العاملين و رفع مستوى أدائهم و تحديد جوانب القصور في الأداء الوظيفي و معالجته و تحديد جوانب القوة في الأداء الوظيفي و تحسينه للأفضل و مكافئته و التعرف على الأسباب التي أدت إلى القصور أو القوة في الأداء و معالجتها  من الأساس.</a:t>
            </a:r>
            <a:endParaRPr lang="" sz="3600">
              <a:solidFill>
                <a:schemeClr val="bg1"/>
              </a:solidFill>
            </a:endParaRPr>
          </a:p>
        </p:txBody>
      </p:sp>
    </p:spTree>
    <p:extLst>
      <p:ext uri="{BB962C8B-B14F-4D97-AF65-F5344CB8AC3E}">
        <p14:creationId xmlns:p14="http://schemas.microsoft.com/office/powerpoint/2010/main" val="28063139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A31925A-8633-414A-A09E-9255C807D12D}"/>
              </a:ext>
            </a:extLst>
          </p:cNvPr>
          <p:cNvSpPr>
            <a:spLocks noGrp="1"/>
          </p:cNvSpPr>
          <p:nvPr>
            <p:ph type="title"/>
          </p:nvPr>
        </p:nvSpPr>
        <p:spPr>
          <a:xfrm>
            <a:off x="1089422" y="136314"/>
            <a:ext cx="10833098" cy="988828"/>
          </a:xfrm>
        </p:spPr>
        <p:txBody>
          <a:bodyPr>
            <a:normAutofit/>
          </a:bodyPr>
          <a:lstStyle/>
          <a:p>
            <a:pPr algn="r" rtl="1"/>
            <a:r>
              <a:rPr lang="ar-SA" sz="4400">
                <a:solidFill>
                  <a:srgbClr val="002060"/>
                </a:solidFill>
              </a:rPr>
              <a:t>معايير الأداء:</a:t>
            </a:r>
            <a:endParaRPr lang="" sz="4400">
              <a:solidFill>
                <a:srgbClr val="002060"/>
              </a:solidFill>
            </a:endParaRPr>
          </a:p>
        </p:txBody>
      </p:sp>
      <p:sp>
        <p:nvSpPr>
          <p:cNvPr id="3" name="Espace réservé du contenu 2">
            <a:extLst>
              <a:ext uri="{FF2B5EF4-FFF2-40B4-BE49-F238E27FC236}">
                <a16:creationId xmlns:a16="http://schemas.microsoft.com/office/drawing/2014/main" id="{AC80B608-D85F-B049-88C5-F021AE193828}"/>
              </a:ext>
            </a:extLst>
          </p:cNvPr>
          <p:cNvSpPr>
            <a:spLocks noGrp="1"/>
          </p:cNvSpPr>
          <p:nvPr>
            <p:ph idx="1"/>
          </p:nvPr>
        </p:nvSpPr>
        <p:spPr>
          <a:xfrm>
            <a:off x="696516" y="1125142"/>
            <a:ext cx="11368879" cy="5596544"/>
          </a:xfrm>
        </p:spPr>
        <p:txBody>
          <a:bodyPr>
            <a:normAutofit/>
          </a:bodyPr>
          <a:lstStyle/>
          <a:p>
            <a:pPr algn="just" rtl="1"/>
            <a:r>
              <a:rPr lang="ar-AE" sz="2800">
                <a:solidFill>
                  <a:schemeClr val="bg1"/>
                </a:solidFill>
              </a:rPr>
              <a:t>إن كل من المعايير الكمية والنوعية لقياس </a:t>
            </a:r>
            <a:r>
              <a:rPr lang="ar-SA" sz="2800">
                <a:solidFill>
                  <a:schemeClr val="bg1"/>
                </a:solidFill>
              </a:rPr>
              <a:t>الأداء</a:t>
            </a:r>
            <a:r>
              <a:rPr lang="ar-AE" sz="2800">
                <a:solidFill>
                  <a:schemeClr val="bg1"/>
                </a:solidFill>
              </a:rPr>
              <a:t> مهمة لتحقيق إدارة فعالة</a:t>
            </a:r>
            <a:r>
              <a:rPr lang="ar-SA" sz="2800">
                <a:solidFill>
                  <a:schemeClr val="bg1"/>
                </a:solidFill>
              </a:rPr>
              <a:t> للأداء و يمكن تقسيمها إلى:</a:t>
            </a:r>
            <a:endParaRPr lang="ar-SA" sz="2800">
              <a:solidFill>
                <a:srgbClr val="FFFF00"/>
              </a:solidFill>
            </a:endParaRPr>
          </a:p>
          <a:p>
            <a:pPr algn="just" rtl="1"/>
            <a:r>
              <a:rPr lang="ar-SA" sz="2800">
                <a:solidFill>
                  <a:srgbClr val="FFFF00"/>
                </a:solidFill>
              </a:rPr>
              <a:t>معايير الأداء على مستوى المنظمة: </a:t>
            </a:r>
            <a:r>
              <a:rPr lang="ar-SA" sz="2800">
                <a:solidFill>
                  <a:schemeClr val="bg1"/>
                </a:solidFill>
              </a:rPr>
              <a:t>إن أي توقعات للأداءء لكل فرع من فروع الشركات متعددة الجنسيات مرتبط بأداء الفرع السوقي ومساهمته في الأرباح والتنافسية الكلية للشركة و قد تم تحديد 5 متغيرات رئيسية تؤثر على التقييم و الأداء و هي:</a:t>
            </a:r>
          </a:p>
          <a:p>
            <a:pPr algn="just" rtl="1"/>
            <a:r>
              <a:rPr lang="ar-SA" sz="2800">
                <a:solidFill>
                  <a:schemeClr val="bg1"/>
                </a:solidFill>
              </a:rPr>
              <a:t>القرارات الكلية مقابل القرارات الجزئية.</a:t>
            </a:r>
          </a:p>
          <a:p>
            <a:pPr algn="just" rtl="1"/>
            <a:r>
              <a:rPr lang="ar-SA" sz="2800">
                <a:solidFill>
                  <a:schemeClr val="bg1"/>
                </a:solidFill>
              </a:rPr>
              <a:t>عدم كفاية البيانات حول أنشطة الشركة متعددة الجنسيات.</a:t>
            </a:r>
          </a:p>
          <a:p>
            <a:pPr algn="just" rtl="1"/>
            <a:r>
              <a:rPr lang="ar-SA" sz="2800">
                <a:solidFill>
                  <a:schemeClr val="bg1"/>
                </a:solidFill>
              </a:rPr>
              <a:t>تقلبات المحيط الدولي.</a:t>
            </a:r>
          </a:p>
          <a:p>
            <a:pPr algn="just" rtl="1"/>
            <a:r>
              <a:rPr lang="ar-SA" sz="2800">
                <a:solidFill>
                  <a:schemeClr val="bg1"/>
                </a:solidFill>
              </a:rPr>
              <a:t>الإنفصال الجغرافي والزمني.</a:t>
            </a:r>
          </a:p>
        </p:txBody>
      </p:sp>
    </p:spTree>
    <p:extLst>
      <p:ext uri="{BB962C8B-B14F-4D97-AF65-F5344CB8AC3E}">
        <p14:creationId xmlns:p14="http://schemas.microsoft.com/office/powerpoint/2010/main" val="42039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4D7FF88-2236-B945-B1B1-04FB0B264A15}"/>
              </a:ext>
            </a:extLst>
          </p:cNvPr>
          <p:cNvSpPr>
            <a:spLocks noGrp="1"/>
          </p:cNvSpPr>
          <p:nvPr>
            <p:ph idx="1"/>
          </p:nvPr>
        </p:nvSpPr>
        <p:spPr>
          <a:xfrm>
            <a:off x="160734" y="1285875"/>
            <a:ext cx="11904661" cy="5268516"/>
          </a:xfrm>
        </p:spPr>
        <p:txBody>
          <a:bodyPr>
            <a:normAutofit/>
          </a:bodyPr>
          <a:lstStyle/>
          <a:p>
            <a:pPr algn="just" rtl="1"/>
            <a:r>
              <a:rPr lang="ar-SA" sz="2800">
                <a:solidFill>
                  <a:srgbClr val="FFFF00"/>
                </a:solidFill>
              </a:rPr>
              <a:t>معايير على المستوى الفردي: </a:t>
            </a:r>
            <a:r>
              <a:rPr lang="ar-AE" sz="2800">
                <a:solidFill>
                  <a:schemeClr val="bg1"/>
                </a:solidFill>
              </a:rPr>
              <a:t>بالنسبة </a:t>
            </a:r>
            <a:r>
              <a:rPr lang="ar-SA" sz="2800">
                <a:solidFill>
                  <a:schemeClr val="bg1"/>
                </a:solidFill>
              </a:rPr>
              <a:t>للأ</a:t>
            </a:r>
            <a:r>
              <a:rPr lang="ar-AE" sz="2800">
                <a:solidFill>
                  <a:schemeClr val="bg1"/>
                </a:solidFill>
              </a:rPr>
              <a:t>فراد الذين يعملون في الشركات متعددة الجنسيات فإن عملهم يتطلب أبعاد إضافية مقارنة بالعمل المحلي</a:t>
            </a:r>
            <a:r>
              <a:rPr lang="ar-SA" sz="2800">
                <a:solidFill>
                  <a:schemeClr val="bg1"/>
                </a:solidFill>
              </a:rPr>
              <a:t>، واحدة من النماذج النظرية التي تربط بين الأهداف التنظيمية الإستراتيجية بأداء الفرد "بطاقة الأداء المتوازن" التي تمثل محاولة لحل مشاكل تحديد المؤشرات الملائمة لأداء أفضل، حيث تحدد هذه المقاربة أربعة معايير للأداء وهي: المنظور المالي، منظور العمليات الداخلية، منظور التعلم والإبتكار، ومنظور الزبون. وتم تمديد استخدام بطاقة الأداء المتوازن إلى إدارة الموارد البشرية وإدارة أداء األفراد.</a:t>
            </a:r>
            <a:endParaRPr lang="" sz="2800">
              <a:solidFill>
                <a:schemeClr val="bg1"/>
              </a:solidFill>
            </a:endParaRPr>
          </a:p>
        </p:txBody>
      </p:sp>
    </p:spTree>
    <p:extLst>
      <p:ext uri="{BB962C8B-B14F-4D97-AF65-F5344CB8AC3E}">
        <p14:creationId xmlns:p14="http://schemas.microsoft.com/office/powerpoint/2010/main" val="12966356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A5567AF-C416-734F-BE0A-194B77C17768}"/>
              </a:ext>
            </a:extLst>
          </p:cNvPr>
          <p:cNvSpPr>
            <a:spLocks noGrp="1"/>
          </p:cNvSpPr>
          <p:nvPr>
            <p:ph type="title"/>
          </p:nvPr>
        </p:nvSpPr>
        <p:spPr>
          <a:xfrm>
            <a:off x="1891506" y="327514"/>
            <a:ext cx="9905998" cy="1478570"/>
          </a:xfrm>
        </p:spPr>
        <p:txBody>
          <a:bodyPr>
            <a:normAutofit/>
          </a:bodyPr>
          <a:lstStyle/>
          <a:p>
            <a:pPr algn="r" rtl="1"/>
            <a:r>
              <a:rPr lang="ar-SA" sz="4400">
                <a:solidFill>
                  <a:srgbClr val="002060"/>
                </a:solidFill>
              </a:rPr>
              <a:t>مفهوم إدارة أداء الموظفين الدوليين:</a:t>
            </a:r>
            <a:endParaRPr lang="" sz="4400">
              <a:solidFill>
                <a:srgbClr val="002060"/>
              </a:solidFill>
            </a:endParaRPr>
          </a:p>
        </p:txBody>
      </p:sp>
      <p:sp>
        <p:nvSpPr>
          <p:cNvPr id="3" name="Espace réservé du contenu 2">
            <a:extLst>
              <a:ext uri="{FF2B5EF4-FFF2-40B4-BE49-F238E27FC236}">
                <a16:creationId xmlns:a16="http://schemas.microsoft.com/office/drawing/2014/main" id="{5BC7082A-25F0-1E42-9D37-1BBB3B82C00F}"/>
              </a:ext>
            </a:extLst>
          </p:cNvPr>
          <p:cNvSpPr>
            <a:spLocks noGrp="1"/>
          </p:cNvSpPr>
          <p:nvPr>
            <p:ph idx="1"/>
          </p:nvPr>
        </p:nvSpPr>
        <p:spPr>
          <a:xfrm>
            <a:off x="1891506" y="2106612"/>
            <a:ext cx="9905999" cy="4423874"/>
          </a:xfrm>
        </p:spPr>
        <p:txBody>
          <a:bodyPr>
            <a:normAutofit/>
          </a:bodyPr>
          <a:lstStyle/>
          <a:p>
            <a:pPr algn="just" rtl="1"/>
            <a:r>
              <a:rPr lang="ar-SA" sz="4400" dirty="0">
                <a:solidFill>
                  <a:schemeClr val="bg1"/>
                </a:solidFill>
              </a:rPr>
              <a:t>هو </a:t>
            </a:r>
            <a:r>
              <a:rPr lang="ar-DZ" sz="4400" dirty="0">
                <a:solidFill>
                  <a:schemeClr val="bg1"/>
                </a:solidFill>
              </a:rPr>
              <a:t>مجموعة من الانشطة العامة التي تعتمدها الشركة بهدف تغيير او تحسين اداء العاملين </a:t>
            </a:r>
            <a:r>
              <a:rPr lang="ar-DZ" sz="4400" dirty="0" err="1">
                <a:solidFill>
                  <a:schemeClr val="bg1"/>
                </a:solidFill>
              </a:rPr>
              <a:t>والادارات</a:t>
            </a:r>
            <a:r>
              <a:rPr lang="ar-DZ" sz="4400" dirty="0">
                <a:solidFill>
                  <a:schemeClr val="bg1"/>
                </a:solidFill>
              </a:rPr>
              <a:t> في المركز او الفروع الخارجية بما ينعكس على تحسين الاداء العام للشركة</a:t>
            </a:r>
            <a:r>
              <a:rPr lang="ar-SA" sz="4400" dirty="0">
                <a:solidFill>
                  <a:schemeClr val="bg1"/>
                </a:solidFill>
              </a:rPr>
              <a:t>.</a:t>
            </a:r>
            <a:endParaRPr lang="" sz="4000"/>
          </a:p>
        </p:txBody>
      </p:sp>
    </p:spTree>
    <p:extLst>
      <p:ext uri="{BB962C8B-B14F-4D97-AF65-F5344CB8AC3E}">
        <p14:creationId xmlns:p14="http://schemas.microsoft.com/office/powerpoint/2010/main" val="12584544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Grand écran</PresentationFormat>
  <Slides>14</Slides>
  <Notes>0</Notes>
  <HiddenSlides>0</HiddenSlide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Circuit</vt:lpstr>
      <vt:lpstr>Présentation PowerPoint</vt:lpstr>
      <vt:lpstr>خطة البحث:</vt:lpstr>
      <vt:lpstr>المقدمة</vt:lpstr>
      <vt:lpstr>مفهوم إدارة الأداء:</vt:lpstr>
      <vt:lpstr>أهداف إدارةالأداء:</vt:lpstr>
      <vt:lpstr>Présentation PowerPoint</vt:lpstr>
      <vt:lpstr>معايير الأداء:</vt:lpstr>
      <vt:lpstr>Présentation PowerPoint</vt:lpstr>
      <vt:lpstr>مفهوم إدارة أداء الموظفين الدوليين:</vt:lpstr>
      <vt:lpstr>تحديات إدارة أداء الموظفين الدوليين:</vt:lpstr>
      <vt:lpstr>2) تقديم تغذية عكسية إتجاه تحقيق الغايات:</vt:lpstr>
      <vt:lpstr>3) الربط بين النتائج و المكافآت:</vt:lpstr>
      <vt:lpstr>تقييم أداء الموظفين الدوليين:</vt:lpstr>
      <vt:lpstr>                             الخاتمة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ghoufi raouf</dc:creator>
  <cp:lastModifiedBy>ghoufi raouf</cp:lastModifiedBy>
  <cp:revision>12</cp:revision>
  <dcterms:created xsi:type="dcterms:W3CDTF">2021-11-20T17:12:15Z</dcterms:created>
  <dcterms:modified xsi:type="dcterms:W3CDTF">2021-11-21T11:06:35Z</dcterms:modified>
</cp:coreProperties>
</file>