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21"/>
  </p:notesMasterIdLst>
  <p:sldIdLst>
    <p:sldId id="279" r:id="rId2"/>
    <p:sldId id="267" r:id="rId3"/>
    <p:sldId id="268" r:id="rId4"/>
    <p:sldId id="269" r:id="rId5"/>
    <p:sldId id="270" r:id="rId6"/>
    <p:sldId id="271" r:id="rId7"/>
    <p:sldId id="272" r:id="rId8"/>
    <p:sldId id="273" r:id="rId9"/>
    <p:sldId id="274" r:id="rId10"/>
    <p:sldId id="275" r:id="rId11"/>
    <p:sldId id="276" r:id="rId12"/>
    <p:sldId id="277" r:id="rId13"/>
    <p:sldId id="278" r:id="rId14"/>
    <p:sldId id="280" r:id="rId15"/>
    <p:sldId id="281" r:id="rId16"/>
    <p:sldId id="282" r:id="rId17"/>
    <p:sldId id="283" r:id="rId18"/>
    <p:sldId id="284" r:id="rId19"/>
    <p:sldId id="285"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81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BA95BD-4950-4A0E-B735-ACF3D8339090}" type="datetimeFigureOut">
              <a:rPr lang="fr-FR" smtClean="0"/>
              <a:pPr/>
              <a:t>06/04/2022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F1D988-BBED-4AC8-95C2-EEE6A7314668}" type="slidenum">
              <a:rPr lang="fr-FR" smtClean="0"/>
              <a:pPr/>
              <a:t>‹N°›</a:t>
            </a:fld>
            <a:endParaRPr lang="fr-FR"/>
          </a:p>
        </p:txBody>
      </p:sp>
    </p:spTree>
    <p:extLst>
      <p:ext uri="{BB962C8B-B14F-4D97-AF65-F5344CB8AC3E}">
        <p14:creationId xmlns:p14="http://schemas.microsoft.com/office/powerpoint/2010/main" val="3324808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fr-FR"/>
              <a:t>Modifiez le style du titre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Footer Placeholder 4"/>
          <p:cNvSpPr>
            <a:spLocks noGrp="1"/>
          </p:cNvSpPr>
          <p:nvPr>
            <p:ph type="ftr" sz="quarter" idx="11"/>
          </p:nvPr>
        </p:nvSpPr>
        <p:spPr>
          <a:xfrm>
            <a:off x="812805" y="6272785"/>
            <a:ext cx="4745736" cy="365125"/>
          </a:xfrm>
        </p:spPr>
        <p:txBody>
          <a:bodyPr/>
          <a:lstStyle/>
          <a:p>
            <a:pPr fontAlgn="base">
              <a:spcBef>
                <a:spcPct val="0"/>
              </a:spcBef>
              <a:spcAft>
                <a:spcPct val="0"/>
              </a:spcAft>
              <a:defRPr/>
            </a:pPr>
            <a:endParaRPr lang="es-ES">
              <a:solidFill>
                <a:srgbClr val="000000"/>
              </a:solidFill>
            </a:endParaRPr>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942868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Footer Placeholder 7"/>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Slide Number Placeholder 8"/>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83897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fr-FR"/>
              <a:t>Modifiez le style du titre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Footer Placeholder 7"/>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Slide Number Placeholder 8"/>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43670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Footer Placeholder 7"/>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Slide Number Placeholder 8"/>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59321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fr-FR"/>
              <a:t>Modifiez le style du titre</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pPr fontAlgn="base">
              <a:spcBef>
                <a:spcPct val="0"/>
              </a:spcBef>
              <a:spcAft>
                <a:spcPct val="0"/>
              </a:spcAft>
              <a:defRPr/>
            </a:pPr>
            <a:endParaRPr lang="es-ES">
              <a:solidFill>
                <a:srgbClr val="000000"/>
              </a:solidFill>
            </a:endParaRPr>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pPr fontAlgn="base">
              <a:spcBef>
                <a:spcPct val="0"/>
              </a:spcBef>
              <a:spcAft>
                <a:spcPct val="0"/>
              </a:spcAft>
              <a:defRPr/>
            </a:pPr>
            <a:endParaRPr lang="es-ES">
              <a:solidFill>
                <a:srgbClr val="000000"/>
              </a:solidFill>
            </a:endParaRPr>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43079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Footer Placeholder 5"/>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Slide Number Placeholder 6"/>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09037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Footer Placeholder 7"/>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Slide Number Placeholder 8"/>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58745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pPr fontAlgn="base">
              <a:spcBef>
                <a:spcPct val="0"/>
              </a:spcBef>
              <a:spcAft>
                <a:spcPct val="0"/>
              </a:spcAft>
              <a:defRPr/>
            </a:pPr>
            <a:endParaRPr lang="es-ES">
              <a:solidFill>
                <a:srgbClr val="000000"/>
              </a:solidFill>
            </a:endParaRPr>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pPr fontAlgn="base">
              <a:spcBef>
                <a:spcPct val="0"/>
              </a:spcBef>
              <a:spcAft>
                <a:spcPct val="0"/>
              </a:spcAft>
              <a:defRPr/>
            </a:pPr>
            <a:endParaRPr lang="es-ES">
              <a:solidFill>
                <a:srgbClr val="000000"/>
              </a:solidFill>
            </a:endParaRPr>
          </a:p>
        </p:txBody>
      </p:sp>
      <p:sp>
        <p:nvSpPr>
          <p:cNvPr id="5" name="Slide Number Placeholder 4"/>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944405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Footer Placeholder 2"/>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78667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fr-FR"/>
              <a:t>Modifiez le style du titre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10" name="Footer Placeholder 9"/>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11" name="Slide Number Placeholder 10"/>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955011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fr-FR"/>
              <a:t>Modifiez le style du titre</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10" name="Slide Number Placeholder 9"/>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399272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pPr fontAlgn="base">
              <a:spcBef>
                <a:spcPct val="0"/>
              </a:spcBef>
              <a:spcAft>
                <a:spcPct val="0"/>
              </a:spcAft>
              <a:defRPr/>
            </a:pPr>
            <a:endParaRPr lang="es-ES">
              <a:solidFill>
                <a:srgbClr val="000000"/>
              </a:solidFill>
            </a:endParaRPr>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pPr fontAlgn="base">
              <a:spcBef>
                <a:spcPct val="0"/>
              </a:spcBef>
              <a:spcAft>
                <a:spcPct val="0"/>
              </a:spcAft>
              <a:defRPr/>
            </a:pPr>
            <a:endParaRPr lang="es-ES">
              <a:solidFill>
                <a:srgbClr val="000000"/>
              </a:solidFill>
            </a:endParaRPr>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930821130"/>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p:hf hdr="0" ftr="0" dt="0"/>
  <p:txStyles>
    <p:titleStyle>
      <a:lvl1pPr algn="l" defTabSz="914400" rtl="0" eaLnBrk="1" latinLnBrk="0" hangingPunct="1">
        <a:lnSpc>
          <a:spcPct val="90000"/>
        </a:lnSpc>
        <a:spcBef>
          <a:spcPct val="0"/>
        </a:spcBef>
        <a:buNone/>
        <a:defRPr sz="420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5BE5A51-2140-482B-9896-EACFA1D7FC9B}"/>
              </a:ext>
            </a:extLst>
          </p:cNvPr>
          <p:cNvSpPr/>
          <p:nvPr/>
        </p:nvSpPr>
        <p:spPr>
          <a:xfrm>
            <a:off x="1785857" y="2918602"/>
            <a:ext cx="5572286" cy="349702"/>
          </a:xfrm>
          <a:prstGeom prst="rect">
            <a:avLst/>
          </a:prstGeom>
        </p:spPr>
        <p:txBody>
          <a:bodyPr wrap="none" lIns="36000" tIns="36000" rIns="36000" bIns="36000" anchor="ctr" anchorCtr="0">
            <a:spAutoFit/>
          </a:bodyPr>
          <a:lstStyle/>
          <a:p>
            <a:pPr fontAlgn="base">
              <a:spcBef>
                <a:spcPct val="0"/>
              </a:spcBef>
              <a:spcAft>
                <a:spcPct val="0"/>
              </a:spcAft>
              <a:defRPr/>
            </a:pPr>
            <a:r>
              <a:rPr lang="fr-FR" b="1" dirty="0">
                <a:latin typeface="Times New Roman" panose="02020603050405020304" pitchFamily="18" charset="0"/>
                <a:cs typeface="Times New Roman" panose="02020603050405020304" pitchFamily="18" charset="0"/>
              </a:rPr>
              <a:t>I. Introduction succincte aux grands groupes d’aliments</a:t>
            </a:r>
          </a:p>
        </p:txBody>
      </p:sp>
      <p:sp>
        <p:nvSpPr>
          <p:cNvPr id="6" name="Rectangle 5">
            <a:extLst>
              <a:ext uri="{FF2B5EF4-FFF2-40B4-BE49-F238E27FC236}">
                <a16:creationId xmlns:a16="http://schemas.microsoft.com/office/drawing/2014/main" id="{24667A4C-6629-40BE-B8ED-8E14508169B2}"/>
              </a:ext>
            </a:extLst>
          </p:cNvPr>
          <p:cNvSpPr/>
          <p:nvPr/>
        </p:nvSpPr>
        <p:spPr>
          <a:xfrm>
            <a:off x="2413112" y="2209572"/>
            <a:ext cx="4317776" cy="349702"/>
          </a:xfrm>
          <a:prstGeom prst="rect">
            <a:avLst/>
          </a:prstGeom>
        </p:spPr>
        <p:txBody>
          <a:bodyPr wrap="none" lIns="36000" tIns="36000" rIns="36000" bIns="36000" anchor="ctr" anchorCtr="0">
            <a:spAutoFit/>
          </a:bodyPr>
          <a:lstStyle/>
          <a:p>
            <a:pPr fontAlgn="base">
              <a:spcBef>
                <a:spcPct val="0"/>
              </a:spcBef>
              <a:spcAft>
                <a:spcPct val="0"/>
              </a:spcAft>
              <a:defRPr/>
            </a:pPr>
            <a:r>
              <a:rPr lang="fr-FR" b="1" dirty="0">
                <a:latin typeface="Times New Roman" panose="02020603050405020304" pitchFamily="18" charset="0"/>
                <a:cs typeface="Times New Roman" panose="02020603050405020304" pitchFamily="18" charset="0"/>
              </a:rPr>
              <a:t>Introduction à la microbiologie alimentaire</a:t>
            </a:r>
          </a:p>
        </p:txBody>
      </p:sp>
      <p:sp>
        <p:nvSpPr>
          <p:cNvPr id="7" name="Rectangle 6">
            <a:extLst>
              <a:ext uri="{FF2B5EF4-FFF2-40B4-BE49-F238E27FC236}">
                <a16:creationId xmlns:a16="http://schemas.microsoft.com/office/drawing/2014/main" id="{0BB69411-B836-44A0-BB69-AAA7825FBE0B}"/>
              </a:ext>
            </a:extLst>
          </p:cNvPr>
          <p:cNvSpPr/>
          <p:nvPr/>
        </p:nvSpPr>
        <p:spPr>
          <a:xfrm>
            <a:off x="2590800" y="3876625"/>
            <a:ext cx="3120653" cy="349702"/>
          </a:xfrm>
          <a:prstGeom prst="rect">
            <a:avLst/>
          </a:prstGeom>
        </p:spPr>
        <p:txBody>
          <a:bodyPr wrap="none" lIns="36000" tIns="36000" rIns="36000" bIns="36000" anchor="ctr" anchorCtr="0">
            <a:spAutoFit/>
          </a:bodyPr>
          <a:lstStyle/>
          <a:p>
            <a:pPr fontAlgn="base">
              <a:spcBef>
                <a:spcPct val="0"/>
              </a:spcBef>
              <a:spcAft>
                <a:spcPct val="0"/>
              </a:spcAft>
              <a:defRPr/>
            </a:pPr>
            <a:r>
              <a:rPr lang="fr-FR" b="1" dirty="0">
                <a:latin typeface="Times New Roman" panose="02020603050405020304" pitchFamily="18" charset="0"/>
                <a:cs typeface="Times New Roman" panose="02020603050405020304" pitchFamily="18" charset="0"/>
              </a:rPr>
              <a:t>II. Microorganismes et aliment</a:t>
            </a:r>
          </a:p>
        </p:txBody>
      </p:sp>
      <p:sp>
        <p:nvSpPr>
          <p:cNvPr id="8" name="Espace réservé du numéro de diapositive 7">
            <a:extLst>
              <a:ext uri="{FF2B5EF4-FFF2-40B4-BE49-F238E27FC236}">
                <a16:creationId xmlns:a16="http://schemas.microsoft.com/office/drawing/2014/main" id="{5546C892-C9A0-4A64-AE8B-C80E087705C6}"/>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a:t>
            </a:fld>
            <a:endParaRPr lang="es-ES">
              <a:solidFill>
                <a:srgbClr val="000000"/>
              </a:solidFill>
            </a:endParaRPr>
          </a:p>
        </p:txBody>
      </p:sp>
      <p:sp>
        <p:nvSpPr>
          <p:cNvPr id="11" name="Rectangle 10">
            <a:extLst>
              <a:ext uri="{FF2B5EF4-FFF2-40B4-BE49-F238E27FC236}">
                <a16:creationId xmlns:a16="http://schemas.microsoft.com/office/drawing/2014/main" id="{E044DF08-E3C0-49E1-8942-3253256A1220}"/>
              </a:ext>
            </a:extLst>
          </p:cNvPr>
          <p:cNvSpPr/>
          <p:nvPr/>
        </p:nvSpPr>
        <p:spPr>
          <a:xfrm>
            <a:off x="972000" y="101766"/>
            <a:ext cx="7200000" cy="1494576"/>
          </a:xfrm>
          <a:prstGeom prst="rect">
            <a:avLst/>
          </a:prstGeom>
        </p:spPr>
        <p:txBody>
          <a:bodyPr>
            <a:spAutoFit/>
          </a:bodyPr>
          <a:lstStyle/>
          <a:p>
            <a:pPr algn="ctr">
              <a:lnSpc>
                <a:spcPct val="200000"/>
              </a:lnSpc>
            </a:pPr>
            <a:r>
              <a:rPr lang="fr-FR" sz="1600" dirty="0">
                <a:latin typeface="Times New Roman" panose="02020603050405020304" pitchFamily="18" charset="0"/>
                <a:ea typeface="Calibri" panose="020F0502020204030204" pitchFamily="34" charset="0"/>
              </a:rPr>
              <a:t>Université Mohamed </a:t>
            </a:r>
            <a:r>
              <a:rPr lang="fr-FR" sz="1600" dirty="0" err="1">
                <a:latin typeface="Times New Roman" panose="02020603050405020304" pitchFamily="18" charset="0"/>
                <a:ea typeface="Calibri" panose="020F0502020204030204" pitchFamily="34" charset="0"/>
              </a:rPr>
              <a:t>Khider</a:t>
            </a:r>
            <a:r>
              <a:rPr lang="fr-FR" sz="1600" dirty="0">
                <a:latin typeface="Times New Roman" panose="02020603050405020304" pitchFamily="18" charset="0"/>
                <a:ea typeface="Calibri" panose="020F0502020204030204" pitchFamily="34" charset="0"/>
              </a:rPr>
              <a:t> Biskra, Faculté des Sciences Exactes et des Sciences de la Nature et de la Vie Département des Sciences de la Nature et de la Vie, Matière : Microbiologie Alimentaire</a:t>
            </a:r>
            <a:endParaRPr lang="fr-FR" sz="3600" dirty="0"/>
          </a:p>
        </p:txBody>
      </p:sp>
      <p:sp>
        <p:nvSpPr>
          <p:cNvPr id="12" name="Rectangle 11">
            <a:extLst>
              <a:ext uri="{FF2B5EF4-FFF2-40B4-BE49-F238E27FC236}">
                <a16:creationId xmlns:a16="http://schemas.microsoft.com/office/drawing/2014/main" id="{90DE5947-B1BC-4475-AA67-6BC9A72AB8A5}"/>
              </a:ext>
            </a:extLst>
          </p:cNvPr>
          <p:cNvSpPr/>
          <p:nvPr/>
        </p:nvSpPr>
        <p:spPr>
          <a:xfrm>
            <a:off x="1785857" y="5781314"/>
            <a:ext cx="5246994" cy="1002134"/>
          </a:xfrm>
          <a:prstGeom prst="rect">
            <a:avLst/>
          </a:prstGeom>
        </p:spPr>
        <p:txBody>
          <a:bodyPr wrap="square">
            <a:spAutoFit/>
          </a:bodyPr>
          <a:lstStyle/>
          <a:p>
            <a:pPr algn="ctr">
              <a:lnSpc>
                <a:spcPct val="200000"/>
              </a:lnSpc>
            </a:pPr>
            <a:r>
              <a:rPr lang="fr-FR" sz="1600" dirty="0">
                <a:latin typeface="Times New Roman" panose="02020603050405020304" pitchFamily="18" charset="0"/>
                <a:ea typeface="Calibri" panose="020F0502020204030204" pitchFamily="34" charset="0"/>
              </a:rPr>
              <a:t>Chargé de module : BENKADDOUR.	B</a:t>
            </a:r>
          </a:p>
          <a:p>
            <a:pPr algn="ctr">
              <a:lnSpc>
                <a:spcPct val="200000"/>
              </a:lnSpc>
            </a:pPr>
            <a:r>
              <a:rPr lang="fr-FR" sz="1600" dirty="0">
                <a:latin typeface="Times New Roman" panose="02020603050405020304" pitchFamily="18" charset="0"/>
              </a:rPr>
              <a:t>Maitre Assistant A</a:t>
            </a:r>
            <a:endParaRPr lang="fr-FR" sz="3600" dirty="0"/>
          </a:p>
        </p:txBody>
      </p:sp>
    </p:spTree>
    <p:extLst>
      <p:ext uri="{BB962C8B-B14F-4D97-AF65-F5344CB8AC3E}">
        <p14:creationId xmlns:p14="http://schemas.microsoft.com/office/powerpoint/2010/main" val="2457078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E9B0D1F-4B3A-4DCB-932C-E79B602ED9A9}"/>
              </a:ext>
            </a:extLst>
          </p:cNvPr>
          <p:cNvSpPr/>
          <p:nvPr/>
        </p:nvSpPr>
        <p:spPr>
          <a:xfrm>
            <a:off x="1332000" y="1119810"/>
            <a:ext cx="6480000" cy="4618380"/>
          </a:xfrm>
          <a:prstGeom prst="rect">
            <a:avLst/>
          </a:prstGeom>
        </p:spPr>
        <p:txBody>
          <a:bodyPr>
            <a:spAutoFit/>
          </a:bodyPr>
          <a:lstStyle/>
          <a:p>
            <a:pPr algn="just">
              <a:lnSpc>
                <a:spcPct val="150000"/>
              </a:lnSpc>
              <a:spcAft>
                <a:spcPts val="800"/>
              </a:spcAft>
            </a:pPr>
            <a:r>
              <a:rPr lang="fr-FR" b="1" dirty="0">
                <a:latin typeface="Times New Roman" panose="02020603050405020304" pitchFamily="18" charset="0"/>
                <a:ea typeface="Calibri" panose="020F0502020204030204" pitchFamily="34" charset="0"/>
                <a:cs typeface="Arial" panose="020B0604020202020204" pitchFamily="34" charset="0"/>
              </a:rPr>
              <a:t>2.3. Les lipides</a:t>
            </a:r>
            <a:r>
              <a:rPr lang="fr-FR" dirty="0">
                <a:latin typeface="Times New Roman" panose="02020603050405020304" pitchFamily="18" charset="0"/>
                <a:ea typeface="Calibri" panose="020F0502020204030204" pitchFamily="34" charset="0"/>
                <a:cs typeface="Arial" panose="020B0604020202020204" pitchFamily="34" charset="0"/>
              </a:rPr>
              <a:t> : On trouve les lipides, ou graisses, dans les aliments d’origine végétale ou animale. Apportent de l’énergie mais leurs quantités et qualités sont très variables selon l’origine. Ont des fonctions très importantes car ils participent à la structure et au fonctionnement des membranes cellulaires et interviennent dans de nombreuses fonctions biologiques (hormones, transport des vitamines liposolubles, en particulier de la vitamine D). Ils ont une haute valeur calorique, sont très énergétiques et jouent un rôle important dans la lutte contre le froid. Mais leur surconsommation est responsable d’obésité et de maladies cardio-vasculaires (hypertension et athérosclérose).</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CBFC61C4-3714-4F8E-A89D-63CC6265B029}"/>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10</a:t>
            </a:fld>
            <a:endParaRPr lang="es-ES">
              <a:solidFill>
                <a:srgbClr val="000000"/>
              </a:solidFill>
            </a:endParaRPr>
          </a:p>
        </p:txBody>
      </p:sp>
    </p:spTree>
    <p:extLst>
      <p:ext uri="{BB962C8B-B14F-4D97-AF65-F5344CB8AC3E}">
        <p14:creationId xmlns:p14="http://schemas.microsoft.com/office/powerpoint/2010/main" val="3389001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BECB98D-4CB7-4F46-80AD-086576CB6CDD}"/>
              </a:ext>
            </a:extLst>
          </p:cNvPr>
          <p:cNvSpPr/>
          <p:nvPr/>
        </p:nvSpPr>
        <p:spPr>
          <a:xfrm>
            <a:off x="1332000" y="2136339"/>
            <a:ext cx="6480000" cy="2535502"/>
          </a:xfrm>
          <a:prstGeom prst="rect">
            <a:avLst/>
          </a:prstGeom>
        </p:spPr>
        <p:txBody>
          <a:bodyPr>
            <a:spAutoFit/>
          </a:bodyPr>
          <a:lstStyle/>
          <a:p>
            <a:pPr algn="just">
              <a:lnSpc>
                <a:spcPct val="150000"/>
              </a:lnSpc>
            </a:pPr>
            <a:r>
              <a:rPr lang="fr-FR" b="1" dirty="0">
                <a:latin typeface="Times New Roman" panose="02020603050405020304" pitchFamily="18" charset="0"/>
                <a:ea typeface="Calibri" panose="020F0502020204030204" pitchFamily="34" charset="0"/>
              </a:rPr>
              <a:t>2.4. Les vitamines : </a:t>
            </a:r>
            <a:r>
              <a:rPr lang="fr-FR" dirty="0">
                <a:solidFill>
                  <a:srgbClr val="000000"/>
                </a:solidFill>
                <a:latin typeface="Times New Roman" panose="02020603050405020304" pitchFamily="18" charset="0"/>
                <a:ea typeface="Times New Roman" panose="02020603050405020304" pitchFamily="18" charset="0"/>
              </a:rPr>
              <a:t>N’ont pas de valeur énergétique, mais leur apport alimentaire est indispensable car elles ne sont pas fabriquées par l’organisme et leur carence provoque des déséquilibres importants. Elles servent de régulateur à toutes petites doses. Certaines sont détruites par la chaleur, l’alimentation doit donc comprendre des légumes et des fruits crus.  On distingue :	</a:t>
            </a:r>
            <a:endParaRPr lang="fr-FR" dirty="0"/>
          </a:p>
        </p:txBody>
      </p:sp>
      <p:sp>
        <p:nvSpPr>
          <p:cNvPr id="3" name="Espace réservé du numéro de diapositive 2">
            <a:extLst>
              <a:ext uri="{FF2B5EF4-FFF2-40B4-BE49-F238E27FC236}">
                <a16:creationId xmlns:a16="http://schemas.microsoft.com/office/drawing/2014/main" id="{BCC825B2-63A0-4466-8AEE-4D80675656FE}"/>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11</a:t>
            </a:fld>
            <a:endParaRPr lang="es-ES">
              <a:solidFill>
                <a:srgbClr val="000000"/>
              </a:solidFill>
            </a:endParaRPr>
          </a:p>
        </p:txBody>
      </p:sp>
    </p:spTree>
    <p:extLst>
      <p:ext uri="{BB962C8B-B14F-4D97-AF65-F5344CB8AC3E}">
        <p14:creationId xmlns:p14="http://schemas.microsoft.com/office/powerpoint/2010/main" val="3441115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EC23BEB-9726-4BAE-9377-492D0169EDCA}"/>
              </a:ext>
            </a:extLst>
          </p:cNvPr>
          <p:cNvSpPr/>
          <p:nvPr/>
        </p:nvSpPr>
        <p:spPr>
          <a:xfrm>
            <a:off x="612000" y="1017218"/>
            <a:ext cx="7920000" cy="4823565"/>
          </a:xfrm>
          <a:prstGeom prst="rect">
            <a:avLst/>
          </a:prstGeom>
        </p:spPr>
        <p:txBody>
          <a:bodyPr lIns="36000" tIns="36000" rIns="36000" bIns="36000">
            <a:spAutoFit/>
          </a:bodyPr>
          <a:lstStyle/>
          <a:p>
            <a:pPr marL="342900" lvl="0" indent="-342900" algn="just">
              <a:lnSpc>
                <a:spcPct val="150000"/>
              </a:lnSpc>
              <a:spcAft>
                <a:spcPts val="800"/>
              </a:spcAft>
              <a:buFont typeface="Wingdings" panose="05000000000000000000" pitchFamily="2" charset="2"/>
              <a:buChar char=""/>
            </a:pPr>
            <a:r>
              <a:rPr lang="fr-FR" b="1" i="1"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Les vitamines liposolubles </a:t>
            </a:r>
            <a:r>
              <a:rPr lang="fr-FR"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(A, D, E, K) :</a:t>
            </a:r>
            <a:endParaRPr lang="fr-FR"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fr-FR"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La vitamine A permet la croissance, lutte contre l’infection, forme le pigment rétinien, nourrit les muqueuses, joue un rôle dans le développement de l’embryon.</a:t>
            </a:r>
            <a:endParaRPr lang="fr-FR"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La vitamine D est nécessaire à la croissance, sa carence entraîne le rachitisme.</a:t>
            </a:r>
            <a:endParaRPr lang="fr-FR"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La vitamine E élabore la prothrombine qui intervient dans la coagulation sanguine.</a:t>
            </a:r>
            <a:endParaRPr lang="fr-FR"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fr-FR" b="1" i="1"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Les vitamines hydrosolubles </a:t>
            </a:r>
            <a:r>
              <a:rPr lang="fr-FR"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(B, C) :</a:t>
            </a:r>
            <a:endParaRPr lang="fr-FR"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B1 intervient dans la croissance et dans les influx nerveux. Sa carence entraîne un dysfonctionnement des nerfs périphériques, une hypertrophie cardiaque, une atonie du tube digestif.</a:t>
            </a:r>
            <a:endParaRPr lang="fr-FR"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B2, ou riboflavine, joue un rôle dans le métabolisme de l’énergie.</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B1B21BAD-BC1F-4899-AAFC-C4BD2FB1FD10}"/>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12</a:t>
            </a:fld>
            <a:endParaRPr lang="es-ES">
              <a:solidFill>
                <a:srgbClr val="000000"/>
              </a:solidFill>
            </a:endParaRPr>
          </a:p>
        </p:txBody>
      </p:sp>
    </p:spTree>
    <p:extLst>
      <p:ext uri="{BB962C8B-B14F-4D97-AF65-F5344CB8AC3E}">
        <p14:creationId xmlns:p14="http://schemas.microsoft.com/office/powerpoint/2010/main" val="3263982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F3A1839-6F3A-4BFB-B520-F2EEFE832E29}"/>
              </a:ext>
            </a:extLst>
          </p:cNvPr>
          <p:cNvSpPr/>
          <p:nvPr/>
        </p:nvSpPr>
        <p:spPr>
          <a:xfrm>
            <a:off x="762000" y="288813"/>
            <a:ext cx="7620000" cy="6280374"/>
          </a:xfrm>
          <a:prstGeom prst="rect">
            <a:avLst/>
          </a:prstGeom>
        </p:spPr>
        <p:txBody>
          <a:bodyPr wrap="square">
            <a:spAutoFit/>
          </a:bodyPr>
          <a:lstStyle/>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B3, ou PP, encore appelée niacine, participe à la formation de l’ADN.</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B5, ou acide pantothénique, permet l’utilisation de l’énergie des aliments, la synthèse des neurotransmetteurs, de l’hémoglobine, des hormones stéroïdiennes.</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B6, pyridoxine, intervient dans la fabrication des neurotransmetteurs et des globules rouges ; elle transforme le glycogène en glucose.</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B8, appelée encore biotine, joue un rôle important dans la production d’énergie à partir des nutriments, ainsi que dans la synthèse des acides gras et des acides aminés. Sa carence entraîne des problèmes de peau, une chute de cheveux, des crampes musculaires.</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B9, ou acide folique, intervient dans la synthèse des neuromédiateurs, la formation des globules, la production des cellules. Elle a un rôle fondamental chez la femme enceinte dans la croissance et le développement du fœtus.</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B12 a un rôle dans l’élaboration des globules rouges, du tissu osseux et de l’entretien des cellules nerveuses. </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est indispensable aux oxydations. Elle est détruite par la cuisson.</a:t>
            </a:r>
            <a:endParaRPr lang="fr-FR"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Espace réservé du numéro de diapositive 2">
            <a:extLst>
              <a:ext uri="{FF2B5EF4-FFF2-40B4-BE49-F238E27FC236}">
                <a16:creationId xmlns:a16="http://schemas.microsoft.com/office/drawing/2014/main" id="{284D29C7-26FA-46CA-8B54-BB26A4350C94}"/>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13</a:t>
            </a:fld>
            <a:endParaRPr lang="es-ES">
              <a:solidFill>
                <a:srgbClr val="000000"/>
              </a:solidFill>
            </a:endParaRPr>
          </a:p>
        </p:txBody>
      </p:sp>
    </p:spTree>
    <p:extLst>
      <p:ext uri="{BB962C8B-B14F-4D97-AF65-F5344CB8AC3E}">
        <p14:creationId xmlns:p14="http://schemas.microsoft.com/office/powerpoint/2010/main" val="3396832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10CE607-2E7F-48C5-A98C-DDB86180151D}"/>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z="1200" smtClean="0">
                <a:solidFill>
                  <a:srgbClr val="000000"/>
                </a:solidFill>
                <a:latin typeface="Times New Roman" panose="02020603050405020304" pitchFamily="18" charset="0"/>
                <a:cs typeface="Times New Roman" panose="02020603050405020304" pitchFamily="18" charset="0"/>
              </a:rPr>
              <a:pPr fontAlgn="base">
                <a:spcBef>
                  <a:spcPct val="0"/>
                </a:spcBef>
                <a:spcAft>
                  <a:spcPct val="0"/>
                </a:spcAft>
                <a:defRPr/>
              </a:pPr>
              <a:t>14</a:t>
            </a:fld>
            <a:endParaRPr lang="es-ES" sz="1200" dirty="0">
              <a:solidFill>
                <a:srgbClr val="000000"/>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1CB30D0A-5655-4B0E-8A17-66180B38C80F}"/>
              </a:ext>
            </a:extLst>
          </p:cNvPr>
          <p:cNvSpPr/>
          <p:nvPr/>
        </p:nvSpPr>
        <p:spPr>
          <a:xfrm>
            <a:off x="972000" y="1218849"/>
            <a:ext cx="7200000" cy="4420304"/>
          </a:xfrm>
          <a:prstGeom prst="rect">
            <a:avLst/>
          </a:prstGeom>
        </p:spPr>
        <p:txBody>
          <a:bodyPr lIns="36000" tIns="36000" rIns="36000" bIns="36000" anchor="ctr">
            <a:spAutoFit/>
          </a:bodyPr>
          <a:lstStyle/>
          <a:p>
            <a:pPr algn="just">
              <a:lnSpc>
                <a:spcPct val="20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Les sels minéraux</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sont apportés principalement par les aliments d'origine végétale. qui n’apportent pas d’énergie, mais qui jouent un rôle important dans la constitution des tissus, le fonctionnement nerveux et musculaire et la production des hormones. Les sels minéraux sont présents en quantité "importante" dans l’organisme (quelques grammes), mais il ne sait pas les produire lui-même. On les trouve dans beaucoup d’aliments, même si aucun aliment ne les contient tous : une alimentation variée et équilibrée suffit à en apporter en quantité suffisante.</a:t>
            </a:r>
            <a:endParaRPr lang="fr-FR"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38716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ADBABAB0-B8F8-4AC0-B742-A2CF546B5487}"/>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15</a:t>
            </a:fld>
            <a:endParaRPr lang="es-ES">
              <a:solidFill>
                <a:srgbClr val="000000"/>
              </a:solidFill>
            </a:endParaRPr>
          </a:p>
        </p:txBody>
      </p:sp>
      <p:sp>
        <p:nvSpPr>
          <p:cNvPr id="6" name="Rectangle 5">
            <a:extLst>
              <a:ext uri="{FF2B5EF4-FFF2-40B4-BE49-F238E27FC236}">
                <a16:creationId xmlns:a16="http://schemas.microsoft.com/office/drawing/2014/main" id="{1CD0C6BA-5FA4-4AA5-ADA2-5CCA5532E781}"/>
              </a:ext>
            </a:extLst>
          </p:cNvPr>
          <p:cNvSpPr/>
          <p:nvPr/>
        </p:nvSpPr>
        <p:spPr>
          <a:xfrm>
            <a:off x="972000" y="941850"/>
            <a:ext cx="7200000" cy="4974301"/>
          </a:xfrm>
          <a:prstGeom prst="rect">
            <a:avLst/>
          </a:prstGeom>
        </p:spPr>
        <p:txBody>
          <a:bodyPr lIns="36000" tIns="36000" rIns="36000" bIns="36000" anchor="ctr" anchorCtr="0">
            <a:spAutoFit/>
          </a:bodyPr>
          <a:lstStyle/>
          <a:p>
            <a:pPr algn="just">
              <a:lnSpc>
                <a:spcPct val="200000"/>
              </a:lnSpc>
              <a:spcAft>
                <a:spcPts val="0"/>
              </a:spcAft>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sont classés en deux catégories selon l’importance de l’apport nécessaire en rapport avec leur teneur dans l’organisme. </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200000"/>
              </a:lnSpc>
              <a:spcAft>
                <a:spcPts val="0"/>
              </a:spcAft>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Les éléments majeurs à rôle constitutif (potassium, sodium, calcium, magnésium, phosphore, soufre, chlore, iode, fluor) :</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20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potassium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aide les nerfs et les muscles à fonctionner correctement. </a:t>
            </a: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calcium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permet le bon fonctionnement des os, des dents, de la coagulation, de la pression sanguine, de la contraction musculaire.</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20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magnésium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améliore l’équilibre nerveux, psychique et émotionnel. Il relaxe les muscles et régule le rythme cardiaque. </a:t>
            </a:r>
            <a:endParaRPr lang="fr-FR"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9271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B2DF3B96-53FA-4AAF-8C84-ADB06A5818BB}"/>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16</a:t>
            </a:fld>
            <a:endParaRPr lang="es-ES">
              <a:solidFill>
                <a:srgbClr val="000000"/>
              </a:solidFill>
            </a:endParaRPr>
          </a:p>
        </p:txBody>
      </p:sp>
      <p:sp>
        <p:nvSpPr>
          <p:cNvPr id="3" name="Rectangle 2">
            <a:extLst>
              <a:ext uri="{FF2B5EF4-FFF2-40B4-BE49-F238E27FC236}">
                <a16:creationId xmlns:a16="http://schemas.microsoft.com/office/drawing/2014/main" id="{090902B4-8F2E-40E9-BC8A-971D65A60B95}"/>
              </a:ext>
            </a:extLst>
          </p:cNvPr>
          <p:cNvSpPr/>
          <p:nvPr/>
        </p:nvSpPr>
        <p:spPr>
          <a:xfrm>
            <a:off x="972000" y="499224"/>
            <a:ext cx="7200000" cy="5859553"/>
          </a:xfrm>
          <a:prstGeom prst="rect">
            <a:avLst/>
          </a:prstGeom>
        </p:spPr>
        <p:txBody>
          <a:bodyPr lIns="36000" tIns="36000" rIns="36000" bIns="36000" anchor="ctr" anchorCtr="0">
            <a:spAutoFit/>
          </a:bodyPr>
          <a:lstStyle/>
          <a:p>
            <a:pPr algn="just">
              <a:lnSpc>
                <a:spcPct val="15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phosphore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 l’un des constituants des membranes cellulaires. Il participe à la croissance des tissus et à leur régénérescence, à la formation et au maintien de la santé des os et des dents. </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soufre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favorise la formation des protéines (insuline, héparine), de sucres complexes, de vitamines (B1, B8). Il est présent au niveau des ongles et des cheveux, de la peau et des cellules, de l’os où il favorise l’assimilation du calcium, du phosphore et du magnésium. Il prévient le vieillissement et neutralise des composés toxiques. </a:t>
            </a:r>
          </a:p>
          <a:p>
            <a:pPr algn="just">
              <a:lnSpc>
                <a:spcPct val="15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chlore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 un minéral qui joue un rôle essentiel dans la répartition de l’eau dans l’organisme en association avec le sodium et le potassium. </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L’iode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assure un bon fonctionnement de la thyroïde et, durant la grossesse, un bon développement du cerveau du fœtus.</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fluor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protège les dents et surtout l’émail dentaire. Il renforce également la structure osseuse.</a:t>
            </a:r>
            <a:endParaRPr lang="fr-FR"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8207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D1A16D36-2B76-481F-9BC6-1E335857B59D}"/>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17</a:t>
            </a:fld>
            <a:endParaRPr lang="es-ES">
              <a:solidFill>
                <a:srgbClr val="000000"/>
              </a:solidFill>
            </a:endParaRPr>
          </a:p>
        </p:txBody>
      </p:sp>
      <p:sp>
        <p:nvSpPr>
          <p:cNvPr id="3" name="Rectangle 2">
            <a:extLst>
              <a:ext uri="{FF2B5EF4-FFF2-40B4-BE49-F238E27FC236}">
                <a16:creationId xmlns:a16="http://schemas.microsoft.com/office/drawing/2014/main" id="{C018AD89-F261-41AA-8934-49ADC99386DA}"/>
              </a:ext>
            </a:extLst>
          </p:cNvPr>
          <p:cNvSpPr/>
          <p:nvPr/>
        </p:nvSpPr>
        <p:spPr>
          <a:xfrm>
            <a:off x="972000" y="1772846"/>
            <a:ext cx="7200000" cy="3312308"/>
          </a:xfrm>
          <a:prstGeom prst="rect">
            <a:avLst/>
          </a:prstGeom>
        </p:spPr>
        <p:txBody>
          <a:bodyPr lIns="36000" tIns="36000" rIns="36000" bIns="36000" anchor="ctr">
            <a:spAutoFit/>
          </a:bodyPr>
          <a:lstStyle/>
          <a:p>
            <a:pPr algn="just">
              <a:lnSpc>
                <a:spcPct val="200000"/>
              </a:lnSpc>
              <a:spcAft>
                <a:spcPts val="0"/>
              </a:spcAft>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Les oligoéléments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leur définition ne repose pas sur des critères chimiques ou biologiques, mais est de nature analytique.</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200000"/>
              </a:lnSpc>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manganèse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participe au métabolisme des sucres et à la synthèse des graisses, du cholestérol en particulier. Il est indirectement impliqué dans la formation des hormones sexuelles et contribue à la formation du squelette et du tissu conjonctif. Il participe à l’élimination des radicaux libres.</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5936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92C6DA5B-C2A0-4FCB-9609-A559A179EC1A}"/>
              </a:ext>
            </a:extLst>
          </p:cNvPr>
          <p:cNvSpPr>
            <a:spLocks noGrp="1"/>
          </p:cNvSpPr>
          <p:nvPr>
            <p:ph type="sldNum" sz="quarter" idx="12"/>
          </p:nvPr>
        </p:nvSpPr>
        <p:spPr>
          <a:xfrm>
            <a:off x="8483346" y="6272786"/>
            <a:ext cx="480060" cy="274972"/>
          </a:xfrm>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18</a:t>
            </a:fld>
            <a:endParaRPr lang="es-ES">
              <a:solidFill>
                <a:srgbClr val="000000"/>
              </a:solidFill>
            </a:endParaRPr>
          </a:p>
        </p:txBody>
      </p:sp>
      <p:sp>
        <p:nvSpPr>
          <p:cNvPr id="3" name="Rectangle 2">
            <a:extLst>
              <a:ext uri="{FF2B5EF4-FFF2-40B4-BE49-F238E27FC236}">
                <a16:creationId xmlns:a16="http://schemas.microsoft.com/office/drawing/2014/main" id="{6B266334-1921-4A52-A6D8-13413011DB9E}"/>
              </a:ext>
            </a:extLst>
          </p:cNvPr>
          <p:cNvSpPr/>
          <p:nvPr/>
        </p:nvSpPr>
        <p:spPr>
          <a:xfrm>
            <a:off x="972000" y="1218849"/>
            <a:ext cx="7200000" cy="4420304"/>
          </a:xfrm>
          <a:prstGeom prst="rect">
            <a:avLst/>
          </a:prstGeom>
        </p:spPr>
        <p:txBody>
          <a:bodyPr lIns="36000" tIns="36000" rIns="36000" bIns="36000" anchor="ctr" anchorCtr="0">
            <a:spAutoFit/>
          </a:bodyPr>
          <a:lstStyle/>
          <a:p>
            <a:pPr algn="just">
              <a:lnSpc>
                <a:spcPct val="20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zinc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 cofacteur d’enzymes antioxydantes qui luttent contre les radicaux libres produits en période de stress. Il a un rôle dans le cerveau et aurait une relation avec la maladie d’Alzheimer. Il renforce l’immunité, intervient dans la formation de l’os, les fonctions de reproduction.</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20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cuivre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intervient dans la formation du collagène et de l’hémoglobine, ainsi que dans les mécanismes de l’immunité.</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20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 sélénium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 un antioxydant qui réduit les risques de cancer, en particulier de la prostate.</a:t>
            </a:r>
            <a:endParaRPr lang="fr-FR"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64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271D0B2C-3C84-4AE0-BE67-0455D05392B0}"/>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19</a:t>
            </a:fld>
            <a:endParaRPr lang="es-ES">
              <a:solidFill>
                <a:srgbClr val="000000"/>
              </a:solidFill>
            </a:endParaRPr>
          </a:p>
        </p:txBody>
      </p:sp>
      <p:sp>
        <p:nvSpPr>
          <p:cNvPr id="3" name="Rectangle 2">
            <a:extLst>
              <a:ext uri="{FF2B5EF4-FFF2-40B4-BE49-F238E27FC236}">
                <a16:creationId xmlns:a16="http://schemas.microsoft.com/office/drawing/2014/main" id="{7C0FB7EC-8175-472F-9B8F-2C43E72C333A}"/>
              </a:ext>
            </a:extLst>
          </p:cNvPr>
          <p:cNvSpPr/>
          <p:nvPr/>
        </p:nvSpPr>
        <p:spPr>
          <a:xfrm>
            <a:off x="972000" y="1763031"/>
            <a:ext cx="7200000" cy="3331938"/>
          </a:xfrm>
          <a:prstGeom prst="rect">
            <a:avLst/>
          </a:prstGeom>
        </p:spPr>
        <p:txBody>
          <a:bodyPr lIns="36000" tIns="0" rIns="36000" bIns="36000" anchor="ctr">
            <a:spAutoFit/>
          </a:bodyPr>
          <a:lstStyle/>
          <a:p>
            <a:pPr algn="just">
              <a:lnSpc>
                <a:spcPct val="200000"/>
              </a:lnSpc>
              <a:spcAft>
                <a:spcPts val="0"/>
              </a:spcAft>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L’eau</a:t>
            </a:r>
            <a:endParaRPr lang="fr-FR"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200000"/>
              </a:lnSpc>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L’eau est la seule boisson indispensable à la vie. Elle est contenue dans les aliments et les boissons et représente 80 % du poids du corps, il est donc nécessaire de couvrir les pertes liées à la transpiration, la respiration, la digestion. Elle est une source importante de sels minéraux et assure le transport de substances dans le corp</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8356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3DFC11-DCA7-46C1-A826-E42A4FB43F2D}"/>
              </a:ext>
            </a:extLst>
          </p:cNvPr>
          <p:cNvSpPr/>
          <p:nvPr/>
        </p:nvSpPr>
        <p:spPr>
          <a:xfrm>
            <a:off x="114300" y="896576"/>
            <a:ext cx="8915400" cy="5064848"/>
          </a:xfrm>
          <a:prstGeom prst="rect">
            <a:avLst/>
          </a:prstGeom>
        </p:spPr>
        <p:txBody>
          <a:bodyPr wrap="square">
            <a:spAutoFit/>
          </a:bodyPr>
          <a:lstStyle/>
          <a:p>
            <a:pPr algn="just">
              <a:lnSpc>
                <a:spcPct val="200000"/>
              </a:lnSpc>
            </a:pPr>
            <a:r>
              <a:rPr lang="fr-FR" sz="2000" b="1" dirty="0">
                <a:latin typeface="Times New Roman" panose="02020603050405020304" pitchFamily="18" charset="0"/>
                <a:cs typeface="Times New Roman" panose="02020603050405020304" pitchFamily="18" charset="0"/>
              </a:rPr>
              <a:t>Introduction</a:t>
            </a:r>
          </a:p>
          <a:p>
            <a:pPr algn="just">
              <a:lnSpc>
                <a:spcPct val="200000"/>
              </a:lnSpc>
            </a:pPr>
            <a:r>
              <a:rPr lang="fr-FR" sz="1600" dirty="0">
                <a:latin typeface="Times New Roman" panose="02020603050405020304" pitchFamily="18" charset="0"/>
                <a:cs typeface="Times New Roman" panose="02020603050405020304" pitchFamily="18" charset="0"/>
              </a:rPr>
              <a:t>La connaissance de la microbiologie alimentaire et la maitrise du contrôle microbiologique des aliments sont indispensables pour assurer la qualité des fabrications, garantir la santé des consommateurs et respecter la législation en vigueur.</a:t>
            </a:r>
          </a:p>
          <a:p>
            <a:pPr algn="just">
              <a:lnSpc>
                <a:spcPct val="200000"/>
              </a:lnSpc>
            </a:pPr>
            <a:r>
              <a:rPr lang="fr-FR" sz="1600" dirty="0">
                <a:latin typeface="Times New Roman" panose="02020603050405020304" pitchFamily="18" charset="0"/>
                <a:cs typeface="Times New Roman" panose="02020603050405020304" pitchFamily="18" charset="0"/>
              </a:rPr>
              <a:t>La microbiologie alimentaire consiste en l’étude des microorganismes qui colonisent (habitent), produisent, modifient et transforment ou contaminent et altèrent les aliments. Cela comprend l'étude des micro-organismes causant la détérioration des aliments ; agents pathogènes pouvant causer des maladies (surtout si les aliments qui sont mal cuits ou entreposés) ; les microbes utilisés pour produire des aliments fermentés tels que le fromage, le yaourt, le pain, la bière et le vin ; et les microbes avec d'autres rôles utiles, tels que la production de probiotiques.</a:t>
            </a:r>
          </a:p>
        </p:txBody>
      </p:sp>
      <p:sp>
        <p:nvSpPr>
          <p:cNvPr id="4" name="Espace réservé du numéro de diapositive 3">
            <a:extLst>
              <a:ext uri="{FF2B5EF4-FFF2-40B4-BE49-F238E27FC236}">
                <a16:creationId xmlns:a16="http://schemas.microsoft.com/office/drawing/2014/main" id="{FEAEB1B1-F5EE-47F1-B745-639AEFCD957F}"/>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2</a:t>
            </a:fld>
            <a:endParaRPr lang="es-ES">
              <a:solidFill>
                <a:srgbClr val="000000"/>
              </a:solidFill>
            </a:endParaRPr>
          </a:p>
        </p:txBody>
      </p:sp>
    </p:spTree>
    <p:extLst>
      <p:ext uri="{BB962C8B-B14F-4D97-AF65-F5344CB8AC3E}">
        <p14:creationId xmlns:p14="http://schemas.microsoft.com/office/powerpoint/2010/main" val="3115799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0D4EAB-A133-4B3D-8642-67E25517FF8A}"/>
              </a:ext>
            </a:extLst>
          </p:cNvPr>
          <p:cNvSpPr/>
          <p:nvPr/>
        </p:nvSpPr>
        <p:spPr>
          <a:xfrm>
            <a:off x="723899" y="381000"/>
            <a:ext cx="7696200" cy="873572"/>
          </a:xfrm>
          <a:prstGeom prst="rect">
            <a:avLst/>
          </a:prstGeom>
        </p:spPr>
        <p:txBody>
          <a:bodyPr wrap="square">
            <a:spAutoFit/>
          </a:bodyPr>
          <a:lstStyle/>
          <a:p>
            <a:pPr algn="just">
              <a:lnSpc>
                <a:spcPct val="150000"/>
              </a:lnSpc>
            </a:pPr>
            <a:r>
              <a:rPr lang="fr-FR" dirty="0">
                <a:latin typeface="Times New Roman" panose="02020603050405020304" pitchFamily="18" charset="0"/>
                <a:cs typeface="Times New Roman" panose="02020603050405020304" pitchFamily="18" charset="0"/>
              </a:rPr>
              <a:t>La microbiologie alimentaire est maintenant un domaine de connaissances très développé avec les principaux domaines d'intérêt sont montrés dans la Fig.</a:t>
            </a:r>
          </a:p>
        </p:txBody>
      </p:sp>
      <p:pic>
        <p:nvPicPr>
          <p:cNvPr id="3" name="Image 2">
            <a:extLst>
              <a:ext uri="{FF2B5EF4-FFF2-40B4-BE49-F238E27FC236}">
                <a16:creationId xmlns:a16="http://schemas.microsoft.com/office/drawing/2014/main" id="{B4DDBE93-D385-437F-8D92-089C45E94A4E}"/>
              </a:ext>
            </a:extLst>
          </p:cNvPr>
          <p:cNvPicPr>
            <a:picLocks noChangeAspect="1"/>
          </p:cNvPicPr>
          <p:nvPr/>
        </p:nvPicPr>
        <p:blipFill>
          <a:blip r:embed="rId2"/>
          <a:stretch>
            <a:fillRect/>
          </a:stretch>
        </p:blipFill>
        <p:spPr>
          <a:xfrm>
            <a:off x="1331875" y="1254572"/>
            <a:ext cx="6480247" cy="5160037"/>
          </a:xfrm>
          <a:prstGeom prst="rect">
            <a:avLst/>
          </a:prstGeom>
        </p:spPr>
      </p:pic>
      <p:sp>
        <p:nvSpPr>
          <p:cNvPr id="4" name="Rectangle 3">
            <a:extLst>
              <a:ext uri="{FF2B5EF4-FFF2-40B4-BE49-F238E27FC236}">
                <a16:creationId xmlns:a16="http://schemas.microsoft.com/office/drawing/2014/main" id="{77F9048A-D4B8-4AE9-982C-4771DF4ADB10}"/>
              </a:ext>
            </a:extLst>
          </p:cNvPr>
          <p:cNvSpPr/>
          <p:nvPr/>
        </p:nvSpPr>
        <p:spPr>
          <a:xfrm>
            <a:off x="723899" y="6414609"/>
            <a:ext cx="7429501" cy="369332"/>
          </a:xfrm>
          <a:prstGeom prst="rect">
            <a:avLst/>
          </a:prstGeom>
        </p:spPr>
        <p:txBody>
          <a:bodyPr wrap="square">
            <a:spAutoFit/>
          </a:bodyPr>
          <a:lstStyle/>
          <a:p>
            <a:pPr algn="ctr"/>
            <a:r>
              <a:rPr lang="fr-FR" dirty="0">
                <a:latin typeface="Times New Roman" panose="02020603050405020304" pitchFamily="18" charset="0"/>
                <a:cs typeface="Times New Roman" panose="02020603050405020304" pitchFamily="18" charset="0"/>
              </a:rPr>
              <a:t>Fig. 1. Domaine d'intérêt majeur pour le microbiologiste alimentaire</a:t>
            </a:r>
          </a:p>
        </p:txBody>
      </p:sp>
      <p:sp>
        <p:nvSpPr>
          <p:cNvPr id="5" name="Espace réservé du numéro de diapositive 4">
            <a:extLst>
              <a:ext uri="{FF2B5EF4-FFF2-40B4-BE49-F238E27FC236}">
                <a16:creationId xmlns:a16="http://schemas.microsoft.com/office/drawing/2014/main" id="{A66592C6-20E9-4F5D-9292-B4D8CD7C0EFF}"/>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3</a:t>
            </a:fld>
            <a:endParaRPr lang="es-ES">
              <a:solidFill>
                <a:srgbClr val="000000"/>
              </a:solidFill>
            </a:endParaRPr>
          </a:p>
        </p:txBody>
      </p:sp>
    </p:spTree>
    <p:extLst>
      <p:ext uri="{BB962C8B-B14F-4D97-AF65-F5344CB8AC3E}">
        <p14:creationId xmlns:p14="http://schemas.microsoft.com/office/powerpoint/2010/main" val="189639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8539279-BA1E-4C76-B389-B7BBBD7129C5}"/>
              </a:ext>
            </a:extLst>
          </p:cNvPr>
          <p:cNvSpPr/>
          <p:nvPr/>
        </p:nvSpPr>
        <p:spPr>
          <a:xfrm>
            <a:off x="1295400" y="2158556"/>
            <a:ext cx="6553200" cy="2540888"/>
          </a:xfrm>
          <a:prstGeom prst="rect">
            <a:avLst/>
          </a:prstGeom>
        </p:spPr>
        <p:txBody>
          <a:bodyPr wrap="square">
            <a:spAutoFit/>
          </a:bodyPr>
          <a:lstStyle/>
          <a:p>
            <a:pPr algn="just">
              <a:lnSpc>
                <a:spcPct val="150000"/>
              </a:lnSpc>
              <a:spcAft>
                <a:spcPts val="800"/>
              </a:spcAft>
            </a:pPr>
            <a:r>
              <a:rPr lang="fr-FR" b="1" dirty="0">
                <a:latin typeface="Times New Roman" panose="02020603050405020304" pitchFamily="18" charset="0"/>
                <a:ea typeface="Calibri" panose="020F0502020204030204" pitchFamily="34" charset="0"/>
                <a:cs typeface="Arial" panose="020B0604020202020204" pitchFamily="34" charset="0"/>
              </a:rPr>
              <a:t>L'objectif de la microbiologie alimentaire</a:t>
            </a:r>
            <a:r>
              <a:rPr lang="fr-FR" dirty="0">
                <a:latin typeface="Times New Roman" panose="02020603050405020304" pitchFamily="18" charset="0"/>
                <a:ea typeface="Calibri" panose="020F0502020204030204" pitchFamily="34" charset="0"/>
                <a:cs typeface="Arial" panose="020B0604020202020204" pitchFamily="34" charset="0"/>
              </a:rPr>
              <a:t> est de donner un aperçu des micro-organismes importants dans les aliments, de décrire brièvement leurs caractéristiques utiles à l'identification, de discuter leur rôle dans la détérioration des aliments et dans l'application dans la production alimentaire et de leur importance en matière de sécurité alimentaire, y compris les maladies d'origine alimentaire.</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0D6D4696-CC96-41DC-8AC7-1ADBD272059D}"/>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4</a:t>
            </a:fld>
            <a:endParaRPr lang="es-ES">
              <a:solidFill>
                <a:srgbClr val="000000"/>
              </a:solidFill>
            </a:endParaRPr>
          </a:p>
        </p:txBody>
      </p:sp>
    </p:spTree>
    <p:extLst>
      <p:ext uri="{BB962C8B-B14F-4D97-AF65-F5344CB8AC3E}">
        <p14:creationId xmlns:p14="http://schemas.microsoft.com/office/powerpoint/2010/main" val="2963423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6907B14-7DA9-4A63-95EB-0CCDED8C99AB}"/>
              </a:ext>
            </a:extLst>
          </p:cNvPr>
          <p:cNvSpPr/>
          <p:nvPr/>
        </p:nvSpPr>
        <p:spPr>
          <a:xfrm>
            <a:off x="228600" y="304800"/>
            <a:ext cx="8686800" cy="981487"/>
          </a:xfrm>
          <a:prstGeom prst="rect">
            <a:avLst/>
          </a:prstGeom>
        </p:spPr>
        <p:txBody>
          <a:bodyPr wrap="square">
            <a:spAutoFit/>
          </a:bodyPr>
          <a:lstStyle/>
          <a:p>
            <a:pPr algn="ctr">
              <a:lnSpc>
                <a:spcPct val="150000"/>
              </a:lnSpc>
              <a:spcAft>
                <a:spcPts val="800"/>
              </a:spcAft>
            </a:pPr>
            <a:r>
              <a:rPr lang="fr-FR" b="1" dirty="0">
                <a:latin typeface="Times New Roman" panose="02020603050405020304" pitchFamily="18" charset="0"/>
                <a:ea typeface="Calibri" panose="020F0502020204030204" pitchFamily="34" charset="0"/>
                <a:cs typeface="Arial" panose="020B0604020202020204" pitchFamily="34" charset="0"/>
              </a:rPr>
              <a:t>Chapitre 1. Introduction succincte aux grands groupes d'aliments</a:t>
            </a:r>
            <a:endParaRPr lang="fr-FR"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fr-FR" b="1" dirty="0">
                <a:latin typeface="Times New Roman" panose="02020603050405020304" pitchFamily="18" charset="0"/>
                <a:ea typeface="Calibri" panose="020F0502020204030204" pitchFamily="34" charset="0"/>
                <a:cs typeface="Arial" panose="020B0604020202020204" pitchFamily="34" charset="0"/>
              </a:rPr>
              <a:t>1. Définition d’un aliment</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1E855574-8286-4787-9128-09463A930FCB}"/>
              </a:ext>
            </a:extLst>
          </p:cNvPr>
          <p:cNvSpPr/>
          <p:nvPr/>
        </p:nvSpPr>
        <p:spPr>
          <a:xfrm>
            <a:off x="228600" y="1874119"/>
            <a:ext cx="8686800" cy="4445256"/>
          </a:xfrm>
          <a:prstGeom prst="rect">
            <a:avLst/>
          </a:prstGeom>
        </p:spPr>
        <p:txBody>
          <a:bodyPr wrap="square">
            <a:spAutoFit/>
          </a:bodyPr>
          <a:lstStyle/>
          <a:p>
            <a:pPr algn="just">
              <a:lnSpc>
                <a:spcPct val="200000"/>
              </a:lnSpc>
              <a:spcAft>
                <a:spcPts val="800"/>
              </a:spcAft>
            </a:pPr>
            <a:r>
              <a:rPr lang="fr-FR" b="1" dirty="0">
                <a:latin typeface="Times New Roman" panose="02020603050405020304" pitchFamily="18" charset="0"/>
                <a:ea typeface="Calibri" panose="020F0502020204030204" pitchFamily="34" charset="0"/>
                <a:cs typeface="Arial" panose="020B0604020202020204" pitchFamily="34" charset="0"/>
              </a:rPr>
              <a:t>Les aliments </a:t>
            </a:r>
            <a:r>
              <a:rPr lang="fr-FR" dirty="0">
                <a:latin typeface="Times New Roman" panose="02020603050405020304" pitchFamily="18" charset="0"/>
                <a:ea typeface="Calibri" panose="020F0502020204030204" pitchFamily="34" charset="0"/>
                <a:cs typeface="Arial" panose="020B0604020202020204" pitchFamily="34" charset="0"/>
              </a:rPr>
              <a:t>sont des mélanges complexes de substances nombreuses et variées. Leur analyse immédiate permettra de distinguer entre l’inorganique et l’organique. Selon </a:t>
            </a:r>
            <a:r>
              <a:rPr lang="fr-FR" b="1" dirty="0">
                <a:latin typeface="Times New Roman" panose="02020603050405020304" pitchFamily="18" charset="0"/>
                <a:ea typeface="Calibri" panose="020F0502020204030204" pitchFamily="34" charset="0"/>
                <a:cs typeface="Arial" panose="020B0604020202020204" pitchFamily="34" charset="0"/>
              </a:rPr>
              <a:t>Jean </a:t>
            </a:r>
            <a:r>
              <a:rPr lang="fr-FR" b="1" dirty="0" err="1">
                <a:latin typeface="Times New Roman" panose="02020603050405020304" pitchFamily="18" charset="0"/>
                <a:ea typeface="Calibri" panose="020F0502020204030204" pitchFamily="34" charset="0"/>
                <a:cs typeface="Arial" panose="020B0604020202020204" pitchFamily="34" charset="0"/>
              </a:rPr>
              <a:t>Trémolières</a:t>
            </a:r>
            <a:r>
              <a:rPr lang="fr-FR" b="1" dirty="0">
                <a:latin typeface="Times New Roman" panose="02020603050405020304" pitchFamily="18" charset="0"/>
                <a:ea typeface="Calibri" panose="020F0502020204030204" pitchFamily="34" charset="0"/>
                <a:cs typeface="Arial" panose="020B0604020202020204" pitchFamily="34" charset="0"/>
              </a:rPr>
              <a:t> </a:t>
            </a:r>
            <a:r>
              <a:rPr lang="fr-FR" dirty="0">
                <a:latin typeface="Times New Roman" panose="02020603050405020304" pitchFamily="18" charset="0"/>
                <a:ea typeface="Calibri" panose="020F0502020204030204" pitchFamily="34" charset="0"/>
                <a:cs typeface="Arial" panose="020B0604020202020204" pitchFamily="34" charset="0"/>
              </a:rPr>
              <a:t>(</a:t>
            </a:r>
            <a:r>
              <a:rPr lang="fr-FR" b="1" dirty="0">
                <a:latin typeface="Times New Roman" panose="02020603050405020304" pitchFamily="18" charset="0"/>
                <a:ea typeface="Calibri" panose="020F0502020204030204" pitchFamily="34" charset="0"/>
                <a:cs typeface="Arial" panose="020B0604020202020204" pitchFamily="34" charset="0"/>
              </a:rPr>
              <a:t>1913-1976) ;</a:t>
            </a:r>
            <a:r>
              <a:rPr lang="fr-FR" dirty="0">
                <a:latin typeface="Times New Roman" panose="02020603050405020304" pitchFamily="18" charset="0"/>
                <a:ea typeface="Calibri" panose="020F0502020204030204" pitchFamily="34" charset="0"/>
                <a:cs typeface="Arial" panose="020B0604020202020204" pitchFamily="34" charset="0"/>
              </a:rPr>
              <a:t> Médecin nutritionniste </a:t>
            </a:r>
            <a:r>
              <a:rPr lang="fr-FR" b="1" dirty="0">
                <a:latin typeface="Times New Roman" panose="02020603050405020304" pitchFamily="18" charset="0"/>
                <a:ea typeface="Calibri" panose="020F0502020204030204" pitchFamily="34" charset="0"/>
                <a:cs typeface="Arial" panose="020B0604020202020204" pitchFamily="34" charset="0"/>
              </a:rPr>
              <a:t>« un aliment est une denrée contenant des nutriments donc nourrissante, susceptible de satisfaire l’appétit donc appétant et acceptée comme aliment dans une société considérée, donc coutumière »</a:t>
            </a:r>
            <a:r>
              <a:rPr lang="fr-FR" dirty="0">
                <a:latin typeface="Times New Roman" panose="02020603050405020304" pitchFamily="18" charset="0"/>
                <a:ea typeface="Calibri" panose="020F0502020204030204" pitchFamily="34" charset="0"/>
                <a:cs typeface="Arial" panose="020B0604020202020204" pitchFamily="34" charset="0"/>
              </a:rPr>
              <a:t>. Les aliments que nous ingérons fourniront donc les constituants nutritifs aux cellules (Nutriments énergétiques indispensables) mais également des substances non nutritives bénéfiques (ex. : agents d’arômes) ou parfois indésirables (substances toxiques et/ou contaminants).</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2E26C3CB-6C3D-4BBE-AB6D-A1BBFBE9BC63}"/>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5</a:t>
            </a:fld>
            <a:endParaRPr lang="es-ES">
              <a:solidFill>
                <a:srgbClr val="000000"/>
              </a:solidFill>
            </a:endParaRPr>
          </a:p>
        </p:txBody>
      </p:sp>
    </p:spTree>
    <p:extLst>
      <p:ext uri="{BB962C8B-B14F-4D97-AF65-F5344CB8AC3E}">
        <p14:creationId xmlns:p14="http://schemas.microsoft.com/office/powerpoint/2010/main" val="3731519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C81A6EE-A1B8-4F30-9E3E-CF26B82C4DBF}"/>
              </a:ext>
            </a:extLst>
          </p:cNvPr>
          <p:cNvSpPr/>
          <p:nvPr/>
        </p:nvSpPr>
        <p:spPr>
          <a:xfrm>
            <a:off x="0" y="24581"/>
            <a:ext cx="9144000" cy="2125390"/>
          </a:xfrm>
          <a:prstGeom prst="rect">
            <a:avLst/>
          </a:prstGeom>
        </p:spPr>
        <p:txBody>
          <a:bodyPr wrap="square">
            <a:spAutoFit/>
          </a:bodyPr>
          <a:lstStyle/>
          <a:p>
            <a:pPr algn="just">
              <a:lnSpc>
                <a:spcPct val="150000"/>
              </a:lnSpc>
              <a:spcAft>
                <a:spcPts val="0"/>
              </a:spcAft>
            </a:pPr>
            <a:r>
              <a:rPr lang="fr-FR" b="1" dirty="0">
                <a:latin typeface="Times New Roman" panose="02020603050405020304" pitchFamily="18" charset="0"/>
                <a:ea typeface="Calibri" panose="020F0502020204030204" pitchFamily="34" charset="0"/>
                <a:cs typeface="Arial" panose="020B0604020202020204" pitchFamily="34" charset="0"/>
              </a:rPr>
              <a:t>2. Classification des aliments </a:t>
            </a:r>
            <a:endParaRPr lang="fr-FR"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0"/>
              </a:spcAft>
            </a:pPr>
            <a:r>
              <a:rPr lang="fr-FR" dirty="0">
                <a:latin typeface="Times New Roman" panose="02020603050405020304" pitchFamily="18" charset="0"/>
                <a:ea typeface="Calibri" panose="020F0502020204030204" pitchFamily="34" charset="0"/>
                <a:cs typeface="Arial" panose="020B0604020202020204" pitchFamily="34" charset="0"/>
              </a:rPr>
              <a:t>La plupart de nos aliments sont des mélanges de plusieurs substances. On distingue en effet, d’après leur composition chimique en nutriment, </a:t>
            </a:r>
            <a:r>
              <a:rPr lang="fr-FR" b="1" dirty="0">
                <a:latin typeface="Times New Roman" panose="02020603050405020304" pitchFamily="18" charset="0"/>
                <a:ea typeface="Calibri" panose="020F0502020204030204" pitchFamily="34" charset="0"/>
                <a:cs typeface="Arial" panose="020B0604020202020204" pitchFamily="34" charset="0"/>
              </a:rPr>
              <a:t>six aliments simples</a:t>
            </a:r>
            <a:r>
              <a:rPr lang="fr-FR" dirty="0">
                <a:latin typeface="Times New Roman" panose="02020603050405020304" pitchFamily="18" charset="0"/>
                <a:ea typeface="Calibri" panose="020F0502020204030204" pitchFamily="34" charset="0"/>
                <a:cs typeface="Arial" panose="020B0604020202020204" pitchFamily="34" charset="0"/>
              </a:rPr>
              <a:t> dont l’organisme en a besoin.</a:t>
            </a:r>
            <a:endParaRPr lang="fr-FR"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0"/>
              </a:spcAft>
            </a:pPr>
            <a:r>
              <a:rPr lang="fr-FR" b="1" dirty="0">
                <a:latin typeface="Times New Roman" panose="02020603050405020304" pitchFamily="18" charset="0"/>
                <a:ea typeface="Calibri" panose="020F0502020204030204" pitchFamily="34" charset="0"/>
                <a:cs typeface="Arial" panose="020B0604020202020204" pitchFamily="34" charset="0"/>
              </a:rPr>
              <a:t>Les glucides, les protides, les lipides, l’eau, les sels minéraux et les vitamines. </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6A5779A4-9BA4-4D19-9EEB-650F1DE501AA}"/>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6</a:t>
            </a:fld>
            <a:endParaRPr lang="es-ES">
              <a:solidFill>
                <a:srgbClr val="000000"/>
              </a:solidFill>
            </a:endParaRPr>
          </a:p>
        </p:txBody>
      </p:sp>
    </p:spTree>
    <p:extLst>
      <p:ext uri="{BB962C8B-B14F-4D97-AF65-F5344CB8AC3E}">
        <p14:creationId xmlns:p14="http://schemas.microsoft.com/office/powerpoint/2010/main" val="667642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75FC629-B5D4-4A86-B1DA-61B99C5D2193}"/>
              </a:ext>
            </a:extLst>
          </p:cNvPr>
          <p:cNvSpPr/>
          <p:nvPr/>
        </p:nvSpPr>
        <p:spPr>
          <a:xfrm>
            <a:off x="762000" y="2037369"/>
            <a:ext cx="7620000" cy="2783262"/>
          </a:xfrm>
          <a:prstGeom prst="rect">
            <a:avLst/>
          </a:prstGeom>
        </p:spPr>
        <p:txBody>
          <a:bodyPr wrap="square" anchor="ctr">
            <a:spAutoFit/>
          </a:bodyPr>
          <a:lstStyle/>
          <a:p>
            <a:pPr algn="just">
              <a:lnSpc>
                <a:spcPct val="200000"/>
              </a:lnSpc>
              <a:spcAft>
                <a:spcPts val="0"/>
              </a:spcAft>
            </a:pPr>
            <a:r>
              <a:rPr lang="fr-FR" b="1" dirty="0">
                <a:latin typeface="Times New Roman" panose="02020603050405020304" pitchFamily="18" charset="0"/>
                <a:ea typeface="Calibri" panose="020F0502020204030204" pitchFamily="34" charset="0"/>
                <a:cs typeface="Arial" panose="020B0604020202020204" pitchFamily="34" charset="0"/>
              </a:rPr>
              <a:t>2.1. Les protides</a:t>
            </a:r>
            <a:r>
              <a:rPr lang="fr-FR" dirty="0">
                <a:latin typeface="Times New Roman" panose="02020603050405020304" pitchFamily="18" charset="0"/>
                <a:ea typeface="Calibri" panose="020F0502020204030204" pitchFamily="34" charset="0"/>
                <a:cs typeface="Arial" panose="020B0604020202020204" pitchFamily="34" charset="0"/>
              </a:rPr>
              <a:t> (animale et végétale) : sont des composées d’acides aminés qui permettent la construction et le renouvellement des organes vitaux et des tissus (particulièrement les muscles). Elles jouent aussi un rôle fonctionnel fondamental car les enzymes sont des protéines permettant la catalyse des réactions métaboliques dans des conditions compatibles avec la vie.</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7CB04B91-40CD-4273-B1D8-A3D38A96229F}"/>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7</a:t>
            </a:fld>
            <a:endParaRPr lang="es-ES">
              <a:solidFill>
                <a:srgbClr val="000000"/>
              </a:solidFill>
            </a:endParaRPr>
          </a:p>
        </p:txBody>
      </p:sp>
    </p:spTree>
    <p:extLst>
      <p:ext uri="{BB962C8B-B14F-4D97-AF65-F5344CB8AC3E}">
        <p14:creationId xmlns:p14="http://schemas.microsoft.com/office/powerpoint/2010/main" val="1954576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C83707E-CD98-452F-8B69-316602125079}"/>
              </a:ext>
            </a:extLst>
          </p:cNvPr>
          <p:cNvSpPr/>
          <p:nvPr/>
        </p:nvSpPr>
        <p:spPr>
          <a:xfrm>
            <a:off x="1332000" y="27801"/>
            <a:ext cx="6480000" cy="3337260"/>
          </a:xfrm>
          <a:prstGeom prst="rect">
            <a:avLst/>
          </a:prstGeom>
        </p:spPr>
        <p:txBody>
          <a:bodyPr wrap="square" anchor="ctr">
            <a:spAutoFit/>
          </a:bodyPr>
          <a:lstStyle/>
          <a:p>
            <a:pPr algn="just">
              <a:lnSpc>
                <a:spcPct val="200000"/>
              </a:lnSpc>
              <a:spcAft>
                <a:spcPts val="0"/>
              </a:spcAft>
            </a:pPr>
            <a:r>
              <a:rPr lang="fr-FR" b="1" dirty="0">
                <a:latin typeface="Times New Roman" panose="02020603050405020304" pitchFamily="18" charset="0"/>
                <a:ea typeface="Calibri" panose="020F0502020204030204" pitchFamily="34" charset="0"/>
                <a:cs typeface="Arial" panose="020B0604020202020204" pitchFamily="34" charset="0"/>
              </a:rPr>
              <a:t>2.2. Les glucides, ou hydrates de carbone </a:t>
            </a:r>
            <a:r>
              <a:rPr lang="fr-FR" dirty="0">
                <a:latin typeface="Times New Roman" panose="02020603050405020304" pitchFamily="18" charset="0"/>
                <a:ea typeface="Calibri" panose="020F0502020204030204" pitchFamily="34" charset="0"/>
                <a:cs typeface="Arial" panose="020B0604020202020204" pitchFamily="34" charset="0"/>
              </a:rPr>
              <a:t>: substances énergétiques que l’on trouve principalement dans les aliments végétaux, sont la source principale des activités cérébrales et musculaires. Ils sont stockés au niveau du foie sous forme de glycogène et constituent un réservoir de carburant pour l’organisme.  On distingue :</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775A739A-9A68-48BE-B604-6B5FEB598716}"/>
              </a:ext>
            </a:extLst>
          </p:cNvPr>
          <p:cNvSpPr/>
          <p:nvPr/>
        </p:nvSpPr>
        <p:spPr>
          <a:xfrm>
            <a:off x="1332000" y="3886200"/>
            <a:ext cx="6480000" cy="2535566"/>
          </a:xfrm>
          <a:prstGeom prst="rect">
            <a:avLst/>
          </a:prstGeom>
        </p:spPr>
        <p:txBody>
          <a:bodyPr wrap="square">
            <a:spAutoFit/>
          </a:bodyPr>
          <a:lstStyle/>
          <a:p>
            <a:pPr marL="342900" lvl="0" indent="-342900" algn="just">
              <a:lnSpc>
                <a:spcPct val="150000"/>
              </a:lnSpc>
              <a:buFont typeface="Wingdings" panose="05000000000000000000" pitchFamily="2" charset="2"/>
              <a:buChar char=""/>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Les sucres « rapides » sont le glucose (raisin, banane, figue, mangue, cerise), le fructose (fruits, miel), le galactose (végétaux, lait, miel), le saccharose (sucre de canne et de betterave), le lactose (lait) et le maltose qui vient de la transformation de l’amidon (céréales, bière).</a:t>
            </a:r>
            <a:endParaRPr lang="fr-FR" dirty="0">
              <a:latin typeface="Times New Roman" panose="02020603050405020304" pitchFamily="18" charset="0"/>
              <a:ea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2746713D-8380-4893-8693-CA7B2FF514D0}"/>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8</a:t>
            </a:fld>
            <a:endParaRPr lang="es-ES">
              <a:solidFill>
                <a:srgbClr val="000000"/>
              </a:solidFill>
            </a:endParaRPr>
          </a:p>
        </p:txBody>
      </p:sp>
    </p:spTree>
    <p:extLst>
      <p:ext uri="{BB962C8B-B14F-4D97-AF65-F5344CB8AC3E}">
        <p14:creationId xmlns:p14="http://schemas.microsoft.com/office/powerpoint/2010/main" val="906928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F367AF8-5E03-4768-A54A-F4232B42D36B}"/>
              </a:ext>
            </a:extLst>
          </p:cNvPr>
          <p:cNvSpPr/>
          <p:nvPr/>
        </p:nvSpPr>
        <p:spPr>
          <a:xfrm>
            <a:off x="912900" y="1295400"/>
            <a:ext cx="7318200" cy="2535566"/>
          </a:xfrm>
          <a:prstGeom prst="rect">
            <a:avLst/>
          </a:prstGeom>
        </p:spPr>
        <p:txBody>
          <a:bodyPr wrap="square">
            <a:spAutoFit/>
          </a:bodyPr>
          <a:lstStyle/>
          <a:p>
            <a:pPr marL="342900" lvl="0" indent="-342900" algn="just">
              <a:lnSpc>
                <a:spcPct val="150000"/>
              </a:lnSpc>
              <a:buFont typeface="Wingdings" panose="05000000000000000000" pitchFamily="2" charset="2"/>
              <a:buChar char=""/>
            </a:pP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Les sucres « lents » sont l’amidon présent dans les graines (riz, blé, maïs) et les aliments dérivés des graines (farines, pain, pâtes). Les produits non raffinés sont meilleurs pour la santé, en particulier pour la protection cardio-vasculaire ; ainsi, les personnes qui mangent suffisamment de céréales complètes (pain complet, riz brun, boulgour, orge) ont 20 à 30 % de moins d’accidents cardio-vasculaires que les autres.</a:t>
            </a:r>
            <a:endParaRPr lang="fr-FR" dirty="0">
              <a:latin typeface="Times New Roman" panose="02020603050405020304" pitchFamily="18" charset="0"/>
              <a:ea typeface="Times New Roman" panose="02020603050405020304" pitchFamily="18" charset="0"/>
            </a:endParaRPr>
          </a:p>
        </p:txBody>
      </p:sp>
      <p:sp>
        <p:nvSpPr>
          <p:cNvPr id="3" name="Espace réservé du numéro de diapositive 2">
            <a:extLst>
              <a:ext uri="{FF2B5EF4-FFF2-40B4-BE49-F238E27FC236}">
                <a16:creationId xmlns:a16="http://schemas.microsoft.com/office/drawing/2014/main" id="{2F713EAA-00C2-46A7-89B0-DFE621564087}"/>
              </a:ext>
            </a:extLst>
          </p:cNvPr>
          <p:cNvSpPr>
            <a:spLocks noGrp="1"/>
          </p:cNvSpPr>
          <p:nvPr>
            <p:ph type="sldNum" sz="quarter" idx="12"/>
          </p:nvPr>
        </p:nvSpPr>
        <p:spPr/>
        <p:txBody>
          <a:bodyPr/>
          <a:lstStyle/>
          <a:p>
            <a:pPr fontAlgn="base">
              <a:spcBef>
                <a:spcPct val="0"/>
              </a:spcBef>
              <a:spcAft>
                <a:spcPct val="0"/>
              </a:spcAft>
              <a:defRPr/>
            </a:pPr>
            <a:fld id="{219E9E26-A9DC-4F78-B6E6-6128C69B4E30}" type="slidenum">
              <a:rPr lang="es-ES" smtClean="0">
                <a:solidFill>
                  <a:srgbClr val="000000"/>
                </a:solidFill>
              </a:rPr>
              <a:pPr fontAlgn="base">
                <a:spcBef>
                  <a:spcPct val="0"/>
                </a:spcBef>
                <a:spcAft>
                  <a:spcPct val="0"/>
                </a:spcAft>
                <a:defRPr/>
              </a:pPr>
              <a:t>9</a:t>
            </a:fld>
            <a:endParaRPr lang="es-ES">
              <a:solidFill>
                <a:srgbClr val="000000"/>
              </a:solidFill>
            </a:endParaRPr>
          </a:p>
        </p:txBody>
      </p:sp>
    </p:spTree>
    <p:extLst>
      <p:ext uri="{BB962C8B-B14F-4D97-AF65-F5344CB8AC3E}">
        <p14:creationId xmlns:p14="http://schemas.microsoft.com/office/powerpoint/2010/main" val="34997730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e de bois">
  <a:themeElements>
    <a:clrScheme name="Type de bois">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ype de bois">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ype de bois">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TM03090434[[fn=Type de bois]]</Template>
  <TotalTime>15004</TotalTime>
  <Words>1812</Words>
  <Application>Microsoft Office PowerPoint</Application>
  <PresentationFormat>Affichage à l'écran (4:3)</PresentationFormat>
  <Paragraphs>75</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Calibri</vt:lpstr>
      <vt:lpstr>Rockwell</vt:lpstr>
      <vt:lpstr>Rockwell Condensed</vt:lpstr>
      <vt:lpstr>Times New Roman</vt:lpstr>
      <vt:lpstr>Wingdings</vt:lpstr>
      <vt:lpstr>Type de bois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rdkc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de Microbiologie Alimentaire</dc:title>
  <dc:creator>Utilisateur Windows</dc:creator>
  <cp:lastModifiedBy>ASUS</cp:lastModifiedBy>
  <cp:revision>12</cp:revision>
  <dcterms:created xsi:type="dcterms:W3CDTF">2020-01-27T14:40:30Z</dcterms:created>
  <dcterms:modified xsi:type="dcterms:W3CDTF">2022-04-06T10:33:48Z</dcterms:modified>
</cp:coreProperties>
</file>