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70" r:id="rId9"/>
    <p:sldId id="271" r:id="rId10"/>
    <p:sldId id="263" r:id="rId11"/>
    <p:sldId id="264" r:id="rId12"/>
    <p:sldId id="265" r:id="rId13"/>
    <p:sldId id="266" r:id="rId14"/>
    <p:sldId id="267" r:id="rId15"/>
    <p:sldId id="268" r:id="rId16"/>
    <p:sldId id="269" r:id="rId17"/>
    <p:sldId id="272" r:id="rId18"/>
    <p:sldId id="273" r:id="rId19"/>
    <p:sldId id="274" r:id="rId20"/>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48FFF5A-734F-43EA-BF07-2B776FDB0160}" type="datetimeFigureOut">
              <a:rPr lang="en-US" smtClean="0"/>
              <a:pPr/>
              <a:t>12/2/2020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75ACEB8-207B-4132-8267-C232014B04F6}" type="slidenum">
              <a:rPr lang="en-US" smtClean="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233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48FFF5A-734F-43EA-BF07-2B776FDB0160}"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241131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48FFF5A-734F-43EA-BF07-2B776FDB0160}"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2948139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48FFF5A-734F-43EA-BF07-2B776FDB0160}"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ACEB8-207B-4132-8267-C232014B04F6}" type="slidenum">
              <a:rPr lang="en-US" smtClean="0"/>
              <a:pPr/>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2836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48FFF5A-734F-43EA-BF07-2B776FDB0160}"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351838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648FFF5A-734F-43EA-BF07-2B776FDB0160}"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102428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648FFF5A-734F-43EA-BF07-2B776FDB0160}"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260465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8FFF5A-734F-43EA-BF07-2B776FDB0160}"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1832700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8FFF5A-734F-43EA-BF07-2B776FDB0160}"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36713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8FFF5A-734F-43EA-BF07-2B776FDB0160}"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351070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48FFF5A-734F-43EA-BF07-2B776FDB0160}"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313950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48FFF5A-734F-43EA-BF07-2B776FDB0160}"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19557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48FFF5A-734F-43EA-BF07-2B776FDB0160}"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214946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48FFF5A-734F-43EA-BF07-2B776FDB0160}"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408260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FF5A-734F-43EA-BF07-2B776FDB0160}"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351275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48FFF5A-734F-43EA-BF07-2B776FDB0160}"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87627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48FFF5A-734F-43EA-BF07-2B776FDB0160}"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ACEB8-207B-4132-8267-C232014B04F6}" type="slidenum">
              <a:rPr lang="en-US" smtClean="0"/>
              <a:pPr/>
              <a:t>‹#›</a:t>
            </a:fld>
            <a:endParaRPr lang="en-US"/>
          </a:p>
        </p:txBody>
      </p:sp>
    </p:spTree>
    <p:extLst>
      <p:ext uri="{BB962C8B-B14F-4D97-AF65-F5344CB8AC3E}">
        <p14:creationId xmlns:p14="http://schemas.microsoft.com/office/powerpoint/2010/main" val="12898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48FFF5A-734F-43EA-BF07-2B776FDB0160}" type="datetimeFigureOut">
              <a:rPr lang="en-US" smtClean="0"/>
              <a:pPr/>
              <a:t>12/2/2020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75ACEB8-207B-4132-8267-C232014B04F6}" type="slidenum">
              <a:rPr lang="en-US" smtClean="0"/>
              <a:pPr/>
              <a:t>‹#›</a:t>
            </a:fld>
            <a:endParaRPr lang="en-US"/>
          </a:p>
        </p:txBody>
      </p:sp>
    </p:spTree>
    <p:extLst>
      <p:ext uri="{BB962C8B-B14F-4D97-AF65-F5344CB8AC3E}">
        <p14:creationId xmlns:p14="http://schemas.microsoft.com/office/powerpoint/2010/main" val="7970114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1940" y="2162090"/>
            <a:ext cx="9755187" cy="1205701"/>
          </a:xfrm>
        </p:spPr>
        <p:txBody>
          <a:bodyPr>
            <a:normAutofit fontScale="90000"/>
          </a:bodyPr>
          <a:lstStyle/>
          <a:p>
            <a:pPr algn="ctr"/>
            <a:br>
              <a:rPr lang="ar-DZ" dirty="0"/>
            </a:br>
            <a:r>
              <a:rPr lang="ar-DZ" dirty="0">
                <a:solidFill>
                  <a:schemeClr val="accent3"/>
                </a:solidFill>
                <a:cs typeface="Al-Rashed Sayidty" panose="00000700000000000000" pitchFamily="2" charset="-78"/>
              </a:rPr>
              <a:t>التمويل التأجيري </a:t>
            </a:r>
            <a:endParaRPr lang="en-US" dirty="0">
              <a:solidFill>
                <a:schemeClr val="accent3"/>
              </a:solidFill>
              <a:cs typeface="Al-Rashed Sayidty" panose="00000700000000000000" pitchFamily="2" charset="-78"/>
            </a:endParaRPr>
          </a:p>
        </p:txBody>
      </p:sp>
      <p:sp>
        <p:nvSpPr>
          <p:cNvPr id="3" name="Sous-titre 2"/>
          <p:cNvSpPr>
            <a:spLocks noGrp="1"/>
          </p:cNvSpPr>
          <p:nvPr>
            <p:ph type="subTitle" idx="1"/>
          </p:nvPr>
        </p:nvSpPr>
        <p:spPr>
          <a:xfrm rot="21420000">
            <a:off x="985291" y="3166759"/>
            <a:ext cx="9864470" cy="1309430"/>
          </a:xfrm>
        </p:spPr>
        <p:txBody>
          <a:bodyPr/>
          <a:lstStyle/>
          <a:p>
            <a:r>
              <a:rPr lang="ar-DZ" dirty="0">
                <a:solidFill>
                  <a:schemeClr val="accent3"/>
                </a:solidFill>
              </a:rPr>
              <a:t>                      </a:t>
            </a:r>
            <a:endParaRPr lang="en-US" dirty="0"/>
          </a:p>
        </p:txBody>
      </p:sp>
      <p:sp>
        <p:nvSpPr>
          <p:cNvPr id="4" name="ZoneTexte 7">
            <a:extLst>
              <a:ext uri="{FF2B5EF4-FFF2-40B4-BE49-F238E27FC236}">
                <a16:creationId xmlns:a16="http://schemas.microsoft.com/office/drawing/2014/main" id="{E25B992E-D327-443A-9CE7-67879D62B309}"/>
              </a:ext>
            </a:extLst>
          </p:cNvPr>
          <p:cNvSpPr txBox="1"/>
          <p:nvPr/>
        </p:nvSpPr>
        <p:spPr>
          <a:xfrm>
            <a:off x="7482486" y="4733425"/>
            <a:ext cx="3208125" cy="523220"/>
          </a:xfrm>
          <a:prstGeom prst="rect">
            <a:avLst/>
          </a:prstGeom>
          <a:noFill/>
        </p:spPr>
        <p:txBody>
          <a:bodyPr wrap="square" rtlCol="0">
            <a:spAutoFit/>
          </a:bodyPr>
          <a:lstStyle/>
          <a:p>
            <a:pPr algn="r" rtl="1"/>
            <a:r>
              <a:rPr lang="ar-DZ" sz="2800" dirty="0">
                <a:cs typeface="Al-Rashed Sayidty" panose="00000700000000000000" pitchFamily="2" charset="-78"/>
              </a:rPr>
              <a:t>الاستاذ: عقبة نصيرة</a:t>
            </a:r>
          </a:p>
        </p:txBody>
      </p:sp>
      <p:pic>
        <p:nvPicPr>
          <p:cNvPr id="5" name="Espace réservé du contenu 3">
            <a:extLst>
              <a:ext uri="{FF2B5EF4-FFF2-40B4-BE49-F238E27FC236}">
                <a16:creationId xmlns:a16="http://schemas.microsoft.com/office/drawing/2014/main" id="{A3FFA780-F3A2-4F2C-B7C9-EF879304ACCC}"/>
              </a:ext>
            </a:extLst>
          </p:cNvPr>
          <p:cNvPicPr>
            <a:picLocks noChangeAspect="1"/>
          </p:cNvPicPr>
          <p:nvPr/>
        </p:nvPicPr>
        <p:blipFill>
          <a:blip r:embed="rId2" cstate="print"/>
          <a:stretch>
            <a:fillRect/>
          </a:stretch>
        </p:blipFill>
        <p:spPr>
          <a:xfrm>
            <a:off x="9363643" y="384234"/>
            <a:ext cx="1326968" cy="1449668"/>
          </a:xfrm>
          <a:prstGeom prst="rect">
            <a:avLst/>
          </a:prstGeom>
        </p:spPr>
      </p:pic>
      <p:pic>
        <p:nvPicPr>
          <p:cNvPr id="6" name="Espace réservé du contenu 3">
            <a:extLst>
              <a:ext uri="{FF2B5EF4-FFF2-40B4-BE49-F238E27FC236}">
                <a16:creationId xmlns:a16="http://schemas.microsoft.com/office/drawing/2014/main" id="{830D13B0-4505-4958-9810-954DBF8E15CD}"/>
              </a:ext>
            </a:extLst>
          </p:cNvPr>
          <p:cNvPicPr>
            <a:picLocks noChangeAspect="1"/>
          </p:cNvPicPr>
          <p:nvPr/>
        </p:nvPicPr>
        <p:blipFill>
          <a:blip r:embed="rId2" cstate="print"/>
          <a:stretch>
            <a:fillRect/>
          </a:stretch>
        </p:blipFill>
        <p:spPr>
          <a:xfrm>
            <a:off x="957785" y="397099"/>
            <a:ext cx="1326968" cy="1449668"/>
          </a:xfrm>
          <a:prstGeom prst="rect">
            <a:avLst/>
          </a:prstGeom>
        </p:spPr>
      </p:pic>
      <p:sp>
        <p:nvSpPr>
          <p:cNvPr id="7" name="Titre 1">
            <a:extLst>
              <a:ext uri="{FF2B5EF4-FFF2-40B4-BE49-F238E27FC236}">
                <a16:creationId xmlns:a16="http://schemas.microsoft.com/office/drawing/2014/main" id="{F3815B8A-B6D3-4558-B09B-4D7AFB840234}"/>
              </a:ext>
            </a:extLst>
          </p:cNvPr>
          <p:cNvSpPr txBox="1">
            <a:spLocks/>
          </p:cNvSpPr>
          <p:nvPr/>
        </p:nvSpPr>
        <p:spPr>
          <a:xfrm>
            <a:off x="2861898" y="459151"/>
            <a:ext cx="5529549" cy="132556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3200" dirty="0">
                <a:solidFill>
                  <a:schemeClr val="tx2">
                    <a:lumMod val="60000"/>
                    <a:lumOff val="40000"/>
                  </a:schemeClr>
                </a:solidFill>
              </a:rPr>
              <a:t>الجمهورية الجزائرية الديمقراطية الشعبية</a:t>
            </a:r>
            <a:br>
              <a:rPr lang="ar-DZ" sz="3200" dirty="0">
                <a:solidFill>
                  <a:schemeClr val="tx2">
                    <a:lumMod val="60000"/>
                    <a:lumOff val="40000"/>
                  </a:schemeClr>
                </a:solidFill>
              </a:rPr>
            </a:br>
            <a:r>
              <a:rPr lang="ar-DZ" sz="3200" dirty="0">
                <a:solidFill>
                  <a:schemeClr val="tx2">
                    <a:lumMod val="60000"/>
                    <a:lumOff val="40000"/>
                  </a:schemeClr>
                </a:solidFill>
              </a:rPr>
              <a:t>وزارة التعليم العالي والبحث العلمي</a:t>
            </a:r>
            <a:endParaRPr lang="fr-FR" sz="3200" dirty="0">
              <a:solidFill>
                <a:schemeClr val="tx2">
                  <a:lumMod val="60000"/>
                  <a:lumOff val="40000"/>
                </a:schemeClr>
              </a:solidFill>
            </a:endParaRPr>
          </a:p>
        </p:txBody>
      </p:sp>
      <p:sp>
        <p:nvSpPr>
          <p:cNvPr id="8" name="TextBox 7">
            <a:extLst>
              <a:ext uri="{FF2B5EF4-FFF2-40B4-BE49-F238E27FC236}">
                <a16:creationId xmlns:a16="http://schemas.microsoft.com/office/drawing/2014/main" id="{EA455F05-86EA-487A-A852-6923470256B3}"/>
              </a:ext>
            </a:extLst>
          </p:cNvPr>
          <p:cNvSpPr txBox="1"/>
          <p:nvPr/>
        </p:nvSpPr>
        <p:spPr>
          <a:xfrm>
            <a:off x="3459981" y="3429000"/>
            <a:ext cx="3850784" cy="923330"/>
          </a:xfrm>
          <a:prstGeom prst="rect">
            <a:avLst/>
          </a:prstGeom>
          <a:noFill/>
        </p:spPr>
        <p:txBody>
          <a:bodyPr wrap="square" rtlCol="0">
            <a:spAutoFit/>
          </a:bodyPr>
          <a:lstStyle/>
          <a:p>
            <a:pPr algn="r" rtl="1"/>
            <a:r>
              <a:rPr lang="ar-DZ" dirty="0">
                <a:cs typeface="Al-Rashed Sayidty" panose="00000700000000000000" pitchFamily="2" charset="-78"/>
              </a:rPr>
              <a:t>موجه لطلبة السنة أولى ماستر أكاديمي</a:t>
            </a:r>
          </a:p>
          <a:p>
            <a:pPr algn="ctr" rtl="1"/>
            <a:r>
              <a:rPr lang="ar-DZ" dirty="0">
                <a:cs typeface="Al-Rashed Sayidty" panose="00000700000000000000" pitchFamily="2" charset="-78"/>
              </a:rPr>
              <a:t>اقتصاد وتسيير المؤسسة</a:t>
            </a:r>
          </a:p>
          <a:p>
            <a:pPr algn="ctr" rtl="1"/>
            <a:r>
              <a:rPr lang="ar-DZ" dirty="0"/>
              <a:t>2020/2021</a:t>
            </a:r>
            <a:endParaRPr lang="fr-FR" dirty="0"/>
          </a:p>
        </p:txBody>
      </p:sp>
    </p:spTree>
    <p:extLst>
      <p:ext uri="{BB962C8B-B14F-4D97-AF65-F5344CB8AC3E}">
        <p14:creationId xmlns:p14="http://schemas.microsoft.com/office/powerpoint/2010/main" val="163286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39890"/>
            <a:ext cx="10396882" cy="460611"/>
          </a:xfrm>
        </p:spPr>
        <p:txBody>
          <a:bodyPr>
            <a:normAutofit fontScale="90000"/>
          </a:bodyPr>
          <a:lstStyle/>
          <a:p>
            <a:pPr algn="r"/>
            <a:r>
              <a:rPr lang="ar-DZ" sz="2800" u="sng" dirty="0"/>
              <a:t>المطلب الرابع</a:t>
            </a:r>
            <a:r>
              <a:rPr lang="ar-DZ" sz="2800" dirty="0"/>
              <a:t>:</a:t>
            </a:r>
            <a:r>
              <a:rPr lang="ar-DZ" sz="2800" dirty="0">
                <a:solidFill>
                  <a:schemeClr val="tx1"/>
                </a:solidFill>
              </a:rPr>
              <a:t> أهمية التمويل التأجيري</a:t>
            </a:r>
            <a:endParaRPr lang="en-US" sz="2800" u="sng" dirty="0"/>
          </a:p>
        </p:txBody>
      </p:sp>
      <p:sp>
        <p:nvSpPr>
          <p:cNvPr id="3" name="Espace réservé du contenu 2"/>
          <p:cNvSpPr>
            <a:spLocks noGrp="1"/>
          </p:cNvSpPr>
          <p:nvPr>
            <p:ph sz="quarter" idx="13"/>
          </p:nvPr>
        </p:nvSpPr>
        <p:spPr>
          <a:xfrm>
            <a:off x="808630" y="696036"/>
            <a:ext cx="10394707" cy="4858603"/>
          </a:xfrm>
        </p:spPr>
        <p:txBody>
          <a:bodyPr>
            <a:normAutofit fontScale="92500"/>
          </a:bodyPr>
          <a:lstStyle/>
          <a:p>
            <a:pPr marL="0" indent="0" algn="r">
              <a:buNone/>
            </a:pPr>
            <a:r>
              <a:rPr lang="ar-DZ" dirty="0"/>
              <a:t>-تكمن الأهمية الاقتصادية للتمويل التأجيري في أنها طريقة لتمويل المشروعات على اختلاف أنواعها وفي مختلف مجالات النشاط الاقتصادي للحصول على الأصول الرأسمالية. فالمراقبة المستمرة الداخلي لنشاط المؤسسات المتخصصة في التمويل التأجيري بينت أن الإقبال عليها كبير فاحتلت مكانة عالمية في السوق بحصولها قطب هام من الزبائن.</a:t>
            </a:r>
          </a:p>
          <a:p>
            <a:pPr marL="0" indent="0" algn="r">
              <a:buNone/>
            </a:pPr>
            <a:r>
              <a:rPr lang="en-US" dirty="0"/>
              <a:t>     </a:t>
            </a:r>
            <a:br>
              <a:rPr lang="ar-DZ" dirty="0"/>
            </a:br>
            <a:r>
              <a:rPr lang="ar-DZ" dirty="0"/>
              <a:t>ـ يسمح التمويل التأجيري بتمويل الاستثمارات الإنتاجية عن طريق الانتفاع بآلات أو معدات وعقارات بدون تقديم أي مبلغ نقدي فهي تغطية شاملة للاستثمار باعتبارها غير قادرة على تمويلها بأموالها الخاصة أو الحصول على التمويل المصرفي.</a:t>
            </a:r>
          </a:p>
          <a:p>
            <a:pPr marL="0" indent="0" algn="r">
              <a:buNone/>
            </a:pPr>
            <a:r>
              <a:rPr lang="ar-DZ" dirty="0"/>
              <a:t>-ونظرا للصعوبات التي واجهتها المشروعات الإنتاجية في تمويل استثماراتها لجأت لهذه الوسيلة حتى تسهل الأوضاع الاقتصادية العسرة في الدول النامية خاصة والتي تتمثل في ضيق السوق المالية والتضخم السائد، والأرباح الضئيلة التي تحققها المشروعات. </a:t>
            </a:r>
            <a:br>
              <a:rPr lang="ar-DZ" dirty="0"/>
            </a:br>
            <a:br>
              <a:rPr lang="ar-DZ" dirty="0"/>
            </a:br>
            <a:r>
              <a:rPr lang="ar-DZ" dirty="0"/>
              <a:t>- تساهم هذه الوسيلة في زيادة الإنتاج والإنتاجية مما يقلل من تكلفة الوحدة المنتجة وبالتالي انخفاض الأسعار، مما يزيد من فرص التصدير، وتقليل الاستيراد وبالتالي يساعد على تحسين أوضاع الميزان التجاري وفي الأخير ميزان المدفوعات، بالإضافة إلى أن زيادة المشاريع الاستثمارية يؤدي إلى فتح مناصب عمل جديدة وبالتالي تقليص البطالة.</a:t>
            </a:r>
            <a:br>
              <a:rPr lang="ar-DZ" dirty="0"/>
            </a:br>
            <a:endParaRPr lang="en-US" dirty="0"/>
          </a:p>
        </p:txBody>
      </p:sp>
    </p:spTree>
    <p:extLst>
      <p:ext uri="{BB962C8B-B14F-4D97-AF65-F5344CB8AC3E}">
        <p14:creationId xmlns:p14="http://schemas.microsoft.com/office/powerpoint/2010/main" val="12684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95534"/>
            <a:ext cx="10396882" cy="859809"/>
          </a:xfrm>
        </p:spPr>
        <p:txBody>
          <a:bodyPr>
            <a:normAutofit/>
          </a:bodyPr>
          <a:lstStyle/>
          <a:p>
            <a:pPr algn="r"/>
            <a:r>
              <a:rPr lang="ar-DZ" sz="2600" u="sng" dirty="0"/>
              <a:t>دراسة حالة: </a:t>
            </a:r>
            <a:r>
              <a:rPr lang="ar-DZ" sz="2600" dirty="0">
                <a:solidFill>
                  <a:schemeClr val="tx1"/>
                </a:solidFill>
              </a:rPr>
              <a:t>التمويل التأجيري (بنك البركة)</a:t>
            </a:r>
            <a:endParaRPr lang="en-US" sz="2600" dirty="0">
              <a:solidFill>
                <a:schemeClr val="tx1"/>
              </a:solidFill>
            </a:endParaRPr>
          </a:p>
        </p:txBody>
      </p:sp>
      <p:sp>
        <p:nvSpPr>
          <p:cNvPr id="3" name="Espace réservé du contenu 2"/>
          <p:cNvSpPr>
            <a:spLocks noGrp="1"/>
          </p:cNvSpPr>
          <p:nvPr>
            <p:ph sz="quarter" idx="13"/>
          </p:nvPr>
        </p:nvSpPr>
        <p:spPr>
          <a:xfrm>
            <a:off x="835925" y="955343"/>
            <a:ext cx="10394707" cy="4569367"/>
          </a:xfrm>
        </p:spPr>
        <p:txBody>
          <a:bodyPr>
            <a:normAutofit fontScale="85000" lnSpcReduction="20000"/>
          </a:bodyPr>
          <a:lstStyle/>
          <a:p>
            <a:pPr marL="0" indent="0" algn="r">
              <a:buNone/>
            </a:pPr>
            <a:r>
              <a:rPr lang="ar-DZ" sz="2400" u="sng" dirty="0">
                <a:solidFill>
                  <a:schemeClr val="accent1"/>
                </a:solidFill>
              </a:rPr>
              <a:t>أول</a:t>
            </a:r>
            <a:r>
              <a:rPr lang="ar-DZ" sz="2400" dirty="0"/>
              <a:t>ا: </a:t>
            </a:r>
            <a:r>
              <a:rPr lang="ar-DZ" sz="2400" u="sng" dirty="0">
                <a:solidFill>
                  <a:schemeClr val="accent3"/>
                </a:solidFill>
              </a:rPr>
              <a:t>مكونات ملف طلبات التمويل بالقرض الايجاري</a:t>
            </a:r>
            <a:r>
              <a:rPr lang="ar-DZ" sz="2400" dirty="0"/>
              <a:t>:</a:t>
            </a:r>
            <a:br>
              <a:rPr lang="ar-DZ" sz="2400" dirty="0"/>
            </a:br>
            <a:endParaRPr lang="ar-DZ" sz="2400" dirty="0"/>
          </a:p>
          <a:p>
            <a:pPr marL="0" indent="0" algn="r">
              <a:buNone/>
            </a:pPr>
            <a:endParaRPr lang="ar-DZ" sz="2100" dirty="0"/>
          </a:p>
          <a:p>
            <a:pPr marL="0" indent="0" algn="r">
              <a:buNone/>
            </a:pPr>
            <a:r>
              <a:rPr lang="ar-DZ" sz="2100" dirty="0"/>
              <a:t>*تتطلب عملية تمويل المشروعات تكوين ملف شامل يقدم للبنك،</a:t>
            </a:r>
          </a:p>
          <a:p>
            <a:pPr marL="0" indent="0" algn="r">
              <a:buNone/>
            </a:pPr>
            <a:r>
              <a:rPr lang="ar-DZ" sz="2100" dirty="0"/>
              <a:t> فطالب التمويل الذي يتمثل في مؤسسة معينة يجب عليها </a:t>
            </a:r>
          </a:p>
          <a:p>
            <a:pPr marL="0" indent="0" algn="r">
              <a:buNone/>
            </a:pPr>
            <a:r>
              <a:rPr lang="ar-DZ" sz="2100" dirty="0"/>
              <a:t>تقديم ملف للبنك يحتوي على الوثائق التالية:</a:t>
            </a:r>
          </a:p>
          <a:p>
            <a:pPr marL="0" indent="0" algn="r">
              <a:buNone/>
            </a:pPr>
            <a:endParaRPr lang="ar-DZ" sz="2100" dirty="0"/>
          </a:p>
          <a:p>
            <a:pPr marL="0" indent="0" algn="r">
              <a:buNone/>
            </a:pPr>
            <a:endParaRPr lang="ar-DZ" dirty="0"/>
          </a:p>
          <a:p>
            <a:pPr marL="0" indent="0" algn="r">
              <a:buNone/>
            </a:pPr>
            <a:br>
              <a:rPr lang="ar-DZ" dirty="0"/>
            </a:br>
            <a:r>
              <a:rPr lang="ar-DZ" dirty="0"/>
              <a:t> </a:t>
            </a:r>
            <a:br>
              <a:rPr lang="ar-DZ" dirty="0"/>
            </a:br>
            <a:r>
              <a:rPr lang="fr-FR" dirty="0"/>
              <a:t>              </a:t>
            </a:r>
            <a:br>
              <a:rPr lang="ar-DZ" dirty="0"/>
            </a:br>
            <a:br>
              <a:rPr lang="ar-DZ" dirty="0"/>
            </a:br>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534"/>
            <a:ext cx="6365801" cy="6168788"/>
          </a:xfrm>
          <a:prstGeom prst="rect">
            <a:avLst/>
          </a:prstGeom>
        </p:spPr>
      </p:pic>
    </p:spTree>
    <p:extLst>
      <p:ext uri="{BB962C8B-B14F-4D97-AF65-F5344CB8AC3E}">
        <p14:creationId xmlns:p14="http://schemas.microsoft.com/office/powerpoint/2010/main" val="226409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15951" y="136478"/>
            <a:ext cx="2866731" cy="5459104"/>
          </a:xfrm>
        </p:spPr>
        <p:txBody>
          <a:bodyPr>
            <a:normAutofit fontScale="90000"/>
          </a:bodyPr>
          <a:lstStyle/>
          <a:p>
            <a:pPr algn="r"/>
            <a:r>
              <a:rPr lang="ar-DZ" sz="2500" u="sng" dirty="0"/>
              <a:t>ثانيا</a:t>
            </a:r>
            <a:r>
              <a:rPr lang="ar-DZ" sz="2500" dirty="0"/>
              <a:t>: </a:t>
            </a:r>
            <a:r>
              <a:rPr lang="ar-DZ" sz="2500" u="sng" dirty="0">
                <a:solidFill>
                  <a:schemeClr val="accent3"/>
                </a:solidFill>
              </a:rPr>
              <a:t>مراحل سير الملف</a:t>
            </a:r>
            <a:br>
              <a:rPr lang="ar-DZ" sz="2500" dirty="0">
                <a:solidFill>
                  <a:schemeClr val="accent3"/>
                </a:solidFill>
              </a:rPr>
            </a:br>
            <a:br>
              <a:rPr lang="ar-DZ" sz="2500" dirty="0">
                <a:solidFill>
                  <a:schemeClr val="accent3"/>
                </a:solidFill>
              </a:rPr>
            </a:br>
            <a:r>
              <a:rPr lang="ar-DZ" sz="2500" dirty="0">
                <a:solidFill>
                  <a:schemeClr val="tx1"/>
                </a:solidFill>
              </a:rPr>
              <a:t>يمكن تلخيص مراحل سير ملف التمويل التأجيري في </a:t>
            </a:r>
            <a:br>
              <a:rPr lang="ar-DZ" sz="2500" dirty="0">
                <a:solidFill>
                  <a:schemeClr val="tx1"/>
                </a:solidFill>
              </a:rPr>
            </a:br>
            <a:r>
              <a:rPr lang="ar-DZ" sz="2500" dirty="0">
                <a:solidFill>
                  <a:schemeClr val="tx1"/>
                </a:solidFill>
              </a:rPr>
              <a:t>المخطط التالي:</a:t>
            </a: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br>
              <a:rPr lang="ar-DZ" sz="2500" dirty="0">
                <a:solidFill>
                  <a:schemeClr val="accent3"/>
                </a:solidFill>
              </a:rPr>
            </a:br>
            <a:endParaRPr lang="en-US" sz="2500" dirty="0">
              <a:solidFill>
                <a:schemeClr val="accent3"/>
              </a:solidFill>
            </a:endParaRPr>
          </a:p>
        </p:txBody>
      </p:sp>
      <p:pic>
        <p:nvPicPr>
          <p:cNvPr id="4" name="Espace réservé du conten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 y="0"/>
            <a:ext cx="7970292" cy="5595582"/>
          </a:xfrm>
        </p:spPr>
      </p:pic>
    </p:spTree>
    <p:extLst>
      <p:ext uri="{BB962C8B-B14F-4D97-AF65-F5344CB8AC3E}">
        <p14:creationId xmlns:p14="http://schemas.microsoft.com/office/powerpoint/2010/main" val="409748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096" y="668741"/>
            <a:ext cx="10464419" cy="2033515"/>
          </a:xfrm>
        </p:spPr>
        <p:txBody>
          <a:bodyPr>
            <a:normAutofit fontScale="90000"/>
          </a:bodyPr>
          <a:lstStyle/>
          <a:p>
            <a:pPr algn="r"/>
            <a:r>
              <a:rPr lang="ar-DZ" sz="2500" u="sng" dirty="0"/>
              <a:t>شروط عملية التمويل لدى البنك البركة:</a:t>
            </a:r>
            <a:br>
              <a:rPr lang="ar-DZ" sz="2500" u="sng" dirty="0">
                <a:solidFill>
                  <a:schemeClr val="tx1"/>
                </a:solidFill>
              </a:rPr>
            </a:br>
            <a:br>
              <a:rPr lang="ar-DZ" sz="2500" u="sng" dirty="0">
                <a:solidFill>
                  <a:schemeClr val="tx1"/>
                </a:solidFill>
              </a:rPr>
            </a:br>
            <a:r>
              <a:rPr lang="ar-DZ" sz="2800" dirty="0">
                <a:solidFill>
                  <a:schemeClr val="tx1"/>
                </a:solidFill>
              </a:rPr>
              <a:t>التسمية: مؤسسة معينة .</a:t>
            </a:r>
            <a:br>
              <a:rPr lang="ar-DZ" sz="2800" dirty="0">
                <a:solidFill>
                  <a:schemeClr val="tx1"/>
                </a:solidFill>
              </a:rPr>
            </a:br>
            <a:r>
              <a:rPr lang="ar-DZ" sz="2800" dirty="0">
                <a:solidFill>
                  <a:schemeClr val="tx1"/>
                </a:solidFill>
              </a:rPr>
              <a:t>الصفة القانونية : شركة ذات أسهم.</a:t>
            </a:r>
            <a:br>
              <a:rPr lang="ar-DZ" sz="2800" dirty="0">
                <a:solidFill>
                  <a:schemeClr val="tx1"/>
                </a:solidFill>
              </a:rPr>
            </a:br>
            <a:r>
              <a:rPr lang="ar-DZ" sz="2800" dirty="0">
                <a:solidFill>
                  <a:schemeClr val="tx1"/>
                </a:solidFill>
              </a:rPr>
              <a:t>رأس المال الاجتماعي . 2000000دج</a:t>
            </a:r>
            <a:br>
              <a:rPr lang="ar-DZ" sz="2800" dirty="0">
                <a:solidFill>
                  <a:schemeClr val="tx1"/>
                </a:solidFill>
              </a:rPr>
            </a:br>
            <a:r>
              <a:rPr lang="ar-DZ" sz="2800" dirty="0">
                <a:solidFill>
                  <a:schemeClr val="tx1"/>
                </a:solidFill>
              </a:rPr>
              <a:t>تاريخ بداية النشاط:.2010/01/03 </a:t>
            </a:r>
            <a:br>
              <a:rPr lang="ar-DZ" sz="2800" dirty="0">
                <a:solidFill>
                  <a:schemeClr val="tx1"/>
                </a:solidFill>
              </a:rPr>
            </a:br>
            <a:r>
              <a:rPr lang="ar-DZ" sz="2800" u="sng" dirty="0">
                <a:solidFill>
                  <a:schemeClr val="tx1"/>
                </a:solidFill>
              </a:rPr>
              <a:t>موضوع الطلب:</a:t>
            </a:r>
            <a:br>
              <a:rPr lang="ar-DZ" sz="2800" dirty="0">
                <a:solidFill>
                  <a:schemeClr val="tx1"/>
                </a:solidFill>
              </a:rPr>
            </a:br>
            <a:endParaRPr lang="en-US" sz="2500" u="sng" dirty="0">
              <a:solidFill>
                <a:schemeClr val="tx1"/>
              </a:solidFill>
            </a:endParaRPr>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747534875"/>
              </p:ext>
            </p:extLst>
          </p:nvPr>
        </p:nvGraphicFramePr>
        <p:xfrm>
          <a:off x="685800" y="2770496"/>
          <a:ext cx="10394950" cy="1501252"/>
        </p:xfrm>
        <a:graphic>
          <a:graphicData uri="http://schemas.openxmlformats.org/drawingml/2006/table">
            <a:tbl>
              <a:tblPr firstRow="1" bandRow="1">
                <a:tableStyleId>{69CF1AB2-1976-4502-BF36-3FF5EA218861}</a:tableStyleId>
              </a:tblPr>
              <a:tblGrid>
                <a:gridCol w="5155442">
                  <a:extLst>
                    <a:ext uri="{9D8B030D-6E8A-4147-A177-3AD203B41FA5}">
                      <a16:colId xmlns:a16="http://schemas.microsoft.com/office/drawing/2014/main" val="20000"/>
                    </a:ext>
                  </a:extLst>
                </a:gridCol>
                <a:gridCol w="5239508">
                  <a:extLst>
                    <a:ext uri="{9D8B030D-6E8A-4147-A177-3AD203B41FA5}">
                      <a16:colId xmlns:a16="http://schemas.microsoft.com/office/drawing/2014/main" val="20001"/>
                    </a:ext>
                  </a:extLst>
                </a:gridCol>
              </a:tblGrid>
              <a:tr h="879200">
                <a:tc>
                  <a:txBody>
                    <a:bodyPr/>
                    <a:lstStyle/>
                    <a:p>
                      <a:pPr algn="ctr"/>
                      <a:r>
                        <a:rPr lang="ar-DZ" dirty="0"/>
                        <a:t>المبلغ</a:t>
                      </a:r>
                      <a:endParaRPr lang="en-US" dirty="0"/>
                    </a:p>
                  </a:txBody>
                  <a:tcPr/>
                </a:tc>
                <a:tc>
                  <a:txBody>
                    <a:bodyPr/>
                    <a:lstStyle/>
                    <a:p>
                      <a:pPr algn="ctr"/>
                      <a:r>
                        <a:rPr lang="ar-DZ" dirty="0"/>
                        <a:t>الوصف</a:t>
                      </a:r>
                      <a:endParaRPr lang="en-US" dirty="0"/>
                    </a:p>
                  </a:txBody>
                  <a:tcPr/>
                </a:tc>
                <a:extLst>
                  <a:ext uri="{0D108BD9-81ED-4DB2-BD59-A6C34878D82A}">
                    <a16:rowId xmlns:a16="http://schemas.microsoft.com/office/drawing/2014/main" val="10000"/>
                  </a:ext>
                </a:extLst>
              </a:tr>
              <a:tr h="622052">
                <a:tc>
                  <a:txBody>
                    <a:bodyPr/>
                    <a:lstStyle/>
                    <a:p>
                      <a:pPr algn="ctr"/>
                      <a:r>
                        <a:rPr lang="en-US" sz="1600" b="1" i="0" dirty="0">
                          <a:solidFill>
                            <a:srgbClr val="000000"/>
                          </a:solidFill>
                          <a:effectLst/>
                          <a:latin typeface="TimesNewRoman"/>
                        </a:rPr>
                        <a:t>1</a:t>
                      </a:r>
                      <a:r>
                        <a:rPr lang="ar-DZ" sz="1600" b="1" i="0" dirty="0">
                          <a:solidFill>
                            <a:srgbClr val="000000"/>
                          </a:solidFill>
                          <a:effectLst/>
                          <a:latin typeface="TimesNewRoman"/>
                        </a:rPr>
                        <a:t>0000000.00</a:t>
                      </a:r>
                      <a:endParaRPr lang="en-US" dirty="0">
                        <a:effectLst/>
                      </a:endParaRPr>
                    </a:p>
                  </a:txBody>
                  <a:tcPr anchor="ctr"/>
                </a:tc>
                <a:tc>
                  <a:txBody>
                    <a:bodyPr/>
                    <a:lstStyle/>
                    <a:p>
                      <a:pPr algn="ctr"/>
                      <a:r>
                        <a:rPr lang="ar-DZ" b="1" dirty="0"/>
                        <a:t>وسائل</a:t>
                      </a:r>
                      <a:r>
                        <a:rPr lang="ar-DZ" b="1" baseline="0" dirty="0"/>
                        <a:t> النقل </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603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86603" y="235423"/>
            <a:ext cx="11136573" cy="5087203"/>
          </a:xfrm>
        </p:spPr>
        <p:txBody>
          <a:bodyPr>
            <a:normAutofit/>
          </a:bodyPr>
          <a:lstStyle/>
          <a:p>
            <a:pPr algn="r"/>
            <a:r>
              <a:rPr lang="ar-DZ" sz="2800" u="sng" dirty="0">
                <a:solidFill>
                  <a:schemeClr val="tx1"/>
                </a:solidFill>
              </a:rPr>
              <a:t>الضمانات الممنوحة</a:t>
            </a:r>
            <a:r>
              <a:rPr lang="ar-DZ" sz="2800" dirty="0">
                <a:solidFill>
                  <a:schemeClr val="tx1"/>
                </a:solidFill>
              </a:rPr>
              <a:t>:</a:t>
            </a:r>
            <a:br>
              <a:rPr lang="ar-DZ" sz="2800" dirty="0">
                <a:solidFill>
                  <a:schemeClr val="tx1"/>
                </a:solidFill>
              </a:rPr>
            </a:br>
            <a:r>
              <a:rPr lang="ar-DZ" sz="2800" dirty="0">
                <a:solidFill>
                  <a:schemeClr val="tx1"/>
                </a:solidFill>
              </a:rPr>
              <a:t>              إن الضمانات التي قدمتها المؤسسة المستأجرة للبنك تتمثل فيما يلي:</a:t>
            </a:r>
            <a:br>
              <a:rPr lang="ar-DZ" sz="2800" dirty="0">
                <a:solidFill>
                  <a:schemeClr val="tx1"/>
                </a:solidFill>
              </a:rPr>
            </a:br>
            <a:r>
              <a:rPr lang="ar-DZ" sz="2800" dirty="0">
                <a:solidFill>
                  <a:schemeClr val="tx1"/>
                </a:solidFill>
              </a:rPr>
              <a:t>- كفالة تضامنية غير قابلة للتجزئة.</a:t>
            </a:r>
            <a:br>
              <a:rPr lang="ar-DZ" sz="2800" dirty="0">
                <a:solidFill>
                  <a:schemeClr val="tx1"/>
                </a:solidFill>
              </a:rPr>
            </a:br>
            <a:r>
              <a:rPr lang="ar-DZ" sz="2800" dirty="0">
                <a:solidFill>
                  <a:schemeClr val="tx1"/>
                </a:solidFill>
              </a:rPr>
              <a:t>- رهن عقاري أو إيجار أولي .</a:t>
            </a:r>
            <a:br>
              <a:rPr lang="ar-DZ" sz="2800" dirty="0">
                <a:solidFill>
                  <a:schemeClr val="tx1"/>
                </a:solidFill>
              </a:rPr>
            </a:br>
            <a:br>
              <a:rPr lang="ar-DZ" sz="2800" dirty="0">
                <a:solidFill>
                  <a:schemeClr val="tx1"/>
                </a:solidFill>
              </a:rPr>
            </a:br>
            <a:br>
              <a:rPr lang="ar-DZ" sz="2800" dirty="0">
                <a:solidFill>
                  <a:schemeClr val="tx1"/>
                </a:solidFill>
              </a:rPr>
            </a:br>
            <a:br>
              <a:rPr lang="ar-DZ" sz="2800" dirty="0">
                <a:solidFill>
                  <a:schemeClr val="tx1"/>
                </a:solidFill>
              </a:rPr>
            </a:br>
            <a:br>
              <a:rPr lang="ar-DZ" sz="2800" dirty="0">
                <a:solidFill>
                  <a:schemeClr val="tx1"/>
                </a:solidFill>
              </a:rPr>
            </a:br>
            <a:br>
              <a:rPr lang="ar-DZ" sz="2800" dirty="0">
                <a:solidFill>
                  <a:schemeClr val="tx1"/>
                </a:solidFill>
              </a:rPr>
            </a:br>
            <a:br>
              <a:rPr lang="ar-DZ" sz="2800" dirty="0">
                <a:solidFill>
                  <a:schemeClr val="tx1"/>
                </a:solidFill>
              </a:rPr>
            </a:br>
            <a:br>
              <a:rPr lang="ar-DZ" sz="2800" dirty="0">
                <a:solidFill>
                  <a:schemeClr val="tx1"/>
                </a:solidFill>
              </a:rPr>
            </a:br>
            <a:br>
              <a:rPr lang="ar-DZ" sz="2800" dirty="0">
                <a:solidFill>
                  <a:schemeClr val="tx1"/>
                </a:solidFill>
              </a:rPr>
            </a:br>
            <a:endParaRPr lang="en-US" sz="2600" dirty="0">
              <a:solidFill>
                <a:schemeClr val="tx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640029217"/>
              </p:ext>
            </p:extLst>
          </p:nvPr>
        </p:nvGraphicFramePr>
        <p:xfrm>
          <a:off x="2032000" y="2060810"/>
          <a:ext cx="8128000" cy="289332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482221">
                <a:tc>
                  <a:txBody>
                    <a:bodyPr/>
                    <a:lstStyle/>
                    <a:p>
                      <a:pPr algn="ctr"/>
                      <a:r>
                        <a:rPr lang="ar-DZ" dirty="0"/>
                        <a:t>10000000.00</a:t>
                      </a:r>
                      <a:endParaRPr lang="en-US" dirty="0"/>
                    </a:p>
                  </a:txBody>
                  <a:tcPr/>
                </a:tc>
                <a:tc>
                  <a:txBody>
                    <a:bodyPr/>
                    <a:lstStyle/>
                    <a:p>
                      <a:pPr algn="ctr"/>
                      <a:r>
                        <a:rPr lang="ar-DZ" sz="1600" b="1" i="0" dirty="0">
                          <a:solidFill>
                            <a:srgbClr val="000000"/>
                          </a:solidFill>
                          <a:effectLst/>
                          <a:latin typeface="SimplifiedArabic"/>
                        </a:rPr>
                        <a:t>مبلغ التمويل</a:t>
                      </a:r>
                      <a:endParaRPr lang="ar-DZ" b="1" dirty="0">
                        <a:effectLst/>
                      </a:endParaRPr>
                    </a:p>
                  </a:txBody>
                  <a:tcPr anchor="ctr"/>
                </a:tc>
                <a:extLst>
                  <a:ext uri="{0D108BD9-81ED-4DB2-BD59-A6C34878D82A}">
                    <a16:rowId xmlns:a16="http://schemas.microsoft.com/office/drawing/2014/main" val="10000"/>
                  </a:ext>
                </a:extLst>
              </a:tr>
              <a:tr h="482221">
                <a:tc>
                  <a:txBody>
                    <a:bodyPr/>
                    <a:lstStyle/>
                    <a:p>
                      <a:pPr algn="ctr"/>
                      <a:r>
                        <a:rPr lang="en-US" sz="1600" b="1" i="0" dirty="0">
                          <a:solidFill>
                            <a:srgbClr val="000000"/>
                          </a:solidFill>
                          <a:effectLst/>
                          <a:latin typeface="TimesNewRoman"/>
                        </a:rPr>
                        <a:t>%12</a:t>
                      </a:r>
                      <a:endParaRPr lang="en-US" b="1" dirty="0">
                        <a:effectLst/>
                      </a:endParaRPr>
                    </a:p>
                  </a:txBody>
                  <a:tcPr anchor="ctr"/>
                </a:tc>
                <a:tc>
                  <a:txBody>
                    <a:bodyPr/>
                    <a:lstStyle/>
                    <a:p>
                      <a:pPr algn="ctr"/>
                      <a:r>
                        <a:rPr lang="ar-DZ" sz="1600" b="1" i="0" dirty="0">
                          <a:solidFill>
                            <a:srgbClr val="000000"/>
                          </a:solidFill>
                          <a:effectLst/>
                          <a:latin typeface="SimplifiedArabic"/>
                        </a:rPr>
                        <a:t>معدل العملية</a:t>
                      </a:r>
                      <a:endParaRPr lang="ar-DZ" b="1" dirty="0">
                        <a:effectLst/>
                      </a:endParaRPr>
                    </a:p>
                  </a:txBody>
                  <a:tcPr anchor="ctr"/>
                </a:tc>
                <a:extLst>
                  <a:ext uri="{0D108BD9-81ED-4DB2-BD59-A6C34878D82A}">
                    <a16:rowId xmlns:a16="http://schemas.microsoft.com/office/drawing/2014/main" val="10001"/>
                  </a:ext>
                </a:extLst>
              </a:tr>
              <a:tr h="482221">
                <a:tc>
                  <a:txBody>
                    <a:bodyPr/>
                    <a:lstStyle/>
                    <a:p>
                      <a:pPr algn="ctr"/>
                      <a:r>
                        <a:rPr lang="ar-DZ" dirty="0"/>
                        <a:t>4 </a:t>
                      </a:r>
                      <a:r>
                        <a:rPr lang="ar-DZ" b="1" dirty="0"/>
                        <a:t>سنوات</a:t>
                      </a:r>
                      <a:endParaRPr lang="en-US" b="1" dirty="0"/>
                    </a:p>
                  </a:txBody>
                  <a:tcPr/>
                </a:tc>
                <a:tc>
                  <a:txBody>
                    <a:bodyPr/>
                    <a:lstStyle/>
                    <a:p>
                      <a:pPr algn="ctr"/>
                      <a:r>
                        <a:rPr lang="ar-DZ" sz="1600" b="1" i="0" dirty="0">
                          <a:solidFill>
                            <a:srgbClr val="000000"/>
                          </a:solidFill>
                          <a:effectLst/>
                          <a:latin typeface="SimplifiedArabic"/>
                        </a:rPr>
                        <a:t>مدة العملية</a:t>
                      </a:r>
                      <a:endParaRPr lang="ar-DZ" b="1" dirty="0">
                        <a:effectLst/>
                      </a:endParaRPr>
                    </a:p>
                  </a:txBody>
                  <a:tcPr anchor="ctr"/>
                </a:tc>
                <a:extLst>
                  <a:ext uri="{0D108BD9-81ED-4DB2-BD59-A6C34878D82A}">
                    <a16:rowId xmlns:a16="http://schemas.microsoft.com/office/drawing/2014/main" val="10002"/>
                  </a:ext>
                </a:extLst>
              </a:tr>
              <a:tr h="482221">
                <a:tc>
                  <a:txBody>
                    <a:bodyPr/>
                    <a:lstStyle/>
                    <a:p>
                      <a:pPr algn="ctr"/>
                      <a:r>
                        <a:rPr lang="en-US" sz="1600" b="1" i="0" dirty="0">
                          <a:solidFill>
                            <a:srgbClr val="000000"/>
                          </a:solidFill>
                          <a:effectLst/>
                          <a:latin typeface="TimesNewRoman"/>
                        </a:rPr>
                        <a:t>%1</a:t>
                      </a:r>
                      <a:endParaRPr lang="en-US" b="1" dirty="0">
                        <a:effectLst/>
                      </a:endParaRPr>
                    </a:p>
                  </a:txBody>
                  <a:tcPr anchor="ctr"/>
                </a:tc>
                <a:tc>
                  <a:txBody>
                    <a:bodyPr/>
                    <a:lstStyle/>
                    <a:p>
                      <a:pPr algn="ctr"/>
                      <a:r>
                        <a:rPr lang="ar-DZ" sz="1600" b="1" i="0" dirty="0">
                          <a:solidFill>
                            <a:srgbClr val="000000"/>
                          </a:solidFill>
                          <a:effectLst/>
                          <a:latin typeface="SimplifiedArabic"/>
                        </a:rPr>
                        <a:t>القيمة المتبقية</a:t>
                      </a:r>
                      <a:endParaRPr lang="ar-DZ" b="1" dirty="0">
                        <a:effectLst/>
                      </a:endParaRPr>
                    </a:p>
                  </a:txBody>
                  <a:tcPr anchor="ctr"/>
                </a:tc>
                <a:extLst>
                  <a:ext uri="{0D108BD9-81ED-4DB2-BD59-A6C34878D82A}">
                    <a16:rowId xmlns:a16="http://schemas.microsoft.com/office/drawing/2014/main" val="10003"/>
                  </a:ext>
                </a:extLst>
              </a:tr>
              <a:tr h="482221">
                <a:tc>
                  <a:txBody>
                    <a:bodyPr/>
                    <a:lstStyle/>
                    <a:p>
                      <a:pPr algn="ctr"/>
                      <a:r>
                        <a:rPr lang="ar-DZ" sz="1600" b="1" i="0" dirty="0">
                          <a:solidFill>
                            <a:srgbClr val="000000"/>
                          </a:solidFill>
                          <a:effectLst/>
                          <a:latin typeface="SimplifiedArabic"/>
                        </a:rPr>
                        <a:t>شهرية</a:t>
                      </a:r>
                      <a:endParaRPr lang="ar-DZ" b="1" dirty="0">
                        <a:effectLst/>
                      </a:endParaRPr>
                    </a:p>
                  </a:txBody>
                  <a:tcPr anchor="ctr"/>
                </a:tc>
                <a:tc>
                  <a:txBody>
                    <a:bodyPr/>
                    <a:lstStyle/>
                    <a:p>
                      <a:pPr algn="ctr"/>
                      <a:r>
                        <a:rPr lang="ar-DZ" sz="1600" b="1" i="0" dirty="0">
                          <a:solidFill>
                            <a:srgbClr val="000000"/>
                          </a:solidFill>
                          <a:effectLst/>
                          <a:latin typeface="SimplifiedArabic"/>
                        </a:rPr>
                        <a:t>أقساط الدفع</a:t>
                      </a:r>
                      <a:endParaRPr lang="ar-DZ" b="1" dirty="0">
                        <a:effectLst/>
                      </a:endParaRPr>
                    </a:p>
                  </a:txBody>
                  <a:tcPr anchor="ctr"/>
                </a:tc>
                <a:extLst>
                  <a:ext uri="{0D108BD9-81ED-4DB2-BD59-A6C34878D82A}">
                    <a16:rowId xmlns:a16="http://schemas.microsoft.com/office/drawing/2014/main" val="10004"/>
                  </a:ext>
                </a:extLst>
              </a:tr>
              <a:tr h="482221">
                <a:tc>
                  <a:txBody>
                    <a:bodyPr/>
                    <a:lstStyle/>
                    <a:p>
                      <a:pPr algn="ctr"/>
                      <a:r>
                        <a:rPr lang="ar-DZ" sz="1600" b="1" i="0" dirty="0">
                          <a:solidFill>
                            <a:srgbClr val="000000"/>
                          </a:solidFill>
                          <a:effectLst/>
                          <a:latin typeface="TimesNewRoman"/>
                        </a:rPr>
                        <a:t>20</a:t>
                      </a:r>
                      <a:r>
                        <a:rPr lang="fr-FR" sz="1600" b="1" i="0" dirty="0">
                          <a:solidFill>
                            <a:srgbClr val="000000"/>
                          </a:solidFill>
                          <a:effectLst/>
                          <a:latin typeface="TimesNewRoman"/>
                        </a:rPr>
                        <a:t>%</a:t>
                      </a:r>
                      <a:r>
                        <a:rPr lang="ar-DZ" sz="1600" b="1" i="0" dirty="0">
                          <a:solidFill>
                            <a:srgbClr val="000000"/>
                          </a:solidFill>
                          <a:effectLst/>
                          <a:latin typeface="TimesNewRoman"/>
                        </a:rPr>
                        <a:t> من قيمة الأصل </a:t>
                      </a:r>
                      <a:endParaRPr lang="ar-DZ" b="1" dirty="0">
                        <a:effectLst/>
                      </a:endParaRPr>
                    </a:p>
                  </a:txBody>
                  <a:tcPr anchor="ctr"/>
                </a:tc>
                <a:tc>
                  <a:txBody>
                    <a:bodyPr/>
                    <a:lstStyle/>
                    <a:p>
                      <a:pPr algn="ctr"/>
                      <a:r>
                        <a:rPr lang="ar-DZ" sz="1600" b="1" i="0" dirty="0">
                          <a:solidFill>
                            <a:srgbClr val="000000"/>
                          </a:solidFill>
                          <a:effectLst/>
                          <a:latin typeface="SimplifiedArabic"/>
                        </a:rPr>
                        <a:t>دفعة الإيجار الأولي</a:t>
                      </a:r>
                      <a:endParaRPr lang="ar-DZ" b="1" dirty="0">
                        <a:effectLst/>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8930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012" y="232012"/>
            <a:ext cx="11232107" cy="5254388"/>
          </a:xfrm>
        </p:spPr>
        <p:txBody>
          <a:bodyPr>
            <a:normAutofit fontScale="90000"/>
          </a:bodyPr>
          <a:lstStyle/>
          <a:p>
            <a:pPr algn="r"/>
            <a:r>
              <a:rPr lang="ar-DZ" sz="2600" u="sng" dirty="0"/>
              <a:t>ثالثا</a:t>
            </a:r>
            <a:r>
              <a:rPr lang="ar-DZ" sz="2600" dirty="0"/>
              <a:t>: </a:t>
            </a:r>
            <a:r>
              <a:rPr lang="ar-DZ" sz="2600" dirty="0">
                <a:solidFill>
                  <a:schemeClr val="tx1"/>
                </a:solidFill>
              </a:rPr>
              <a:t>ابرام العقد الايجاري </a:t>
            </a:r>
            <a:br>
              <a:rPr lang="ar-DZ" sz="2600" dirty="0">
                <a:solidFill>
                  <a:schemeClr val="tx1"/>
                </a:solidFill>
              </a:rPr>
            </a:br>
            <a:br>
              <a:rPr lang="ar-DZ" sz="2600" dirty="0">
                <a:solidFill>
                  <a:schemeClr val="tx1"/>
                </a:solidFill>
              </a:rPr>
            </a:br>
            <a:br>
              <a:rPr lang="ar-DZ" sz="2600" dirty="0"/>
            </a:br>
            <a:br>
              <a:rPr lang="ar-DZ" sz="2600" dirty="0"/>
            </a:br>
            <a:br>
              <a:rPr lang="ar-DZ" sz="2600" dirty="0"/>
            </a:br>
            <a:br>
              <a:rPr lang="ar-DZ" sz="2600" dirty="0"/>
            </a:br>
            <a:br>
              <a:rPr lang="ar-DZ" sz="2600" dirty="0"/>
            </a:br>
            <a:r>
              <a:rPr lang="ar-DZ" sz="2600" dirty="0"/>
              <a:t>ثالثا: </a:t>
            </a:r>
            <a:r>
              <a:rPr lang="ar-DZ" sz="2600" u="sng" dirty="0">
                <a:solidFill>
                  <a:schemeClr val="accent3"/>
                </a:solidFill>
              </a:rPr>
              <a:t>ابرام العقد الايجاري </a:t>
            </a:r>
            <a:br>
              <a:rPr lang="ar-DZ" sz="2600" dirty="0">
                <a:solidFill>
                  <a:schemeClr val="tx1"/>
                </a:solidFill>
              </a:rPr>
            </a:br>
            <a:r>
              <a:rPr lang="ar-DZ" sz="2800" dirty="0">
                <a:solidFill>
                  <a:schemeClr val="tx1"/>
                </a:solidFill>
              </a:rPr>
              <a:t>القيام بإبرام عقد تجاري يتضمن شروط الصفقة المبرمة بين مشتري وسائل النقل "بنك البركة" والمورد وينص العقد على بنود أهمها:</a:t>
            </a:r>
            <a:br>
              <a:rPr lang="ar-DZ" sz="2800" dirty="0">
                <a:solidFill>
                  <a:schemeClr val="tx1"/>
                </a:solidFill>
              </a:rPr>
            </a:br>
            <a:r>
              <a:rPr lang="ar-DZ" sz="2800" dirty="0">
                <a:solidFill>
                  <a:schemeClr val="tx1"/>
                </a:solidFill>
              </a:rPr>
              <a:t>- تعهد من طرف المدير العام مع خاتم المؤسسة.</a:t>
            </a:r>
            <a:br>
              <a:rPr lang="ar-DZ" sz="2800" dirty="0">
                <a:solidFill>
                  <a:schemeClr val="tx1"/>
                </a:solidFill>
              </a:rPr>
            </a:br>
            <a:r>
              <a:rPr lang="ar-DZ" sz="2800" dirty="0">
                <a:solidFill>
                  <a:schemeClr val="tx1"/>
                </a:solidFill>
              </a:rPr>
              <a:t>- تصريح موقع يتضمن معلومات عامة حول المؤسسة المستأجرة.</a:t>
            </a:r>
            <a:br>
              <a:rPr lang="ar-DZ" sz="2800" dirty="0">
                <a:solidFill>
                  <a:schemeClr val="tx1"/>
                </a:solidFill>
              </a:rPr>
            </a:br>
            <a:r>
              <a:rPr lang="ar-DZ" sz="2800" dirty="0">
                <a:solidFill>
                  <a:schemeClr val="tx1"/>
                </a:solidFill>
              </a:rPr>
              <a:t>- الأطراف المتعاقدة -. شكل عقد الاتفاق –. الخصائص و المقاييس التقنية.</a:t>
            </a:r>
            <a:br>
              <a:rPr lang="ar-DZ" sz="2800" dirty="0">
                <a:solidFill>
                  <a:schemeClr val="tx1"/>
                </a:solidFill>
              </a:rPr>
            </a:br>
            <a:r>
              <a:rPr lang="ar-DZ" sz="2800" dirty="0">
                <a:solidFill>
                  <a:schemeClr val="tx1"/>
                </a:solidFill>
              </a:rPr>
              <a:t>- سعر الوحدة– مبلغ العقد – الوثائق التعاقدية أساس العقد.</a:t>
            </a:r>
            <a:br>
              <a:rPr lang="ar-DZ" sz="2800" dirty="0">
                <a:solidFill>
                  <a:schemeClr val="tx1"/>
                </a:solidFill>
              </a:rPr>
            </a:br>
            <a:r>
              <a:rPr lang="ar-DZ" sz="2800" dirty="0">
                <a:solidFill>
                  <a:schemeClr val="tx1"/>
                </a:solidFill>
              </a:rPr>
              <a:t>– مهلة التسليم - مكان التسليم – المطابقة و الاستلام النهائي –. الضمانات.</a:t>
            </a:r>
            <a:br>
              <a:rPr lang="ar-DZ" sz="2800" dirty="0">
                <a:solidFill>
                  <a:schemeClr val="tx1"/>
                </a:solidFill>
              </a:rPr>
            </a:br>
            <a:r>
              <a:rPr lang="ar-DZ" sz="2800" dirty="0">
                <a:solidFill>
                  <a:schemeClr val="tx1"/>
                </a:solidFill>
              </a:rPr>
              <a:t>– الخدمات ما بعد البيع -. ضمان الملكية الصناعية –. توظيف العقد.</a:t>
            </a:r>
            <a:br>
              <a:rPr lang="ar-DZ" sz="2800" dirty="0">
                <a:solidFill>
                  <a:schemeClr val="tx1"/>
                </a:solidFill>
              </a:rPr>
            </a:br>
            <a:r>
              <a:rPr lang="ar-DZ" sz="2800" dirty="0">
                <a:solidFill>
                  <a:schemeClr val="tx1"/>
                </a:solidFill>
              </a:rPr>
              <a:t>- الوثائق اللازمة– طريقة الدفع - عقوبة تأخر التسديد .</a:t>
            </a:r>
            <a:br>
              <a:rPr lang="ar-DZ" sz="2800" dirty="0">
                <a:solidFill>
                  <a:schemeClr val="tx1"/>
                </a:solidFill>
              </a:rPr>
            </a:br>
            <a:r>
              <a:rPr lang="ar-DZ" sz="2800" dirty="0">
                <a:solidFill>
                  <a:schemeClr val="tx1"/>
                </a:solidFill>
              </a:rPr>
              <a:t>– الفسخ – تسوية النزاعات - المساعدة التقنية – تحقيق وتطبيق العقد – مدة العقد.</a:t>
            </a:r>
            <a:br>
              <a:rPr lang="ar-DZ" sz="2800" dirty="0">
                <a:solidFill>
                  <a:schemeClr val="tx1"/>
                </a:solidFill>
              </a:rPr>
            </a:br>
            <a:r>
              <a:rPr lang="ar-DZ" sz="2800" dirty="0">
                <a:solidFill>
                  <a:schemeClr val="tx1"/>
                </a:solidFill>
              </a:rPr>
              <a:t>- إمضاء وخاتم طرفا العقد.</a:t>
            </a:r>
            <a:br>
              <a:rPr lang="ar-DZ" sz="2800" dirty="0">
                <a:solidFill>
                  <a:schemeClr val="tx1"/>
                </a:solidFill>
              </a:rPr>
            </a:br>
            <a:br>
              <a:rPr lang="ar-DZ" sz="2600" dirty="0"/>
            </a:br>
            <a:br>
              <a:rPr lang="ar-DZ" sz="2600" dirty="0"/>
            </a:br>
            <a:br>
              <a:rPr lang="ar-DZ" sz="2600" dirty="0"/>
            </a:br>
            <a:br>
              <a:rPr lang="ar-DZ" sz="2600" dirty="0"/>
            </a:br>
            <a:br>
              <a:rPr lang="ar-DZ" sz="2600" dirty="0"/>
            </a:br>
            <a:br>
              <a:rPr lang="ar-DZ" sz="2600" dirty="0"/>
            </a:br>
            <a:br>
              <a:rPr lang="ar-DZ" sz="2600" dirty="0"/>
            </a:br>
            <a:endParaRPr lang="en-US" sz="2600" dirty="0"/>
          </a:p>
        </p:txBody>
      </p:sp>
    </p:spTree>
    <p:extLst>
      <p:ext uri="{BB962C8B-B14F-4D97-AF65-F5344CB8AC3E}">
        <p14:creationId xmlns:p14="http://schemas.microsoft.com/office/powerpoint/2010/main" val="77309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660" y="914400"/>
            <a:ext cx="11218459" cy="4667534"/>
          </a:xfrm>
        </p:spPr>
        <p:txBody>
          <a:bodyPr>
            <a:normAutofit fontScale="90000"/>
          </a:bodyPr>
          <a:lstStyle/>
          <a:p>
            <a:pPr algn="r"/>
            <a:br>
              <a:rPr lang="ar-DZ" sz="2600" dirty="0"/>
            </a:br>
            <a:r>
              <a:rPr lang="ar-DZ" sz="2600" u="sng" dirty="0"/>
              <a:t>رابعا</a:t>
            </a:r>
            <a:r>
              <a:rPr lang="ar-DZ" sz="2600" dirty="0"/>
              <a:t>: </a:t>
            </a:r>
            <a:r>
              <a:rPr lang="ar-DZ" sz="2600" u="sng" dirty="0">
                <a:solidFill>
                  <a:schemeClr val="accent3"/>
                </a:solidFill>
              </a:rPr>
              <a:t>تحديد الإيجارات</a:t>
            </a:r>
            <a:br>
              <a:rPr lang="ar-DZ" sz="2600" u="sng" dirty="0">
                <a:solidFill>
                  <a:schemeClr val="accent3"/>
                </a:solidFill>
              </a:rPr>
            </a:br>
            <a:br>
              <a:rPr lang="ar-DZ" sz="2600" u="sng" dirty="0"/>
            </a:br>
            <a:r>
              <a:rPr lang="ar-DZ" sz="2800" dirty="0">
                <a:solidFill>
                  <a:schemeClr val="tx1"/>
                </a:solidFill>
              </a:rPr>
              <a:t>- يتم تسديد الإيجارات بالاقتطاع المباشر من الحساب البنكي للمستأجر وهذا عندما يحين</a:t>
            </a:r>
            <a:br>
              <a:rPr lang="ar-DZ" sz="2800" dirty="0">
                <a:solidFill>
                  <a:schemeClr val="tx1"/>
                </a:solidFill>
              </a:rPr>
            </a:br>
            <a:r>
              <a:rPr lang="ar-DZ" sz="2800" dirty="0">
                <a:solidFill>
                  <a:schemeClr val="tx1"/>
                </a:solidFill>
              </a:rPr>
              <a:t>آجال استحقاقها.</a:t>
            </a:r>
            <a:br>
              <a:rPr lang="ar-DZ" sz="2800" dirty="0">
                <a:solidFill>
                  <a:schemeClr val="tx1"/>
                </a:solidFill>
              </a:rPr>
            </a:br>
            <a:r>
              <a:rPr lang="ar-DZ" sz="2800" dirty="0">
                <a:solidFill>
                  <a:schemeClr val="tx1"/>
                </a:solidFill>
              </a:rPr>
              <a:t>- تستلزم دفع الإيجار الأولي الذي يعتبر كقسط من مجموع الإيجارات. </a:t>
            </a:r>
            <a:br>
              <a:rPr lang="ar-DZ" sz="2800" dirty="0"/>
            </a:br>
            <a:br>
              <a:rPr lang="ar-DZ" sz="2600" dirty="0"/>
            </a:br>
            <a:r>
              <a:rPr lang="ar-DZ" sz="2600" u="sng" dirty="0"/>
              <a:t>خامسا</a:t>
            </a:r>
            <a:r>
              <a:rPr lang="ar-DZ" sz="2600" dirty="0"/>
              <a:t>: </a:t>
            </a:r>
            <a:r>
              <a:rPr lang="ar-DZ" sz="2600" u="sng" dirty="0">
                <a:solidFill>
                  <a:schemeClr val="accent3"/>
                </a:solidFill>
              </a:rPr>
              <a:t>عقوبات التأخير</a:t>
            </a:r>
            <a:br>
              <a:rPr lang="ar-DZ" sz="2600" dirty="0"/>
            </a:br>
            <a:br>
              <a:rPr lang="ar-DZ" sz="2600" dirty="0">
                <a:solidFill>
                  <a:schemeClr val="tx1"/>
                </a:solidFill>
              </a:rPr>
            </a:br>
            <a:r>
              <a:rPr lang="ar-DZ" sz="2800" dirty="0">
                <a:solidFill>
                  <a:schemeClr val="tx1"/>
                </a:solidFill>
              </a:rPr>
              <a:t>كل تأخير في تسديد إيجار ما أو في تسديد مبالغ المستأجر الملزم بها تعرض هذا الأخير إلى دفع عمولة التأخير المحدد وفقا لمعدل الخصم لبنك الجزائر %15 زيادة على تسديد مصاريف استرداد الأموال. </a:t>
            </a:r>
            <a:br>
              <a:rPr lang="ar-DZ" sz="2800" dirty="0">
                <a:solidFill>
                  <a:schemeClr val="tx1"/>
                </a:solidFill>
              </a:rPr>
            </a:br>
            <a:br>
              <a:rPr lang="ar-DZ" sz="2600" dirty="0">
                <a:solidFill>
                  <a:schemeClr val="tx1"/>
                </a:solidFill>
              </a:rPr>
            </a:br>
            <a:br>
              <a:rPr lang="ar-DZ" sz="2600" dirty="0"/>
            </a:br>
            <a:br>
              <a:rPr lang="ar-DZ" sz="2600" dirty="0"/>
            </a:br>
            <a:br>
              <a:rPr lang="ar-DZ" sz="2600" dirty="0"/>
            </a:br>
            <a:br>
              <a:rPr lang="ar-DZ" sz="2600" dirty="0"/>
            </a:br>
            <a:br>
              <a:rPr lang="ar-DZ" sz="2600" dirty="0"/>
            </a:br>
            <a:br>
              <a:rPr lang="ar-DZ" sz="2600" dirty="0"/>
            </a:br>
            <a:br>
              <a:rPr lang="ar-DZ" sz="2600" dirty="0"/>
            </a:br>
            <a:br>
              <a:rPr lang="ar-DZ" sz="2600" dirty="0"/>
            </a:br>
            <a:endParaRPr lang="en-US" sz="2600" dirty="0"/>
          </a:p>
        </p:txBody>
      </p:sp>
    </p:spTree>
    <p:extLst>
      <p:ext uri="{BB962C8B-B14F-4D97-AF65-F5344CB8AC3E}">
        <p14:creationId xmlns:p14="http://schemas.microsoft.com/office/powerpoint/2010/main" val="166273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5801" y="122831"/>
            <a:ext cx="10396882" cy="887104"/>
          </a:xfrm>
        </p:spPr>
        <p:txBody>
          <a:bodyPr/>
          <a:lstStyle/>
          <a:p>
            <a:pPr algn="r"/>
            <a:r>
              <a:rPr lang="ar-DZ" sz="2600" u="sng" dirty="0"/>
              <a:t>المطلب الثاني</a:t>
            </a:r>
            <a:r>
              <a:rPr lang="ar-DZ" sz="2600" dirty="0"/>
              <a:t>: </a:t>
            </a:r>
            <a:r>
              <a:rPr lang="ar-DZ" sz="2600" dirty="0">
                <a:solidFill>
                  <a:schemeClr val="accent3"/>
                </a:solidFill>
              </a:rPr>
              <a:t>مزايا و عيوب التمويل التأجيري </a:t>
            </a:r>
            <a:endParaRPr lang="en-US" sz="2600" dirty="0"/>
          </a:p>
        </p:txBody>
      </p:sp>
      <p:sp>
        <p:nvSpPr>
          <p:cNvPr id="4" name="Espace réservé du contenu 3"/>
          <p:cNvSpPr>
            <a:spLocks noGrp="1"/>
          </p:cNvSpPr>
          <p:nvPr>
            <p:ph sz="quarter" idx="13"/>
          </p:nvPr>
        </p:nvSpPr>
        <p:spPr>
          <a:xfrm>
            <a:off x="259307" y="818866"/>
            <a:ext cx="11354938" cy="5008729"/>
          </a:xfrm>
        </p:spPr>
        <p:txBody>
          <a:bodyPr>
            <a:normAutofit fontScale="92500" lnSpcReduction="20000"/>
          </a:bodyPr>
          <a:lstStyle/>
          <a:p>
            <a:pPr marL="0" indent="0" algn="r">
              <a:buNone/>
            </a:pPr>
            <a:r>
              <a:rPr lang="ar-DZ" b="1" dirty="0">
                <a:solidFill>
                  <a:schemeClr val="accent3"/>
                </a:solidFill>
              </a:rPr>
              <a:t>مزايا التمويل التأجيري بالنسبة للمستأجر:</a:t>
            </a:r>
          </a:p>
          <a:p>
            <a:pPr marL="0" indent="0" algn="r">
              <a:buNone/>
            </a:pPr>
            <a:r>
              <a:rPr lang="ar-DZ" dirty="0"/>
              <a:t>الاحتفاظ برأس المال-الحصول على التمويل الكلي للاستثمار-السرعة في الحصول على التمويل-مقابلة الاحتياجات المؤقتة-التخلص من قيود الاقتراض وتوفير الأموال لاستخدامات أخرى.</a:t>
            </a:r>
          </a:p>
          <a:p>
            <a:pPr marL="0" indent="0" algn="r">
              <a:buNone/>
            </a:pPr>
            <a:r>
              <a:rPr lang="ar-DZ" b="1" dirty="0">
                <a:solidFill>
                  <a:schemeClr val="accent3"/>
                </a:solidFill>
              </a:rPr>
              <a:t>مزايا التمويل التأجيري بالنسبة للمؤجّر:</a:t>
            </a:r>
          </a:p>
          <a:p>
            <a:pPr marL="0" indent="0" algn="r">
              <a:buNone/>
            </a:pPr>
            <a:r>
              <a:rPr lang="ar-DZ" dirty="0"/>
              <a:t>-يوفر التمويل التأجيري للشركة المؤجّرة مجالا خصبا لاستثمار أموالها بعوائد مجزية وبضمان كاف ومؤكد يتمثل في احتفاظها بملكية المال المؤجر مما يجنبها مخاطر منح التمويل ومن ثم يكون لها في حالة إعسار المستأجر استرداد المال المؤجَّر.</a:t>
            </a:r>
            <a:br>
              <a:rPr lang="ar-DZ" dirty="0"/>
            </a:br>
            <a:r>
              <a:rPr lang="ar-DZ" dirty="0"/>
              <a:t>-يعفى من الضرائب المفروضة على الدخل بالنسبة لأرباحه الناشئة عن عمليات التمويل التأجيري .</a:t>
            </a:r>
            <a:br>
              <a:rPr lang="ar-DZ" dirty="0"/>
            </a:br>
            <a:r>
              <a:rPr lang="ar-DZ" dirty="0"/>
              <a:t>-لا يتحمل المؤجّر في أغلب صور عقد التمويل التأجيري مخاطر الهلاك، وتنتقل أعباء والتزامات العقد إلى المستأجر.</a:t>
            </a:r>
            <a:br>
              <a:rPr lang="ar-DZ" dirty="0"/>
            </a:br>
            <a:endParaRPr lang="ar-DZ" b="1" dirty="0">
              <a:solidFill>
                <a:schemeClr val="accent3"/>
              </a:solidFill>
            </a:endParaRPr>
          </a:p>
          <a:p>
            <a:pPr marL="0" indent="0" algn="r">
              <a:buNone/>
            </a:pPr>
            <a:endParaRPr lang="ar-DZ" b="1" dirty="0">
              <a:solidFill>
                <a:schemeClr val="accent3"/>
              </a:solidFill>
            </a:endParaRPr>
          </a:p>
          <a:p>
            <a:pPr marL="0" indent="0" algn="r">
              <a:buNone/>
            </a:pPr>
            <a:r>
              <a:rPr lang="ar-DZ" dirty="0">
                <a:solidFill>
                  <a:schemeClr val="accent3"/>
                </a:solidFill>
              </a:rPr>
              <a:t> </a:t>
            </a:r>
            <a:br>
              <a:rPr lang="ar-DZ" dirty="0">
                <a:solidFill>
                  <a:schemeClr val="accent3"/>
                </a:solidFill>
              </a:rPr>
            </a:br>
            <a:br>
              <a:rPr lang="ar-DZ" dirty="0">
                <a:solidFill>
                  <a:schemeClr val="accent3"/>
                </a:solidFill>
              </a:rPr>
            </a:br>
            <a:r>
              <a:rPr lang="ar-DZ" dirty="0">
                <a:solidFill>
                  <a:schemeClr val="accent3"/>
                </a:solidFill>
              </a:rPr>
              <a:t> </a:t>
            </a:r>
            <a:br>
              <a:rPr lang="ar-DZ" dirty="0">
                <a:solidFill>
                  <a:schemeClr val="accent3"/>
                </a:solidFill>
              </a:rPr>
            </a:br>
            <a:endParaRPr lang="en-US" dirty="0">
              <a:solidFill>
                <a:schemeClr val="accent3"/>
              </a:solidFill>
            </a:endParaRPr>
          </a:p>
        </p:txBody>
      </p:sp>
    </p:spTree>
    <p:extLst>
      <p:ext uri="{BB962C8B-B14F-4D97-AF65-F5344CB8AC3E}">
        <p14:creationId xmlns:p14="http://schemas.microsoft.com/office/powerpoint/2010/main" val="363141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21777"/>
            <a:ext cx="10396882" cy="105770"/>
          </a:xfrm>
        </p:spPr>
        <p:txBody>
          <a:bodyPr>
            <a:normAutofit fontScale="90000"/>
          </a:bodyPr>
          <a:lstStyle/>
          <a:p>
            <a:endParaRPr lang="en-US" dirty="0"/>
          </a:p>
        </p:txBody>
      </p:sp>
      <p:sp>
        <p:nvSpPr>
          <p:cNvPr id="3" name="Espace réservé du contenu 2"/>
          <p:cNvSpPr>
            <a:spLocks noGrp="1"/>
          </p:cNvSpPr>
          <p:nvPr>
            <p:ph sz="quarter" idx="13"/>
          </p:nvPr>
        </p:nvSpPr>
        <p:spPr>
          <a:xfrm>
            <a:off x="95534" y="327547"/>
            <a:ext cx="11559654" cy="5199796"/>
          </a:xfrm>
        </p:spPr>
        <p:txBody>
          <a:bodyPr>
            <a:normAutofit fontScale="92500" lnSpcReduction="20000"/>
          </a:bodyPr>
          <a:lstStyle/>
          <a:p>
            <a:pPr marL="0" indent="0" algn="r">
              <a:buNone/>
            </a:pPr>
            <a:r>
              <a:rPr lang="ar-DZ" dirty="0">
                <a:solidFill>
                  <a:schemeClr val="accent3"/>
                </a:solidFill>
              </a:rPr>
              <a:t>عيوب التمويل التأجيري بالنسبة للمؤجر:</a:t>
            </a:r>
          </a:p>
          <a:p>
            <a:pPr marL="0" indent="0" algn="r">
              <a:buNone/>
            </a:pPr>
            <a:r>
              <a:rPr lang="ar-DZ" dirty="0">
                <a:solidFill>
                  <a:schemeClr val="accent3"/>
                </a:solidFill>
              </a:rPr>
              <a:t>-</a:t>
            </a:r>
            <a:r>
              <a:rPr lang="ar-DZ" dirty="0"/>
              <a:t>في حالة إفلاس المستأجر أثناء الإيجار، من حق المؤجّر استرجاع استثماره، وبيعه في السوق </a:t>
            </a:r>
            <a:br>
              <a:rPr lang="ar-DZ" dirty="0"/>
            </a:br>
            <a:r>
              <a:rPr lang="ar-DZ" dirty="0"/>
              <a:t>-التعرض للتقادم التكنولوجي </a:t>
            </a:r>
            <a:br>
              <a:rPr lang="ar-DZ" dirty="0"/>
            </a:br>
            <a:r>
              <a:rPr lang="ar-DZ" dirty="0"/>
              <a:t>-عند نهاية مدة العقد وإرجاع المستأجر الأصل المؤجَّر يجب أن تكون القيمة المتبقية المالية تساوي القيمة السوقية، وهذا تفاديا لتحمل الخسائر من طرف المؤجّر، وإلاّ فهو يواجه خطر القيمة المتبقية.</a:t>
            </a:r>
          </a:p>
          <a:p>
            <a:pPr marL="0" indent="0" algn="r">
              <a:buNone/>
            </a:pPr>
            <a:r>
              <a:rPr lang="ar-DZ" dirty="0">
                <a:solidFill>
                  <a:schemeClr val="accent3"/>
                </a:solidFill>
              </a:rPr>
              <a:t>عيوب التمويل التأجيري بالنسبة للمستأجر:</a:t>
            </a:r>
          </a:p>
          <a:p>
            <a:pPr marL="0" indent="0" algn="r">
              <a:buNone/>
            </a:pPr>
            <a:r>
              <a:rPr lang="ar-DZ" dirty="0"/>
              <a:t>-تحمل المستأجر كافة الالتزامات العقدية كالصيانة، وضمان العيوب الحقيقية.</a:t>
            </a:r>
          </a:p>
          <a:p>
            <a:pPr marL="0" indent="0" algn="r">
              <a:buNone/>
            </a:pPr>
            <a:r>
              <a:rPr lang="ar-DZ" dirty="0"/>
              <a:t>-من الناحية المحاسبية، فإن المستأجر لا يسجل قيمة الالتزامات في كشف الميزانية باعتبار المستأجر ليس المالك القانوني للأصل، مما لا يتيح له تقديم كل الضمانات للدائنين المحتمل التعامل معهم مستقبلا.</a:t>
            </a:r>
            <a:br>
              <a:rPr lang="ar-DZ" dirty="0"/>
            </a:br>
            <a:r>
              <a:rPr lang="ar-DZ" dirty="0"/>
              <a:t>-تحمل نتائج عدم دفع المستحقات، فالمؤسسة التي تعجز أو تتوقف عن تسديد الأقساط الإيجارية المستحقة، تجد نفسها مجبرة على مواجهة التبعات المترتبة على ذلك، من جهة يتم إلغاء عقد التمويل التأجيري، ومن جهة أخرى يكون المستأجر مجبر على دفع التعويض للمؤجر. </a:t>
            </a:r>
            <a:br>
              <a:rPr lang="ar-DZ" dirty="0"/>
            </a:br>
            <a:br>
              <a:rPr lang="ar-DZ" dirty="0"/>
            </a:br>
            <a:br>
              <a:rPr lang="ar-DZ" dirty="0"/>
            </a:br>
            <a:br>
              <a:rPr lang="ar-DZ" dirty="0"/>
            </a:br>
            <a:endParaRPr lang="en-US" dirty="0">
              <a:solidFill>
                <a:schemeClr val="accent3"/>
              </a:solidFill>
            </a:endParaRPr>
          </a:p>
        </p:txBody>
      </p:sp>
    </p:spTree>
    <p:extLst>
      <p:ext uri="{BB962C8B-B14F-4D97-AF65-F5344CB8AC3E}">
        <p14:creationId xmlns:p14="http://schemas.microsoft.com/office/powerpoint/2010/main" val="301755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10396882" cy="1078173"/>
          </a:xfrm>
        </p:spPr>
        <p:txBody>
          <a:bodyPr/>
          <a:lstStyle/>
          <a:p>
            <a:pPr algn="r"/>
            <a:r>
              <a:rPr lang="ar-DZ" u="sng" dirty="0"/>
              <a:t>خاتمة:</a:t>
            </a:r>
            <a:endParaRPr lang="en-US" u="sng" dirty="0"/>
          </a:p>
        </p:txBody>
      </p:sp>
      <p:sp>
        <p:nvSpPr>
          <p:cNvPr id="3" name="Espace réservé du contenu 2"/>
          <p:cNvSpPr>
            <a:spLocks noGrp="1"/>
          </p:cNvSpPr>
          <p:nvPr>
            <p:ph sz="quarter" idx="13"/>
          </p:nvPr>
        </p:nvSpPr>
        <p:spPr>
          <a:xfrm>
            <a:off x="575999" y="968991"/>
            <a:ext cx="10616483" cy="4446537"/>
          </a:xfrm>
        </p:spPr>
        <p:txBody>
          <a:bodyPr>
            <a:normAutofit fontScale="92500"/>
          </a:bodyPr>
          <a:lstStyle/>
          <a:p>
            <a:pPr marL="0" indent="0" algn="r">
              <a:buNone/>
            </a:pPr>
            <a:r>
              <a:rPr lang="ar-DZ" sz="3200" dirty="0"/>
              <a:t>            يعد التمويل التأجيري وسيلة تمويل حديثة وواسعة الانتشار عالميا، مما يؤكد على أهمية هذا النوع من النشاط وضرورته الاقتصادية للدول حيث أن التعامل بهذا التقنية يمنح المشروعات الاستثمارية فرصة للتغلب على مشكلة التقادم التكنولوجي للآلات والمعدات الصناعية، كما يخفف من العبء الضريبي على عاتق المشروع المستأجر، حيث أن المشروع تكون حيازته للأموال المؤجَّرة على سبيل الإيجار، وتمكن هذه الآلية للتمويل نقل التكنولوجيا بتكلفة أقل، وبالتالي يمكن لدول النامية ومنها الجزائر من خلال أسلوب التمويل التأجيري اللحاق بالركب الحضاري المتنامي. </a:t>
            </a:r>
            <a:br>
              <a:rPr lang="ar-DZ" sz="3200" dirty="0"/>
            </a:br>
            <a:endParaRPr lang="en-US" sz="3200" dirty="0"/>
          </a:p>
        </p:txBody>
      </p:sp>
    </p:spTree>
    <p:extLst>
      <p:ext uri="{BB962C8B-B14F-4D97-AF65-F5344CB8AC3E}">
        <p14:creationId xmlns:p14="http://schemas.microsoft.com/office/powerpoint/2010/main" val="269664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83127"/>
            <a:ext cx="10396882" cy="795647"/>
          </a:xfrm>
        </p:spPr>
        <p:txBody>
          <a:bodyPr>
            <a:normAutofit/>
          </a:bodyPr>
          <a:lstStyle/>
          <a:p>
            <a:pPr algn="r"/>
            <a:r>
              <a:rPr lang="ar-DZ" sz="4400" u="sng" dirty="0">
                <a:solidFill>
                  <a:schemeClr val="accent3"/>
                </a:solidFill>
                <a:cs typeface="Al-Mothnna" pitchFamily="2" charset="-78"/>
              </a:rPr>
              <a:t>خطة الدرس:</a:t>
            </a:r>
            <a:endParaRPr lang="en-US" sz="4400" u="sng" dirty="0">
              <a:solidFill>
                <a:schemeClr val="accent3"/>
              </a:solidFill>
              <a:cs typeface="Al-Mothnna" pitchFamily="2" charset="-78"/>
            </a:endParaRPr>
          </a:p>
        </p:txBody>
      </p:sp>
      <p:sp>
        <p:nvSpPr>
          <p:cNvPr id="3" name="Espace réservé du contenu 2"/>
          <p:cNvSpPr>
            <a:spLocks noGrp="1"/>
          </p:cNvSpPr>
          <p:nvPr>
            <p:ph sz="quarter" idx="13"/>
          </p:nvPr>
        </p:nvSpPr>
        <p:spPr>
          <a:xfrm>
            <a:off x="687976" y="783771"/>
            <a:ext cx="10789791" cy="4750130"/>
          </a:xfrm>
        </p:spPr>
        <p:txBody>
          <a:bodyPr>
            <a:normAutofit fontScale="70000" lnSpcReduction="20000"/>
          </a:bodyPr>
          <a:lstStyle/>
          <a:p>
            <a:pPr marL="0" indent="0" algn="r">
              <a:buNone/>
            </a:pPr>
            <a:r>
              <a:rPr lang="ar-DZ" sz="2800" u="sng" dirty="0">
                <a:solidFill>
                  <a:schemeClr val="accent3"/>
                </a:solidFill>
              </a:rPr>
              <a:t>المقدمة</a:t>
            </a:r>
          </a:p>
          <a:p>
            <a:pPr marL="0" indent="0" algn="r">
              <a:buNone/>
            </a:pPr>
            <a:r>
              <a:rPr lang="ar-DZ" sz="2800" u="sng" dirty="0">
                <a:solidFill>
                  <a:schemeClr val="accent1"/>
                </a:solidFill>
              </a:rPr>
              <a:t>المبحث الأول</a:t>
            </a:r>
            <a:r>
              <a:rPr lang="ar-DZ" sz="2800" dirty="0"/>
              <a:t>: أساسيات حول التمويل التأجيري</a:t>
            </a:r>
          </a:p>
          <a:p>
            <a:pPr marL="0" indent="0" algn="r">
              <a:buNone/>
            </a:pPr>
            <a:r>
              <a:rPr lang="ar-DZ" sz="2800" u="sng" dirty="0">
                <a:solidFill>
                  <a:schemeClr val="accent3"/>
                </a:solidFill>
              </a:rPr>
              <a:t>المطلب الأول</a:t>
            </a:r>
            <a:r>
              <a:rPr lang="ar-DZ" sz="2800" dirty="0">
                <a:solidFill>
                  <a:schemeClr val="accent3"/>
                </a:solidFill>
              </a:rPr>
              <a:t>: </a:t>
            </a:r>
            <a:r>
              <a:rPr lang="ar-DZ" sz="2800" dirty="0"/>
              <a:t>مفهوم التمويل التأجيري</a:t>
            </a:r>
          </a:p>
          <a:p>
            <a:pPr marL="0" indent="0" algn="r">
              <a:buNone/>
            </a:pPr>
            <a:r>
              <a:rPr lang="ar-DZ" sz="2800" u="sng" dirty="0">
                <a:solidFill>
                  <a:schemeClr val="accent3"/>
                </a:solidFill>
              </a:rPr>
              <a:t>المطلب الثاني</a:t>
            </a:r>
            <a:r>
              <a:rPr lang="ar-DZ" sz="2800" dirty="0"/>
              <a:t>: خصائص التمويل التأجيري </a:t>
            </a:r>
          </a:p>
          <a:p>
            <a:pPr marL="0" indent="0" algn="r">
              <a:buNone/>
            </a:pPr>
            <a:r>
              <a:rPr lang="ar-DZ" sz="2800" u="sng" dirty="0">
                <a:solidFill>
                  <a:schemeClr val="accent3"/>
                </a:solidFill>
              </a:rPr>
              <a:t>المطلب الثالث</a:t>
            </a:r>
            <a:r>
              <a:rPr lang="ar-DZ" sz="2800" dirty="0">
                <a:solidFill>
                  <a:schemeClr val="accent3"/>
                </a:solidFill>
              </a:rPr>
              <a:t>:  </a:t>
            </a:r>
            <a:r>
              <a:rPr lang="ar-DZ" sz="2800" dirty="0"/>
              <a:t>أنواع التمويل التأجيري </a:t>
            </a:r>
          </a:p>
          <a:p>
            <a:pPr marL="0" indent="0" algn="r">
              <a:buNone/>
            </a:pPr>
            <a:r>
              <a:rPr lang="ar-DZ" sz="2800" u="sng" dirty="0">
                <a:solidFill>
                  <a:schemeClr val="accent3"/>
                </a:solidFill>
              </a:rPr>
              <a:t>المطلب الرابع</a:t>
            </a:r>
            <a:r>
              <a:rPr lang="ar-DZ" sz="2800" dirty="0">
                <a:solidFill>
                  <a:schemeClr val="accent3"/>
                </a:solidFill>
              </a:rPr>
              <a:t>: </a:t>
            </a:r>
            <a:r>
              <a:rPr lang="ar-DZ" sz="2800" dirty="0"/>
              <a:t>أهمية التمويل التأجيري </a:t>
            </a:r>
          </a:p>
          <a:p>
            <a:pPr marL="0" indent="0" algn="r">
              <a:buNone/>
            </a:pPr>
            <a:r>
              <a:rPr lang="ar-DZ" sz="2800" u="sng" dirty="0">
                <a:solidFill>
                  <a:schemeClr val="accent1"/>
                </a:solidFill>
              </a:rPr>
              <a:t>المبحث الثاني</a:t>
            </a:r>
            <a:r>
              <a:rPr lang="ar-DZ" sz="2800" dirty="0">
                <a:solidFill>
                  <a:schemeClr val="accent1"/>
                </a:solidFill>
              </a:rPr>
              <a:t>:  </a:t>
            </a:r>
            <a:r>
              <a:rPr lang="ar-DZ" sz="2800" dirty="0"/>
              <a:t>دراسة الحالة التمويل التأجيري</a:t>
            </a:r>
          </a:p>
          <a:p>
            <a:pPr marL="0" indent="0" algn="r">
              <a:buNone/>
            </a:pPr>
            <a:r>
              <a:rPr lang="ar-DZ" sz="2800" u="sng" dirty="0">
                <a:solidFill>
                  <a:schemeClr val="accent3"/>
                </a:solidFill>
              </a:rPr>
              <a:t>المطلب الأول</a:t>
            </a:r>
            <a:r>
              <a:rPr lang="ar-DZ" sz="2800" dirty="0">
                <a:solidFill>
                  <a:schemeClr val="tx2"/>
                </a:solidFill>
              </a:rPr>
              <a:t>: </a:t>
            </a:r>
            <a:r>
              <a:rPr lang="ar-DZ" sz="2800" dirty="0"/>
              <a:t>دراسة الحالة (بنك البركة)</a:t>
            </a:r>
          </a:p>
          <a:p>
            <a:pPr marL="0" indent="0" algn="r">
              <a:buNone/>
            </a:pPr>
            <a:r>
              <a:rPr lang="ar-DZ" sz="2800" u="sng" dirty="0">
                <a:solidFill>
                  <a:schemeClr val="accent3"/>
                </a:solidFill>
              </a:rPr>
              <a:t>المطلب الثاني</a:t>
            </a:r>
            <a:r>
              <a:rPr lang="ar-DZ" sz="2800" dirty="0">
                <a:solidFill>
                  <a:schemeClr val="tx2"/>
                </a:solidFill>
              </a:rPr>
              <a:t>: </a:t>
            </a:r>
            <a:r>
              <a:rPr lang="ar-DZ" sz="2800" dirty="0"/>
              <a:t>عيوب و مزايا التمويل التأجيري  </a:t>
            </a:r>
          </a:p>
          <a:p>
            <a:pPr marL="0" indent="0" algn="r">
              <a:buNone/>
            </a:pPr>
            <a:r>
              <a:rPr lang="ar-DZ" sz="2800" u="sng" dirty="0">
                <a:solidFill>
                  <a:schemeClr val="accent3"/>
                </a:solidFill>
              </a:rPr>
              <a:t>الخاتمة</a:t>
            </a:r>
          </a:p>
          <a:p>
            <a:pPr marL="0" indent="0" algn="r">
              <a:buNone/>
            </a:pPr>
            <a:r>
              <a:rPr lang="ar-DZ" sz="2800" dirty="0">
                <a:solidFill>
                  <a:schemeClr val="accent3"/>
                </a:solidFill>
              </a:rPr>
              <a:t> </a:t>
            </a:r>
            <a:r>
              <a:rPr lang="ar-DZ" sz="2800" dirty="0">
                <a:solidFill>
                  <a:schemeClr val="accent1"/>
                </a:solidFill>
              </a:rPr>
              <a:t> </a:t>
            </a:r>
          </a:p>
        </p:txBody>
      </p:sp>
    </p:spTree>
    <p:extLst>
      <p:ext uri="{BB962C8B-B14F-4D97-AF65-F5344CB8AC3E}">
        <p14:creationId xmlns:p14="http://schemas.microsoft.com/office/powerpoint/2010/main" val="390715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6113" y="204716"/>
            <a:ext cx="11393715" cy="5295332"/>
          </a:xfrm>
        </p:spPr>
        <p:txBody>
          <a:bodyPr>
            <a:normAutofit/>
          </a:bodyPr>
          <a:lstStyle/>
          <a:p>
            <a:pPr algn="r"/>
            <a:r>
              <a:rPr lang="ar-DZ" sz="2000" u="sng" dirty="0"/>
              <a:t>مقدمة:</a:t>
            </a:r>
            <a:br>
              <a:rPr lang="ar-DZ" sz="2000" dirty="0"/>
            </a:br>
            <a:r>
              <a:rPr lang="ar-DZ" sz="2000" dirty="0"/>
              <a:t>            </a:t>
            </a:r>
            <a:r>
              <a:rPr lang="ar-DZ" sz="2400" dirty="0">
                <a:solidFill>
                  <a:schemeClr val="tx1"/>
                </a:solidFill>
              </a:rPr>
              <a:t>إذا كانت المؤسسات الاقتصادية في الدول المتقدمة قد تجاوزت الكثير من الصعوبات خاصة</a:t>
            </a:r>
            <a:br>
              <a:rPr lang="ar-DZ" sz="2400" dirty="0">
                <a:solidFill>
                  <a:schemeClr val="tx1"/>
                </a:solidFill>
              </a:rPr>
            </a:br>
            <a:r>
              <a:rPr lang="ar-DZ" sz="2400" dirty="0">
                <a:solidFill>
                  <a:schemeClr val="tx1"/>
                </a:solidFill>
              </a:rPr>
              <a:t>التمويلية، وذلك بفضل ابتكار واستخدام تقنيات حديثة على مستوى البنوك بما يمكنها من التحكم</a:t>
            </a:r>
            <a:br>
              <a:rPr lang="ar-DZ" sz="2400" dirty="0">
                <a:solidFill>
                  <a:schemeClr val="tx1"/>
                </a:solidFill>
              </a:rPr>
            </a:br>
            <a:r>
              <a:rPr lang="ar-DZ" sz="2400" dirty="0">
                <a:solidFill>
                  <a:schemeClr val="tx1"/>
                </a:solidFill>
              </a:rPr>
              <a:t>في المخاطر، والتكاليف، ومن ثم التوجه نحو خدمة هذا القطاع، فإن مثيلاها في دول الجنوب عامة</a:t>
            </a:r>
            <a:br>
              <a:rPr lang="ar-DZ" sz="2400" dirty="0">
                <a:solidFill>
                  <a:schemeClr val="tx1"/>
                </a:solidFill>
              </a:rPr>
            </a:br>
            <a:r>
              <a:rPr lang="ar-DZ" sz="2400" dirty="0">
                <a:solidFill>
                  <a:schemeClr val="tx1"/>
                </a:solidFill>
              </a:rPr>
              <a:t>والجزائر خاصة لازالت تواجه الكثير من الصعوبات أبرزها مشكلة التمويل التي أصبحت فعلا تعيق</a:t>
            </a:r>
            <a:br>
              <a:rPr lang="ar-DZ" sz="2400" dirty="0">
                <a:solidFill>
                  <a:schemeClr val="tx1"/>
                </a:solidFill>
              </a:rPr>
            </a:br>
            <a:r>
              <a:rPr lang="ar-DZ" sz="2400" dirty="0">
                <a:solidFill>
                  <a:schemeClr val="tx1"/>
                </a:solidFill>
              </a:rPr>
              <a:t>تطورها بدأً من مرحلة الإنشاء إلى التوسع وهذا نظرا لكون منح القروض المصرفية يتطلب فضلا عن</a:t>
            </a:r>
            <a:br>
              <a:rPr lang="ar-DZ" sz="2400" dirty="0">
                <a:solidFill>
                  <a:schemeClr val="tx1"/>
                </a:solidFill>
              </a:rPr>
            </a:br>
            <a:r>
              <a:rPr lang="ar-DZ" sz="2400" dirty="0">
                <a:solidFill>
                  <a:schemeClr val="tx1"/>
                </a:solidFill>
              </a:rPr>
              <a:t>دراسة الجدوى توفر الضمانات الكافية لمنح القروض.</a:t>
            </a:r>
            <a:br>
              <a:rPr lang="ar-DZ" sz="2400" dirty="0">
                <a:solidFill>
                  <a:schemeClr val="tx1"/>
                </a:solidFill>
              </a:rPr>
            </a:br>
            <a:r>
              <a:rPr lang="ar-DZ" sz="2400" dirty="0">
                <a:solidFill>
                  <a:schemeClr val="tx1"/>
                </a:solidFill>
              </a:rPr>
              <a:t>          أمام هذه الصعوبات التمويلية ونظرً ا لقصور التمويلات التقليدية التي تمنحها المصارف وعدم</a:t>
            </a:r>
            <a:br>
              <a:rPr lang="ar-DZ" sz="2400" dirty="0">
                <a:solidFill>
                  <a:schemeClr val="tx1"/>
                </a:solidFill>
              </a:rPr>
            </a:br>
            <a:r>
              <a:rPr lang="ar-DZ" sz="2400" dirty="0">
                <a:solidFill>
                  <a:schemeClr val="tx1"/>
                </a:solidFill>
              </a:rPr>
              <a:t>تمكنها من تلبية كل حاجيات المؤسسات الاستثمارية أصبح من الضروري البحث عن مصادر وآليات</a:t>
            </a:r>
            <a:br>
              <a:rPr lang="ar-DZ" sz="2400" dirty="0">
                <a:solidFill>
                  <a:schemeClr val="tx1"/>
                </a:solidFill>
              </a:rPr>
            </a:br>
            <a:r>
              <a:rPr lang="ar-DZ" sz="2400" dirty="0">
                <a:solidFill>
                  <a:schemeClr val="tx1"/>
                </a:solidFill>
              </a:rPr>
              <a:t>أخرى للتمويل خارج القطاع المصرفي التقليدي، وهنا فإن للدولة دور كبير في دعم مستويات التمويل</a:t>
            </a:r>
            <a:br>
              <a:rPr lang="ar-DZ" sz="2400" dirty="0">
                <a:solidFill>
                  <a:schemeClr val="tx1"/>
                </a:solidFill>
              </a:rPr>
            </a:br>
            <a:r>
              <a:rPr lang="ar-DZ" sz="2400" dirty="0">
                <a:solidFill>
                  <a:schemeClr val="tx1"/>
                </a:solidFill>
              </a:rPr>
              <a:t>المختلفة وذلك من خلال تفعيل دور الهياكل الموجودة وطرح بدائل حديثة للتمويل ومن أبرزها</a:t>
            </a:r>
            <a:br>
              <a:rPr lang="ar-DZ" sz="2400" dirty="0">
                <a:solidFill>
                  <a:schemeClr val="tx1"/>
                </a:solidFill>
              </a:rPr>
            </a:br>
            <a:r>
              <a:rPr lang="ar-DZ" sz="2400" dirty="0">
                <a:solidFill>
                  <a:schemeClr val="tx1"/>
                </a:solidFill>
              </a:rPr>
              <a:t>التمويل عن طريق تحويل عقد الفاتورة، ورأس المال المخاطر، الاستغلال الأمثل للاختراعات</a:t>
            </a:r>
            <a:br>
              <a:rPr lang="ar-DZ" sz="2400" dirty="0">
                <a:solidFill>
                  <a:schemeClr val="tx1"/>
                </a:solidFill>
              </a:rPr>
            </a:br>
            <a:r>
              <a:rPr lang="ar-DZ" sz="2400" dirty="0">
                <a:solidFill>
                  <a:schemeClr val="tx1"/>
                </a:solidFill>
              </a:rPr>
              <a:t>والابتكارات، البنوك الإسلامية.</a:t>
            </a:r>
            <a:br>
              <a:rPr lang="ar-DZ" sz="2400" dirty="0">
                <a:solidFill>
                  <a:schemeClr val="tx1"/>
                </a:solidFill>
              </a:rPr>
            </a:br>
            <a:br>
              <a:rPr lang="ar-DZ" sz="2400" dirty="0">
                <a:solidFill>
                  <a:schemeClr val="tx1"/>
                </a:solidFill>
              </a:rPr>
            </a:br>
            <a:r>
              <a:rPr lang="ar-DZ" sz="2400" dirty="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215985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656" y="130630"/>
            <a:ext cx="11437257" cy="5326742"/>
          </a:xfrm>
        </p:spPr>
        <p:txBody>
          <a:bodyPr>
            <a:normAutofit/>
          </a:bodyPr>
          <a:lstStyle/>
          <a:p>
            <a:pPr algn="r"/>
            <a:r>
              <a:rPr lang="ar-DZ" sz="2400" dirty="0">
                <a:solidFill>
                  <a:schemeClr val="tx1"/>
                </a:solidFill>
              </a:rPr>
              <a:t>             تعتبر هذه التمويلات من الأدوات الفعالة في مد المؤسسات المحتاجة بالتمويل اللازم نظرا لما لها من ميزات تتلاءم وطبيعة هذه المؤسسات، ويعتبر التمويل التأجيري من أهم هذه البدائل التمويلية التي نالت اهتماما بالغا من طرف الباحثين الاقتصاديين سواء في الدول المقدمة أو الدول النامية.</a:t>
            </a:r>
            <a:br>
              <a:rPr lang="ar-DZ" sz="2400" dirty="0">
                <a:solidFill>
                  <a:schemeClr val="tx1"/>
                </a:solidFill>
              </a:rPr>
            </a:br>
            <a:r>
              <a:rPr lang="ar-DZ" sz="2400" dirty="0">
                <a:solidFill>
                  <a:schemeClr val="tx1"/>
                </a:solidFill>
              </a:rPr>
              <a:t>            وعلى غرار باقي الدول التي اعتمدت التمويل التأجيري كبديل تمويلي للمؤسسات الاقتصادية، فإن الجزائر بدورها انتهجت هذه سياسة التمويلية، حيث قامت بإنشاء مؤسسات للتمويل التأجيري التي أصبحت من أهم ركائز السياسات الاقتصادية للدولة.</a:t>
            </a:r>
            <a:br>
              <a:rPr lang="ar-DZ" sz="2400" dirty="0">
                <a:solidFill>
                  <a:schemeClr val="tx1"/>
                </a:solidFill>
              </a:rPr>
            </a:br>
            <a:r>
              <a:rPr lang="ar-DZ" sz="2400" dirty="0">
                <a:solidFill>
                  <a:schemeClr val="tx1"/>
                </a:solidFill>
              </a:rPr>
              <a:t>           من خلال هذه المقدمة يمكن طرح الإشكالية التالية:</a:t>
            </a:r>
            <a:br>
              <a:rPr lang="ar-DZ" sz="2400" dirty="0">
                <a:solidFill>
                  <a:schemeClr val="tx1"/>
                </a:solidFill>
              </a:rPr>
            </a:br>
            <a:r>
              <a:rPr lang="ar-DZ" sz="2400" dirty="0"/>
              <a:t>                        - ما هو أثر التمويل التأجيري الحديث كبديل تمويلي للمؤسسات الاقتصادية؟ </a:t>
            </a:r>
            <a:br>
              <a:rPr lang="ar-DZ" sz="2400" dirty="0"/>
            </a:br>
            <a:r>
              <a:rPr lang="fr-FR" sz="2400" dirty="0"/>
              <a:t> </a:t>
            </a:r>
            <a:br>
              <a:rPr lang="ar-DZ" sz="2400" dirty="0">
                <a:solidFill>
                  <a:schemeClr val="tx1"/>
                </a:solidFill>
              </a:rPr>
            </a:br>
            <a:br>
              <a:rPr lang="ar-DZ"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175016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21230" y="72571"/>
            <a:ext cx="10396882" cy="986971"/>
          </a:xfrm>
        </p:spPr>
        <p:txBody>
          <a:bodyPr>
            <a:normAutofit/>
          </a:bodyPr>
          <a:lstStyle/>
          <a:p>
            <a:pPr algn="r"/>
            <a:r>
              <a:rPr lang="ar-DZ" sz="2400" u="sng" dirty="0"/>
              <a:t>المبحث الأول</a:t>
            </a:r>
            <a:r>
              <a:rPr lang="ar-DZ" sz="2400" dirty="0"/>
              <a:t>: </a:t>
            </a:r>
            <a:r>
              <a:rPr lang="ar-DZ" sz="2400" dirty="0">
                <a:solidFill>
                  <a:schemeClr val="tx1"/>
                </a:solidFill>
              </a:rPr>
              <a:t>أساسيات حول التمويل التأجيري</a:t>
            </a:r>
            <a:br>
              <a:rPr lang="ar-DZ" sz="2400" dirty="0">
                <a:solidFill>
                  <a:schemeClr val="tx1"/>
                </a:solidFill>
              </a:rPr>
            </a:br>
            <a:r>
              <a:rPr lang="ar-DZ" sz="2400" u="sng" dirty="0"/>
              <a:t>المطلب الأول</a:t>
            </a:r>
            <a:r>
              <a:rPr lang="ar-DZ" sz="2400" dirty="0">
                <a:solidFill>
                  <a:schemeClr val="tx1"/>
                </a:solidFill>
              </a:rPr>
              <a:t>: مفهوم التمويل التأجيري </a:t>
            </a:r>
            <a:endParaRPr lang="en-US" sz="2400" dirty="0">
              <a:solidFill>
                <a:schemeClr val="tx1"/>
              </a:solidFill>
            </a:endParaRPr>
          </a:p>
        </p:txBody>
      </p:sp>
      <p:sp>
        <p:nvSpPr>
          <p:cNvPr id="5" name="Espace réservé du contenu 4"/>
          <p:cNvSpPr>
            <a:spLocks noGrp="1"/>
          </p:cNvSpPr>
          <p:nvPr>
            <p:ph sz="quarter" idx="13"/>
          </p:nvPr>
        </p:nvSpPr>
        <p:spPr>
          <a:xfrm>
            <a:off x="101600" y="973777"/>
            <a:ext cx="11416512" cy="4619501"/>
          </a:xfrm>
        </p:spPr>
        <p:txBody>
          <a:bodyPr>
            <a:normAutofit fontScale="25000" lnSpcReduction="20000"/>
          </a:bodyPr>
          <a:lstStyle/>
          <a:p>
            <a:pPr marL="3657600" lvl="8" indent="0" algn="r">
              <a:buNone/>
            </a:pPr>
            <a:endParaRPr lang="ar-DZ" sz="2400" u="sng" dirty="0">
              <a:solidFill>
                <a:schemeClr val="accent1"/>
              </a:solidFill>
            </a:endParaRPr>
          </a:p>
          <a:p>
            <a:pPr marL="3657600" lvl="8" indent="0" algn="r">
              <a:buNone/>
            </a:pPr>
            <a:endParaRPr lang="ar-DZ" sz="2400" u="sng" dirty="0">
              <a:solidFill>
                <a:schemeClr val="accent1"/>
              </a:solidFill>
            </a:endParaRPr>
          </a:p>
          <a:p>
            <a:pPr marL="3657600" lvl="8" indent="0" algn="r">
              <a:buNone/>
            </a:pPr>
            <a:r>
              <a:rPr lang="ar-DZ" sz="9600" u="sng" dirty="0">
                <a:solidFill>
                  <a:schemeClr val="accent1"/>
                </a:solidFill>
              </a:rPr>
              <a:t>مفهوم التمويل التأجيري:</a:t>
            </a:r>
          </a:p>
          <a:p>
            <a:pPr marL="3657600" lvl="8" indent="0" algn="r">
              <a:buNone/>
            </a:pPr>
            <a:r>
              <a:rPr lang="ar-DZ" sz="8000" dirty="0"/>
              <a:t>                      لقد تنوعت المفاهيم التي أعطيت لهذه التقنية، بالإضافة إلى تعدد المصطلحات المطلقة عليه إذ يعرف التمويل التأجيري بتسميات مختلفة مثل: التمويل بالاستئجار، الإيجار التمويلي، التمويل الايجاري، التمويل الإستئجاري، الاعتماد الإيجاري، قرض التأجير، التأجير بالتمويل، والإجارة التمويل التأجيري، التأجير التمويلي، ولكنها تصب في معنى واحد في نهاية الأمر.</a:t>
            </a:r>
          </a:p>
          <a:p>
            <a:pPr marL="3657600" lvl="8" indent="0" algn="r">
              <a:buNone/>
            </a:pPr>
            <a:r>
              <a:rPr lang="ar-DZ" sz="8000" dirty="0"/>
              <a:t>                      التمويل التأجيري , يعتبر عقدا بين مؤجر ومستأجر يتضمن إيجار أصول معينة يتم اختيارها بواسطة المستأجر من المنتج، أو المورد لهذه الأصول، ويقوم المؤجّر بشرائه وتأجيره للمستأجر مقابل التزام المستأجر بدفع الأجرة المتفق عليها في المواعيد المحددة.</a:t>
            </a:r>
          </a:p>
          <a:p>
            <a:pPr marL="3657600" lvl="8" indent="0" algn="r">
              <a:buNone/>
            </a:pPr>
            <a:r>
              <a:rPr lang="ar-DZ" sz="8000" dirty="0"/>
              <a:t> </a:t>
            </a:r>
            <a:r>
              <a:rPr lang="fr-FR" sz="8000" dirty="0"/>
              <a:t>  </a:t>
            </a:r>
            <a:r>
              <a:rPr lang="ar-DZ" sz="8000" dirty="0"/>
              <a:t>التمويل التأجيري بالإنجليزية  </a:t>
            </a:r>
            <a:r>
              <a:rPr lang="fr-FR" sz="8000" dirty="0"/>
              <a:t>  </a:t>
            </a:r>
            <a:r>
              <a:rPr lang="ar-DZ" sz="8000" dirty="0"/>
              <a:t>-</a:t>
            </a:r>
            <a:r>
              <a:rPr lang="fr-FR" sz="8000" dirty="0"/>
              <a:t> </a:t>
            </a:r>
            <a:r>
              <a:rPr lang="en-US" sz="8000" dirty="0"/>
              <a:t>leasing </a:t>
            </a:r>
            <a:br>
              <a:rPr lang="en-US" sz="8000" dirty="0"/>
            </a:br>
            <a:r>
              <a:rPr lang="ar-DZ" sz="8000" dirty="0"/>
              <a:t> -التمويل التأجيري بالفرنسية </a:t>
            </a:r>
            <a:r>
              <a:rPr lang="fr-FR" sz="8000" dirty="0"/>
              <a:t>crédit bail</a:t>
            </a:r>
          </a:p>
          <a:p>
            <a:pPr marL="3657600" lvl="8" indent="0" algn="r">
              <a:buNone/>
            </a:pPr>
            <a:br>
              <a:rPr lang="ar-DZ" sz="8000" dirty="0"/>
            </a:br>
            <a:endParaRPr lang="ar-DZ" sz="8000" u="sng" dirty="0">
              <a:solidFill>
                <a:schemeClr val="accent1"/>
              </a:solidFill>
            </a:endParaRPr>
          </a:p>
          <a:p>
            <a:pPr lvl="8" algn="r"/>
            <a:endParaRPr lang="ar-DZ" sz="2400" u="sng" dirty="0">
              <a:solidFill>
                <a:schemeClr val="accent1"/>
              </a:solidFill>
            </a:endParaRPr>
          </a:p>
          <a:p>
            <a:pPr lvl="8" algn="r"/>
            <a:endParaRPr lang="ar-DZ" sz="2400" u="sng" dirty="0">
              <a:solidFill>
                <a:schemeClr val="accent1"/>
              </a:solidFill>
            </a:endParaRPr>
          </a:p>
          <a:p>
            <a:pPr marL="3657600" lvl="8" indent="0" algn="r">
              <a:buNone/>
            </a:pPr>
            <a:endParaRPr lang="ar-DZ" sz="2400" u="sng" dirty="0">
              <a:solidFill>
                <a:schemeClr val="accent1"/>
              </a:solidFill>
            </a:endParaRPr>
          </a:p>
          <a:p>
            <a:pPr lvl="8" algn="r"/>
            <a:endParaRPr lang="en-US" sz="2400" u="sng" dirty="0">
              <a:solidFill>
                <a:schemeClr val="accent1"/>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344384"/>
            <a:ext cx="3734130" cy="5248894"/>
          </a:xfrm>
          <a:prstGeom prst="rect">
            <a:avLst/>
          </a:prstGeom>
        </p:spPr>
      </p:pic>
    </p:spTree>
    <p:extLst>
      <p:ext uri="{BB962C8B-B14F-4D97-AF65-F5344CB8AC3E}">
        <p14:creationId xmlns:p14="http://schemas.microsoft.com/office/powerpoint/2010/main" val="133480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1"/>
            <a:ext cx="10396882" cy="700643"/>
          </a:xfrm>
        </p:spPr>
        <p:txBody>
          <a:bodyPr>
            <a:normAutofit/>
          </a:bodyPr>
          <a:lstStyle/>
          <a:p>
            <a:pPr algn="r"/>
            <a:r>
              <a:rPr lang="ar-DZ" sz="2400" u="sng" dirty="0"/>
              <a:t>المطلب الثاني</a:t>
            </a:r>
            <a:r>
              <a:rPr lang="ar-DZ" sz="2400" dirty="0"/>
              <a:t>: </a:t>
            </a:r>
            <a:r>
              <a:rPr lang="ar-DZ" sz="2400" dirty="0">
                <a:solidFill>
                  <a:schemeClr val="tx1"/>
                </a:solidFill>
              </a:rPr>
              <a:t>خصائص التمويل التأجيري </a:t>
            </a:r>
            <a:endParaRPr lang="en-US" sz="2400" u="sng" dirty="0"/>
          </a:p>
        </p:txBody>
      </p:sp>
      <p:sp>
        <p:nvSpPr>
          <p:cNvPr id="3" name="Espace réservé du contenu 2"/>
          <p:cNvSpPr>
            <a:spLocks noGrp="1"/>
          </p:cNvSpPr>
          <p:nvPr>
            <p:ph sz="quarter" idx="13"/>
          </p:nvPr>
        </p:nvSpPr>
        <p:spPr>
          <a:xfrm>
            <a:off x="382137" y="1323834"/>
            <a:ext cx="11204812" cy="4558352"/>
          </a:xfrm>
        </p:spPr>
        <p:txBody>
          <a:bodyPr>
            <a:normAutofit fontScale="25000" lnSpcReduction="20000"/>
          </a:bodyPr>
          <a:lstStyle/>
          <a:p>
            <a:pPr marL="0" indent="0" algn="r">
              <a:buNone/>
            </a:pPr>
            <a:r>
              <a:rPr lang="ar-DZ" sz="2400" dirty="0"/>
              <a:t>               </a:t>
            </a:r>
            <a:r>
              <a:rPr lang="ar-DZ" sz="8000" dirty="0">
                <a:cs typeface="+mj-cs"/>
              </a:rPr>
              <a:t>على ضوء تحديد المقصود بالتمويل التأجيري نستطيع استخلاص الخصائص العامة المميزة لعملية التمويل التأجيري في إطارها العام كالتالي :</a:t>
            </a:r>
          </a:p>
          <a:p>
            <a:pPr marL="0" indent="0" algn="r">
              <a:buNone/>
            </a:pPr>
            <a:r>
              <a:rPr lang="ar-DZ" sz="8000" dirty="0">
                <a:cs typeface="+mj-cs"/>
              </a:rPr>
              <a:t>- إن مدة الإيجار غير قابلة للإلغاء وأنها تغطي على الأقل %75من العمر الافتراضي للأصل المؤجر.</a:t>
            </a:r>
          </a:p>
          <a:p>
            <a:pPr marL="0" indent="0" algn="r">
              <a:buNone/>
            </a:pPr>
            <a:r>
              <a:rPr lang="ar-DZ" sz="8000" dirty="0">
                <a:cs typeface="+mj-cs"/>
              </a:rPr>
              <a:t>- المستأجر غير مطالب بإنفاق المبلغ الكلي للاستثمار مرة واحدة وإنما يدفعه على شكل أقساط الإيجار، وتتضمن هذه الأقساط جزء من ثمن شراء الأصل مضافا إليه الفوائد التي تعود للمؤسسة المؤجرة ومصاريف الاستغلال المرتبطة بالأصل المتعاقد حوله.</a:t>
            </a:r>
            <a:br>
              <a:rPr lang="ar-DZ" sz="8000" dirty="0">
                <a:cs typeface="+mj-cs"/>
              </a:rPr>
            </a:br>
            <a:r>
              <a:rPr lang="ar-DZ" sz="8000" dirty="0">
                <a:cs typeface="+mj-cs"/>
              </a:rPr>
              <a:t>- يحتفظ المؤجّر بملكية الأصل والمستأجر يستفيد من حق الاستعمال فقط، وبالتالي فإن مساهمة المؤجر قانونية ومالية، أما مساهمة المستأجر فهي إدارية واقتصادية.</a:t>
            </a:r>
            <a:endParaRPr lang="fr-FR" sz="8000" dirty="0">
              <a:cs typeface="+mj-cs"/>
            </a:endParaRPr>
          </a:p>
          <a:p>
            <a:pPr marL="0" indent="0" algn="r">
              <a:buNone/>
            </a:pPr>
            <a:r>
              <a:rPr lang="ar-DZ" sz="8000" dirty="0"/>
              <a:t>-التمويل التأجيري يكون إما متوسط أو طويل الأجل، بحيث أن مدته تحدد حسب طبيعة هذه الأصول وحسب فترة امتلاكها بمعنى العمر الافتراضي لها، مدة إيجار الأصول المنقولة ما بين 2-10سنوات والأصول غير المنقولة فمدته ما بين 15 -20 سنة.</a:t>
            </a:r>
            <a:endParaRPr lang="ar-DZ" sz="8000" dirty="0">
              <a:cs typeface="+mj-cs"/>
            </a:endParaRPr>
          </a:p>
          <a:p>
            <a:pPr marL="0" indent="0" algn="r">
              <a:buNone/>
            </a:pPr>
            <a:r>
              <a:rPr lang="ar-DZ" sz="8000" dirty="0">
                <a:cs typeface="+mj-cs"/>
              </a:rPr>
              <a:t>-التمويل التأجيري يكون في شكل أصول عينية (استثمارات مادية )لا يقوم بمنح أموال نقدية كما في القرض التقليدي.</a:t>
            </a:r>
            <a:endParaRPr lang="fr-FR" sz="8000" dirty="0">
              <a:cs typeface="+mj-cs"/>
            </a:endParaRPr>
          </a:p>
          <a:p>
            <a:pPr marL="0" indent="0" algn="r">
              <a:buNone/>
            </a:pPr>
            <a:r>
              <a:rPr lang="ar-DZ" sz="800" dirty="0"/>
              <a:t>في -</a:t>
            </a:r>
            <a:r>
              <a:rPr lang="ar-DZ" sz="8000" dirty="0"/>
              <a:t> في نهاية فترة التمويل التأجيري يتاح للمستأجر ثلاث خيارات، إما أن يطلب تجديد الإيجار وفق شروط يتفق عليها مجددا، ويستفيد بالتالي من حق استعمال هذا الأصل دون أن يكسب ملكيته وإما أن يشتري نهائيا هذا الأصل بالقيمة المتبقية المنصوص عليها في العقد.</a:t>
            </a:r>
            <a:br>
              <a:rPr lang="ar-DZ" sz="8000" dirty="0"/>
            </a:br>
            <a:br>
              <a:rPr lang="ar-DZ" sz="8000" dirty="0">
                <a:cs typeface="+mj-cs"/>
              </a:rPr>
            </a:br>
            <a:endParaRPr lang="ar-DZ" sz="8000" dirty="0">
              <a:cs typeface="+mj-cs"/>
            </a:endParaRPr>
          </a:p>
          <a:p>
            <a:pPr marL="0" indent="0" algn="r">
              <a:buNone/>
            </a:pPr>
            <a:endParaRPr lang="ar-DZ" dirty="0"/>
          </a:p>
          <a:p>
            <a:pPr marL="0" indent="0" algn="r">
              <a:buNone/>
            </a:pPr>
            <a:endParaRPr lang="ar-DZ" dirty="0"/>
          </a:p>
          <a:p>
            <a:pPr marL="0" indent="0" algn="r">
              <a:buNone/>
            </a:pPr>
            <a:endParaRPr lang="ar-DZ" dirty="0"/>
          </a:p>
          <a:p>
            <a:pPr marL="0" indent="0" algn="r">
              <a:buNone/>
            </a:pPr>
            <a:br>
              <a:rPr lang="ar-DZ" dirty="0"/>
            </a:br>
            <a:r>
              <a:rPr lang="ar-DZ" dirty="0"/>
              <a:t> </a:t>
            </a:r>
            <a:br>
              <a:rPr lang="ar-DZ" dirty="0"/>
            </a:br>
            <a:endParaRPr lang="en-US" dirty="0"/>
          </a:p>
        </p:txBody>
      </p:sp>
    </p:spTree>
    <p:extLst>
      <p:ext uri="{BB962C8B-B14F-4D97-AF65-F5344CB8AC3E}">
        <p14:creationId xmlns:p14="http://schemas.microsoft.com/office/powerpoint/2010/main" val="270286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1"/>
            <a:ext cx="10396882" cy="682388"/>
          </a:xfrm>
        </p:spPr>
        <p:txBody>
          <a:bodyPr>
            <a:normAutofit/>
          </a:bodyPr>
          <a:lstStyle/>
          <a:p>
            <a:pPr algn="r"/>
            <a:r>
              <a:rPr lang="ar-DZ" sz="2400" u="sng" dirty="0"/>
              <a:t>المطلب الثالث</a:t>
            </a:r>
            <a:r>
              <a:rPr lang="ar-DZ" sz="2400" dirty="0"/>
              <a:t>: </a:t>
            </a:r>
            <a:r>
              <a:rPr lang="ar-DZ" sz="2400" dirty="0">
                <a:solidFill>
                  <a:schemeClr val="tx1"/>
                </a:solidFill>
              </a:rPr>
              <a:t>أنواع التمويل التأجيري </a:t>
            </a:r>
            <a:endParaRPr lang="en-US" sz="2400" u="sng" dirty="0">
              <a:solidFill>
                <a:schemeClr val="tx1"/>
              </a:solidFill>
            </a:endParaRPr>
          </a:p>
        </p:txBody>
      </p:sp>
      <p:pic>
        <p:nvPicPr>
          <p:cNvPr id="6" name="Espace réservé du contenu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32011" y="518615"/>
            <a:ext cx="11122925" cy="5076967"/>
          </a:xfrm>
        </p:spPr>
      </p:pic>
    </p:spTree>
    <p:extLst>
      <p:ext uri="{BB962C8B-B14F-4D97-AF65-F5344CB8AC3E}">
        <p14:creationId xmlns:p14="http://schemas.microsoft.com/office/powerpoint/2010/main" val="104328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5801" y="150127"/>
            <a:ext cx="10396882" cy="736978"/>
          </a:xfrm>
        </p:spPr>
        <p:txBody>
          <a:bodyPr>
            <a:normAutofit/>
          </a:bodyPr>
          <a:lstStyle/>
          <a:p>
            <a:pPr algn="r"/>
            <a:r>
              <a:rPr lang="ar-DZ" sz="2600" u="sng" dirty="0"/>
              <a:t>الفرع</a:t>
            </a:r>
            <a:r>
              <a:rPr lang="ar-DZ" sz="2600" dirty="0"/>
              <a:t>: </a:t>
            </a:r>
            <a:r>
              <a:rPr lang="ar-DZ" sz="2600" dirty="0">
                <a:solidFill>
                  <a:schemeClr val="accent3"/>
                </a:solidFill>
              </a:rPr>
              <a:t>العمليات المشابهة التمويل التأجيري</a:t>
            </a:r>
            <a:endParaRPr lang="en-US" sz="2600" dirty="0">
              <a:solidFill>
                <a:schemeClr val="accent3"/>
              </a:solidFill>
            </a:endParaRPr>
          </a:p>
        </p:txBody>
      </p:sp>
      <p:sp>
        <p:nvSpPr>
          <p:cNvPr id="4" name="Espace réservé du contenu 3"/>
          <p:cNvSpPr>
            <a:spLocks noGrp="1"/>
          </p:cNvSpPr>
          <p:nvPr>
            <p:ph sz="quarter" idx="13"/>
          </p:nvPr>
        </p:nvSpPr>
        <p:spPr>
          <a:xfrm>
            <a:off x="685800" y="2142699"/>
            <a:ext cx="10394707" cy="3231887"/>
          </a:xfrm>
        </p:spPr>
        <p:txBody>
          <a:bodyPr>
            <a:normAutofit/>
          </a:bodyPr>
          <a:lstStyle/>
          <a:p>
            <a:pPr marL="0" indent="0" algn="r">
              <a:buNone/>
            </a:pPr>
            <a:r>
              <a:rPr lang="ar-DZ" dirty="0"/>
              <a:t>                        يوجد في الواقع العملي العديد من أشكال الإيجار للأصول المختلفة والتي من بينها التمويل التأجيري (قرض للإيجار)</a:t>
            </a:r>
            <a:r>
              <a:rPr lang="ar-DZ" b="1" dirty="0"/>
              <a:t> </a:t>
            </a:r>
            <a:r>
              <a:rPr lang="ar-DZ" dirty="0"/>
              <a:t>والذي يشمل كل أنواع الإيجارات، ذات الطابع المالي، إذ يتميز ويختلف عن العديد من العمليات المشابه له، والتي سيتم توضيحها ولكن قبل ذلك لابد من إجراء تفرقة بين مصطلحات : القرض، الإيجار، والقرض الايجاري</a:t>
            </a:r>
          </a:p>
          <a:p>
            <a:pPr marL="0" indent="0" algn="r">
              <a:buNone/>
            </a:pPr>
            <a:r>
              <a:rPr lang="ar-DZ" dirty="0"/>
              <a:t>                      تعتبر عملية التمويل التأجيري خليطا من عدة عمليات أخرى كالإقراض، الإيجار والبيع لكنها، في الواقع العلمي، ليست إقراضا ولا إيجارا، ولهذا يجب التفريق بين هذه المصطلحات، وذلك من خلال الجدول التالي :</a:t>
            </a:r>
          </a:p>
          <a:p>
            <a:pPr marL="0" indent="0" algn="r">
              <a:buNone/>
            </a:pPr>
            <a:br>
              <a:rPr lang="ar-DZ" dirty="0"/>
            </a:br>
            <a:endParaRPr lang="ar-DZ" dirty="0"/>
          </a:p>
          <a:p>
            <a:pPr marL="0" indent="0" algn="r">
              <a:buNone/>
            </a:pPr>
            <a:endParaRPr lang="ar-DZ" dirty="0"/>
          </a:p>
          <a:p>
            <a:pPr marL="0" indent="0" algn="r">
              <a:buNone/>
            </a:pPr>
            <a:endParaRPr lang="ar-DZ" dirty="0"/>
          </a:p>
          <a:p>
            <a:pPr marL="0" indent="0" algn="r">
              <a:buNone/>
            </a:pPr>
            <a:endParaRPr lang="ar-DZ" dirty="0"/>
          </a:p>
          <a:p>
            <a:pPr marL="0" indent="0" algn="r">
              <a:buNone/>
            </a:pPr>
            <a:endParaRPr lang="ar-DZ" dirty="0"/>
          </a:p>
          <a:p>
            <a:pPr marL="0" indent="0" algn="r">
              <a:buNone/>
            </a:pPr>
            <a:endParaRPr lang="ar-DZ" dirty="0"/>
          </a:p>
          <a:p>
            <a:pPr marL="0" indent="0" algn="r">
              <a:buNone/>
            </a:pPr>
            <a:endParaRPr lang="ar-DZ" dirty="0"/>
          </a:p>
        </p:txBody>
      </p:sp>
    </p:spTree>
    <p:extLst>
      <p:ext uri="{BB962C8B-B14F-4D97-AF65-F5344CB8AC3E}">
        <p14:creationId xmlns:p14="http://schemas.microsoft.com/office/powerpoint/2010/main" val="282542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182"/>
            <a:ext cx="11627893" cy="5500048"/>
          </a:xfrm>
          <a:prstGeom prst="rect">
            <a:avLst/>
          </a:prstGeom>
        </p:spPr>
      </p:pic>
    </p:spTree>
    <p:extLst>
      <p:ext uri="{BB962C8B-B14F-4D97-AF65-F5344CB8AC3E}">
        <p14:creationId xmlns:p14="http://schemas.microsoft.com/office/powerpoint/2010/main" val="41495402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rand événem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2101</TotalTime>
  <Words>1870</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Impact</vt:lpstr>
      <vt:lpstr>SimplifiedArabic</vt:lpstr>
      <vt:lpstr>TimesNewRoman</vt:lpstr>
      <vt:lpstr>Grand événement</vt:lpstr>
      <vt:lpstr> التمويل التأجيري </vt:lpstr>
      <vt:lpstr>خطة الدرس:</vt:lpstr>
      <vt:lpstr>مقدمة:             إذا كانت المؤسسات الاقتصادية في الدول المتقدمة قد تجاوزت الكثير من الصعوبات خاصة التمويلية، وذلك بفضل ابتكار واستخدام تقنيات حديثة على مستوى البنوك بما يمكنها من التحكم في المخاطر، والتكاليف، ومن ثم التوجه نحو خدمة هذا القطاع، فإن مثيلاها في دول الجنوب عامة والجزائر خاصة لازالت تواجه الكثير من الصعوبات أبرزها مشكلة التمويل التي أصبحت فعلا تعيق تطورها بدأً من مرحلة الإنشاء إلى التوسع وهذا نظرا لكون منح القروض المصرفية يتطلب فضلا عن دراسة الجدوى توفر الضمانات الكافية لمنح القروض.           أمام هذه الصعوبات التمويلية ونظرً ا لقصور التمويلات التقليدية التي تمنحها المصارف وعدم تمكنها من تلبية كل حاجيات المؤسسات الاستثمارية أصبح من الضروري البحث عن مصادر وآليات أخرى للتمويل خارج القطاع المصرفي التقليدي، وهنا فإن للدولة دور كبير في دعم مستويات التمويل المختلفة وذلك من خلال تفعيل دور الهياكل الموجودة وطرح بدائل حديثة للتمويل ومن أبرزها التمويل عن طريق تحويل عقد الفاتورة، ورأس المال المخاطر، الاستغلال الأمثل للاختراعات والابتكارات، البنوك الإسلامية.    </vt:lpstr>
      <vt:lpstr>             تعتبر هذه التمويلات من الأدوات الفعالة في مد المؤسسات المحتاجة بالتمويل اللازم نظرا لما لها من ميزات تتلاءم وطبيعة هذه المؤسسات، ويعتبر التمويل التأجيري من أهم هذه البدائل التمويلية التي نالت اهتماما بالغا من طرف الباحثين الاقتصاديين سواء في الدول المقدمة أو الدول النامية.             وعلى غرار باقي الدول التي اعتمدت التمويل التأجيري كبديل تمويلي للمؤسسات الاقتصادية، فإن الجزائر بدورها انتهجت هذه سياسة التمويلية، حيث قامت بإنشاء مؤسسات للتمويل التأجيري التي أصبحت من أهم ركائز السياسات الاقتصادية للدولة.            من خلال هذه المقدمة يمكن طرح الإشكالية التالية:                         - ما هو أثر التمويل التأجيري الحديث كبديل تمويلي للمؤسسات الاقتصادية؟     </vt:lpstr>
      <vt:lpstr>المبحث الأول: أساسيات حول التمويل التأجيري المطلب الأول: مفهوم التمويل التأجيري </vt:lpstr>
      <vt:lpstr>المطلب الثاني: خصائص التمويل التأجيري </vt:lpstr>
      <vt:lpstr>المطلب الثالث: أنواع التمويل التأجيري </vt:lpstr>
      <vt:lpstr>الفرع: العمليات المشابهة التمويل التأجيري</vt:lpstr>
      <vt:lpstr>PowerPoint Presentation</vt:lpstr>
      <vt:lpstr>المطلب الرابع: أهمية التمويل التأجيري</vt:lpstr>
      <vt:lpstr>دراسة حالة: التمويل التأجيري (بنك البركة)</vt:lpstr>
      <vt:lpstr>ثانيا: مراحل سير الملف  يمكن تلخيص مراحل سير ملف التمويل التأجيري في  المخطط التالي:            </vt:lpstr>
      <vt:lpstr>شروط عملية التمويل لدى البنك البركة:  التسمية: مؤسسة معينة . الصفة القانونية : شركة ذات أسهم. رأس المال الاجتماعي . 2000000دج تاريخ بداية النشاط:.2010/01/03  موضوع الطلب: </vt:lpstr>
      <vt:lpstr>الضمانات الممنوحة:               إن الضمانات التي قدمتها المؤسسة المستأجرة للبنك تتمثل فيما يلي: - كفالة تضامنية غير قابلة للتجزئة. - رهن عقاري أو إيجار أولي .         </vt:lpstr>
      <vt:lpstr>ثالثا: ابرام العقد الايجاري        ثالثا: ابرام العقد الايجاري  القيام بإبرام عقد تجاري يتضمن شروط الصفقة المبرمة بين مشتري وسائل النقل "بنك البركة" والمورد وينص العقد على بنود أهمها: - تعهد من طرف المدير العام مع خاتم المؤسسة. - تصريح موقع يتضمن معلومات عامة حول المؤسسة المستأجرة. - الأطراف المتعاقدة -. شكل عقد الاتفاق –. الخصائص و المقاييس التقنية. - سعر الوحدة– مبلغ العقد – الوثائق التعاقدية أساس العقد. – مهلة التسليم - مكان التسليم – المطابقة و الاستلام النهائي –. الضمانات. – الخدمات ما بعد البيع -. ضمان الملكية الصناعية –. توظيف العقد. - الوثائق اللازمة– طريقة الدفع - عقوبة تأخر التسديد . – الفسخ – تسوية النزاعات - المساعدة التقنية – تحقيق وتطبيق العقد – مدة العقد. - إمضاء وخاتم طرفا العقد.        </vt:lpstr>
      <vt:lpstr> رابعا: تحديد الإيجارات  - يتم تسديد الإيجارات بالاقتطاع المباشر من الحساب البنكي للمستأجر وهذا عندما يحين آجال استحقاقها. - تستلزم دفع الإيجار الأولي الذي يعتبر كقسط من مجموع الإيجارات.   خامسا: عقوبات التأخير  كل تأخير في تسديد إيجار ما أو في تسديد مبالغ المستأجر الملزم بها تعرض هذا الأخير إلى دفع عمولة التأخير المحدد وفقا لمعدل الخصم لبنك الجزائر %15 زيادة على تسديد مصاريف استرداد الأموال.           </vt:lpstr>
      <vt:lpstr>المطلب الثاني: مزايا و عيوب التمويل التأجيري </vt:lpstr>
      <vt:lpstr>PowerPoint Presentation</vt:lpstr>
      <vt:lpstr>خاتمة: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التمويل التأجيري</dc:title>
  <dc:creator>Zakaria</dc:creator>
  <cp:lastModifiedBy>admin</cp:lastModifiedBy>
  <cp:revision>84</cp:revision>
  <dcterms:created xsi:type="dcterms:W3CDTF">2018-12-11T13:37:59Z</dcterms:created>
  <dcterms:modified xsi:type="dcterms:W3CDTF">2020-12-02T13:20:32Z</dcterms:modified>
</cp:coreProperties>
</file>