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6" r:id="rId7"/>
    <p:sldId id="268"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fr-FR" smtClean="0"/>
              <a:t>Modifiez le style du titre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2/13/2022</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7C3F878-F5E8-489B-AC8A-64F2A7E22C28}"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‹N°›</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B7C3F878-F5E8-489B-AC8A-64F2A7E22C28}" type="datetimeFigureOut">
              <a:rPr lang="en-US" smtClean="0"/>
              <a:pPr/>
              <a:t>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‹N°›</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fr-FR" smtClean="0"/>
              <a:t>Modifiez le style du titre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2/13/2022</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fr-FR" smtClean="0"/>
              <a:t>Modifiez le style du titre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2/13/2022</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2/13/2022</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331640" y="1124744"/>
            <a:ext cx="6336703" cy="1702160"/>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b">
            <a:normAutofit fontScale="82500" lnSpcReduction="20000"/>
          </a:bodyPr>
          <a:lstStyle>
            <a:lvl1pPr algn="ctr" defTabSz="914400" rtl="0" eaLnBrk="1" latinLnBrk="0" hangingPunct="1">
              <a:spcBef>
                <a:spcPct val="0"/>
              </a:spcBef>
              <a:buNone/>
              <a:defRPr sz="48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b="1" dirty="0"/>
              <a:t>SOCIOLOGIE </a:t>
            </a:r>
            <a:r>
              <a:rPr lang="fr-FR" b="1" dirty="0" smtClean="0"/>
              <a:t>DE </a:t>
            </a:r>
          </a:p>
          <a:p>
            <a:r>
              <a:rPr lang="fr-FR" b="1" dirty="0" smtClean="0"/>
              <a:t>LA </a:t>
            </a:r>
            <a:r>
              <a:rPr lang="fr-FR" b="1" dirty="0"/>
              <a:t>COMMUNICATION</a:t>
            </a:r>
            <a:r>
              <a:rPr lang="fr-FR" b="1" dirty="0" smtClean="0">
                <a:solidFill>
                  <a:schemeClr val="accent1">
                    <a:lumMod val="75000"/>
                  </a:schemeClr>
                </a:solidFill>
              </a:rPr>
              <a:t/>
            </a:r>
            <a:br>
              <a:rPr lang="fr-FR" b="1" dirty="0" smtClean="0">
                <a:solidFill>
                  <a:schemeClr val="accent1">
                    <a:lumMod val="75000"/>
                  </a:schemeClr>
                </a:solidFill>
              </a:rPr>
            </a:br>
            <a:endParaRPr lang="fr-FR" b="1" dirty="0">
              <a:solidFill>
                <a:schemeClr val="accent1">
                  <a:lumMod val="75000"/>
                </a:schemeClr>
              </a:solidFill>
            </a:endParaRPr>
          </a:p>
        </p:txBody>
      </p:sp>
      <p:sp>
        <p:nvSpPr>
          <p:cNvPr id="5" name="Sous-titre 2"/>
          <p:cNvSpPr txBox="1">
            <a:spLocks/>
          </p:cNvSpPr>
          <p:nvPr/>
        </p:nvSpPr>
        <p:spPr>
          <a:xfrm>
            <a:off x="3347864" y="5054949"/>
            <a:ext cx="4878484" cy="648072"/>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Clr>
                <a:schemeClr val="accent2"/>
              </a:buClr>
              <a:buSzPct val="85000"/>
              <a:buFont typeface="Brush Script MT" pitchFamily="66" charset="0"/>
              <a:buNone/>
              <a:defRPr sz="2400" kern="1200">
                <a:solidFill>
                  <a:schemeClr val="tx2"/>
                </a:solidFill>
                <a:latin typeface="+mn-lt"/>
                <a:ea typeface="+mn-ea"/>
                <a:cs typeface="+mn-cs"/>
              </a:defRPr>
            </a:lvl1pPr>
            <a:lvl2pPr marL="457200" indent="0" algn="ctr" defTabSz="914400" rtl="0" eaLnBrk="1" latinLnBrk="0" hangingPunct="1">
              <a:spcBef>
                <a:spcPct val="20000"/>
              </a:spcBef>
              <a:buClr>
                <a:schemeClr val="accent2"/>
              </a:buClr>
              <a:buSzPct val="85000"/>
              <a:buFont typeface="Brush Script MT" pitchFamily="66"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2"/>
              </a:buClr>
              <a:buSzPct val="85000"/>
              <a:buFont typeface="Brush Script MT" pitchFamily="66"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2"/>
              </a:buClr>
              <a:buSzPct val="85000"/>
              <a:buFont typeface="Brush Script MT" pitchFamily="66"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2"/>
              </a:buClr>
              <a:buSzPct val="85000"/>
              <a:buFont typeface="Brush Script MT" pitchFamily="66"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2"/>
              </a:buClr>
              <a:buSzPct val="85000"/>
              <a:buFont typeface="Brush Script MT" pitchFamily="66"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SzPct val="85000"/>
              <a:buFont typeface="Brush Script MT" pitchFamily="66"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2"/>
              </a:buClr>
              <a:buSzPct val="85000"/>
              <a:buFont typeface="Brush Script MT" pitchFamily="66"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2"/>
              </a:buClr>
              <a:buSzPct val="85000"/>
              <a:buFont typeface="Brush Script MT" pitchFamily="66" charset="0"/>
              <a:buNone/>
              <a:defRPr sz="1600" kern="1200">
                <a:solidFill>
                  <a:schemeClr val="tx1">
                    <a:tint val="75000"/>
                  </a:schemeClr>
                </a:solidFill>
                <a:latin typeface="+mn-lt"/>
                <a:ea typeface="+mn-ea"/>
                <a:cs typeface="+mn-cs"/>
              </a:defRPr>
            </a:lvl9pPr>
          </a:lstStyle>
          <a:p>
            <a:r>
              <a:rPr lang="fr-FR" sz="2100" b="1" dirty="0" smtClean="0"/>
              <a:t>C</a:t>
            </a:r>
            <a:r>
              <a:rPr lang="fr-FR" dirty="0" smtClean="0"/>
              <a:t>onduite </a:t>
            </a:r>
            <a:r>
              <a:rPr lang="fr-FR" sz="2100" b="1" dirty="0" smtClean="0"/>
              <a:t>O</a:t>
            </a:r>
            <a:r>
              <a:rPr lang="fr-FR" dirty="0" smtClean="0"/>
              <a:t>pérationnelle </a:t>
            </a:r>
            <a:r>
              <a:rPr lang="fr-FR" sz="1600" dirty="0" smtClean="0"/>
              <a:t>du</a:t>
            </a:r>
            <a:r>
              <a:rPr lang="fr-FR" dirty="0" smtClean="0"/>
              <a:t> </a:t>
            </a:r>
            <a:r>
              <a:rPr lang="fr-FR" sz="2100" b="1" dirty="0" smtClean="0"/>
              <a:t>P</a:t>
            </a:r>
            <a:r>
              <a:rPr lang="fr-FR" dirty="0" smtClean="0"/>
              <a:t>rojet, </a:t>
            </a:r>
            <a:endParaRPr lang="fr-FR" dirty="0"/>
          </a:p>
        </p:txBody>
      </p:sp>
      <p:sp>
        <p:nvSpPr>
          <p:cNvPr id="6" name="Sous-titre 2"/>
          <p:cNvSpPr txBox="1">
            <a:spLocks/>
          </p:cNvSpPr>
          <p:nvPr/>
        </p:nvSpPr>
        <p:spPr>
          <a:xfrm>
            <a:off x="1403648" y="2996952"/>
            <a:ext cx="6408712" cy="1087768"/>
          </a:xfrm>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fr-FR" b="1" dirty="0" smtClean="0"/>
              <a:t>Dr. </a:t>
            </a:r>
            <a:r>
              <a:rPr lang="fr-FR" b="1" dirty="0" err="1" smtClean="0"/>
              <a:t>Soumia</a:t>
            </a:r>
            <a:r>
              <a:rPr lang="fr-FR" b="1" dirty="0" smtClean="0"/>
              <a:t> BOUZAHER</a:t>
            </a:r>
          </a:p>
          <a:p>
            <a:endParaRPr lang="fr-FR" b="1" dirty="0" smtClean="0"/>
          </a:p>
          <a:p>
            <a:r>
              <a:rPr lang="fr-FR" dirty="0" smtClean="0"/>
              <a:t>Cours du 2</a:t>
            </a:r>
            <a:r>
              <a:rPr lang="fr-FR" baseline="30000" dirty="0" smtClean="0"/>
              <a:t>ième</a:t>
            </a:r>
            <a:r>
              <a:rPr lang="fr-FR" dirty="0" smtClean="0"/>
              <a:t> semestre  présenté pour les étudiants en deuxième année licence COP</a:t>
            </a:r>
          </a:p>
        </p:txBody>
      </p:sp>
    </p:spTree>
    <p:extLst>
      <p:ext uri="{BB962C8B-B14F-4D97-AF65-F5344CB8AC3E}">
        <p14:creationId xmlns:p14="http://schemas.microsoft.com/office/powerpoint/2010/main" val="2866225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rPr>
              <a:t>Description de la matière </a:t>
            </a:r>
            <a:r>
              <a:rPr lang="fr-FR" sz="2400" b="1" dirty="0" smtClean="0">
                <a:solidFill>
                  <a:schemeClr val="tx1"/>
                </a:solidFill>
              </a:rPr>
              <a:t>d’enseignement</a:t>
            </a:r>
            <a:endParaRPr lang="fr-FR" sz="2400" dirty="0">
              <a:solidFill>
                <a:schemeClr val="tx1"/>
              </a:solidFill>
            </a:endParaRPr>
          </a:p>
        </p:txBody>
      </p:sp>
      <p:sp>
        <p:nvSpPr>
          <p:cNvPr id="3" name="Rectangle 2"/>
          <p:cNvSpPr/>
          <p:nvPr/>
        </p:nvSpPr>
        <p:spPr>
          <a:xfrm>
            <a:off x="1835696" y="2690336"/>
            <a:ext cx="5904656" cy="2031325"/>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02060"/>
                </a:solidFill>
              </a:rPr>
              <a:t>Unité d’enseignement: DECOUVERTE/TRANSVERSALE </a:t>
            </a:r>
            <a:r>
              <a:rPr lang="fr-FR" b="1" dirty="0" smtClean="0">
                <a:solidFill>
                  <a:srgbClr val="002060"/>
                </a:solidFill>
              </a:rPr>
              <a:t>3</a:t>
            </a:r>
          </a:p>
          <a:p>
            <a:endParaRPr lang="fr-FR" b="1" dirty="0" smtClean="0">
              <a:solidFill>
                <a:srgbClr val="002060"/>
              </a:solidFill>
            </a:endParaRPr>
          </a:p>
          <a:p>
            <a:r>
              <a:rPr lang="fr-FR" b="1" dirty="0" smtClean="0">
                <a:solidFill>
                  <a:srgbClr val="002060"/>
                </a:solidFill>
              </a:rPr>
              <a:t> </a:t>
            </a:r>
            <a:r>
              <a:rPr lang="fr-FR" b="1" dirty="0">
                <a:solidFill>
                  <a:srgbClr val="002060"/>
                </a:solidFill>
              </a:rPr>
              <a:t>Nombre de Crédits: 1	Coefficient : </a:t>
            </a:r>
            <a:r>
              <a:rPr lang="fr-FR" b="1" dirty="0" smtClean="0">
                <a:solidFill>
                  <a:srgbClr val="002060"/>
                </a:solidFill>
              </a:rPr>
              <a:t>1</a:t>
            </a:r>
          </a:p>
          <a:p>
            <a:endParaRPr lang="fr-FR" b="1" dirty="0">
              <a:solidFill>
                <a:srgbClr val="002060"/>
              </a:solidFill>
            </a:endParaRPr>
          </a:p>
          <a:p>
            <a:r>
              <a:rPr lang="fr-FR" b="1" dirty="0">
                <a:solidFill>
                  <a:srgbClr val="002060"/>
                </a:solidFill>
              </a:rPr>
              <a:t>Volume horaire hebdomadaire total : </a:t>
            </a:r>
            <a:r>
              <a:rPr lang="fr-FR" b="1" dirty="0" smtClean="0">
                <a:solidFill>
                  <a:srgbClr val="002060"/>
                </a:solidFill>
              </a:rPr>
              <a:t>1h30</a:t>
            </a:r>
          </a:p>
          <a:p>
            <a:endParaRPr lang="fr-FR" b="1" dirty="0">
              <a:solidFill>
                <a:srgbClr val="002060"/>
              </a:solidFill>
            </a:endParaRPr>
          </a:p>
          <a:p>
            <a:pPr lvl="0"/>
            <a:r>
              <a:rPr lang="fr-FR" b="1" dirty="0">
                <a:solidFill>
                  <a:srgbClr val="002060"/>
                </a:solidFill>
              </a:rPr>
              <a:t>Cours (nombre d’heures par semaine) : 1H30</a:t>
            </a:r>
          </a:p>
        </p:txBody>
      </p:sp>
    </p:spTree>
    <p:extLst>
      <p:ext uri="{BB962C8B-B14F-4D97-AF65-F5344CB8AC3E}">
        <p14:creationId xmlns:p14="http://schemas.microsoft.com/office/powerpoint/2010/main" val="939807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mtClean="0">
                <a:solidFill>
                  <a:schemeClr val="tx1"/>
                </a:solidFill>
              </a:rPr>
              <a:t>Description de la matière d’enseignement</a:t>
            </a:r>
            <a:endParaRPr lang="fr-FR" sz="2400" dirty="0">
              <a:solidFill>
                <a:schemeClr val="tx1"/>
              </a:solidFill>
            </a:endParaRPr>
          </a:p>
        </p:txBody>
      </p:sp>
      <p:sp>
        <p:nvSpPr>
          <p:cNvPr id="3" name="Rectangle 2"/>
          <p:cNvSpPr/>
          <p:nvPr/>
        </p:nvSpPr>
        <p:spPr>
          <a:xfrm>
            <a:off x="1475656" y="3284984"/>
            <a:ext cx="6552728" cy="92333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fr-FR" b="1" dirty="0">
                <a:solidFill>
                  <a:schemeClr val="tx1"/>
                </a:solidFill>
                <a:latin typeface="Arial Rounded MT Bold" pitchFamily="34" charset="0"/>
              </a:rPr>
              <a:t>Prérequis </a:t>
            </a:r>
            <a:r>
              <a:rPr lang="fr-FR" b="1" dirty="0" smtClean="0">
                <a:solidFill>
                  <a:schemeClr val="tx1"/>
                </a:solidFill>
                <a:latin typeface="Arial Rounded MT Bold" pitchFamily="34" charset="0"/>
              </a:rPr>
              <a:t>: </a:t>
            </a:r>
          </a:p>
          <a:p>
            <a:pPr algn="just"/>
            <a:r>
              <a:rPr lang="fr-FR" dirty="0" smtClean="0">
                <a:solidFill>
                  <a:schemeClr val="tx1"/>
                </a:solidFill>
                <a:latin typeface="Arial Rounded MT Bold" pitchFamily="34" charset="0"/>
              </a:rPr>
              <a:t>	Culture </a:t>
            </a:r>
            <a:r>
              <a:rPr lang="fr-FR" dirty="0">
                <a:solidFill>
                  <a:schemeClr val="tx1"/>
                </a:solidFill>
                <a:latin typeface="Arial Rounded MT Bold" pitchFamily="34" charset="0"/>
              </a:rPr>
              <a:t>en sciences humaines et </a:t>
            </a:r>
            <a:r>
              <a:rPr lang="fr-FR" dirty="0" smtClean="0">
                <a:solidFill>
                  <a:schemeClr val="tx1"/>
                </a:solidFill>
                <a:latin typeface="Arial Rounded MT Bold" pitchFamily="34" charset="0"/>
              </a:rPr>
              <a:t>sociales de l’entreprise.</a:t>
            </a:r>
            <a:r>
              <a:rPr lang="fr-FR" b="1" dirty="0" smtClean="0">
                <a:solidFill>
                  <a:schemeClr val="tx1"/>
                </a:solidFill>
                <a:latin typeface="Arial Rounded MT Bold" pitchFamily="34" charset="0"/>
              </a:rPr>
              <a:t>.</a:t>
            </a:r>
            <a:endParaRPr lang="fr-FR" b="1" dirty="0">
              <a:solidFill>
                <a:schemeClr val="tx1"/>
              </a:solidFill>
              <a:latin typeface="Arial Rounded MT Bold" pitchFamily="34" charset="0"/>
            </a:endParaRPr>
          </a:p>
        </p:txBody>
      </p:sp>
    </p:spTree>
    <p:extLst>
      <p:ext uri="{BB962C8B-B14F-4D97-AF65-F5344CB8AC3E}">
        <p14:creationId xmlns:p14="http://schemas.microsoft.com/office/powerpoint/2010/main" val="3192047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mtClean="0">
                <a:solidFill>
                  <a:schemeClr val="tx1"/>
                </a:solidFill>
              </a:rPr>
              <a:t>Description de la matière d’enseignement</a:t>
            </a:r>
            <a:endParaRPr lang="fr-FR" sz="2400" dirty="0">
              <a:solidFill>
                <a:schemeClr val="tx1"/>
              </a:solidFill>
            </a:endParaRPr>
          </a:p>
        </p:txBody>
      </p:sp>
      <p:sp>
        <p:nvSpPr>
          <p:cNvPr id="4" name="Rectangle 3"/>
          <p:cNvSpPr/>
          <p:nvPr/>
        </p:nvSpPr>
        <p:spPr>
          <a:xfrm>
            <a:off x="1420149" y="2564904"/>
            <a:ext cx="6552728" cy="34163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fr-FR" b="1" dirty="0">
                <a:solidFill>
                  <a:schemeClr val="tx1"/>
                </a:solidFill>
                <a:latin typeface="Arial Rounded MT Bold" pitchFamily="34" charset="0"/>
              </a:rPr>
              <a:t>Objectif général du la matière d’enseignement </a:t>
            </a:r>
            <a:r>
              <a:rPr lang="fr-FR" b="1" dirty="0" smtClean="0">
                <a:solidFill>
                  <a:schemeClr val="tx1"/>
                </a:solidFill>
                <a:latin typeface="Arial Rounded MT Bold" pitchFamily="34" charset="0"/>
              </a:rPr>
              <a:t>:</a:t>
            </a:r>
          </a:p>
          <a:p>
            <a:pPr algn="just"/>
            <a:endParaRPr lang="fr-FR" b="1" dirty="0">
              <a:solidFill>
                <a:schemeClr val="tx1"/>
              </a:solidFill>
              <a:latin typeface="Arial Rounded MT Bold" pitchFamily="34" charset="0"/>
            </a:endParaRPr>
          </a:p>
          <a:p>
            <a:pPr algn="just"/>
            <a:r>
              <a:rPr lang="fr-FR" dirty="0">
                <a:solidFill>
                  <a:schemeClr val="tx1"/>
                </a:solidFill>
                <a:latin typeface="Arial Rounded MT Bold" pitchFamily="34" charset="0"/>
              </a:rPr>
              <a:t>L’objectif principal est de comprendre et d’expliquer le fonctionnement et la dynamique des entreprises d’aujourd’hui, c’est à dire le lien humain et social sous ses trois aspects essentiels : </a:t>
            </a:r>
          </a:p>
          <a:p>
            <a:pPr algn="just"/>
            <a:r>
              <a:rPr lang="fr-FR" dirty="0" smtClean="0">
                <a:solidFill>
                  <a:schemeClr val="tx1"/>
                </a:solidFill>
                <a:latin typeface="Arial Rounded MT Bold" pitchFamily="34" charset="0"/>
              </a:rPr>
              <a:t>	la </a:t>
            </a:r>
            <a:r>
              <a:rPr lang="fr-FR" dirty="0">
                <a:solidFill>
                  <a:schemeClr val="tx1"/>
                </a:solidFill>
                <a:latin typeface="Arial Rounded MT Bold" pitchFamily="34" charset="0"/>
              </a:rPr>
              <a:t>mise en lumière des acteurs et de leur logique de conduite, </a:t>
            </a:r>
          </a:p>
          <a:p>
            <a:pPr algn="just"/>
            <a:r>
              <a:rPr lang="fr-FR" dirty="0" smtClean="0">
                <a:solidFill>
                  <a:schemeClr val="tx1"/>
                </a:solidFill>
                <a:latin typeface="Arial Rounded MT Bold" pitchFamily="34" charset="0"/>
              </a:rPr>
              <a:t>	la </a:t>
            </a:r>
            <a:r>
              <a:rPr lang="fr-FR" dirty="0">
                <a:solidFill>
                  <a:schemeClr val="tx1"/>
                </a:solidFill>
                <a:latin typeface="Arial Rounded MT Bold" pitchFamily="34" charset="0"/>
              </a:rPr>
              <a:t>création des règles par le groupe d’acteurs pour </a:t>
            </a:r>
            <a:r>
              <a:rPr lang="fr-FR" dirty="0" smtClean="0">
                <a:solidFill>
                  <a:schemeClr val="tx1"/>
                </a:solidFill>
                <a:latin typeface="Arial Rounded MT Bold" pitchFamily="34" charset="0"/>
              </a:rPr>
              <a:t>agir, et</a:t>
            </a:r>
          </a:p>
          <a:p>
            <a:pPr algn="just"/>
            <a:r>
              <a:rPr lang="fr-FR" dirty="0">
                <a:solidFill>
                  <a:schemeClr val="tx1"/>
                </a:solidFill>
                <a:latin typeface="Arial Rounded MT Bold" pitchFamily="34" charset="0"/>
              </a:rPr>
              <a:t>	</a:t>
            </a:r>
            <a:r>
              <a:rPr lang="fr-FR" dirty="0" smtClean="0">
                <a:solidFill>
                  <a:schemeClr val="tx1"/>
                </a:solidFill>
                <a:latin typeface="Arial Rounded MT Bold" pitchFamily="34" charset="0"/>
              </a:rPr>
              <a:t> </a:t>
            </a:r>
            <a:r>
              <a:rPr lang="fr-FR" dirty="0">
                <a:solidFill>
                  <a:schemeClr val="tx1"/>
                </a:solidFill>
                <a:latin typeface="Arial Rounded MT Bold" pitchFamily="34" charset="0"/>
              </a:rPr>
              <a:t>Le sens à leur expérience donné par les </a:t>
            </a:r>
            <a:r>
              <a:rPr lang="fr-FR" dirty="0" smtClean="0">
                <a:solidFill>
                  <a:schemeClr val="tx1"/>
                </a:solidFill>
                <a:latin typeface="Arial Rounded MT Bold" pitchFamily="34" charset="0"/>
              </a:rPr>
              <a:t>individus</a:t>
            </a:r>
            <a:r>
              <a:rPr lang="fr-FR" b="1" dirty="0" smtClean="0">
                <a:solidFill>
                  <a:schemeClr val="tx1"/>
                </a:solidFill>
                <a:latin typeface="Arial Rounded MT Bold" pitchFamily="34" charset="0"/>
              </a:rPr>
              <a:t>.</a:t>
            </a:r>
            <a:endParaRPr lang="fr-FR" b="1" dirty="0">
              <a:solidFill>
                <a:schemeClr val="tx1"/>
              </a:solidFill>
              <a:latin typeface="Arial Rounded MT Bold" pitchFamily="34" charset="0"/>
            </a:endParaRPr>
          </a:p>
        </p:txBody>
      </p:sp>
    </p:spTree>
    <p:extLst>
      <p:ext uri="{BB962C8B-B14F-4D97-AF65-F5344CB8AC3E}">
        <p14:creationId xmlns:p14="http://schemas.microsoft.com/office/powerpoint/2010/main" val="3170896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mtClean="0">
                <a:solidFill>
                  <a:schemeClr val="tx1"/>
                </a:solidFill>
              </a:rPr>
              <a:t>Description de la matière d’enseignement</a:t>
            </a:r>
            <a:endParaRPr lang="fr-FR" sz="2400" dirty="0">
              <a:solidFill>
                <a:schemeClr val="tx1"/>
              </a:solidFill>
            </a:endParaRPr>
          </a:p>
        </p:txBody>
      </p:sp>
      <p:sp>
        <p:nvSpPr>
          <p:cNvPr id="3" name="Rectangle 2"/>
          <p:cNvSpPr/>
          <p:nvPr/>
        </p:nvSpPr>
        <p:spPr>
          <a:xfrm>
            <a:off x="1475656" y="2780928"/>
            <a:ext cx="6552728" cy="2031325"/>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fr-FR" b="1" dirty="0">
                <a:solidFill>
                  <a:schemeClr val="tx1"/>
                </a:solidFill>
                <a:latin typeface="Arial Rounded MT Bold" pitchFamily="34" charset="0"/>
              </a:rPr>
              <a:t>Objectifs d’apprentissage : Les apprenants doivent </a:t>
            </a:r>
            <a:r>
              <a:rPr lang="fr-FR" b="1" dirty="0" smtClean="0">
                <a:solidFill>
                  <a:schemeClr val="tx1"/>
                </a:solidFill>
                <a:latin typeface="Arial Rounded MT Bold" pitchFamily="34" charset="0"/>
              </a:rPr>
              <a:t>:</a:t>
            </a:r>
          </a:p>
          <a:p>
            <a:pPr algn="just"/>
            <a:endParaRPr lang="fr-FR" b="1" dirty="0">
              <a:solidFill>
                <a:schemeClr val="tx1"/>
              </a:solidFill>
              <a:latin typeface="Arial Rounded MT Bold" pitchFamily="34" charset="0"/>
            </a:endParaRPr>
          </a:p>
          <a:p>
            <a:pPr algn="just"/>
            <a:r>
              <a:rPr lang="fr-FR" b="1" dirty="0">
                <a:solidFill>
                  <a:schemeClr val="tx1"/>
                </a:solidFill>
                <a:latin typeface="Arial Rounded MT Bold" pitchFamily="34" charset="0"/>
              </a:rPr>
              <a:t>connaitre la place des acteurs et des personnes dans le devenir des entreprises et des relations    de travail et de leur prise en compte dans la pratique professionnelle qu’ils adviennent chefs de projets ou conducteurs de projets</a:t>
            </a:r>
            <a:r>
              <a:rPr lang="fr-FR" b="1" dirty="0" smtClean="0">
                <a:solidFill>
                  <a:schemeClr val="tx1"/>
                </a:solidFill>
                <a:latin typeface="Arial Rounded MT Bold" pitchFamily="34" charset="0"/>
              </a:rPr>
              <a:t>..</a:t>
            </a:r>
            <a:endParaRPr lang="fr-FR" b="1" dirty="0">
              <a:solidFill>
                <a:schemeClr val="tx1"/>
              </a:solidFill>
              <a:latin typeface="Arial Rounded MT Bold" pitchFamily="34" charset="0"/>
            </a:endParaRPr>
          </a:p>
        </p:txBody>
      </p:sp>
    </p:spTree>
    <p:extLst>
      <p:ext uri="{BB962C8B-B14F-4D97-AF65-F5344CB8AC3E}">
        <p14:creationId xmlns:p14="http://schemas.microsoft.com/office/powerpoint/2010/main" val="1764278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mtClean="0">
                <a:solidFill>
                  <a:schemeClr val="tx1"/>
                </a:solidFill>
              </a:rPr>
              <a:t>Description de la matière d’enseignement</a:t>
            </a:r>
            <a:endParaRPr lang="fr-FR" sz="2400" dirty="0">
              <a:solidFill>
                <a:schemeClr val="tx1"/>
              </a:solidFill>
            </a:endParaRPr>
          </a:p>
        </p:txBody>
      </p:sp>
      <p:sp>
        <p:nvSpPr>
          <p:cNvPr id="3" name="Rectangle 2"/>
          <p:cNvSpPr/>
          <p:nvPr/>
        </p:nvSpPr>
        <p:spPr>
          <a:xfrm>
            <a:off x="1331640" y="2204864"/>
            <a:ext cx="6552728" cy="3970318"/>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fr-FR" b="1" dirty="0" smtClean="0">
                <a:solidFill>
                  <a:schemeClr val="tx1"/>
                </a:solidFill>
                <a:latin typeface="Arial Rounded MT Bold" pitchFamily="34" charset="0"/>
              </a:rPr>
              <a:t>Ainsi </a:t>
            </a:r>
            <a:r>
              <a:rPr lang="fr-FR" b="1" dirty="0">
                <a:solidFill>
                  <a:schemeClr val="tx1"/>
                </a:solidFill>
                <a:latin typeface="Arial Rounded MT Bold" pitchFamily="34" charset="0"/>
              </a:rPr>
              <a:t>ils doivent comprendre que l’entreprise se présente comme suit </a:t>
            </a:r>
            <a:r>
              <a:rPr lang="fr-FR" b="1" dirty="0" smtClean="0">
                <a:solidFill>
                  <a:schemeClr val="tx1"/>
                </a:solidFill>
                <a:latin typeface="Arial Rounded MT Bold" pitchFamily="34" charset="0"/>
              </a:rPr>
              <a:t>:</a:t>
            </a:r>
          </a:p>
          <a:p>
            <a:pPr algn="just"/>
            <a:r>
              <a:rPr lang="fr-FR" b="1" dirty="0">
                <a:solidFill>
                  <a:schemeClr val="tx1"/>
                </a:solidFill>
                <a:latin typeface="Arial Rounded MT Bold" pitchFamily="34" charset="0"/>
              </a:rPr>
              <a:t>	</a:t>
            </a:r>
            <a:r>
              <a:rPr lang="fr-FR" dirty="0">
                <a:solidFill>
                  <a:schemeClr val="tx1"/>
                </a:solidFill>
                <a:latin typeface="Arial Rounded MT Bold" pitchFamily="34" charset="0"/>
              </a:rPr>
              <a:t>Comme une unité de production qui s’est </a:t>
            </a:r>
            <a:r>
              <a:rPr lang="fr-FR" dirty="0" smtClean="0">
                <a:solidFill>
                  <a:schemeClr val="tx1"/>
                </a:solidFill>
                <a:latin typeface="Arial Rounded MT Bold" pitchFamily="34" charset="0"/>
              </a:rPr>
              <a:t>	constituée </a:t>
            </a:r>
            <a:r>
              <a:rPr lang="fr-FR" dirty="0">
                <a:solidFill>
                  <a:schemeClr val="tx1"/>
                </a:solidFill>
                <a:latin typeface="Arial Rounded MT Bold" pitchFamily="34" charset="0"/>
              </a:rPr>
              <a:t>dans le temps</a:t>
            </a:r>
            <a:r>
              <a:rPr lang="fr-FR" dirty="0" smtClean="0">
                <a:solidFill>
                  <a:schemeClr val="tx1"/>
                </a:solidFill>
                <a:latin typeface="Arial Rounded MT Bold" pitchFamily="34" charset="0"/>
              </a:rPr>
              <a:t>,</a:t>
            </a:r>
          </a:p>
          <a:p>
            <a:pPr algn="just"/>
            <a:endParaRPr lang="fr-FR" dirty="0">
              <a:solidFill>
                <a:schemeClr val="tx1"/>
              </a:solidFill>
              <a:latin typeface="Arial Rounded MT Bold" pitchFamily="34" charset="0"/>
            </a:endParaRPr>
          </a:p>
          <a:p>
            <a:pPr algn="just"/>
            <a:r>
              <a:rPr lang="fr-FR" dirty="0">
                <a:solidFill>
                  <a:schemeClr val="tx1"/>
                </a:solidFill>
                <a:latin typeface="Arial Rounded MT Bold" pitchFamily="34" charset="0"/>
              </a:rPr>
              <a:t>	Comme une  organisation  qui abrite des acteurs</a:t>
            </a:r>
            <a:r>
              <a:rPr lang="fr-FR" dirty="0" smtClean="0">
                <a:solidFill>
                  <a:schemeClr val="tx1"/>
                </a:solidFill>
                <a:latin typeface="Arial Rounded MT Bold" pitchFamily="34" charset="0"/>
              </a:rPr>
              <a:t>,  </a:t>
            </a:r>
            <a:endParaRPr lang="fr-FR" dirty="0">
              <a:solidFill>
                <a:schemeClr val="tx1"/>
              </a:solidFill>
              <a:latin typeface="Arial Rounded MT Bold" pitchFamily="34" charset="0"/>
            </a:endParaRPr>
          </a:p>
          <a:p>
            <a:pPr algn="just"/>
            <a:r>
              <a:rPr lang="fr-FR" dirty="0" smtClean="0">
                <a:solidFill>
                  <a:schemeClr val="tx1"/>
                </a:solidFill>
                <a:latin typeface="Arial Rounded MT Bold" pitchFamily="34" charset="0"/>
              </a:rPr>
              <a:t>	des </a:t>
            </a:r>
            <a:r>
              <a:rPr lang="fr-FR" dirty="0">
                <a:solidFill>
                  <a:schemeClr val="tx1"/>
                </a:solidFill>
                <a:latin typeface="Arial Rounded MT Bold" pitchFamily="34" charset="0"/>
              </a:rPr>
              <a:t>dispositifs socio –techniques, des échanges,  </a:t>
            </a:r>
            <a:r>
              <a:rPr lang="fr-FR" dirty="0" smtClean="0">
                <a:solidFill>
                  <a:schemeClr val="tx1"/>
                </a:solidFill>
                <a:latin typeface="Arial Rounded MT Bold" pitchFamily="34" charset="0"/>
              </a:rPr>
              <a:t>	des </a:t>
            </a:r>
            <a:r>
              <a:rPr lang="fr-FR" dirty="0">
                <a:solidFill>
                  <a:schemeClr val="tx1"/>
                </a:solidFill>
                <a:latin typeface="Arial Rounded MT Bold" pitchFamily="34" charset="0"/>
              </a:rPr>
              <a:t>règles et des contrats</a:t>
            </a:r>
            <a:r>
              <a:rPr lang="fr-FR" dirty="0" smtClean="0">
                <a:solidFill>
                  <a:schemeClr val="tx1"/>
                </a:solidFill>
                <a:latin typeface="Arial Rounded MT Bold" pitchFamily="34" charset="0"/>
              </a:rPr>
              <a:t>,</a:t>
            </a:r>
          </a:p>
          <a:p>
            <a:pPr algn="just"/>
            <a:endParaRPr lang="fr-FR" dirty="0">
              <a:solidFill>
                <a:schemeClr val="tx1"/>
              </a:solidFill>
              <a:latin typeface="Arial Rounded MT Bold" pitchFamily="34" charset="0"/>
            </a:endParaRPr>
          </a:p>
          <a:p>
            <a:pPr lvl="1"/>
            <a:r>
              <a:rPr lang="fr-FR" dirty="0" smtClean="0">
                <a:solidFill>
                  <a:schemeClr val="tx1"/>
                </a:solidFill>
                <a:latin typeface="Arial Rounded MT Bold" pitchFamily="34" charset="0"/>
              </a:rPr>
              <a:t>	Comme </a:t>
            </a:r>
            <a:r>
              <a:rPr lang="fr-FR" dirty="0">
                <a:solidFill>
                  <a:schemeClr val="tx1"/>
                </a:solidFill>
                <a:latin typeface="Arial Rounded MT Bold" pitchFamily="34" charset="0"/>
              </a:rPr>
              <a:t>une institution assignée de </a:t>
            </a:r>
            <a:r>
              <a:rPr lang="fr-FR" dirty="0" smtClean="0">
                <a:solidFill>
                  <a:schemeClr val="tx1"/>
                </a:solidFill>
                <a:latin typeface="Arial Rounded MT Bold" pitchFamily="34" charset="0"/>
              </a:rPr>
              <a:t>	responsabilités (citoyennes</a:t>
            </a:r>
            <a:r>
              <a:rPr lang="fr-FR" dirty="0">
                <a:solidFill>
                  <a:schemeClr val="tx1"/>
                </a:solidFill>
                <a:latin typeface="Arial Rounded MT Bold" pitchFamily="34" charset="0"/>
              </a:rPr>
              <a:t>, sociales, </a:t>
            </a:r>
            <a:r>
              <a:rPr lang="fr-FR" dirty="0" smtClean="0">
                <a:solidFill>
                  <a:schemeClr val="tx1"/>
                </a:solidFill>
                <a:latin typeface="Arial Rounded MT Bold" pitchFamily="34" charset="0"/>
              </a:rPr>
              <a:t>	éducatives</a:t>
            </a:r>
            <a:r>
              <a:rPr lang="fr-FR" dirty="0">
                <a:solidFill>
                  <a:schemeClr val="tx1"/>
                </a:solidFill>
                <a:latin typeface="Arial Rounded MT Bold" pitchFamily="34" charset="0"/>
              </a:rPr>
              <a:t>), dans ses rapports à la société, et </a:t>
            </a:r>
            <a:r>
              <a:rPr lang="fr-FR" dirty="0" smtClean="0">
                <a:solidFill>
                  <a:schemeClr val="tx1"/>
                </a:solidFill>
                <a:latin typeface="Arial Rounded MT Bold" pitchFamily="34" charset="0"/>
              </a:rPr>
              <a:t>	avec </a:t>
            </a:r>
            <a:r>
              <a:rPr lang="fr-FR" dirty="0">
                <a:solidFill>
                  <a:schemeClr val="tx1"/>
                </a:solidFill>
                <a:latin typeface="Arial Rounded MT Bold" pitchFamily="34" charset="0"/>
              </a:rPr>
              <a:t>d’autres institutions (école, famille, culture, </a:t>
            </a:r>
            <a:r>
              <a:rPr lang="fr-FR" dirty="0" smtClean="0">
                <a:solidFill>
                  <a:schemeClr val="tx1"/>
                </a:solidFill>
                <a:latin typeface="Arial Rounded MT Bold" pitchFamily="34" charset="0"/>
              </a:rPr>
              <a:t>	religion,</a:t>
            </a:r>
            <a:endParaRPr lang="fr-FR" dirty="0">
              <a:solidFill>
                <a:schemeClr val="tx1"/>
              </a:solidFill>
              <a:latin typeface="Arial Rounded MT Bold" pitchFamily="34" charset="0"/>
            </a:endParaRPr>
          </a:p>
        </p:txBody>
      </p:sp>
    </p:spTree>
    <p:extLst>
      <p:ext uri="{BB962C8B-B14F-4D97-AF65-F5344CB8AC3E}">
        <p14:creationId xmlns:p14="http://schemas.microsoft.com/office/powerpoint/2010/main" val="1329466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325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19672" y="908720"/>
            <a:ext cx="59766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Contenu de la matière d’enseignement</a:t>
            </a:r>
            <a:endParaRPr lang="fr-FR" sz="2400" dirty="0">
              <a:solidFill>
                <a:schemeClr val="tx1"/>
              </a:solidFill>
            </a:endParaRPr>
          </a:p>
        </p:txBody>
      </p:sp>
      <p:sp>
        <p:nvSpPr>
          <p:cNvPr id="3" name="Rectangle 2"/>
          <p:cNvSpPr/>
          <p:nvPr/>
        </p:nvSpPr>
        <p:spPr>
          <a:xfrm>
            <a:off x="1331640" y="2348880"/>
            <a:ext cx="6552728" cy="369331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lvl="0" algn="just"/>
            <a:r>
              <a:rPr lang="fr-FR" dirty="0" smtClean="0">
                <a:solidFill>
                  <a:schemeClr val="tx1"/>
                </a:solidFill>
                <a:latin typeface="Arial Rounded MT Bold" pitchFamily="34" charset="0"/>
              </a:rPr>
              <a:t>1-  Rappel </a:t>
            </a:r>
            <a:r>
              <a:rPr lang="fr-FR" dirty="0">
                <a:solidFill>
                  <a:schemeClr val="tx1"/>
                </a:solidFill>
                <a:latin typeface="Arial Rounded MT Bold" pitchFamily="34" charset="0"/>
              </a:rPr>
              <a:t>sociologie du travail.</a:t>
            </a:r>
          </a:p>
          <a:p>
            <a:pPr lvl="0" algn="just"/>
            <a:r>
              <a:rPr lang="fr-FR" dirty="0" smtClean="0">
                <a:solidFill>
                  <a:schemeClr val="tx1"/>
                </a:solidFill>
                <a:latin typeface="Arial Rounded MT Bold" pitchFamily="34" charset="0"/>
              </a:rPr>
              <a:t>2-  Sociologie </a:t>
            </a:r>
            <a:r>
              <a:rPr lang="fr-FR" dirty="0">
                <a:solidFill>
                  <a:schemeClr val="tx1"/>
                </a:solidFill>
                <a:latin typeface="Arial Rounded MT Bold" pitchFamily="34" charset="0"/>
              </a:rPr>
              <a:t>des organisations</a:t>
            </a:r>
          </a:p>
          <a:p>
            <a:pPr lvl="0" algn="just"/>
            <a:r>
              <a:rPr lang="fr-FR" dirty="0" smtClean="0">
                <a:solidFill>
                  <a:schemeClr val="tx1"/>
                </a:solidFill>
                <a:latin typeface="Arial Rounded MT Bold" pitchFamily="34" charset="0"/>
              </a:rPr>
              <a:t>3-  Sociologie </a:t>
            </a:r>
            <a:r>
              <a:rPr lang="fr-FR" dirty="0">
                <a:solidFill>
                  <a:schemeClr val="tx1"/>
                </a:solidFill>
                <a:latin typeface="Arial Rounded MT Bold" pitchFamily="34" charset="0"/>
              </a:rPr>
              <a:t>de l’entreprise :</a:t>
            </a:r>
          </a:p>
          <a:p>
            <a:pPr lvl="0" algn="just"/>
            <a:r>
              <a:rPr lang="fr-FR" dirty="0" smtClean="0">
                <a:solidFill>
                  <a:schemeClr val="tx1"/>
                </a:solidFill>
                <a:latin typeface="Arial Rounded MT Bold" pitchFamily="34" charset="0"/>
              </a:rPr>
              <a:t>4-  Définition </a:t>
            </a:r>
            <a:r>
              <a:rPr lang="fr-FR" dirty="0">
                <a:solidFill>
                  <a:schemeClr val="tx1"/>
                </a:solidFill>
                <a:latin typeface="Arial Rounded MT Bold" pitchFamily="34" charset="0"/>
              </a:rPr>
              <a:t>de la sociologie des entreprises</a:t>
            </a:r>
          </a:p>
          <a:p>
            <a:pPr lvl="0" algn="just"/>
            <a:r>
              <a:rPr lang="fr-FR" dirty="0" smtClean="0">
                <a:solidFill>
                  <a:schemeClr val="tx1"/>
                </a:solidFill>
                <a:latin typeface="Arial Rounded MT Bold" pitchFamily="34" charset="0"/>
              </a:rPr>
              <a:t>5-  La </a:t>
            </a:r>
            <a:r>
              <a:rPr lang="fr-FR" dirty="0">
                <a:solidFill>
                  <a:schemeClr val="tx1"/>
                </a:solidFill>
                <a:latin typeface="Arial Rounded MT Bold" pitchFamily="34" charset="0"/>
              </a:rPr>
              <a:t>place centrale des acteurs dans l’entreprise</a:t>
            </a:r>
          </a:p>
          <a:p>
            <a:pPr lvl="0" algn="just"/>
            <a:r>
              <a:rPr lang="fr-FR" dirty="0" smtClean="0">
                <a:solidFill>
                  <a:schemeClr val="tx1"/>
                </a:solidFill>
                <a:latin typeface="Arial Rounded MT Bold" pitchFamily="34" charset="0"/>
              </a:rPr>
              <a:t>6- Les </a:t>
            </a:r>
            <a:r>
              <a:rPr lang="fr-FR" dirty="0">
                <a:solidFill>
                  <a:schemeClr val="tx1"/>
                </a:solidFill>
                <a:latin typeface="Arial Rounded MT Bold" pitchFamily="34" charset="0"/>
              </a:rPr>
              <a:t>transformations émergentes de l’entreprise et du travail</a:t>
            </a:r>
          </a:p>
          <a:p>
            <a:pPr lvl="0" algn="just"/>
            <a:r>
              <a:rPr lang="fr-FR" dirty="0" smtClean="0">
                <a:solidFill>
                  <a:schemeClr val="tx1"/>
                </a:solidFill>
                <a:latin typeface="Arial Rounded MT Bold" pitchFamily="34" charset="0"/>
              </a:rPr>
              <a:t>7- Modèles </a:t>
            </a:r>
            <a:r>
              <a:rPr lang="fr-FR" dirty="0">
                <a:solidFill>
                  <a:schemeClr val="tx1"/>
                </a:solidFill>
                <a:latin typeface="Arial Rounded MT Bold" pitchFamily="34" charset="0"/>
              </a:rPr>
              <a:t>et méthodes d'analyse des relations sociales de travail dans les organisations</a:t>
            </a:r>
          </a:p>
          <a:p>
            <a:pPr lvl="0" algn="just"/>
            <a:r>
              <a:rPr lang="fr-FR" dirty="0" smtClean="0">
                <a:solidFill>
                  <a:schemeClr val="tx1"/>
                </a:solidFill>
                <a:latin typeface="Arial Rounded MT Bold" pitchFamily="34" charset="0"/>
              </a:rPr>
              <a:t>8- Application </a:t>
            </a:r>
            <a:r>
              <a:rPr lang="fr-FR" dirty="0">
                <a:solidFill>
                  <a:schemeClr val="tx1"/>
                </a:solidFill>
                <a:latin typeface="Arial Rounded MT Bold" pitchFamily="34" charset="0"/>
              </a:rPr>
              <a:t>des modèles et méthodes sur des cas </a:t>
            </a:r>
            <a:r>
              <a:rPr lang="fr-FR" dirty="0" smtClean="0">
                <a:solidFill>
                  <a:schemeClr val="tx1"/>
                </a:solidFill>
                <a:latin typeface="Arial Rounded MT Bold" pitchFamily="34" charset="0"/>
              </a:rPr>
              <a:t>concrets,</a:t>
            </a:r>
            <a:endParaRPr lang="fr-FR" dirty="0"/>
          </a:p>
          <a:p>
            <a:r>
              <a:rPr lang="fr-FR" dirty="0"/>
              <a:t> </a:t>
            </a:r>
          </a:p>
          <a:p>
            <a:pPr algn="just"/>
            <a:r>
              <a:rPr lang="fr-FR" dirty="0" smtClean="0">
                <a:solidFill>
                  <a:schemeClr val="tx1"/>
                </a:solidFill>
                <a:latin typeface="Arial Rounded MT Bold" pitchFamily="34" charset="0"/>
              </a:rPr>
              <a:t>,</a:t>
            </a:r>
            <a:endParaRPr lang="fr-FR" dirty="0">
              <a:solidFill>
                <a:schemeClr val="tx1"/>
              </a:solidFill>
              <a:latin typeface="Arial Rounded MT Bold" pitchFamily="34" charset="0"/>
            </a:endParaRPr>
          </a:p>
        </p:txBody>
      </p:sp>
    </p:spTree>
    <p:extLst>
      <p:ext uri="{BB962C8B-B14F-4D97-AF65-F5344CB8AC3E}">
        <p14:creationId xmlns:p14="http://schemas.microsoft.com/office/powerpoint/2010/main" val="2669131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nai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926</TotalTime>
  <Words>225</Words>
  <Application>Microsoft Office PowerPoint</Application>
  <PresentationFormat>Affichage à l'écran (4:3)</PresentationFormat>
  <Paragraphs>47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Punaise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SOUMIA BOUZAHER</dc:creator>
  <cp:lastModifiedBy>SOUMIA BOUZAHER</cp:lastModifiedBy>
  <cp:revision>10</cp:revision>
  <dcterms:created xsi:type="dcterms:W3CDTF">2021-10-03T18:46:02Z</dcterms:created>
  <dcterms:modified xsi:type="dcterms:W3CDTF">2022-02-13T12:56:21Z</dcterms:modified>
</cp:coreProperties>
</file>