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3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4" autoAdjust="0"/>
  </p:normalViewPr>
  <p:slideViewPr>
    <p:cSldViewPr>
      <p:cViewPr varScale="1">
        <p:scale>
          <a:sx n="48" d="100"/>
          <a:sy n="48" d="100"/>
        </p:scale>
        <p:origin x="-114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936-6465-430C-97B2-594C93F15670}" type="doc">
      <dgm:prSet loTypeId="urn:microsoft.com/office/officeart/2005/8/layout/hierarchy1" loCatId="hierarchy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pPr rtl="1"/>
          <a:endParaRPr lang="ar-SA"/>
        </a:p>
      </dgm:t>
    </dgm:pt>
    <dgm:pt modelId="{215C640D-BBB7-489B-82E1-E5FE4140D22F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/>
            <a:t>معامل الارتباط</a:t>
          </a:r>
          <a:endParaRPr lang="ar-SA" sz="2400" b="1" dirty="0"/>
        </a:p>
      </dgm:t>
    </dgm:pt>
    <dgm:pt modelId="{F4C9EE5C-9767-4F00-9ABC-B701EE5357AA}" type="par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B985145-355D-4519-91A5-EBC75672D035}" type="sib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42E61AE-118D-42A4-936D-28DD393AB8D9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ar-SA" sz="2400" b="1" u="sng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يستخدم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اذا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 كانت المتغيرات كيفية ونوعية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AC915BB-2B37-4522-8EC4-B05D05D9AC07}" type="par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FA78032C-202B-45A6-9EDC-15E80BC82F14}" type="sib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88D76FE1-BD3E-4032-AD32-1B243B660D14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just"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 وهو يتبع معامل </a:t>
          </a:r>
          <a:r>
            <a:rPr lang="ar-DZ" sz="2400" b="1" strike="noStrike" dirty="0" smtClean="0">
              <a:latin typeface="Simplified Arabic" pitchFamily="18" charset="-78"/>
              <a:cs typeface="Simplified Arabic" pitchFamily="18" charset="-78"/>
            </a:rPr>
            <a:t>بيرسون</a:t>
          </a:r>
          <a:endParaRPr lang="ar-SA" sz="2400" b="1" u="sng" strike="noStrike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91B48F4-AD99-4E07-99AD-88B3A65894EB}" type="par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06BA1BCB-3CA1-40BD-AE94-1A207D1A3847}" type="sib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56E32958-1E2D-4640-AFCF-8D26E66B1C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و يتم استعماله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اذا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 كانت المتغيرات كمية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وتتباعية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 ( المتغير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التتابعي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 هو الذي يأخذ قيم كثيرة)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.</a:t>
          </a:r>
          <a:endParaRPr lang="fr-FR" sz="2400" dirty="0">
            <a:latin typeface="Simplified Arabic" pitchFamily="18" charset="-78"/>
            <a:cs typeface="Simplified Arabic" pitchFamily="18" charset="-78"/>
          </a:endParaRPr>
        </a:p>
      </dgm:t>
    </dgm:pt>
    <dgm:pt modelId="{F0DCC458-7D81-48B7-8672-303D9CF872A9}" type="parTrans" cxnId="{5D9F165E-2E94-4289-B46E-85E1799F6879}">
      <dgm:prSet/>
      <dgm:spPr/>
      <dgm:t>
        <a:bodyPr/>
        <a:lstStyle/>
        <a:p>
          <a:endParaRPr lang="fr-FR"/>
        </a:p>
      </dgm:t>
    </dgm:pt>
    <dgm:pt modelId="{BB1A7C82-2BB2-4B25-ADDC-0959A8E656DD}" type="sibTrans" cxnId="{5D9F165E-2E94-4289-B46E-85E1799F6879}">
      <dgm:prSet/>
      <dgm:spPr/>
      <dgm:t>
        <a:bodyPr/>
        <a:lstStyle/>
        <a:p>
          <a:endParaRPr lang="fr-FR"/>
        </a:p>
      </dgm:t>
    </dgm:pt>
    <dgm:pt modelId="{A3FA47D0-3719-48EB-8178-C72F7DCF7F75}" type="pres">
      <dgm:prSet presAssocID="{8B1E8936-6465-430C-97B2-594C93F15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E912E3-00B3-43F6-B3BF-6EFD1E738295}" type="pres">
      <dgm:prSet presAssocID="{215C640D-BBB7-489B-82E1-E5FE4140D22F}" presName="hierRoot1" presStyleCnt="0"/>
      <dgm:spPr/>
      <dgm:t>
        <a:bodyPr/>
        <a:lstStyle/>
        <a:p>
          <a:pPr rtl="1"/>
          <a:endParaRPr lang="ar-SA"/>
        </a:p>
      </dgm:t>
    </dgm:pt>
    <dgm:pt modelId="{0B7BC6BA-E81C-40F3-96CC-54667D1374AB}" type="pres">
      <dgm:prSet presAssocID="{215C640D-BBB7-489B-82E1-E5FE4140D22F}" presName="composite" presStyleCnt="0"/>
      <dgm:spPr/>
      <dgm:t>
        <a:bodyPr/>
        <a:lstStyle/>
        <a:p>
          <a:pPr rtl="1"/>
          <a:endParaRPr lang="ar-SA"/>
        </a:p>
      </dgm:t>
    </dgm:pt>
    <dgm:pt modelId="{3422185F-8DBD-43E8-B048-9BADE219D06C}" type="pres">
      <dgm:prSet presAssocID="{215C640D-BBB7-489B-82E1-E5FE4140D22F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8DE3D39-13D1-4413-B268-9A26EE72948D}" type="pres">
      <dgm:prSet presAssocID="{215C640D-BBB7-489B-82E1-E5FE4140D22F}" presName="text" presStyleLbl="fgAcc0" presStyleIdx="0" presStyleCnt="1" custScaleX="177614" custScaleY="68565" custLinFactNeighborX="6166" custLinFactNeighborY="-3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81DD91-5A9F-4A6E-BE21-AAE7FC92EFEC}" type="pres">
      <dgm:prSet presAssocID="{215C640D-BBB7-489B-82E1-E5FE4140D22F}" presName="hierChild2" presStyleCnt="0"/>
      <dgm:spPr/>
      <dgm:t>
        <a:bodyPr/>
        <a:lstStyle/>
        <a:p>
          <a:pPr rtl="1"/>
          <a:endParaRPr lang="ar-SA"/>
        </a:p>
      </dgm:t>
    </dgm:pt>
    <dgm:pt modelId="{DEF16ABD-36B9-4A2B-A05F-7559C61DE6A9}" type="pres">
      <dgm:prSet presAssocID="{F0DCC458-7D81-48B7-8672-303D9CF872A9}" presName="Name10" presStyleLbl="parChTrans1D2" presStyleIdx="0" presStyleCnt="3"/>
      <dgm:spPr/>
      <dgm:t>
        <a:bodyPr/>
        <a:lstStyle/>
        <a:p>
          <a:endParaRPr lang="fr-FR"/>
        </a:p>
      </dgm:t>
    </dgm:pt>
    <dgm:pt modelId="{B794B6F1-6E3A-43C7-87CA-6159FBA8A315}" type="pres">
      <dgm:prSet presAssocID="{56E32958-1E2D-4640-AFCF-8D26E66B1CD8}" presName="hierRoot2" presStyleCnt="0"/>
      <dgm:spPr/>
      <dgm:t>
        <a:bodyPr/>
        <a:lstStyle/>
        <a:p>
          <a:endParaRPr lang="fr-FR"/>
        </a:p>
      </dgm:t>
    </dgm:pt>
    <dgm:pt modelId="{00F8D0C8-D999-44C2-ADB4-C33F05EEEEDD}" type="pres">
      <dgm:prSet presAssocID="{56E32958-1E2D-4640-AFCF-8D26E66B1CD8}" presName="composite2" presStyleCnt="0"/>
      <dgm:spPr/>
      <dgm:t>
        <a:bodyPr/>
        <a:lstStyle/>
        <a:p>
          <a:endParaRPr lang="fr-FR"/>
        </a:p>
      </dgm:t>
    </dgm:pt>
    <dgm:pt modelId="{1321B2F4-8B1C-4EE0-B9E9-8BFF8CDD05FC}" type="pres">
      <dgm:prSet presAssocID="{56E32958-1E2D-4640-AFCF-8D26E66B1CD8}" presName="background2" presStyleLbl="node2" presStyleIdx="0" presStyleCnt="3"/>
      <dgm:spPr/>
      <dgm:t>
        <a:bodyPr/>
        <a:lstStyle/>
        <a:p>
          <a:endParaRPr lang="fr-FR"/>
        </a:p>
      </dgm:t>
    </dgm:pt>
    <dgm:pt modelId="{A9CC5690-A453-4BA3-96F7-186742CE9A33}" type="pres">
      <dgm:prSet presAssocID="{56E32958-1E2D-4640-AFCF-8D26E66B1CD8}" presName="text2" presStyleLbl="fgAcc2" presStyleIdx="0" presStyleCnt="3" custScaleX="173512" custScaleY="379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0DB617-A545-4371-BA3E-648D285C0DC3}" type="pres">
      <dgm:prSet presAssocID="{56E32958-1E2D-4640-AFCF-8D26E66B1CD8}" presName="hierChild3" presStyleCnt="0"/>
      <dgm:spPr/>
      <dgm:t>
        <a:bodyPr/>
        <a:lstStyle/>
        <a:p>
          <a:endParaRPr lang="fr-FR"/>
        </a:p>
      </dgm:t>
    </dgm:pt>
    <dgm:pt modelId="{AC11CE69-B80C-4144-B913-7E142D7E360A}" type="pres">
      <dgm:prSet presAssocID="{0AC915BB-2B37-4522-8EC4-B05D05D9AC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96ADC9-FAEF-4045-97DC-F580B2F86D20}" type="pres">
      <dgm:prSet presAssocID="{042E61AE-118D-42A4-936D-28DD393AB8D9}" presName="hierRoot2" presStyleCnt="0"/>
      <dgm:spPr/>
      <dgm:t>
        <a:bodyPr/>
        <a:lstStyle/>
        <a:p>
          <a:pPr rtl="1"/>
          <a:endParaRPr lang="ar-SA"/>
        </a:p>
      </dgm:t>
    </dgm:pt>
    <dgm:pt modelId="{498F8177-7D01-47B2-8CE3-43FD516924D2}" type="pres">
      <dgm:prSet presAssocID="{042E61AE-118D-42A4-936D-28DD393AB8D9}" presName="composite2" presStyleCnt="0"/>
      <dgm:spPr/>
      <dgm:t>
        <a:bodyPr/>
        <a:lstStyle/>
        <a:p>
          <a:pPr rtl="1"/>
          <a:endParaRPr lang="ar-SA"/>
        </a:p>
      </dgm:t>
    </dgm:pt>
    <dgm:pt modelId="{C202AAEF-42D6-4F23-9CAA-6A5893C7E376}" type="pres">
      <dgm:prSet presAssocID="{042E61AE-118D-42A4-936D-28DD393AB8D9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DA46822-D321-42CE-8E91-C56DE43915F4}" type="pres">
      <dgm:prSet presAssocID="{042E61AE-118D-42A4-936D-28DD393AB8D9}" presName="text2" presStyleLbl="fgAcc2" presStyleIdx="1" presStyleCnt="3" custScaleX="152079" custScaleY="384064" custLinFactNeighborX="-813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D82908-F978-4A51-97D3-E3AA8ABCE513}" type="pres">
      <dgm:prSet presAssocID="{042E61AE-118D-42A4-936D-28DD393AB8D9}" presName="hierChild3" presStyleCnt="0"/>
      <dgm:spPr/>
      <dgm:t>
        <a:bodyPr/>
        <a:lstStyle/>
        <a:p>
          <a:pPr rtl="1"/>
          <a:endParaRPr lang="ar-SA"/>
        </a:p>
      </dgm:t>
    </dgm:pt>
    <dgm:pt modelId="{FEAB4BF0-4F00-48F8-A5AD-189E686364C2}" type="pres">
      <dgm:prSet presAssocID="{091B48F4-AD99-4E07-99AD-88B3A65894E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6E5C3AE-8410-4EA0-97B1-462E9604653A}" type="pres">
      <dgm:prSet presAssocID="{88D76FE1-BD3E-4032-AD32-1B243B660D14}" presName="hierRoot2" presStyleCnt="0"/>
      <dgm:spPr/>
      <dgm:t>
        <a:bodyPr/>
        <a:lstStyle/>
        <a:p>
          <a:pPr rtl="1"/>
          <a:endParaRPr lang="ar-SA"/>
        </a:p>
      </dgm:t>
    </dgm:pt>
    <dgm:pt modelId="{38A9E457-E5A4-4FBD-B908-69BBAD603571}" type="pres">
      <dgm:prSet presAssocID="{88D76FE1-BD3E-4032-AD32-1B243B660D14}" presName="composite2" presStyleCnt="0"/>
      <dgm:spPr/>
      <dgm:t>
        <a:bodyPr/>
        <a:lstStyle/>
        <a:p>
          <a:pPr rtl="1"/>
          <a:endParaRPr lang="ar-SA"/>
        </a:p>
      </dgm:t>
    </dgm:pt>
    <dgm:pt modelId="{D0B5504E-EA2B-47EB-A6DB-90C4E627499C}" type="pres">
      <dgm:prSet presAssocID="{88D76FE1-BD3E-4032-AD32-1B243B660D14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0102762-EB54-4119-99E8-9A58667BDCDA}" type="pres">
      <dgm:prSet presAssocID="{88D76FE1-BD3E-4032-AD32-1B243B660D14}" presName="text2" presStyleLbl="fgAcc2" presStyleIdx="2" presStyleCnt="3" custScaleX="142541" custScaleY="462450" custLinFactNeighborX="10487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D99E06-2F33-495E-A99F-F4CE8C2E75B3}" type="pres">
      <dgm:prSet presAssocID="{88D76FE1-BD3E-4032-AD32-1B243B660D14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7F8E5BB3-8A1C-4CA6-ACC0-50D216F591F6}" type="presOf" srcId="{091B48F4-AD99-4E07-99AD-88B3A65894EB}" destId="{FEAB4BF0-4F00-48F8-A5AD-189E686364C2}" srcOrd="0" destOrd="0" presId="urn:microsoft.com/office/officeart/2005/8/layout/hierarchy1"/>
    <dgm:cxn modelId="{ED351872-95AF-4CB5-818F-19EAB81BDD2F}" srcId="{8B1E8936-6465-430C-97B2-594C93F15670}" destId="{215C640D-BBB7-489B-82E1-E5FE4140D22F}" srcOrd="0" destOrd="0" parTransId="{F4C9EE5C-9767-4F00-9ABC-B701EE5357AA}" sibTransId="{0B985145-355D-4519-91A5-EBC75672D035}"/>
    <dgm:cxn modelId="{750B02A2-FF79-4744-8130-44B399337537}" type="presOf" srcId="{F0DCC458-7D81-48B7-8672-303D9CF872A9}" destId="{DEF16ABD-36B9-4A2B-A05F-7559C61DE6A9}" srcOrd="0" destOrd="0" presId="urn:microsoft.com/office/officeart/2005/8/layout/hierarchy1"/>
    <dgm:cxn modelId="{F68F49CA-5D34-4638-A454-4260B8EB222A}" type="presOf" srcId="{215C640D-BBB7-489B-82E1-E5FE4140D22F}" destId="{C8DE3D39-13D1-4413-B268-9A26EE72948D}" srcOrd="0" destOrd="0" presId="urn:microsoft.com/office/officeart/2005/8/layout/hierarchy1"/>
    <dgm:cxn modelId="{7FFDF3CC-0DB5-4831-B8C1-44021E669FF3}" type="presOf" srcId="{8B1E8936-6465-430C-97B2-594C93F15670}" destId="{A3FA47D0-3719-48EB-8178-C72F7DCF7F75}" srcOrd="0" destOrd="0" presId="urn:microsoft.com/office/officeart/2005/8/layout/hierarchy1"/>
    <dgm:cxn modelId="{40F14404-0018-4625-A544-4F3DC4F1F11D}" type="presOf" srcId="{88D76FE1-BD3E-4032-AD32-1B243B660D14}" destId="{00102762-EB54-4119-99E8-9A58667BDCDA}" srcOrd="0" destOrd="0" presId="urn:microsoft.com/office/officeart/2005/8/layout/hierarchy1"/>
    <dgm:cxn modelId="{10EC264B-867A-48CA-8332-F09BC2387DA1}" type="presOf" srcId="{56E32958-1E2D-4640-AFCF-8D26E66B1CD8}" destId="{A9CC5690-A453-4BA3-96F7-186742CE9A33}" srcOrd="0" destOrd="0" presId="urn:microsoft.com/office/officeart/2005/8/layout/hierarchy1"/>
    <dgm:cxn modelId="{5F0A24DB-31FE-4603-9D1E-35AF79360109}" srcId="{215C640D-BBB7-489B-82E1-E5FE4140D22F}" destId="{042E61AE-118D-42A4-936D-28DD393AB8D9}" srcOrd="1" destOrd="0" parTransId="{0AC915BB-2B37-4522-8EC4-B05D05D9AC07}" sibTransId="{FA78032C-202B-45A6-9EDC-15E80BC82F14}"/>
    <dgm:cxn modelId="{644A5762-9562-49BC-802F-21A29E045D97}" srcId="{215C640D-BBB7-489B-82E1-E5FE4140D22F}" destId="{88D76FE1-BD3E-4032-AD32-1B243B660D14}" srcOrd="2" destOrd="0" parTransId="{091B48F4-AD99-4E07-99AD-88B3A65894EB}" sibTransId="{06BA1BCB-3CA1-40BD-AE94-1A207D1A3847}"/>
    <dgm:cxn modelId="{1E693D78-2494-41C6-BA4C-B93FAF8CBD64}" type="presOf" srcId="{0AC915BB-2B37-4522-8EC4-B05D05D9AC07}" destId="{AC11CE69-B80C-4144-B913-7E142D7E360A}" srcOrd="0" destOrd="0" presId="urn:microsoft.com/office/officeart/2005/8/layout/hierarchy1"/>
    <dgm:cxn modelId="{5D9F165E-2E94-4289-B46E-85E1799F6879}" srcId="{215C640D-BBB7-489B-82E1-E5FE4140D22F}" destId="{56E32958-1E2D-4640-AFCF-8D26E66B1CD8}" srcOrd="0" destOrd="0" parTransId="{F0DCC458-7D81-48B7-8672-303D9CF872A9}" sibTransId="{BB1A7C82-2BB2-4B25-ADDC-0959A8E656DD}"/>
    <dgm:cxn modelId="{A4697F92-5BD2-4306-871E-46928D427A9D}" type="presOf" srcId="{042E61AE-118D-42A4-936D-28DD393AB8D9}" destId="{8DA46822-D321-42CE-8E91-C56DE43915F4}" srcOrd="0" destOrd="0" presId="urn:microsoft.com/office/officeart/2005/8/layout/hierarchy1"/>
    <dgm:cxn modelId="{AAA6809F-5417-4D80-97F3-47FC8ED6C744}" type="presParOf" srcId="{A3FA47D0-3719-48EB-8178-C72F7DCF7F75}" destId="{83E912E3-00B3-43F6-B3BF-6EFD1E738295}" srcOrd="0" destOrd="0" presId="urn:microsoft.com/office/officeart/2005/8/layout/hierarchy1"/>
    <dgm:cxn modelId="{EC291C3A-9294-4B63-953A-E68A08C7D810}" type="presParOf" srcId="{83E912E3-00B3-43F6-B3BF-6EFD1E738295}" destId="{0B7BC6BA-E81C-40F3-96CC-54667D1374AB}" srcOrd="0" destOrd="0" presId="urn:microsoft.com/office/officeart/2005/8/layout/hierarchy1"/>
    <dgm:cxn modelId="{03E50FE7-2EC9-4F45-B686-C3E754050F35}" type="presParOf" srcId="{0B7BC6BA-E81C-40F3-96CC-54667D1374AB}" destId="{3422185F-8DBD-43E8-B048-9BADE219D06C}" srcOrd="0" destOrd="0" presId="urn:microsoft.com/office/officeart/2005/8/layout/hierarchy1"/>
    <dgm:cxn modelId="{952D27E5-022D-4F76-AF2D-0EDCFA57AEFE}" type="presParOf" srcId="{0B7BC6BA-E81C-40F3-96CC-54667D1374AB}" destId="{C8DE3D39-13D1-4413-B268-9A26EE72948D}" srcOrd="1" destOrd="0" presId="urn:microsoft.com/office/officeart/2005/8/layout/hierarchy1"/>
    <dgm:cxn modelId="{A6F32391-DE45-48D9-B236-7FE7A19FC56F}" type="presParOf" srcId="{83E912E3-00B3-43F6-B3BF-6EFD1E738295}" destId="{D081DD91-5A9F-4A6E-BE21-AAE7FC92EFEC}" srcOrd="1" destOrd="0" presId="urn:microsoft.com/office/officeart/2005/8/layout/hierarchy1"/>
    <dgm:cxn modelId="{1BDEF75E-CA16-40C4-857D-82FD99D64BCB}" type="presParOf" srcId="{D081DD91-5A9F-4A6E-BE21-AAE7FC92EFEC}" destId="{DEF16ABD-36B9-4A2B-A05F-7559C61DE6A9}" srcOrd="0" destOrd="0" presId="urn:microsoft.com/office/officeart/2005/8/layout/hierarchy1"/>
    <dgm:cxn modelId="{6FFF66D3-F97A-4143-9051-3A392823F1D4}" type="presParOf" srcId="{D081DD91-5A9F-4A6E-BE21-AAE7FC92EFEC}" destId="{B794B6F1-6E3A-43C7-87CA-6159FBA8A315}" srcOrd="1" destOrd="0" presId="urn:microsoft.com/office/officeart/2005/8/layout/hierarchy1"/>
    <dgm:cxn modelId="{B68152D5-18AB-407F-8ABB-786CCFFD579E}" type="presParOf" srcId="{B794B6F1-6E3A-43C7-87CA-6159FBA8A315}" destId="{00F8D0C8-D999-44C2-ADB4-C33F05EEEEDD}" srcOrd="0" destOrd="0" presId="urn:microsoft.com/office/officeart/2005/8/layout/hierarchy1"/>
    <dgm:cxn modelId="{B18C6B8D-32D9-41D6-BD28-7CB4BC007D5C}" type="presParOf" srcId="{00F8D0C8-D999-44C2-ADB4-C33F05EEEEDD}" destId="{1321B2F4-8B1C-4EE0-B9E9-8BFF8CDD05FC}" srcOrd="0" destOrd="0" presId="urn:microsoft.com/office/officeart/2005/8/layout/hierarchy1"/>
    <dgm:cxn modelId="{A8EE4A28-B330-42D6-89D1-B1A9A1E2A9EE}" type="presParOf" srcId="{00F8D0C8-D999-44C2-ADB4-C33F05EEEEDD}" destId="{A9CC5690-A453-4BA3-96F7-186742CE9A33}" srcOrd="1" destOrd="0" presId="urn:microsoft.com/office/officeart/2005/8/layout/hierarchy1"/>
    <dgm:cxn modelId="{47F0CE9C-9A2E-457F-9144-9DDD28DE6CD3}" type="presParOf" srcId="{B794B6F1-6E3A-43C7-87CA-6159FBA8A315}" destId="{EE0DB617-A545-4371-BA3E-648D285C0DC3}" srcOrd="1" destOrd="0" presId="urn:microsoft.com/office/officeart/2005/8/layout/hierarchy1"/>
    <dgm:cxn modelId="{40E89081-383C-414F-AD77-81558937C564}" type="presParOf" srcId="{D081DD91-5A9F-4A6E-BE21-AAE7FC92EFEC}" destId="{AC11CE69-B80C-4144-B913-7E142D7E360A}" srcOrd="2" destOrd="0" presId="urn:microsoft.com/office/officeart/2005/8/layout/hierarchy1"/>
    <dgm:cxn modelId="{51104B17-30B7-413B-B5B4-5F2E64B5A0DA}" type="presParOf" srcId="{D081DD91-5A9F-4A6E-BE21-AAE7FC92EFEC}" destId="{C996ADC9-FAEF-4045-97DC-F580B2F86D20}" srcOrd="3" destOrd="0" presId="urn:microsoft.com/office/officeart/2005/8/layout/hierarchy1"/>
    <dgm:cxn modelId="{CF97E253-AF06-4E61-B2E2-2748DF26DC1C}" type="presParOf" srcId="{C996ADC9-FAEF-4045-97DC-F580B2F86D20}" destId="{498F8177-7D01-47B2-8CE3-43FD516924D2}" srcOrd="0" destOrd="0" presId="urn:microsoft.com/office/officeart/2005/8/layout/hierarchy1"/>
    <dgm:cxn modelId="{B649E35F-E136-4A29-8983-3483F6C28332}" type="presParOf" srcId="{498F8177-7D01-47B2-8CE3-43FD516924D2}" destId="{C202AAEF-42D6-4F23-9CAA-6A5893C7E376}" srcOrd="0" destOrd="0" presId="urn:microsoft.com/office/officeart/2005/8/layout/hierarchy1"/>
    <dgm:cxn modelId="{CA4057FB-388F-4B9A-9190-ABD33F998C31}" type="presParOf" srcId="{498F8177-7D01-47B2-8CE3-43FD516924D2}" destId="{8DA46822-D321-42CE-8E91-C56DE43915F4}" srcOrd="1" destOrd="0" presId="urn:microsoft.com/office/officeart/2005/8/layout/hierarchy1"/>
    <dgm:cxn modelId="{1C54E829-46C7-414B-B251-31FC0844166A}" type="presParOf" srcId="{C996ADC9-FAEF-4045-97DC-F580B2F86D20}" destId="{A3D82908-F978-4A51-97D3-E3AA8ABCE513}" srcOrd="1" destOrd="0" presId="urn:microsoft.com/office/officeart/2005/8/layout/hierarchy1"/>
    <dgm:cxn modelId="{F882CE8B-A89B-4B48-9E3D-BDE93BAD91AE}" type="presParOf" srcId="{D081DD91-5A9F-4A6E-BE21-AAE7FC92EFEC}" destId="{FEAB4BF0-4F00-48F8-A5AD-189E686364C2}" srcOrd="4" destOrd="0" presId="urn:microsoft.com/office/officeart/2005/8/layout/hierarchy1"/>
    <dgm:cxn modelId="{C83BBFC6-448B-43BF-9144-644143545E19}" type="presParOf" srcId="{D081DD91-5A9F-4A6E-BE21-AAE7FC92EFEC}" destId="{36E5C3AE-8410-4EA0-97B1-462E9604653A}" srcOrd="5" destOrd="0" presId="urn:microsoft.com/office/officeart/2005/8/layout/hierarchy1"/>
    <dgm:cxn modelId="{3E5653B1-B6BD-4B65-8493-D0DB22A4FBD9}" type="presParOf" srcId="{36E5C3AE-8410-4EA0-97B1-462E9604653A}" destId="{38A9E457-E5A4-4FBD-B908-69BBAD603571}" srcOrd="0" destOrd="0" presId="urn:microsoft.com/office/officeart/2005/8/layout/hierarchy1"/>
    <dgm:cxn modelId="{51D0CBE7-D94E-4FBA-AE16-7CBC36372C39}" type="presParOf" srcId="{38A9E457-E5A4-4FBD-B908-69BBAD603571}" destId="{D0B5504E-EA2B-47EB-A6DB-90C4E627499C}" srcOrd="0" destOrd="0" presId="urn:microsoft.com/office/officeart/2005/8/layout/hierarchy1"/>
    <dgm:cxn modelId="{4302E5C6-A024-415E-9709-01F932F4E3D6}" type="presParOf" srcId="{38A9E457-E5A4-4FBD-B908-69BBAD603571}" destId="{00102762-EB54-4119-99E8-9A58667BDCDA}" srcOrd="1" destOrd="0" presId="urn:microsoft.com/office/officeart/2005/8/layout/hierarchy1"/>
    <dgm:cxn modelId="{ACE5A8BA-7D14-497B-BA6F-FDBEDBCA7D5B}" type="presParOf" srcId="{36E5C3AE-8410-4EA0-97B1-462E9604653A}" destId="{6AD99E06-2F33-495E-A99F-F4CE8C2E75B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4BF0-4F00-48F8-A5AD-189E686364C2}">
      <dsp:nvSpPr>
        <dsp:cNvPr id="0" name=""/>
        <dsp:cNvSpPr/>
      </dsp:nvSpPr>
      <dsp:spPr>
        <a:xfrm>
          <a:off x="4581677" y="522864"/>
          <a:ext cx="3001478" cy="560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952"/>
              </a:lnTo>
              <a:lnTo>
                <a:pt x="3001478" y="413952"/>
              </a:lnTo>
              <a:lnTo>
                <a:pt x="3001478" y="560807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CE69-B80C-4144-B913-7E142D7E360A}">
      <dsp:nvSpPr>
        <dsp:cNvPr id="0" name=""/>
        <dsp:cNvSpPr/>
      </dsp:nvSpPr>
      <dsp:spPr>
        <a:xfrm>
          <a:off x="4581677" y="522864"/>
          <a:ext cx="134848" cy="560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952"/>
              </a:lnTo>
              <a:lnTo>
                <a:pt x="134848" y="413952"/>
              </a:lnTo>
              <a:lnTo>
                <a:pt x="134848" y="560807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6ABD-36B9-4A2B-A05F-7559C61DE6A9}">
      <dsp:nvSpPr>
        <dsp:cNvPr id="0" name=""/>
        <dsp:cNvSpPr/>
      </dsp:nvSpPr>
      <dsp:spPr>
        <a:xfrm>
          <a:off x="1796433" y="522864"/>
          <a:ext cx="2785243" cy="629842"/>
        </a:xfrm>
        <a:custGeom>
          <a:avLst/>
          <a:gdLst/>
          <a:ahLst/>
          <a:cxnLst/>
          <a:rect l="0" t="0" r="0" b="0"/>
          <a:pathLst>
            <a:path>
              <a:moveTo>
                <a:pt x="2785243" y="0"/>
              </a:moveTo>
              <a:lnTo>
                <a:pt x="2785243" y="482987"/>
              </a:lnTo>
              <a:lnTo>
                <a:pt x="0" y="482987"/>
              </a:lnTo>
              <a:lnTo>
                <a:pt x="0" y="629842"/>
              </a:lnTo>
            </a:path>
          </a:pathLst>
        </a:custGeom>
        <a:noFill/>
        <a:ln w="15875" cap="rnd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185F-8DBD-43E8-B048-9BADE219D06C}">
      <dsp:nvSpPr>
        <dsp:cNvPr id="0" name=""/>
        <dsp:cNvSpPr/>
      </dsp:nvSpPr>
      <dsp:spPr>
        <a:xfrm>
          <a:off x="3173870" y="-167331"/>
          <a:ext cx="2815613" cy="69019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D39-13D1-4413-B268-9A26EE72948D}">
      <dsp:nvSpPr>
        <dsp:cNvPr id="0" name=""/>
        <dsp:cNvSpPr/>
      </dsp:nvSpPr>
      <dsp:spPr>
        <a:xfrm>
          <a:off x="3350008" y="0"/>
          <a:ext cx="2815613" cy="6901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معامل الارتباط</a:t>
          </a:r>
          <a:endParaRPr lang="ar-SA" sz="2400" b="1" kern="1200" dirty="0"/>
        </a:p>
      </dsp:txBody>
      <dsp:txXfrm>
        <a:off x="3370223" y="20215"/>
        <a:ext cx="2775183" cy="649765"/>
      </dsp:txXfrm>
    </dsp:sp>
    <dsp:sp modelId="{1321B2F4-8B1C-4EE0-B9E9-8BFF8CDD05FC}">
      <dsp:nvSpPr>
        <dsp:cNvPr id="0" name=""/>
        <dsp:cNvSpPr/>
      </dsp:nvSpPr>
      <dsp:spPr>
        <a:xfrm>
          <a:off x="421140" y="1152706"/>
          <a:ext cx="2750586" cy="38251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C5690-A453-4BA3-96F7-186742CE9A33}">
      <dsp:nvSpPr>
        <dsp:cNvPr id="0" name=""/>
        <dsp:cNvSpPr/>
      </dsp:nvSpPr>
      <dsp:spPr>
        <a:xfrm>
          <a:off x="597278" y="1320037"/>
          <a:ext cx="2750586" cy="3825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kern="1200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و يتم استعماله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اذا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 كانت المتغيرات كمية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وتتباعية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 ( المتغير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التتابعي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 هو الذي يأخذ قيم كثيرة)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.</a:t>
          </a:r>
          <a:endParaRPr lang="fr-FR" sz="24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677840" y="1400599"/>
        <a:ext cx="2589462" cy="3664036"/>
      </dsp:txXfrm>
    </dsp:sp>
    <dsp:sp modelId="{C202AAEF-42D6-4F23-9CAA-6A5893C7E376}">
      <dsp:nvSpPr>
        <dsp:cNvPr id="0" name=""/>
        <dsp:cNvSpPr/>
      </dsp:nvSpPr>
      <dsp:spPr>
        <a:xfrm>
          <a:off x="3511115" y="1083671"/>
          <a:ext cx="2410821" cy="38661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A46822-D321-42CE-8E91-C56DE43915F4}">
      <dsp:nvSpPr>
        <dsp:cNvPr id="0" name=""/>
        <dsp:cNvSpPr/>
      </dsp:nvSpPr>
      <dsp:spPr>
        <a:xfrm>
          <a:off x="3687253" y="1251003"/>
          <a:ext cx="2410821" cy="3866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u="sng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kern="1200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يستخدم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اذا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 كانت المتغيرات كيفية ونوعية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3757864" y="1321614"/>
        <a:ext cx="2269599" cy="3724878"/>
      </dsp:txXfrm>
    </dsp:sp>
    <dsp:sp modelId="{D0B5504E-EA2B-47EB-A6DB-90C4E627499C}">
      <dsp:nvSpPr>
        <dsp:cNvPr id="0" name=""/>
        <dsp:cNvSpPr/>
      </dsp:nvSpPr>
      <dsp:spPr>
        <a:xfrm>
          <a:off x="6453344" y="1083671"/>
          <a:ext cx="2259620" cy="465515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2762-EB54-4119-99E8-9A58667BDCDA}">
      <dsp:nvSpPr>
        <dsp:cNvPr id="0" name=""/>
        <dsp:cNvSpPr/>
      </dsp:nvSpPr>
      <dsp:spPr>
        <a:xfrm>
          <a:off x="6629483" y="1251003"/>
          <a:ext cx="2259620" cy="46551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just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 وهو يتبع معامل </a:t>
          </a:r>
          <a:r>
            <a:rPr lang="ar-DZ" sz="2400" b="1" strike="noStrike" kern="1200" dirty="0" smtClean="0">
              <a:latin typeface="Simplified Arabic" pitchFamily="18" charset="-78"/>
              <a:cs typeface="Simplified Arabic" pitchFamily="18" charset="-78"/>
            </a:rPr>
            <a:t>بيرسون</a:t>
          </a:r>
          <a:endParaRPr lang="ar-SA" sz="2400" b="1" u="sng" strike="noStrike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6695665" y="1317185"/>
        <a:ext cx="2127256" cy="45227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20348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1431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843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73604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3220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133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560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128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6791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4399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0322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482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9065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313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89605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8401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11/04/2022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46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DZ" dirty="0" smtClean="0"/>
              <a:t>العمل التطبيقي رقم 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4785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16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157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8964488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92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9415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1990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129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7519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3895" y="1916832"/>
            <a:ext cx="8820472" cy="1796492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dirty="0"/>
              <a:t>الخطوة الثانية : حساب </a:t>
            </a:r>
            <a:r>
              <a:rPr lang="ar-DZ" dirty="0" smtClean="0"/>
              <a:t>معاملات الارتباط بين جميع محاور الاستبيان و من ثم تحديد اي محورين اقوى ارتباطا و ايهم اقل ارتباطا</a:t>
            </a:r>
            <a:br>
              <a:rPr lang="ar-DZ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3524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1218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753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0385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60672" cy="1039427"/>
          </a:xfrm>
        </p:spPr>
        <p:txBody>
          <a:bodyPr>
            <a:normAutofit/>
          </a:bodyPr>
          <a:lstStyle/>
          <a:p>
            <a:pPr algn="r" rtl="1"/>
            <a:r>
              <a:rPr lang="ar-DZ" sz="5400" dirty="0" smtClean="0">
                <a:solidFill>
                  <a:srgbClr val="FF0000"/>
                </a:solidFill>
              </a:rPr>
              <a:t>الارتباط</a:t>
            </a:r>
            <a:r>
              <a:rPr lang="ar-DZ" sz="4800" dirty="0" smtClean="0">
                <a:solidFill>
                  <a:srgbClr val="FF0000"/>
                </a:solidFill>
              </a:rPr>
              <a:t> الخطي</a:t>
            </a:r>
            <a:endParaRPr lang="fr-FR" sz="4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>
            <a:spLocks noGrp="1"/>
          </p:cNvSpPr>
          <p:nvPr>
            <p:ph idx="1"/>
          </p:nvPr>
        </p:nvSpPr>
        <p:spPr>
          <a:xfrm>
            <a:off x="0" y="1752600"/>
            <a:ext cx="9144000" cy="4974823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36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هو معامل لدراسة العلاقة الارتباطية بين متغيرين أو أكثر ، فوجود ارتباط بين متغيرين لا يعني وجود علاقة سببية بين المتغيرين ، فقد يحدث أن يكون متغير سببا في ظهور متغير أخر ، غير أن الارتباط لا يفسر العلاقة السببية بين المتغيرين، ويتم حساب مقدار العلاقة بين متغيرين أو أكثر باستخدام معاملات الارتباط التالية:</a:t>
            </a:r>
            <a:endParaRPr lang="fr-FR" sz="3600" b="1" dirty="0">
              <a:solidFill>
                <a:schemeClr val="bg1">
                  <a:lumMod val="95000"/>
                  <a:lumOff val="5000"/>
                </a:schemeClr>
              </a:solidFill>
              <a:cs typeface="Arabic Transparen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562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1624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3777622"/>
          </a:xfrm>
        </p:spPr>
        <p:txBody>
          <a:bodyPr>
            <a:noAutofit/>
          </a:bodyPr>
          <a:lstStyle/>
          <a:p>
            <a:pPr algn="r" rtl="1"/>
            <a:r>
              <a:rPr lang="ar-DZ" sz="4400" dirty="0" smtClean="0"/>
              <a:t>نلاحظ ان العلاقة بين المحاور طردية وذات دلالة احصائية عالية جدا (اقل من او تساوي 0.001) و يلاحظ ان المحورين  الاول و الثاني هما الاقوى ارتباطا اما المحور الاول والثالث هما الاقل ارتباطا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527830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aphicFrame>
        <p:nvGraphicFramePr>
          <p:cNvPr id="6" name="رسم تخطيطي 6"/>
          <p:cNvGraphicFramePr/>
          <p:nvPr>
            <p:extLst>
              <p:ext uri="{D42A27DB-BD31-4B8C-83A1-F6EECF244321}">
                <p14:modId xmlns:p14="http://schemas.microsoft.com/office/powerpoint/2010/main" val="4109949800"/>
              </p:ext>
            </p:extLst>
          </p:nvPr>
        </p:nvGraphicFramePr>
        <p:xfrm>
          <a:off x="0" y="188640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795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1"/>
          <p:cNvSpPr txBox="1">
            <a:spLocks/>
          </p:cNvSpPr>
          <p:nvPr/>
        </p:nvSpPr>
        <p:spPr>
          <a:xfrm>
            <a:off x="0" y="188640"/>
            <a:ext cx="9144000" cy="64533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 rtl="1">
              <a:buFont typeface="Arial" charset="0"/>
              <a:buChar char="•"/>
            </a:pPr>
            <a:endParaRPr lang="fr-FR" sz="2800" b="1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15616" y="188640"/>
            <a:ext cx="802838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= 1 ، فالعلاقة موجبة تماما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= -1 ، فالعلاقة سالبة تماما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= 0 ، فالعلاقة منعدمة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أقل من  0,5 أو -0,5 ، فالعلاقة موجبة أو سالبة  ضعيفة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يتراوح بين 0,8 و 0,5، فالعلاقة موجبة متوسطة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يتراوح بين -0,5 و -0,8، فالعلاقة سالبة متوسطة</a:t>
            </a:r>
          </a:p>
          <a:p>
            <a:pPr marL="285750" indent="-285750" algn="just" rtl="1">
              <a:buFont typeface="Arial" charset="0"/>
              <a:buChar char="•"/>
            </a:pPr>
            <a:r>
              <a:rPr lang="ar-DZ" sz="3600" b="1" dirty="0">
                <a:latin typeface="Simplified Arabic" pitchFamily="18" charset="-78"/>
                <a:cs typeface="Simplified Arabic" pitchFamily="18" charset="-78"/>
              </a:rPr>
              <a:t>اذا كان معامل الارتباط أكثر من 0,8 أو -0,8 ، فالعلاقة موجبة أو سالبة قوية</a:t>
            </a:r>
            <a:endParaRPr lang="fr-FR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5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9552" y="1484784"/>
            <a:ext cx="8352928" cy="4429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3200" b="1" dirty="0"/>
              <a:t>و يستخدم معامل الارتباط للارتباط للإجابة على 3 أسئلة: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3200" b="1" dirty="0"/>
              <a:t>هل هناك علاقة بين متغيرين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3200" b="1" dirty="0"/>
              <a:t>ما هو اتجاه هذا الارتباط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3200" b="1" dirty="0"/>
              <a:t>ما هي قوة و دلالة هذا الارتباط؟</a:t>
            </a:r>
          </a:p>
          <a:p>
            <a:pPr algn="just" rtl="1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86816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428596" y="571480"/>
            <a:ext cx="853303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حيث توجد فرضيتين:</a:t>
            </a:r>
          </a:p>
          <a:p>
            <a:pPr algn="just" rtl="1"/>
            <a:r>
              <a:rPr lang="fr-FR" sz="2800" b="1" dirty="0" smtClean="0"/>
              <a:t>H0</a:t>
            </a:r>
            <a:r>
              <a:rPr lang="ar-DZ" sz="2800" b="1" dirty="0" smtClean="0"/>
              <a:t> : الفرضية المعدومة</a:t>
            </a:r>
          </a:p>
          <a:p>
            <a:pPr algn="just" rtl="1"/>
            <a:r>
              <a:rPr lang="fr-FR" sz="2800" b="1" dirty="0" smtClean="0"/>
              <a:t>H1</a:t>
            </a:r>
            <a:r>
              <a:rPr lang="ar-DZ" sz="2800" b="1" dirty="0" smtClean="0"/>
              <a:t> : الفرضية العكسية</a:t>
            </a:r>
            <a:endParaRPr lang="fr-FR" sz="2800" b="1" dirty="0" smtClean="0"/>
          </a:p>
          <a:p>
            <a:pPr algn="just" rtl="1"/>
            <a:endParaRPr lang="ar-DZ" sz="2800" b="1" dirty="0" smtClean="0"/>
          </a:p>
          <a:p>
            <a:pPr algn="just" rtl="1"/>
            <a:r>
              <a:rPr lang="ar-DZ" sz="2800" b="1" dirty="0" smtClean="0">
                <a:solidFill>
                  <a:srgbClr val="FF0000"/>
                </a:solidFill>
              </a:rPr>
              <a:t>درجة المعنوية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just" rtl="1"/>
            <a:r>
              <a:rPr lang="ar-DZ" sz="2800" b="1" dirty="0">
                <a:sym typeface="Symbol"/>
              </a:rPr>
              <a:t> </a:t>
            </a:r>
            <a:r>
              <a:rPr lang="fr-FR" sz="2800" b="1" dirty="0" smtClean="0">
                <a:sym typeface="Symbol"/>
              </a:rPr>
              <a:t>0.01=</a:t>
            </a:r>
            <a:r>
              <a:rPr lang="ar-DZ" sz="2800" b="1" dirty="0" smtClean="0">
                <a:sym typeface="Symbol"/>
              </a:rPr>
              <a:t> </a:t>
            </a:r>
            <a:r>
              <a:rPr lang="fr-FR" sz="2800" b="1" dirty="0" smtClean="0">
                <a:sym typeface="Symbol"/>
              </a:rPr>
              <a:t>  Bilatéral </a:t>
            </a:r>
            <a:r>
              <a:rPr lang="ar-DZ" sz="2800" b="1" dirty="0" smtClean="0">
                <a:sym typeface="Symbol"/>
              </a:rPr>
              <a:t> --</a:t>
            </a:r>
            <a:r>
              <a:rPr lang="fr-FR" sz="2800" b="1" dirty="0" smtClean="0">
                <a:sym typeface="Symbol"/>
              </a:rPr>
              <a:t> &lt;</a:t>
            </a:r>
            <a:r>
              <a:rPr lang="ar-DZ" sz="2800" b="1" dirty="0" smtClean="0">
                <a:sym typeface="Symbol"/>
              </a:rPr>
              <a:t>تظهر **</a:t>
            </a:r>
          </a:p>
          <a:p>
            <a:pPr algn="just" rtl="1"/>
            <a:r>
              <a:rPr lang="ar-DZ" sz="2800" b="1" dirty="0" smtClean="0">
                <a:sym typeface="Symbol"/>
              </a:rPr>
              <a:t></a:t>
            </a:r>
            <a:r>
              <a:rPr lang="fr-FR" sz="2800" b="1" dirty="0">
                <a:sym typeface="Symbol"/>
              </a:rPr>
              <a:t>=</a:t>
            </a:r>
            <a:r>
              <a:rPr lang="ar-DZ" sz="2800" b="1" dirty="0">
                <a:sym typeface="Symbol"/>
              </a:rPr>
              <a:t> </a:t>
            </a:r>
            <a:r>
              <a:rPr lang="fr-FR" sz="2800" b="1" dirty="0">
                <a:sym typeface="Symbol"/>
              </a:rPr>
              <a:t>  Unilatéral   0.05  </a:t>
            </a:r>
            <a:r>
              <a:rPr lang="ar-DZ" sz="2800" b="1" dirty="0" smtClean="0">
                <a:sym typeface="Symbol"/>
              </a:rPr>
              <a:t>--</a:t>
            </a:r>
            <a:r>
              <a:rPr lang="fr-FR" sz="2800" b="1" dirty="0" smtClean="0">
                <a:sym typeface="Symbol"/>
              </a:rPr>
              <a:t> &lt;</a:t>
            </a:r>
            <a:r>
              <a:rPr lang="ar-DZ" sz="2800" b="1" dirty="0" smtClean="0">
                <a:sym typeface="Symbol"/>
              </a:rPr>
              <a:t>تظهر *</a:t>
            </a:r>
          </a:p>
          <a:p>
            <a:pPr algn="just" rtl="1"/>
            <a:r>
              <a:rPr lang="ar-DZ" sz="2800" b="1" dirty="0" smtClean="0"/>
              <a:t>في حالة عدم ظهور النجوم لا تجود علاقة ارتباط.</a:t>
            </a:r>
            <a:endParaRPr lang="fr-FR" sz="2800" b="1" dirty="0" smtClean="0"/>
          </a:p>
          <a:p>
            <a:pPr algn="just" rtl="1"/>
            <a:endParaRPr lang="ar-DZ" sz="2800" b="1" dirty="0" smtClean="0"/>
          </a:p>
          <a:p>
            <a:pPr algn="just" rtl="1"/>
            <a:r>
              <a:rPr lang="fr-FR" sz="2800" b="1" dirty="0" err="1" smtClean="0">
                <a:solidFill>
                  <a:srgbClr val="FF0000"/>
                </a:solidFill>
              </a:rPr>
              <a:t>Sig</a:t>
            </a:r>
            <a:r>
              <a:rPr lang="ar-DZ" sz="2800" b="1" dirty="0" smtClean="0">
                <a:solidFill>
                  <a:srgbClr val="FF0000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(Signification)</a:t>
            </a:r>
            <a:r>
              <a:rPr lang="ar-DZ" sz="2800" b="1" dirty="0" smtClean="0"/>
              <a:t> يتم اعتمادها من جدول </a:t>
            </a:r>
            <a:r>
              <a:rPr lang="fr-FR" sz="2800" b="1" dirty="0" smtClean="0"/>
              <a:t>SPSS </a:t>
            </a:r>
            <a:r>
              <a:rPr lang="ar-DZ" sz="2800" b="1" dirty="0" smtClean="0"/>
              <a:t> حيث اذا كانت :</a:t>
            </a:r>
          </a:p>
          <a:p>
            <a:pPr algn="ctr" rtl="1">
              <a:lnSpc>
                <a:spcPct val="150000"/>
              </a:lnSpc>
            </a:pPr>
            <a:r>
              <a:rPr lang="ar-DZ" sz="28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Symbol"/>
              </a:rPr>
              <a:t>Sig</a:t>
            </a:r>
            <a:r>
              <a:rPr lang="fr-FR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800" b="1" dirty="0">
                <a:solidFill>
                  <a:srgbClr val="FF0000"/>
                </a:solidFill>
                <a:sym typeface="Symbol"/>
              </a:rPr>
              <a:t>&lt;   </a:t>
            </a:r>
            <a:r>
              <a:rPr lang="ar-DZ" sz="2800" b="1" dirty="0" smtClean="0">
                <a:solidFill>
                  <a:srgbClr val="FF0000"/>
                </a:solidFill>
                <a:sym typeface="Symbol"/>
              </a:rPr>
              <a:t> نقبل </a:t>
            </a:r>
            <a:r>
              <a:rPr lang="fr-FR" sz="2800" b="1" dirty="0" smtClean="0">
                <a:solidFill>
                  <a:srgbClr val="FF0000"/>
                </a:solidFill>
              </a:rPr>
              <a:t>H0</a:t>
            </a:r>
            <a:r>
              <a:rPr lang="ar-DZ" sz="2800" b="1" dirty="0" smtClean="0">
                <a:solidFill>
                  <a:srgbClr val="FF0000"/>
                </a:solidFill>
              </a:rPr>
              <a:t> </a:t>
            </a:r>
            <a:endParaRPr lang="fr-FR" sz="2800" b="1" dirty="0" smtClean="0">
              <a:solidFill>
                <a:srgbClr val="FF00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DZ" sz="28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800" b="1" dirty="0" err="1" smtClean="0">
                <a:solidFill>
                  <a:srgbClr val="FF0000"/>
                </a:solidFill>
                <a:sym typeface="Symbol"/>
              </a:rPr>
              <a:t>Sig</a:t>
            </a:r>
            <a:r>
              <a:rPr lang="fr-FR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800" b="1" dirty="0">
                <a:solidFill>
                  <a:srgbClr val="FF0000"/>
                </a:solidFill>
                <a:sym typeface="Symbol"/>
              </a:rPr>
              <a:t>&gt;  </a:t>
            </a:r>
            <a:r>
              <a:rPr lang="ar-DZ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نرفض</a:t>
            </a:r>
            <a:r>
              <a:rPr lang="ar-DZ" sz="28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H0</a:t>
            </a:r>
            <a:r>
              <a:rPr lang="ar-DZ" sz="2800" b="1" dirty="0" smtClean="0">
                <a:solidFill>
                  <a:srgbClr val="FF0000"/>
                </a:solidFill>
              </a:rPr>
              <a:t> </a:t>
            </a:r>
          </a:p>
          <a:p>
            <a:pPr algn="ctr" rtl="1">
              <a:lnSpc>
                <a:spcPct val="150000"/>
              </a:lnSpc>
            </a:pPr>
            <a:endParaRPr lang="fr-F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22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852710"/>
            <a:ext cx="6589199" cy="1280890"/>
          </a:xfrm>
        </p:spPr>
        <p:txBody>
          <a:bodyPr>
            <a:normAutofit/>
          </a:bodyPr>
          <a:lstStyle/>
          <a:p>
            <a:pPr algn="ctr" rtl="1"/>
            <a:r>
              <a:rPr lang="ar-DZ" dirty="0" smtClean="0"/>
              <a:t>دراسة الارتباط بين محاور الاستبيان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DZ" b="1" dirty="0" smtClean="0"/>
              <a:t>الخطوة الأولى : حساب متوسط كل محور من المحاور الثلاثة التي في الدراسة ويتم ذلك </a:t>
            </a:r>
            <a:r>
              <a:rPr lang="ar-DZ" b="1" dirty="0" err="1" smtClean="0"/>
              <a:t>باضافة</a:t>
            </a:r>
            <a:r>
              <a:rPr lang="ar-DZ" b="1" dirty="0" smtClean="0"/>
              <a:t> ثلاثة متغيرات </a:t>
            </a:r>
          </a:p>
          <a:p>
            <a:pPr algn="r" rtl="1"/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7027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574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723635"/>
      </p:ext>
    </p:extLst>
  </p:cSld>
  <p:clrMapOvr>
    <a:masterClrMapping/>
  </p:clrMapOvr>
</p:sld>
</file>

<file path=ppt/theme/theme1.xml><?xml version="1.0" encoding="utf-8"?>
<a:theme xmlns:a="http://schemas.openxmlformats.org/drawingml/2006/main" name="Brin">
  <a:themeElements>
    <a:clrScheme name="Bri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ri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</TotalTime>
  <Words>370</Words>
  <Application>Microsoft Office PowerPoint</Application>
  <PresentationFormat>Affichage à l'écran (4:3)</PresentationFormat>
  <Paragraphs>43</Paragraphs>
  <Slides>21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Brin</vt:lpstr>
      <vt:lpstr>العمل التطبيقي رقم 3</vt:lpstr>
      <vt:lpstr>الارتباط الخطي</vt:lpstr>
      <vt:lpstr>Présentation PowerPoint</vt:lpstr>
      <vt:lpstr>Présentation PowerPoint</vt:lpstr>
      <vt:lpstr>Présentation PowerPoint</vt:lpstr>
      <vt:lpstr>Présentation PowerPoint</vt:lpstr>
      <vt:lpstr>دراسة الارتباط بين محاور الاستبيان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الخطوة الثانية : حساب معاملات الارتباط بين جميع محاور الاستبيان و من ثم تحديد اي محورين اقوى ارتباطا و ايهم اقل ارتباطا 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العمل التطبيقي رقم 3</dc:title>
  <dc:creator>aa</dc:creator>
  <cp:lastModifiedBy>aa</cp:lastModifiedBy>
  <cp:revision>12</cp:revision>
  <dcterms:created xsi:type="dcterms:W3CDTF">2022-04-11T09:38:11Z</dcterms:created>
  <dcterms:modified xsi:type="dcterms:W3CDTF">2022-04-11T11:18:10Z</dcterms:modified>
</cp:coreProperties>
</file>