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97A6F75-89C6-4556-91A2-B912C20A6062}" type="datetimeFigureOut">
              <a:rPr lang="fr-FR" smtClean="0"/>
              <a:pPr/>
              <a:t>04/01/2022</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B77B0D5-72BB-4D34-B74D-6F1B7A737FAD}"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7A6F75-89C6-4556-91A2-B912C20A6062}" type="datetimeFigureOut">
              <a:rPr lang="fr-FR" smtClean="0"/>
              <a:pPr/>
              <a:t>04/01/2022</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77B0D5-72BB-4D34-B74D-6F1B7A737FAD}"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rganigramme : Alternative 6"/>
          <p:cNvSpPr/>
          <p:nvPr/>
        </p:nvSpPr>
        <p:spPr>
          <a:xfrm>
            <a:off x="2000232" y="2714620"/>
            <a:ext cx="4857784" cy="1714512"/>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5" name="Ellipse 4"/>
          <p:cNvSpPr/>
          <p:nvPr/>
        </p:nvSpPr>
        <p:spPr>
          <a:xfrm>
            <a:off x="3500430" y="714356"/>
            <a:ext cx="2357454" cy="914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 name="Titre 1"/>
          <p:cNvSpPr>
            <a:spLocks noGrp="1"/>
          </p:cNvSpPr>
          <p:nvPr>
            <p:ph type="ctrTitle"/>
          </p:nvPr>
        </p:nvSpPr>
        <p:spPr>
          <a:xfrm>
            <a:off x="3571868" y="428604"/>
            <a:ext cx="2143140" cy="1428760"/>
          </a:xfrm>
        </p:spPr>
        <p:txBody>
          <a:bodyPr>
            <a:normAutofit/>
          </a:bodyPr>
          <a:lstStyle/>
          <a:p>
            <a:r>
              <a:rPr lang="ar-DZ" sz="1800" b="1" dirty="0" smtClean="0">
                <a:latin typeface="Simplified Arabic" pitchFamily="18" charset="-78"/>
                <a:cs typeface="Simplified Arabic" pitchFamily="18" charset="-78"/>
              </a:rPr>
              <a:t>المحاضرة الثانية</a:t>
            </a:r>
            <a:endParaRPr lang="fr-FR" sz="1800" b="1" dirty="0">
              <a:latin typeface="Simplified Arabic" pitchFamily="18" charset="-78"/>
              <a:cs typeface="Simplified Arabic" pitchFamily="18" charset="-78"/>
            </a:endParaRPr>
          </a:p>
        </p:txBody>
      </p:sp>
      <p:sp>
        <p:nvSpPr>
          <p:cNvPr id="3" name="Sous-titre 2"/>
          <p:cNvSpPr>
            <a:spLocks noGrp="1"/>
          </p:cNvSpPr>
          <p:nvPr>
            <p:ph type="subTitle" idx="1"/>
          </p:nvPr>
        </p:nvSpPr>
        <p:spPr>
          <a:xfrm>
            <a:off x="1371600" y="2643182"/>
            <a:ext cx="6400800" cy="1857388"/>
          </a:xfrm>
        </p:spPr>
        <p:txBody>
          <a:bodyPr>
            <a:normAutofit/>
          </a:bodyPr>
          <a:lstStyle/>
          <a:p>
            <a:endParaRPr lang="ar-DZ" sz="1600" dirty="0" smtClean="0">
              <a:latin typeface="Simplified Arabic" pitchFamily="18" charset="-78"/>
              <a:cs typeface="Simplified Arabic" pitchFamily="18" charset="-78"/>
            </a:endParaRPr>
          </a:p>
          <a:p>
            <a:r>
              <a:rPr lang="ar-DZ" sz="1800" b="1" dirty="0" smtClean="0">
                <a:solidFill>
                  <a:schemeClr val="tx1"/>
                </a:solidFill>
                <a:latin typeface="Simplified Arabic" pitchFamily="18" charset="-78"/>
                <a:cs typeface="Simplified Arabic" pitchFamily="18" charset="-78"/>
              </a:rPr>
              <a:t>-تعريف شركة المساهمة</a:t>
            </a:r>
          </a:p>
          <a:p>
            <a:r>
              <a:rPr lang="ar-DZ" sz="1800" b="1" dirty="0" smtClean="0">
                <a:solidFill>
                  <a:schemeClr val="tx1"/>
                </a:solidFill>
                <a:latin typeface="Simplified Arabic" pitchFamily="18" charset="-78"/>
                <a:cs typeface="Simplified Arabic" pitchFamily="18" charset="-78"/>
              </a:rPr>
              <a:t>-خصائص شركة المساهمة</a:t>
            </a:r>
          </a:p>
          <a:p>
            <a:r>
              <a:rPr lang="ar-DZ" sz="1800" b="1" dirty="0" smtClean="0">
                <a:solidFill>
                  <a:schemeClr val="tx1"/>
                </a:solidFill>
                <a:latin typeface="Simplified Arabic" pitchFamily="18" charset="-78"/>
                <a:cs typeface="Simplified Arabic" pitchFamily="18" charset="-78"/>
              </a:rPr>
              <a:t>-الطبيعة القانونية لشركة المساهمة</a:t>
            </a:r>
            <a:endParaRPr lang="fr-FR" sz="1800" b="1" dirty="0">
              <a:solidFill>
                <a:schemeClr val="tx1"/>
              </a:solidFill>
              <a:latin typeface="Simplified Arabic" pitchFamily="18" charset="-78"/>
              <a:cs typeface="Simplified Arabic" pitchFamily="18" charset="-78"/>
            </a:endParaRPr>
          </a:p>
        </p:txBody>
      </p:sp>
      <p:sp>
        <p:nvSpPr>
          <p:cNvPr id="8" name="Flèche vers le bas 7"/>
          <p:cNvSpPr/>
          <p:nvPr/>
        </p:nvSpPr>
        <p:spPr>
          <a:xfrm>
            <a:off x="4500562" y="1714488"/>
            <a:ext cx="428628" cy="857256"/>
          </a:xfrm>
          <a:prstGeom prst="down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rtl="1"/>
            <a:r>
              <a:rPr lang="ar-DZ" sz="1800" b="1" dirty="0" smtClean="0">
                <a:latin typeface="Simplified Arabic" pitchFamily="18" charset="-78"/>
                <a:cs typeface="Simplified Arabic" pitchFamily="18" charset="-78"/>
              </a:rPr>
              <a:t>أولا: التعريف بشركة المساهمة</a:t>
            </a:r>
            <a:endParaRPr lang="fr-FR" sz="1800" b="1" dirty="0">
              <a:latin typeface="Simplified Arabic" pitchFamily="18" charset="-78"/>
              <a:cs typeface="Simplified Arabic" pitchFamily="18" charset="-78"/>
            </a:endParaRPr>
          </a:p>
        </p:txBody>
      </p:sp>
      <p:sp>
        <p:nvSpPr>
          <p:cNvPr id="3" name="Espace réservé du contenu 2"/>
          <p:cNvSpPr>
            <a:spLocks noGrp="1"/>
          </p:cNvSpPr>
          <p:nvPr>
            <p:ph idx="1"/>
          </p:nvPr>
        </p:nvSpPr>
        <p:spPr/>
        <p:txBody>
          <a:bodyPr/>
          <a:lstStyle/>
          <a:p>
            <a:pPr algn="just" rtl="1"/>
            <a:endParaRPr lang="fr-FR" dirty="0"/>
          </a:p>
        </p:txBody>
      </p:sp>
      <p:sp>
        <p:nvSpPr>
          <p:cNvPr id="4" name="Rectangle à coins arrondis 3"/>
          <p:cNvSpPr/>
          <p:nvPr/>
        </p:nvSpPr>
        <p:spPr>
          <a:xfrm>
            <a:off x="500034" y="1500174"/>
            <a:ext cx="8215370" cy="35719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latin typeface="Simplified Arabic" pitchFamily="18" charset="-78"/>
                <a:cs typeface="Simplified Arabic" pitchFamily="18" charset="-78"/>
              </a:rPr>
              <a:t>يعرف المشرع الجزائري في نص المادة 592 </a:t>
            </a:r>
            <a:r>
              <a:rPr lang="ar-DZ" b="1" dirty="0" err="1" smtClean="0">
                <a:latin typeface="Simplified Arabic" pitchFamily="18" charset="-78"/>
                <a:cs typeface="Simplified Arabic" pitchFamily="18" charset="-78"/>
              </a:rPr>
              <a:t>ق</a:t>
            </a:r>
            <a:r>
              <a:rPr lang="ar-DZ" b="1" dirty="0" smtClean="0">
                <a:latin typeface="Simplified Arabic" pitchFamily="18" charset="-78"/>
                <a:cs typeface="Simplified Arabic" pitchFamily="18" charset="-78"/>
              </a:rPr>
              <a:t>.ت.ج  شركة المساهمة على أنها: </a:t>
            </a:r>
            <a:r>
              <a:rPr lang="fr-FR" b="1" dirty="0" smtClean="0">
                <a:latin typeface="Simplified Arabic" pitchFamily="18" charset="-78"/>
                <a:cs typeface="Simplified Arabic" pitchFamily="18" charset="-78"/>
              </a:rPr>
              <a:t>&gt;&gt;</a:t>
            </a:r>
            <a:r>
              <a:rPr lang="ar-DZ" b="1" dirty="0" smtClean="0">
                <a:latin typeface="Simplified Arabic" pitchFamily="18" charset="-78"/>
                <a:cs typeface="Simplified Arabic" pitchFamily="18" charset="-78"/>
              </a:rPr>
              <a:t>الشركة التي ينقسم رأسمالها إلى أسهم، وتتكون من شركاء لا يتحملون الخسائر إلا بقدر حصتهم. ولا يمكن أن يقل عدد الشركاء أقل عن سبعة (07).........</a:t>
            </a:r>
            <a:r>
              <a:rPr lang="fr-FR" b="1" dirty="0" smtClean="0">
                <a:latin typeface="Simplified Arabic" pitchFamily="18" charset="-78"/>
                <a:cs typeface="Simplified Arabic" pitchFamily="18" charset="-78"/>
              </a:rPr>
              <a:t>&lt;&lt;</a:t>
            </a:r>
            <a:endParaRPr lang="fr-FR" b="1" dirty="0">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3071802" y="214290"/>
            <a:ext cx="2500330" cy="1428759"/>
          </a:xfrm>
        </p:spPr>
        <p:txBody>
          <a:bodyPr>
            <a:normAutofit/>
          </a:bodyPr>
          <a:lstStyle/>
          <a:p>
            <a:pPr rtl="1"/>
            <a:r>
              <a:rPr lang="ar-DZ" sz="1800" b="1" dirty="0" smtClean="0">
                <a:latin typeface="Simplified Arabic" pitchFamily="18" charset="-78"/>
                <a:cs typeface="Simplified Arabic" pitchFamily="18" charset="-78"/>
              </a:rPr>
              <a:t>ثانيا: خصائص شركة المساهمة</a:t>
            </a:r>
            <a:endParaRPr lang="fr-FR" sz="1800" b="1" dirty="0">
              <a:latin typeface="Simplified Arabic" pitchFamily="18" charset="-78"/>
              <a:cs typeface="Simplified Arabic" pitchFamily="18" charset="-78"/>
            </a:endParaRPr>
          </a:p>
        </p:txBody>
      </p:sp>
      <p:sp>
        <p:nvSpPr>
          <p:cNvPr id="4" name="Flèche vers le bas 3"/>
          <p:cNvSpPr/>
          <p:nvPr/>
        </p:nvSpPr>
        <p:spPr>
          <a:xfrm>
            <a:off x="4572000" y="1071546"/>
            <a:ext cx="45719"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Sous-titre 7"/>
          <p:cNvSpPr>
            <a:spLocks noGrp="1"/>
          </p:cNvSpPr>
          <p:nvPr>
            <p:ph type="subTitle" idx="1"/>
          </p:nvPr>
        </p:nvSpPr>
        <p:spPr/>
        <p:txBody>
          <a:bodyPr/>
          <a:lstStyle/>
          <a:p>
            <a:endParaRPr lang="fr-FR"/>
          </a:p>
        </p:txBody>
      </p:sp>
      <p:sp>
        <p:nvSpPr>
          <p:cNvPr id="9" name="Rectangle à coins arrondis 8"/>
          <p:cNvSpPr/>
          <p:nvPr/>
        </p:nvSpPr>
        <p:spPr>
          <a:xfrm>
            <a:off x="714348" y="1643050"/>
            <a:ext cx="7858180" cy="42148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solidFill>
                  <a:schemeClr val="tx1"/>
                </a:solidFill>
                <a:latin typeface="Simplified Arabic" pitchFamily="18" charset="-78"/>
                <a:cs typeface="Simplified Arabic" pitchFamily="18" charset="-78"/>
              </a:rPr>
              <a:t>تتميز شركة المساهمة بعدة خصائص أهمها:</a:t>
            </a:r>
          </a:p>
          <a:p>
            <a:pPr algn="just" rtl="1"/>
            <a:r>
              <a:rPr lang="ar-DZ" b="1" dirty="0" smtClean="0">
                <a:solidFill>
                  <a:schemeClr val="tx1"/>
                </a:solidFill>
                <a:latin typeface="Simplified Arabic" pitchFamily="18" charset="-78"/>
                <a:cs typeface="Simplified Arabic" pitchFamily="18" charset="-78"/>
              </a:rPr>
              <a:t>1  -الاعتبار المالي لشركة المساهمة</a:t>
            </a:r>
          </a:p>
          <a:p>
            <a:pPr algn="just" rtl="1"/>
            <a:r>
              <a:rPr lang="ar-DZ" b="1" dirty="0" smtClean="0">
                <a:solidFill>
                  <a:schemeClr val="tx1"/>
                </a:solidFill>
                <a:latin typeface="Simplified Arabic" pitchFamily="18" charset="-78"/>
                <a:cs typeface="Simplified Arabic" pitchFamily="18" charset="-78"/>
              </a:rPr>
              <a:t>حيث في هذا النوع من الشركات لا يكون لشخص الشريك أي اعتبار، فهي تتشكل من عدد كبير من الشركاء  دون تنسيق أو اتفاق بينهم. حيث أنهم في غالب الأحيان قد لا يعرفون </a:t>
            </a:r>
            <a:r>
              <a:rPr lang="ar-DZ" sz="1400" b="1" dirty="0" smtClean="0">
                <a:solidFill>
                  <a:schemeClr val="tx1"/>
                </a:solidFill>
                <a:latin typeface="Simplified Arabic" pitchFamily="18" charset="-78"/>
                <a:cs typeface="Simplified Arabic" pitchFamily="18" charset="-78"/>
              </a:rPr>
              <a:t>بعضهم</a:t>
            </a:r>
            <a:r>
              <a:rPr lang="ar-DZ" b="1" dirty="0" smtClean="0">
                <a:solidFill>
                  <a:schemeClr val="tx1"/>
                </a:solidFill>
                <a:latin typeface="Simplified Arabic" pitchFamily="18" charset="-78"/>
                <a:cs typeface="Simplified Arabic" pitchFamily="18" charset="-78"/>
              </a:rPr>
              <a:t> البعض، وعلى حد قول أحد الأساتذة الفرنسيين فإن جمهور المساهمين في شركات المساهمة تسيطر عليهم سيكولوجية المضارب أكثر من سيكولوجية الشريك. ومن ثمة فشركة المساهمة لا تقوم على الاعتبار الشخصي بل على أساس المساهمة المالية التي يقدمها الشريك وهذا طبقا للمادة 592 </a:t>
            </a:r>
            <a:r>
              <a:rPr lang="ar-DZ" b="1" dirty="0" err="1" smtClean="0">
                <a:solidFill>
                  <a:schemeClr val="tx1"/>
                </a:solidFill>
                <a:latin typeface="Simplified Arabic" pitchFamily="18" charset="-78"/>
                <a:cs typeface="Simplified Arabic" pitchFamily="18" charset="-78"/>
              </a:rPr>
              <a:t>ق</a:t>
            </a:r>
            <a:r>
              <a:rPr lang="ar-DZ" b="1" dirty="0" smtClean="0">
                <a:solidFill>
                  <a:schemeClr val="tx1"/>
                </a:solidFill>
                <a:latin typeface="Simplified Arabic" pitchFamily="18" charset="-78"/>
                <a:cs typeface="Simplified Arabic" pitchFamily="18" charset="-78"/>
              </a:rPr>
              <a:t>.ت.ج</a:t>
            </a:r>
          </a:p>
          <a:p>
            <a:pPr algn="just" rtl="1"/>
            <a:r>
              <a:rPr lang="ar-DZ" b="1" dirty="0" smtClean="0">
                <a:solidFill>
                  <a:schemeClr val="tx1"/>
                </a:solidFill>
                <a:latin typeface="Simplified Arabic" pitchFamily="18" charset="-78"/>
                <a:cs typeface="Simplified Arabic" pitchFamily="18" charset="-78"/>
              </a:rPr>
              <a:t>2-رأسمال الشركة</a:t>
            </a:r>
          </a:p>
          <a:p>
            <a:pPr algn="just" rtl="1"/>
            <a:r>
              <a:rPr lang="ar-DZ" b="1" dirty="0" smtClean="0">
                <a:solidFill>
                  <a:schemeClr val="tx1"/>
                </a:solidFill>
                <a:latin typeface="Simplified Arabic" pitchFamily="18" charset="-78"/>
                <a:cs typeface="Simplified Arabic" pitchFamily="18" charset="-78"/>
              </a:rPr>
              <a:t>اشتراط المشرع الجزائري ألا يقل رأسمال الشركة عن 5 ملايين دينار جزائري على الأقل في حالة ما إذا لجأت الشركة للاكتتاب العام، وعن مليون دينار جزائري على الأقل إذا ما لجأت الشركة إلى التأسيس المغلق أي التأسيس دون اللجوء العلني للادخار، وهذا حسب المادة 594ق.ت.ج.</a:t>
            </a:r>
          </a:p>
          <a:p>
            <a:pPr rtl="1"/>
            <a:endParaRPr lang="ar-DZ" b="1" dirty="0" smtClean="0">
              <a:solidFill>
                <a:schemeClr val="tx1"/>
              </a:solidFill>
              <a:latin typeface="Simplified Arabic" pitchFamily="18" charset="-78"/>
              <a:cs typeface="Simplified Arabic" pitchFamily="18" charset="-78"/>
            </a:endParaRPr>
          </a:p>
          <a:p>
            <a:pPr rtl="1"/>
            <a:endParaRPr lang="ar-DZ" b="1" dirty="0" smtClean="0">
              <a:solidFill>
                <a:schemeClr val="tx1"/>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928662" y="500042"/>
            <a:ext cx="7143800" cy="5214974"/>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rtl="1"/>
            <a:r>
              <a:rPr lang="ar-DZ" b="1" dirty="0" smtClean="0">
                <a:solidFill>
                  <a:schemeClr val="tx1"/>
                </a:solidFill>
                <a:latin typeface="Simplified Arabic" pitchFamily="18" charset="-78"/>
                <a:cs typeface="Simplified Arabic" pitchFamily="18" charset="-78"/>
              </a:rPr>
              <a:t>3-عدد الشركاء وحصصهم ومسؤوليتهم</a:t>
            </a:r>
          </a:p>
          <a:p>
            <a:pPr algn="just" rtl="1"/>
            <a:r>
              <a:rPr lang="ar-DZ" b="1" dirty="0" smtClean="0">
                <a:solidFill>
                  <a:schemeClr val="tx1"/>
                </a:solidFill>
                <a:latin typeface="Simplified Arabic" pitchFamily="18" charset="-78"/>
                <a:cs typeface="Simplified Arabic" pitchFamily="18" charset="-78"/>
              </a:rPr>
              <a:t>وضع المشرع الجزائري  في شركة المساهمة حد أدنى لعدد الشركاء، حيث لا يجوز أن يقل عن سبعة شركاء، كما لم </a:t>
            </a:r>
            <a:r>
              <a:rPr lang="ar-DZ" b="1" dirty="0" err="1" smtClean="0">
                <a:solidFill>
                  <a:schemeClr val="tx1"/>
                </a:solidFill>
                <a:latin typeface="Simplified Arabic" pitchFamily="18" charset="-78"/>
                <a:cs typeface="Simplified Arabic" pitchFamily="18" charset="-78"/>
              </a:rPr>
              <a:t>ينص</a:t>
            </a:r>
            <a:r>
              <a:rPr lang="ar-DZ" b="1" dirty="0" smtClean="0">
                <a:solidFill>
                  <a:schemeClr val="tx1"/>
                </a:solidFill>
                <a:latin typeface="Simplified Arabic" pitchFamily="18" charset="-78"/>
                <a:cs typeface="Simplified Arabic" pitchFamily="18" charset="-78"/>
              </a:rPr>
              <a:t> على حد أقصى، ومن ثمة يمكن لشركة المساهمة أن تستقبل أو تضم ما تشاء من المساهمين وهذا طبقا المادة  592ق.ت.ج. هذا وقد نصت المادة 715 مكرر 40 من القانون التجاري على أن حصة الشريك في شركة المساهمة قابلة للتداول ، أما مسؤولية الشركاء فيها فهي محدودة حيث لا يكون الشريك </a:t>
            </a:r>
            <a:r>
              <a:rPr lang="ar-DZ" b="1" dirty="0" err="1" smtClean="0">
                <a:solidFill>
                  <a:schemeClr val="tx1"/>
                </a:solidFill>
                <a:latin typeface="Simplified Arabic" pitchFamily="18" charset="-78"/>
                <a:cs typeface="Simplified Arabic" pitchFamily="18" charset="-78"/>
              </a:rPr>
              <a:t>مسؤولا</a:t>
            </a:r>
            <a:r>
              <a:rPr lang="ar-DZ" b="1" dirty="0" smtClean="0">
                <a:solidFill>
                  <a:schemeClr val="tx1"/>
                </a:solidFill>
                <a:latin typeface="Simplified Arabic" pitchFamily="18" charset="-78"/>
                <a:cs typeface="Simplified Arabic" pitchFamily="18" charset="-78"/>
              </a:rPr>
              <a:t> عن خسائر الشركة إلا في حدود ما يملكه من أسهم وذلك طبقا للمادة 592 </a:t>
            </a:r>
            <a:r>
              <a:rPr lang="ar-DZ" b="1" dirty="0" err="1" smtClean="0">
                <a:solidFill>
                  <a:schemeClr val="tx1"/>
                </a:solidFill>
                <a:latin typeface="Simplified Arabic" pitchFamily="18" charset="-78"/>
                <a:cs typeface="Simplified Arabic" pitchFamily="18" charset="-78"/>
              </a:rPr>
              <a:t>ق</a:t>
            </a:r>
            <a:r>
              <a:rPr lang="ar-DZ" b="1" dirty="0" smtClean="0">
                <a:solidFill>
                  <a:schemeClr val="tx1"/>
                </a:solidFill>
                <a:latin typeface="Simplified Arabic" pitchFamily="18" charset="-78"/>
                <a:cs typeface="Simplified Arabic" pitchFamily="18" charset="-78"/>
              </a:rPr>
              <a:t>.ت.ج.  </a:t>
            </a:r>
          </a:p>
          <a:p>
            <a:pPr algn="just" rtl="1"/>
            <a:endParaRPr lang="ar-DZ" b="1" dirty="0" smtClean="0">
              <a:solidFill>
                <a:schemeClr val="tx1"/>
              </a:solidFill>
              <a:latin typeface="Simplified Arabic" pitchFamily="18" charset="-78"/>
              <a:cs typeface="Simplified Arabic" pitchFamily="18" charset="-78"/>
            </a:endParaRPr>
          </a:p>
          <a:p>
            <a:pPr algn="just" rtl="1"/>
            <a:r>
              <a:rPr lang="ar-DZ" b="1" dirty="0" smtClean="0">
                <a:solidFill>
                  <a:schemeClr val="tx1"/>
                </a:solidFill>
                <a:latin typeface="Simplified Arabic" pitchFamily="18" charset="-78"/>
                <a:cs typeface="Simplified Arabic" pitchFamily="18" charset="-78"/>
              </a:rPr>
              <a:t>4-اسم وعنوان الشركة</a:t>
            </a:r>
          </a:p>
          <a:p>
            <a:pPr algn="just" rtl="1"/>
            <a:r>
              <a:rPr lang="ar-DZ" b="1" dirty="0" smtClean="0">
                <a:solidFill>
                  <a:schemeClr val="tx1"/>
                </a:solidFill>
                <a:latin typeface="Simplified Arabic" pitchFamily="18" charset="-78"/>
                <a:cs typeface="Simplified Arabic" pitchFamily="18" charset="-78"/>
              </a:rPr>
              <a:t>يطلق على شركة المساهمة تسمية غالبا ما تؤخذ من موضوع نشاطها أو من تسمية مبتكرة عن طريق استعمال أسماء مستعارة، ويجب أن تكون مسبوقة أو متبوعة بذكر شكل الشركة ومبلغ رأسمالها، كما يجوز إدراج اسم شريك واحد أو أكثر في تسمية الشركة وهذا طبقا للمادة 593ق.ت.ج.</a:t>
            </a:r>
          </a:p>
          <a:p>
            <a:pPr algn="just" rtl="1"/>
            <a:endParaRPr lang="ar-DZ" b="1" dirty="0" smtClean="0">
              <a:solidFill>
                <a:schemeClr val="tx1"/>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à coins arrondis 3"/>
          <p:cNvSpPr/>
          <p:nvPr/>
        </p:nvSpPr>
        <p:spPr>
          <a:xfrm>
            <a:off x="642910" y="1571612"/>
            <a:ext cx="7929618" cy="4214842"/>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fr-FR"/>
          </a:p>
        </p:txBody>
      </p:sp>
      <p:sp>
        <p:nvSpPr>
          <p:cNvPr id="2" name="Titre 1"/>
          <p:cNvSpPr>
            <a:spLocks noGrp="1"/>
          </p:cNvSpPr>
          <p:nvPr>
            <p:ph type="title"/>
          </p:nvPr>
        </p:nvSpPr>
        <p:spPr/>
        <p:txBody>
          <a:bodyPr>
            <a:normAutofit/>
          </a:bodyPr>
          <a:lstStyle/>
          <a:p>
            <a:r>
              <a:rPr lang="ar-DZ" sz="1800" b="1" dirty="0" smtClean="0">
                <a:latin typeface="Simplified Arabic" pitchFamily="18" charset="-78"/>
                <a:cs typeface="Simplified Arabic" pitchFamily="18" charset="-78"/>
              </a:rPr>
              <a:t>ثالثا: الطبيعة القانونية لشركة المساهمة</a:t>
            </a:r>
            <a:endParaRPr lang="fr-FR" sz="1800" b="1" dirty="0">
              <a:latin typeface="Simplified Arabic" pitchFamily="18" charset="-78"/>
              <a:cs typeface="Simplified Arabic" pitchFamily="18" charset="-78"/>
            </a:endParaRPr>
          </a:p>
        </p:txBody>
      </p:sp>
      <p:sp>
        <p:nvSpPr>
          <p:cNvPr id="3" name="Espace réservé du contenu 2"/>
          <p:cNvSpPr>
            <a:spLocks noGrp="1"/>
          </p:cNvSpPr>
          <p:nvPr>
            <p:ph idx="1"/>
          </p:nvPr>
        </p:nvSpPr>
        <p:spPr>
          <a:xfrm>
            <a:off x="1142976" y="1600200"/>
            <a:ext cx="7143800" cy="4525963"/>
          </a:xfrm>
        </p:spPr>
        <p:txBody>
          <a:bodyPr>
            <a:noAutofit/>
          </a:bodyPr>
          <a:lstStyle/>
          <a:p>
            <a:pPr algn="just" rtl="1">
              <a:buNone/>
            </a:pP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إذا كانت شركة المساهمة بما تقوم عليه من اعتبار مالي تضطلع بالمشروعات الاقتصادية الكبرى واسعة النطاق والتي تحتاج فيها إلى رؤوس ّأموال ضخمة تحصل عليها عن طريق الالتجاء إلى الادخار العام، فقد تدخل المشرع بنصوص آمرة  لحماية الاقتصاد الوطني وجمهور المدخرين، فلم يترك أمر إنشائها لإرادة المتعاقدين الحرة، بل فرض إجراءات صارمة يجب احترامها حتى تولد هذه الشركة على مسرح الحياة القانونية.</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ونتيجة ذلك فقد تضاءلت الصفة التعاقدية في هذا النوع من الشركات فلم تعد عقودا بالمعنى الدقيق     تقوم على مبدأ حرية التعاقد وسلطان الإرادة وإنما أصبحت نظاما قانونيا تسوده إرادة المشرع لا إرادة المتعاقدين                                                .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r>
              <a:rPr lang="ar-DZ" sz="1800" b="1" dirty="0" smtClean="0">
                <a:latin typeface="Simplified Arabic" pitchFamily="18" charset="-78"/>
                <a:cs typeface="Simplified Arabic" pitchFamily="18" charset="-78"/>
              </a:rPr>
              <a:t/>
            </a:r>
            <a:br>
              <a:rPr lang="ar-DZ" sz="1800" b="1" dirty="0" smtClean="0">
                <a:latin typeface="Simplified Arabic" pitchFamily="18" charset="-78"/>
                <a:cs typeface="Simplified Arabic" pitchFamily="18" charset="-78"/>
              </a:rPr>
            </a:br>
            <a:endParaRPr lang="fr-FR" sz="18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273</TotalTime>
  <Words>366</Words>
  <Application>Microsoft Office PowerPoint</Application>
  <PresentationFormat>Affichage à l'écran (4:3)</PresentationFormat>
  <Paragraphs>20</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Thème Office</vt:lpstr>
      <vt:lpstr>المحاضرة الثانية</vt:lpstr>
      <vt:lpstr>أولا: التعريف بشركة المساهمة</vt:lpstr>
      <vt:lpstr>ثانيا: خصائص شركة المساهمة</vt:lpstr>
      <vt:lpstr>Diapositive 4</vt:lpstr>
      <vt:lpstr>ثالثا: الطبيعة القانونية لشركة المساهمة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حو</dc:title>
  <dc:creator>lenovo</dc:creator>
  <cp:lastModifiedBy>LENOVO</cp:lastModifiedBy>
  <cp:revision>31</cp:revision>
  <dcterms:created xsi:type="dcterms:W3CDTF">2021-01-03T13:48:04Z</dcterms:created>
  <dcterms:modified xsi:type="dcterms:W3CDTF">2022-01-04T15:46:32Z</dcterms:modified>
</cp:coreProperties>
</file>