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1"/>
  </p:notesMasterIdLst>
  <p:sldIdLst>
    <p:sldId id="257" r:id="rId2"/>
    <p:sldId id="258" r:id="rId3"/>
    <p:sldId id="280" r:id="rId4"/>
    <p:sldId id="259" r:id="rId5"/>
    <p:sldId id="276" r:id="rId6"/>
    <p:sldId id="274" r:id="rId7"/>
    <p:sldId id="277" r:id="rId8"/>
    <p:sldId id="279" r:id="rId9"/>
    <p:sldId id="281" r:id="rId10"/>
    <p:sldId id="282" r:id="rId11"/>
    <p:sldId id="283" r:id="rId12"/>
    <p:sldId id="284" r:id="rId13"/>
    <p:sldId id="285" r:id="rId14"/>
    <p:sldId id="286" r:id="rId15"/>
    <p:sldId id="287" r:id="rId16"/>
    <p:sldId id="288" r:id="rId17"/>
    <p:sldId id="289" r:id="rId18"/>
    <p:sldId id="290" r:id="rId19"/>
    <p:sldId id="291" r:id="rId20"/>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45" d="100"/>
          <a:sy n="45" d="100"/>
        </p:scale>
        <p:origin x="-672"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8F41EE1-B986-4663-839A-B0D0A888E520}" type="datetimeFigureOut">
              <a:rPr lang="fr-FR" smtClean="0"/>
              <a:pPr/>
              <a:t>02/01/2022</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9ABAD41-EAAB-4413-B739-270BA85C89DE}" type="slidenum">
              <a:rPr lang="fr-FR" smtClean="0"/>
              <a:pPr/>
              <a:t>‹N°›</a:t>
            </a:fld>
            <a:endParaRPr lang="fr-F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6EC84F84-3677-47ED-8E7B-445E695B68B2}" type="slidenum">
              <a:rPr lang="fr-FR" smtClean="0"/>
              <a:pPr/>
              <a:t>1</a:t>
            </a:fld>
            <a:endParaRPr lang="fr-F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69ABAD41-EAAB-4413-B739-270BA85C89DE}" type="slidenum">
              <a:rPr lang="fr-FR" smtClean="0"/>
              <a:pPr/>
              <a:t>10</a:t>
            </a:fld>
            <a:endParaRPr lang="fr-F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FR"/>
          </a:p>
        </p:txBody>
      </p:sp>
      <p:sp>
        <p:nvSpPr>
          <p:cNvPr id="4" name="Espace réservé de la date 3"/>
          <p:cNvSpPr>
            <a:spLocks noGrp="1"/>
          </p:cNvSpPr>
          <p:nvPr>
            <p:ph type="dt" sz="half" idx="10"/>
          </p:nvPr>
        </p:nvSpPr>
        <p:spPr/>
        <p:txBody>
          <a:bodyPr/>
          <a:lstStyle/>
          <a:p>
            <a:fld id="{DC996461-F254-4102-8B97-E8BE2CD943C7}" type="datetimeFigureOut">
              <a:rPr lang="fr-FR" smtClean="0"/>
              <a:pPr/>
              <a:t>02/01/2022</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30BD76ED-61AE-4BEF-BA35-EFD767EDF440}" type="slidenum">
              <a:rPr lang="fr-FR" smtClean="0"/>
              <a:pPr/>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DC996461-F254-4102-8B97-E8BE2CD943C7}" type="datetimeFigureOut">
              <a:rPr lang="fr-FR" smtClean="0"/>
              <a:pPr/>
              <a:t>02/01/2022</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30BD76ED-61AE-4BEF-BA35-EFD767EDF440}"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DC996461-F254-4102-8B97-E8BE2CD943C7}" type="datetimeFigureOut">
              <a:rPr lang="fr-FR" smtClean="0"/>
              <a:pPr/>
              <a:t>02/01/2022</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30BD76ED-61AE-4BEF-BA35-EFD767EDF440}"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DC996461-F254-4102-8B97-E8BE2CD943C7}" type="datetimeFigureOut">
              <a:rPr lang="fr-FR" smtClean="0"/>
              <a:pPr/>
              <a:t>02/01/2022</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30BD76ED-61AE-4BEF-BA35-EFD767EDF440}"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DC996461-F254-4102-8B97-E8BE2CD943C7}" type="datetimeFigureOut">
              <a:rPr lang="fr-FR" smtClean="0"/>
              <a:pPr/>
              <a:t>02/01/2022</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30BD76ED-61AE-4BEF-BA35-EFD767EDF440}" type="slidenum">
              <a:rPr lang="fr-FR" smtClean="0"/>
              <a:pPr/>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DC996461-F254-4102-8B97-E8BE2CD943C7}" type="datetimeFigureOut">
              <a:rPr lang="fr-FR" smtClean="0"/>
              <a:pPr/>
              <a:t>02/01/2022</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30BD76ED-61AE-4BEF-BA35-EFD767EDF440}"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DC996461-F254-4102-8B97-E8BE2CD943C7}" type="datetimeFigureOut">
              <a:rPr lang="fr-FR" smtClean="0"/>
              <a:pPr/>
              <a:t>02/01/2022</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30BD76ED-61AE-4BEF-BA35-EFD767EDF440}"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e la date 2"/>
          <p:cNvSpPr>
            <a:spLocks noGrp="1"/>
          </p:cNvSpPr>
          <p:nvPr>
            <p:ph type="dt" sz="half" idx="10"/>
          </p:nvPr>
        </p:nvSpPr>
        <p:spPr/>
        <p:txBody>
          <a:bodyPr/>
          <a:lstStyle/>
          <a:p>
            <a:fld id="{DC996461-F254-4102-8B97-E8BE2CD943C7}" type="datetimeFigureOut">
              <a:rPr lang="fr-FR" smtClean="0"/>
              <a:pPr/>
              <a:t>02/01/2022</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30BD76ED-61AE-4BEF-BA35-EFD767EDF440}"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DC996461-F254-4102-8B97-E8BE2CD943C7}" type="datetimeFigureOut">
              <a:rPr lang="fr-FR" smtClean="0"/>
              <a:pPr/>
              <a:t>02/01/2022</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30BD76ED-61AE-4BEF-BA35-EFD767EDF440}"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DC996461-F254-4102-8B97-E8BE2CD943C7}" type="datetimeFigureOut">
              <a:rPr lang="fr-FR" smtClean="0"/>
              <a:pPr/>
              <a:t>02/01/2022</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30BD76ED-61AE-4BEF-BA35-EFD767EDF440}"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DC996461-F254-4102-8B97-E8BE2CD943C7}" type="datetimeFigureOut">
              <a:rPr lang="fr-FR" smtClean="0"/>
              <a:pPr/>
              <a:t>02/01/2022</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30BD76ED-61AE-4BEF-BA35-EFD767EDF440}" type="slidenum">
              <a:rPr lang="fr-FR" smtClean="0"/>
              <a:pPr/>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C996461-F254-4102-8B97-E8BE2CD943C7}" type="datetimeFigureOut">
              <a:rPr lang="fr-FR" smtClean="0"/>
              <a:pPr/>
              <a:t>02/01/2022</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0BD76ED-61AE-4BEF-BA35-EFD767EDF440}" type="slidenum">
              <a:rPr lang="fr-FR" smtClean="0"/>
              <a:pPr/>
              <a:t>‹N°›</a:t>
            </a:fld>
            <a:endParaRPr lang="fr-F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214554"/>
            <a:ext cx="7772400" cy="1470025"/>
          </a:xfrm>
        </p:spPr>
        <p:txBody>
          <a:bodyPr/>
          <a:lstStyle/>
          <a:p>
            <a:r>
              <a:rPr lang="ar-DZ" dirty="0" smtClean="0"/>
              <a:t>محاضرات الموازنة التقديرية</a:t>
            </a:r>
            <a:endParaRPr lang="fr-FR" dirty="0"/>
          </a:p>
        </p:txBody>
      </p:sp>
      <p:sp>
        <p:nvSpPr>
          <p:cNvPr id="3" name="Sous-titre 2"/>
          <p:cNvSpPr>
            <a:spLocks noGrp="1"/>
          </p:cNvSpPr>
          <p:nvPr>
            <p:ph type="subTitle" idx="1"/>
          </p:nvPr>
        </p:nvSpPr>
        <p:spPr/>
        <p:txBody>
          <a:bodyPr/>
          <a:lstStyle/>
          <a:p>
            <a:r>
              <a:rPr lang="ar-DZ" dirty="0" smtClean="0"/>
              <a:t>طلبة السنة الثالثة محاسبة وجباية</a:t>
            </a:r>
          </a:p>
          <a:p>
            <a:r>
              <a:rPr lang="ar-DZ" dirty="0" smtClean="0"/>
              <a:t>الاستاذة زعرور نعيمة</a:t>
            </a:r>
            <a:endParaRPr lang="fr-FR"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0"/>
            <a:ext cx="9144000" cy="6858000"/>
          </a:xfrm>
          <a:solidFill>
            <a:schemeClr val="accent1">
              <a:lumMod val="20000"/>
              <a:lumOff val="80000"/>
            </a:schemeClr>
          </a:solidFill>
        </p:spPr>
        <p:txBody>
          <a:bodyPr>
            <a:normAutofit fontScale="92500"/>
          </a:bodyPr>
          <a:lstStyle/>
          <a:p>
            <a:pPr algn="r" rtl="1">
              <a:buNone/>
            </a:pPr>
            <a:r>
              <a:rPr lang="ar-DZ" b="1" dirty="0" smtClean="0"/>
              <a:t>مثال:</a:t>
            </a:r>
            <a:endParaRPr lang="fr-FR" dirty="0" smtClean="0"/>
          </a:p>
          <a:p>
            <a:pPr algn="r" rtl="1">
              <a:buNone/>
            </a:pPr>
            <a:r>
              <a:rPr lang="ar-DZ" dirty="0" smtClean="0"/>
              <a:t>لتكن لدينا المعلومات التالية:</a:t>
            </a:r>
          </a:p>
          <a:p>
            <a:pPr algn="r" rtl="1">
              <a:buNone/>
            </a:pPr>
            <a:endParaRPr lang="ar-DZ" dirty="0" smtClean="0"/>
          </a:p>
          <a:p>
            <a:pPr algn="r" rtl="1">
              <a:buNone/>
            </a:pPr>
            <a:endParaRPr lang="ar-DZ" dirty="0" smtClean="0"/>
          </a:p>
          <a:p>
            <a:pPr algn="r" rtl="1">
              <a:buNone/>
            </a:pPr>
            <a:endParaRPr lang="ar-DZ" dirty="0" smtClean="0"/>
          </a:p>
          <a:p>
            <a:pPr algn="r" rtl="1">
              <a:buNone/>
            </a:pPr>
            <a:endParaRPr lang="ar-DZ" dirty="0" smtClean="0"/>
          </a:p>
          <a:p>
            <a:pPr algn="r" rtl="1">
              <a:buNone/>
            </a:pPr>
            <a:endParaRPr lang="ar-DZ" dirty="0" smtClean="0"/>
          </a:p>
          <a:p>
            <a:pPr lvl="0" algn="r" rtl="1"/>
            <a:r>
              <a:rPr lang="ar-DZ" sz="4000" dirty="0" smtClean="0">
                <a:latin typeface="Traditional Arabic" pitchFamily="18" charset="-78"/>
                <a:cs typeface="Traditional Arabic" pitchFamily="18" charset="-78"/>
              </a:rPr>
              <a:t>يدفع الزبائن 25% من المبيعات نقدا والباقي يحصل في الشهر الموالي.</a:t>
            </a:r>
            <a:endParaRPr lang="fr-FR" sz="4000" dirty="0" smtClean="0">
              <a:latin typeface="Traditional Arabic" pitchFamily="18" charset="-78"/>
              <a:cs typeface="Traditional Arabic" pitchFamily="18" charset="-78"/>
            </a:endParaRPr>
          </a:p>
          <a:p>
            <a:pPr lvl="0" algn="r" rtl="1"/>
            <a:r>
              <a:rPr lang="ar-DZ" sz="4000" dirty="0" smtClean="0">
                <a:latin typeface="Traditional Arabic" pitchFamily="18" charset="-78"/>
                <a:cs typeface="Traditional Arabic" pitchFamily="18" charset="-78"/>
              </a:rPr>
              <a:t>تسدد المشتريات نقدا في نفس الشهر.</a:t>
            </a:r>
            <a:endParaRPr lang="fr-FR" sz="4000" dirty="0" smtClean="0">
              <a:latin typeface="Traditional Arabic" pitchFamily="18" charset="-78"/>
              <a:cs typeface="Traditional Arabic" pitchFamily="18" charset="-78"/>
            </a:endParaRPr>
          </a:p>
          <a:p>
            <a:pPr lvl="0" algn="r" rtl="1"/>
            <a:r>
              <a:rPr lang="ar-DZ" sz="4000" dirty="0" smtClean="0">
                <a:latin typeface="Traditional Arabic" pitchFamily="18" charset="-78"/>
                <a:cs typeface="Traditional Arabic" pitchFamily="18" charset="-78"/>
              </a:rPr>
              <a:t>تسدد الأجور في نهاية كل شهر</a:t>
            </a:r>
            <a:r>
              <a:rPr lang="ar-DZ" sz="4000" dirty="0" smtClean="0">
                <a:latin typeface="Traditional Arabic" pitchFamily="18" charset="-78"/>
                <a:cs typeface="Traditional Arabic" pitchFamily="18" charset="-78"/>
              </a:rPr>
              <a:t>.</a:t>
            </a:r>
            <a:endParaRPr lang="fr-FR" sz="4000" dirty="0" smtClean="0">
              <a:latin typeface="Traditional Arabic" pitchFamily="18" charset="-78"/>
              <a:cs typeface="Traditional Arabic" pitchFamily="18" charset="-78"/>
            </a:endParaRPr>
          </a:p>
          <a:p>
            <a:pPr algn="r" rtl="1"/>
            <a:r>
              <a:rPr lang="ar-DZ" sz="4000" dirty="0" smtClean="0">
                <a:latin typeface="Traditional Arabic" pitchFamily="18" charset="-78"/>
                <a:cs typeface="Traditional Arabic" pitchFamily="18" charset="-78"/>
              </a:rPr>
              <a:t>الموردون في نهاية شهر فيفري بقيمة 10000دج</a:t>
            </a:r>
            <a:r>
              <a:rPr lang="ar-DZ" sz="4000" dirty="0" smtClean="0">
                <a:latin typeface="Traditional Arabic" pitchFamily="18" charset="-78"/>
                <a:cs typeface="Traditional Arabic" pitchFamily="18" charset="-78"/>
              </a:rPr>
              <a:t>.</a:t>
            </a:r>
            <a:endParaRPr lang="fr-FR" sz="4000" dirty="0" smtClean="0">
              <a:latin typeface="Traditional Arabic" pitchFamily="18" charset="-78"/>
              <a:cs typeface="Traditional Arabic" pitchFamily="18" charset="-78"/>
            </a:endParaRPr>
          </a:p>
          <a:p>
            <a:pPr algn="r" rtl="1"/>
            <a:endParaRPr lang="fr-FR" dirty="0"/>
          </a:p>
        </p:txBody>
      </p:sp>
      <p:graphicFrame>
        <p:nvGraphicFramePr>
          <p:cNvPr id="4" name="Tableau 3"/>
          <p:cNvGraphicFramePr>
            <a:graphicFrameLocks noGrp="1"/>
          </p:cNvGraphicFramePr>
          <p:nvPr/>
        </p:nvGraphicFramePr>
        <p:xfrm>
          <a:off x="1428728" y="1071546"/>
          <a:ext cx="6548460" cy="2804160"/>
        </p:xfrm>
        <a:graphic>
          <a:graphicData uri="http://schemas.openxmlformats.org/drawingml/2006/table">
            <a:tbl>
              <a:tblPr firstRow="1" bandRow="1">
                <a:tableStyleId>{5C22544A-7EE6-4342-B048-85BDC9FD1C3A}</a:tableStyleId>
              </a:tblPr>
              <a:tblGrid>
                <a:gridCol w="1309692"/>
                <a:gridCol w="1309692"/>
                <a:gridCol w="1309692"/>
                <a:gridCol w="1309692"/>
                <a:gridCol w="1309692"/>
              </a:tblGrid>
              <a:tr h="370840">
                <a:tc>
                  <a:txBody>
                    <a:bodyPr/>
                    <a:lstStyle/>
                    <a:p>
                      <a:pPr algn="ctr" rtl="1">
                        <a:lnSpc>
                          <a:spcPct val="115000"/>
                        </a:lnSpc>
                        <a:spcAft>
                          <a:spcPts val="0"/>
                        </a:spcAft>
                      </a:pPr>
                      <a:r>
                        <a:rPr lang="ar-DZ" sz="3200" b="1" dirty="0">
                          <a:latin typeface="Calibri"/>
                          <a:ea typeface="Calibri"/>
                          <a:cs typeface="Traditional Arabic"/>
                        </a:rPr>
                        <a:t>جوان</a:t>
                      </a:r>
                      <a:endParaRPr lang="fr-FR" sz="3200" b="1" dirty="0">
                        <a:latin typeface="Calibri"/>
                        <a:ea typeface="Calibri"/>
                        <a:cs typeface="Arial"/>
                      </a:endParaRPr>
                    </a:p>
                  </a:txBody>
                  <a:tcPr marL="68580" marR="68580" marT="0" marB="0"/>
                </a:tc>
                <a:tc>
                  <a:txBody>
                    <a:bodyPr/>
                    <a:lstStyle/>
                    <a:p>
                      <a:pPr algn="ctr" rtl="1">
                        <a:lnSpc>
                          <a:spcPct val="115000"/>
                        </a:lnSpc>
                        <a:spcAft>
                          <a:spcPts val="0"/>
                        </a:spcAft>
                      </a:pPr>
                      <a:r>
                        <a:rPr lang="ar-DZ" sz="3200" b="1" dirty="0">
                          <a:latin typeface="Calibri"/>
                          <a:ea typeface="Calibri"/>
                          <a:cs typeface="Traditional Arabic"/>
                        </a:rPr>
                        <a:t>ماي</a:t>
                      </a:r>
                      <a:endParaRPr lang="fr-FR" sz="3200" b="1" dirty="0">
                        <a:latin typeface="Calibri"/>
                        <a:ea typeface="Calibri"/>
                        <a:cs typeface="Arial"/>
                      </a:endParaRPr>
                    </a:p>
                  </a:txBody>
                  <a:tcPr marL="68580" marR="68580" marT="0" marB="0"/>
                </a:tc>
                <a:tc>
                  <a:txBody>
                    <a:bodyPr/>
                    <a:lstStyle/>
                    <a:p>
                      <a:pPr algn="ctr" rtl="1">
                        <a:lnSpc>
                          <a:spcPct val="115000"/>
                        </a:lnSpc>
                        <a:spcAft>
                          <a:spcPts val="0"/>
                        </a:spcAft>
                      </a:pPr>
                      <a:r>
                        <a:rPr lang="ar-DZ" sz="3200" b="1">
                          <a:latin typeface="Calibri"/>
                          <a:ea typeface="Calibri"/>
                          <a:cs typeface="Traditional Arabic"/>
                        </a:rPr>
                        <a:t>أفريل</a:t>
                      </a:r>
                      <a:endParaRPr lang="fr-FR" sz="3200" b="1">
                        <a:latin typeface="Calibri"/>
                        <a:ea typeface="Calibri"/>
                        <a:cs typeface="Arial"/>
                      </a:endParaRPr>
                    </a:p>
                  </a:txBody>
                  <a:tcPr marL="68580" marR="68580" marT="0" marB="0"/>
                </a:tc>
                <a:tc>
                  <a:txBody>
                    <a:bodyPr/>
                    <a:lstStyle/>
                    <a:p>
                      <a:pPr algn="ctr" rtl="1">
                        <a:lnSpc>
                          <a:spcPct val="115000"/>
                        </a:lnSpc>
                        <a:spcAft>
                          <a:spcPts val="0"/>
                        </a:spcAft>
                      </a:pPr>
                      <a:r>
                        <a:rPr lang="ar-DZ" sz="3200" b="1" dirty="0">
                          <a:latin typeface="Calibri"/>
                          <a:ea typeface="Calibri"/>
                          <a:cs typeface="Traditional Arabic"/>
                        </a:rPr>
                        <a:t>مارس</a:t>
                      </a:r>
                      <a:endParaRPr lang="fr-FR" sz="3200" b="1" dirty="0">
                        <a:latin typeface="Calibri"/>
                        <a:ea typeface="Calibri"/>
                        <a:cs typeface="Arial"/>
                      </a:endParaRPr>
                    </a:p>
                  </a:txBody>
                  <a:tcPr marL="68580" marR="68580" marT="0" marB="0"/>
                </a:tc>
                <a:tc>
                  <a:txBody>
                    <a:bodyPr/>
                    <a:lstStyle/>
                    <a:p>
                      <a:pPr algn="ctr" rtl="1">
                        <a:lnSpc>
                          <a:spcPct val="115000"/>
                        </a:lnSpc>
                        <a:spcAft>
                          <a:spcPts val="0"/>
                        </a:spcAft>
                      </a:pPr>
                      <a:r>
                        <a:rPr lang="ar-DZ" sz="3200" b="1">
                          <a:latin typeface="Calibri"/>
                          <a:ea typeface="Calibri"/>
                          <a:cs typeface="Traditional Arabic"/>
                        </a:rPr>
                        <a:t>البيان</a:t>
                      </a:r>
                      <a:endParaRPr lang="fr-FR" sz="3200" b="1">
                        <a:latin typeface="Calibri"/>
                        <a:ea typeface="Calibri"/>
                        <a:cs typeface="Arial"/>
                      </a:endParaRPr>
                    </a:p>
                  </a:txBody>
                  <a:tcPr marL="68580" marR="68580" marT="0" marB="0"/>
                </a:tc>
              </a:tr>
              <a:tr h="370840">
                <a:tc>
                  <a:txBody>
                    <a:bodyPr/>
                    <a:lstStyle/>
                    <a:p>
                      <a:pPr algn="ctr" rtl="1">
                        <a:lnSpc>
                          <a:spcPct val="115000"/>
                        </a:lnSpc>
                        <a:spcAft>
                          <a:spcPts val="0"/>
                        </a:spcAft>
                      </a:pPr>
                      <a:r>
                        <a:rPr lang="ar-DZ" sz="3200">
                          <a:latin typeface="Calibri"/>
                          <a:ea typeface="Calibri"/>
                          <a:cs typeface="Traditional Arabic"/>
                        </a:rPr>
                        <a:t>60000</a:t>
                      </a:r>
                      <a:endParaRPr lang="fr-FR" sz="3200">
                        <a:latin typeface="Calibri"/>
                        <a:ea typeface="Calibri"/>
                        <a:cs typeface="Arial"/>
                      </a:endParaRPr>
                    </a:p>
                  </a:txBody>
                  <a:tcPr marL="68580" marR="68580" marT="0" marB="0"/>
                </a:tc>
                <a:tc>
                  <a:txBody>
                    <a:bodyPr/>
                    <a:lstStyle/>
                    <a:p>
                      <a:pPr algn="ctr" rtl="1">
                        <a:lnSpc>
                          <a:spcPct val="115000"/>
                        </a:lnSpc>
                        <a:spcAft>
                          <a:spcPts val="0"/>
                        </a:spcAft>
                      </a:pPr>
                      <a:r>
                        <a:rPr lang="ar-DZ" sz="3200">
                          <a:latin typeface="Calibri"/>
                          <a:ea typeface="Calibri"/>
                          <a:cs typeface="Traditional Arabic"/>
                        </a:rPr>
                        <a:t>55000</a:t>
                      </a:r>
                      <a:endParaRPr lang="fr-FR" sz="3200">
                        <a:latin typeface="Calibri"/>
                        <a:ea typeface="Calibri"/>
                        <a:cs typeface="Arial"/>
                      </a:endParaRPr>
                    </a:p>
                  </a:txBody>
                  <a:tcPr marL="68580" marR="68580" marT="0" marB="0"/>
                </a:tc>
                <a:tc>
                  <a:txBody>
                    <a:bodyPr/>
                    <a:lstStyle/>
                    <a:p>
                      <a:pPr algn="ctr" rtl="1">
                        <a:lnSpc>
                          <a:spcPct val="115000"/>
                        </a:lnSpc>
                        <a:spcAft>
                          <a:spcPts val="0"/>
                        </a:spcAft>
                      </a:pPr>
                      <a:r>
                        <a:rPr lang="ar-DZ" sz="3200">
                          <a:latin typeface="Calibri"/>
                          <a:ea typeface="Calibri"/>
                          <a:cs typeface="Traditional Arabic"/>
                        </a:rPr>
                        <a:t>50000</a:t>
                      </a:r>
                      <a:endParaRPr lang="fr-FR" sz="3200">
                        <a:latin typeface="Calibri"/>
                        <a:ea typeface="Calibri"/>
                        <a:cs typeface="Arial"/>
                      </a:endParaRPr>
                    </a:p>
                  </a:txBody>
                  <a:tcPr marL="68580" marR="68580" marT="0" marB="0"/>
                </a:tc>
                <a:tc>
                  <a:txBody>
                    <a:bodyPr/>
                    <a:lstStyle/>
                    <a:p>
                      <a:pPr algn="ctr" rtl="1">
                        <a:lnSpc>
                          <a:spcPct val="115000"/>
                        </a:lnSpc>
                        <a:spcAft>
                          <a:spcPts val="0"/>
                        </a:spcAft>
                      </a:pPr>
                      <a:r>
                        <a:rPr lang="ar-DZ" sz="3200">
                          <a:latin typeface="Calibri"/>
                          <a:ea typeface="Calibri"/>
                          <a:cs typeface="Traditional Arabic"/>
                        </a:rPr>
                        <a:t>45000</a:t>
                      </a:r>
                      <a:endParaRPr lang="fr-FR" sz="3200">
                        <a:latin typeface="Calibri"/>
                        <a:ea typeface="Calibri"/>
                        <a:cs typeface="Arial"/>
                      </a:endParaRPr>
                    </a:p>
                  </a:txBody>
                  <a:tcPr marL="68580" marR="68580" marT="0" marB="0"/>
                </a:tc>
                <a:tc>
                  <a:txBody>
                    <a:bodyPr/>
                    <a:lstStyle/>
                    <a:p>
                      <a:pPr algn="ctr" rtl="1">
                        <a:lnSpc>
                          <a:spcPct val="115000"/>
                        </a:lnSpc>
                        <a:spcAft>
                          <a:spcPts val="0"/>
                        </a:spcAft>
                      </a:pPr>
                      <a:r>
                        <a:rPr lang="ar-DZ" sz="3200" b="1">
                          <a:latin typeface="Calibri"/>
                          <a:ea typeface="Calibri"/>
                          <a:cs typeface="Traditional Arabic"/>
                        </a:rPr>
                        <a:t>المبيعات</a:t>
                      </a:r>
                      <a:endParaRPr lang="fr-FR" sz="3200" b="1">
                        <a:latin typeface="Calibri"/>
                        <a:ea typeface="Calibri"/>
                        <a:cs typeface="Arial"/>
                      </a:endParaRPr>
                    </a:p>
                  </a:txBody>
                  <a:tcPr marL="68580" marR="68580" marT="0" marB="0"/>
                </a:tc>
              </a:tr>
              <a:tr h="370840">
                <a:tc>
                  <a:txBody>
                    <a:bodyPr/>
                    <a:lstStyle/>
                    <a:p>
                      <a:pPr algn="ctr" rtl="1">
                        <a:lnSpc>
                          <a:spcPct val="115000"/>
                        </a:lnSpc>
                        <a:spcAft>
                          <a:spcPts val="0"/>
                        </a:spcAft>
                      </a:pPr>
                      <a:r>
                        <a:rPr lang="ar-DZ" sz="3200">
                          <a:latin typeface="Calibri"/>
                          <a:ea typeface="Calibri"/>
                          <a:cs typeface="Traditional Arabic"/>
                        </a:rPr>
                        <a:t>41000</a:t>
                      </a:r>
                      <a:endParaRPr lang="fr-FR" sz="3200">
                        <a:latin typeface="Calibri"/>
                        <a:ea typeface="Calibri"/>
                        <a:cs typeface="Arial"/>
                      </a:endParaRPr>
                    </a:p>
                  </a:txBody>
                  <a:tcPr marL="68580" marR="68580" marT="0" marB="0"/>
                </a:tc>
                <a:tc>
                  <a:txBody>
                    <a:bodyPr/>
                    <a:lstStyle/>
                    <a:p>
                      <a:pPr algn="ctr" rtl="1">
                        <a:lnSpc>
                          <a:spcPct val="115000"/>
                        </a:lnSpc>
                        <a:spcAft>
                          <a:spcPts val="0"/>
                        </a:spcAft>
                      </a:pPr>
                      <a:r>
                        <a:rPr lang="ar-DZ" sz="3200">
                          <a:latin typeface="Calibri"/>
                          <a:ea typeface="Calibri"/>
                          <a:cs typeface="Traditional Arabic"/>
                        </a:rPr>
                        <a:t>48000</a:t>
                      </a:r>
                      <a:endParaRPr lang="fr-FR" sz="3200">
                        <a:latin typeface="Calibri"/>
                        <a:ea typeface="Calibri"/>
                        <a:cs typeface="Arial"/>
                      </a:endParaRPr>
                    </a:p>
                  </a:txBody>
                  <a:tcPr marL="68580" marR="68580" marT="0" marB="0"/>
                </a:tc>
                <a:tc>
                  <a:txBody>
                    <a:bodyPr/>
                    <a:lstStyle/>
                    <a:p>
                      <a:pPr algn="ctr" rtl="1">
                        <a:lnSpc>
                          <a:spcPct val="115000"/>
                        </a:lnSpc>
                        <a:spcAft>
                          <a:spcPts val="0"/>
                        </a:spcAft>
                      </a:pPr>
                      <a:r>
                        <a:rPr lang="ar-DZ" sz="3200" dirty="0">
                          <a:latin typeface="Calibri"/>
                          <a:ea typeface="Calibri"/>
                          <a:cs typeface="Traditional Arabic"/>
                        </a:rPr>
                        <a:t>42000</a:t>
                      </a:r>
                      <a:endParaRPr lang="fr-FR" sz="3200" dirty="0">
                        <a:latin typeface="Calibri"/>
                        <a:ea typeface="Calibri"/>
                        <a:cs typeface="Arial"/>
                      </a:endParaRPr>
                    </a:p>
                  </a:txBody>
                  <a:tcPr marL="68580" marR="68580" marT="0" marB="0"/>
                </a:tc>
                <a:tc>
                  <a:txBody>
                    <a:bodyPr/>
                    <a:lstStyle/>
                    <a:p>
                      <a:pPr algn="ctr" rtl="1">
                        <a:lnSpc>
                          <a:spcPct val="115000"/>
                        </a:lnSpc>
                        <a:spcAft>
                          <a:spcPts val="0"/>
                        </a:spcAft>
                      </a:pPr>
                      <a:r>
                        <a:rPr lang="ar-DZ" sz="3200">
                          <a:latin typeface="Calibri"/>
                          <a:ea typeface="Calibri"/>
                          <a:cs typeface="Traditional Arabic"/>
                        </a:rPr>
                        <a:t>40000</a:t>
                      </a:r>
                      <a:endParaRPr lang="fr-FR" sz="3200">
                        <a:latin typeface="Calibri"/>
                        <a:ea typeface="Calibri"/>
                        <a:cs typeface="Arial"/>
                      </a:endParaRPr>
                    </a:p>
                  </a:txBody>
                  <a:tcPr marL="68580" marR="68580" marT="0" marB="0"/>
                </a:tc>
                <a:tc>
                  <a:txBody>
                    <a:bodyPr/>
                    <a:lstStyle/>
                    <a:p>
                      <a:pPr algn="ctr" rtl="1">
                        <a:lnSpc>
                          <a:spcPct val="115000"/>
                        </a:lnSpc>
                        <a:spcAft>
                          <a:spcPts val="0"/>
                        </a:spcAft>
                      </a:pPr>
                      <a:r>
                        <a:rPr lang="ar-DZ" sz="3200" b="1">
                          <a:latin typeface="Calibri"/>
                          <a:ea typeface="Calibri"/>
                          <a:cs typeface="Traditional Arabic"/>
                        </a:rPr>
                        <a:t>المشتريات</a:t>
                      </a:r>
                      <a:endParaRPr lang="fr-FR" sz="3200" b="1">
                        <a:latin typeface="Calibri"/>
                        <a:ea typeface="Calibri"/>
                        <a:cs typeface="Arial"/>
                      </a:endParaRPr>
                    </a:p>
                  </a:txBody>
                  <a:tcPr marL="68580" marR="68580" marT="0" marB="0"/>
                </a:tc>
              </a:tr>
              <a:tr h="370840">
                <a:tc>
                  <a:txBody>
                    <a:bodyPr/>
                    <a:lstStyle/>
                    <a:p>
                      <a:pPr algn="ctr" rtl="1">
                        <a:lnSpc>
                          <a:spcPct val="115000"/>
                        </a:lnSpc>
                        <a:spcAft>
                          <a:spcPts val="0"/>
                        </a:spcAft>
                      </a:pPr>
                      <a:r>
                        <a:rPr lang="ar-DZ" sz="3200">
                          <a:latin typeface="Calibri"/>
                          <a:ea typeface="Calibri"/>
                          <a:cs typeface="Traditional Arabic"/>
                        </a:rPr>
                        <a:t>12000</a:t>
                      </a:r>
                      <a:endParaRPr lang="fr-FR" sz="3200">
                        <a:latin typeface="Calibri"/>
                        <a:ea typeface="Calibri"/>
                        <a:cs typeface="Arial"/>
                      </a:endParaRPr>
                    </a:p>
                  </a:txBody>
                  <a:tcPr marL="68580" marR="68580" marT="0" marB="0"/>
                </a:tc>
                <a:tc>
                  <a:txBody>
                    <a:bodyPr/>
                    <a:lstStyle/>
                    <a:p>
                      <a:pPr algn="ctr" rtl="1">
                        <a:lnSpc>
                          <a:spcPct val="115000"/>
                        </a:lnSpc>
                        <a:spcAft>
                          <a:spcPts val="0"/>
                        </a:spcAft>
                      </a:pPr>
                      <a:r>
                        <a:rPr lang="ar-DZ" sz="3200">
                          <a:latin typeface="Calibri"/>
                          <a:ea typeface="Calibri"/>
                          <a:cs typeface="Traditional Arabic"/>
                        </a:rPr>
                        <a:t>12000</a:t>
                      </a:r>
                      <a:endParaRPr lang="fr-FR" sz="3200">
                        <a:latin typeface="Calibri"/>
                        <a:ea typeface="Calibri"/>
                        <a:cs typeface="Arial"/>
                      </a:endParaRPr>
                    </a:p>
                  </a:txBody>
                  <a:tcPr marL="68580" marR="68580" marT="0" marB="0"/>
                </a:tc>
                <a:tc>
                  <a:txBody>
                    <a:bodyPr/>
                    <a:lstStyle/>
                    <a:p>
                      <a:pPr algn="ctr" rtl="1">
                        <a:lnSpc>
                          <a:spcPct val="115000"/>
                        </a:lnSpc>
                        <a:spcAft>
                          <a:spcPts val="0"/>
                        </a:spcAft>
                      </a:pPr>
                      <a:r>
                        <a:rPr lang="ar-DZ" sz="3200">
                          <a:latin typeface="Calibri"/>
                          <a:ea typeface="Calibri"/>
                          <a:cs typeface="Traditional Arabic"/>
                        </a:rPr>
                        <a:t>11000</a:t>
                      </a:r>
                      <a:endParaRPr lang="fr-FR" sz="3200">
                        <a:latin typeface="Calibri"/>
                        <a:ea typeface="Calibri"/>
                        <a:cs typeface="Arial"/>
                      </a:endParaRPr>
                    </a:p>
                  </a:txBody>
                  <a:tcPr marL="68580" marR="68580" marT="0" marB="0"/>
                </a:tc>
                <a:tc>
                  <a:txBody>
                    <a:bodyPr/>
                    <a:lstStyle/>
                    <a:p>
                      <a:pPr algn="ctr" rtl="1">
                        <a:lnSpc>
                          <a:spcPct val="115000"/>
                        </a:lnSpc>
                        <a:spcAft>
                          <a:spcPts val="0"/>
                        </a:spcAft>
                      </a:pPr>
                      <a:r>
                        <a:rPr lang="ar-DZ" sz="3200">
                          <a:latin typeface="Calibri"/>
                          <a:ea typeface="Calibri"/>
                          <a:cs typeface="Traditional Arabic"/>
                        </a:rPr>
                        <a:t>11000</a:t>
                      </a:r>
                      <a:endParaRPr lang="fr-FR" sz="3200">
                        <a:latin typeface="Calibri"/>
                        <a:ea typeface="Calibri"/>
                        <a:cs typeface="Arial"/>
                      </a:endParaRPr>
                    </a:p>
                  </a:txBody>
                  <a:tcPr marL="68580" marR="68580" marT="0" marB="0"/>
                </a:tc>
                <a:tc>
                  <a:txBody>
                    <a:bodyPr/>
                    <a:lstStyle/>
                    <a:p>
                      <a:pPr algn="ctr" rtl="1">
                        <a:lnSpc>
                          <a:spcPct val="115000"/>
                        </a:lnSpc>
                        <a:spcAft>
                          <a:spcPts val="0"/>
                        </a:spcAft>
                      </a:pPr>
                      <a:r>
                        <a:rPr lang="ar-DZ" sz="3200" b="1">
                          <a:latin typeface="Calibri"/>
                          <a:ea typeface="Calibri"/>
                          <a:cs typeface="Traditional Arabic"/>
                        </a:rPr>
                        <a:t>الأجور</a:t>
                      </a:r>
                      <a:endParaRPr lang="fr-FR" sz="3200" b="1">
                        <a:latin typeface="Calibri"/>
                        <a:ea typeface="Calibri"/>
                        <a:cs typeface="Arial"/>
                      </a:endParaRPr>
                    </a:p>
                  </a:txBody>
                  <a:tcPr marL="68580" marR="68580" marT="0" marB="0"/>
                </a:tc>
              </a:tr>
              <a:tr h="370840">
                <a:tc>
                  <a:txBody>
                    <a:bodyPr/>
                    <a:lstStyle/>
                    <a:p>
                      <a:pPr algn="ctr" rtl="1">
                        <a:lnSpc>
                          <a:spcPct val="115000"/>
                        </a:lnSpc>
                        <a:spcAft>
                          <a:spcPts val="0"/>
                        </a:spcAft>
                      </a:pPr>
                      <a:r>
                        <a:rPr lang="ar-DZ" sz="3200" dirty="0">
                          <a:latin typeface="Calibri"/>
                          <a:ea typeface="Calibri"/>
                          <a:cs typeface="Traditional Arabic"/>
                        </a:rPr>
                        <a:t>-</a:t>
                      </a:r>
                      <a:endParaRPr lang="fr-FR" sz="3200" dirty="0">
                        <a:latin typeface="Calibri"/>
                        <a:ea typeface="Calibri"/>
                        <a:cs typeface="Arial"/>
                      </a:endParaRPr>
                    </a:p>
                  </a:txBody>
                  <a:tcPr marL="68580" marR="68580" marT="0" marB="0"/>
                </a:tc>
                <a:tc>
                  <a:txBody>
                    <a:bodyPr/>
                    <a:lstStyle/>
                    <a:p>
                      <a:pPr algn="ctr" rtl="1">
                        <a:lnSpc>
                          <a:spcPct val="115000"/>
                        </a:lnSpc>
                        <a:spcAft>
                          <a:spcPts val="0"/>
                        </a:spcAft>
                      </a:pPr>
                      <a:r>
                        <a:rPr lang="ar-DZ" sz="3200" dirty="0">
                          <a:latin typeface="Calibri"/>
                          <a:ea typeface="Calibri"/>
                          <a:cs typeface="Traditional Arabic"/>
                        </a:rPr>
                        <a:t>1000</a:t>
                      </a:r>
                      <a:endParaRPr lang="fr-FR" sz="3200" dirty="0">
                        <a:latin typeface="Calibri"/>
                        <a:ea typeface="Calibri"/>
                        <a:cs typeface="Arial"/>
                      </a:endParaRPr>
                    </a:p>
                  </a:txBody>
                  <a:tcPr marL="68580" marR="68580" marT="0" marB="0"/>
                </a:tc>
                <a:tc>
                  <a:txBody>
                    <a:bodyPr/>
                    <a:lstStyle/>
                    <a:p>
                      <a:pPr algn="ctr" rtl="1">
                        <a:lnSpc>
                          <a:spcPct val="115000"/>
                        </a:lnSpc>
                        <a:spcAft>
                          <a:spcPts val="0"/>
                        </a:spcAft>
                      </a:pPr>
                      <a:r>
                        <a:rPr lang="ar-DZ" sz="3200" dirty="0">
                          <a:latin typeface="Calibri"/>
                          <a:ea typeface="Calibri"/>
                          <a:cs typeface="Traditional Arabic"/>
                        </a:rPr>
                        <a:t>1000</a:t>
                      </a:r>
                      <a:endParaRPr lang="fr-FR" sz="3200" dirty="0">
                        <a:latin typeface="Calibri"/>
                        <a:ea typeface="Calibri"/>
                        <a:cs typeface="Arial"/>
                      </a:endParaRPr>
                    </a:p>
                  </a:txBody>
                  <a:tcPr marL="68580" marR="68580" marT="0" marB="0"/>
                </a:tc>
                <a:tc>
                  <a:txBody>
                    <a:bodyPr/>
                    <a:lstStyle/>
                    <a:p>
                      <a:pPr algn="ctr" rtl="1">
                        <a:lnSpc>
                          <a:spcPct val="115000"/>
                        </a:lnSpc>
                        <a:spcAft>
                          <a:spcPts val="0"/>
                        </a:spcAft>
                      </a:pPr>
                      <a:r>
                        <a:rPr lang="ar-DZ" sz="3200" dirty="0">
                          <a:latin typeface="Calibri"/>
                          <a:ea typeface="Calibri"/>
                          <a:cs typeface="Traditional Arabic"/>
                        </a:rPr>
                        <a:t>8000</a:t>
                      </a:r>
                      <a:endParaRPr lang="fr-FR" sz="3200" dirty="0">
                        <a:latin typeface="Calibri"/>
                        <a:ea typeface="Calibri"/>
                        <a:cs typeface="Arial"/>
                      </a:endParaRPr>
                    </a:p>
                  </a:txBody>
                  <a:tcPr marL="68580" marR="68580" marT="0" marB="0"/>
                </a:tc>
                <a:tc>
                  <a:txBody>
                    <a:bodyPr/>
                    <a:lstStyle/>
                    <a:p>
                      <a:pPr algn="ctr" rtl="1">
                        <a:lnSpc>
                          <a:spcPct val="115000"/>
                        </a:lnSpc>
                        <a:spcAft>
                          <a:spcPts val="0"/>
                        </a:spcAft>
                      </a:pPr>
                      <a:r>
                        <a:rPr lang="ar-DZ" sz="3200" b="1" dirty="0">
                          <a:latin typeface="Calibri"/>
                          <a:ea typeface="Calibri"/>
                          <a:cs typeface="Traditional Arabic"/>
                        </a:rPr>
                        <a:t>الأعباء</a:t>
                      </a:r>
                      <a:endParaRPr lang="fr-FR" sz="3200" b="1" dirty="0">
                        <a:latin typeface="Calibri"/>
                        <a:ea typeface="Calibri"/>
                        <a:cs typeface="Arial"/>
                      </a:endParaRPr>
                    </a:p>
                  </a:txBody>
                  <a:tcPr marL="68580" marR="68580" marT="0" marB="0"/>
                </a:tc>
              </a:tr>
            </a:tbl>
          </a:graphicData>
        </a:graphic>
      </p:graphicFrame>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0"/>
            <a:ext cx="9144000" cy="6858000"/>
          </a:xfrm>
          <a:solidFill>
            <a:schemeClr val="accent1">
              <a:lumMod val="20000"/>
              <a:lumOff val="80000"/>
            </a:schemeClr>
          </a:solidFill>
        </p:spPr>
        <p:txBody>
          <a:bodyPr>
            <a:normAutofit fontScale="85000" lnSpcReduction="10000"/>
          </a:bodyPr>
          <a:lstStyle/>
          <a:p>
            <a:pPr algn="just" rtl="1"/>
            <a:endParaRPr lang="ar-DZ" sz="4400" dirty="0" smtClean="0">
              <a:latin typeface="Traditional Arabic" pitchFamily="18" charset="-78"/>
              <a:cs typeface="Traditional Arabic" pitchFamily="18" charset="-78"/>
            </a:endParaRPr>
          </a:p>
          <a:p>
            <a:pPr algn="just" rtl="1"/>
            <a:r>
              <a:rPr lang="ar-DZ" sz="4400" dirty="0" smtClean="0">
                <a:latin typeface="Traditional Arabic" pitchFamily="18" charset="-78"/>
                <a:cs typeface="Traditional Arabic" pitchFamily="18" charset="-78"/>
              </a:rPr>
              <a:t>أوراق القبض ظهرت في نهاية شهر فيفري تقدر </a:t>
            </a:r>
            <a:r>
              <a:rPr lang="ar-DZ" sz="4400" dirty="0" err="1" smtClean="0">
                <a:latin typeface="Traditional Arabic" pitchFamily="18" charset="-78"/>
                <a:cs typeface="Traditional Arabic" pitchFamily="18" charset="-78"/>
              </a:rPr>
              <a:t>بـ</a:t>
            </a:r>
            <a:r>
              <a:rPr lang="ar-DZ" sz="4400" dirty="0" smtClean="0">
                <a:latin typeface="Traditional Arabic" pitchFamily="18" charset="-78"/>
                <a:cs typeface="Traditional Arabic" pitchFamily="18" charset="-78"/>
              </a:rPr>
              <a:t> 30000دج يتم تحصيل 15000دج في شهر مارس و3000دج في شهر </a:t>
            </a:r>
            <a:r>
              <a:rPr lang="ar-DZ" sz="4400" dirty="0" err="1" smtClean="0">
                <a:latin typeface="Traditional Arabic" pitchFamily="18" charset="-78"/>
                <a:cs typeface="Traditional Arabic" pitchFamily="18" charset="-78"/>
              </a:rPr>
              <a:t>أفريل</a:t>
            </a:r>
            <a:r>
              <a:rPr lang="ar-DZ" sz="4400" dirty="0" smtClean="0">
                <a:latin typeface="Traditional Arabic" pitchFamily="18" charset="-78"/>
                <a:cs typeface="Traditional Arabic" pitchFamily="18" charset="-78"/>
              </a:rPr>
              <a:t> و7000دج في شهر ماي، والباقي في شهر جوان.</a:t>
            </a:r>
          </a:p>
          <a:p>
            <a:pPr lvl="0" algn="just" rtl="1"/>
            <a:r>
              <a:rPr lang="ar-DZ" sz="4400" dirty="0" smtClean="0">
                <a:latin typeface="Traditional Arabic" pitchFamily="18" charset="-78"/>
                <a:cs typeface="Traditional Arabic" pitchFamily="18" charset="-78"/>
              </a:rPr>
              <a:t>الأعباء تدفع في نهاية كل شهر.</a:t>
            </a:r>
            <a:endParaRPr lang="fr-FR" sz="4400" dirty="0" smtClean="0">
              <a:latin typeface="Traditional Arabic" pitchFamily="18" charset="-78"/>
              <a:cs typeface="Traditional Arabic" pitchFamily="18" charset="-78"/>
            </a:endParaRPr>
          </a:p>
          <a:p>
            <a:pPr lvl="0" algn="just" rtl="1"/>
            <a:r>
              <a:rPr lang="ar-DZ" sz="4400" dirty="0" smtClean="0">
                <a:latin typeface="Traditional Arabic" pitchFamily="18" charset="-78"/>
                <a:cs typeface="Traditional Arabic" pitchFamily="18" charset="-78"/>
              </a:rPr>
              <a:t>شراء آلة </a:t>
            </a:r>
            <a:r>
              <a:rPr lang="ar-DZ" sz="4400" dirty="0" err="1" smtClean="0">
                <a:latin typeface="Traditional Arabic" pitchFamily="18" charset="-78"/>
                <a:cs typeface="Traditional Arabic" pitchFamily="18" charset="-78"/>
              </a:rPr>
              <a:t>بـ</a:t>
            </a:r>
            <a:r>
              <a:rPr lang="ar-DZ" sz="4400" dirty="0" smtClean="0">
                <a:latin typeface="Traditional Arabic" pitchFamily="18" charset="-78"/>
                <a:cs typeface="Traditional Arabic" pitchFamily="18" charset="-78"/>
              </a:rPr>
              <a:t> 12000دج في شهر مارس سدد 10000دج في نفس الشهر والباقي في شهر ماي.</a:t>
            </a:r>
            <a:endParaRPr lang="fr-FR" sz="4400" dirty="0" smtClean="0">
              <a:latin typeface="Traditional Arabic" pitchFamily="18" charset="-78"/>
              <a:cs typeface="Traditional Arabic" pitchFamily="18" charset="-78"/>
            </a:endParaRPr>
          </a:p>
          <a:p>
            <a:pPr lvl="0" algn="just" rtl="1"/>
            <a:r>
              <a:rPr lang="ar-DZ" sz="4400" dirty="0" smtClean="0">
                <a:latin typeface="Traditional Arabic" pitchFamily="18" charset="-78"/>
                <a:cs typeface="Traditional Arabic" pitchFamily="18" charset="-78"/>
              </a:rPr>
              <a:t>كان رصيد الزبائن نهاية شهر فيفري يقدر </a:t>
            </a:r>
            <a:r>
              <a:rPr lang="ar-DZ" sz="4400" dirty="0" err="1" smtClean="0">
                <a:latin typeface="Traditional Arabic" pitchFamily="18" charset="-78"/>
                <a:cs typeface="Traditional Arabic" pitchFamily="18" charset="-78"/>
              </a:rPr>
              <a:t>بـ</a:t>
            </a:r>
            <a:r>
              <a:rPr lang="ar-DZ" sz="4400" dirty="0" smtClean="0">
                <a:latin typeface="Traditional Arabic" pitchFamily="18" charset="-78"/>
                <a:cs typeface="Traditional Arabic" pitchFamily="18" charset="-78"/>
              </a:rPr>
              <a:t> 22000دج.</a:t>
            </a:r>
            <a:endParaRPr lang="fr-FR" sz="4400" dirty="0" smtClean="0">
              <a:latin typeface="Traditional Arabic" pitchFamily="18" charset="-78"/>
              <a:cs typeface="Traditional Arabic" pitchFamily="18" charset="-78"/>
            </a:endParaRPr>
          </a:p>
          <a:p>
            <a:pPr lvl="0" algn="just" rtl="1"/>
            <a:r>
              <a:rPr lang="ar-DZ" sz="4400" dirty="0" smtClean="0">
                <a:latin typeface="Traditional Arabic" pitchFamily="18" charset="-78"/>
                <a:cs typeface="Traditional Arabic" pitchFamily="18" charset="-78"/>
              </a:rPr>
              <a:t>الرصيد النقدي في نهاية شهر فيفري يقدر </a:t>
            </a:r>
            <a:r>
              <a:rPr lang="ar-DZ" sz="4400" dirty="0" err="1" smtClean="0">
                <a:latin typeface="Traditional Arabic" pitchFamily="18" charset="-78"/>
                <a:cs typeface="Traditional Arabic" pitchFamily="18" charset="-78"/>
              </a:rPr>
              <a:t>بـ</a:t>
            </a:r>
            <a:r>
              <a:rPr lang="ar-DZ" sz="4400" dirty="0" smtClean="0">
                <a:latin typeface="Traditional Arabic" pitchFamily="18" charset="-78"/>
                <a:cs typeface="Traditional Arabic" pitchFamily="18" charset="-78"/>
              </a:rPr>
              <a:t> 50000دج.</a:t>
            </a:r>
            <a:endParaRPr lang="fr-FR" sz="4400" dirty="0" smtClean="0">
              <a:latin typeface="Traditional Arabic" pitchFamily="18" charset="-78"/>
              <a:cs typeface="Traditional Arabic" pitchFamily="18" charset="-78"/>
            </a:endParaRPr>
          </a:p>
          <a:p>
            <a:pPr algn="just" rtl="1">
              <a:buNone/>
            </a:pPr>
            <a:r>
              <a:rPr lang="ar-DZ" sz="4400" b="1" dirty="0" smtClean="0">
                <a:latin typeface="Traditional Arabic" pitchFamily="18" charset="-78"/>
                <a:cs typeface="Traditional Arabic" pitchFamily="18" charset="-78"/>
              </a:rPr>
              <a:t>المطلوب</a:t>
            </a:r>
            <a:r>
              <a:rPr lang="ar-DZ" sz="4400" dirty="0" smtClean="0">
                <a:latin typeface="Traditional Arabic" pitchFamily="18" charset="-78"/>
                <a:cs typeface="Traditional Arabic" pitchFamily="18" charset="-78"/>
              </a:rPr>
              <a:t>:</a:t>
            </a:r>
            <a:endParaRPr lang="fr-FR" sz="4400" dirty="0" smtClean="0">
              <a:latin typeface="Traditional Arabic" pitchFamily="18" charset="-78"/>
              <a:cs typeface="Traditional Arabic" pitchFamily="18" charset="-78"/>
            </a:endParaRPr>
          </a:p>
          <a:p>
            <a:pPr algn="just" rtl="1">
              <a:buNone/>
            </a:pPr>
            <a:r>
              <a:rPr lang="ar-DZ" sz="4400" b="1" dirty="0" smtClean="0">
                <a:latin typeface="Traditional Arabic" pitchFamily="18" charset="-78"/>
                <a:cs typeface="Traditional Arabic" pitchFamily="18" charset="-78"/>
              </a:rPr>
              <a:t>إعداد جدول المقبوضات والمدفوعات وموازنة التقديرية للخزينة. </a:t>
            </a:r>
            <a:endParaRPr lang="fr-FR" sz="4400" b="1" dirty="0" smtClean="0">
              <a:latin typeface="Traditional Arabic" pitchFamily="18" charset="-78"/>
              <a:cs typeface="Traditional Arabic" pitchFamily="18" charset="-78"/>
            </a:endParaRPr>
          </a:p>
          <a:p>
            <a:pPr algn="just" rtl="1">
              <a:buNone/>
            </a:pPr>
            <a:endParaRPr lang="fr-FR" sz="4400" dirty="0">
              <a:latin typeface="Traditional Arabic" pitchFamily="18" charset="-78"/>
              <a:cs typeface="Traditional Arabic" pitchFamily="18" charset="-78"/>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0"/>
            <a:ext cx="9144000" cy="6858000"/>
          </a:xfrm>
          <a:solidFill>
            <a:schemeClr val="accent1">
              <a:lumMod val="20000"/>
              <a:lumOff val="80000"/>
            </a:schemeClr>
          </a:solidFill>
        </p:spPr>
        <p:txBody>
          <a:bodyPr/>
          <a:lstStyle/>
          <a:p>
            <a:pPr algn="ctr" rtl="1"/>
            <a:r>
              <a:rPr lang="ar-DZ" sz="4400" b="1" dirty="0" smtClean="0">
                <a:latin typeface="Traditional Arabic" pitchFamily="18" charset="-78"/>
                <a:cs typeface="Traditional Arabic" pitchFamily="18" charset="-78"/>
              </a:rPr>
              <a:t>جدول المقبوضات</a:t>
            </a:r>
          </a:p>
          <a:p>
            <a:pPr algn="ctr" rtl="1"/>
            <a:endParaRPr lang="fr-FR" dirty="0"/>
          </a:p>
        </p:txBody>
      </p:sp>
      <p:graphicFrame>
        <p:nvGraphicFramePr>
          <p:cNvPr id="4" name="Tableau 3"/>
          <p:cNvGraphicFramePr>
            <a:graphicFrameLocks noGrp="1"/>
          </p:cNvGraphicFramePr>
          <p:nvPr/>
        </p:nvGraphicFramePr>
        <p:xfrm>
          <a:off x="142876" y="1397000"/>
          <a:ext cx="8858280" cy="3435096"/>
        </p:xfrm>
        <a:graphic>
          <a:graphicData uri="http://schemas.openxmlformats.org/drawingml/2006/table">
            <a:tbl>
              <a:tblPr firstRow="1" bandRow="1">
                <a:tableStyleId>{5C22544A-7EE6-4342-B048-85BDC9FD1C3A}</a:tableStyleId>
              </a:tblPr>
              <a:tblGrid>
                <a:gridCol w="1214414"/>
                <a:gridCol w="1357322"/>
                <a:gridCol w="1643074"/>
                <a:gridCol w="1571636"/>
                <a:gridCol w="3071834"/>
              </a:tblGrid>
              <a:tr h="370840">
                <a:tc>
                  <a:txBody>
                    <a:bodyPr/>
                    <a:lstStyle/>
                    <a:p>
                      <a:pPr algn="r" rtl="1">
                        <a:lnSpc>
                          <a:spcPct val="115000"/>
                        </a:lnSpc>
                        <a:spcAft>
                          <a:spcPts val="0"/>
                        </a:spcAft>
                      </a:pPr>
                      <a:r>
                        <a:rPr lang="ar-DZ" sz="2800" dirty="0">
                          <a:solidFill>
                            <a:schemeClr val="tx1"/>
                          </a:solidFill>
                          <a:latin typeface="Traditional Arabic" pitchFamily="18" charset="-78"/>
                          <a:ea typeface="Calibri"/>
                          <a:cs typeface="Traditional Arabic" pitchFamily="18" charset="-78"/>
                        </a:rPr>
                        <a:t>جوان</a:t>
                      </a:r>
                      <a:endParaRPr lang="fr-FR" sz="2800" dirty="0">
                        <a:solidFill>
                          <a:schemeClr val="tx1"/>
                        </a:solidFill>
                        <a:latin typeface="Traditional Arabic" pitchFamily="18" charset="-78"/>
                        <a:ea typeface="Calibri"/>
                        <a:cs typeface="Traditional Arabic" pitchFamily="18" charset="-78"/>
                      </a:endParaRPr>
                    </a:p>
                  </a:txBody>
                  <a:tcPr marL="68580" marR="68580" marT="0" marB="0"/>
                </a:tc>
                <a:tc>
                  <a:txBody>
                    <a:bodyPr/>
                    <a:lstStyle/>
                    <a:p>
                      <a:pPr algn="r" rtl="1">
                        <a:lnSpc>
                          <a:spcPct val="115000"/>
                        </a:lnSpc>
                        <a:spcAft>
                          <a:spcPts val="0"/>
                        </a:spcAft>
                      </a:pPr>
                      <a:r>
                        <a:rPr lang="ar-DZ" sz="2800" dirty="0">
                          <a:solidFill>
                            <a:schemeClr val="tx1"/>
                          </a:solidFill>
                          <a:latin typeface="Traditional Arabic" pitchFamily="18" charset="-78"/>
                          <a:ea typeface="Calibri"/>
                          <a:cs typeface="Traditional Arabic" pitchFamily="18" charset="-78"/>
                        </a:rPr>
                        <a:t>ماي</a:t>
                      </a:r>
                      <a:endParaRPr lang="fr-FR" sz="2800" dirty="0">
                        <a:solidFill>
                          <a:schemeClr val="tx1"/>
                        </a:solidFill>
                        <a:latin typeface="Traditional Arabic" pitchFamily="18" charset="-78"/>
                        <a:ea typeface="Calibri"/>
                        <a:cs typeface="Traditional Arabic" pitchFamily="18" charset="-78"/>
                      </a:endParaRPr>
                    </a:p>
                  </a:txBody>
                  <a:tcPr marL="68580" marR="68580" marT="0" marB="0"/>
                </a:tc>
                <a:tc>
                  <a:txBody>
                    <a:bodyPr/>
                    <a:lstStyle/>
                    <a:p>
                      <a:pPr algn="r" rtl="1">
                        <a:lnSpc>
                          <a:spcPct val="115000"/>
                        </a:lnSpc>
                        <a:spcAft>
                          <a:spcPts val="0"/>
                        </a:spcAft>
                      </a:pPr>
                      <a:r>
                        <a:rPr lang="ar-DZ" sz="2800">
                          <a:solidFill>
                            <a:schemeClr val="tx1"/>
                          </a:solidFill>
                          <a:latin typeface="Traditional Arabic" pitchFamily="18" charset="-78"/>
                          <a:ea typeface="Calibri"/>
                          <a:cs typeface="Traditional Arabic" pitchFamily="18" charset="-78"/>
                        </a:rPr>
                        <a:t>أفريل</a:t>
                      </a:r>
                      <a:endParaRPr lang="fr-FR" sz="2800">
                        <a:solidFill>
                          <a:schemeClr val="tx1"/>
                        </a:solidFill>
                        <a:latin typeface="Traditional Arabic" pitchFamily="18" charset="-78"/>
                        <a:ea typeface="Calibri"/>
                        <a:cs typeface="Traditional Arabic" pitchFamily="18" charset="-78"/>
                      </a:endParaRPr>
                    </a:p>
                  </a:txBody>
                  <a:tcPr marL="68580" marR="68580" marT="0" marB="0"/>
                </a:tc>
                <a:tc>
                  <a:txBody>
                    <a:bodyPr/>
                    <a:lstStyle/>
                    <a:p>
                      <a:pPr algn="r" rtl="1">
                        <a:lnSpc>
                          <a:spcPct val="115000"/>
                        </a:lnSpc>
                        <a:spcAft>
                          <a:spcPts val="0"/>
                        </a:spcAft>
                      </a:pPr>
                      <a:r>
                        <a:rPr lang="ar-DZ" sz="2800">
                          <a:solidFill>
                            <a:schemeClr val="tx1"/>
                          </a:solidFill>
                          <a:latin typeface="Traditional Arabic" pitchFamily="18" charset="-78"/>
                          <a:ea typeface="Calibri"/>
                          <a:cs typeface="Traditional Arabic" pitchFamily="18" charset="-78"/>
                        </a:rPr>
                        <a:t>مارس</a:t>
                      </a:r>
                      <a:endParaRPr lang="fr-FR" sz="2800">
                        <a:solidFill>
                          <a:schemeClr val="tx1"/>
                        </a:solidFill>
                        <a:latin typeface="Traditional Arabic" pitchFamily="18" charset="-78"/>
                        <a:ea typeface="Calibri"/>
                        <a:cs typeface="Traditional Arabic" pitchFamily="18" charset="-78"/>
                      </a:endParaRPr>
                    </a:p>
                  </a:txBody>
                  <a:tcPr marL="68580" marR="68580" marT="0" marB="0"/>
                </a:tc>
                <a:tc>
                  <a:txBody>
                    <a:bodyPr/>
                    <a:lstStyle/>
                    <a:p>
                      <a:pPr algn="r" rtl="1">
                        <a:lnSpc>
                          <a:spcPct val="115000"/>
                        </a:lnSpc>
                        <a:spcAft>
                          <a:spcPts val="0"/>
                        </a:spcAft>
                      </a:pPr>
                      <a:r>
                        <a:rPr lang="ar-DZ" sz="2800">
                          <a:solidFill>
                            <a:schemeClr val="tx1"/>
                          </a:solidFill>
                          <a:latin typeface="Traditional Arabic" pitchFamily="18" charset="-78"/>
                          <a:ea typeface="Calibri"/>
                          <a:cs typeface="Traditional Arabic" pitchFamily="18" charset="-78"/>
                        </a:rPr>
                        <a:t>البيان</a:t>
                      </a:r>
                      <a:endParaRPr lang="fr-FR" sz="2800">
                        <a:solidFill>
                          <a:schemeClr val="tx1"/>
                        </a:solidFill>
                        <a:latin typeface="Traditional Arabic" pitchFamily="18" charset="-78"/>
                        <a:ea typeface="Calibri"/>
                        <a:cs typeface="Traditional Arabic" pitchFamily="18" charset="-78"/>
                      </a:endParaRPr>
                    </a:p>
                  </a:txBody>
                  <a:tcPr marL="68580" marR="68580" marT="0" marB="0"/>
                </a:tc>
              </a:tr>
              <a:tr h="370840">
                <a:tc>
                  <a:txBody>
                    <a:bodyPr/>
                    <a:lstStyle/>
                    <a:p>
                      <a:pPr algn="r" rtl="1">
                        <a:lnSpc>
                          <a:spcPct val="115000"/>
                        </a:lnSpc>
                        <a:spcAft>
                          <a:spcPts val="0"/>
                        </a:spcAft>
                      </a:pPr>
                      <a:r>
                        <a:rPr lang="ar-DZ" sz="2800">
                          <a:solidFill>
                            <a:schemeClr val="tx1"/>
                          </a:solidFill>
                          <a:latin typeface="Traditional Arabic" pitchFamily="18" charset="-78"/>
                          <a:ea typeface="Calibri"/>
                          <a:cs typeface="Traditional Arabic" pitchFamily="18" charset="-78"/>
                        </a:rPr>
                        <a:t>60000</a:t>
                      </a:r>
                      <a:endParaRPr lang="fr-FR" sz="2800">
                        <a:solidFill>
                          <a:schemeClr val="tx1"/>
                        </a:solidFill>
                        <a:latin typeface="Traditional Arabic" pitchFamily="18" charset="-78"/>
                        <a:ea typeface="Calibri"/>
                        <a:cs typeface="Traditional Arabic" pitchFamily="18" charset="-78"/>
                      </a:endParaRPr>
                    </a:p>
                  </a:txBody>
                  <a:tcPr marL="68580" marR="68580" marT="0" marB="0"/>
                </a:tc>
                <a:tc>
                  <a:txBody>
                    <a:bodyPr/>
                    <a:lstStyle/>
                    <a:p>
                      <a:pPr algn="r" rtl="1">
                        <a:lnSpc>
                          <a:spcPct val="115000"/>
                        </a:lnSpc>
                        <a:spcAft>
                          <a:spcPts val="0"/>
                        </a:spcAft>
                      </a:pPr>
                      <a:r>
                        <a:rPr lang="ar-DZ" sz="2800">
                          <a:solidFill>
                            <a:schemeClr val="tx1"/>
                          </a:solidFill>
                          <a:latin typeface="Traditional Arabic" pitchFamily="18" charset="-78"/>
                          <a:ea typeface="Calibri"/>
                          <a:cs typeface="Traditional Arabic" pitchFamily="18" charset="-78"/>
                        </a:rPr>
                        <a:t>55000</a:t>
                      </a:r>
                      <a:endParaRPr lang="fr-FR" sz="2800">
                        <a:solidFill>
                          <a:schemeClr val="tx1"/>
                        </a:solidFill>
                        <a:latin typeface="Traditional Arabic" pitchFamily="18" charset="-78"/>
                        <a:ea typeface="Calibri"/>
                        <a:cs typeface="Traditional Arabic" pitchFamily="18" charset="-78"/>
                      </a:endParaRPr>
                    </a:p>
                  </a:txBody>
                  <a:tcPr marL="68580" marR="68580" marT="0" marB="0"/>
                </a:tc>
                <a:tc>
                  <a:txBody>
                    <a:bodyPr/>
                    <a:lstStyle/>
                    <a:p>
                      <a:pPr algn="r" rtl="1">
                        <a:lnSpc>
                          <a:spcPct val="115000"/>
                        </a:lnSpc>
                        <a:spcAft>
                          <a:spcPts val="0"/>
                        </a:spcAft>
                      </a:pPr>
                      <a:r>
                        <a:rPr lang="ar-DZ" sz="2800">
                          <a:solidFill>
                            <a:schemeClr val="tx1"/>
                          </a:solidFill>
                          <a:latin typeface="Traditional Arabic" pitchFamily="18" charset="-78"/>
                          <a:ea typeface="Calibri"/>
                          <a:cs typeface="Traditional Arabic" pitchFamily="18" charset="-78"/>
                        </a:rPr>
                        <a:t>50000</a:t>
                      </a:r>
                      <a:endParaRPr lang="fr-FR" sz="2800">
                        <a:solidFill>
                          <a:schemeClr val="tx1"/>
                        </a:solidFill>
                        <a:latin typeface="Traditional Arabic" pitchFamily="18" charset="-78"/>
                        <a:ea typeface="Calibri"/>
                        <a:cs typeface="Traditional Arabic" pitchFamily="18" charset="-78"/>
                      </a:endParaRPr>
                    </a:p>
                  </a:txBody>
                  <a:tcPr marL="68580" marR="68580" marT="0" marB="0"/>
                </a:tc>
                <a:tc>
                  <a:txBody>
                    <a:bodyPr/>
                    <a:lstStyle/>
                    <a:p>
                      <a:pPr algn="r" rtl="1">
                        <a:lnSpc>
                          <a:spcPct val="115000"/>
                        </a:lnSpc>
                        <a:spcAft>
                          <a:spcPts val="0"/>
                        </a:spcAft>
                      </a:pPr>
                      <a:r>
                        <a:rPr lang="ar-DZ" sz="2800">
                          <a:solidFill>
                            <a:schemeClr val="tx1"/>
                          </a:solidFill>
                          <a:latin typeface="Traditional Arabic" pitchFamily="18" charset="-78"/>
                          <a:ea typeface="Calibri"/>
                          <a:cs typeface="Traditional Arabic" pitchFamily="18" charset="-78"/>
                        </a:rPr>
                        <a:t>45000</a:t>
                      </a:r>
                      <a:endParaRPr lang="fr-FR" sz="2800">
                        <a:solidFill>
                          <a:schemeClr val="tx1"/>
                        </a:solidFill>
                        <a:latin typeface="Traditional Arabic" pitchFamily="18" charset="-78"/>
                        <a:ea typeface="Calibri"/>
                        <a:cs typeface="Traditional Arabic" pitchFamily="18" charset="-78"/>
                      </a:endParaRPr>
                    </a:p>
                  </a:txBody>
                  <a:tcPr marL="68580" marR="68580" marT="0" marB="0"/>
                </a:tc>
                <a:tc>
                  <a:txBody>
                    <a:bodyPr/>
                    <a:lstStyle/>
                    <a:p>
                      <a:pPr algn="r" rtl="1">
                        <a:lnSpc>
                          <a:spcPct val="115000"/>
                        </a:lnSpc>
                        <a:spcAft>
                          <a:spcPts val="0"/>
                        </a:spcAft>
                      </a:pPr>
                      <a:r>
                        <a:rPr lang="ar-DZ" sz="2800">
                          <a:solidFill>
                            <a:schemeClr val="tx1"/>
                          </a:solidFill>
                          <a:latin typeface="Traditional Arabic" pitchFamily="18" charset="-78"/>
                          <a:ea typeface="Calibri"/>
                          <a:cs typeface="Traditional Arabic" pitchFamily="18" charset="-78"/>
                        </a:rPr>
                        <a:t>المبيعات</a:t>
                      </a:r>
                      <a:endParaRPr lang="fr-FR" sz="2800">
                        <a:solidFill>
                          <a:schemeClr val="tx1"/>
                        </a:solidFill>
                        <a:latin typeface="Traditional Arabic" pitchFamily="18" charset="-78"/>
                        <a:ea typeface="Calibri"/>
                        <a:cs typeface="Traditional Arabic" pitchFamily="18" charset="-78"/>
                      </a:endParaRPr>
                    </a:p>
                  </a:txBody>
                  <a:tcPr marL="68580" marR="68580" marT="0" marB="0"/>
                </a:tc>
              </a:tr>
              <a:tr h="370840">
                <a:tc>
                  <a:txBody>
                    <a:bodyPr/>
                    <a:lstStyle/>
                    <a:p>
                      <a:pPr algn="r" rtl="1">
                        <a:lnSpc>
                          <a:spcPct val="115000"/>
                        </a:lnSpc>
                        <a:spcAft>
                          <a:spcPts val="0"/>
                        </a:spcAft>
                      </a:pPr>
                      <a:r>
                        <a:rPr lang="ar-DZ" sz="2800">
                          <a:solidFill>
                            <a:schemeClr val="tx1"/>
                          </a:solidFill>
                          <a:latin typeface="Traditional Arabic" pitchFamily="18" charset="-78"/>
                          <a:ea typeface="Calibri"/>
                          <a:cs typeface="Traditional Arabic" pitchFamily="18" charset="-78"/>
                        </a:rPr>
                        <a:t>15000</a:t>
                      </a:r>
                      <a:endParaRPr lang="fr-FR" sz="2800">
                        <a:solidFill>
                          <a:schemeClr val="tx1"/>
                        </a:solidFill>
                        <a:latin typeface="Traditional Arabic" pitchFamily="18" charset="-78"/>
                        <a:ea typeface="Calibri"/>
                        <a:cs typeface="Traditional Arabic" pitchFamily="18" charset="-78"/>
                      </a:endParaRPr>
                    </a:p>
                    <a:p>
                      <a:pPr algn="r" rtl="1">
                        <a:lnSpc>
                          <a:spcPct val="115000"/>
                        </a:lnSpc>
                        <a:spcAft>
                          <a:spcPts val="0"/>
                        </a:spcAft>
                      </a:pPr>
                      <a:r>
                        <a:rPr lang="ar-DZ" sz="2800">
                          <a:solidFill>
                            <a:schemeClr val="tx1"/>
                          </a:solidFill>
                          <a:latin typeface="Traditional Arabic" pitchFamily="18" charset="-78"/>
                          <a:ea typeface="Calibri"/>
                          <a:cs typeface="Traditional Arabic" pitchFamily="18" charset="-78"/>
                        </a:rPr>
                        <a:t>41250</a:t>
                      </a:r>
                      <a:endParaRPr lang="fr-FR" sz="2800">
                        <a:solidFill>
                          <a:schemeClr val="tx1"/>
                        </a:solidFill>
                        <a:latin typeface="Traditional Arabic" pitchFamily="18" charset="-78"/>
                        <a:ea typeface="Calibri"/>
                        <a:cs typeface="Traditional Arabic" pitchFamily="18" charset="-78"/>
                      </a:endParaRPr>
                    </a:p>
                  </a:txBody>
                  <a:tcPr marL="68580" marR="68580" marT="0" marB="0"/>
                </a:tc>
                <a:tc>
                  <a:txBody>
                    <a:bodyPr/>
                    <a:lstStyle/>
                    <a:p>
                      <a:pPr algn="r" rtl="1">
                        <a:lnSpc>
                          <a:spcPct val="115000"/>
                        </a:lnSpc>
                        <a:spcAft>
                          <a:spcPts val="0"/>
                        </a:spcAft>
                      </a:pPr>
                      <a:r>
                        <a:rPr lang="ar-DZ" sz="2800">
                          <a:solidFill>
                            <a:schemeClr val="tx1"/>
                          </a:solidFill>
                          <a:latin typeface="Traditional Arabic" pitchFamily="18" charset="-78"/>
                          <a:ea typeface="Calibri"/>
                          <a:cs typeface="Traditional Arabic" pitchFamily="18" charset="-78"/>
                        </a:rPr>
                        <a:t>13750</a:t>
                      </a:r>
                      <a:endParaRPr lang="fr-FR" sz="2800">
                        <a:solidFill>
                          <a:schemeClr val="tx1"/>
                        </a:solidFill>
                        <a:latin typeface="Traditional Arabic" pitchFamily="18" charset="-78"/>
                        <a:ea typeface="Calibri"/>
                        <a:cs typeface="Traditional Arabic" pitchFamily="18" charset="-78"/>
                      </a:endParaRPr>
                    </a:p>
                    <a:p>
                      <a:pPr algn="r" rtl="1">
                        <a:lnSpc>
                          <a:spcPct val="115000"/>
                        </a:lnSpc>
                        <a:spcAft>
                          <a:spcPts val="0"/>
                        </a:spcAft>
                      </a:pPr>
                      <a:r>
                        <a:rPr lang="ar-DZ" sz="2800">
                          <a:solidFill>
                            <a:schemeClr val="tx1"/>
                          </a:solidFill>
                          <a:latin typeface="Traditional Arabic" pitchFamily="18" charset="-78"/>
                          <a:ea typeface="Calibri"/>
                          <a:cs typeface="Traditional Arabic" pitchFamily="18" charset="-78"/>
                        </a:rPr>
                        <a:t>37500</a:t>
                      </a:r>
                      <a:endParaRPr lang="fr-FR" sz="2800">
                        <a:solidFill>
                          <a:schemeClr val="tx1"/>
                        </a:solidFill>
                        <a:latin typeface="Traditional Arabic" pitchFamily="18" charset="-78"/>
                        <a:ea typeface="Calibri"/>
                        <a:cs typeface="Traditional Arabic" pitchFamily="18" charset="-78"/>
                      </a:endParaRPr>
                    </a:p>
                  </a:txBody>
                  <a:tcPr marL="68580" marR="68580" marT="0" marB="0"/>
                </a:tc>
                <a:tc>
                  <a:txBody>
                    <a:bodyPr/>
                    <a:lstStyle/>
                    <a:p>
                      <a:pPr algn="r" rtl="1">
                        <a:lnSpc>
                          <a:spcPct val="115000"/>
                        </a:lnSpc>
                        <a:spcAft>
                          <a:spcPts val="0"/>
                        </a:spcAft>
                      </a:pPr>
                      <a:r>
                        <a:rPr lang="ar-DZ" sz="2800">
                          <a:solidFill>
                            <a:schemeClr val="tx1"/>
                          </a:solidFill>
                          <a:latin typeface="Traditional Arabic" pitchFamily="18" charset="-78"/>
                          <a:ea typeface="Calibri"/>
                          <a:cs typeface="Traditional Arabic" pitchFamily="18" charset="-78"/>
                        </a:rPr>
                        <a:t>12500</a:t>
                      </a:r>
                      <a:endParaRPr lang="fr-FR" sz="2800">
                        <a:solidFill>
                          <a:schemeClr val="tx1"/>
                        </a:solidFill>
                        <a:latin typeface="Traditional Arabic" pitchFamily="18" charset="-78"/>
                        <a:ea typeface="Calibri"/>
                        <a:cs typeface="Traditional Arabic" pitchFamily="18" charset="-78"/>
                      </a:endParaRPr>
                    </a:p>
                    <a:p>
                      <a:pPr algn="r" rtl="1">
                        <a:lnSpc>
                          <a:spcPct val="115000"/>
                        </a:lnSpc>
                        <a:spcAft>
                          <a:spcPts val="0"/>
                        </a:spcAft>
                      </a:pPr>
                      <a:r>
                        <a:rPr lang="ar-DZ" sz="2800">
                          <a:solidFill>
                            <a:schemeClr val="tx1"/>
                          </a:solidFill>
                          <a:latin typeface="Traditional Arabic" pitchFamily="18" charset="-78"/>
                          <a:ea typeface="Calibri"/>
                          <a:cs typeface="Traditional Arabic" pitchFamily="18" charset="-78"/>
                        </a:rPr>
                        <a:t>33750</a:t>
                      </a:r>
                      <a:endParaRPr lang="fr-FR" sz="2800">
                        <a:solidFill>
                          <a:schemeClr val="tx1"/>
                        </a:solidFill>
                        <a:latin typeface="Traditional Arabic" pitchFamily="18" charset="-78"/>
                        <a:ea typeface="Calibri"/>
                        <a:cs typeface="Traditional Arabic" pitchFamily="18" charset="-78"/>
                      </a:endParaRPr>
                    </a:p>
                  </a:txBody>
                  <a:tcPr marL="68580" marR="68580" marT="0" marB="0"/>
                </a:tc>
                <a:tc>
                  <a:txBody>
                    <a:bodyPr/>
                    <a:lstStyle/>
                    <a:p>
                      <a:pPr algn="r" rtl="1">
                        <a:lnSpc>
                          <a:spcPct val="115000"/>
                        </a:lnSpc>
                        <a:spcAft>
                          <a:spcPts val="0"/>
                        </a:spcAft>
                      </a:pPr>
                      <a:r>
                        <a:rPr lang="ar-DZ" sz="2800">
                          <a:solidFill>
                            <a:schemeClr val="tx1"/>
                          </a:solidFill>
                          <a:latin typeface="Traditional Arabic" pitchFamily="18" charset="-78"/>
                          <a:ea typeface="Calibri"/>
                          <a:cs typeface="Traditional Arabic" pitchFamily="18" charset="-78"/>
                        </a:rPr>
                        <a:t>11250</a:t>
                      </a:r>
                      <a:endParaRPr lang="fr-FR" sz="2800">
                        <a:solidFill>
                          <a:schemeClr val="tx1"/>
                        </a:solidFill>
                        <a:latin typeface="Traditional Arabic" pitchFamily="18" charset="-78"/>
                        <a:ea typeface="Calibri"/>
                        <a:cs typeface="Traditional Arabic" pitchFamily="18" charset="-78"/>
                      </a:endParaRPr>
                    </a:p>
                    <a:p>
                      <a:pPr algn="r" rtl="1">
                        <a:lnSpc>
                          <a:spcPct val="115000"/>
                        </a:lnSpc>
                        <a:spcAft>
                          <a:spcPts val="0"/>
                        </a:spcAft>
                      </a:pPr>
                      <a:r>
                        <a:rPr lang="ar-DZ" sz="2800">
                          <a:solidFill>
                            <a:schemeClr val="tx1"/>
                          </a:solidFill>
                          <a:latin typeface="Traditional Arabic" pitchFamily="18" charset="-78"/>
                          <a:ea typeface="Calibri"/>
                          <a:cs typeface="Traditional Arabic" pitchFamily="18" charset="-78"/>
                        </a:rPr>
                        <a:t>22000</a:t>
                      </a:r>
                      <a:endParaRPr lang="fr-FR" sz="2800">
                        <a:solidFill>
                          <a:schemeClr val="tx1"/>
                        </a:solidFill>
                        <a:latin typeface="Traditional Arabic" pitchFamily="18" charset="-78"/>
                        <a:ea typeface="Calibri"/>
                        <a:cs typeface="Traditional Arabic" pitchFamily="18" charset="-78"/>
                      </a:endParaRPr>
                    </a:p>
                  </a:txBody>
                  <a:tcPr marL="68580" marR="68580" marT="0" marB="0"/>
                </a:tc>
                <a:tc>
                  <a:txBody>
                    <a:bodyPr/>
                    <a:lstStyle/>
                    <a:p>
                      <a:pPr algn="r" rtl="1">
                        <a:lnSpc>
                          <a:spcPct val="115000"/>
                        </a:lnSpc>
                        <a:spcAft>
                          <a:spcPts val="0"/>
                        </a:spcAft>
                      </a:pPr>
                      <a:r>
                        <a:rPr lang="ar-DZ" sz="2800">
                          <a:solidFill>
                            <a:schemeClr val="tx1"/>
                          </a:solidFill>
                          <a:latin typeface="Traditional Arabic" pitchFamily="18" charset="-78"/>
                          <a:ea typeface="Calibri"/>
                          <a:cs typeface="Traditional Arabic" pitchFamily="18" charset="-78"/>
                        </a:rPr>
                        <a:t>تحصيل 25%</a:t>
                      </a:r>
                      <a:endParaRPr lang="fr-FR" sz="2800">
                        <a:solidFill>
                          <a:schemeClr val="tx1"/>
                        </a:solidFill>
                        <a:latin typeface="Traditional Arabic" pitchFamily="18" charset="-78"/>
                        <a:ea typeface="Calibri"/>
                        <a:cs typeface="Traditional Arabic" pitchFamily="18" charset="-78"/>
                      </a:endParaRPr>
                    </a:p>
                    <a:p>
                      <a:pPr algn="r" rtl="1">
                        <a:lnSpc>
                          <a:spcPct val="115000"/>
                        </a:lnSpc>
                        <a:spcAft>
                          <a:spcPts val="0"/>
                        </a:spcAft>
                      </a:pPr>
                      <a:r>
                        <a:rPr lang="ar-DZ" sz="2800">
                          <a:solidFill>
                            <a:schemeClr val="tx1"/>
                          </a:solidFill>
                          <a:latin typeface="Traditional Arabic" pitchFamily="18" charset="-78"/>
                          <a:ea typeface="Calibri"/>
                          <a:cs typeface="Traditional Arabic" pitchFamily="18" charset="-78"/>
                        </a:rPr>
                        <a:t>تسديدات الزبائن</a:t>
                      </a:r>
                      <a:endParaRPr lang="fr-FR" sz="2800">
                        <a:solidFill>
                          <a:schemeClr val="tx1"/>
                        </a:solidFill>
                        <a:latin typeface="Traditional Arabic" pitchFamily="18" charset="-78"/>
                        <a:ea typeface="Calibri"/>
                        <a:cs typeface="Traditional Arabic" pitchFamily="18" charset="-78"/>
                      </a:endParaRPr>
                    </a:p>
                  </a:txBody>
                  <a:tcPr marL="68580" marR="68580" marT="0" marB="0"/>
                </a:tc>
              </a:tr>
              <a:tr h="370840">
                <a:tc>
                  <a:txBody>
                    <a:bodyPr/>
                    <a:lstStyle/>
                    <a:p>
                      <a:pPr algn="r" rtl="1">
                        <a:lnSpc>
                          <a:spcPct val="115000"/>
                        </a:lnSpc>
                        <a:spcAft>
                          <a:spcPts val="0"/>
                        </a:spcAft>
                      </a:pPr>
                      <a:r>
                        <a:rPr lang="ar-DZ" sz="2800" b="1">
                          <a:solidFill>
                            <a:schemeClr val="tx1"/>
                          </a:solidFill>
                          <a:highlight>
                            <a:srgbClr val="00FF00"/>
                          </a:highlight>
                          <a:latin typeface="Traditional Arabic" pitchFamily="18" charset="-78"/>
                          <a:ea typeface="Calibri"/>
                          <a:cs typeface="Traditional Arabic" pitchFamily="18" charset="-78"/>
                        </a:rPr>
                        <a:t>56250</a:t>
                      </a:r>
                      <a:endParaRPr lang="fr-FR" sz="2800">
                        <a:solidFill>
                          <a:schemeClr val="tx1"/>
                        </a:solidFill>
                        <a:latin typeface="Traditional Arabic" pitchFamily="18" charset="-78"/>
                        <a:ea typeface="Calibri"/>
                        <a:cs typeface="Traditional Arabic" pitchFamily="18" charset="-78"/>
                      </a:endParaRPr>
                    </a:p>
                  </a:txBody>
                  <a:tcPr marL="68580" marR="68580" marT="0" marB="0"/>
                </a:tc>
                <a:tc>
                  <a:txBody>
                    <a:bodyPr/>
                    <a:lstStyle/>
                    <a:p>
                      <a:pPr algn="r" rtl="1">
                        <a:lnSpc>
                          <a:spcPct val="115000"/>
                        </a:lnSpc>
                        <a:spcAft>
                          <a:spcPts val="0"/>
                        </a:spcAft>
                      </a:pPr>
                      <a:r>
                        <a:rPr lang="ar-DZ" sz="2800" b="1">
                          <a:solidFill>
                            <a:schemeClr val="tx1"/>
                          </a:solidFill>
                          <a:highlight>
                            <a:srgbClr val="00FF00"/>
                          </a:highlight>
                          <a:latin typeface="Traditional Arabic" pitchFamily="18" charset="-78"/>
                          <a:ea typeface="Calibri"/>
                          <a:cs typeface="Traditional Arabic" pitchFamily="18" charset="-78"/>
                        </a:rPr>
                        <a:t>51250</a:t>
                      </a:r>
                      <a:endParaRPr lang="fr-FR" sz="2800">
                        <a:solidFill>
                          <a:schemeClr val="tx1"/>
                        </a:solidFill>
                        <a:latin typeface="Traditional Arabic" pitchFamily="18" charset="-78"/>
                        <a:ea typeface="Calibri"/>
                        <a:cs typeface="Traditional Arabic" pitchFamily="18" charset="-78"/>
                      </a:endParaRPr>
                    </a:p>
                  </a:txBody>
                  <a:tcPr marL="68580" marR="68580" marT="0" marB="0"/>
                </a:tc>
                <a:tc>
                  <a:txBody>
                    <a:bodyPr/>
                    <a:lstStyle/>
                    <a:p>
                      <a:pPr algn="r" rtl="1">
                        <a:lnSpc>
                          <a:spcPct val="115000"/>
                        </a:lnSpc>
                        <a:spcAft>
                          <a:spcPts val="0"/>
                        </a:spcAft>
                      </a:pPr>
                      <a:r>
                        <a:rPr lang="ar-DZ" sz="2800" b="1">
                          <a:solidFill>
                            <a:schemeClr val="tx1"/>
                          </a:solidFill>
                          <a:highlight>
                            <a:srgbClr val="00FF00"/>
                          </a:highlight>
                          <a:latin typeface="Traditional Arabic" pitchFamily="18" charset="-78"/>
                          <a:ea typeface="Calibri"/>
                          <a:cs typeface="Traditional Arabic" pitchFamily="18" charset="-78"/>
                        </a:rPr>
                        <a:t>46250</a:t>
                      </a:r>
                      <a:endParaRPr lang="fr-FR" sz="2800">
                        <a:solidFill>
                          <a:schemeClr val="tx1"/>
                        </a:solidFill>
                        <a:latin typeface="Traditional Arabic" pitchFamily="18" charset="-78"/>
                        <a:ea typeface="Calibri"/>
                        <a:cs typeface="Traditional Arabic" pitchFamily="18" charset="-78"/>
                      </a:endParaRPr>
                    </a:p>
                  </a:txBody>
                  <a:tcPr marL="68580" marR="68580" marT="0" marB="0"/>
                </a:tc>
                <a:tc>
                  <a:txBody>
                    <a:bodyPr/>
                    <a:lstStyle/>
                    <a:p>
                      <a:pPr algn="r" rtl="1">
                        <a:lnSpc>
                          <a:spcPct val="115000"/>
                        </a:lnSpc>
                        <a:spcAft>
                          <a:spcPts val="0"/>
                        </a:spcAft>
                      </a:pPr>
                      <a:r>
                        <a:rPr lang="ar-DZ" sz="2800" b="1">
                          <a:solidFill>
                            <a:schemeClr val="tx1"/>
                          </a:solidFill>
                          <a:highlight>
                            <a:srgbClr val="00FF00"/>
                          </a:highlight>
                          <a:latin typeface="Traditional Arabic" pitchFamily="18" charset="-78"/>
                          <a:ea typeface="Calibri"/>
                          <a:cs typeface="Traditional Arabic" pitchFamily="18" charset="-78"/>
                        </a:rPr>
                        <a:t>33250</a:t>
                      </a:r>
                      <a:endParaRPr lang="fr-FR" sz="2800">
                        <a:solidFill>
                          <a:schemeClr val="tx1"/>
                        </a:solidFill>
                        <a:latin typeface="Traditional Arabic" pitchFamily="18" charset="-78"/>
                        <a:ea typeface="Calibri"/>
                        <a:cs typeface="Traditional Arabic" pitchFamily="18" charset="-78"/>
                      </a:endParaRPr>
                    </a:p>
                  </a:txBody>
                  <a:tcPr marL="68580" marR="68580" marT="0" marB="0"/>
                </a:tc>
                <a:tc>
                  <a:txBody>
                    <a:bodyPr/>
                    <a:lstStyle/>
                    <a:p>
                      <a:pPr algn="r" rtl="1">
                        <a:lnSpc>
                          <a:spcPct val="115000"/>
                        </a:lnSpc>
                        <a:spcAft>
                          <a:spcPts val="0"/>
                        </a:spcAft>
                      </a:pPr>
                      <a:r>
                        <a:rPr lang="ar-DZ" sz="2800" b="1">
                          <a:solidFill>
                            <a:schemeClr val="tx1"/>
                          </a:solidFill>
                          <a:highlight>
                            <a:srgbClr val="00FF00"/>
                          </a:highlight>
                          <a:latin typeface="Traditional Arabic" pitchFamily="18" charset="-78"/>
                          <a:ea typeface="Calibri"/>
                          <a:cs typeface="Traditional Arabic" pitchFamily="18" charset="-78"/>
                        </a:rPr>
                        <a:t>المجموع</a:t>
                      </a:r>
                      <a:endParaRPr lang="fr-FR" sz="2800">
                        <a:solidFill>
                          <a:schemeClr val="tx1"/>
                        </a:solidFill>
                        <a:latin typeface="Traditional Arabic" pitchFamily="18" charset="-78"/>
                        <a:ea typeface="Calibri"/>
                        <a:cs typeface="Traditional Arabic" pitchFamily="18" charset="-78"/>
                      </a:endParaRPr>
                    </a:p>
                  </a:txBody>
                  <a:tcPr marL="68580" marR="68580" marT="0" marB="0"/>
                </a:tc>
              </a:tr>
              <a:tr h="370840">
                <a:tc>
                  <a:txBody>
                    <a:bodyPr/>
                    <a:lstStyle/>
                    <a:p>
                      <a:pPr algn="r" rtl="1">
                        <a:lnSpc>
                          <a:spcPct val="115000"/>
                        </a:lnSpc>
                        <a:spcAft>
                          <a:spcPts val="0"/>
                        </a:spcAft>
                      </a:pPr>
                      <a:r>
                        <a:rPr lang="ar-DZ" sz="2800">
                          <a:solidFill>
                            <a:schemeClr val="tx1"/>
                          </a:solidFill>
                          <a:latin typeface="Traditional Arabic" pitchFamily="18" charset="-78"/>
                          <a:ea typeface="Calibri"/>
                          <a:cs typeface="Traditional Arabic" pitchFamily="18" charset="-78"/>
                        </a:rPr>
                        <a:t>5000</a:t>
                      </a:r>
                      <a:endParaRPr lang="fr-FR" sz="2800">
                        <a:solidFill>
                          <a:schemeClr val="tx1"/>
                        </a:solidFill>
                        <a:latin typeface="Traditional Arabic" pitchFamily="18" charset="-78"/>
                        <a:ea typeface="Calibri"/>
                        <a:cs typeface="Traditional Arabic" pitchFamily="18" charset="-78"/>
                      </a:endParaRPr>
                    </a:p>
                  </a:txBody>
                  <a:tcPr marL="68580" marR="68580" marT="0" marB="0"/>
                </a:tc>
                <a:tc>
                  <a:txBody>
                    <a:bodyPr/>
                    <a:lstStyle/>
                    <a:p>
                      <a:pPr algn="r" rtl="1">
                        <a:lnSpc>
                          <a:spcPct val="115000"/>
                        </a:lnSpc>
                        <a:spcAft>
                          <a:spcPts val="0"/>
                        </a:spcAft>
                      </a:pPr>
                      <a:r>
                        <a:rPr lang="ar-DZ" sz="2800">
                          <a:solidFill>
                            <a:schemeClr val="tx1"/>
                          </a:solidFill>
                          <a:latin typeface="Traditional Arabic" pitchFamily="18" charset="-78"/>
                          <a:ea typeface="Calibri"/>
                          <a:cs typeface="Traditional Arabic" pitchFamily="18" charset="-78"/>
                        </a:rPr>
                        <a:t>7000</a:t>
                      </a:r>
                      <a:endParaRPr lang="fr-FR" sz="2800">
                        <a:solidFill>
                          <a:schemeClr val="tx1"/>
                        </a:solidFill>
                        <a:latin typeface="Traditional Arabic" pitchFamily="18" charset="-78"/>
                        <a:ea typeface="Calibri"/>
                        <a:cs typeface="Traditional Arabic" pitchFamily="18" charset="-78"/>
                      </a:endParaRPr>
                    </a:p>
                  </a:txBody>
                  <a:tcPr marL="68580" marR="68580" marT="0" marB="0"/>
                </a:tc>
                <a:tc>
                  <a:txBody>
                    <a:bodyPr/>
                    <a:lstStyle/>
                    <a:p>
                      <a:pPr algn="r" rtl="1">
                        <a:lnSpc>
                          <a:spcPct val="115000"/>
                        </a:lnSpc>
                        <a:spcAft>
                          <a:spcPts val="0"/>
                        </a:spcAft>
                      </a:pPr>
                      <a:r>
                        <a:rPr lang="ar-DZ" sz="2800">
                          <a:solidFill>
                            <a:schemeClr val="tx1"/>
                          </a:solidFill>
                          <a:latin typeface="Traditional Arabic" pitchFamily="18" charset="-78"/>
                          <a:ea typeface="Calibri"/>
                          <a:cs typeface="Traditional Arabic" pitchFamily="18" charset="-78"/>
                        </a:rPr>
                        <a:t>3000</a:t>
                      </a:r>
                      <a:endParaRPr lang="fr-FR" sz="2800">
                        <a:solidFill>
                          <a:schemeClr val="tx1"/>
                        </a:solidFill>
                        <a:latin typeface="Traditional Arabic" pitchFamily="18" charset="-78"/>
                        <a:ea typeface="Calibri"/>
                        <a:cs typeface="Traditional Arabic" pitchFamily="18" charset="-78"/>
                      </a:endParaRPr>
                    </a:p>
                  </a:txBody>
                  <a:tcPr marL="68580" marR="68580" marT="0" marB="0"/>
                </a:tc>
                <a:tc>
                  <a:txBody>
                    <a:bodyPr/>
                    <a:lstStyle/>
                    <a:p>
                      <a:pPr algn="r" rtl="1">
                        <a:lnSpc>
                          <a:spcPct val="115000"/>
                        </a:lnSpc>
                        <a:spcAft>
                          <a:spcPts val="0"/>
                        </a:spcAft>
                      </a:pPr>
                      <a:r>
                        <a:rPr lang="ar-DZ" sz="2800">
                          <a:solidFill>
                            <a:schemeClr val="tx1"/>
                          </a:solidFill>
                          <a:latin typeface="Traditional Arabic" pitchFamily="18" charset="-78"/>
                          <a:ea typeface="Calibri"/>
                          <a:cs typeface="Traditional Arabic" pitchFamily="18" charset="-78"/>
                        </a:rPr>
                        <a:t>15000</a:t>
                      </a:r>
                      <a:endParaRPr lang="fr-FR" sz="2800">
                        <a:solidFill>
                          <a:schemeClr val="tx1"/>
                        </a:solidFill>
                        <a:latin typeface="Traditional Arabic" pitchFamily="18" charset="-78"/>
                        <a:ea typeface="Calibri"/>
                        <a:cs typeface="Traditional Arabic" pitchFamily="18" charset="-78"/>
                      </a:endParaRPr>
                    </a:p>
                  </a:txBody>
                  <a:tcPr marL="68580" marR="68580" marT="0" marB="0"/>
                </a:tc>
                <a:tc>
                  <a:txBody>
                    <a:bodyPr/>
                    <a:lstStyle/>
                    <a:p>
                      <a:pPr algn="r" rtl="1">
                        <a:lnSpc>
                          <a:spcPct val="115000"/>
                        </a:lnSpc>
                        <a:spcAft>
                          <a:spcPts val="0"/>
                        </a:spcAft>
                      </a:pPr>
                      <a:r>
                        <a:rPr lang="ar-DZ" sz="2800">
                          <a:solidFill>
                            <a:schemeClr val="tx1"/>
                          </a:solidFill>
                          <a:latin typeface="Traditional Arabic" pitchFamily="18" charset="-78"/>
                          <a:ea typeface="Calibri"/>
                          <a:cs typeface="Traditional Arabic" pitchFamily="18" charset="-78"/>
                        </a:rPr>
                        <a:t>أوراق القبض</a:t>
                      </a:r>
                      <a:endParaRPr lang="fr-FR" sz="2800">
                        <a:solidFill>
                          <a:schemeClr val="tx1"/>
                        </a:solidFill>
                        <a:latin typeface="Traditional Arabic" pitchFamily="18" charset="-78"/>
                        <a:ea typeface="Calibri"/>
                        <a:cs typeface="Traditional Arabic" pitchFamily="18" charset="-78"/>
                      </a:endParaRPr>
                    </a:p>
                  </a:txBody>
                  <a:tcPr marL="68580" marR="68580" marT="0" marB="0"/>
                </a:tc>
              </a:tr>
              <a:tr h="370840">
                <a:tc>
                  <a:txBody>
                    <a:bodyPr/>
                    <a:lstStyle/>
                    <a:p>
                      <a:pPr algn="r" rtl="1">
                        <a:lnSpc>
                          <a:spcPct val="115000"/>
                        </a:lnSpc>
                        <a:spcAft>
                          <a:spcPts val="0"/>
                        </a:spcAft>
                      </a:pPr>
                      <a:r>
                        <a:rPr lang="ar-DZ" sz="2800" b="1" dirty="0">
                          <a:solidFill>
                            <a:schemeClr val="tx1"/>
                          </a:solidFill>
                          <a:highlight>
                            <a:srgbClr val="00FF00"/>
                          </a:highlight>
                          <a:latin typeface="Traditional Arabic" pitchFamily="18" charset="-78"/>
                          <a:ea typeface="Calibri"/>
                          <a:cs typeface="Traditional Arabic" pitchFamily="18" charset="-78"/>
                        </a:rPr>
                        <a:t>61250</a:t>
                      </a:r>
                      <a:endParaRPr lang="fr-FR" sz="2800" dirty="0">
                        <a:solidFill>
                          <a:schemeClr val="tx1"/>
                        </a:solidFill>
                        <a:latin typeface="Traditional Arabic" pitchFamily="18" charset="-78"/>
                        <a:ea typeface="Calibri"/>
                        <a:cs typeface="Traditional Arabic" pitchFamily="18" charset="-78"/>
                      </a:endParaRPr>
                    </a:p>
                  </a:txBody>
                  <a:tcPr marL="68580" marR="68580" marT="0" marB="0"/>
                </a:tc>
                <a:tc>
                  <a:txBody>
                    <a:bodyPr/>
                    <a:lstStyle/>
                    <a:p>
                      <a:pPr algn="r" rtl="1">
                        <a:lnSpc>
                          <a:spcPct val="115000"/>
                        </a:lnSpc>
                        <a:spcAft>
                          <a:spcPts val="0"/>
                        </a:spcAft>
                      </a:pPr>
                      <a:r>
                        <a:rPr lang="ar-DZ" sz="2800" b="1" dirty="0">
                          <a:solidFill>
                            <a:schemeClr val="tx1"/>
                          </a:solidFill>
                          <a:highlight>
                            <a:srgbClr val="00FF00"/>
                          </a:highlight>
                          <a:latin typeface="Traditional Arabic" pitchFamily="18" charset="-78"/>
                          <a:ea typeface="Calibri"/>
                          <a:cs typeface="Traditional Arabic" pitchFamily="18" charset="-78"/>
                        </a:rPr>
                        <a:t>58250</a:t>
                      </a:r>
                      <a:endParaRPr lang="fr-FR" sz="2800" dirty="0">
                        <a:solidFill>
                          <a:schemeClr val="tx1"/>
                        </a:solidFill>
                        <a:latin typeface="Traditional Arabic" pitchFamily="18" charset="-78"/>
                        <a:ea typeface="Calibri"/>
                        <a:cs typeface="Traditional Arabic" pitchFamily="18" charset="-78"/>
                      </a:endParaRPr>
                    </a:p>
                  </a:txBody>
                  <a:tcPr marL="68580" marR="68580" marT="0" marB="0"/>
                </a:tc>
                <a:tc>
                  <a:txBody>
                    <a:bodyPr/>
                    <a:lstStyle/>
                    <a:p>
                      <a:pPr algn="r" rtl="1">
                        <a:lnSpc>
                          <a:spcPct val="115000"/>
                        </a:lnSpc>
                        <a:spcAft>
                          <a:spcPts val="0"/>
                        </a:spcAft>
                      </a:pPr>
                      <a:r>
                        <a:rPr lang="ar-DZ" sz="2800" b="1" dirty="0">
                          <a:solidFill>
                            <a:schemeClr val="tx1"/>
                          </a:solidFill>
                          <a:highlight>
                            <a:srgbClr val="00FF00"/>
                          </a:highlight>
                          <a:latin typeface="Traditional Arabic" pitchFamily="18" charset="-78"/>
                          <a:ea typeface="Calibri"/>
                          <a:cs typeface="Traditional Arabic" pitchFamily="18" charset="-78"/>
                        </a:rPr>
                        <a:t>49250</a:t>
                      </a:r>
                      <a:endParaRPr lang="fr-FR" sz="2800" dirty="0">
                        <a:solidFill>
                          <a:schemeClr val="tx1"/>
                        </a:solidFill>
                        <a:latin typeface="Traditional Arabic" pitchFamily="18" charset="-78"/>
                        <a:ea typeface="Calibri"/>
                        <a:cs typeface="Traditional Arabic" pitchFamily="18" charset="-78"/>
                      </a:endParaRPr>
                    </a:p>
                  </a:txBody>
                  <a:tcPr marL="68580" marR="68580" marT="0" marB="0"/>
                </a:tc>
                <a:tc>
                  <a:txBody>
                    <a:bodyPr/>
                    <a:lstStyle/>
                    <a:p>
                      <a:pPr algn="r" rtl="1">
                        <a:lnSpc>
                          <a:spcPct val="115000"/>
                        </a:lnSpc>
                        <a:spcAft>
                          <a:spcPts val="0"/>
                        </a:spcAft>
                      </a:pPr>
                      <a:r>
                        <a:rPr lang="ar-DZ" sz="2800" b="1" dirty="0">
                          <a:solidFill>
                            <a:schemeClr val="tx1"/>
                          </a:solidFill>
                          <a:highlight>
                            <a:srgbClr val="00FF00"/>
                          </a:highlight>
                          <a:latin typeface="Traditional Arabic" pitchFamily="18" charset="-78"/>
                          <a:ea typeface="Calibri"/>
                          <a:cs typeface="Traditional Arabic" pitchFamily="18" charset="-78"/>
                        </a:rPr>
                        <a:t>48250</a:t>
                      </a:r>
                      <a:endParaRPr lang="fr-FR" sz="2800" dirty="0">
                        <a:solidFill>
                          <a:schemeClr val="tx1"/>
                        </a:solidFill>
                        <a:latin typeface="Traditional Arabic" pitchFamily="18" charset="-78"/>
                        <a:ea typeface="Calibri"/>
                        <a:cs typeface="Traditional Arabic" pitchFamily="18" charset="-78"/>
                      </a:endParaRPr>
                    </a:p>
                  </a:txBody>
                  <a:tcPr marL="68580" marR="68580" marT="0" marB="0"/>
                </a:tc>
                <a:tc>
                  <a:txBody>
                    <a:bodyPr/>
                    <a:lstStyle/>
                    <a:p>
                      <a:pPr algn="r" rtl="1">
                        <a:lnSpc>
                          <a:spcPct val="115000"/>
                        </a:lnSpc>
                        <a:spcAft>
                          <a:spcPts val="0"/>
                        </a:spcAft>
                      </a:pPr>
                      <a:r>
                        <a:rPr lang="ar-DZ" sz="2800" b="1" dirty="0">
                          <a:solidFill>
                            <a:schemeClr val="tx1"/>
                          </a:solidFill>
                          <a:highlight>
                            <a:srgbClr val="00FF00"/>
                          </a:highlight>
                          <a:latin typeface="Traditional Arabic" pitchFamily="18" charset="-78"/>
                          <a:ea typeface="Calibri"/>
                          <a:cs typeface="Traditional Arabic" pitchFamily="18" charset="-78"/>
                        </a:rPr>
                        <a:t>مجموع المقبوضات</a:t>
                      </a:r>
                      <a:endParaRPr lang="fr-FR" sz="2800" dirty="0">
                        <a:solidFill>
                          <a:schemeClr val="tx1"/>
                        </a:solidFill>
                        <a:latin typeface="Traditional Arabic" pitchFamily="18" charset="-78"/>
                        <a:ea typeface="Calibri"/>
                        <a:cs typeface="Traditional Arabic" pitchFamily="18" charset="-78"/>
                      </a:endParaRPr>
                    </a:p>
                  </a:txBody>
                  <a:tcPr marL="68580" marR="68580" marT="0" marB="0"/>
                </a:tc>
              </a:tr>
            </a:tbl>
          </a:graphicData>
        </a:graphic>
      </p:graphicFrame>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0"/>
            <a:ext cx="9144000" cy="6858000"/>
          </a:xfrm>
          <a:solidFill>
            <a:schemeClr val="accent1">
              <a:lumMod val="20000"/>
              <a:lumOff val="80000"/>
            </a:schemeClr>
          </a:solidFill>
        </p:spPr>
        <p:txBody>
          <a:bodyPr/>
          <a:lstStyle/>
          <a:p>
            <a:pPr algn="ctr" rtl="1"/>
            <a:r>
              <a:rPr lang="ar-DZ" sz="4000" b="1" dirty="0" smtClean="0">
                <a:latin typeface="Traditional Arabic" pitchFamily="18" charset="-78"/>
                <a:cs typeface="Traditional Arabic" pitchFamily="18" charset="-78"/>
              </a:rPr>
              <a:t>جدول المدفوعات</a:t>
            </a:r>
          </a:p>
          <a:p>
            <a:pPr algn="ctr" rtl="1"/>
            <a:endParaRPr lang="fr-FR" dirty="0"/>
          </a:p>
        </p:txBody>
      </p:sp>
      <p:graphicFrame>
        <p:nvGraphicFramePr>
          <p:cNvPr id="4" name="Tableau 3"/>
          <p:cNvGraphicFramePr>
            <a:graphicFrameLocks noGrp="1"/>
          </p:cNvGraphicFramePr>
          <p:nvPr/>
        </p:nvGraphicFramePr>
        <p:xfrm>
          <a:off x="214313" y="1397000"/>
          <a:ext cx="8715405" cy="3435096"/>
        </p:xfrm>
        <a:graphic>
          <a:graphicData uri="http://schemas.openxmlformats.org/drawingml/2006/table">
            <a:tbl>
              <a:tblPr firstRow="1" bandRow="1">
                <a:tableStyleId>{5C22544A-7EE6-4342-B048-85BDC9FD1C3A}</a:tableStyleId>
              </a:tblPr>
              <a:tblGrid>
                <a:gridCol w="1357291"/>
                <a:gridCol w="1428760"/>
                <a:gridCol w="1500198"/>
                <a:gridCol w="1571636"/>
                <a:gridCol w="2857520"/>
              </a:tblGrid>
              <a:tr h="370840">
                <a:tc>
                  <a:txBody>
                    <a:bodyPr/>
                    <a:lstStyle/>
                    <a:p>
                      <a:pPr algn="r" rtl="1">
                        <a:lnSpc>
                          <a:spcPct val="115000"/>
                        </a:lnSpc>
                        <a:spcAft>
                          <a:spcPts val="0"/>
                        </a:spcAft>
                      </a:pPr>
                      <a:r>
                        <a:rPr lang="ar-DZ" sz="2800" dirty="0">
                          <a:solidFill>
                            <a:schemeClr val="tx1"/>
                          </a:solidFill>
                          <a:latin typeface="Calibri"/>
                          <a:ea typeface="Calibri"/>
                          <a:cs typeface="Traditional Arabic"/>
                        </a:rPr>
                        <a:t>جوان</a:t>
                      </a:r>
                      <a:endParaRPr lang="fr-FR" sz="2800" dirty="0">
                        <a:solidFill>
                          <a:schemeClr val="tx1"/>
                        </a:solidFill>
                        <a:latin typeface="Calibri"/>
                        <a:ea typeface="Calibri"/>
                        <a:cs typeface="Arial"/>
                      </a:endParaRPr>
                    </a:p>
                  </a:txBody>
                  <a:tcPr marL="68580" marR="68580" marT="0" marB="0"/>
                </a:tc>
                <a:tc>
                  <a:txBody>
                    <a:bodyPr/>
                    <a:lstStyle/>
                    <a:p>
                      <a:pPr algn="r" rtl="1">
                        <a:lnSpc>
                          <a:spcPct val="115000"/>
                        </a:lnSpc>
                        <a:spcAft>
                          <a:spcPts val="0"/>
                        </a:spcAft>
                      </a:pPr>
                      <a:r>
                        <a:rPr lang="ar-DZ" sz="2800" dirty="0">
                          <a:solidFill>
                            <a:schemeClr val="tx1"/>
                          </a:solidFill>
                          <a:latin typeface="Calibri"/>
                          <a:ea typeface="Calibri"/>
                          <a:cs typeface="Traditional Arabic"/>
                        </a:rPr>
                        <a:t>ماي</a:t>
                      </a:r>
                      <a:endParaRPr lang="fr-FR" sz="2800" dirty="0">
                        <a:solidFill>
                          <a:schemeClr val="tx1"/>
                        </a:solidFill>
                        <a:latin typeface="Calibri"/>
                        <a:ea typeface="Calibri"/>
                        <a:cs typeface="Arial"/>
                      </a:endParaRPr>
                    </a:p>
                  </a:txBody>
                  <a:tcPr marL="68580" marR="68580" marT="0" marB="0"/>
                </a:tc>
                <a:tc>
                  <a:txBody>
                    <a:bodyPr/>
                    <a:lstStyle/>
                    <a:p>
                      <a:pPr algn="r" rtl="1">
                        <a:lnSpc>
                          <a:spcPct val="115000"/>
                        </a:lnSpc>
                        <a:spcAft>
                          <a:spcPts val="0"/>
                        </a:spcAft>
                      </a:pPr>
                      <a:r>
                        <a:rPr lang="ar-DZ" sz="2800">
                          <a:solidFill>
                            <a:schemeClr val="tx1"/>
                          </a:solidFill>
                          <a:latin typeface="Calibri"/>
                          <a:ea typeface="Calibri"/>
                          <a:cs typeface="Traditional Arabic"/>
                        </a:rPr>
                        <a:t>أفريل</a:t>
                      </a:r>
                      <a:endParaRPr lang="fr-FR" sz="2800">
                        <a:solidFill>
                          <a:schemeClr val="tx1"/>
                        </a:solidFill>
                        <a:latin typeface="Calibri"/>
                        <a:ea typeface="Calibri"/>
                        <a:cs typeface="Arial"/>
                      </a:endParaRPr>
                    </a:p>
                  </a:txBody>
                  <a:tcPr marL="68580" marR="68580" marT="0" marB="0"/>
                </a:tc>
                <a:tc>
                  <a:txBody>
                    <a:bodyPr/>
                    <a:lstStyle/>
                    <a:p>
                      <a:pPr algn="r" rtl="1">
                        <a:lnSpc>
                          <a:spcPct val="115000"/>
                        </a:lnSpc>
                        <a:spcAft>
                          <a:spcPts val="0"/>
                        </a:spcAft>
                      </a:pPr>
                      <a:r>
                        <a:rPr lang="ar-DZ" sz="2800">
                          <a:solidFill>
                            <a:schemeClr val="tx1"/>
                          </a:solidFill>
                          <a:latin typeface="Calibri"/>
                          <a:ea typeface="Calibri"/>
                          <a:cs typeface="Traditional Arabic"/>
                        </a:rPr>
                        <a:t>مارس</a:t>
                      </a:r>
                      <a:endParaRPr lang="fr-FR" sz="2800">
                        <a:solidFill>
                          <a:schemeClr val="tx1"/>
                        </a:solidFill>
                        <a:latin typeface="Calibri"/>
                        <a:ea typeface="Calibri"/>
                        <a:cs typeface="Arial"/>
                      </a:endParaRPr>
                    </a:p>
                  </a:txBody>
                  <a:tcPr marL="68580" marR="68580" marT="0" marB="0"/>
                </a:tc>
                <a:tc>
                  <a:txBody>
                    <a:bodyPr/>
                    <a:lstStyle/>
                    <a:p>
                      <a:pPr algn="r" rtl="1">
                        <a:lnSpc>
                          <a:spcPct val="115000"/>
                        </a:lnSpc>
                        <a:spcAft>
                          <a:spcPts val="0"/>
                        </a:spcAft>
                      </a:pPr>
                      <a:r>
                        <a:rPr lang="ar-DZ" sz="2800">
                          <a:solidFill>
                            <a:schemeClr val="tx1"/>
                          </a:solidFill>
                          <a:latin typeface="Calibri"/>
                          <a:ea typeface="Calibri"/>
                          <a:cs typeface="Traditional Arabic"/>
                        </a:rPr>
                        <a:t>البيان</a:t>
                      </a:r>
                      <a:endParaRPr lang="fr-FR" sz="2800">
                        <a:solidFill>
                          <a:schemeClr val="tx1"/>
                        </a:solidFill>
                        <a:latin typeface="Calibri"/>
                        <a:ea typeface="Calibri"/>
                        <a:cs typeface="Arial"/>
                      </a:endParaRPr>
                    </a:p>
                  </a:txBody>
                  <a:tcPr marL="68580" marR="68580" marT="0" marB="0"/>
                </a:tc>
              </a:tr>
              <a:tr h="370840">
                <a:tc>
                  <a:txBody>
                    <a:bodyPr/>
                    <a:lstStyle/>
                    <a:p>
                      <a:pPr algn="r" rtl="1">
                        <a:lnSpc>
                          <a:spcPct val="115000"/>
                        </a:lnSpc>
                        <a:spcAft>
                          <a:spcPts val="0"/>
                        </a:spcAft>
                      </a:pPr>
                      <a:r>
                        <a:rPr lang="ar-DZ" sz="2800">
                          <a:solidFill>
                            <a:schemeClr val="tx1"/>
                          </a:solidFill>
                          <a:latin typeface="Calibri"/>
                          <a:ea typeface="Calibri"/>
                          <a:cs typeface="Traditional Arabic"/>
                        </a:rPr>
                        <a:t>41000</a:t>
                      </a:r>
                      <a:endParaRPr lang="fr-FR" sz="2800">
                        <a:solidFill>
                          <a:schemeClr val="tx1"/>
                        </a:solidFill>
                        <a:latin typeface="Calibri"/>
                        <a:ea typeface="Calibri"/>
                        <a:cs typeface="Arial"/>
                      </a:endParaRPr>
                    </a:p>
                  </a:txBody>
                  <a:tcPr marL="68580" marR="68580" marT="0" marB="0"/>
                </a:tc>
                <a:tc>
                  <a:txBody>
                    <a:bodyPr/>
                    <a:lstStyle/>
                    <a:p>
                      <a:pPr algn="r" rtl="1">
                        <a:lnSpc>
                          <a:spcPct val="115000"/>
                        </a:lnSpc>
                        <a:spcAft>
                          <a:spcPts val="0"/>
                        </a:spcAft>
                      </a:pPr>
                      <a:r>
                        <a:rPr lang="ar-DZ" sz="2800" dirty="0">
                          <a:solidFill>
                            <a:schemeClr val="tx1"/>
                          </a:solidFill>
                          <a:latin typeface="Calibri"/>
                          <a:ea typeface="Calibri"/>
                          <a:cs typeface="Traditional Arabic"/>
                        </a:rPr>
                        <a:t>48000</a:t>
                      </a:r>
                      <a:endParaRPr lang="fr-FR" sz="2800" dirty="0">
                        <a:solidFill>
                          <a:schemeClr val="tx1"/>
                        </a:solidFill>
                        <a:latin typeface="Calibri"/>
                        <a:ea typeface="Calibri"/>
                        <a:cs typeface="Arial"/>
                      </a:endParaRPr>
                    </a:p>
                  </a:txBody>
                  <a:tcPr marL="68580" marR="68580" marT="0" marB="0"/>
                </a:tc>
                <a:tc>
                  <a:txBody>
                    <a:bodyPr/>
                    <a:lstStyle/>
                    <a:p>
                      <a:pPr algn="r" rtl="1">
                        <a:lnSpc>
                          <a:spcPct val="115000"/>
                        </a:lnSpc>
                        <a:spcAft>
                          <a:spcPts val="0"/>
                        </a:spcAft>
                      </a:pPr>
                      <a:r>
                        <a:rPr lang="ar-DZ" sz="2800">
                          <a:solidFill>
                            <a:schemeClr val="tx1"/>
                          </a:solidFill>
                          <a:latin typeface="Calibri"/>
                          <a:ea typeface="Calibri"/>
                          <a:cs typeface="Traditional Arabic"/>
                        </a:rPr>
                        <a:t>42000</a:t>
                      </a:r>
                      <a:endParaRPr lang="fr-FR" sz="2800">
                        <a:solidFill>
                          <a:schemeClr val="tx1"/>
                        </a:solidFill>
                        <a:latin typeface="Calibri"/>
                        <a:ea typeface="Calibri"/>
                        <a:cs typeface="Arial"/>
                      </a:endParaRPr>
                    </a:p>
                  </a:txBody>
                  <a:tcPr marL="68580" marR="68580" marT="0" marB="0"/>
                </a:tc>
                <a:tc>
                  <a:txBody>
                    <a:bodyPr/>
                    <a:lstStyle/>
                    <a:p>
                      <a:pPr algn="r" rtl="1">
                        <a:lnSpc>
                          <a:spcPct val="115000"/>
                        </a:lnSpc>
                        <a:spcAft>
                          <a:spcPts val="0"/>
                        </a:spcAft>
                      </a:pPr>
                      <a:r>
                        <a:rPr lang="ar-DZ" sz="2800">
                          <a:solidFill>
                            <a:schemeClr val="tx1"/>
                          </a:solidFill>
                          <a:latin typeface="Calibri"/>
                          <a:ea typeface="Calibri"/>
                          <a:cs typeface="Traditional Arabic"/>
                        </a:rPr>
                        <a:t>40000</a:t>
                      </a:r>
                      <a:endParaRPr lang="fr-FR" sz="2800">
                        <a:solidFill>
                          <a:schemeClr val="tx1"/>
                        </a:solidFill>
                        <a:latin typeface="Calibri"/>
                        <a:ea typeface="Calibri"/>
                        <a:cs typeface="Arial"/>
                      </a:endParaRPr>
                    </a:p>
                  </a:txBody>
                  <a:tcPr marL="68580" marR="68580" marT="0" marB="0"/>
                </a:tc>
                <a:tc>
                  <a:txBody>
                    <a:bodyPr/>
                    <a:lstStyle/>
                    <a:p>
                      <a:pPr algn="r" rtl="1">
                        <a:lnSpc>
                          <a:spcPct val="115000"/>
                        </a:lnSpc>
                        <a:spcAft>
                          <a:spcPts val="0"/>
                        </a:spcAft>
                      </a:pPr>
                      <a:r>
                        <a:rPr lang="ar-DZ" sz="2800">
                          <a:solidFill>
                            <a:schemeClr val="tx1"/>
                          </a:solidFill>
                          <a:latin typeface="Calibri"/>
                          <a:ea typeface="Calibri"/>
                          <a:cs typeface="Traditional Arabic"/>
                        </a:rPr>
                        <a:t>مدفوعات المشتريات</a:t>
                      </a:r>
                      <a:endParaRPr lang="fr-FR" sz="2800">
                        <a:solidFill>
                          <a:schemeClr val="tx1"/>
                        </a:solidFill>
                        <a:latin typeface="Calibri"/>
                        <a:ea typeface="Calibri"/>
                        <a:cs typeface="Arial"/>
                      </a:endParaRPr>
                    </a:p>
                  </a:txBody>
                  <a:tcPr marL="68580" marR="68580" marT="0" marB="0"/>
                </a:tc>
              </a:tr>
              <a:tr h="370840">
                <a:tc>
                  <a:txBody>
                    <a:bodyPr/>
                    <a:lstStyle/>
                    <a:p>
                      <a:pPr algn="r" rtl="1">
                        <a:lnSpc>
                          <a:spcPct val="115000"/>
                        </a:lnSpc>
                        <a:spcAft>
                          <a:spcPts val="0"/>
                        </a:spcAft>
                      </a:pPr>
                      <a:r>
                        <a:rPr lang="ar-DZ" sz="2800">
                          <a:solidFill>
                            <a:schemeClr val="tx1"/>
                          </a:solidFill>
                          <a:latin typeface="Calibri"/>
                          <a:ea typeface="Calibri"/>
                          <a:cs typeface="Traditional Arabic"/>
                        </a:rPr>
                        <a:t>-</a:t>
                      </a:r>
                      <a:endParaRPr lang="fr-FR" sz="2800">
                        <a:solidFill>
                          <a:schemeClr val="tx1"/>
                        </a:solidFill>
                        <a:latin typeface="Calibri"/>
                        <a:ea typeface="Calibri"/>
                        <a:cs typeface="Arial"/>
                      </a:endParaRPr>
                    </a:p>
                  </a:txBody>
                  <a:tcPr marL="68580" marR="68580" marT="0" marB="0"/>
                </a:tc>
                <a:tc>
                  <a:txBody>
                    <a:bodyPr/>
                    <a:lstStyle/>
                    <a:p>
                      <a:pPr algn="r" rtl="1">
                        <a:lnSpc>
                          <a:spcPct val="115000"/>
                        </a:lnSpc>
                        <a:spcAft>
                          <a:spcPts val="0"/>
                        </a:spcAft>
                      </a:pPr>
                      <a:r>
                        <a:rPr lang="ar-DZ" sz="2800">
                          <a:solidFill>
                            <a:schemeClr val="tx1"/>
                          </a:solidFill>
                          <a:latin typeface="Calibri"/>
                          <a:ea typeface="Calibri"/>
                          <a:cs typeface="Traditional Arabic"/>
                        </a:rPr>
                        <a:t>-</a:t>
                      </a:r>
                      <a:endParaRPr lang="fr-FR" sz="2800">
                        <a:solidFill>
                          <a:schemeClr val="tx1"/>
                        </a:solidFill>
                        <a:latin typeface="Calibri"/>
                        <a:ea typeface="Calibri"/>
                        <a:cs typeface="Arial"/>
                      </a:endParaRPr>
                    </a:p>
                  </a:txBody>
                  <a:tcPr marL="68580" marR="68580" marT="0" marB="0"/>
                </a:tc>
                <a:tc>
                  <a:txBody>
                    <a:bodyPr/>
                    <a:lstStyle/>
                    <a:p>
                      <a:pPr algn="r" rtl="1">
                        <a:lnSpc>
                          <a:spcPct val="115000"/>
                        </a:lnSpc>
                        <a:spcAft>
                          <a:spcPts val="0"/>
                        </a:spcAft>
                      </a:pPr>
                      <a:r>
                        <a:rPr lang="ar-DZ" sz="2800">
                          <a:solidFill>
                            <a:schemeClr val="tx1"/>
                          </a:solidFill>
                          <a:latin typeface="Calibri"/>
                          <a:ea typeface="Calibri"/>
                          <a:cs typeface="Traditional Arabic"/>
                        </a:rPr>
                        <a:t>-</a:t>
                      </a:r>
                      <a:endParaRPr lang="fr-FR" sz="2800">
                        <a:solidFill>
                          <a:schemeClr val="tx1"/>
                        </a:solidFill>
                        <a:latin typeface="Calibri"/>
                        <a:ea typeface="Calibri"/>
                        <a:cs typeface="Arial"/>
                      </a:endParaRPr>
                    </a:p>
                  </a:txBody>
                  <a:tcPr marL="68580" marR="68580" marT="0" marB="0"/>
                </a:tc>
                <a:tc>
                  <a:txBody>
                    <a:bodyPr/>
                    <a:lstStyle/>
                    <a:p>
                      <a:pPr algn="r" rtl="1">
                        <a:lnSpc>
                          <a:spcPct val="115000"/>
                        </a:lnSpc>
                        <a:spcAft>
                          <a:spcPts val="0"/>
                        </a:spcAft>
                      </a:pPr>
                      <a:r>
                        <a:rPr lang="ar-DZ" sz="2800">
                          <a:solidFill>
                            <a:schemeClr val="tx1"/>
                          </a:solidFill>
                          <a:latin typeface="Calibri"/>
                          <a:ea typeface="Calibri"/>
                          <a:cs typeface="Traditional Arabic"/>
                        </a:rPr>
                        <a:t>10000</a:t>
                      </a:r>
                      <a:endParaRPr lang="fr-FR" sz="2800">
                        <a:solidFill>
                          <a:schemeClr val="tx1"/>
                        </a:solidFill>
                        <a:latin typeface="Calibri"/>
                        <a:ea typeface="Calibri"/>
                        <a:cs typeface="Arial"/>
                      </a:endParaRPr>
                    </a:p>
                  </a:txBody>
                  <a:tcPr marL="68580" marR="68580" marT="0" marB="0"/>
                </a:tc>
                <a:tc>
                  <a:txBody>
                    <a:bodyPr/>
                    <a:lstStyle/>
                    <a:p>
                      <a:pPr algn="r" rtl="1">
                        <a:lnSpc>
                          <a:spcPct val="115000"/>
                        </a:lnSpc>
                        <a:spcAft>
                          <a:spcPts val="0"/>
                        </a:spcAft>
                      </a:pPr>
                      <a:r>
                        <a:rPr lang="ar-DZ" sz="2800">
                          <a:solidFill>
                            <a:schemeClr val="tx1"/>
                          </a:solidFill>
                          <a:latin typeface="Calibri"/>
                          <a:ea typeface="Calibri"/>
                          <a:cs typeface="Traditional Arabic"/>
                        </a:rPr>
                        <a:t>موردون</a:t>
                      </a:r>
                      <a:endParaRPr lang="fr-FR" sz="2800">
                        <a:solidFill>
                          <a:schemeClr val="tx1"/>
                        </a:solidFill>
                        <a:latin typeface="Calibri"/>
                        <a:ea typeface="Calibri"/>
                        <a:cs typeface="Arial"/>
                      </a:endParaRPr>
                    </a:p>
                  </a:txBody>
                  <a:tcPr marL="68580" marR="68580" marT="0" marB="0"/>
                </a:tc>
              </a:tr>
              <a:tr h="370840">
                <a:tc>
                  <a:txBody>
                    <a:bodyPr/>
                    <a:lstStyle/>
                    <a:p>
                      <a:pPr algn="r" rtl="1">
                        <a:lnSpc>
                          <a:spcPct val="115000"/>
                        </a:lnSpc>
                        <a:spcAft>
                          <a:spcPts val="0"/>
                        </a:spcAft>
                      </a:pPr>
                      <a:r>
                        <a:rPr lang="ar-DZ" sz="2800">
                          <a:solidFill>
                            <a:schemeClr val="tx1"/>
                          </a:solidFill>
                          <a:latin typeface="Calibri"/>
                          <a:ea typeface="Calibri"/>
                          <a:cs typeface="Traditional Arabic"/>
                        </a:rPr>
                        <a:t>12000</a:t>
                      </a:r>
                      <a:endParaRPr lang="fr-FR" sz="2800">
                        <a:solidFill>
                          <a:schemeClr val="tx1"/>
                        </a:solidFill>
                        <a:latin typeface="Calibri"/>
                        <a:ea typeface="Calibri"/>
                        <a:cs typeface="Arial"/>
                      </a:endParaRPr>
                    </a:p>
                  </a:txBody>
                  <a:tcPr marL="68580" marR="68580" marT="0" marB="0"/>
                </a:tc>
                <a:tc>
                  <a:txBody>
                    <a:bodyPr/>
                    <a:lstStyle/>
                    <a:p>
                      <a:pPr algn="r" rtl="1">
                        <a:lnSpc>
                          <a:spcPct val="115000"/>
                        </a:lnSpc>
                        <a:spcAft>
                          <a:spcPts val="0"/>
                        </a:spcAft>
                      </a:pPr>
                      <a:r>
                        <a:rPr lang="ar-DZ" sz="2800">
                          <a:solidFill>
                            <a:schemeClr val="tx1"/>
                          </a:solidFill>
                          <a:latin typeface="Calibri"/>
                          <a:ea typeface="Calibri"/>
                          <a:cs typeface="Traditional Arabic"/>
                        </a:rPr>
                        <a:t>12000</a:t>
                      </a:r>
                      <a:endParaRPr lang="fr-FR" sz="2800">
                        <a:solidFill>
                          <a:schemeClr val="tx1"/>
                        </a:solidFill>
                        <a:latin typeface="Calibri"/>
                        <a:ea typeface="Calibri"/>
                        <a:cs typeface="Arial"/>
                      </a:endParaRPr>
                    </a:p>
                  </a:txBody>
                  <a:tcPr marL="68580" marR="68580" marT="0" marB="0"/>
                </a:tc>
                <a:tc>
                  <a:txBody>
                    <a:bodyPr/>
                    <a:lstStyle/>
                    <a:p>
                      <a:pPr algn="r" rtl="1">
                        <a:lnSpc>
                          <a:spcPct val="115000"/>
                        </a:lnSpc>
                        <a:spcAft>
                          <a:spcPts val="0"/>
                        </a:spcAft>
                      </a:pPr>
                      <a:r>
                        <a:rPr lang="ar-DZ" sz="2800">
                          <a:solidFill>
                            <a:schemeClr val="tx1"/>
                          </a:solidFill>
                          <a:latin typeface="Calibri"/>
                          <a:ea typeface="Calibri"/>
                          <a:cs typeface="Traditional Arabic"/>
                        </a:rPr>
                        <a:t>11000</a:t>
                      </a:r>
                      <a:endParaRPr lang="fr-FR" sz="2800">
                        <a:solidFill>
                          <a:schemeClr val="tx1"/>
                        </a:solidFill>
                        <a:latin typeface="Calibri"/>
                        <a:ea typeface="Calibri"/>
                        <a:cs typeface="Arial"/>
                      </a:endParaRPr>
                    </a:p>
                  </a:txBody>
                  <a:tcPr marL="68580" marR="68580" marT="0" marB="0"/>
                </a:tc>
                <a:tc>
                  <a:txBody>
                    <a:bodyPr/>
                    <a:lstStyle/>
                    <a:p>
                      <a:pPr algn="r" rtl="1">
                        <a:lnSpc>
                          <a:spcPct val="115000"/>
                        </a:lnSpc>
                        <a:spcAft>
                          <a:spcPts val="0"/>
                        </a:spcAft>
                      </a:pPr>
                      <a:r>
                        <a:rPr lang="ar-DZ" sz="2800">
                          <a:solidFill>
                            <a:schemeClr val="tx1"/>
                          </a:solidFill>
                          <a:latin typeface="Calibri"/>
                          <a:ea typeface="Calibri"/>
                          <a:cs typeface="Traditional Arabic"/>
                        </a:rPr>
                        <a:t>11000</a:t>
                      </a:r>
                      <a:endParaRPr lang="fr-FR" sz="2800">
                        <a:solidFill>
                          <a:schemeClr val="tx1"/>
                        </a:solidFill>
                        <a:latin typeface="Calibri"/>
                        <a:ea typeface="Calibri"/>
                        <a:cs typeface="Arial"/>
                      </a:endParaRPr>
                    </a:p>
                  </a:txBody>
                  <a:tcPr marL="68580" marR="68580" marT="0" marB="0"/>
                </a:tc>
                <a:tc>
                  <a:txBody>
                    <a:bodyPr/>
                    <a:lstStyle/>
                    <a:p>
                      <a:pPr algn="r" rtl="1">
                        <a:lnSpc>
                          <a:spcPct val="115000"/>
                        </a:lnSpc>
                        <a:spcAft>
                          <a:spcPts val="0"/>
                        </a:spcAft>
                      </a:pPr>
                      <a:r>
                        <a:rPr lang="ar-DZ" sz="2800">
                          <a:solidFill>
                            <a:schemeClr val="tx1"/>
                          </a:solidFill>
                          <a:latin typeface="Calibri"/>
                          <a:ea typeface="Calibri"/>
                          <a:cs typeface="Traditional Arabic"/>
                        </a:rPr>
                        <a:t>الأجور</a:t>
                      </a:r>
                      <a:endParaRPr lang="fr-FR" sz="2800">
                        <a:solidFill>
                          <a:schemeClr val="tx1"/>
                        </a:solidFill>
                        <a:latin typeface="Calibri"/>
                        <a:ea typeface="Calibri"/>
                        <a:cs typeface="Arial"/>
                      </a:endParaRPr>
                    </a:p>
                  </a:txBody>
                  <a:tcPr marL="68580" marR="68580" marT="0" marB="0"/>
                </a:tc>
              </a:tr>
              <a:tr h="370840">
                <a:tc>
                  <a:txBody>
                    <a:bodyPr/>
                    <a:lstStyle/>
                    <a:p>
                      <a:pPr algn="r" rtl="1">
                        <a:lnSpc>
                          <a:spcPct val="115000"/>
                        </a:lnSpc>
                        <a:spcAft>
                          <a:spcPts val="0"/>
                        </a:spcAft>
                      </a:pPr>
                      <a:r>
                        <a:rPr lang="ar-DZ" sz="2800">
                          <a:solidFill>
                            <a:schemeClr val="tx1"/>
                          </a:solidFill>
                          <a:latin typeface="Calibri"/>
                          <a:ea typeface="Calibri"/>
                          <a:cs typeface="Traditional Arabic"/>
                        </a:rPr>
                        <a:t>-</a:t>
                      </a:r>
                      <a:endParaRPr lang="fr-FR" sz="2800">
                        <a:solidFill>
                          <a:schemeClr val="tx1"/>
                        </a:solidFill>
                        <a:latin typeface="Calibri"/>
                        <a:ea typeface="Calibri"/>
                        <a:cs typeface="Arial"/>
                      </a:endParaRPr>
                    </a:p>
                  </a:txBody>
                  <a:tcPr marL="68580" marR="68580" marT="0" marB="0"/>
                </a:tc>
                <a:tc>
                  <a:txBody>
                    <a:bodyPr/>
                    <a:lstStyle/>
                    <a:p>
                      <a:pPr algn="r" rtl="1">
                        <a:lnSpc>
                          <a:spcPct val="115000"/>
                        </a:lnSpc>
                        <a:spcAft>
                          <a:spcPts val="0"/>
                        </a:spcAft>
                      </a:pPr>
                      <a:r>
                        <a:rPr lang="ar-DZ" sz="2800">
                          <a:solidFill>
                            <a:schemeClr val="tx1"/>
                          </a:solidFill>
                          <a:latin typeface="Calibri"/>
                          <a:ea typeface="Calibri"/>
                          <a:cs typeface="Traditional Arabic"/>
                        </a:rPr>
                        <a:t>1000</a:t>
                      </a:r>
                      <a:endParaRPr lang="fr-FR" sz="2800">
                        <a:solidFill>
                          <a:schemeClr val="tx1"/>
                        </a:solidFill>
                        <a:latin typeface="Calibri"/>
                        <a:ea typeface="Calibri"/>
                        <a:cs typeface="Arial"/>
                      </a:endParaRPr>
                    </a:p>
                  </a:txBody>
                  <a:tcPr marL="68580" marR="68580" marT="0" marB="0"/>
                </a:tc>
                <a:tc>
                  <a:txBody>
                    <a:bodyPr/>
                    <a:lstStyle/>
                    <a:p>
                      <a:pPr algn="r" rtl="1">
                        <a:lnSpc>
                          <a:spcPct val="115000"/>
                        </a:lnSpc>
                        <a:spcAft>
                          <a:spcPts val="0"/>
                        </a:spcAft>
                      </a:pPr>
                      <a:r>
                        <a:rPr lang="ar-DZ" sz="2800">
                          <a:solidFill>
                            <a:schemeClr val="tx1"/>
                          </a:solidFill>
                          <a:latin typeface="Calibri"/>
                          <a:ea typeface="Calibri"/>
                          <a:cs typeface="Traditional Arabic"/>
                        </a:rPr>
                        <a:t>1000</a:t>
                      </a:r>
                      <a:endParaRPr lang="fr-FR" sz="2800">
                        <a:solidFill>
                          <a:schemeClr val="tx1"/>
                        </a:solidFill>
                        <a:latin typeface="Calibri"/>
                        <a:ea typeface="Calibri"/>
                        <a:cs typeface="Arial"/>
                      </a:endParaRPr>
                    </a:p>
                  </a:txBody>
                  <a:tcPr marL="68580" marR="68580" marT="0" marB="0"/>
                </a:tc>
                <a:tc>
                  <a:txBody>
                    <a:bodyPr/>
                    <a:lstStyle/>
                    <a:p>
                      <a:pPr algn="r" rtl="1">
                        <a:lnSpc>
                          <a:spcPct val="115000"/>
                        </a:lnSpc>
                        <a:spcAft>
                          <a:spcPts val="0"/>
                        </a:spcAft>
                      </a:pPr>
                      <a:r>
                        <a:rPr lang="ar-DZ" sz="2800">
                          <a:solidFill>
                            <a:schemeClr val="tx1"/>
                          </a:solidFill>
                          <a:latin typeface="Calibri"/>
                          <a:ea typeface="Calibri"/>
                          <a:cs typeface="Traditional Arabic"/>
                        </a:rPr>
                        <a:t>8000</a:t>
                      </a:r>
                      <a:endParaRPr lang="fr-FR" sz="2800">
                        <a:solidFill>
                          <a:schemeClr val="tx1"/>
                        </a:solidFill>
                        <a:latin typeface="Calibri"/>
                        <a:ea typeface="Calibri"/>
                        <a:cs typeface="Arial"/>
                      </a:endParaRPr>
                    </a:p>
                  </a:txBody>
                  <a:tcPr marL="68580" marR="68580" marT="0" marB="0"/>
                </a:tc>
                <a:tc>
                  <a:txBody>
                    <a:bodyPr/>
                    <a:lstStyle/>
                    <a:p>
                      <a:pPr algn="r" rtl="1">
                        <a:lnSpc>
                          <a:spcPct val="115000"/>
                        </a:lnSpc>
                        <a:spcAft>
                          <a:spcPts val="0"/>
                        </a:spcAft>
                      </a:pPr>
                      <a:r>
                        <a:rPr lang="ar-DZ" sz="2800">
                          <a:solidFill>
                            <a:schemeClr val="tx1"/>
                          </a:solidFill>
                          <a:latin typeface="Calibri"/>
                          <a:ea typeface="Calibri"/>
                          <a:cs typeface="Traditional Arabic"/>
                        </a:rPr>
                        <a:t>الأعباء</a:t>
                      </a:r>
                      <a:endParaRPr lang="fr-FR" sz="2800">
                        <a:solidFill>
                          <a:schemeClr val="tx1"/>
                        </a:solidFill>
                        <a:latin typeface="Calibri"/>
                        <a:ea typeface="Calibri"/>
                        <a:cs typeface="Arial"/>
                      </a:endParaRPr>
                    </a:p>
                  </a:txBody>
                  <a:tcPr marL="68580" marR="68580" marT="0" marB="0"/>
                </a:tc>
              </a:tr>
              <a:tr h="370840">
                <a:tc>
                  <a:txBody>
                    <a:bodyPr/>
                    <a:lstStyle/>
                    <a:p>
                      <a:pPr algn="r" rtl="1">
                        <a:lnSpc>
                          <a:spcPct val="115000"/>
                        </a:lnSpc>
                        <a:spcAft>
                          <a:spcPts val="0"/>
                        </a:spcAft>
                      </a:pPr>
                      <a:r>
                        <a:rPr lang="ar-DZ" sz="2800">
                          <a:solidFill>
                            <a:schemeClr val="tx1"/>
                          </a:solidFill>
                          <a:latin typeface="Calibri"/>
                          <a:ea typeface="Calibri"/>
                          <a:cs typeface="Traditional Arabic"/>
                        </a:rPr>
                        <a:t>-</a:t>
                      </a:r>
                      <a:endParaRPr lang="fr-FR" sz="2800">
                        <a:solidFill>
                          <a:schemeClr val="tx1"/>
                        </a:solidFill>
                        <a:latin typeface="Calibri"/>
                        <a:ea typeface="Calibri"/>
                        <a:cs typeface="Arial"/>
                      </a:endParaRPr>
                    </a:p>
                  </a:txBody>
                  <a:tcPr marL="68580" marR="68580" marT="0" marB="0"/>
                </a:tc>
                <a:tc>
                  <a:txBody>
                    <a:bodyPr/>
                    <a:lstStyle/>
                    <a:p>
                      <a:pPr algn="r" rtl="1">
                        <a:lnSpc>
                          <a:spcPct val="115000"/>
                        </a:lnSpc>
                        <a:spcAft>
                          <a:spcPts val="0"/>
                        </a:spcAft>
                      </a:pPr>
                      <a:r>
                        <a:rPr lang="ar-DZ" sz="2800">
                          <a:solidFill>
                            <a:schemeClr val="tx1"/>
                          </a:solidFill>
                          <a:latin typeface="Calibri"/>
                          <a:ea typeface="Calibri"/>
                          <a:cs typeface="Traditional Arabic"/>
                        </a:rPr>
                        <a:t>2000</a:t>
                      </a:r>
                      <a:endParaRPr lang="fr-FR" sz="2800">
                        <a:solidFill>
                          <a:schemeClr val="tx1"/>
                        </a:solidFill>
                        <a:latin typeface="Calibri"/>
                        <a:ea typeface="Calibri"/>
                        <a:cs typeface="Arial"/>
                      </a:endParaRPr>
                    </a:p>
                  </a:txBody>
                  <a:tcPr marL="68580" marR="68580" marT="0" marB="0"/>
                </a:tc>
                <a:tc>
                  <a:txBody>
                    <a:bodyPr/>
                    <a:lstStyle/>
                    <a:p>
                      <a:pPr algn="r" rtl="1">
                        <a:lnSpc>
                          <a:spcPct val="115000"/>
                        </a:lnSpc>
                        <a:spcAft>
                          <a:spcPts val="0"/>
                        </a:spcAft>
                      </a:pPr>
                      <a:r>
                        <a:rPr lang="ar-DZ" sz="2800">
                          <a:solidFill>
                            <a:schemeClr val="tx1"/>
                          </a:solidFill>
                          <a:latin typeface="Calibri"/>
                          <a:ea typeface="Calibri"/>
                          <a:cs typeface="Traditional Arabic"/>
                        </a:rPr>
                        <a:t>-</a:t>
                      </a:r>
                      <a:endParaRPr lang="fr-FR" sz="2800">
                        <a:solidFill>
                          <a:schemeClr val="tx1"/>
                        </a:solidFill>
                        <a:latin typeface="Calibri"/>
                        <a:ea typeface="Calibri"/>
                        <a:cs typeface="Arial"/>
                      </a:endParaRPr>
                    </a:p>
                  </a:txBody>
                  <a:tcPr marL="68580" marR="68580" marT="0" marB="0"/>
                </a:tc>
                <a:tc>
                  <a:txBody>
                    <a:bodyPr/>
                    <a:lstStyle/>
                    <a:p>
                      <a:pPr algn="r" rtl="1">
                        <a:lnSpc>
                          <a:spcPct val="115000"/>
                        </a:lnSpc>
                        <a:spcAft>
                          <a:spcPts val="0"/>
                        </a:spcAft>
                      </a:pPr>
                      <a:r>
                        <a:rPr lang="ar-DZ" sz="2800">
                          <a:solidFill>
                            <a:schemeClr val="tx1"/>
                          </a:solidFill>
                          <a:latin typeface="Calibri"/>
                          <a:ea typeface="Calibri"/>
                          <a:cs typeface="Traditional Arabic"/>
                        </a:rPr>
                        <a:t>10000</a:t>
                      </a:r>
                      <a:endParaRPr lang="fr-FR" sz="2800">
                        <a:solidFill>
                          <a:schemeClr val="tx1"/>
                        </a:solidFill>
                        <a:latin typeface="Calibri"/>
                        <a:ea typeface="Calibri"/>
                        <a:cs typeface="Arial"/>
                      </a:endParaRPr>
                    </a:p>
                  </a:txBody>
                  <a:tcPr marL="68580" marR="68580" marT="0" marB="0"/>
                </a:tc>
                <a:tc>
                  <a:txBody>
                    <a:bodyPr/>
                    <a:lstStyle/>
                    <a:p>
                      <a:pPr algn="r" rtl="1">
                        <a:lnSpc>
                          <a:spcPct val="115000"/>
                        </a:lnSpc>
                        <a:spcAft>
                          <a:spcPts val="0"/>
                        </a:spcAft>
                      </a:pPr>
                      <a:r>
                        <a:rPr lang="ar-DZ" sz="2800">
                          <a:solidFill>
                            <a:schemeClr val="tx1"/>
                          </a:solidFill>
                          <a:latin typeface="Calibri"/>
                          <a:ea typeface="Calibri"/>
                          <a:cs typeface="Traditional Arabic"/>
                        </a:rPr>
                        <a:t>تسديد قيمة الآلة</a:t>
                      </a:r>
                      <a:endParaRPr lang="fr-FR" sz="2800">
                        <a:solidFill>
                          <a:schemeClr val="tx1"/>
                        </a:solidFill>
                        <a:latin typeface="Calibri"/>
                        <a:ea typeface="Calibri"/>
                        <a:cs typeface="Arial"/>
                      </a:endParaRPr>
                    </a:p>
                  </a:txBody>
                  <a:tcPr marL="68580" marR="68580" marT="0" marB="0"/>
                </a:tc>
              </a:tr>
              <a:tr h="370840">
                <a:tc>
                  <a:txBody>
                    <a:bodyPr/>
                    <a:lstStyle/>
                    <a:p>
                      <a:pPr algn="r" rtl="1">
                        <a:lnSpc>
                          <a:spcPct val="115000"/>
                        </a:lnSpc>
                        <a:spcAft>
                          <a:spcPts val="0"/>
                        </a:spcAft>
                      </a:pPr>
                      <a:r>
                        <a:rPr lang="ar-DZ" sz="2800" b="1" dirty="0">
                          <a:solidFill>
                            <a:schemeClr val="tx1"/>
                          </a:solidFill>
                          <a:highlight>
                            <a:srgbClr val="00FF00"/>
                          </a:highlight>
                          <a:latin typeface="Calibri"/>
                          <a:ea typeface="Calibri"/>
                          <a:cs typeface="Traditional Arabic"/>
                        </a:rPr>
                        <a:t>53000</a:t>
                      </a:r>
                      <a:endParaRPr lang="fr-FR" sz="2800" dirty="0">
                        <a:solidFill>
                          <a:schemeClr val="tx1"/>
                        </a:solidFill>
                        <a:latin typeface="Calibri"/>
                        <a:ea typeface="Calibri"/>
                        <a:cs typeface="Arial"/>
                      </a:endParaRPr>
                    </a:p>
                  </a:txBody>
                  <a:tcPr marL="68580" marR="68580" marT="0" marB="0"/>
                </a:tc>
                <a:tc>
                  <a:txBody>
                    <a:bodyPr/>
                    <a:lstStyle/>
                    <a:p>
                      <a:pPr algn="r" rtl="1">
                        <a:lnSpc>
                          <a:spcPct val="115000"/>
                        </a:lnSpc>
                        <a:spcAft>
                          <a:spcPts val="0"/>
                        </a:spcAft>
                      </a:pPr>
                      <a:r>
                        <a:rPr lang="ar-DZ" sz="2800" b="1" dirty="0">
                          <a:solidFill>
                            <a:schemeClr val="tx1"/>
                          </a:solidFill>
                          <a:highlight>
                            <a:srgbClr val="00FF00"/>
                          </a:highlight>
                          <a:latin typeface="Calibri"/>
                          <a:ea typeface="Calibri"/>
                          <a:cs typeface="Traditional Arabic"/>
                        </a:rPr>
                        <a:t>63000</a:t>
                      </a:r>
                      <a:endParaRPr lang="fr-FR" sz="2800" dirty="0">
                        <a:solidFill>
                          <a:schemeClr val="tx1"/>
                        </a:solidFill>
                        <a:latin typeface="Calibri"/>
                        <a:ea typeface="Calibri"/>
                        <a:cs typeface="Arial"/>
                      </a:endParaRPr>
                    </a:p>
                  </a:txBody>
                  <a:tcPr marL="68580" marR="68580" marT="0" marB="0"/>
                </a:tc>
                <a:tc>
                  <a:txBody>
                    <a:bodyPr/>
                    <a:lstStyle/>
                    <a:p>
                      <a:pPr algn="r" rtl="1">
                        <a:lnSpc>
                          <a:spcPct val="115000"/>
                        </a:lnSpc>
                        <a:spcAft>
                          <a:spcPts val="0"/>
                        </a:spcAft>
                      </a:pPr>
                      <a:r>
                        <a:rPr lang="ar-DZ" sz="2800" b="1" dirty="0">
                          <a:solidFill>
                            <a:schemeClr val="tx1"/>
                          </a:solidFill>
                          <a:highlight>
                            <a:srgbClr val="00FF00"/>
                          </a:highlight>
                          <a:latin typeface="Calibri"/>
                          <a:ea typeface="Calibri"/>
                          <a:cs typeface="Traditional Arabic"/>
                        </a:rPr>
                        <a:t>54000</a:t>
                      </a:r>
                      <a:endParaRPr lang="fr-FR" sz="2800" dirty="0">
                        <a:solidFill>
                          <a:schemeClr val="tx1"/>
                        </a:solidFill>
                        <a:latin typeface="Calibri"/>
                        <a:ea typeface="Calibri"/>
                        <a:cs typeface="Arial"/>
                      </a:endParaRPr>
                    </a:p>
                  </a:txBody>
                  <a:tcPr marL="68580" marR="68580" marT="0" marB="0"/>
                </a:tc>
                <a:tc>
                  <a:txBody>
                    <a:bodyPr/>
                    <a:lstStyle/>
                    <a:p>
                      <a:pPr algn="r" rtl="1">
                        <a:lnSpc>
                          <a:spcPct val="115000"/>
                        </a:lnSpc>
                        <a:spcAft>
                          <a:spcPts val="0"/>
                        </a:spcAft>
                      </a:pPr>
                      <a:r>
                        <a:rPr lang="ar-DZ" sz="2800" b="1" dirty="0">
                          <a:solidFill>
                            <a:schemeClr val="tx1"/>
                          </a:solidFill>
                          <a:highlight>
                            <a:srgbClr val="00FF00"/>
                          </a:highlight>
                          <a:latin typeface="Calibri"/>
                          <a:ea typeface="Calibri"/>
                          <a:cs typeface="Traditional Arabic"/>
                        </a:rPr>
                        <a:t>91100</a:t>
                      </a:r>
                      <a:endParaRPr lang="fr-FR" sz="2800" dirty="0">
                        <a:solidFill>
                          <a:schemeClr val="tx1"/>
                        </a:solidFill>
                        <a:latin typeface="Calibri"/>
                        <a:ea typeface="Calibri"/>
                        <a:cs typeface="Arial"/>
                      </a:endParaRPr>
                    </a:p>
                  </a:txBody>
                  <a:tcPr marL="68580" marR="68580" marT="0" marB="0"/>
                </a:tc>
                <a:tc>
                  <a:txBody>
                    <a:bodyPr/>
                    <a:lstStyle/>
                    <a:p>
                      <a:pPr algn="r" rtl="1">
                        <a:lnSpc>
                          <a:spcPct val="115000"/>
                        </a:lnSpc>
                        <a:spcAft>
                          <a:spcPts val="0"/>
                        </a:spcAft>
                      </a:pPr>
                      <a:r>
                        <a:rPr lang="ar-DZ" sz="2800" b="1" dirty="0">
                          <a:solidFill>
                            <a:schemeClr val="tx1"/>
                          </a:solidFill>
                          <a:highlight>
                            <a:srgbClr val="00FF00"/>
                          </a:highlight>
                          <a:latin typeface="Calibri"/>
                          <a:ea typeface="Calibri"/>
                          <a:cs typeface="Traditional Arabic"/>
                        </a:rPr>
                        <a:t>مجموع المدفوعات</a:t>
                      </a:r>
                      <a:endParaRPr lang="fr-FR" sz="2800" dirty="0">
                        <a:solidFill>
                          <a:schemeClr val="tx1"/>
                        </a:solidFill>
                        <a:latin typeface="Calibri"/>
                        <a:ea typeface="Calibri"/>
                        <a:cs typeface="Arial"/>
                      </a:endParaRPr>
                    </a:p>
                  </a:txBody>
                  <a:tcPr marL="68580" marR="68580" marT="0" marB="0"/>
                </a:tc>
              </a:tr>
            </a:tbl>
          </a:graphicData>
        </a:graphic>
      </p:graphicFrame>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0"/>
            <a:ext cx="9144000" cy="6858000"/>
          </a:xfrm>
          <a:solidFill>
            <a:schemeClr val="accent1">
              <a:lumMod val="20000"/>
              <a:lumOff val="80000"/>
            </a:schemeClr>
          </a:solidFill>
        </p:spPr>
        <p:txBody>
          <a:bodyPr/>
          <a:lstStyle/>
          <a:p>
            <a:pPr algn="ctr" rtl="1"/>
            <a:r>
              <a:rPr lang="ar-DZ" sz="4400" b="1" dirty="0" smtClean="0">
                <a:latin typeface="Traditional Arabic" pitchFamily="18" charset="-78"/>
                <a:cs typeface="Traditional Arabic" pitchFamily="18" charset="-78"/>
              </a:rPr>
              <a:t>الموازنة التقديرية للخزينة</a:t>
            </a:r>
          </a:p>
          <a:p>
            <a:pPr algn="ctr" rtl="1"/>
            <a:endParaRPr lang="fr-FR" dirty="0"/>
          </a:p>
        </p:txBody>
      </p:sp>
      <p:graphicFrame>
        <p:nvGraphicFramePr>
          <p:cNvPr id="4" name="Tableau 3"/>
          <p:cNvGraphicFramePr>
            <a:graphicFrameLocks noGrp="1"/>
          </p:cNvGraphicFramePr>
          <p:nvPr/>
        </p:nvGraphicFramePr>
        <p:xfrm>
          <a:off x="285720" y="1151586"/>
          <a:ext cx="8501120" cy="2804160"/>
        </p:xfrm>
        <a:graphic>
          <a:graphicData uri="http://schemas.openxmlformats.org/drawingml/2006/table">
            <a:tbl>
              <a:tblPr firstRow="1" bandRow="1">
                <a:tableStyleId>{5C22544A-7EE6-4342-B048-85BDC9FD1C3A}</a:tableStyleId>
              </a:tblPr>
              <a:tblGrid>
                <a:gridCol w="1428760"/>
                <a:gridCol w="1357322"/>
                <a:gridCol w="1428760"/>
                <a:gridCol w="1500198"/>
                <a:gridCol w="2786080"/>
              </a:tblGrid>
              <a:tr h="370840">
                <a:tc>
                  <a:txBody>
                    <a:bodyPr/>
                    <a:lstStyle/>
                    <a:p>
                      <a:pPr algn="r" rtl="1">
                        <a:lnSpc>
                          <a:spcPct val="115000"/>
                        </a:lnSpc>
                        <a:spcAft>
                          <a:spcPts val="0"/>
                        </a:spcAft>
                      </a:pPr>
                      <a:r>
                        <a:rPr lang="ar-DZ" sz="4000" b="1" dirty="0">
                          <a:solidFill>
                            <a:schemeClr val="tx1"/>
                          </a:solidFill>
                          <a:latin typeface="Calibri"/>
                          <a:ea typeface="Calibri"/>
                          <a:cs typeface="Traditional Arabic"/>
                        </a:rPr>
                        <a:t>جوان</a:t>
                      </a:r>
                      <a:endParaRPr lang="fr-FR" sz="4000" dirty="0">
                        <a:solidFill>
                          <a:schemeClr val="tx1"/>
                        </a:solidFill>
                        <a:latin typeface="Calibri"/>
                        <a:ea typeface="Calibri"/>
                        <a:cs typeface="Arial"/>
                      </a:endParaRPr>
                    </a:p>
                  </a:txBody>
                  <a:tcPr marL="68580" marR="68580" marT="0" marB="0"/>
                </a:tc>
                <a:tc>
                  <a:txBody>
                    <a:bodyPr/>
                    <a:lstStyle/>
                    <a:p>
                      <a:pPr algn="r" rtl="1">
                        <a:lnSpc>
                          <a:spcPct val="115000"/>
                        </a:lnSpc>
                        <a:spcAft>
                          <a:spcPts val="0"/>
                        </a:spcAft>
                      </a:pPr>
                      <a:r>
                        <a:rPr lang="ar-DZ" sz="4000" b="1" dirty="0">
                          <a:solidFill>
                            <a:schemeClr val="tx1"/>
                          </a:solidFill>
                          <a:latin typeface="Calibri"/>
                          <a:ea typeface="Calibri"/>
                          <a:cs typeface="Traditional Arabic"/>
                        </a:rPr>
                        <a:t>ماي</a:t>
                      </a:r>
                      <a:endParaRPr lang="fr-FR" sz="4000" dirty="0">
                        <a:solidFill>
                          <a:schemeClr val="tx1"/>
                        </a:solidFill>
                        <a:latin typeface="Calibri"/>
                        <a:ea typeface="Calibri"/>
                        <a:cs typeface="Arial"/>
                      </a:endParaRPr>
                    </a:p>
                  </a:txBody>
                  <a:tcPr marL="68580" marR="68580" marT="0" marB="0"/>
                </a:tc>
                <a:tc>
                  <a:txBody>
                    <a:bodyPr/>
                    <a:lstStyle/>
                    <a:p>
                      <a:pPr algn="r" rtl="1">
                        <a:lnSpc>
                          <a:spcPct val="115000"/>
                        </a:lnSpc>
                        <a:spcAft>
                          <a:spcPts val="0"/>
                        </a:spcAft>
                      </a:pPr>
                      <a:r>
                        <a:rPr lang="ar-DZ" sz="4000" b="1" dirty="0" err="1">
                          <a:solidFill>
                            <a:schemeClr val="tx1"/>
                          </a:solidFill>
                          <a:latin typeface="Calibri"/>
                          <a:ea typeface="Calibri"/>
                          <a:cs typeface="Traditional Arabic"/>
                        </a:rPr>
                        <a:t>أفريل</a:t>
                      </a:r>
                      <a:endParaRPr lang="fr-FR" sz="4000" dirty="0">
                        <a:solidFill>
                          <a:schemeClr val="tx1"/>
                        </a:solidFill>
                        <a:latin typeface="Calibri"/>
                        <a:ea typeface="Calibri"/>
                        <a:cs typeface="Arial"/>
                      </a:endParaRPr>
                    </a:p>
                  </a:txBody>
                  <a:tcPr marL="68580" marR="68580" marT="0" marB="0"/>
                </a:tc>
                <a:tc>
                  <a:txBody>
                    <a:bodyPr/>
                    <a:lstStyle/>
                    <a:p>
                      <a:pPr algn="r" rtl="1">
                        <a:lnSpc>
                          <a:spcPct val="115000"/>
                        </a:lnSpc>
                        <a:spcAft>
                          <a:spcPts val="0"/>
                        </a:spcAft>
                      </a:pPr>
                      <a:r>
                        <a:rPr lang="ar-DZ" sz="4000" b="1" dirty="0">
                          <a:solidFill>
                            <a:schemeClr val="tx1"/>
                          </a:solidFill>
                          <a:latin typeface="Calibri"/>
                          <a:ea typeface="Calibri"/>
                          <a:cs typeface="Traditional Arabic"/>
                        </a:rPr>
                        <a:t>مارس</a:t>
                      </a:r>
                      <a:endParaRPr lang="fr-FR" sz="4000" dirty="0">
                        <a:solidFill>
                          <a:schemeClr val="tx1"/>
                        </a:solidFill>
                        <a:latin typeface="Calibri"/>
                        <a:ea typeface="Calibri"/>
                        <a:cs typeface="Arial"/>
                      </a:endParaRPr>
                    </a:p>
                  </a:txBody>
                  <a:tcPr marL="68580" marR="68580" marT="0" marB="0"/>
                </a:tc>
                <a:tc>
                  <a:txBody>
                    <a:bodyPr/>
                    <a:lstStyle/>
                    <a:p>
                      <a:pPr algn="r" rtl="1">
                        <a:lnSpc>
                          <a:spcPct val="115000"/>
                        </a:lnSpc>
                        <a:spcAft>
                          <a:spcPts val="0"/>
                        </a:spcAft>
                      </a:pPr>
                      <a:r>
                        <a:rPr lang="ar-DZ" sz="4000" b="1" dirty="0">
                          <a:solidFill>
                            <a:schemeClr val="tx1"/>
                          </a:solidFill>
                          <a:latin typeface="Calibri"/>
                          <a:ea typeface="Calibri"/>
                          <a:cs typeface="Traditional Arabic"/>
                        </a:rPr>
                        <a:t>البيان</a:t>
                      </a:r>
                      <a:endParaRPr lang="fr-FR" sz="4000" dirty="0">
                        <a:solidFill>
                          <a:schemeClr val="tx1"/>
                        </a:solidFill>
                        <a:latin typeface="Calibri"/>
                        <a:ea typeface="Calibri"/>
                        <a:cs typeface="Arial"/>
                      </a:endParaRPr>
                    </a:p>
                  </a:txBody>
                  <a:tcPr marL="68580" marR="68580" marT="0" marB="0"/>
                </a:tc>
              </a:tr>
              <a:tr h="370840">
                <a:tc>
                  <a:txBody>
                    <a:bodyPr/>
                    <a:lstStyle/>
                    <a:p>
                      <a:pPr algn="r" rtl="1">
                        <a:lnSpc>
                          <a:spcPct val="115000"/>
                        </a:lnSpc>
                        <a:spcAft>
                          <a:spcPts val="0"/>
                        </a:spcAft>
                      </a:pPr>
                      <a:r>
                        <a:rPr lang="ar-DZ" sz="2400">
                          <a:latin typeface="Calibri"/>
                          <a:ea typeface="Calibri"/>
                          <a:cs typeface="Traditional Arabic"/>
                        </a:rPr>
                        <a:t>(2350)</a:t>
                      </a:r>
                      <a:endParaRPr lang="fr-FR" sz="2400">
                        <a:latin typeface="Calibri"/>
                        <a:ea typeface="Calibri"/>
                        <a:cs typeface="Arial"/>
                      </a:endParaRPr>
                    </a:p>
                  </a:txBody>
                  <a:tcPr marL="68580" marR="68580" marT="0" marB="0"/>
                </a:tc>
                <a:tc>
                  <a:txBody>
                    <a:bodyPr/>
                    <a:lstStyle/>
                    <a:p>
                      <a:pPr algn="r" rtl="1">
                        <a:lnSpc>
                          <a:spcPct val="115000"/>
                        </a:lnSpc>
                        <a:spcAft>
                          <a:spcPts val="0"/>
                        </a:spcAft>
                      </a:pPr>
                      <a:r>
                        <a:rPr lang="ar-DZ" sz="2400">
                          <a:latin typeface="Calibri"/>
                          <a:ea typeface="Calibri"/>
                          <a:cs typeface="Traditional Arabic"/>
                        </a:rPr>
                        <a:t>2400</a:t>
                      </a:r>
                      <a:endParaRPr lang="fr-FR" sz="2400">
                        <a:latin typeface="Calibri"/>
                        <a:ea typeface="Calibri"/>
                        <a:cs typeface="Arial"/>
                      </a:endParaRPr>
                    </a:p>
                  </a:txBody>
                  <a:tcPr marL="68580" marR="68580" marT="0" marB="0"/>
                </a:tc>
                <a:tc>
                  <a:txBody>
                    <a:bodyPr/>
                    <a:lstStyle/>
                    <a:p>
                      <a:pPr algn="r" rtl="1">
                        <a:lnSpc>
                          <a:spcPct val="115000"/>
                        </a:lnSpc>
                        <a:spcAft>
                          <a:spcPts val="0"/>
                        </a:spcAft>
                      </a:pPr>
                      <a:r>
                        <a:rPr lang="ar-DZ" sz="2400">
                          <a:latin typeface="Calibri"/>
                          <a:ea typeface="Calibri"/>
                          <a:cs typeface="Traditional Arabic"/>
                        </a:rPr>
                        <a:t>7150</a:t>
                      </a:r>
                      <a:endParaRPr lang="fr-FR" sz="2400">
                        <a:latin typeface="Calibri"/>
                        <a:ea typeface="Calibri"/>
                        <a:cs typeface="Arial"/>
                      </a:endParaRPr>
                    </a:p>
                  </a:txBody>
                  <a:tcPr marL="68580" marR="68580" marT="0" marB="0"/>
                </a:tc>
                <a:tc>
                  <a:txBody>
                    <a:bodyPr/>
                    <a:lstStyle/>
                    <a:p>
                      <a:pPr algn="r" rtl="1">
                        <a:lnSpc>
                          <a:spcPct val="115000"/>
                        </a:lnSpc>
                        <a:spcAft>
                          <a:spcPts val="0"/>
                        </a:spcAft>
                      </a:pPr>
                      <a:r>
                        <a:rPr lang="ar-DZ" sz="2400">
                          <a:latin typeface="Calibri"/>
                          <a:ea typeface="Calibri"/>
                          <a:cs typeface="Traditional Arabic"/>
                        </a:rPr>
                        <a:t>50000</a:t>
                      </a:r>
                      <a:endParaRPr lang="fr-FR" sz="2400">
                        <a:latin typeface="Calibri"/>
                        <a:ea typeface="Calibri"/>
                        <a:cs typeface="Arial"/>
                      </a:endParaRPr>
                    </a:p>
                  </a:txBody>
                  <a:tcPr marL="68580" marR="68580" marT="0" marB="0"/>
                </a:tc>
                <a:tc>
                  <a:txBody>
                    <a:bodyPr/>
                    <a:lstStyle/>
                    <a:p>
                      <a:pPr algn="r" rtl="1">
                        <a:lnSpc>
                          <a:spcPct val="115000"/>
                        </a:lnSpc>
                        <a:spcAft>
                          <a:spcPts val="0"/>
                        </a:spcAft>
                      </a:pPr>
                      <a:r>
                        <a:rPr lang="ar-DZ" sz="2400" b="1">
                          <a:latin typeface="Calibri"/>
                          <a:ea typeface="Calibri"/>
                          <a:cs typeface="Traditional Arabic"/>
                        </a:rPr>
                        <a:t>الرصيد النقدي</a:t>
                      </a:r>
                      <a:endParaRPr lang="fr-FR" sz="2400">
                        <a:latin typeface="Calibri"/>
                        <a:ea typeface="Calibri"/>
                        <a:cs typeface="Arial"/>
                      </a:endParaRPr>
                    </a:p>
                  </a:txBody>
                  <a:tcPr marL="68580" marR="68580" marT="0" marB="0"/>
                </a:tc>
              </a:tr>
              <a:tr h="370840">
                <a:tc>
                  <a:txBody>
                    <a:bodyPr/>
                    <a:lstStyle/>
                    <a:p>
                      <a:pPr algn="r" rtl="1">
                        <a:lnSpc>
                          <a:spcPct val="115000"/>
                        </a:lnSpc>
                        <a:spcAft>
                          <a:spcPts val="0"/>
                        </a:spcAft>
                      </a:pPr>
                      <a:r>
                        <a:rPr lang="ar-DZ" sz="2400">
                          <a:latin typeface="Calibri"/>
                          <a:ea typeface="Calibri"/>
                          <a:cs typeface="Traditional Arabic"/>
                        </a:rPr>
                        <a:t>61250</a:t>
                      </a:r>
                      <a:endParaRPr lang="fr-FR" sz="2400">
                        <a:latin typeface="Calibri"/>
                        <a:ea typeface="Calibri"/>
                        <a:cs typeface="Arial"/>
                      </a:endParaRPr>
                    </a:p>
                  </a:txBody>
                  <a:tcPr marL="68580" marR="68580" marT="0" marB="0"/>
                </a:tc>
                <a:tc>
                  <a:txBody>
                    <a:bodyPr/>
                    <a:lstStyle/>
                    <a:p>
                      <a:pPr algn="r" rtl="1">
                        <a:lnSpc>
                          <a:spcPct val="115000"/>
                        </a:lnSpc>
                        <a:spcAft>
                          <a:spcPts val="0"/>
                        </a:spcAft>
                      </a:pPr>
                      <a:r>
                        <a:rPr lang="ar-DZ" sz="2400">
                          <a:latin typeface="Calibri"/>
                          <a:ea typeface="Calibri"/>
                          <a:cs typeface="Traditional Arabic"/>
                        </a:rPr>
                        <a:t>58250</a:t>
                      </a:r>
                      <a:endParaRPr lang="fr-FR" sz="2400">
                        <a:latin typeface="Calibri"/>
                        <a:ea typeface="Calibri"/>
                        <a:cs typeface="Arial"/>
                      </a:endParaRPr>
                    </a:p>
                  </a:txBody>
                  <a:tcPr marL="68580" marR="68580" marT="0" marB="0"/>
                </a:tc>
                <a:tc>
                  <a:txBody>
                    <a:bodyPr/>
                    <a:lstStyle/>
                    <a:p>
                      <a:pPr algn="r" rtl="1">
                        <a:lnSpc>
                          <a:spcPct val="115000"/>
                        </a:lnSpc>
                        <a:spcAft>
                          <a:spcPts val="0"/>
                        </a:spcAft>
                      </a:pPr>
                      <a:r>
                        <a:rPr lang="ar-DZ" sz="2400">
                          <a:latin typeface="Calibri"/>
                          <a:ea typeface="Calibri"/>
                          <a:cs typeface="Traditional Arabic"/>
                        </a:rPr>
                        <a:t>49250</a:t>
                      </a:r>
                      <a:endParaRPr lang="fr-FR" sz="2400">
                        <a:latin typeface="Calibri"/>
                        <a:ea typeface="Calibri"/>
                        <a:cs typeface="Arial"/>
                      </a:endParaRPr>
                    </a:p>
                  </a:txBody>
                  <a:tcPr marL="68580" marR="68580" marT="0" marB="0"/>
                </a:tc>
                <a:tc>
                  <a:txBody>
                    <a:bodyPr/>
                    <a:lstStyle/>
                    <a:p>
                      <a:pPr algn="r" rtl="1">
                        <a:lnSpc>
                          <a:spcPct val="115000"/>
                        </a:lnSpc>
                        <a:spcAft>
                          <a:spcPts val="0"/>
                        </a:spcAft>
                      </a:pPr>
                      <a:r>
                        <a:rPr lang="ar-DZ" sz="2400">
                          <a:latin typeface="Calibri"/>
                          <a:ea typeface="Calibri"/>
                          <a:cs typeface="Traditional Arabic"/>
                        </a:rPr>
                        <a:t>48250</a:t>
                      </a:r>
                      <a:endParaRPr lang="fr-FR" sz="2400">
                        <a:latin typeface="Calibri"/>
                        <a:ea typeface="Calibri"/>
                        <a:cs typeface="Arial"/>
                      </a:endParaRPr>
                    </a:p>
                  </a:txBody>
                  <a:tcPr marL="68580" marR="68580" marT="0" marB="0"/>
                </a:tc>
                <a:tc>
                  <a:txBody>
                    <a:bodyPr/>
                    <a:lstStyle/>
                    <a:p>
                      <a:pPr algn="r" rtl="1">
                        <a:lnSpc>
                          <a:spcPct val="115000"/>
                        </a:lnSpc>
                        <a:spcAft>
                          <a:spcPts val="0"/>
                        </a:spcAft>
                      </a:pPr>
                      <a:r>
                        <a:rPr lang="ar-DZ" sz="2400" b="1">
                          <a:latin typeface="Calibri"/>
                          <a:ea typeface="Calibri"/>
                          <a:cs typeface="Traditional Arabic"/>
                        </a:rPr>
                        <a:t>المقبوضات النقدية</a:t>
                      </a:r>
                      <a:endParaRPr lang="fr-FR" sz="2400">
                        <a:latin typeface="Calibri"/>
                        <a:ea typeface="Calibri"/>
                        <a:cs typeface="Arial"/>
                      </a:endParaRPr>
                    </a:p>
                  </a:txBody>
                  <a:tcPr marL="68580" marR="68580" marT="0" marB="0"/>
                </a:tc>
              </a:tr>
              <a:tr h="370840">
                <a:tc>
                  <a:txBody>
                    <a:bodyPr/>
                    <a:lstStyle/>
                    <a:p>
                      <a:pPr algn="r" rtl="1">
                        <a:lnSpc>
                          <a:spcPct val="115000"/>
                        </a:lnSpc>
                        <a:spcAft>
                          <a:spcPts val="0"/>
                        </a:spcAft>
                      </a:pPr>
                      <a:r>
                        <a:rPr lang="ar-DZ" sz="2400" b="1">
                          <a:highlight>
                            <a:srgbClr val="00FF00"/>
                          </a:highlight>
                          <a:latin typeface="Calibri"/>
                          <a:ea typeface="Calibri"/>
                          <a:cs typeface="Traditional Arabic"/>
                        </a:rPr>
                        <a:t>58900</a:t>
                      </a:r>
                      <a:endParaRPr lang="fr-FR" sz="2400">
                        <a:latin typeface="Calibri"/>
                        <a:ea typeface="Calibri"/>
                        <a:cs typeface="Arial"/>
                      </a:endParaRPr>
                    </a:p>
                  </a:txBody>
                  <a:tcPr marL="68580" marR="68580" marT="0" marB="0"/>
                </a:tc>
                <a:tc>
                  <a:txBody>
                    <a:bodyPr/>
                    <a:lstStyle/>
                    <a:p>
                      <a:pPr algn="r" rtl="1">
                        <a:lnSpc>
                          <a:spcPct val="115000"/>
                        </a:lnSpc>
                        <a:spcAft>
                          <a:spcPts val="0"/>
                        </a:spcAft>
                      </a:pPr>
                      <a:r>
                        <a:rPr lang="ar-DZ" sz="2400" b="1">
                          <a:highlight>
                            <a:srgbClr val="00FF00"/>
                          </a:highlight>
                          <a:latin typeface="Calibri"/>
                          <a:ea typeface="Calibri"/>
                          <a:cs typeface="Traditional Arabic"/>
                        </a:rPr>
                        <a:t>60650</a:t>
                      </a:r>
                      <a:endParaRPr lang="fr-FR" sz="2400">
                        <a:latin typeface="Calibri"/>
                        <a:ea typeface="Calibri"/>
                        <a:cs typeface="Arial"/>
                      </a:endParaRPr>
                    </a:p>
                  </a:txBody>
                  <a:tcPr marL="68580" marR="68580" marT="0" marB="0"/>
                </a:tc>
                <a:tc>
                  <a:txBody>
                    <a:bodyPr/>
                    <a:lstStyle/>
                    <a:p>
                      <a:pPr algn="r" rtl="1">
                        <a:lnSpc>
                          <a:spcPct val="115000"/>
                        </a:lnSpc>
                        <a:spcAft>
                          <a:spcPts val="0"/>
                        </a:spcAft>
                      </a:pPr>
                      <a:r>
                        <a:rPr lang="ar-DZ" sz="2400" b="1">
                          <a:highlight>
                            <a:srgbClr val="00FF00"/>
                          </a:highlight>
                          <a:latin typeface="Calibri"/>
                          <a:ea typeface="Calibri"/>
                          <a:cs typeface="Traditional Arabic"/>
                        </a:rPr>
                        <a:t>56400</a:t>
                      </a:r>
                      <a:endParaRPr lang="fr-FR" sz="2400">
                        <a:latin typeface="Calibri"/>
                        <a:ea typeface="Calibri"/>
                        <a:cs typeface="Arial"/>
                      </a:endParaRPr>
                    </a:p>
                  </a:txBody>
                  <a:tcPr marL="68580" marR="68580" marT="0" marB="0"/>
                </a:tc>
                <a:tc>
                  <a:txBody>
                    <a:bodyPr/>
                    <a:lstStyle/>
                    <a:p>
                      <a:pPr algn="r" rtl="1">
                        <a:lnSpc>
                          <a:spcPct val="115000"/>
                        </a:lnSpc>
                        <a:spcAft>
                          <a:spcPts val="0"/>
                        </a:spcAft>
                      </a:pPr>
                      <a:r>
                        <a:rPr lang="ar-DZ" sz="2400" b="1">
                          <a:highlight>
                            <a:srgbClr val="00FF00"/>
                          </a:highlight>
                          <a:latin typeface="Calibri"/>
                          <a:ea typeface="Calibri"/>
                          <a:cs typeface="Traditional Arabic"/>
                        </a:rPr>
                        <a:t>98250</a:t>
                      </a:r>
                      <a:endParaRPr lang="fr-FR" sz="2400">
                        <a:latin typeface="Calibri"/>
                        <a:ea typeface="Calibri"/>
                        <a:cs typeface="Arial"/>
                      </a:endParaRPr>
                    </a:p>
                  </a:txBody>
                  <a:tcPr marL="68580" marR="68580" marT="0" marB="0"/>
                </a:tc>
                <a:tc>
                  <a:txBody>
                    <a:bodyPr/>
                    <a:lstStyle/>
                    <a:p>
                      <a:pPr algn="r" rtl="1">
                        <a:lnSpc>
                          <a:spcPct val="115000"/>
                        </a:lnSpc>
                        <a:spcAft>
                          <a:spcPts val="0"/>
                        </a:spcAft>
                      </a:pPr>
                      <a:r>
                        <a:rPr lang="ar-DZ" sz="2400" b="1">
                          <a:highlight>
                            <a:srgbClr val="00FF00"/>
                          </a:highlight>
                          <a:latin typeface="Calibri"/>
                          <a:ea typeface="Calibri"/>
                          <a:cs typeface="Traditional Arabic"/>
                        </a:rPr>
                        <a:t>مجموع المقبوضات</a:t>
                      </a:r>
                      <a:endParaRPr lang="fr-FR" sz="2400">
                        <a:latin typeface="Calibri"/>
                        <a:ea typeface="Calibri"/>
                        <a:cs typeface="Arial"/>
                      </a:endParaRPr>
                    </a:p>
                  </a:txBody>
                  <a:tcPr marL="68580" marR="68580" marT="0" marB="0"/>
                </a:tc>
              </a:tr>
              <a:tr h="370840">
                <a:tc>
                  <a:txBody>
                    <a:bodyPr/>
                    <a:lstStyle/>
                    <a:p>
                      <a:pPr algn="r" rtl="1">
                        <a:lnSpc>
                          <a:spcPct val="115000"/>
                        </a:lnSpc>
                        <a:spcAft>
                          <a:spcPts val="0"/>
                        </a:spcAft>
                      </a:pPr>
                      <a:r>
                        <a:rPr lang="ar-DZ" sz="2400">
                          <a:latin typeface="Calibri"/>
                          <a:ea typeface="Calibri"/>
                          <a:cs typeface="Traditional Arabic"/>
                        </a:rPr>
                        <a:t>53000</a:t>
                      </a:r>
                      <a:endParaRPr lang="fr-FR" sz="2400">
                        <a:latin typeface="Calibri"/>
                        <a:ea typeface="Calibri"/>
                        <a:cs typeface="Arial"/>
                      </a:endParaRPr>
                    </a:p>
                  </a:txBody>
                  <a:tcPr marL="68580" marR="68580" marT="0" marB="0"/>
                </a:tc>
                <a:tc>
                  <a:txBody>
                    <a:bodyPr/>
                    <a:lstStyle/>
                    <a:p>
                      <a:pPr algn="r" rtl="1">
                        <a:lnSpc>
                          <a:spcPct val="115000"/>
                        </a:lnSpc>
                        <a:spcAft>
                          <a:spcPts val="0"/>
                        </a:spcAft>
                      </a:pPr>
                      <a:r>
                        <a:rPr lang="ar-DZ" sz="2400">
                          <a:latin typeface="Calibri"/>
                          <a:ea typeface="Calibri"/>
                          <a:cs typeface="Traditional Arabic"/>
                        </a:rPr>
                        <a:t>63000</a:t>
                      </a:r>
                      <a:endParaRPr lang="fr-FR" sz="2400">
                        <a:latin typeface="Calibri"/>
                        <a:ea typeface="Calibri"/>
                        <a:cs typeface="Arial"/>
                      </a:endParaRPr>
                    </a:p>
                  </a:txBody>
                  <a:tcPr marL="68580" marR="68580" marT="0" marB="0"/>
                </a:tc>
                <a:tc>
                  <a:txBody>
                    <a:bodyPr/>
                    <a:lstStyle/>
                    <a:p>
                      <a:pPr algn="r" rtl="1">
                        <a:lnSpc>
                          <a:spcPct val="115000"/>
                        </a:lnSpc>
                        <a:spcAft>
                          <a:spcPts val="0"/>
                        </a:spcAft>
                      </a:pPr>
                      <a:r>
                        <a:rPr lang="ar-DZ" sz="2400">
                          <a:latin typeface="Calibri"/>
                          <a:ea typeface="Calibri"/>
                          <a:cs typeface="Traditional Arabic"/>
                        </a:rPr>
                        <a:t>54000</a:t>
                      </a:r>
                      <a:endParaRPr lang="fr-FR" sz="2400">
                        <a:latin typeface="Calibri"/>
                        <a:ea typeface="Calibri"/>
                        <a:cs typeface="Arial"/>
                      </a:endParaRPr>
                    </a:p>
                  </a:txBody>
                  <a:tcPr marL="68580" marR="68580" marT="0" marB="0"/>
                </a:tc>
                <a:tc>
                  <a:txBody>
                    <a:bodyPr/>
                    <a:lstStyle/>
                    <a:p>
                      <a:pPr algn="r" rtl="1">
                        <a:lnSpc>
                          <a:spcPct val="115000"/>
                        </a:lnSpc>
                        <a:spcAft>
                          <a:spcPts val="0"/>
                        </a:spcAft>
                      </a:pPr>
                      <a:r>
                        <a:rPr lang="ar-DZ" sz="2400">
                          <a:latin typeface="Calibri"/>
                          <a:ea typeface="Calibri"/>
                          <a:cs typeface="Traditional Arabic"/>
                        </a:rPr>
                        <a:t>91100</a:t>
                      </a:r>
                      <a:endParaRPr lang="fr-FR" sz="2400">
                        <a:latin typeface="Calibri"/>
                        <a:ea typeface="Calibri"/>
                        <a:cs typeface="Arial"/>
                      </a:endParaRPr>
                    </a:p>
                  </a:txBody>
                  <a:tcPr marL="68580" marR="68580" marT="0" marB="0"/>
                </a:tc>
                <a:tc>
                  <a:txBody>
                    <a:bodyPr/>
                    <a:lstStyle/>
                    <a:p>
                      <a:pPr algn="r" rtl="1">
                        <a:lnSpc>
                          <a:spcPct val="115000"/>
                        </a:lnSpc>
                        <a:spcAft>
                          <a:spcPts val="0"/>
                        </a:spcAft>
                      </a:pPr>
                      <a:r>
                        <a:rPr lang="ar-DZ" sz="2400" b="1">
                          <a:latin typeface="Calibri"/>
                          <a:ea typeface="Calibri"/>
                          <a:cs typeface="Traditional Arabic"/>
                        </a:rPr>
                        <a:t>المدفوعات النقدية</a:t>
                      </a:r>
                      <a:endParaRPr lang="fr-FR" sz="2400">
                        <a:latin typeface="Calibri"/>
                        <a:ea typeface="Calibri"/>
                        <a:cs typeface="Arial"/>
                      </a:endParaRPr>
                    </a:p>
                  </a:txBody>
                  <a:tcPr marL="68580" marR="68580" marT="0" marB="0"/>
                </a:tc>
              </a:tr>
              <a:tr h="370840">
                <a:tc>
                  <a:txBody>
                    <a:bodyPr/>
                    <a:lstStyle/>
                    <a:p>
                      <a:pPr algn="r" rtl="1">
                        <a:lnSpc>
                          <a:spcPct val="115000"/>
                        </a:lnSpc>
                        <a:spcAft>
                          <a:spcPts val="0"/>
                        </a:spcAft>
                      </a:pPr>
                      <a:r>
                        <a:rPr lang="ar-DZ" sz="2400" b="1" dirty="0">
                          <a:highlight>
                            <a:srgbClr val="FF00FF"/>
                          </a:highlight>
                          <a:latin typeface="Calibri"/>
                          <a:ea typeface="Calibri"/>
                          <a:cs typeface="Traditional Arabic"/>
                        </a:rPr>
                        <a:t>5900</a:t>
                      </a:r>
                      <a:endParaRPr lang="fr-FR" sz="2400" dirty="0">
                        <a:latin typeface="Calibri"/>
                        <a:ea typeface="Calibri"/>
                        <a:cs typeface="Arial"/>
                      </a:endParaRPr>
                    </a:p>
                  </a:txBody>
                  <a:tcPr marL="68580" marR="68580" marT="0" marB="0"/>
                </a:tc>
                <a:tc>
                  <a:txBody>
                    <a:bodyPr/>
                    <a:lstStyle/>
                    <a:p>
                      <a:pPr algn="r" rtl="1">
                        <a:lnSpc>
                          <a:spcPct val="115000"/>
                        </a:lnSpc>
                        <a:spcAft>
                          <a:spcPts val="0"/>
                        </a:spcAft>
                      </a:pPr>
                      <a:r>
                        <a:rPr lang="ar-DZ" sz="2400" b="1" dirty="0">
                          <a:highlight>
                            <a:srgbClr val="FF00FF"/>
                          </a:highlight>
                          <a:latin typeface="Calibri"/>
                          <a:ea typeface="Calibri"/>
                          <a:cs typeface="Traditional Arabic"/>
                        </a:rPr>
                        <a:t>(2350)</a:t>
                      </a:r>
                      <a:endParaRPr lang="fr-FR" sz="2400" dirty="0">
                        <a:latin typeface="Calibri"/>
                        <a:ea typeface="Calibri"/>
                        <a:cs typeface="Arial"/>
                      </a:endParaRPr>
                    </a:p>
                  </a:txBody>
                  <a:tcPr marL="68580" marR="68580" marT="0" marB="0"/>
                </a:tc>
                <a:tc>
                  <a:txBody>
                    <a:bodyPr/>
                    <a:lstStyle/>
                    <a:p>
                      <a:pPr algn="r" rtl="1">
                        <a:lnSpc>
                          <a:spcPct val="115000"/>
                        </a:lnSpc>
                        <a:spcAft>
                          <a:spcPts val="0"/>
                        </a:spcAft>
                      </a:pPr>
                      <a:r>
                        <a:rPr lang="ar-DZ" sz="2400" b="1" dirty="0">
                          <a:highlight>
                            <a:srgbClr val="FF00FF"/>
                          </a:highlight>
                          <a:latin typeface="Calibri"/>
                          <a:ea typeface="Calibri"/>
                          <a:cs typeface="Traditional Arabic"/>
                        </a:rPr>
                        <a:t>2400</a:t>
                      </a:r>
                      <a:endParaRPr lang="fr-FR" sz="2400" dirty="0">
                        <a:latin typeface="Calibri"/>
                        <a:ea typeface="Calibri"/>
                        <a:cs typeface="Arial"/>
                      </a:endParaRPr>
                    </a:p>
                  </a:txBody>
                  <a:tcPr marL="68580" marR="68580" marT="0" marB="0"/>
                </a:tc>
                <a:tc>
                  <a:txBody>
                    <a:bodyPr/>
                    <a:lstStyle/>
                    <a:p>
                      <a:pPr algn="r" rtl="1">
                        <a:lnSpc>
                          <a:spcPct val="115000"/>
                        </a:lnSpc>
                        <a:spcAft>
                          <a:spcPts val="0"/>
                        </a:spcAft>
                      </a:pPr>
                      <a:r>
                        <a:rPr lang="ar-DZ" sz="2400" b="1" dirty="0">
                          <a:highlight>
                            <a:srgbClr val="FF00FF"/>
                          </a:highlight>
                          <a:latin typeface="Calibri"/>
                          <a:ea typeface="Calibri"/>
                          <a:cs typeface="Traditional Arabic"/>
                        </a:rPr>
                        <a:t>7150</a:t>
                      </a:r>
                      <a:endParaRPr lang="fr-FR" sz="2400" dirty="0">
                        <a:latin typeface="Calibri"/>
                        <a:ea typeface="Calibri"/>
                        <a:cs typeface="Arial"/>
                      </a:endParaRPr>
                    </a:p>
                  </a:txBody>
                  <a:tcPr marL="68580" marR="68580" marT="0" marB="0"/>
                </a:tc>
                <a:tc>
                  <a:txBody>
                    <a:bodyPr/>
                    <a:lstStyle/>
                    <a:p>
                      <a:pPr algn="r" rtl="1">
                        <a:lnSpc>
                          <a:spcPct val="115000"/>
                        </a:lnSpc>
                        <a:spcAft>
                          <a:spcPts val="0"/>
                        </a:spcAft>
                      </a:pPr>
                      <a:r>
                        <a:rPr lang="ar-DZ" sz="2400" b="1" dirty="0">
                          <a:highlight>
                            <a:srgbClr val="FF00FF"/>
                          </a:highlight>
                          <a:latin typeface="Calibri"/>
                          <a:ea typeface="Calibri"/>
                          <a:cs typeface="Traditional Arabic"/>
                        </a:rPr>
                        <a:t>رصيد النقدية النهائي</a:t>
                      </a:r>
                      <a:endParaRPr lang="fr-FR" sz="2400" dirty="0">
                        <a:latin typeface="Calibri"/>
                        <a:ea typeface="Calibri"/>
                        <a:cs typeface="Arial"/>
                      </a:endParaRPr>
                    </a:p>
                  </a:txBody>
                  <a:tcPr marL="68580" marR="68580" marT="0" marB="0"/>
                </a:tc>
              </a:tr>
            </a:tbl>
          </a:graphicData>
        </a:graphic>
      </p:graphicFrame>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0"/>
            <a:ext cx="9144000" cy="868346"/>
          </a:xfrm>
          <a:solidFill>
            <a:schemeClr val="bg1">
              <a:lumMod val="85000"/>
            </a:schemeClr>
          </a:solidFill>
        </p:spPr>
        <p:txBody>
          <a:bodyPr>
            <a:noAutofit/>
          </a:bodyPr>
          <a:lstStyle/>
          <a:p>
            <a:r>
              <a:rPr lang="ar-DZ" sz="6600" b="1" dirty="0" smtClean="0">
                <a:latin typeface="Traditional Arabic" pitchFamily="18" charset="-78"/>
                <a:cs typeface="Traditional Arabic" pitchFamily="18" charset="-78"/>
              </a:rPr>
              <a:t>تمرين:</a:t>
            </a:r>
            <a:endParaRPr lang="fr-FR" sz="6600" b="1" dirty="0">
              <a:latin typeface="Traditional Arabic" pitchFamily="18" charset="-78"/>
              <a:cs typeface="Traditional Arabic" pitchFamily="18" charset="-78"/>
            </a:endParaRPr>
          </a:p>
        </p:txBody>
      </p:sp>
      <p:sp>
        <p:nvSpPr>
          <p:cNvPr id="3" name="Espace réservé du contenu 2"/>
          <p:cNvSpPr>
            <a:spLocks noGrp="1"/>
          </p:cNvSpPr>
          <p:nvPr>
            <p:ph idx="1"/>
          </p:nvPr>
        </p:nvSpPr>
        <p:spPr>
          <a:xfrm>
            <a:off x="0" y="857232"/>
            <a:ext cx="9144000" cy="6000768"/>
          </a:xfrm>
          <a:solidFill>
            <a:schemeClr val="tx2">
              <a:lumMod val="20000"/>
              <a:lumOff val="80000"/>
            </a:schemeClr>
          </a:solidFill>
        </p:spPr>
        <p:txBody>
          <a:bodyPr>
            <a:normAutofit lnSpcReduction="10000"/>
          </a:bodyPr>
          <a:lstStyle/>
          <a:p>
            <a:pPr algn="just" rtl="1">
              <a:buNone/>
            </a:pPr>
            <a:r>
              <a:rPr lang="ar-DZ" sz="4000" dirty="0" smtClean="0">
                <a:latin typeface="Traditional Arabic" pitchFamily="18" charset="-78"/>
                <a:cs typeface="Traditional Arabic" pitchFamily="18" charset="-78"/>
              </a:rPr>
              <a:t>في إحدى المؤسسات التجارية تم استخراج المعلومات التالية:</a:t>
            </a:r>
          </a:p>
          <a:p>
            <a:pPr algn="just" rtl="1">
              <a:buNone/>
            </a:pPr>
            <a:r>
              <a:rPr lang="ar-DZ" sz="4000" dirty="0" smtClean="0">
                <a:latin typeface="Traditional Arabic" pitchFamily="18" charset="-78"/>
                <a:cs typeface="Traditional Arabic" pitchFamily="18" charset="-78"/>
              </a:rPr>
              <a:t>-كمية المبيعات المقدرة كما يلي: ديسمبر 1200وحدة، جانفي 1800وحدة، فيفري 2000وحدة، مارس 2200 وحدة، </a:t>
            </a:r>
            <a:r>
              <a:rPr lang="ar-DZ" sz="4000" dirty="0" err="1" smtClean="0">
                <a:latin typeface="Traditional Arabic" pitchFamily="18" charset="-78"/>
                <a:cs typeface="Traditional Arabic" pitchFamily="18" charset="-78"/>
              </a:rPr>
              <a:t>أفريل</a:t>
            </a:r>
            <a:r>
              <a:rPr lang="ar-DZ" sz="4000" dirty="0" smtClean="0">
                <a:latin typeface="Traditional Arabic" pitchFamily="18" charset="-78"/>
                <a:cs typeface="Traditional Arabic" pitchFamily="18" charset="-78"/>
              </a:rPr>
              <a:t> 2400وحدة، ماي 1800 وحدة، جوان 1900 وحدة.</a:t>
            </a:r>
          </a:p>
          <a:p>
            <a:pPr algn="just" rtl="1">
              <a:buFontTx/>
              <a:buChar char="-"/>
            </a:pPr>
            <a:r>
              <a:rPr lang="ar-DZ" sz="4000" dirty="0" smtClean="0">
                <a:latin typeface="Traditional Arabic" pitchFamily="18" charset="-78"/>
                <a:cs typeface="Traditional Arabic" pitchFamily="18" charset="-78"/>
              </a:rPr>
              <a:t>سعر بيع الوحدة 100دج.</a:t>
            </a:r>
          </a:p>
          <a:p>
            <a:pPr algn="just" rtl="1">
              <a:buFontTx/>
              <a:buChar char="-"/>
            </a:pPr>
            <a:r>
              <a:rPr lang="ar-DZ" sz="4000" dirty="0" smtClean="0">
                <a:latin typeface="Traditional Arabic" pitchFamily="18" charset="-78"/>
                <a:cs typeface="Traditional Arabic" pitchFamily="18" charset="-78"/>
              </a:rPr>
              <a:t>المخزون من البضائع يتم الاحتفاظ </a:t>
            </a:r>
            <a:r>
              <a:rPr lang="ar-DZ" sz="4000" dirty="0" err="1" smtClean="0">
                <a:latin typeface="Traditional Arabic" pitchFamily="18" charset="-78"/>
                <a:cs typeface="Traditional Arabic" pitchFamily="18" charset="-78"/>
              </a:rPr>
              <a:t>بـ</a:t>
            </a:r>
            <a:r>
              <a:rPr lang="ar-DZ" sz="4000" dirty="0" smtClean="0">
                <a:latin typeface="Traditional Arabic" pitchFamily="18" charset="-78"/>
                <a:cs typeface="Traditional Arabic" pitchFamily="18" charset="-78"/>
              </a:rPr>
              <a:t> 10% من المبيعات المتوقعة نهاية كل شهر.</a:t>
            </a:r>
          </a:p>
          <a:p>
            <a:pPr algn="just" rtl="1">
              <a:buFontTx/>
              <a:buChar char="-"/>
            </a:pPr>
            <a:r>
              <a:rPr lang="ar-DZ" sz="4000" dirty="0" smtClean="0">
                <a:latin typeface="Traditional Arabic" pitchFamily="18" charset="-78"/>
                <a:cs typeface="Traditional Arabic" pitchFamily="18" charset="-78"/>
              </a:rPr>
              <a:t>نصف المبيعات المتوقعة لكل شهر يتم دفعها نقدا والباقي يستحق في الشهر الموالى.</a:t>
            </a:r>
            <a:endParaRPr lang="fr-FR" sz="4000" dirty="0">
              <a:latin typeface="Traditional Arabic" pitchFamily="18" charset="-78"/>
              <a:cs typeface="Traditional Arabic" pitchFamily="18" charset="-78"/>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0"/>
            <a:ext cx="9144000" cy="6858000"/>
          </a:xfrm>
          <a:solidFill>
            <a:schemeClr val="tx2">
              <a:lumMod val="20000"/>
              <a:lumOff val="80000"/>
            </a:schemeClr>
          </a:solidFill>
        </p:spPr>
        <p:txBody>
          <a:bodyPr>
            <a:normAutofit/>
          </a:bodyPr>
          <a:lstStyle/>
          <a:p>
            <a:pPr algn="r" rtl="1">
              <a:buFontTx/>
              <a:buChar char="-"/>
            </a:pPr>
            <a:r>
              <a:rPr lang="ar-DZ" sz="4400" dirty="0" smtClean="0">
                <a:latin typeface="Traditional Arabic" pitchFamily="18" charset="-78"/>
                <a:cs typeface="Traditional Arabic" pitchFamily="18" charset="-78"/>
              </a:rPr>
              <a:t>المشتريات يتم تسديدها كل شهر ثمن شراء الوحدة 50دج.</a:t>
            </a:r>
          </a:p>
          <a:p>
            <a:pPr algn="r" rtl="1">
              <a:buFontTx/>
              <a:buChar char="-"/>
            </a:pPr>
            <a:r>
              <a:rPr lang="ar-DZ" sz="4400" dirty="0" smtClean="0">
                <a:latin typeface="Traditional Arabic" pitchFamily="18" charset="-78"/>
                <a:cs typeface="Traditional Arabic" pitchFamily="18" charset="-78"/>
              </a:rPr>
              <a:t>عمولة وكلاء البيع 10%من قيمة المبيعات تدفع كل شهر.</a:t>
            </a:r>
          </a:p>
          <a:p>
            <a:pPr algn="r" rtl="1">
              <a:buFontTx/>
              <a:buChar char="-"/>
            </a:pPr>
            <a:r>
              <a:rPr lang="ar-DZ" sz="4400" dirty="0" smtClean="0">
                <a:latin typeface="Traditional Arabic" pitchFamily="18" charset="-78"/>
                <a:cs typeface="Traditional Arabic" pitchFamily="18" charset="-78"/>
              </a:rPr>
              <a:t>مصاريف التأمين على المبيعات تدفع بنسبة 1%من قيمة المبيعات تدفع كل شهر.</a:t>
            </a:r>
          </a:p>
          <a:p>
            <a:pPr algn="r" rtl="1">
              <a:buFontTx/>
              <a:buChar char="-"/>
            </a:pPr>
            <a:r>
              <a:rPr lang="ar-DZ" sz="4400" dirty="0" smtClean="0">
                <a:latin typeface="Traditional Arabic" pitchFamily="18" charset="-78"/>
                <a:cs typeface="Traditional Arabic" pitchFamily="18" charset="-78"/>
              </a:rPr>
              <a:t>الرواتب تدفع كل شهر بقيمة 10000دج.</a:t>
            </a:r>
          </a:p>
          <a:p>
            <a:pPr algn="r" rtl="1">
              <a:buFontTx/>
              <a:buChar char="-"/>
            </a:pPr>
            <a:r>
              <a:rPr lang="ar-DZ" sz="4400" dirty="0" smtClean="0">
                <a:latin typeface="Traditional Arabic" pitchFamily="18" charset="-78"/>
                <a:cs typeface="Traditional Arabic" pitchFamily="18" charset="-78"/>
              </a:rPr>
              <a:t>الإيجار يدفع كل 03 أشهر بقيمة 1000دج.</a:t>
            </a:r>
          </a:p>
          <a:p>
            <a:pPr algn="r" rtl="1">
              <a:buFontTx/>
              <a:buChar char="-"/>
            </a:pPr>
            <a:r>
              <a:rPr lang="ar-DZ" sz="4400" dirty="0" smtClean="0">
                <a:latin typeface="Traditional Arabic" pitchFamily="18" charset="-78"/>
                <a:cs typeface="Traditional Arabic" pitchFamily="18" charset="-78"/>
              </a:rPr>
              <a:t>الرصيد النقدي في نهاية شهر ديسمبر قدر </a:t>
            </a:r>
            <a:r>
              <a:rPr lang="ar-DZ" sz="4400" dirty="0" err="1" smtClean="0">
                <a:latin typeface="Traditional Arabic" pitchFamily="18" charset="-78"/>
                <a:cs typeface="Traditional Arabic" pitchFamily="18" charset="-78"/>
              </a:rPr>
              <a:t>بـ</a:t>
            </a:r>
            <a:r>
              <a:rPr lang="ar-DZ" sz="4400" dirty="0" smtClean="0">
                <a:latin typeface="Traditional Arabic" pitchFamily="18" charset="-78"/>
                <a:cs typeface="Traditional Arabic" pitchFamily="18" charset="-78"/>
              </a:rPr>
              <a:t> 30000دج.</a:t>
            </a:r>
          </a:p>
          <a:p>
            <a:pPr algn="ctr" rtl="1">
              <a:buNone/>
            </a:pPr>
            <a:r>
              <a:rPr lang="ar-DZ" sz="4400" b="1" dirty="0" smtClean="0">
                <a:latin typeface="Traditional Arabic" pitchFamily="18" charset="-78"/>
                <a:cs typeface="Traditional Arabic" pitchFamily="18" charset="-78"/>
              </a:rPr>
              <a:t>المطلوب: إعداد الموازنة التقديرية للخزينة.</a:t>
            </a:r>
          </a:p>
          <a:p>
            <a:pPr algn="r" rtl="1">
              <a:buFontTx/>
              <a:buChar char="-"/>
            </a:pPr>
            <a:endParaRPr lang="fr-FR" sz="4400" dirty="0">
              <a:latin typeface="Traditional Arabic" pitchFamily="18" charset="-78"/>
              <a:cs typeface="Traditional Arabic" pitchFamily="18" charset="-78"/>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142900"/>
            <a:ext cx="9144000" cy="1071546"/>
          </a:xfrm>
          <a:solidFill>
            <a:schemeClr val="bg1">
              <a:lumMod val="85000"/>
            </a:schemeClr>
          </a:solidFill>
        </p:spPr>
        <p:txBody>
          <a:bodyPr/>
          <a:lstStyle/>
          <a:p>
            <a:r>
              <a:rPr lang="ar-DZ" sz="6000" dirty="0" smtClean="0">
                <a:latin typeface="Traditional Arabic" pitchFamily="18" charset="-78"/>
                <a:cs typeface="Traditional Arabic" pitchFamily="18" charset="-78"/>
              </a:rPr>
              <a:t>الحل</a:t>
            </a:r>
            <a:r>
              <a:rPr lang="ar-DZ" dirty="0" smtClean="0"/>
              <a:t>:</a:t>
            </a:r>
            <a:endParaRPr lang="fr-FR" dirty="0"/>
          </a:p>
        </p:txBody>
      </p:sp>
      <p:sp>
        <p:nvSpPr>
          <p:cNvPr id="3" name="Espace réservé du contenu 2"/>
          <p:cNvSpPr>
            <a:spLocks noGrp="1"/>
          </p:cNvSpPr>
          <p:nvPr>
            <p:ph idx="1"/>
          </p:nvPr>
        </p:nvSpPr>
        <p:spPr>
          <a:xfrm>
            <a:off x="0" y="785794"/>
            <a:ext cx="9144000" cy="6072206"/>
          </a:xfrm>
          <a:solidFill>
            <a:schemeClr val="tx2">
              <a:lumMod val="20000"/>
              <a:lumOff val="80000"/>
            </a:schemeClr>
          </a:solidFill>
        </p:spPr>
        <p:txBody>
          <a:bodyPr>
            <a:normAutofit/>
          </a:bodyPr>
          <a:lstStyle/>
          <a:p>
            <a:pPr algn="r" rtl="1"/>
            <a:r>
              <a:rPr lang="ar-DZ" sz="4400" dirty="0" smtClean="0">
                <a:latin typeface="Traditional Arabic" pitchFamily="18" charset="-78"/>
                <a:cs typeface="Traditional Arabic" pitchFamily="18" charset="-78"/>
              </a:rPr>
              <a:t>قبل إعداد الموازنة التقديرية للخزينة يجب أولا إعداد الموازنة التقديرية للمبيعات والمشتريات:</a:t>
            </a:r>
          </a:p>
          <a:p>
            <a:pPr algn="ctr" rtl="1">
              <a:buNone/>
            </a:pPr>
            <a:r>
              <a:rPr lang="ar-DZ" sz="4400" b="1" dirty="0" smtClean="0">
                <a:latin typeface="Traditional Arabic" pitchFamily="18" charset="-78"/>
                <a:cs typeface="Traditional Arabic" pitchFamily="18" charset="-78"/>
              </a:rPr>
              <a:t>أولا: الموازنة التقديرية للمبيعات</a:t>
            </a:r>
          </a:p>
          <a:p>
            <a:pPr algn="ctr" rtl="1">
              <a:buNone/>
            </a:pPr>
            <a:endParaRPr lang="fr-FR" sz="4400" b="1" dirty="0">
              <a:latin typeface="Traditional Arabic" pitchFamily="18" charset="-78"/>
              <a:cs typeface="Traditional Arabic" pitchFamily="18" charset="-78"/>
            </a:endParaRPr>
          </a:p>
        </p:txBody>
      </p:sp>
      <p:graphicFrame>
        <p:nvGraphicFramePr>
          <p:cNvPr id="4" name="Tableau 3"/>
          <p:cNvGraphicFramePr>
            <a:graphicFrameLocks noGrp="1"/>
          </p:cNvGraphicFramePr>
          <p:nvPr/>
        </p:nvGraphicFramePr>
        <p:xfrm>
          <a:off x="452428" y="3034048"/>
          <a:ext cx="8120100" cy="3657600"/>
        </p:xfrm>
        <a:graphic>
          <a:graphicData uri="http://schemas.openxmlformats.org/drawingml/2006/table">
            <a:tbl>
              <a:tblPr firstRow="1" bandRow="1">
                <a:tableStyleId>{5C22544A-7EE6-4342-B048-85BDC9FD1C3A}</a:tableStyleId>
              </a:tblPr>
              <a:tblGrid>
                <a:gridCol w="2762250"/>
                <a:gridCol w="1643074"/>
                <a:gridCol w="2071702"/>
                <a:gridCol w="1643074"/>
              </a:tblGrid>
              <a:tr h="370840">
                <a:tc>
                  <a:txBody>
                    <a:bodyPr/>
                    <a:lstStyle/>
                    <a:p>
                      <a:pPr algn="ctr"/>
                      <a:r>
                        <a:rPr lang="ar-DZ" sz="2400" b="1" dirty="0" smtClean="0">
                          <a:solidFill>
                            <a:schemeClr val="tx1"/>
                          </a:solidFill>
                          <a:latin typeface="Traditional Arabic" pitchFamily="18" charset="-78"/>
                          <a:cs typeface="Traditional Arabic" pitchFamily="18" charset="-78"/>
                        </a:rPr>
                        <a:t>قيمة المبيعات المتوقعة</a:t>
                      </a:r>
                      <a:endParaRPr lang="fr-FR" sz="2400" b="1" dirty="0">
                        <a:solidFill>
                          <a:schemeClr val="tx1"/>
                        </a:solidFill>
                        <a:latin typeface="Traditional Arabic" pitchFamily="18" charset="-78"/>
                        <a:cs typeface="Traditional Arabic" pitchFamily="18" charset="-78"/>
                      </a:endParaRPr>
                    </a:p>
                  </a:txBody>
                  <a:tcPr/>
                </a:tc>
                <a:tc>
                  <a:txBody>
                    <a:bodyPr/>
                    <a:lstStyle/>
                    <a:p>
                      <a:pPr algn="ctr"/>
                      <a:r>
                        <a:rPr lang="ar-DZ" sz="2400" b="1" dirty="0" smtClean="0">
                          <a:solidFill>
                            <a:schemeClr val="tx1"/>
                          </a:solidFill>
                          <a:latin typeface="Traditional Arabic" pitchFamily="18" charset="-78"/>
                          <a:cs typeface="Traditional Arabic" pitchFamily="18" charset="-78"/>
                        </a:rPr>
                        <a:t>السعر</a:t>
                      </a:r>
                      <a:endParaRPr lang="fr-FR" sz="2400" b="1" dirty="0">
                        <a:solidFill>
                          <a:schemeClr val="tx1"/>
                        </a:solidFill>
                        <a:latin typeface="Traditional Arabic" pitchFamily="18" charset="-78"/>
                        <a:cs typeface="Traditional Arabic" pitchFamily="18" charset="-78"/>
                      </a:endParaRPr>
                    </a:p>
                  </a:txBody>
                  <a:tcPr/>
                </a:tc>
                <a:tc>
                  <a:txBody>
                    <a:bodyPr/>
                    <a:lstStyle/>
                    <a:p>
                      <a:pPr algn="ctr"/>
                      <a:r>
                        <a:rPr lang="ar-DZ" sz="2400" b="1" dirty="0" smtClean="0">
                          <a:solidFill>
                            <a:schemeClr val="tx1"/>
                          </a:solidFill>
                          <a:latin typeface="Traditional Arabic" pitchFamily="18" charset="-78"/>
                          <a:cs typeface="Traditional Arabic" pitchFamily="18" charset="-78"/>
                        </a:rPr>
                        <a:t>كمية المبيعات</a:t>
                      </a:r>
                      <a:endParaRPr lang="fr-FR" sz="2400" b="1" dirty="0">
                        <a:solidFill>
                          <a:schemeClr val="tx1"/>
                        </a:solidFill>
                        <a:latin typeface="Traditional Arabic" pitchFamily="18" charset="-78"/>
                        <a:cs typeface="Traditional Arabic" pitchFamily="18" charset="-78"/>
                      </a:endParaRPr>
                    </a:p>
                  </a:txBody>
                  <a:tcPr/>
                </a:tc>
                <a:tc>
                  <a:txBody>
                    <a:bodyPr/>
                    <a:lstStyle/>
                    <a:p>
                      <a:pPr algn="ctr"/>
                      <a:r>
                        <a:rPr lang="ar-DZ" sz="2400" b="1" dirty="0" smtClean="0">
                          <a:solidFill>
                            <a:schemeClr val="tx1"/>
                          </a:solidFill>
                          <a:latin typeface="Traditional Arabic" pitchFamily="18" charset="-78"/>
                          <a:cs typeface="Traditional Arabic" pitchFamily="18" charset="-78"/>
                        </a:rPr>
                        <a:t>البيان</a:t>
                      </a:r>
                      <a:endParaRPr lang="fr-FR" sz="2400" b="1" dirty="0">
                        <a:solidFill>
                          <a:schemeClr val="tx1"/>
                        </a:solidFill>
                        <a:latin typeface="Traditional Arabic" pitchFamily="18" charset="-78"/>
                        <a:cs typeface="Traditional Arabic" pitchFamily="18" charset="-78"/>
                      </a:endParaRPr>
                    </a:p>
                  </a:txBody>
                  <a:tcPr/>
                </a:tc>
              </a:tr>
              <a:tr h="370840">
                <a:tc>
                  <a:txBody>
                    <a:bodyPr/>
                    <a:lstStyle/>
                    <a:p>
                      <a:pPr algn="ctr"/>
                      <a:r>
                        <a:rPr lang="ar-DZ" sz="2400" b="1" dirty="0" smtClean="0">
                          <a:solidFill>
                            <a:schemeClr val="tx1"/>
                          </a:solidFill>
                          <a:latin typeface="Traditional Arabic" pitchFamily="18" charset="-78"/>
                          <a:cs typeface="Traditional Arabic" pitchFamily="18" charset="-78"/>
                        </a:rPr>
                        <a:t>180000</a:t>
                      </a:r>
                      <a:endParaRPr lang="fr-FR" sz="2400" b="1" dirty="0">
                        <a:solidFill>
                          <a:schemeClr val="tx1"/>
                        </a:solidFill>
                        <a:latin typeface="Traditional Arabic" pitchFamily="18" charset="-78"/>
                        <a:cs typeface="Traditional Arabic" pitchFamily="18" charset="-78"/>
                      </a:endParaRPr>
                    </a:p>
                  </a:txBody>
                  <a:tcPr>
                    <a:solidFill>
                      <a:schemeClr val="accent6">
                        <a:lumMod val="75000"/>
                      </a:schemeClr>
                    </a:solidFill>
                  </a:tcPr>
                </a:tc>
                <a:tc>
                  <a:txBody>
                    <a:bodyPr/>
                    <a:lstStyle/>
                    <a:p>
                      <a:pPr algn="ctr"/>
                      <a:r>
                        <a:rPr lang="ar-DZ" sz="2400" b="1" dirty="0" smtClean="0">
                          <a:solidFill>
                            <a:schemeClr val="tx1"/>
                          </a:solidFill>
                          <a:latin typeface="Traditional Arabic" pitchFamily="18" charset="-78"/>
                          <a:cs typeface="Traditional Arabic" pitchFamily="18" charset="-78"/>
                        </a:rPr>
                        <a:t>100</a:t>
                      </a:r>
                      <a:endParaRPr lang="fr-FR" sz="2400" b="1" dirty="0">
                        <a:solidFill>
                          <a:schemeClr val="tx1"/>
                        </a:solidFill>
                        <a:latin typeface="Traditional Arabic" pitchFamily="18" charset="-78"/>
                        <a:cs typeface="Traditional Arabic" pitchFamily="18" charset="-78"/>
                      </a:endParaRPr>
                    </a:p>
                  </a:txBody>
                  <a:tcPr/>
                </a:tc>
                <a:tc>
                  <a:txBody>
                    <a:bodyPr/>
                    <a:lstStyle/>
                    <a:p>
                      <a:pPr algn="ctr"/>
                      <a:r>
                        <a:rPr lang="ar-DZ" sz="2400" b="1" dirty="0" smtClean="0">
                          <a:solidFill>
                            <a:schemeClr val="tx1"/>
                          </a:solidFill>
                          <a:latin typeface="Traditional Arabic" pitchFamily="18" charset="-78"/>
                          <a:cs typeface="Traditional Arabic" pitchFamily="18" charset="-78"/>
                        </a:rPr>
                        <a:t>1800</a:t>
                      </a:r>
                      <a:endParaRPr lang="fr-FR" sz="2400" b="1" dirty="0">
                        <a:solidFill>
                          <a:schemeClr val="tx1"/>
                        </a:solidFill>
                        <a:latin typeface="Traditional Arabic" pitchFamily="18" charset="-78"/>
                        <a:cs typeface="Traditional Arabic" pitchFamily="18" charset="-78"/>
                      </a:endParaRPr>
                    </a:p>
                  </a:txBody>
                  <a:tcPr/>
                </a:tc>
                <a:tc>
                  <a:txBody>
                    <a:bodyPr/>
                    <a:lstStyle/>
                    <a:p>
                      <a:pPr algn="ctr"/>
                      <a:r>
                        <a:rPr lang="ar-DZ" sz="2400" b="1" dirty="0" smtClean="0">
                          <a:solidFill>
                            <a:schemeClr val="tx1"/>
                          </a:solidFill>
                          <a:latin typeface="Traditional Arabic" pitchFamily="18" charset="-78"/>
                          <a:cs typeface="Traditional Arabic" pitchFamily="18" charset="-78"/>
                        </a:rPr>
                        <a:t>جانفي</a:t>
                      </a:r>
                      <a:endParaRPr lang="fr-FR" sz="2400" b="1" dirty="0">
                        <a:solidFill>
                          <a:schemeClr val="tx1"/>
                        </a:solidFill>
                        <a:latin typeface="Traditional Arabic" pitchFamily="18" charset="-78"/>
                        <a:cs typeface="Traditional Arabic" pitchFamily="18" charset="-78"/>
                      </a:endParaRPr>
                    </a:p>
                  </a:txBody>
                  <a:tcPr/>
                </a:tc>
              </a:tr>
              <a:tr h="370840">
                <a:tc>
                  <a:txBody>
                    <a:bodyPr/>
                    <a:lstStyle/>
                    <a:p>
                      <a:pPr algn="ctr"/>
                      <a:r>
                        <a:rPr lang="ar-DZ" sz="2400" b="1" dirty="0" smtClean="0">
                          <a:solidFill>
                            <a:schemeClr val="tx1"/>
                          </a:solidFill>
                          <a:latin typeface="Traditional Arabic" pitchFamily="18" charset="-78"/>
                          <a:cs typeface="Traditional Arabic" pitchFamily="18" charset="-78"/>
                        </a:rPr>
                        <a:t>200000</a:t>
                      </a:r>
                      <a:endParaRPr lang="fr-FR" sz="2400" b="1" dirty="0">
                        <a:solidFill>
                          <a:schemeClr val="tx1"/>
                        </a:solidFill>
                        <a:latin typeface="Traditional Arabic" pitchFamily="18" charset="-78"/>
                        <a:cs typeface="Traditional Arabic" pitchFamily="18" charset="-78"/>
                      </a:endParaRPr>
                    </a:p>
                  </a:txBody>
                  <a:tcPr>
                    <a:solidFill>
                      <a:schemeClr val="accent6">
                        <a:lumMod val="75000"/>
                      </a:schemeClr>
                    </a:solidFill>
                  </a:tcPr>
                </a:tc>
                <a:tc>
                  <a:txBody>
                    <a:bodyPr/>
                    <a:lstStyle/>
                    <a:p>
                      <a:pPr algn="ctr"/>
                      <a:r>
                        <a:rPr lang="ar-DZ" sz="2400" b="1" dirty="0" smtClean="0">
                          <a:solidFill>
                            <a:schemeClr val="tx1"/>
                          </a:solidFill>
                          <a:latin typeface="Traditional Arabic" pitchFamily="18" charset="-78"/>
                          <a:cs typeface="Traditional Arabic" pitchFamily="18" charset="-78"/>
                        </a:rPr>
                        <a:t>100</a:t>
                      </a:r>
                      <a:endParaRPr lang="fr-FR" sz="2400" b="1" dirty="0">
                        <a:solidFill>
                          <a:schemeClr val="tx1"/>
                        </a:solidFill>
                        <a:latin typeface="Traditional Arabic" pitchFamily="18" charset="-78"/>
                        <a:cs typeface="Traditional Arabic" pitchFamily="18" charset="-78"/>
                      </a:endParaRPr>
                    </a:p>
                  </a:txBody>
                  <a:tcPr/>
                </a:tc>
                <a:tc>
                  <a:txBody>
                    <a:bodyPr/>
                    <a:lstStyle/>
                    <a:p>
                      <a:pPr algn="ctr"/>
                      <a:r>
                        <a:rPr lang="ar-DZ" sz="2400" b="1" dirty="0" smtClean="0">
                          <a:solidFill>
                            <a:schemeClr val="tx1"/>
                          </a:solidFill>
                          <a:latin typeface="Traditional Arabic" pitchFamily="18" charset="-78"/>
                          <a:cs typeface="Traditional Arabic" pitchFamily="18" charset="-78"/>
                        </a:rPr>
                        <a:t>2000</a:t>
                      </a:r>
                      <a:endParaRPr lang="fr-FR" sz="2400" b="1" dirty="0">
                        <a:solidFill>
                          <a:schemeClr val="tx1"/>
                        </a:solidFill>
                        <a:latin typeface="Traditional Arabic" pitchFamily="18" charset="-78"/>
                        <a:cs typeface="Traditional Arabic" pitchFamily="18" charset="-78"/>
                      </a:endParaRPr>
                    </a:p>
                  </a:txBody>
                  <a:tcPr/>
                </a:tc>
                <a:tc>
                  <a:txBody>
                    <a:bodyPr/>
                    <a:lstStyle/>
                    <a:p>
                      <a:pPr algn="ctr"/>
                      <a:r>
                        <a:rPr lang="ar-DZ" sz="2400" b="1" dirty="0" smtClean="0">
                          <a:solidFill>
                            <a:schemeClr val="tx1"/>
                          </a:solidFill>
                          <a:latin typeface="Traditional Arabic" pitchFamily="18" charset="-78"/>
                          <a:cs typeface="Traditional Arabic" pitchFamily="18" charset="-78"/>
                        </a:rPr>
                        <a:t>فيفري</a:t>
                      </a:r>
                      <a:endParaRPr lang="fr-FR" sz="2400" b="1" dirty="0">
                        <a:solidFill>
                          <a:schemeClr val="tx1"/>
                        </a:solidFill>
                        <a:latin typeface="Traditional Arabic" pitchFamily="18" charset="-78"/>
                        <a:cs typeface="Traditional Arabic" pitchFamily="18" charset="-78"/>
                      </a:endParaRPr>
                    </a:p>
                  </a:txBody>
                  <a:tcPr/>
                </a:tc>
              </a:tr>
              <a:tr h="370840">
                <a:tc>
                  <a:txBody>
                    <a:bodyPr/>
                    <a:lstStyle/>
                    <a:p>
                      <a:pPr algn="ctr"/>
                      <a:r>
                        <a:rPr lang="ar-DZ" sz="2400" b="1" dirty="0" smtClean="0">
                          <a:solidFill>
                            <a:schemeClr val="tx1"/>
                          </a:solidFill>
                          <a:latin typeface="Traditional Arabic" pitchFamily="18" charset="-78"/>
                          <a:cs typeface="Traditional Arabic" pitchFamily="18" charset="-78"/>
                        </a:rPr>
                        <a:t>220000</a:t>
                      </a:r>
                      <a:endParaRPr lang="fr-FR" sz="2400" b="1" dirty="0">
                        <a:solidFill>
                          <a:schemeClr val="tx1"/>
                        </a:solidFill>
                        <a:latin typeface="Traditional Arabic" pitchFamily="18" charset="-78"/>
                        <a:cs typeface="Traditional Arabic" pitchFamily="18" charset="-78"/>
                      </a:endParaRPr>
                    </a:p>
                  </a:txBody>
                  <a:tcPr>
                    <a:solidFill>
                      <a:schemeClr val="accent6">
                        <a:lumMod val="75000"/>
                      </a:schemeClr>
                    </a:solidFill>
                  </a:tcPr>
                </a:tc>
                <a:tc>
                  <a:txBody>
                    <a:bodyPr/>
                    <a:lstStyle/>
                    <a:p>
                      <a:pPr algn="ctr"/>
                      <a:r>
                        <a:rPr lang="ar-DZ" sz="2400" b="1" dirty="0" smtClean="0">
                          <a:solidFill>
                            <a:schemeClr val="tx1"/>
                          </a:solidFill>
                          <a:latin typeface="Traditional Arabic" pitchFamily="18" charset="-78"/>
                          <a:cs typeface="Traditional Arabic" pitchFamily="18" charset="-78"/>
                        </a:rPr>
                        <a:t>100</a:t>
                      </a:r>
                      <a:endParaRPr lang="fr-FR" sz="2400" b="1" dirty="0">
                        <a:solidFill>
                          <a:schemeClr val="tx1"/>
                        </a:solidFill>
                        <a:latin typeface="Traditional Arabic" pitchFamily="18" charset="-78"/>
                        <a:cs typeface="Traditional Arabic" pitchFamily="18" charset="-78"/>
                      </a:endParaRPr>
                    </a:p>
                  </a:txBody>
                  <a:tcPr/>
                </a:tc>
                <a:tc>
                  <a:txBody>
                    <a:bodyPr/>
                    <a:lstStyle/>
                    <a:p>
                      <a:pPr algn="ctr"/>
                      <a:r>
                        <a:rPr lang="ar-DZ" sz="2400" b="1" dirty="0" smtClean="0">
                          <a:solidFill>
                            <a:schemeClr val="tx1"/>
                          </a:solidFill>
                          <a:latin typeface="Traditional Arabic" pitchFamily="18" charset="-78"/>
                          <a:cs typeface="Traditional Arabic" pitchFamily="18" charset="-78"/>
                        </a:rPr>
                        <a:t>2200</a:t>
                      </a:r>
                      <a:endParaRPr lang="fr-FR" sz="2400" b="1" dirty="0">
                        <a:solidFill>
                          <a:schemeClr val="tx1"/>
                        </a:solidFill>
                        <a:latin typeface="Traditional Arabic" pitchFamily="18" charset="-78"/>
                        <a:cs typeface="Traditional Arabic" pitchFamily="18" charset="-78"/>
                      </a:endParaRPr>
                    </a:p>
                  </a:txBody>
                  <a:tcPr/>
                </a:tc>
                <a:tc>
                  <a:txBody>
                    <a:bodyPr/>
                    <a:lstStyle/>
                    <a:p>
                      <a:pPr algn="ctr"/>
                      <a:r>
                        <a:rPr lang="ar-DZ" sz="2400" b="1" dirty="0" smtClean="0">
                          <a:solidFill>
                            <a:schemeClr val="tx1"/>
                          </a:solidFill>
                          <a:latin typeface="Traditional Arabic" pitchFamily="18" charset="-78"/>
                          <a:cs typeface="Traditional Arabic" pitchFamily="18" charset="-78"/>
                        </a:rPr>
                        <a:t>مارس</a:t>
                      </a:r>
                      <a:endParaRPr lang="fr-FR" sz="2400" b="1" dirty="0">
                        <a:solidFill>
                          <a:schemeClr val="tx1"/>
                        </a:solidFill>
                        <a:latin typeface="Traditional Arabic" pitchFamily="18" charset="-78"/>
                        <a:cs typeface="Traditional Arabic" pitchFamily="18" charset="-78"/>
                      </a:endParaRPr>
                    </a:p>
                  </a:txBody>
                  <a:tcPr/>
                </a:tc>
              </a:tr>
              <a:tr h="370840">
                <a:tc>
                  <a:txBody>
                    <a:bodyPr/>
                    <a:lstStyle/>
                    <a:p>
                      <a:pPr algn="ctr"/>
                      <a:r>
                        <a:rPr lang="ar-DZ" sz="2400" b="1" dirty="0" smtClean="0">
                          <a:solidFill>
                            <a:schemeClr val="tx1"/>
                          </a:solidFill>
                          <a:latin typeface="Traditional Arabic" pitchFamily="18" charset="-78"/>
                          <a:cs typeface="Traditional Arabic" pitchFamily="18" charset="-78"/>
                        </a:rPr>
                        <a:t>240000</a:t>
                      </a:r>
                      <a:endParaRPr lang="fr-FR" sz="2400" b="1" dirty="0">
                        <a:solidFill>
                          <a:schemeClr val="tx1"/>
                        </a:solidFill>
                        <a:latin typeface="Traditional Arabic" pitchFamily="18" charset="-78"/>
                        <a:cs typeface="Traditional Arabic" pitchFamily="18" charset="-78"/>
                      </a:endParaRPr>
                    </a:p>
                  </a:txBody>
                  <a:tcPr>
                    <a:solidFill>
                      <a:schemeClr val="accent6">
                        <a:lumMod val="75000"/>
                      </a:schemeClr>
                    </a:solidFill>
                  </a:tcPr>
                </a:tc>
                <a:tc>
                  <a:txBody>
                    <a:bodyPr/>
                    <a:lstStyle/>
                    <a:p>
                      <a:pPr algn="ctr"/>
                      <a:r>
                        <a:rPr lang="ar-DZ" sz="2400" b="1" dirty="0" smtClean="0">
                          <a:solidFill>
                            <a:schemeClr val="tx1"/>
                          </a:solidFill>
                          <a:latin typeface="Traditional Arabic" pitchFamily="18" charset="-78"/>
                          <a:cs typeface="Traditional Arabic" pitchFamily="18" charset="-78"/>
                        </a:rPr>
                        <a:t>100</a:t>
                      </a:r>
                      <a:endParaRPr lang="fr-FR" sz="2400" b="1" dirty="0">
                        <a:solidFill>
                          <a:schemeClr val="tx1"/>
                        </a:solidFill>
                        <a:latin typeface="Traditional Arabic" pitchFamily="18" charset="-78"/>
                        <a:cs typeface="Traditional Arabic" pitchFamily="18" charset="-78"/>
                      </a:endParaRPr>
                    </a:p>
                  </a:txBody>
                  <a:tcPr/>
                </a:tc>
                <a:tc>
                  <a:txBody>
                    <a:bodyPr/>
                    <a:lstStyle/>
                    <a:p>
                      <a:pPr algn="ctr"/>
                      <a:r>
                        <a:rPr lang="ar-DZ" sz="2400" b="1" dirty="0" smtClean="0">
                          <a:solidFill>
                            <a:schemeClr val="tx1"/>
                          </a:solidFill>
                          <a:latin typeface="Traditional Arabic" pitchFamily="18" charset="-78"/>
                          <a:cs typeface="Traditional Arabic" pitchFamily="18" charset="-78"/>
                        </a:rPr>
                        <a:t>2400</a:t>
                      </a:r>
                      <a:endParaRPr lang="fr-FR" sz="2400" b="1" dirty="0">
                        <a:solidFill>
                          <a:schemeClr val="tx1"/>
                        </a:solidFill>
                        <a:latin typeface="Traditional Arabic" pitchFamily="18" charset="-78"/>
                        <a:cs typeface="Traditional Arabic" pitchFamily="18" charset="-78"/>
                      </a:endParaRPr>
                    </a:p>
                  </a:txBody>
                  <a:tcPr/>
                </a:tc>
                <a:tc>
                  <a:txBody>
                    <a:bodyPr/>
                    <a:lstStyle/>
                    <a:p>
                      <a:pPr algn="ctr"/>
                      <a:r>
                        <a:rPr lang="ar-DZ" sz="2400" b="1" dirty="0" err="1" smtClean="0">
                          <a:solidFill>
                            <a:schemeClr val="tx1"/>
                          </a:solidFill>
                          <a:latin typeface="Traditional Arabic" pitchFamily="18" charset="-78"/>
                          <a:cs typeface="Traditional Arabic" pitchFamily="18" charset="-78"/>
                        </a:rPr>
                        <a:t>أفريل</a:t>
                      </a:r>
                      <a:endParaRPr lang="fr-FR" sz="2400" b="1" dirty="0">
                        <a:solidFill>
                          <a:schemeClr val="tx1"/>
                        </a:solidFill>
                        <a:latin typeface="Traditional Arabic" pitchFamily="18" charset="-78"/>
                        <a:cs typeface="Traditional Arabic" pitchFamily="18" charset="-78"/>
                      </a:endParaRPr>
                    </a:p>
                  </a:txBody>
                  <a:tcPr/>
                </a:tc>
              </a:tr>
              <a:tr h="370840">
                <a:tc>
                  <a:txBody>
                    <a:bodyPr/>
                    <a:lstStyle/>
                    <a:p>
                      <a:pPr algn="ctr"/>
                      <a:r>
                        <a:rPr lang="ar-DZ" sz="2400" b="1" dirty="0" smtClean="0">
                          <a:solidFill>
                            <a:schemeClr val="tx1"/>
                          </a:solidFill>
                          <a:latin typeface="Traditional Arabic" pitchFamily="18" charset="-78"/>
                          <a:cs typeface="Traditional Arabic" pitchFamily="18" charset="-78"/>
                        </a:rPr>
                        <a:t>180000</a:t>
                      </a:r>
                      <a:endParaRPr lang="fr-FR" sz="2400" b="1" dirty="0">
                        <a:solidFill>
                          <a:schemeClr val="tx1"/>
                        </a:solidFill>
                        <a:latin typeface="Traditional Arabic" pitchFamily="18" charset="-78"/>
                        <a:cs typeface="Traditional Arabic" pitchFamily="18" charset="-78"/>
                      </a:endParaRPr>
                    </a:p>
                  </a:txBody>
                  <a:tcPr>
                    <a:solidFill>
                      <a:schemeClr val="accent6">
                        <a:lumMod val="75000"/>
                      </a:schemeClr>
                    </a:solidFill>
                  </a:tcPr>
                </a:tc>
                <a:tc>
                  <a:txBody>
                    <a:bodyPr/>
                    <a:lstStyle/>
                    <a:p>
                      <a:pPr algn="ctr"/>
                      <a:r>
                        <a:rPr lang="ar-DZ" sz="2400" b="1" dirty="0" smtClean="0">
                          <a:solidFill>
                            <a:schemeClr val="tx1"/>
                          </a:solidFill>
                          <a:latin typeface="Traditional Arabic" pitchFamily="18" charset="-78"/>
                          <a:cs typeface="Traditional Arabic" pitchFamily="18" charset="-78"/>
                        </a:rPr>
                        <a:t>100</a:t>
                      </a:r>
                      <a:endParaRPr lang="fr-FR" sz="2400" b="1" dirty="0">
                        <a:solidFill>
                          <a:schemeClr val="tx1"/>
                        </a:solidFill>
                        <a:latin typeface="Traditional Arabic" pitchFamily="18" charset="-78"/>
                        <a:cs typeface="Traditional Arabic" pitchFamily="18" charset="-78"/>
                      </a:endParaRPr>
                    </a:p>
                  </a:txBody>
                  <a:tcPr/>
                </a:tc>
                <a:tc>
                  <a:txBody>
                    <a:bodyPr/>
                    <a:lstStyle/>
                    <a:p>
                      <a:pPr algn="ctr"/>
                      <a:r>
                        <a:rPr lang="ar-DZ" sz="2400" b="1" dirty="0" smtClean="0">
                          <a:solidFill>
                            <a:schemeClr val="tx1"/>
                          </a:solidFill>
                          <a:latin typeface="Traditional Arabic" pitchFamily="18" charset="-78"/>
                          <a:cs typeface="Traditional Arabic" pitchFamily="18" charset="-78"/>
                        </a:rPr>
                        <a:t>1800</a:t>
                      </a:r>
                      <a:endParaRPr lang="fr-FR" sz="2400" b="1" dirty="0">
                        <a:solidFill>
                          <a:schemeClr val="tx1"/>
                        </a:solidFill>
                        <a:latin typeface="Traditional Arabic" pitchFamily="18" charset="-78"/>
                        <a:cs typeface="Traditional Arabic" pitchFamily="18" charset="-78"/>
                      </a:endParaRPr>
                    </a:p>
                  </a:txBody>
                  <a:tcPr/>
                </a:tc>
                <a:tc>
                  <a:txBody>
                    <a:bodyPr/>
                    <a:lstStyle/>
                    <a:p>
                      <a:pPr algn="ctr"/>
                      <a:r>
                        <a:rPr lang="ar-DZ" sz="2400" b="1" dirty="0" smtClean="0">
                          <a:solidFill>
                            <a:schemeClr val="tx1"/>
                          </a:solidFill>
                          <a:latin typeface="Traditional Arabic" pitchFamily="18" charset="-78"/>
                          <a:cs typeface="Traditional Arabic" pitchFamily="18" charset="-78"/>
                        </a:rPr>
                        <a:t>ماي</a:t>
                      </a:r>
                      <a:endParaRPr lang="fr-FR" sz="2400" b="1" dirty="0">
                        <a:solidFill>
                          <a:schemeClr val="tx1"/>
                        </a:solidFill>
                        <a:latin typeface="Traditional Arabic" pitchFamily="18" charset="-78"/>
                        <a:cs typeface="Traditional Arabic" pitchFamily="18" charset="-78"/>
                      </a:endParaRPr>
                    </a:p>
                  </a:txBody>
                  <a:tcPr/>
                </a:tc>
              </a:tr>
              <a:tr h="370840">
                <a:tc>
                  <a:txBody>
                    <a:bodyPr/>
                    <a:lstStyle/>
                    <a:p>
                      <a:pPr algn="ctr"/>
                      <a:r>
                        <a:rPr lang="ar-DZ" sz="2400" b="1" dirty="0" smtClean="0">
                          <a:solidFill>
                            <a:schemeClr val="tx1"/>
                          </a:solidFill>
                          <a:latin typeface="Traditional Arabic" pitchFamily="18" charset="-78"/>
                          <a:cs typeface="Traditional Arabic" pitchFamily="18" charset="-78"/>
                        </a:rPr>
                        <a:t>190000</a:t>
                      </a:r>
                      <a:endParaRPr lang="fr-FR" sz="2400" b="1" dirty="0">
                        <a:solidFill>
                          <a:schemeClr val="tx1"/>
                        </a:solidFill>
                        <a:latin typeface="Traditional Arabic" pitchFamily="18" charset="-78"/>
                        <a:cs typeface="Traditional Arabic" pitchFamily="18" charset="-78"/>
                      </a:endParaRPr>
                    </a:p>
                  </a:txBody>
                  <a:tcPr>
                    <a:solidFill>
                      <a:schemeClr val="accent6">
                        <a:lumMod val="75000"/>
                      </a:schemeClr>
                    </a:solidFill>
                  </a:tcPr>
                </a:tc>
                <a:tc>
                  <a:txBody>
                    <a:bodyPr/>
                    <a:lstStyle/>
                    <a:p>
                      <a:pPr algn="ctr"/>
                      <a:r>
                        <a:rPr lang="ar-DZ" sz="2400" b="1" dirty="0" smtClean="0">
                          <a:solidFill>
                            <a:schemeClr val="tx1"/>
                          </a:solidFill>
                          <a:latin typeface="Traditional Arabic" pitchFamily="18" charset="-78"/>
                          <a:cs typeface="Traditional Arabic" pitchFamily="18" charset="-78"/>
                        </a:rPr>
                        <a:t>100</a:t>
                      </a:r>
                      <a:endParaRPr lang="fr-FR" sz="2400" b="1" dirty="0">
                        <a:solidFill>
                          <a:schemeClr val="tx1"/>
                        </a:solidFill>
                        <a:latin typeface="Traditional Arabic" pitchFamily="18" charset="-78"/>
                        <a:cs typeface="Traditional Arabic" pitchFamily="18" charset="-78"/>
                      </a:endParaRPr>
                    </a:p>
                  </a:txBody>
                  <a:tcPr/>
                </a:tc>
                <a:tc>
                  <a:txBody>
                    <a:bodyPr/>
                    <a:lstStyle/>
                    <a:p>
                      <a:pPr algn="ctr"/>
                      <a:r>
                        <a:rPr lang="ar-DZ" sz="2400" b="1" dirty="0" smtClean="0">
                          <a:solidFill>
                            <a:schemeClr val="tx1"/>
                          </a:solidFill>
                          <a:latin typeface="Traditional Arabic" pitchFamily="18" charset="-78"/>
                          <a:cs typeface="Traditional Arabic" pitchFamily="18" charset="-78"/>
                        </a:rPr>
                        <a:t>1900</a:t>
                      </a:r>
                      <a:endParaRPr lang="fr-FR" sz="2400" b="1" dirty="0">
                        <a:solidFill>
                          <a:schemeClr val="tx1"/>
                        </a:solidFill>
                        <a:latin typeface="Traditional Arabic" pitchFamily="18" charset="-78"/>
                        <a:cs typeface="Traditional Arabic" pitchFamily="18" charset="-78"/>
                      </a:endParaRPr>
                    </a:p>
                  </a:txBody>
                  <a:tcPr/>
                </a:tc>
                <a:tc>
                  <a:txBody>
                    <a:bodyPr/>
                    <a:lstStyle/>
                    <a:p>
                      <a:pPr algn="ctr"/>
                      <a:r>
                        <a:rPr lang="ar-DZ" sz="2400" b="1" dirty="0" smtClean="0">
                          <a:solidFill>
                            <a:schemeClr val="tx1"/>
                          </a:solidFill>
                          <a:latin typeface="Traditional Arabic" pitchFamily="18" charset="-78"/>
                          <a:cs typeface="Traditional Arabic" pitchFamily="18" charset="-78"/>
                        </a:rPr>
                        <a:t>جوان</a:t>
                      </a:r>
                      <a:endParaRPr lang="fr-FR" sz="2400" b="1" dirty="0">
                        <a:solidFill>
                          <a:schemeClr val="tx1"/>
                        </a:solidFill>
                        <a:latin typeface="Traditional Arabic" pitchFamily="18" charset="-78"/>
                        <a:cs typeface="Traditional Arabic" pitchFamily="18" charset="-78"/>
                      </a:endParaRPr>
                    </a:p>
                  </a:txBody>
                  <a:tcPr/>
                </a:tc>
              </a:tr>
              <a:tr h="370840">
                <a:tc>
                  <a:txBody>
                    <a:bodyPr/>
                    <a:lstStyle/>
                    <a:p>
                      <a:pPr algn="ctr"/>
                      <a:r>
                        <a:rPr lang="ar-DZ" sz="2400" b="1" dirty="0" smtClean="0">
                          <a:solidFill>
                            <a:schemeClr val="tx1"/>
                          </a:solidFill>
                          <a:latin typeface="Traditional Arabic" pitchFamily="18" charset="-78"/>
                          <a:cs typeface="Traditional Arabic" pitchFamily="18" charset="-78"/>
                        </a:rPr>
                        <a:t>1210000</a:t>
                      </a:r>
                      <a:endParaRPr lang="fr-FR" sz="2400" b="1" dirty="0">
                        <a:solidFill>
                          <a:schemeClr val="tx1"/>
                        </a:solidFill>
                        <a:latin typeface="Traditional Arabic" pitchFamily="18" charset="-78"/>
                        <a:cs typeface="Traditional Arabic" pitchFamily="18" charset="-78"/>
                      </a:endParaRPr>
                    </a:p>
                  </a:txBody>
                  <a:tcPr>
                    <a:solidFill>
                      <a:schemeClr val="accent6">
                        <a:lumMod val="75000"/>
                      </a:schemeClr>
                    </a:solidFill>
                  </a:tcPr>
                </a:tc>
                <a:tc>
                  <a:txBody>
                    <a:bodyPr/>
                    <a:lstStyle/>
                    <a:p>
                      <a:pPr algn="ctr"/>
                      <a:r>
                        <a:rPr lang="ar-DZ" sz="2400" b="1" dirty="0" smtClean="0">
                          <a:solidFill>
                            <a:schemeClr val="tx1"/>
                          </a:solidFill>
                          <a:latin typeface="Traditional Arabic" pitchFamily="18" charset="-78"/>
                          <a:cs typeface="Traditional Arabic" pitchFamily="18" charset="-78"/>
                        </a:rPr>
                        <a:t>100</a:t>
                      </a:r>
                      <a:endParaRPr lang="fr-FR" sz="2400" b="1" dirty="0">
                        <a:solidFill>
                          <a:schemeClr val="tx1"/>
                        </a:solidFill>
                        <a:latin typeface="Traditional Arabic" pitchFamily="18" charset="-78"/>
                        <a:cs typeface="Traditional Arabic" pitchFamily="18" charset="-78"/>
                      </a:endParaRPr>
                    </a:p>
                  </a:txBody>
                  <a:tcPr/>
                </a:tc>
                <a:tc>
                  <a:txBody>
                    <a:bodyPr/>
                    <a:lstStyle/>
                    <a:p>
                      <a:pPr algn="ctr"/>
                      <a:r>
                        <a:rPr lang="ar-DZ" sz="2400" b="1" dirty="0" smtClean="0">
                          <a:solidFill>
                            <a:schemeClr val="tx1"/>
                          </a:solidFill>
                          <a:latin typeface="Traditional Arabic" pitchFamily="18" charset="-78"/>
                          <a:cs typeface="Traditional Arabic" pitchFamily="18" charset="-78"/>
                        </a:rPr>
                        <a:t>12100</a:t>
                      </a:r>
                      <a:endParaRPr lang="fr-FR" sz="2400" b="1" dirty="0">
                        <a:solidFill>
                          <a:schemeClr val="tx1"/>
                        </a:solidFill>
                        <a:latin typeface="Traditional Arabic" pitchFamily="18" charset="-78"/>
                        <a:cs typeface="Traditional Arabic" pitchFamily="18" charset="-78"/>
                      </a:endParaRPr>
                    </a:p>
                  </a:txBody>
                  <a:tcPr/>
                </a:tc>
                <a:tc>
                  <a:txBody>
                    <a:bodyPr/>
                    <a:lstStyle/>
                    <a:p>
                      <a:pPr algn="ctr"/>
                      <a:r>
                        <a:rPr lang="ar-DZ" sz="2400" b="1" dirty="0" smtClean="0">
                          <a:solidFill>
                            <a:schemeClr val="tx1"/>
                          </a:solidFill>
                          <a:latin typeface="Traditional Arabic" pitchFamily="18" charset="-78"/>
                          <a:cs typeface="Traditional Arabic" pitchFamily="18" charset="-78"/>
                        </a:rPr>
                        <a:t>المجموع</a:t>
                      </a:r>
                      <a:endParaRPr lang="fr-FR" sz="2400" b="1" dirty="0">
                        <a:solidFill>
                          <a:schemeClr val="tx1"/>
                        </a:solidFill>
                        <a:latin typeface="Traditional Arabic" pitchFamily="18" charset="-78"/>
                        <a:cs typeface="Traditional Arabic" pitchFamily="18" charset="-78"/>
                      </a:endParaRPr>
                    </a:p>
                  </a:txBody>
                  <a:tcPr/>
                </a:tc>
              </a:tr>
            </a:tbl>
          </a:graphicData>
        </a:graphic>
      </p:graphicFrame>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24"/>
            <a:ext cx="9144000" cy="1011222"/>
          </a:xfrm>
          <a:solidFill>
            <a:schemeClr val="tx2">
              <a:lumMod val="20000"/>
              <a:lumOff val="80000"/>
            </a:schemeClr>
          </a:solidFill>
        </p:spPr>
        <p:txBody>
          <a:bodyPr/>
          <a:lstStyle/>
          <a:p>
            <a:r>
              <a:rPr lang="ar-DZ" b="1" dirty="0" smtClean="0">
                <a:latin typeface="Traditional Arabic" pitchFamily="18" charset="-78"/>
                <a:cs typeface="Traditional Arabic" pitchFamily="18" charset="-78"/>
              </a:rPr>
              <a:t>ثانيا: الموازنة التقديرية للمشتريات</a:t>
            </a:r>
            <a:endParaRPr lang="fr-FR" b="1" dirty="0">
              <a:latin typeface="Traditional Arabic" pitchFamily="18" charset="-78"/>
              <a:cs typeface="Traditional Arabic" pitchFamily="18" charset="-78"/>
            </a:endParaRPr>
          </a:p>
        </p:txBody>
      </p:sp>
      <p:sp>
        <p:nvSpPr>
          <p:cNvPr id="3" name="Espace réservé du contenu 2"/>
          <p:cNvSpPr>
            <a:spLocks noGrp="1"/>
          </p:cNvSpPr>
          <p:nvPr>
            <p:ph idx="1"/>
          </p:nvPr>
        </p:nvSpPr>
        <p:spPr>
          <a:xfrm>
            <a:off x="0" y="714380"/>
            <a:ext cx="9144000" cy="6215082"/>
          </a:xfrm>
          <a:solidFill>
            <a:schemeClr val="tx2">
              <a:lumMod val="20000"/>
              <a:lumOff val="80000"/>
            </a:schemeClr>
          </a:solidFill>
        </p:spPr>
        <p:txBody>
          <a:bodyPr>
            <a:normAutofit/>
          </a:bodyPr>
          <a:lstStyle/>
          <a:p>
            <a:pPr algn="r" rtl="1">
              <a:buNone/>
            </a:pPr>
            <a:endParaRPr lang="ar-DZ" dirty="0" smtClean="0">
              <a:latin typeface="Traditional Arabic" pitchFamily="18" charset="-78"/>
              <a:cs typeface="Traditional Arabic" pitchFamily="18" charset="-78"/>
            </a:endParaRPr>
          </a:p>
          <a:p>
            <a:pPr algn="r" rtl="1">
              <a:buNone/>
            </a:pPr>
            <a:endParaRPr lang="ar-DZ" dirty="0" smtClean="0">
              <a:latin typeface="Traditional Arabic" pitchFamily="18" charset="-78"/>
              <a:cs typeface="Traditional Arabic" pitchFamily="18" charset="-78"/>
            </a:endParaRPr>
          </a:p>
        </p:txBody>
      </p:sp>
      <p:graphicFrame>
        <p:nvGraphicFramePr>
          <p:cNvPr id="4" name="Tableau 3"/>
          <p:cNvGraphicFramePr>
            <a:graphicFrameLocks noGrp="1"/>
          </p:cNvGraphicFramePr>
          <p:nvPr/>
        </p:nvGraphicFramePr>
        <p:xfrm>
          <a:off x="214282" y="1397000"/>
          <a:ext cx="8786841" cy="4389120"/>
        </p:xfrm>
        <a:graphic>
          <a:graphicData uri="http://schemas.openxmlformats.org/drawingml/2006/table">
            <a:tbl>
              <a:tblPr firstRow="1" bandRow="1">
                <a:tableStyleId>{5C22544A-7EE6-4342-B048-85BDC9FD1C3A}</a:tableStyleId>
              </a:tblPr>
              <a:tblGrid>
                <a:gridCol w="1255263"/>
                <a:gridCol w="1255263"/>
                <a:gridCol w="1255263"/>
                <a:gridCol w="1255263"/>
                <a:gridCol w="1122616"/>
                <a:gridCol w="1500198"/>
                <a:gridCol w="1142975"/>
              </a:tblGrid>
              <a:tr h="370840">
                <a:tc>
                  <a:txBody>
                    <a:bodyPr/>
                    <a:lstStyle/>
                    <a:p>
                      <a:pPr algn="ctr"/>
                      <a:r>
                        <a:rPr lang="ar-DZ" sz="2400" b="1" dirty="0" smtClean="0">
                          <a:solidFill>
                            <a:schemeClr val="tx1"/>
                          </a:solidFill>
                          <a:latin typeface="Traditional Arabic" pitchFamily="18" charset="-78"/>
                          <a:cs typeface="Traditional Arabic" pitchFamily="18" charset="-78"/>
                        </a:rPr>
                        <a:t>قيمة المشتريات المتوقعة</a:t>
                      </a:r>
                      <a:endParaRPr lang="fr-FR" sz="2400" b="1" dirty="0">
                        <a:solidFill>
                          <a:schemeClr val="tx1"/>
                        </a:solidFill>
                        <a:latin typeface="Traditional Arabic" pitchFamily="18" charset="-78"/>
                        <a:cs typeface="Traditional Arabic" pitchFamily="18" charset="-78"/>
                      </a:endParaRPr>
                    </a:p>
                  </a:txBody>
                  <a:tcPr/>
                </a:tc>
                <a:tc>
                  <a:txBody>
                    <a:bodyPr/>
                    <a:lstStyle/>
                    <a:p>
                      <a:pPr algn="ctr"/>
                      <a:r>
                        <a:rPr lang="ar-DZ" sz="2400" b="1" dirty="0" smtClean="0">
                          <a:solidFill>
                            <a:schemeClr val="tx1"/>
                          </a:solidFill>
                          <a:latin typeface="Traditional Arabic" pitchFamily="18" charset="-78"/>
                          <a:cs typeface="Traditional Arabic" pitchFamily="18" charset="-78"/>
                        </a:rPr>
                        <a:t>سعر الشراء</a:t>
                      </a:r>
                      <a:endParaRPr lang="fr-FR" sz="2400" b="1" dirty="0">
                        <a:solidFill>
                          <a:schemeClr val="tx1"/>
                        </a:solidFill>
                        <a:latin typeface="Traditional Arabic" pitchFamily="18" charset="-78"/>
                        <a:cs typeface="Traditional Arabic" pitchFamily="18" charset="-78"/>
                      </a:endParaRPr>
                    </a:p>
                  </a:txBody>
                  <a:tcPr/>
                </a:tc>
                <a:tc>
                  <a:txBody>
                    <a:bodyPr/>
                    <a:lstStyle/>
                    <a:p>
                      <a:pPr algn="ctr"/>
                      <a:r>
                        <a:rPr lang="ar-DZ" sz="2400" b="1" dirty="0" smtClean="0">
                          <a:solidFill>
                            <a:schemeClr val="tx1"/>
                          </a:solidFill>
                          <a:latin typeface="Traditional Arabic" pitchFamily="18" charset="-78"/>
                          <a:cs typeface="Traditional Arabic" pitchFamily="18" charset="-78"/>
                        </a:rPr>
                        <a:t>كمية </a:t>
                      </a:r>
                      <a:r>
                        <a:rPr lang="ar-DZ" sz="2400" b="1" dirty="0" err="1" smtClean="0">
                          <a:solidFill>
                            <a:schemeClr val="tx1"/>
                          </a:solidFill>
                          <a:latin typeface="Traditional Arabic" pitchFamily="18" charset="-78"/>
                          <a:cs typeface="Traditional Arabic" pitchFamily="18" charset="-78"/>
                        </a:rPr>
                        <a:t>المشترياات</a:t>
                      </a:r>
                      <a:r>
                        <a:rPr lang="ar-DZ" sz="2400" b="1" dirty="0" smtClean="0">
                          <a:solidFill>
                            <a:schemeClr val="tx1"/>
                          </a:solidFill>
                          <a:latin typeface="Traditional Arabic" pitchFamily="18" charset="-78"/>
                          <a:cs typeface="Traditional Arabic" pitchFamily="18" charset="-78"/>
                        </a:rPr>
                        <a:t> المتوقعة</a:t>
                      </a:r>
                      <a:endParaRPr lang="fr-FR" sz="2400" b="1" dirty="0">
                        <a:solidFill>
                          <a:schemeClr val="tx1"/>
                        </a:solidFill>
                        <a:latin typeface="Traditional Arabic" pitchFamily="18" charset="-78"/>
                        <a:cs typeface="Traditional Arabic" pitchFamily="18" charset="-78"/>
                      </a:endParaRPr>
                    </a:p>
                  </a:txBody>
                  <a:tcPr/>
                </a:tc>
                <a:tc>
                  <a:txBody>
                    <a:bodyPr/>
                    <a:lstStyle/>
                    <a:p>
                      <a:pPr algn="ctr"/>
                      <a:r>
                        <a:rPr lang="ar-DZ" sz="2400" b="1" dirty="0" smtClean="0">
                          <a:solidFill>
                            <a:schemeClr val="tx1"/>
                          </a:solidFill>
                          <a:latin typeface="Traditional Arabic" pitchFamily="18" charset="-78"/>
                          <a:cs typeface="Traditional Arabic" pitchFamily="18" charset="-78"/>
                        </a:rPr>
                        <a:t>مخ أول مدة</a:t>
                      </a:r>
                      <a:endParaRPr lang="fr-FR" sz="2400" b="1" dirty="0">
                        <a:solidFill>
                          <a:schemeClr val="tx1"/>
                        </a:solidFill>
                        <a:latin typeface="Traditional Arabic" pitchFamily="18" charset="-78"/>
                        <a:cs typeface="Traditional Arabic" pitchFamily="18" charset="-78"/>
                      </a:endParaRPr>
                    </a:p>
                  </a:txBody>
                  <a:tcPr/>
                </a:tc>
                <a:tc>
                  <a:txBody>
                    <a:bodyPr/>
                    <a:lstStyle/>
                    <a:p>
                      <a:pPr algn="ctr"/>
                      <a:r>
                        <a:rPr lang="ar-DZ" sz="2400" b="1" dirty="0" smtClean="0">
                          <a:solidFill>
                            <a:schemeClr val="tx1"/>
                          </a:solidFill>
                          <a:latin typeface="Traditional Arabic" pitchFamily="18" charset="-78"/>
                          <a:cs typeface="Traditional Arabic" pitchFamily="18" charset="-78"/>
                        </a:rPr>
                        <a:t>مخ آخر</a:t>
                      </a:r>
                      <a:r>
                        <a:rPr lang="ar-DZ" sz="2400" b="1" baseline="0" dirty="0" smtClean="0">
                          <a:solidFill>
                            <a:schemeClr val="tx1"/>
                          </a:solidFill>
                          <a:latin typeface="Traditional Arabic" pitchFamily="18" charset="-78"/>
                          <a:cs typeface="Traditional Arabic" pitchFamily="18" charset="-78"/>
                        </a:rPr>
                        <a:t> مدة</a:t>
                      </a:r>
                      <a:endParaRPr lang="fr-FR" sz="2400" b="1" dirty="0">
                        <a:solidFill>
                          <a:schemeClr val="tx1"/>
                        </a:solidFill>
                        <a:latin typeface="Traditional Arabic" pitchFamily="18" charset="-78"/>
                        <a:cs typeface="Traditional Arabic" pitchFamily="18" charset="-78"/>
                      </a:endParaRPr>
                    </a:p>
                  </a:txBody>
                  <a:tcPr/>
                </a:tc>
                <a:tc>
                  <a:txBody>
                    <a:bodyPr/>
                    <a:lstStyle/>
                    <a:p>
                      <a:pPr algn="ctr"/>
                      <a:r>
                        <a:rPr lang="ar-DZ" sz="2400" b="1" dirty="0" smtClean="0">
                          <a:solidFill>
                            <a:schemeClr val="tx1"/>
                          </a:solidFill>
                          <a:latin typeface="Traditional Arabic" pitchFamily="18" charset="-78"/>
                          <a:cs typeface="Traditional Arabic" pitchFamily="18" charset="-78"/>
                        </a:rPr>
                        <a:t>كمية المبيعات</a:t>
                      </a:r>
                      <a:endParaRPr lang="fr-FR" sz="2400" b="1" dirty="0">
                        <a:solidFill>
                          <a:schemeClr val="tx1"/>
                        </a:solidFill>
                        <a:latin typeface="Traditional Arabic" pitchFamily="18" charset="-78"/>
                        <a:cs typeface="Traditional Arabic" pitchFamily="18" charset="-78"/>
                      </a:endParaRPr>
                    </a:p>
                  </a:txBody>
                  <a:tcPr/>
                </a:tc>
                <a:tc>
                  <a:txBody>
                    <a:bodyPr/>
                    <a:lstStyle/>
                    <a:p>
                      <a:pPr algn="ctr"/>
                      <a:r>
                        <a:rPr lang="ar-DZ" sz="2400" b="1" dirty="0" smtClean="0">
                          <a:solidFill>
                            <a:schemeClr val="tx1"/>
                          </a:solidFill>
                          <a:latin typeface="Traditional Arabic" pitchFamily="18" charset="-78"/>
                          <a:cs typeface="Traditional Arabic" pitchFamily="18" charset="-78"/>
                        </a:rPr>
                        <a:t>البيان</a:t>
                      </a:r>
                      <a:endParaRPr lang="fr-FR" sz="2400" b="1" dirty="0">
                        <a:solidFill>
                          <a:schemeClr val="tx1"/>
                        </a:solidFill>
                        <a:latin typeface="Traditional Arabic" pitchFamily="18" charset="-78"/>
                        <a:cs typeface="Traditional Arabic" pitchFamily="18" charset="-78"/>
                      </a:endParaRPr>
                    </a:p>
                  </a:txBody>
                  <a:tcPr/>
                </a:tc>
              </a:tr>
              <a:tr h="370840">
                <a:tc>
                  <a:txBody>
                    <a:bodyPr/>
                    <a:lstStyle/>
                    <a:p>
                      <a:pPr algn="ctr"/>
                      <a:r>
                        <a:rPr lang="ar-DZ" sz="2400" b="1" dirty="0" smtClean="0">
                          <a:solidFill>
                            <a:schemeClr val="tx1"/>
                          </a:solidFill>
                          <a:latin typeface="Traditional Arabic" pitchFamily="18" charset="-78"/>
                          <a:cs typeface="Traditional Arabic" pitchFamily="18" charset="-78"/>
                        </a:rPr>
                        <a:t>93000</a:t>
                      </a:r>
                      <a:endParaRPr lang="fr-FR" sz="2400" b="1" dirty="0">
                        <a:solidFill>
                          <a:schemeClr val="tx1"/>
                        </a:solidFill>
                        <a:latin typeface="Traditional Arabic" pitchFamily="18" charset="-78"/>
                        <a:cs typeface="Traditional Arabic" pitchFamily="18" charset="-78"/>
                      </a:endParaRPr>
                    </a:p>
                  </a:txBody>
                  <a:tcPr>
                    <a:solidFill>
                      <a:schemeClr val="accent6">
                        <a:lumMod val="75000"/>
                      </a:schemeClr>
                    </a:solidFill>
                  </a:tcPr>
                </a:tc>
                <a:tc>
                  <a:txBody>
                    <a:bodyPr/>
                    <a:lstStyle/>
                    <a:p>
                      <a:pPr algn="ctr"/>
                      <a:r>
                        <a:rPr lang="ar-DZ" sz="2400" b="1" dirty="0" smtClean="0">
                          <a:solidFill>
                            <a:schemeClr val="tx1"/>
                          </a:solidFill>
                          <a:latin typeface="Traditional Arabic" pitchFamily="18" charset="-78"/>
                          <a:cs typeface="Traditional Arabic" pitchFamily="18" charset="-78"/>
                        </a:rPr>
                        <a:t>50</a:t>
                      </a:r>
                      <a:endParaRPr lang="fr-FR" sz="2400" b="1" dirty="0">
                        <a:solidFill>
                          <a:schemeClr val="tx1"/>
                        </a:solidFill>
                        <a:latin typeface="Traditional Arabic" pitchFamily="18" charset="-78"/>
                        <a:cs typeface="Traditional Arabic" pitchFamily="18" charset="-78"/>
                      </a:endParaRPr>
                    </a:p>
                  </a:txBody>
                  <a:tcPr/>
                </a:tc>
                <a:tc>
                  <a:txBody>
                    <a:bodyPr/>
                    <a:lstStyle/>
                    <a:p>
                      <a:pPr algn="ctr"/>
                      <a:r>
                        <a:rPr lang="ar-DZ" sz="2400" b="1" dirty="0" smtClean="0">
                          <a:solidFill>
                            <a:schemeClr val="tx1"/>
                          </a:solidFill>
                          <a:latin typeface="Traditional Arabic" pitchFamily="18" charset="-78"/>
                          <a:cs typeface="Traditional Arabic" pitchFamily="18" charset="-78"/>
                        </a:rPr>
                        <a:t>1860</a:t>
                      </a:r>
                      <a:endParaRPr lang="fr-FR" sz="2400" b="1" dirty="0">
                        <a:solidFill>
                          <a:schemeClr val="tx1"/>
                        </a:solidFill>
                        <a:latin typeface="Traditional Arabic" pitchFamily="18" charset="-78"/>
                        <a:cs typeface="Traditional Arabic" pitchFamily="18" charset="-78"/>
                      </a:endParaRPr>
                    </a:p>
                  </a:txBody>
                  <a:tcPr/>
                </a:tc>
                <a:tc>
                  <a:txBody>
                    <a:bodyPr/>
                    <a:lstStyle/>
                    <a:p>
                      <a:pPr algn="ctr"/>
                      <a:r>
                        <a:rPr lang="ar-DZ" sz="2400" b="1" dirty="0" smtClean="0">
                          <a:solidFill>
                            <a:schemeClr val="tx1"/>
                          </a:solidFill>
                          <a:latin typeface="Traditional Arabic" pitchFamily="18" charset="-78"/>
                          <a:cs typeface="Traditional Arabic" pitchFamily="18" charset="-78"/>
                        </a:rPr>
                        <a:t>(120)</a:t>
                      </a:r>
                      <a:endParaRPr lang="fr-FR" sz="2400" b="1" dirty="0">
                        <a:solidFill>
                          <a:schemeClr val="tx1"/>
                        </a:solidFill>
                        <a:latin typeface="Traditional Arabic" pitchFamily="18" charset="-78"/>
                        <a:cs typeface="Traditional Arabic" pitchFamily="18" charset="-78"/>
                      </a:endParaRPr>
                    </a:p>
                  </a:txBody>
                  <a:tcPr/>
                </a:tc>
                <a:tc>
                  <a:txBody>
                    <a:bodyPr/>
                    <a:lstStyle/>
                    <a:p>
                      <a:pPr algn="ctr"/>
                      <a:r>
                        <a:rPr lang="ar-DZ" sz="2400" b="1" dirty="0" smtClean="0">
                          <a:solidFill>
                            <a:schemeClr val="tx1"/>
                          </a:solidFill>
                          <a:latin typeface="Traditional Arabic" pitchFamily="18" charset="-78"/>
                          <a:cs typeface="Traditional Arabic" pitchFamily="18" charset="-78"/>
                        </a:rPr>
                        <a:t>180</a:t>
                      </a:r>
                      <a:endParaRPr lang="fr-FR" sz="2400" b="1" dirty="0">
                        <a:solidFill>
                          <a:schemeClr val="tx1"/>
                        </a:solidFill>
                        <a:latin typeface="Traditional Arabic" pitchFamily="18" charset="-78"/>
                        <a:cs typeface="Traditional Arabic" pitchFamily="18" charset="-78"/>
                      </a:endParaRPr>
                    </a:p>
                  </a:txBody>
                  <a:tcPr/>
                </a:tc>
                <a:tc>
                  <a:txBody>
                    <a:bodyPr/>
                    <a:lstStyle/>
                    <a:p>
                      <a:pPr algn="ctr"/>
                      <a:r>
                        <a:rPr lang="ar-DZ" sz="2400" b="1" dirty="0" smtClean="0">
                          <a:solidFill>
                            <a:schemeClr val="tx1"/>
                          </a:solidFill>
                          <a:latin typeface="Traditional Arabic" pitchFamily="18" charset="-78"/>
                          <a:cs typeface="Traditional Arabic" pitchFamily="18" charset="-78"/>
                        </a:rPr>
                        <a:t>1800</a:t>
                      </a:r>
                      <a:endParaRPr lang="fr-FR" sz="2400" b="1" dirty="0">
                        <a:solidFill>
                          <a:schemeClr val="tx1"/>
                        </a:solidFill>
                        <a:latin typeface="Traditional Arabic" pitchFamily="18" charset="-78"/>
                        <a:cs typeface="Traditional Arabic" pitchFamily="18" charset="-78"/>
                      </a:endParaRPr>
                    </a:p>
                  </a:txBody>
                  <a:tcPr/>
                </a:tc>
                <a:tc>
                  <a:txBody>
                    <a:bodyPr/>
                    <a:lstStyle/>
                    <a:p>
                      <a:pPr algn="ctr"/>
                      <a:r>
                        <a:rPr lang="ar-DZ" sz="2400" b="1" dirty="0" smtClean="0">
                          <a:solidFill>
                            <a:schemeClr val="tx1"/>
                          </a:solidFill>
                          <a:latin typeface="Traditional Arabic" pitchFamily="18" charset="-78"/>
                          <a:cs typeface="Traditional Arabic" pitchFamily="18" charset="-78"/>
                        </a:rPr>
                        <a:t>جانفي</a:t>
                      </a:r>
                      <a:endParaRPr lang="fr-FR" sz="2400" b="1" dirty="0">
                        <a:solidFill>
                          <a:schemeClr val="tx1"/>
                        </a:solidFill>
                        <a:latin typeface="Traditional Arabic" pitchFamily="18" charset="-78"/>
                        <a:cs typeface="Traditional Arabic" pitchFamily="18" charset="-78"/>
                      </a:endParaRPr>
                    </a:p>
                  </a:txBody>
                  <a:tcPr/>
                </a:tc>
              </a:tr>
              <a:tr h="370840">
                <a:tc>
                  <a:txBody>
                    <a:bodyPr/>
                    <a:lstStyle/>
                    <a:p>
                      <a:pPr algn="ctr"/>
                      <a:r>
                        <a:rPr lang="ar-DZ" sz="2400" b="1" dirty="0" smtClean="0">
                          <a:solidFill>
                            <a:schemeClr val="tx1"/>
                          </a:solidFill>
                          <a:latin typeface="Traditional Arabic" pitchFamily="18" charset="-78"/>
                          <a:cs typeface="Traditional Arabic" pitchFamily="18" charset="-78"/>
                        </a:rPr>
                        <a:t>101000</a:t>
                      </a:r>
                      <a:endParaRPr lang="fr-FR" sz="2400" b="1" dirty="0">
                        <a:solidFill>
                          <a:schemeClr val="tx1"/>
                        </a:solidFill>
                        <a:latin typeface="Traditional Arabic" pitchFamily="18" charset="-78"/>
                        <a:cs typeface="Traditional Arabic" pitchFamily="18" charset="-78"/>
                      </a:endParaRPr>
                    </a:p>
                  </a:txBody>
                  <a:tcPr>
                    <a:solidFill>
                      <a:schemeClr val="accent6">
                        <a:lumMod val="75000"/>
                      </a:schemeClr>
                    </a:solidFill>
                  </a:tcPr>
                </a:tc>
                <a:tc>
                  <a:txBody>
                    <a:bodyPr/>
                    <a:lstStyle/>
                    <a:p>
                      <a:pPr algn="ctr"/>
                      <a:r>
                        <a:rPr lang="ar-DZ" sz="2400" b="1" dirty="0" smtClean="0">
                          <a:solidFill>
                            <a:schemeClr val="tx1"/>
                          </a:solidFill>
                          <a:latin typeface="Traditional Arabic" pitchFamily="18" charset="-78"/>
                          <a:cs typeface="Traditional Arabic" pitchFamily="18" charset="-78"/>
                        </a:rPr>
                        <a:t>50</a:t>
                      </a:r>
                      <a:endParaRPr lang="fr-FR" sz="2400" b="1" dirty="0">
                        <a:solidFill>
                          <a:schemeClr val="tx1"/>
                        </a:solidFill>
                        <a:latin typeface="Traditional Arabic" pitchFamily="18" charset="-78"/>
                        <a:cs typeface="Traditional Arabic" pitchFamily="18" charset="-78"/>
                      </a:endParaRPr>
                    </a:p>
                  </a:txBody>
                  <a:tcPr/>
                </a:tc>
                <a:tc>
                  <a:txBody>
                    <a:bodyPr/>
                    <a:lstStyle/>
                    <a:p>
                      <a:pPr algn="ctr"/>
                      <a:r>
                        <a:rPr lang="ar-DZ" sz="2400" b="1" dirty="0" smtClean="0">
                          <a:solidFill>
                            <a:schemeClr val="tx1"/>
                          </a:solidFill>
                          <a:latin typeface="Traditional Arabic" pitchFamily="18" charset="-78"/>
                          <a:cs typeface="Traditional Arabic" pitchFamily="18" charset="-78"/>
                        </a:rPr>
                        <a:t>2020</a:t>
                      </a:r>
                      <a:endParaRPr lang="fr-FR" sz="2400" b="1" dirty="0">
                        <a:solidFill>
                          <a:schemeClr val="tx1"/>
                        </a:solidFill>
                        <a:latin typeface="Traditional Arabic" pitchFamily="18" charset="-78"/>
                        <a:cs typeface="Traditional Arabic" pitchFamily="18" charset="-78"/>
                      </a:endParaRPr>
                    </a:p>
                  </a:txBody>
                  <a:tcPr/>
                </a:tc>
                <a:tc>
                  <a:txBody>
                    <a:bodyPr/>
                    <a:lstStyle/>
                    <a:p>
                      <a:pPr algn="ctr"/>
                      <a:r>
                        <a:rPr lang="ar-DZ" sz="2400" b="1" dirty="0" smtClean="0">
                          <a:solidFill>
                            <a:schemeClr val="tx1"/>
                          </a:solidFill>
                          <a:latin typeface="Traditional Arabic" pitchFamily="18" charset="-78"/>
                          <a:cs typeface="Traditional Arabic" pitchFamily="18" charset="-78"/>
                        </a:rPr>
                        <a:t>(180)</a:t>
                      </a:r>
                      <a:endParaRPr lang="fr-FR" sz="2400" b="1" dirty="0">
                        <a:solidFill>
                          <a:schemeClr val="tx1"/>
                        </a:solidFill>
                        <a:latin typeface="Traditional Arabic" pitchFamily="18" charset="-78"/>
                        <a:cs typeface="Traditional Arabic" pitchFamily="18" charset="-78"/>
                      </a:endParaRPr>
                    </a:p>
                  </a:txBody>
                  <a:tcPr/>
                </a:tc>
                <a:tc>
                  <a:txBody>
                    <a:bodyPr/>
                    <a:lstStyle/>
                    <a:p>
                      <a:pPr algn="ctr"/>
                      <a:r>
                        <a:rPr lang="ar-DZ" sz="2400" b="1" dirty="0" smtClean="0">
                          <a:solidFill>
                            <a:schemeClr val="tx1"/>
                          </a:solidFill>
                          <a:latin typeface="Traditional Arabic" pitchFamily="18" charset="-78"/>
                          <a:cs typeface="Traditional Arabic" pitchFamily="18" charset="-78"/>
                        </a:rPr>
                        <a:t>200</a:t>
                      </a:r>
                      <a:endParaRPr lang="fr-FR" sz="2400" b="1" dirty="0">
                        <a:solidFill>
                          <a:schemeClr val="tx1"/>
                        </a:solidFill>
                        <a:latin typeface="Traditional Arabic" pitchFamily="18" charset="-78"/>
                        <a:cs typeface="Traditional Arabic" pitchFamily="18" charset="-78"/>
                      </a:endParaRPr>
                    </a:p>
                  </a:txBody>
                  <a:tcPr/>
                </a:tc>
                <a:tc>
                  <a:txBody>
                    <a:bodyPr/>
                    <a:lstStyle/>
                    <a:p>
                      <a:pPr algn="ctr"/>
                      <a:r>
                        <a:rPr lang="ar-DZ" sz="2400" b="1" dirty="0" smtClean="0">
                          <a:solidFill>
                            <a:schemeClr val="tx1"/>
                          </a:solidFill>
                          <a:latin typeface="Traditional Arabic" pitchFamily="18" charset="-78"/>
                          <a:cs typeface="Traditional Arabic" pitchFamily="18" charset="-78"/>
                        </a:rPr>
                        <a:t>2000</a:t>
                      </a:r>
                      <a:endParaRPr lang="fr-FR" sz="2400" b="1" dirty="0">
                        <a:solidFill>
                          <a:schemeClr val="tx1"/>
                        </a:solidFill>
                        <a:latin typeface="Traditional Arabic" pitchFamily="18" charset="-78"/>
                        <a:cs typeface="Traditional Arabic" pitchFamily="18" charset="-78"/>
                      </a:endParaRPr>
                    </a:p>
                  </a:txBody>
                  <a:tcPr/>
                </a:tc>
                <a:tc>
                  <a:txBody>
                    <a:bodyPr/>
                    <a:lstStyle/>
                    <a:p>
                      <a:pPr algn="ctr"/>
                      <a:r>
                        <a:rPr lang="ar-DZ" sz="2400" b="1" dirty="0" smtClean="0">
                          <a:solidFill>
                            <a:schemeClr val="tx1"/>
                          </a:solidFill>
                          <a:latin typeface="Traditional Arabic" pitchFamily="18" charset="-78"/>
                          <a:cs typeface="Traditional Arabic" pitchFamily="18" charset="-78"/>
                        </a:rPr>
                        <a:t>فيفري</a:t>
                      </a:r>
                      <a:endParaRPr lang="fr-FR" sz="2400" b="1" dirty="0">
                        <a:solidFill>
                          <a:schemeClr val="tx1"/>
                        </a:solidFill>
                        <a:latin typeface="Traditional Arabic" pitchFamily="18" charset="-78"/>
                        <a:cs typeface="Traditional Arabic" pitchFamily="18" charset="-78"/>
                      </a:endParaRPr>
                    </a:p>
                  </a:txBody>
                  <a:tcPr/>
                </a:tc>
              </a:tr>
              <a:tr h="370840">
                <a:tc>
                  <a:txBody>
                    <a:bodyPr/>
                    <a:lstStyle/>
                    <a:p>
                      <a:pPr algn="ctr"/>
                      <a:r>
                        <a:rPr lang="ar-DZ" sz="2400" b="1" dirty="0" smtClean="0">
                          <a:solidFill>
                            <a:schemeClr val="tx1"/>
                          </a:solidFill>
                          <a:latin typeface="Traditional Arabic" pitchFamily="18" charset="-78"/>
                          <a:cs typeface="Traditional Arabic" pitchFamily="18" charset="-78"/>
                        </a:rPr>
                        <a:t>111000</a:t>
                      </a:r>
                      <a:endParaRPr lang="fr-FR" sz="2400" b="1" dirty="0">
                        <a:solidFill>
                          <a:schemeClr val="tx1"/>
                        </a:solidFill>
                        <a:latin typeface="Traditional Arabic" pitchFamily="18" charset="-78"/>
                        <a:cs typeface="Traditional Arabic" pitchFamily="18" charset="-78"/>
                      </a:endParaRPr>
                    </a:p>
                  </a:txBody>
                  <a:tcPr>
                    <a:solidFill>
                      <a:schemeClr val="accent6">
                        <a:lumMod val="75000"/>
                      </a:schemeClr>
                    </a:solidFill>
                  </a:tcPr>
                </a:tc>
                <a:tc>
                  <a:txBody>
                    <a:bodyPr/>
                    <a:lstStyle/>
                    <a:p>
                      <a:pPr algn="ctr"/>
                      <a:r>
                        <a:rPr lang="ar-DZ" sz="2400" b="1" dirty="0" smtClean="0">
                          <a:solidFill>
                            <a:schemeClr val="tx1"/>
                          </a:solidFill>
                          <a:latin typeface="Traditional Arabic" pitchFamily="18" charset="-78"/>
                          <a:cs typeface="Traditional Arabic" pitchFamily="18" charset="-78"/>
                        </a:rPr>
                        <a:t>50</a:t>
                      </a:r>
                      <a:endParaRPr lang="fr-FR" sz="2400" b="1" dirty="0">
                        <a:solidFill>
                          <a:schemeClr val="tx1"/>
                        </a:solidFill>
                        <a:latin typeface="Traditional Arabic" pitchFamily="18" charset="-78"/>
                        <a:cs typeface="Traditional Arabic" pitchFamily="18" charset="-78"/>
                      </a:endParaRPr>
                    </a:p>
                  </a:txBody>
                  <a:tcPr/>
                </a:tc>
                <a:tc>
                  <a:txBody>
                    <a:bodyPr/>
                    <a:lstStyle/>
                    <a:p>
                      <a:pPr algn="ctr"/>
                      <a:r>
                        <a:rPr lang="ar-DZ" sz="2400" b="1" dirty="0" smtClean="0">
                          <a:solidFill>
                            <a:schemeClr val="tx1"/>
                          </a:solidFill>
                          <a:latin typeface="Traditional Arabic" pitchFamily="18" charset="-78"/>
                          <a:cs typeface="Traditional Arabic" pitchFamily="18" charset="-78"/>
                        </a:rPr>
                        <a:t>2220</a:t>
                      </a:r>
                      <a:endParaRPr lang="fr-FR" sz="2400" b="1" dirty="0">
                        <a:solidFill>
                          <a:schemeClr val="tx1"/>
                        </a:solidFill>
                        <a:latin typeface="Traditional Arabic" pitchFamily="18" charset="-78"/>
                        <a:cs typeface="Traditional Arabic" pitchFamily="18" charset="-78"/>
                      </a:endParaRPr>
                    </a:p>
                  </a:txBody>
                  <a:tcPr/>
                </a:tc>
                <a:tc>
                  <a:txBody>
                    <a:bodyPr/>
                    <a:lstStyle/>
                    <a:p>
                      <a:pPr algn="ctr"/>
                      <a:r>
                        <a:rPr lang="ar-DZ" sz="2400" b="1" dirty="0" smtClean="0">
                          <a:solidFill>
                            <a:schemeClr val="tx1"/>
                          </a:solidFill>
                          <a:latin typeface="Traditional Arabic" pitchFamily="18" charset="-78"/>
                          <a:cs typeface="Traditional Arabic" pitchFamily="18" charset="-78"/>
                        </a:rPr>
                        <a:t>(200)</a:t>
                      </a:r>
                      <a:endParaRPr lang="fr-FR" sz="2400" b="1" dirty="0">
                        <a:solidFill>
                          <a:schemeClr val="tx1"/>
                        </a:solidFill>
                        <a:latin typeface="Traditional Arabic" pitchFamily="18" charset="-78"/>
                        <a:cs typeface="Traditional Arabic" pitchFamily="18" charset="-78"/>
                      </a:endParaRPr>
                    </a:p>
                  </a:txBody>
                  <a:tcPr/>
                </a:tc>
                <a:tc>
                  <a:txBody>
                    <a:bodyPr/>
                    <a:lstStyle/>
                    <a:p>
                      <a:pPr algn="ctr"/>
                      <a:r>
                        <a:rPr lang="ar-DZ" sz="2400" b="1" dirty="0" smtClean="0">
                          <a:solidFill>
                            <a:schemeClr val="tx1"/>
                          </a:solidFill>
                          <a:latin typeface="Traditional Arabic" pitchFamily="18" charset="-78"/>
                          <a:cs typeface="Traditional Arabic" pitchFamily="18" charset="-78"/>
                        </a:rPr>
                        <a:t>220</a:t>
                      </a:r>
                      <a:endParaRPr lang="fr-FR" sz="2400" b="1" dirty="0">
                        <a:solidFill>
                          <a:schemeClr val="tx1"/>
                        </a:solidFill>
                        <a:latin typeface="Traditional Arabic" pitchFamily="18" charset="-78"/>
                        <a:cs typeface="Traditional Arabic" pitchFamily="18" charset="-78"/>
                      </a:endParaRPr>
                    </a:p>
                  </a:txBody>
                  <a:tcPr/>
                </a:tc>
                <a:tc>
                  <a:txBody>
                    <a:bodyPr/>
                    <a:lstStyle/>
                    <a:p>
                      <a:pPr algn="ctr"/>
                      <a:r>
                        <a:rPr lang="ar-DZ" sz="2400" b="1" dirty="0" smtClean="0">
                          <a:solidFill>
                            <a:schemeClr val="tx1"/>
                          </a:solidFill>
                          <a:latin typeface="Traditional Arabic" pitchFamily="18" charset="-78"/>
                          <a:cs typeface="Traditional Arabic" pitchFamily="18" charset="-78"/>
                        </a:rPr>
                        <a:t>2200</a:t>
                      </a:r>
                      <a:endParaRPr lang="fr-FR" sz="2400" b="1" dirty="0">
                        <a:solidFill>
                          <a:schemeClr val="tx1"/>
                        </a:solidFill>
                        <a:latin typeface="Traditional Arabic" pitchFamily="18" charset="-78"/>
                        <a:cs typeface="Traditional Arabic" pitchFamily="18" charset="-78"/>
                      </a:endParaRPr>
                    </a:p>
                  </a:txBody>
                  <a:tcPr/>
                </a:tc>
                <a:tc>
                  <a:txBody>
                    <a:bodyPr/>
                    <a:lstStyle/>
                    <a:p>
                      <a:pPr algn="ctr"/>
                      <a:r>
                        <a:rPr lang="ar-DZ" sz="2400" b="1" dirty="0" smtClean="0">
                          <a:solidFill>
                            <a:schemeClr val="tx1"/>
                          </a:solidFill>
                          <a:latin typeface="Traditional Arabic" pitchFamily="18" charset="-78"/>
                          <a:cs typeface="Traditional Arabic" pitchFamily="18" charset="-78"/>
                        </a:rPr>
                        <a:t>مارس</a:t>
                      </a:r>
                      <a:endParaRPr lang="fr-FR" sz="2400" b="1" dirty="0">
                        <a:solidFill>
                          <a:schemeClr val="tx1"/>
                        </a:solidFill>
                        <a:latin typeface="Traditional Arabic" pitchFamily="18" charset="-78"/>
                        <a:cs typeface="Traditional Arabic" pitchFamily="18" charset="-78"/>
                      </a:endParaRPr>
                    </a:p>
                  </a:txBody>
                  <a:tcPr/>
                </a:tc>
              </a:tr>
              <a:tr h="370840">
                <a:tc>
                  <a:txBody>
                    <a:bodyPr/>
                    <a:lstStyle/>
                    <a:p>
                      <a:pPr algn="ctr"/>
                      <a:r>
                        <a:rPr lang="ar-DZ" sz="2400" b="1" dirty="0" smtClean="0">
                          <a:solidFill>
                            <a:schemeClr val="tx1"/>
                          </a:solidFill>
                          <a:latin typeface="Traditional Arabic" pitchFamily="18" charset="-78"/>
                          <a:cs typeface="Traditional Arabic" pitchFamily="18" charset="-78"/>
                        </a:rPr>
                        <a:t>121000</a:t>
                      </a:r>
                      <a:endParaRPr lang="fr-FR" sz="2400" b="1" dirty="0">
                        <a:solidFill>
                          <a:schemeClr val="tx1"/>
                        </a:solidFill>
                        <a:latin typeface="Traditional Arabic" pitchFamily="18" charset="-78"/>
                        <a:cs typeface="Traditional Arabic" pitchFamily="18" charset="-78"/>
                      </a:endParaRPr>
                    </a:p>
                  </a:txBody>
                  <a:tcPr>
                    <a:solidFill>
                      <a:schemeClr val="accent6">
                        <a:lumMod val="75000"/>
                      </a:schemeClr>
                    </a:solidFill>
                  </a:tcPr>
                </a:tc>
                <a:tc>
                  <a:txBody>
                    <a:bodyPr/>
                    <a:lstStyle/>
                    <a:p>
                      <a:pPr algn="ctr"/>
                      <a:r>
                        <a:rPr lang="ar-DZ" sz="2400" b="1" dirty="0" smtClean="0">
                          <a:solidFill>
                            <a:schemeClr val="tx1"/>
                          </a:solidFill>
                          <a:latin typeface="Traditional Arabic" pitchFamily="18" charset="-78"/>
                          <a:cs typeface="Traditional Arabic" pitchFamily="18" charset="-78"/>
                        </a:rPr>
                        <a:t>50</a:t>
                      </a:r>
                      <a:endParaRPr lang="fr-FR" sz="2400" b="1" dirty="0">
                        <a:solidFill>
                          <a:schemeClr val="tx1"/>
                        </a:solidFill>
                        <a:latin typeface="Traditional Arabic" pitchFamily="18" charset="-78"/>
                        <a:cs typeface="Traditional Arabic" pitchFamily="18" charset="-78"/>
                      </a:endParaRPr>
                    </a:p>
                  </a:txBody>
                  <a:tcPr/>
                </a:tc>
                <a:tc>
                  <a:txBody>
                    <a:bodyPr/>
                    <a:lstStyle/>
                    <a:p>
                      <a:pPr algn="ctr"/>
                      <a:r>
                        <a:rPr lang="ar-DZ" sz="2400" b="1" dirty="0" smtClean="0">
                          <a:solidFill>
                            <a:schemeClr val="tx1"/>
                          </a:solidFill>
                          <a:latin typeface="Traditional Arabic" pitchFamily="18" charset="-78"/>
                          <a:cs typeface="Traditional Arabic" pitchFamily="18" charset="-78"/>
                        </a:rPr>
                        <a:t>2420</a:t>
                      </a:r>
                      <a:endParaRPr lang="fr-FR" sz="2400" b="1" dirty="0">
                        <a:solidFill>
                          <a:schemeClr val="tx1"/>
                        </a:solidFill>
                        <a:latin typeface="Traditional Arabic" pitchFamily="18" charset="-78"/>
                        <a:cs typeface="Traditional Arabic" pitchFamily="18" charset="-78"/>
                      </a:endParaRPr>
                    </a:p>
                  </a:txBody>
                  <a:tcPr/>
                </a:tc>
                <a:tc>
                  <a:txBody>
                    <a:bodyPr/>
                    <a:lstStyle/>
                    <a:p>
                      <a:pPr algn="ctr"/>
                      <a:r>
                        <a:rPr lang="ar-DZ" sz="2400" b="1" dirty="0" smtClean="0">
                          <a:solidFill>
                            <a:schemeClr val="tx1"/>
                          </a:solidFill>
                          <a:latin typeface="Traditional Arabic" pitchFamily="18" charset="-78"/>
                          <a:cs typeface="Traditional Arabic" pitchFamily="18" charset="-78"/>
                        </a:rPr>
                        <a:t>(220)</a:t>
                      </a:r>
                      <a:endParaRPr lang="fr-FR" sz="2400" b="1" dirty="0">
                        <a:solidFill>
                          <a:schemeClr val="tx1"/>
                        </a:solidFill>
                        <a:latin typeface="Traditional Arabic" pitchFamily="18" charset="-78"/>
                        <a:cs typeface="Traditional Arabic" pitchFamily="18" charset="-78"/>
                      </a:endParaRPr>
                    </a:p>
                  </a:txBody>
                  <a:tcPr/>
                </a:tc>
                <a:tc>
                  <a:txBody>
                    <a:bodyPr/>
                    <a:lstStyle/>
                    <a:p>
                      <a:pPr algn="ctr"/>
                      <a:r>
                        <a:rPr lang="ar-DZ" sz="2400" b="1" dirty="0" smtClean="0">
                          <a:solidFill>
                            <a:schemeClr val="tx1"/>
                          </a:solidFill>
                          <a:latin typeface="Traditional Arabic" pitchFamily="18" charset="-78"/>
                          <a:cs typeface="Traditional Arabic" pitchFamily="18" charset="-78"/>
                        </a:rPr>
                        <a:t>240</a:t>
                      </a:r>
                      <a:endParaRPr lang="fr-FR" sz="2400" b="1" dirty="0">
                        <a:solidFill>
                          <a:schemeClr val="tx1"/>
                        </a:solidFill>
                        <a:latin typeface="Traditional Arabic" pitchFamily="18" charset="-78"/>
                        <a:cs typeface="Traditional Arabic" pitchFamily="18" charset="-78"/>
                      </a:endParaRPr>
                    </a:p>
                  </a:txBody>
                  <a:tcPr/>
                </a:tc>
                <a:tc>
                  <a:txBody>
                    <a:bodyPr/>
                    <a:lstStyle/>
                    <a:p>
                      <a:pPr algn="ctr"/>
                      <a:r>
                        <a:rPr lang="ar-DZ" sz="2400" b="1" dirty="0" smtClean="0">
                          <a:solidFill>
                            <a:schemeClr val="tx1"/>
                          </a:solidFill>
                          <a:latin typeface="Traditional Arabic" pitchFamily="18" charset="-78"/>
                          <a:cs typeface="Traditional Arabic" pitchFamily="18" charset="-78"/>
                        </a:rPr>
                        <a:t>2400</a:t>
                      </a:r>
                      <a:endParaRPr lang="fr-FR" sz="2400" b="1" dirty="0">
                        <a:solidFill>
                          <a:schemeClr val="tx1"/>
                        </a:solidFill>
                        <a:latin typeface="Traditional Arabic" pitchFamily="18" charset="-78"/>
                        <a:cs typeface="Traditional Arabic" pitchFamily="18" charset="-78"/>
                      </a:endParaRPr>
                    </a:p>
                  </a:txBody>
                  <a:tcPr/>
                </a:tc>
                <a:tc>
                  <a:txBody>
                    <a:bodyPr/>
                    <a:lstStyle/>
                    <a:p>
                      <a:pPr algn="ctr"/>
                      <a:r>
                        <a:rPr lang="ar-DZ" sz="2400" b="1" dirty="0" err="1" smtClean="0">
                          <a:solidFill>
                            <a:schemeClr val="tx1"/>
                          </a:solidFill>
                          <a:latin typeface="Traditional Arabic" pitchFamily="18" charset="-78"/>
                          <a:cs typeface="Traditional Arabic" pitchFamily="18" charset="-78"/>
                        </a:rPr>
                        <a:t>أفريل</a:t>
                      </a:r>
                      <a:endParaRPr lang="fr-FR" sz="2400" b="1" dirty="0">
                        <a:solidFill>
                          <a:schemeClr val="tx1"/>
                        </a:solidFill>
                        <a:latin typeface="Traditional Arabic" pitchFamily="18" charset="-78"/>
                        <a:cs typeface="Traditional Arabic" pitchFamily="18" charset="-78"/>
                      </a:endParaRPr>
                    </a:p>
                  </a:txBody>
                  <a:tcPr/>
                </a:tc>
              </a:tr>
              <a:tr h="370840">
                <a:tc>
                  <a:txBody>
                    <a:bodyPr/>
                    <a:lstStyle/>
                    <a:p>
                      <a:pPr algn="ctr"/>
                      <a:r>
                        <a:rPr lang="ar-DZ" sz="2400" b="1" dirty="0" smtClean="0">
                          <a:solidFill>
                            <a:schemeClr val="tx1"/>
                          </a:solidFill>
                          <a:latin typeface="Traditional Arabic" pitchFamily="18" charset="-78"/>
                          <a:cs typeface="Traditional Arabic" pitchFamily="18" charset="-78"/>
                        </a:rPr>
                        <a:t>87000</a:t>
                      </a:r>
                      <a:endParaRPr lang="fr-FR" sz="2400" b="1" dirty="0">
                        <a:solidFill>
                          <a:schemeClr val="tx1"/>
                        </a:solidFill>
                        <a:latin typeface="Traditional Arabic" pitchFamily="18" charset="-78"/>
                        <a:cs typeface="Traditional Arabic" pitchFamily="18" charset="-78"/>
                      </a:endParaRPr>
                    </a:p>
                  </a:txBody>
                  <a:tcPr>
                    <a:solidFill>
                      <a:schemeClr val="accent6">
                        <a:lumMod val="75000"/>
                      </a:schemeClr>
                    </a:solidFill>
                  </a:tcPr>
                </a:tc>
                <a:tc>
                  <a:txBody>
                    <a:bodyPr/>
                    <a:lstStyle/>
                    <a:p>
                      <a:pPr algn="ctr"/>
                      <a:r>
                        <a:rPr lang="ar-DZ" sz="2400" b="1" dirty="0" smtClean="0">
                          <a:solidFill>
                            <a:schemeClr val="tx1"/>
                          </a:solidFill>
                          <a:latin typeface="Traditional Arabic" pitchFamily="18" charset="-78"/>
                          <a:cs typeface="Traditional Arabic" pitchFamily="18" charset="-78"/>
                        </a:rPr>
                        <a:t>50</a:t>
                      </a:r>
                      <a:endParaRPr lang="fr-FR" sz="2400" b="1" dirty="0">
                        <a:solidFill>
                          <a:schemeClr val="tx1"/>
                        </a:solidFill>
                        <a:latin typeface="Traditional Arabic" pitchFamily="18" charset="-78"/>
                        <a:cs typeface="Traditional Arabic" pitchFamily="18" charset="-78"/>
                      </a:endParaRPr>
                    </a:p>
                  </a:txBody>
                  <a:tcPr/>
                </a:tc>
                <a:tc>
                  <a:txBody>
                    <a:bodyPr/>
                    <a:lstStyle/>
                    <a:p>
                      <a:pPr algn="ctr"/>
                      <a:r>
                        <a:rPr lang="ar-DZ" sz="2400" b="1" dirty="0" smtClean="0">
                          <a:solidFill>
                            <a:schemeClr val="tx1"/>
                          </a:solidFill>
                          <a:latin typeface="Traditional Arabic" pitchFamily="18" charset="-78"/>
                          <a:cs typeface="Traditional Arabic" pitchFamily="18" charset="-78"/>
                        </a:rPr>
                        <a:t>1740</a:t>
                      </a:r>
                      <a:endParaRPr lang="fr-FR" sz="2400" b="1" dirty="0">
                        <a:solidFill>
                          <a:schemeClr val="tx1"/>
                        </a:solidFill>
                        <a:latin typeface="Traditional Arabic" pitchFamily="18" charset="-78"/>
                        <a:cs typeface="Traditional Arabic" pitchFamily="18" charset="-78"/>
                      </a:endParaRPr>
                    </a:p>
                  </a:txBody>
                  <a:tcPr/>
                </a:tc>
                <a:tc>
                  <a:txBody>
                    <a:bodyPr/>
                    <a:lstStyle/>
                    <a:p>
                      <a:pPr algn="ctr"/>
                      <a:r>
                        <a:rPr lang="ar-DZ" sz="2400" b="1" dirty="0" smtClean="0">
                          <a:solidFill>
                            <a:schemeClr val="tx1"/>
                          </a:solidFill>
                          <a:latin typeface="Traditional Arabic" pitchFamily="18" charset="-78"/>
                          <a:cs typeface="Traditional Arabic" pitchFamily="18" charset="-78"/>
                        </a:rPr>
                        <a:t>(240)</a:t>
                      </a:r>
                      <a:endParaRPr lang="fr-FR" sz="2400" b="1" dirty="0">
                        <a:solidFill>
                          <a:schemeClr val="tx1"/>
                        </a:solidFill>
                        <a:latin typeface="Traditional Arabic" pitchFamily="18" charset="-78"/>
                        <a:cs typeface="Traditional Arabic" pitchFamily="18" charset="-78"/>
                      </a:endParaRPr>
                    </a:p>
                  </a:txBody>
                  <a:tcPr/>
                </a:tc>
                <a:tc>
                  <a:txBody>
                    <a:bodyPr/>
                    <a:lstStyle/>
                    <a:p>
                      <a:pPr algn="ctr"/>
                      <a:r>
                        <a:rPr lang="ar-DZ" sz="2400" b="1" dirty="0" smtClean="0">
                          <a:solidFill>
                            <a:schemeClr val="tx1"/>
                          </a:solidFill>
                          <a:latin typeface="Traditional Arabic" pitchFamily="18" charset="-78"/>
                          <a:cs typeface="Traditional Arabic" pitchFamily="18" charset="-78"/>
                        </a:rPr>
                        <a:t>180</a:t>
                      </a:r>
                      <a:endParaRPr lang="fr-FR" sz="2400" b="1" dirty="0">
                        <a:solidFill>
                          <a:schemeClr val="tx1"/>
                        </a:solidFill>
                        <a:latin typeface="Traditional Arabic" pitchFamily="18" charset="-78"/>
                        <a:cs typeface="Traditional Arabic" pitchFamily="18" charset="-78"/>
                      </a:endParaRPr>
                    </a:p>
                  </a:txBody>
                  <a:tcPr/>
                </a:tc>
                <a:tc>
                  <a:txBody>
                    <a:bodyPr/>
                    <a:lstStyle/>
                    <a:p>
                      <a:pPr algn="ctr"/>
                      <a:r>
                        <a:rPr lang="ar-DZ" sz="2400" b="1" dirty="0" smtClean="0">
                          <a:solidFill>
                            <a:schemeClr val="tx1"/>
                          </a:solidFill>
                          <a:latin typeface="Traditional Arabic" pitchFamily="18" charset="-78"/>
                          <a:cs typeface="Traditional Arabic" pitchFamily="18" charset="-78"/>
                        </a:rPr>
                        <a:t>1800</a:t>
                      </a:r>
                      <a:endParaRPr lang="fr-FR" sz="2400" b="1" dirty="0">
                        <a:solidFill>
                          <a:schemeClr val="tx1"/>
                        </a:solidFill>
                        <a:latin typeface="Traditional Arabic" pitchFamily="18" charset="-78"/>
                        <a:cs typeface="Traditional Arabic" pitchFamily="18" charset="-78"/>
                      </a:endParaRPr>
                    </a:p>
                  </a:txBody>
                  <a:tcPr/>
                </a:tc>
                <a:tc>
                  <a:txBody>
                    <a:bodyPr/>
                    <a:lstStyle/>
                    <a:p>
                      <a:pPr algn="ctr"/>
                      <a:r>
                        <a:rPr lang="ar-DZ" sz="2400" b="1" dirty="0" smtClean="0">
                          <a:solidFill>
                            <a:schemeClr val="tx1"/>
                          </a:solidFill>
                          <a:latin typeface="Traditional Arabic" pitchFamily="18" charset="-78"/>
                          <a:cs typeface="Traditional Arabic" pitchFamily="18" charset="-78"/>
                        </a:rPr>
                        <a:t>ماي</a:t>
                      </a:r>
                      <a:endParaRPr lang="fr-FR" sz="2400" b="1" dirty="0">
                        <a:solidFill>
                          <a:schemeClr val="tx1"/>
                        </a:solidFill>
                        <a:latin typeface="Traditional Arabic" pitchFamily="18" charset="-78"/>
                        <a:cs typeface="Traditional Arabic" pitchFamily="18" charset="-78"/>
                      </a:endParaRPr>
                    </a:p>
                  </a:txBody>
                  <a:tcPr/>
                </a:tc>
              </a:tr>
              <a:tr h="370840">
                <a:tc>
                  <a:txBody>
                    <a:bodyPr/>
                    <a:lstStyle/>
                    <a:p>
                      <a:pPr algn="ctr"/>
                      <a:r>
                        <a:rPr lang="ar-DZ" sz="2400" b="1" dirty="0" smtClean="0">
                          <a:solidFill>
                            <a:schemeClr val="tx1"/>
                          </a:solidFill>
                          <a:latin typeface="Traditional Arabic" pitchFamily="18" charset="-78"/>
                          <a:cs typeface="Traditional Arabic" pitchFamily="18" charset="-78"/>
                        </a:rPr>
                        <a:t>95500</a:t>
                      </a:r>
                      <a:endParaRPr lang="fr-FR" sz="2400" b="1" dirty="0">
                        <a:solidFill>
                          <a:schemeClr val="tx1"/>
                        </a:solidFill>
                        <a:latin typeface="Traditional Arabic" pitchFamily="18" charset="-78"/>
                        <a:cs typeface="Traditional Arabic" pitchFamily="18" charset="-78"/>
                      </a:endParaRPr>
                    </a:p>
                  </a:txBody>
                  <a:tcPr>
                    <a:solidFill>
                      <a:schemeClr val="accent6">
                        <a:lumMod val="75000"/>
                      </a:schemeClr>
                    </a:solidFill>
                  </a:tcPr>
                </a:tc>
                <a:tc>
                  <a:txBody>
                    <a:bodyPr/>
                    <a:lstStyle/>
                    <a:p>
                      <a:pPr algn="ctr"/>
                      <a:r>
                        <a:rPr lang="ar-DZ" sz="2400" b="1" dirty="0" smtClean="0">
                          <a:solidFill>
                            <a:schemeClr val="tx1"/>
                          </a:solidFill>
                          <a:latin typeface="Traditional Arabic" pitchFamily="18" charset="-78"/>
                          <a:cs typeface="Traditional Arabic" pitchFamily="18" charset="-78"/>
                        </a:rPr>
                        <a:t>50</a:t>
                      </a:r>
                      <a:endParaRPr lang="fr-FR" sz="2400" b="1" dirty="0">
                        <a:solidFill>
                          <a:schemeClr val="tx1"/>
                        </a:solidFill>
                        <a:latin typeface="Traditional Arabic" pitchFamily="18" charset="-78"/>
                        <a:cs typeface="Traditional Arabic" pitchFamily="18" charset="-78"/>
                      </a:endParaRPr>
                    </a:p>
                  </a:txBody>
                  <a:tcPr/>
                </a:tc>
                <a:tc>
                  <a:txBody>
                    <a:bodyPr/>
                    <a:lstStyle/>
                    <a:p>
                      <a:pPr algn="ctr"/>
                      <a:r>
                        <a:rPr lang="ar-DZ" sz="2400" b="1" dirty="0" smtClean="0">
                          <a:solidFill>
                            <a:schemeClr val="tx1"/>
                          </a:solidFill>
                          <a:latin typeface="Traditional Arabic" pitchFamily="18" charset="-78"/>
                          <a:cs typeface="Traditional Arabic" pitchFamily="18" charset="-78"/>
                        </a:rPr>
                        <a:t>1910</a:t>
                      </a:r>
                      <a:endParaRPr lang="fr-FR" sz="2400" b="1" dirty="0">
                        <a:solidFill>
                          <a:schemeClr val="tx1"/>
                        </a:solidFill>
                        <a:latin typeface="Traditional Arabic" pitchFamily="18" charset="-78"/>
                        <a:cs typeface="Traditional Arabic" pitchFamily="18" charset="-78"/>
                      </a:endParaRPr>
                    </a:p>
                  </a:txBody>
                  <a:tcPr/>
                </a:tc>
                <a:tc>
                  <a:txBody>
                    <a:bodyPr/>
                    <a:lstStyle/>
                    <a:p>
                      <a:pPr algn="ctr"/>
                      <a:r>
                        <a:rPr lang="ar-DZ" sz="2400" b="1" dirty="0" smtClean="0">
                          <a:solidFill>
                            <a:schemeClr val="tx1"/>
                          </a:solidFill>
                          <a:latin typeface="Traditional Arabic" pitchFamily="18" charset="-78"/>
                          <a:cs typeface="Traditional Arabic" pitchFamily="18" charset="-78"/>
                        </a:rPr>
                        <a:t>(180)</a:t>
                      </a:r>
                      <a:endParaRPr lang="fr-FR" sz="2400" b="1" dirty="0">
                        <a:solidFill>
                          <a:schemeClr val="tx1"/>
                        </a:solidFill>
                        <a:latin typeface="Traditional Arabic" pitchFamily="18" charset="-78"/>
                        <a:cs typeface="Traditional Arabic" pitchFamily="18" charset="-78"/>
                      </a:endParaRPr>
                    </a:p>
                  </a:txBody>
                  <a:tcPr/>
                </a:tc>
                <a:tc>
                  <a:txBody>
                    <a:bodyPr/>
                    <a:lstStyle/>
                    <a:p>
                      <a:pPr algn="ctr"/>
                      <a:r>
                        <a:rPr lang="ar-DZ" sz="2400" b="1" dirty="0" smtClean="0">
                          <a:solidFill>
                            <a:schemeClr val="tx1"/>
                          </a:solidFill>
                          <a:latin typeface="Traditional Arabic" pitchFamily="18" charset="-78"/>
                          <a:cs typeface="Traditional Arabic" pitchFamily="18" charset="-78"/>
                        </a:rPr>
                        <a:t>190</a:t>
                      </a:r>
                      <a:endParaRPr lang="fr-FR" sz="2400" b="1" dirty="0">
                        <a:solidFill>
                          <a:schemeClr val="tx1"/>
                        </a:solidFill>
                        <a:latin typeface="Traditional Arabic" pitchFamily="18" charset="-78"/>
                        <a:cs typeface="Traditional Arabic" pitchFamily="18" charset="-78"/>
                      </a:endParaRPr>
                    </a:p>
                  </a:txBody>
                  <a:tcPr/>
                </a:tc>
                <a:tc>
                  <a:txBody>
                    <a:bodyPr/>
                    <a:lstStyle/>
                    <a:p>
                      <a:pPr algn="ctr"/>
                      <a:r>
                        <a:rPr lang="ar-DZ" sz="2400" b="1" dirty="0" smtClean="0">
                          <a:solidFill>
                            <a:schemeClr val="tx1"/>
                          </a:solidFill>
                          <a:latin typeface="Traditional Arabic" pitchFamily="18" charset="-78"/>
                          <a:cs typeface="Traditional Arabic" pitchFamily="18" charset="-78"/>
                        </a:rPr>
                        <a:t>1900</a:t>
                      </a:r>
                      <a:endParaRPr lang="fr-FR" sz="2400" b="1" dirty="0">
                        <a:solidFill>
                          <a:schemeClr val="tx1"/>
                        </a:solidFill>
                        <a:latin typeface="Traditional Arabic" pitchFamily="18" charset="-78"/>
                        <a:cs typeface="Traditional Arabic" pitchFamily="18" charset="-78"/>
                      </a:endParaRPr>
                    </a:p>
                  </a:txBody>
                  <a:tcPr/>
                </a:tc>
                <a:tc>
                  <a:txBody>
                    <a:bodyPr/>
                    <a:lstStyle/>
                    <a:p>
                      <a:pPr algn="ctr"/>
                      <a:r>
                        <a:rPr lang="ar-DZ" sz="2400" b="1" dirty="0" smtClean="0">
                          <a:solidFill>
                            <a:schemeClr val="tx1"/>
                          </a:solidFill>
                          <a:latin typeface="Traditional Arabic" pitchFamily="18" charset="-78"/>
                          <a:cs typeface="Traditional Arabic" pitchFamily="18" charset="-78"/>
                        </a:rPr>
                        <a:t>جوان</a:t>
                      </a:r>
                      <a:endParaRPr lang="fr-FR" sz="2400" b="1" dirty="0">
                        <a:solidFill>
                          <a:schemeClr val="tx1"/>
                        </a:solidFill>
                        <a:latin typeface="Traditional Arabic" pitchFamily="18" charset="-78"/>
                        <a:cs typeface="Traditional Arabic" pitchFamily="18" charset="-78"/>
                      </a:endParaRPr>
                    </a:p>
                  </a:txBody>
                  <a:tcPr/>
                </a:tc>
              </a:tr>
              <a:tr h="370840">
                <a:tc>
                  <a:txBody>
                    <a:bodyPr/>
                    <a:lstStyle/>
                    <a:p>
                      <a:pPr algn="ctr"/>
                      <a:r>
                        <a:rPr lang="ar-DZ" sz="2400" b="1" dirty="0" smtClean="0">
                          <a:solidFill>
                            <a:schemeClr val="tx1"/>
                          </a:solidFill>
                          <a:latin typeface="Traditional Arabic" pitchFamily="18" charset="-78"/>
                          <a:cs typeface="Traditional Arabic" pitchFamily="18" charset="-78"/>
                        </a:rPr>
                        <a:t>608500</a:t>
                      </a:r>
                      <a:endParaRPr lang="fr-FR" sz="2400" b="1" dirty="0">
                        <a:solidFill>
                          <a:schemeClr val="tx1"/>
                        </a:solidFill>
                        <a:latin typeface="Traditional Arabic" pitchFamily="18" charset="-78"/>
                        <a:cs typeface="Traditional Arabic" pitchFamily="18" charset="-78"/>
                      </a:endParaRPr>
                    </a:p>
                  </a:txBody>
                  <a:tcPr>
                    <a:solidFill>
                      <a:schemeClr val="accent6">
                        <a:lumMod val="75000"/>
                      </a:schemeClr>
                    </a:solidFill>
                  </a:tcPr>
                </a:tc>
                <a:tc>
                  <a:txBody>
                    <a:bodyPr/>
                    <a:lstStyle/>
                    <a:p>
                      <a:pPr algn="ctr"/>
                      <a:r>
                        <a:rPr lang="ar-DZ" sz="2400" b="1" dirty="0" smtClean="0">
                          <a:solidFill>
                            <a:schemeClr val="tx1"/>
                          </a:solidFill>
                          <a:latin typeface="Traditional Arabic" pitchFamily="18" charset="-78"/>
                          <a:cs typeface="Traditional Arabic" pitchFamily="18" charset="-78"/>
                        </a:rPr>
                        <a:t>50</a:t>
                      </a:r>
                      <a:endParaRPr lang="fr-FR" sz="2400" b="1" dirty="0">
                        <a:solidFill>
                          <a:schemeClr val="tx1"/>
                        </a:solidFill>
                        <a:latin typeface="Traditional Arabic" pitchFamily="18" charset="-78"/>
                        <a:cs typeface="Traditional Arabic" pitchFamily="18" charset="-78"/>
                      </a:endParaRPr>
                    </a:p>
                  </a:txBody>
                  <a:tcPr/>
                </a:tc>
                <a:tc>
                  <a:txBody>
                    <a:bodyPr/>
                    <a:lstStyle/>
                    <a:p>
                      <a:pPr algn="ctr"/>
                      <a:r>
                        <a:rPr lang="ar-DZ" sz="2400" b="1" dirty="0" smtClean="0">
                          <a:solidFill>
                            <a:schemeClr val="tx1"/>
                          </a:solidFill>
                          <a:latin typeface="Traditional Arabic" pitchFamily="18" charset="-78"/>
                          <a:cs typeface="Traditional Arabic" pitchFamily="18" charset="-78"/>
                        </a:rPr>
                        <a:t>12170</a:t>
                      </a:r>
                      <a:endParaRPr lang="fr-FR" sz="2400" b="1" dirty="0">
                        <a:solidFill>
                          <a:schemeClr val="tx1"/>
                        </a:solidFill>
                        <a:latin typeface="Traditional Arabic" pitchFamily="18" charset="-78"/>
                        <a:cs typeface="Traditional Arabic" pitchFamily="18" charset="-78"/>
                      </a:endParaRPr>
                    </a:p>
                  </a:txBody>
                  <a:tcPr/>
                </a:tc>
                <a:tc>
                  <a:txBody>
                    <a:bodyPr/>
                    <a:lstStyle/>
                    <a:p>
                      <a:pPr algn="ctr"/>
                      <a:r>
                        <a:rPr lang="ar-DZ" sz="2400" b="1" dirty="0" smtClean="0">
                          <a:solidFill>
                            <a:schemeClr val="tx1"/>
                          </a:solidFill>
                          <a:latin typeface="Traditional Arabic" pitchFamily="18" charset="-78"/>
                          <a:cs typeface="Traditional Arabic" pitchFamily="18" charset="-78"/>
                        </a:rPr>
                        <a:t>(1140)</a:t>
                      </a:r>
                      <a:endParaRPr lang="fr-FR" sz="2400" b="1" dirty="0">
                        <a:solidFill>
                          <a:schemeClr val="tx1"/>
                        </a:solidFill>
                        <a:latin typeface="Traditional Arabic" pitchFamily="18" charset="-78"/>
                        <a:cs typeface="Traditional Arabic" pitchFamily="18" charset="-78"/>
                      </a:endParaRPr>
                    </a:p>
                  </a:txBody>
                  <a:tcPr/>
                </a:tc>
                <a:tc>
                  <a:txBody>
                    <a:bodyPr/>
                    <a:lstStyle/>
                    <a:p>
                      <a:pPr algn="ctr"/>
                      <a:r>
                        <a:rPr lang="ar-DZ" sz="2400" b="1" dirty="0" smtClean="0">
                          <a:solidFill>
                            <a:schemeClr val="tx1"/>
                          </a:solidFill>
                          <a:latin typeface="Traditional Arabic" pitchFamily="18" charset="-78"/>
                          <a:cs typeface="Traditional Arabic" pitchFamily="18" charset="-78"/>
                        </a:rPr>
                        <a:t>1210</a:t>
                      </a:r>
                      <a:endParaRPr lang="fr-FR" sz="2400" b="1" dirty="0">
                        <a:solidFill>
                          <a:schemeClr val="tx1"/>
                        </a:solidFill>
                        <a:latin typeface="Traditional Arabic" pitchFamily="18" charset="-78"/>
                        <a:cs typeface="Traditional Arabic" pitchFamily="18" charset="-78"/>
                      </a:endParaRPr>
                    </a:p>
                  </a:txBody>
                  <a:tcPr/>
                </a:tc>
                <a:tc>
                  <a:txBody>
                    <a:bodyPr/>
                    <a:lstStyle/>
                    <a:p>
                      <a:pPr algn="ctr"/>
                      <a:r>
                        <a:rPr lang="ar-DZ" sz="2400" b="1" dirty="0" smtClean="0">
                          <a:solidFill>
                            <a:schemeClr val="tx1"/>
                          </a:solidFill>
                          <a:latin typeface="Traditional Arabic" pitchFamily="18" charset="-78"/>
                          <a:cs typeface="Traditional Arabic" pitchFamily="18" charset="-78"/>
                        </a:rPr>
                        <a:t>12100</a:t>
                      </a:r>
                      <a:endParaRPr lang="fr-FR" sz="2400" b="1" dirty="0">
                        <a:solidFill>
                          <a:schemeClr val="tx1"/>
                        </a:solidFill>
                        <a:latin typeface="Traditional Arabic" pitchFamily="18" charset="-78"/>
                        <a:cs typeface="Traditional Arabic" pitchFamily="18" charset="-78"/>
                      </a:endParaRPr>
                    </a:p>
                  </a:txBody>
                  <a:tcPr/>
                </a:tc>
                <a:tc>
                  <a:txBody>
                    <a:bodyPr/>
                    <a:lstStyle/>
                    <a:p>
                      <a:pPr algn="ctr"/>
                      <a:r>
                        <a:rPr lang="ar-DZ" sz="2400" b="1" dirty="0" smtClean="0">
                          <a:solidFill>
                            <a:schemeClr val="tx1"/>
                          </a:solidFill>
                          <a:latin typeface="Traditional Arabic" pitchFamily="18" charset="-78"/>
                          <a:cs typeface="Traditional Arabic" pitchFamily="18" charset="-78"/>
                        </a:rPr>
                        <a:t>المجموع</a:t>
                      </a:r>
                      <a:endParaRPr lang="fr-FR" sz="2400" b="1" dirty="0">
                        <a:solidFill>
                          <a:schemeClr val="tx1"/>
                        </a:solidFill>
                        <a:latin typeface="Traditional Arabic" pitchFamily="18" charset="-78"/>
                        <a:cs typeface="Traditional Arabic" pitchFamily="18" charset="-78"/>
                      </a:endParaRPr>
                    </a:p>
                  </a:txBody>
                  <a:tcPr/>
                </a:tc>
              </a:tr>
            </a:tbl>
          </a:graphicData>
        </a:graphic>
      </p:graphicFrame>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214338"/>
            <a:ext cx="9144000" cy="868346"/>
          </a:xfrm>
          <a:solidFill>
            <a:schemeClr val="tx2">
              <a:lumMod val="20000"/>
              <a:lumOff val="80000"/>
            </a:schemeClr>
          </a:solidFill>
        </p:spPr>
        <p:txBody>
          <a:bodyPr>
            <a:normAutofit/>
          </a:bodyPr>
          <a:lstStyle/>
          <a:p>
            <a:r>
              <a:rPr lang="ar-DZ" sz="4800" b="1" dirty="0" smtClean="0">
                <a:latin typeface="Traditional Arabic" pitchFamily="18" charset="-78"/>
                <a:cs typeface="Traditional Arabic" pitchFamily="18" charset="-78"/>
              </a:rPr>
              <a:t>ثالثا: الموازنة التقديرية للخزينة</a:t>
            </a:r>
            <a:endParaRPr lang="fr-FR" sz="4800" b="1" dirty="0">
              <a:latin typeface="Traditional Arabic" pitchFamily="18" charset="-78"/>
              <a:cs typeface="Traditional Arabic" pitchFamily="18" charset="-78"/>
            </a:endParaRPr>
          </a:p>
        </p:txBody>
      </p:sp>
      <p:sp>
        <p:nvSpPr>
          <p:cNvPr id="3" name="Espace réservé du contenu 2"/>
          <p:cNvSpPr>
            <a:spLocks noGrp="1"/>
          </p:cNvSpPr>
          <p:nvPr>
            <p:ph idx="1"/>
          </p:nvPr>
        </p:nvSpPr>
        <p:spPr>
          <a:xfrm>
            <a:off x="0" y="785794"/>
            <a:ext cx="9144000" cy="6072206"/>
          </a:xfrm>
          <a:solidFill>
            <a:schemeClr val="tx2">
              <a:lumMod val="20000"/>
              <a:lumOff val="80000"/>
            </a:schemeClr>
          </a:solidFill>
        </p:spPr>
        <p:txBody>
          <a:bodyPr>
            <a:normAutofit/>
          </a:bodyPr>
          <a:lstStyle/>
          <a:p>
            <a:pPr algn="ctr" rtl="1">
              <a:buNone/>
            </a:pPr>
            <a:endParaRPr lang="ar-DZ" dirty="0" smtClean="0">
              <a:latin typeface="Traditional Arabic" pitchFamily="18" charset="-78"/>
              <a:cs typeface="Traditional Arabic" pitchFamily="18" charset="-78"/>
            </a:endParaRPr>
          </a:p>
          <a:p>
            <a:pPr algn="ctr" rtl="1">
              <a:buNone/>
            </a:pPr>
            <a:endParaRPr lang="fr-FR" dirty="0">
              <a:latin typeface="Traditional Arabic" pitchFamily="18" charset="-78"/>
              <a:cs typeface="Traditional Arabic" pitchFamily="18" charset="-78"/>
            </a:endParaRPr>
          </a:p>
        </p:txBody>
      </p:sp>
      <p:graphicFrame>
        <p:nvGraphicFramePr>
          <p:cNvPr id="4" name="Tableau 3"/>
          <p:cNvGraphicFramePr>
            <a:graphicFrameLocks noGrp="1"/>
          </p:cNvGraphicFramePr>
          <p:nvPr/>
        </p:nvGraphicFramePr>
        <p:xfrm>
          <a:off x="0" y="642918"/>
          <a:ext cx="8929684" cy="6187440"/>
        </p:xfrm>
        <a:graphic>
          <a:graphicData uri="http://schemas.openxmlformats.org/drawingml/2006/table">
            <a:tbl>
              <a:tblPr firstRow="1" bandRow="1">
                <a:tableStyleId>{5C22544A-7EE6-4342-B048-85BDC9FD1C3A}</a:tableStyleId>
              </a:tblPr>
              <a:tblGrid>
                <a:gridCol w="1106990"/>
                <a:gridCol w="1180789"/>
                <a:gridCol w="1180789"/>
                <a:gridCol w="1402187"/>
                <a:gridCol w="1254589"/>
                <a:gridCol w="1106990"/>
                <a:gridCol w="1697350"/>
              </a:tblGrid>
              <a:tr h="370840">
                <a:tc>
                  <a:txBody>
                    <a:bodyPr/>
                    <a:lstStyle/>
                    <a:p>
                      <a:pPr algn="ctr"/>
                      <a:r>
                        <a:rPr lang="ar-DZ" sz="2800" b="1" dirty="0" smtClean="0">
                          <a:solidFill>
                            <a:schemeClr val="tx1"/>
                          </a:solidFill>
                          <a:latin typeface="Traditional Arabic" pitchFamily="18" charset="-78"/>
                          <a:cs typeface="Traditional Arabic" pitchFamily="18" charset="-78"/>
                        </a:rPr>
                        <a:t>جوان</a:t>
                      </a:r>
                      <a:endParaRPr lang="fr-FR" sz="2800" b="1" dirty="0">
                        <a:solidFill>
                          <a:schemeClr val="tx1"/>
                        </a:solidFill>
                        <a:latin typeface="Traditional Arabic" pitchFamily="18" charset="-78"/>
                        <a:cs typeface="Traditional Arabic" pitchFamily="18" charset="-78"/>
                      </a:endParaRPr>
                    </a:p>
                  </a:txBody>
                  <a:tcPr/>
                </a:tc>
                <a:tc>
                  <a:txBody>
                    <a:bodyPr/>
                    <a:lstStyle/>
                    <a:p>
                      <a:pPr algn="ctr"/>
                      <a:r>
                        <a:rPr lang="ar-DZ" sz="2800" b="1" dirty="0" smtClean="0">
                          <a:solidFill>
                            <a:schemeClr val="tx1"/>
                          </a:solidFill>
                          <a:latin typeface="Traditional Arabic" pitchFamily="18" charset="-78"/>
                          <a:cs typeface="Traditional Arabic" pitchFamily="18" charset="-78"/>
                        </a:rPr>
                        <a:t>ماي</a:t>
                      </a:r>
                      <a:endParaRPr lang="fr-FR" sz="2800" b="1" dirty="0">
                        <a:solidFill>
                          <a:schemeClr val="tx1"/>
                        </a:solidFill>
                        <a:latin typeface="Traditional Arabic" pitchFamily="18" charset="-78"/>
                        <a:cs typeface="Traditional Arabic" pitchFamily="18" charset="-78"/>
                      </a:endParaRPr>
                    </a:p>
                  </a:txBody>
                  <a:tcPr/>
                </a:tc>
                <a:tc>
                  <a:txBody>
                    <a:bodyPr/>
                    <a:lstStyle/>
                    <a:p>
                      <a:pPr algn="ctr"/>
                      <a:r>
                        <a:rPr lang="ar-DZ" sz="2800" b="1" dirty="0" err="1" smtClean="0">
                          <a:solidFill>
                            <a:schemeClr val="tx1"/>
                          </a:solidFill>
                          <a:latin typeface="Traditional Arabic" pitchFamily="18" charset="-78"/>
                          <a:cs typeface="Traditional Arabic" pitchFamily="18" charset="-78"/>
                        </a:rPr>
                        <a:t>أفريل</a:t>
                      </a:r>
                      <a:endParaRPr lang="fr-FR" sz="2800" b="1" dirty="0">
                        <a:solidFill>
                          <a:schemeClr val="tx1"/>
                        </a:solidFill>
                        <a:latin typeface="Traditional Arabic" pitchFamily="18" charset="-78"/>
                        <a:cs typeface="Traditional Arabic" pitchFamily="18" charset="-78"/>
                      </a:endParaRPr>
                    </a:p>
                  </a:txBody>
                  <a:tcPr/>
                </a:tc>
                <a:tc>
                  <a:txBody>
                    <a:bodyPr/>
                    <a:lstStyle/>
                    <a:p>
                      <a:pPr algn="ctr"/>
                      <a:r>
                        <a:rPr lang="ar-DZ" sz="2800" b="1" dirty="0" smtClean="0">
                          <a:solidFill>
                            <a:schemeClr val="tx1"/>
                          </a:solidFill>
                          <a:latin typeface="Traditional Arabic" pitchFamily="18" charset="-78"/>
                          <a:cs typeface="Traditional Arabic" pitchFamily="18" charset="-78"/>
                        </a:rPr>
                        <a:t>مارس</a:t>
                      </a:r>
                      <a:endParaRPr lang="fr-FR" sz="2800" b="1" dirty="0">
                        <a:solidFill>
                          <a:schemeClr val="tx1"/>
                        </a:solidFill>
                        <a:latin typeface="Traditional Arabic" pitchFamily="18" charset="-78"/>
                        <a:cs typeface="Traditional Arabic" pitchFamily="18" charset="-78"/>
                      </a:endParaRPr>
                    </a:p>
                  </a:txBody>
                  <a:tcPr/>
                </a:tc>
                <a:tc>
                  <a:txBody>
                    <a:bodyPr/>
                    <a:lstStyle/>
                    <a:p>
                      <a:pPr algn="ctr"/>
                      <a:r>
                        <a:rPr lang="ar-DZ" sz="2800" b="1" dirty="0" smtClean="0">
                          <a:solidFill>
                            <a:schemeClr val="tx1"/>
                          </a:solidFill>
                          <a:latin typeface="Traditional Arabic" pitchFamily="18" charset="-78"/>
                          <a:cs typeface="Traditional Arabic" pitchFamily="18" charset="-78"/>
                        </a:rPr>
                        <a:t>فيفري</a:t>
                      </a:r>
                      <a:endParaRPr lang="fr-FR" sz="2800" b="1" dirty="0">
                        <a:solidFill>
                          <a:schemeClr val="tx1"/>
                        </a:solidFill>
                        <a:latin typeface="Traditional Arabic" pitchFamily="18" charset="-78"/>
                        <a:cs typeface="Traditional Arabic" pitchFamily="18" charset="-78"/>
                      </a:endParaRPr>
                    </a:p>
                  </a:txBody>
                  <a:tcPr/>
                </a:tc>
                <a:tc>
                  <a:txBody>
                    <a:bodyPr/>
                    <a:lstStyle/>
                    <a:p>
                      <a:pPr algn="ctr"/>
                      <a:r>
                        <a:rPr lang="ar-DZ" sz="2800" b="1" dirty="0" smtClean="0">
                          <a:solidFill>
                            <a:schemeClr val="tx1"/>
                          </a:solidFill>
                          <a:latin typeface="Traditional Arabic" pitchFamily="18" charset="-78"/>
                          <a:cs typeface="Traditional Arabic" pitchFamily="18" charset="-78"/>
                        </a:rPr>
                        <a:t>جانفي</a:t>
                      </a:r>
                      <a:endParaRPr lang="fr-FR" sz="2800" b="1" dirty="0">
                        <a:solidFill>
                          <a:schemeClr val="tx1"/>
                        </a:solidFill>
                        <a:latin typeface="Traditional Arabic" pitchFamily="18" charset="-78"/>
                        <a:cs typeface="Traditional Arabic" pitchFamily="18" charset="-78"/>
                      </a:endParaRPr>
                    </a:p>
                  </a:txBody>
                  <a:tcPr/>
                </a:tc>
                <a:tc>
                  <a:txBody>
                    <a:bodyPr/>
                    <a:lstStyle/>
                    <a:p>
                      <a:pPr algn="ctr"/>
                      <a:r>
                        <a:rPr lang="ar-DZ" sz="2800" b="1" dirty="0" smtClean="0">
                          <a:solidFill>
                            <a:schemeClr val="tx1"/>
                          </a:solidFill>
                          <a:latin typeface="Traditional Arabic" pitchFamily="18" charset="-78"/>
                          <a:cs typeface="Traditional Arabic" pitchFamily="18" charset="-78"/>
                        </a:rPr>
                        <a:t>البيان</a:t>
                      </a:r>
                      <a:endParaRPr lang="fr-FR" sz="2800" b="1" dirty="0">
                        <a:solidFill>
                          <a:schemeClr val="tx1"/>
                        </a:solidFill>
                        <a:latin typeface="Traditional Arabic" pitchFamily="18" charset="-78"/>
                        <a:cs typeface="Traditional Arabic" pitchFamily="18" charset="-78"/>
                      </a:endParaRPr>
                    </a:p>
                  </a:txBody>
                  <a:tcPr/>
                </a:tc>
              </a:tr>
              <a:tr h="370840">
                <a:tc>
                  <a:txBody>
                    <a:bodyPr/>
                    <a:lstStyle/>
                    <a:p>
                      <a:pPr algn="ctr"/>
                      <a:r>
                        <a:rPr lang="ar-DZ" sz="2400" b="1" dirty="0" smtClean="0">
                          <a:solidFill>
                            <a:schemeClr val="tx1"/>
                          </a:solidFill>
                          <a:latin typeface="Traditional Arabic" pitchFamily="18" charset="-78"/>
                          <a:cs typeface="Traditional Arabic" pitchFamily="18" charset="-78"/>
                        </a:rPr>
                        <a:t>244800</a:t>
                      </a:r>
                      <a:endParaRPr lang="fr-FR" sz="2400" b="1" dirty="0">
                        <a:solidFill>
                          <a:schemeClr val="tx1"/>
                        </a:solidFill>
                        <a:latin typeface="Traditional Arabic" pitchFamily="18" charset="-78"/>
                        <a:cs typeface="Traditional Arabic" pitchFamily="18" charset="-78"/>
                      </a:endParaRPr>
                    </a:p>
                  </a:txBody>
                  <a:tcPr>
                    <a:solidFill>
                      <a:schemeClr val="accent6">
                        <a:lumMod val="60000"/>
                        <a:lumOff val="40000"/>
                      </a:schemeClr>
                    </a:solidFill>
                  </a:tcPr>
                </a:tc>
                <a:tc>
                  <a:txBody>
                    <a:bodyPr/>
                    <a:lstStyle/>
                    <a:p>
                      <a:pPr algn="ctr"/>
                      <a:r>
                        <a:rPr lang="ar-DZ" sz="2400" b="1" dirty="0" smtClean="0">
                          <a:solidFill>
                            <a:schemeClr val="tx1"/>
                          </a:solidFill>
                          <a:latin typeface="Traditional Arabic" pitchFamily="18" charset="-78"/>
                          <a:cs typeface="Traditional Arabic" pitchFamily="18" charset="-78"/>
                        </a:rPr>
                        <a:t>151600</a:t>
                      </a:r>
                      <a:endParaRPr lang="fr-FR" sz="2400" b="1" dirty="0">
                        <a:solidFill>
                          <a:schemeClr val="tx1"/>
                        </a:solidFill>
                        <a:latin typeface="Traditional Arabic" pitchFamily="18" charset="-78"/>
                        <a:cs typeface="Traditional Arabic" pitchFamily="18" charset="-78"/>
                      </a:endParaRPr>
                    </a:p>
                  </a:txBody>
                  <a:tcPr>
                    <a:solidFill>
                      <a:schemeClr val="accent6">
                        <a:lumMod val="60000"/>
                        <a:lumOff val="40000"/>
                      </a:schemeClr>
                    </a:solidFill>
                  </a:tcPr>
                </a:tc>
                <a:tc>
                  <a:txBody>
                    <a:bodyPr/>
                    <a:lstStyle/>
                    <a:p>
                      <a:pPr algn="ctr"/>
                      <a:r>
                        <a:rPr lang="ar-DZ" sz="2400" b="1" dirty="0" smtClean="0">
                          <a:solidFill>
                            <a:schemeClr val="tx1"/>
                          </a:solidFill>
                          <a:latin typeface="Traditional Arabic" pitchFamily="18" charset="-78"/>
                          <a:cs typeface="Traditional Arabic" pitchFamily="18" charset="-78"/>
                        </a:rPr>
                        <a:t>79000</a:t>
                      </a:r>
                      <a:endParaRPr lang="fr-FR" sz="2400" b="1" dirty="0">
                        <a:solidFill>
                          <a:schemeClr val="tx1"/>
                        </a:solidFill>
                        <a:latin typeface="Traditional Arabic" pitchFamily="18" charset="-78"/>
                        <a:cs typeface="Traditional Arabic" pitchFamily="18" charset="-78"/>
                      </a:endParaRPr>
                    </a:p>
                  </a:txBody>
                  <a:tcPr>
                    <a:solidFill>
                      <a:schemeClr val="accent6">
                        <a:lumMod val="60000"/>
                        <a:lumOff val="40000"/>
                      </a:schemeClr>
                    </a:solidFill>
                  </a:tcPr>
                </a:tc>
                <a:tc>
                  <a:txBody>
                    <a:bodyPr/>
                    <a:lstStyle/>
                    <a:p>
                      <a:pPr algn="ctr"/>
                      <a:r>
                        <a:rPr lang="ar-DZ" sz="2400" b="1" dirty="0" smtClean="0">
                          <a:solidFill>
                            <a:schemeClr val="tx1"/>
                          </a:solidFill>
                          <a:latin typeface="Traditional Arabic" pitchFamily="18" charset="-78"/>
                          <a:cs typeface="Traditional Arabic" pitchFamily="18" charset="-78"/>
                        </a:rPr>
                        <a:t>114200</a:t>
                      </a:r>
                      <a:endParaRPr lang="fr-FR" sz="2400" b="1" dirty="0">
                        <a:solidFill>
                          <a:schemeClr val="tx1"/>
                        </a:solidFill>
                        <a:latin typeface="Traditional Arabic" pitchFamily="18" charset="-78"/>
                        <a:cs typeface="Traditional Arabic" pitchFamily="18" charset="-78"/>
                      </a:endParaRPr>
                    </a:p>
                  </a:txBody>
                  <a:tcPr>
                    <a:solidFill>
                      <a:schemeClr val="accent6">
                        <a:lumMod val="60000"/>
                        <a:lumOff val="40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ar-DZ" sz="2400" b="1" dirty="0" smtClean="0">
                          <a:solidFill>
                            <a:schemeClr val="tx1"/>
                          </a:solidFill>
                          <a:latin typeface="Traditional Arabic" pitchFamily="18" charset="-78"/>
                          <a:cs typeface="Traditional Arabic" pitchFamily="18" charset="-78"/>
                        </a:rPr>
                        <a:t>57200</a:t>
                      </a:r>
                      <a:endParaRPr lang="fr-FR" sz="2400" b="1" dirty="0" smtClean="0">
                        <a:solidFill>
                          <a:schemeClr val="tx1"/>
                        </a:solidFill>
                        <a:latin typeface="Traditional Arabic" pitchFamily="18" charset="-78"/>
                        <a:cs typeface="Traditional Arabic" pitchFamily="18" charset="-78"/>
                      </a:endParaRPr>
                    </a:p>
                  </a:txBody>
                  <a:tcPr>
                    <a:solidFill>
                      <a:schemeClr val="accent6">
                        <a:lumMod val="60000"/>
                        <a:lumOff val="40000"/>
                      </a:schemeClr>
                    </a:solidFill>
                  </a:tcPr>
                </a:tc>
                <a:tc>
                  <a:txBody>
                    <a:bodyPr/>
                    <a:lstStyle/>
                    <a:p>
                      <a:pPr algn="ctr"/>
                      <a:r>
                        <a:rPr lang="ar-DZ" sz="2400" b="1" dirty="0" smtClean="0">
                          <a:solidFill>
                            <a:schemeClr val="tx1"/>
                          </a:solidFill>
                          <a:latin typeface="Traditional Arabic" pitchFamily="18" charset="-78"/>
                          <a:cs typeface="Traditional Arabic" pitchFamily="18" charset="-78"/>
                        </a:rPr>
                        <a:t>30000</a:t>
                      </a:r>
                      <a:endParaRPr lang="fr-FR" sz="2400" b="1" dirty="0">
                        <a:solidFill>
                          <a:schemeClr val="tx1"/>
                        </a:solidFill>
                        <a:latin typeface="Traditional Arabic" pitchFamily="18" charset="-78"/>
                        <a:cs typeface="Traditional Arabic" pitchFamily="18" charset="-78"/>
                      </a:endParaRPr>
                    </a:p>
                  </a:txBody>
                  <a:tcPr>
                    <a:solidFill>
                      <a:schemeClr val="accent6">
                        <a:lumMod val="60000"/>
                        <a:lumOff val="40000"/>
                      </a:schemeClr>
                    </a:solidFill>
                  </a:tcPr>
                </a:tc>
                <a:tc>
                  <a:txBody>
                    <a:bodyPr/>
                    <a:lstStyle/>
                    <a:p>
                      <a:pPr algn="ctr"/>
                      <a:r>
                        <a:rPr lang="ar-DZ" sz="2400" b="1" dirty="0" smtClean="0">
                          <a:solidFill>
                            <a:schemeClr val="tx1"/>
                          </a:solidFill>
                          <a:latin typeface="Traditional Arabic" pitchFamily="18" charset="-78"/>
                          <a:cs typeface="Traditional Arabic" pitchFamily="18" charset="-78"/>
                        </a:rPr>
                        <a:t>الرصيد النقدي</a:t>
                      </a:r>
                      <a:endParaRPr lang="fr-FR" sz="2400" b="1" dirty="0">
                        <a:solidFill>
                          <a:schemeClr val="tx1"/>
                        </a:solidFill>
                        <a:latin typeface="Traditional Arabic" pitchFamily="18" charset="-78"/>
                        <a:cs typeface="Traditional Arabic" pitchFamily="18" charset="-78"/>
                      </a:endParaRPr>
                    </a:p>
                  </a:txBody>
                  <a:tcPr/>
                </a:tc>
              </a:tr>
              <a:tr h="370840">
                <a:tc>
                  <a:txBody>
                    <a:bodyPr/>
                    <a:lstStyle/>
                    <a:p>
                      <a:pPr algn="ctr"/>
                      <a:endParaRPr lang="ar-DZ" sz="2400" b="1" dirty="0" smtClean="0">
                        <a:solidFill>
                          <a:schemeClr val="tx1"/>
                        </a:solidFill>
                        <a:latin typeface="Traditional Arabic" pitchFamily="18" charset="-78"/>
                        <a:cs typeface="Traditional Arabic" pitchFamily="18" charset="-78"/>
                      </a:endParaRPr>
                    </a:p>
                    <a:p>
                      <a:pPr algn="ctr"/>
                      <a:r>
                        <a:rPr lang="ar-DZ" sz="2400" b="1" dirty="0" smtClean="0">
                          <a:solidFill>
                            <a:schemeClr val="tx1"/>
                          </a:solidFill>
                          <a:latin typeface="Traditional Arabic" pitchFamily="18" charset="-78"/>
                          <a:cs typeface="Traditional Arabic" pitchFamily="18" charset="-78"/>
                        </a:rPr>
                        <a:t>95000</a:t>
                      </a:r>
                    </a:p>
                    <a:p>
                      <a:pPr algn="ctr"/>
                      <a:r>
                        <a:rPr lang="ar-DZ" sz="2400" b="1" dirty="0" smtClean="0">
                          <a:solidFill>
                            <a:schemeClr val="tx1"/>
                          </a:solidFill>
                          <a:latin typeface="Traditional Arabic" pitchFamily="18" charset="-78"/>
                          <a:cs typeface="Traditional Arabic" pitchFamily="18" charset="-78"/>
                        </a:rPr>
                        <a:t>90000</a:t>
                      </a:r>
                      <a:endParaRPr lang="fr-FR" sz="2400" b="1" dirty="0">
                        <a:solidFill>
                          <a:schemeClr val="tx1"/>
                        </a:solidFill>
                        <a:latin typeface="Traditional Arabic" pitchFamily="18" charset="-78"/>
                        <a:cs typeface="Traditional Arabic" pitchFamily="18" charset="-78"/>
                      </a:endParaRPr>
                    </a:p>
                  </a:txBody>
                  <a:tcPr/>
                </a:tc>
                <a:tc>
                  <a:txBody>
                    <a:bodyPr/>
                    <a:lstStyle/>
                    <a:p>
                      <a:pPr algn="ctr"/>
                      <a:endParaRPr lang="ar-DZ" sz="2400" b="1" dirty="0" smtClean="0">
                        <a:solidFill>
                          <a:schemeClr val="tx1"/>
                        </a:solidFill>
                        <a:latin typeface="Traditional Arabic" pitchFamily="18" charset="-78"/>
                        <a:cs typeface="Traditional Arabic" pitchFamily="18" charset="-78"/>
                      </a:endParaRPr>
                    </a:p>
                    <a:p>
                      <a:pPr algn="ctr"/>
                      <a:r>
                        <a:rPr lang="ar-DZ" sz="2400" b="1" dirty="0" smtClean="0">
                          <a:solidFill>
                            <a:schemeClr val="tx1"/>
                          </a:solidFill>
                          <a:latin typeface="Traditional Arabic" pitchFamily="18" charset="-78"/>
                          <a:cs typeface="Traditional Arabic" pitchFamily="18" charset="-78"/>
                        </a:rPr>
                        <a:t>90000</a:t>
                      </a:r>
                    </a:p>
                    <a:p>
                      <a:pPr algn="ctr"/>
                      <a:r>
                        <a:rPr lang="ar-DZ" sz="2400" b="1" dirty="0" smtClean="0">
                          <a:solidFill>
                            <a:schemeClr val="tx1"/>
                          </a:solidFill>
                          <a:latin typeface="Traditional Arabic" pitchFamily="18" charset="-78"/>
                          <a:cs typeface="Traditional Arabic" pitchFamily="18" charset="-78"/>
                        </a:rPr>
                        <a:t>120000</a:t>
                      </a:r>
                      <a:endParaRPr lang="fr-FR" sz="2400" b="1" dirty="0">
                        <a:solidFill>
                          <a:schemeClr val="tx1"/>
                        </a:solidFill>
                        <a:latin typeface="Traditional Arabic" pitchFamily="18" charset="-78"/>
                        <a:cs typeface="Traditional Arabic" pitchFamily="18" charset="-78"/>
                      </a:endParaRPr>
                    </a:p>
                  </a:txBody>
                  <a:tcPr/>
                </a:tc>
                <a:tc>
                  <a:txBody>
                    <a:bodyPr/>
                    <a:lstStyle/>
                    <a:p>
                      <a:pPr algn="ctr"/>
                      <a:endParaRPr lang="ar-DZ" sz="2400" b="1" dirty="0" smtClean="0">
                        <a:solidFill>
                          <a:schemeClr val="tx1"/>
                        </a:solidFill>
                        <a:latin typeface="Traditional Arabic" pitchFamily="18" charset="-78"/>
                        <a:cs typeface="Traditional Arabic" pitchFamily="18" charset="-78"/>
                      </a:endParaRPr>
                    </a:p>
                    <a:p>
                      <a:pPr algn="ctr"/>
                      <a:r>
                        <a:rPr lang="ar-DZ" sz="2400" b="1" dirty="0" smtClean="0">
                          <a:solidFill>
                            <a:schemeClr val="tx1"/>
                          </a:solidFill>
                          <a:latin typeface="Traditional Arabic" pitchFamily="18" charset="-78"/>
                          <a:cs typeface="Traditional Arabic" pitchFamily="18" charset="-78"/>
                        </a:rPr>
                        <a:t>120000</a:t>
                      </a:r>
                    </a:p>
                    <a:p>
                      <a:pPr algn="ctr"/>
                      <a:r>
                        <a:rPr lang="ar-DZ" sz="2400" b="1" dirty="0" smtClean="0">
                          <a:solidFill>
                            <a:schemeClr val="tx1"/>
                          </a:solidFill>
                          <a:latin typeface="Traditional Arabic" pitchFamily="18" charset="-78"/>
                          <a:cs typeface="Traditional Arabic" pitchFamily="18" charset="-78"/>
                        </a:rPr>
                        <a:t>110000</a:t>
                      </a:r>
                      <a:endParaRPr lang="fr-FR" sz="2400" b="1" dirty="0">
                        <a:solidFill>
                          <a:schemeClr val="tx1"/>
                        </a:solidFill>
                        <a:latin typeface="Traditional Arabic" pitchFamily="18" charset="-78"/>
                        <a:cs typeface="Traditional Arabic" pitchFamily="18" charset="-78"/>
                      </a:endParaRPr>
                    </a:p>
                  </a:txBody>
                  <a:tcPr/>
                </a:tc>
                <a:tc>
                  <a:txBody>
                    <a:bodyPr/>
                    <a:lstStyle/>
                    <a:p>
                      <a:pPr algn="ctr"/>
                      <a:endParaRPr lang="ar-DZ" sz="2400" b="1" dirty="0" smtClean="0">
                        <a:solidFill>
                          <a:schemeClr val="tx1"/>
                        </a:solidFill>
                        <a:latin typeface="Traditional Arabic" pitchFamily="18" charset="-78"/>
                        <a:cs typeface="Traditional Arabic" pitchFamily="18" charset="-78"/>
                      </a:endParaRPr>
                    </a:p>
                    <a:p>
                      <a:pPr algn="ctr"/>
                      <a:r>
                        <a:rPr lang="ar-DZ" sz="2400" b="1" dirty="0" smtClean="0">
                          <a:solidFill>
                            <a:schemeClr val="tx1"/>
                          </a:solidFill>
                          <a:latin typeface="Traditional Arabic" pitchFamily="18" charset="-78"/>
                          <a:cs typeface="Traditional Arabic" pitchFamily="18" charset="-78"/>
                        </a:rPr>
                        <a:t>110000</a:t>
                      </a:r>
                    </a:p>
                    <a:p>
                      <a:pPr algn="ctr"/>
                      <a:r>
                        <a:rPr lang="ar-DZ" sz="2400" b="1" dirty="0" smtClean="0">
                          <a:solidFill>
                            <a:schemeClr val="tx1"/>
                          </a:solidFill>
                          <a:latin typeface="Traditional Arabic" pitchFamily="18" charset="-78"/>
                          <a:cs typeface="Traditional Arabic" pitchFamily="18" charset="-78"/>
                        </a:rPr>
                        <a:t>100000</a:t>
                      </a:r>
                    </a:p>
                  </a:txBody>
                  <a:tcPr/>
                </a:tc>
                <a:tc>
                  <a:txBody>
                    <a:bodyPr/>
                    <a:lstStyle/>
                    <a:p>
                      <a:pPr algn="ctr"/>
                      <a:endParaRPr lang="ar-DZ" sz="2400" b="1" dirty="0" smtClean="0">
                        <a:solidFill>
                          <a:schemeClr val="tx1"/>
                        </a:solidFill>
                        <a:latin typeface="Traditional Arabic" pitchFamily="18" charset="-78"/>
                        <a:cs typeface="Traditional Arabic" pitchFamily="18" charset="-78"/>
                      </a:endParaRPr>
                    </a:p>
                    <a:p>
                      <a:pPr algn="ctr"/>
                      <a:r>
                        <a:rPr lang="ar-DZ" sz="2400" b="1" dirty="0" smtClean="0">
                          <a:solidFill>
                            <a:schemeClr val="tx1"/>
                          </a:solidFill>
                          <a:latin typeface="Traditional Arabic" pitchFamily="18" charset="-78"/>
                          <a:cs typeface="Traditional Arabic" pitchFamily="18" charset="-78"/>
                        </a:rPr>
                        <a:t>100000</a:t>
                      </a:r>
                    </a:p>
                    <a:p>
                      <a:pPr algn="ctr"/>
                      <a:r>
                        <a:rPr lang="ar-DZ" sz="2400" b="1" dirty="0" smtClean="0">
                          <a:solidFill>
                            <a:schemeClr val="tx1"/>
                          </a:solidFill>
                          <a:latin typeface="Traditional Arabic" pitchFamily="18" charset="-78"/>
                          <a:cs typeface="Traditional Arabic" pitchFamily="18" charset="-78"/>
                        </a:rPr>
                        <a:t>90000</a:t>
                      </a:r>
                      <a:endParaRPr lang="fr-FR" sz="2400" b="1" dirty="0">
                        <a:solidFill>
                          <a:schemeClr val="tx1"/>
                        </a:solidFill>
                        <a:latin typeface="Traditional Arabic" pitchFamily="18" charset="-78"/>
                        <a:cs typeface="Traditional Arabic" pitchFamily="18" charset="-78"/>
                      </a:endParaRPr>
                    </a:p>
                  </a:txBody>
                  <a:tcPr/>
                </a:tc>
                <a:tc>
                  <a:txBody>
                    <a:bodyPr/>
                    <a:lstStyle/>
                    <a:p>
                      <a:pPr algn="ctr"/>
                      <a:endParaRPr lang="ar-DZ" sz="2400" b="1" dirty="0" smtClean="0">
                        <a:solidFill>
                          <a:schemeClr val="tx1"/>
                        </a:solidFill>
                        <a:latin typeface="Traditional Arabic" pitchFamily="18" charset="-78"/>
                        <a:cs typeface="Traditional Arabic" pitchFamily="18" charset="-78"/>
                      </a:endParaRPr>
                    </a:p>
                    <a:p>
                      <a:pPr algn="ctr"/>
                      <a:r>
                        <a:rPr lang="ar-DZ" sz="2400" b="1" dirty="0" smtClean="0">
                          <a:solidFill>
                            <a:schemeClr val="tx1"/>
                          </a:solidFill>
                          <a:latin typeface="Traditional Arabic" pitchFamily="18" charset="-78"/>
                          <a:cs typeface="Traditional Arabic" pitchFamily="18" charset="-78"/>
                        </a:rPr>
                        <a:t>90000</a:t>
                      </a:r>
                    </a:p>
                    <a:p>
                      <a:pPr algn="ctr"/>
                      <a:r>
                        <a:rPr lang="ar-DZ" sz="2400" b="1" dirty="0" smtClean="0">
                          <a:solidFill>
                            <a:schemeClr val="tx1"/>
                          </a:solidFill>
                          <a:latin typeface="Traditional Arabic" pitchFamily="18" charset="-78"/>
                          <a:cs typeface="Traditional Arabic" pitchFamily="18" charset="-78"/>
                        </a:rPr>
                        <a:t>60000</a:t>
                      </a:r>
                      <a:endParaRPr lang="fr-FR" sz="2400" b="1" dirty="0">
                        <a:solidFill>
                          <a:schemeClr val="tx1"/>
                        </a:solidFill>
                        <a:latin typeface="Traditional Arabic" pitchFamily="18" charset="-78"/>
                        <a:cs typeface="Traditional Arabic" pitchFamily="18" charset="-78"/>
                      </a:endParaRPr>
                    </a:p>
                  </a:txBody>
                  <a:tcPr/>
                </a:tc>
                <a:tc>
                  <a:txBody>
                    <a:bodyPr/>
                    <a:lstStyle/>
                    <a:p>
                      <a:pPr algn="ctr"/>
                      <a:r>
                        <a:rPr lang="ar-DZ" sz="2400" b="1" u="sng" dirty="0" smtClean="0">
                          <a:solidFill>
                            <a:schemeClr val="tx1"/>
                          </a:solidFill>
                          <a:latin typeface="Traditional Arabic" pitchFamily="18" charset="-78"/>
                          <a:cs typeface="Traditional Arabic" pitchFamily="18" charset="-78"/>
                        </a:rPr>
                        <a:t>المقبوضات</a:t>
                      </a:r>
                    </a:p>
                    <a:p>
                      <a:pPr algn="ctr" rtl="1"/>
                      <a:r>
                        <a:rPr lang="ar-DZ" sz="2400" b="1" dirty="0" smtClean="0">
                          <a:solidFill>
                            <a:schemeClr val="tx1"/>
                          </a:solidFill>
                          <a:latin typeface="Traditional Arabic" pitchFamily="18" charset="-78"/>
                          <a:cs typeface="Traditional Arabic" pitchFamily="18" charset="-78"/>
                        </a:rPr>
                        <a:t>المبيعات النقدية</a:t>
                      </a:r>
                    </a:p>
                    <a:p>
                      <a:pPr algn="ctr" rtl="1"/>
                      <a:r>
                        <a:rPr lang="ar-DZ" sz="2400" b="1" dirty="0" smtClean="0">
                          <a:solidFill>
                            <a:schemeClr val="tx1"/>
                          </a:solidFill>
                          <a:latin typeface="Traditional Arabic" pitchFamily="18" charset="-78"/>
                          <a:cs typeface="Traditional Arabic" pitchFamily="18" charset="-78"/>
                        </a:rPr>
                        <a:t>المبيعات الآجلة</a:t>
                      </a:r>
                    </a:p>
                  </a:txBody>
                  <a:tcPr/>
                </a:tc>
              </a:tr>
              <a:tr h="370840">
                <a:tc>
                  <a:txBody>
                    <a:bodyPr/>
                    <a:lstStyle/>
                    <a:p>
                      <a:pPr algn="ctr"/>
                      <a:r>
                        <a:rPr lang="ar-DZ" sz="2400" b="1" dirty="0" smtClean="0">
                          <a:solidFill>
                            <a:schemeClr val="tx1"/>
                          </a:solidFill>
                          <a:latin typeface="Traditional Arabic" pitchFamily="18" charset="-78"/>
                          <a:cs typeface="Traditional Arabic" pitchFamily="18" charset="-78"/>
                        </a:rPr>
                        <a:t>429800</a:t>
                      </a:r>
                      <a:endParaRPr lang="fr-FR" sz="2400" b="1" dirty="0">
                        <a:solidFill>
                          <a:schemeClr val="tx1"/>
                        </a:solidFill>
                        <a:latin typeface="Traditional Arabic" pitchFamily="18" charset="-78"/>
                        <a:cs typeface="Traditional Arabic" pitchFamily="18" charset="-78"/>
                      </a:endParaRPr>
                    </a:p>
                  </a:txBody>
                  <a:tcPr>
                    <a:solidFill>
                      <a:schemeClr val="accent6">
                        <a:lumMod val="75000"/>
                      </a:schemeClr>
                    </a:solidFill>
                  </a:tcPr>
                </a:tc>
                <a:tc>
                  <a:txBody>
                    <a:bodyPr/>
                    <a:lstStyle/>
                    <a:p>
                      <a:pPr algn="ctr"/>
                      <a:r>
                        <a:rPr lang="ar-DZ" sz="2400" b="1" dirty="0" smtClean="0">
                          <a:solidFill>
                            <a:schemeClr val="tx1"/>
                          </a:solidFill>
                          <a:latin typeface="Traditional Arabic" pitchFamily="18" charset="-78"/>
                          <a:cs typeface="Traditional Arabic" pitchFamily="18" charset="-78"/>
                        </a:rPr>
                        <a:t>361600</a:t>
                      </a:r>
                      <a:endParaRPr lang="fr-FR" sz="2400" b="1" dirty="0">
                        <a:solidFill>
                          <a:schemeClr val="tx1"/>
                        </a:solidFill>
                        <a:latin typeface="Traditional Arabic" pitchFamily="18" charset="-78"/>
                        <a:cs typeface="Traditional Arabic" pitchFamily="18" charset="-78"/>
                      </a:endParaRPr>
                    </a:p>
                  </a:txBody>
                  <a:tcPr>
                    <a:solidFill>
                      <a:schemeClr val="accent6">
                        <a:lumMod val="75000"/>
                      </a:schemeClr>
                    </a:solidFill>
                  </a:tcPr>
                </a:tc>
                <a:tc>
                  <a:txBody>
                    <a:bodyPr/>
                    <a:lstStyle/>
                    <a:p>
                      <a:pPr algn="ctr"/>
                      <a:r>
                        <a:rPr lang="ar-DZ" sz="2400" b="1" dirty="0" smtClean="0">
                          <a:solidFill>
                            <a:schemeClr val="tx1"/>
                          </a:solidFill>
                          <a:latin typeface="Traditional Arabic" pitchFamily="18" charset="-78"/>
                          <a:cs typeface="Traditional Arabic" pitchFamily="18" charset="-78"/>
                        </a:rPr>
                        <a:t>309000</a:t>
                      </a:r>
                      <a:endParaRPr lang="fr-FR" sz="2400" b="1" dirty="0">
                        <a:solidFill>
                          <a:schemeClr val="tx1"/>
                        </a:solidFill>
                        <a:latin typeface="Traditional Arabic" pitchFamily="18" charset="-78"/>
                        <a:cs typeface="Traditional Arabic" pitchFamily="18" charset="-78"/>
                      </a:endParaRPr>
                    </a:p>
                  </a:txBody>
                  <a:tcPr>
                    <a:solidFill>
                      <a:schemeClr val="accent6">
                        <a:lumMod val="75000"/>
                      </a:schemeClr>
                    </a:solidFill>
                  </a:tcPr>
                </a:tc>
                <a:tc>
                  <a:txBody>
                    <a:bodyPr/>
                    <a:lstStyle/>
                    <a:p>
                      <a:pPr algn="ctr"/>
                      <a:r>
                        <a:rPr lang="ar-DZ" sz="2400" b="1" dirty="0" smtClean="0">
                          <a:solidFill>
                            <a:schemeClr val="tx1"/>
                          </a:solidFill>
                          <a:latin typeface="Traditional Arabic" pitchFamily="18" charset="-78"/>
                          <a:cs typeface="Traditional Arabic" pitchFamily="18" charset="-78"/>
                        </a:rPr>
                        <a:t>324200</a:t>
                      </a:r>
                      <a:endParaRPr lang="fr-FR" sz="2400" b="1" dirty="0">
                        <a:solidFill>
                          <a:schemeClr val="tx1"/>
                        </a:solidFill>
                        <a:latin typeface="Traditional Arabic" pitchFamily="18" charset="-78"/>
                        <a:cs typeface="Traditional Arabic" pitchFamily="18" charset="-78"/>
                      </a:endParaRPr>
                    </a:p>
                  </a:txBody>
                  <a:tcPr>
                    <a:solidFill>
                      <a:schemeClr val="accent6">
                        <a:lumMod val="75000"/>
                      </a:schemeClr>
                    </a:solidFill>
                  </a:tcPr>
                </a:tc>
                <a:tc>
                  <a:txBody>
                    <a:bodyPr/>
                    <a:lstStyle/>
                    <a:p>
                      <a:pPr algn="ctr"/>
                      <a:r>
                        <a:rPr lang="ar-DZ" sz="2400" b="1" dirty="0" smtClean="0">
                          <a:solidFill>
                            <a:schemeClr val="tx1"/>
                          </a:solidFill>
                          <a:latin typeface="Traditional Arabic" pitchFamily="18" charset="-78"/>
                          <a:cs typeface="Traditional Arabic" pitchFamily="18" charset="-78"/>
                        </a:rPr>
                        <a:t>247200</a:t>
                      </a:r>
                      <a:endParaRPr lang="fr-FR" sz="2400" b="1" dirty="0">
                        <a:solidFill>
                          <a:schemeClr val="tx1"/>
                        </a:solidFill>
                        <a:latin typeface="Traditional Arabic" pitchFamily="18" charset="-78"/>
                        <a:cs typeface="Traditional Arabic" pitchFamily="18" charset="-78"/>
                      </a:endParaRPr>
                    </a:p>
                  </a:txBody>
                  <a:tcPr>
                    <a:solidFill>
                      <a:schemeClr val="accent6">
                        <a:lumMod val="75000"/>
                      </a:schemeClr>
                    </a:solidFill>
                  </a:tcPr>
                </a:tc>
                <a:tc>
                  <a:txBody>
                    <a:bodyPr/>
                    <a:lstStyle/>
                    <a:p>
                      <a:pPr algn="ctr"/>
                      <a:r>
                        <a:rPr lang="ar-DZ" sz="2400" b="1" dirty="0" smtClean="0">
                          <a:solidFill>
                            <a:schemeClr val="tx1"/>
                          </a:solidFill>
                          <a:latin typeface="Traditional Arabic" pitchFamily="18" charset="-78"/>
                          <a:cs typeface="Traditional Arabic" pitchFamily="18" charset="-78"/>
                        </a:rPr>
                        <a:t>180000</a:t>
                      </a:r>
                      <a:endParaRPr lang="fr-FR" sz="2400" b="1" dirty="0">
                        <a:solidFill>
                          <a:schemeClr val="tx1"/>
                        </a:solidFill>
                        <a:latin typeface="Traditional Arabic" pitchFamily="18" charset="-78"/>
                        <a:cs typeface="Traditional Arabic" pitchFamily="18" charset="-78"/>
                      </a:endParaRPr>
                    </a:p>
                  </a:txBody>
                  <a:tcPr>
                    <a:solidFill>
                      <a:schemeClr val="accent6">
                        <a:lumMod val="75000"/>
                      </a:schemeClr>
                    </a:solidFill>
                  </a:tcPr>
                </a:tc>
                <a:tc>
                  <a:txBody>
                    <a:bodyPr/>
                    <a:lstStyle/>
                    <a:p>
                      <a:pPr algn="ctr"/>
                      <a:r>
                        <a:rPr lang="ar-DZ" sz="2400" b="1" dirty="0" smtClean="0">
                          <a:solidFill>
                            <a:schemeClr val="tx1"/>
                          </a:solidFill>
                          <a:latin typeface="Traditional Arabic" pitchFamily="18" charset="-78"/>
                          <a:cs typeface="Traditional Arabic" pitchFamily="18" charset="-78"/>
                        </a:rPr>
                        <a:t>المجموع</a:t>
                      </a:r>
                      <a:endParaRPr lang="fr-FR" sz="2400" b="1" dirty="0">
                        <a:solidFill>
                          <a:schemeClr val="tx1"/>
                        </a:solidFill>
                        <a:latin typeface="Traditional Arabic" pitchFamily="18" charset="-78"/>
                        <a:cs typeface="Traditional Arabic" pitchFamily="18" charset="-78"/>
                      </a:endParaRPr>
                    </a:p>
                  </a:txBody>
                  <a:tcPr/>
                </a:tc>
              </a:tr>
              <a:tr h="370840">
                <a:tc>
                  <a:txBody>
                    <a:bodyPr/>
                    <a:lstStyle/>
                    <a:p>
                      <a:pPr algn="ctr"/>
                      <a:endParaRPr lang="ar-DZ" sz="2400" b="1" dirty="0" smtClean="0">
                        <a:solidFill>
                          <a:schemeClr val="tx1"/>
                        </a:solidFill>
                        <a:latin typeface="Traditional Arabic" pitchFamily="18" charset="-78"/>
                        <a:cs typeface="Traditional Arabic" pitchFamily="18" charset="-78"/>
                      </a:endParaRPr>
                    </a:p>
                    <a:p>
                      <a:pPr algn="ctr"/>
                      <a:r>
                        <a:rPr lang="ar-DZ" sz="2400" b="1" dirty="0" smtClean="0">
                          <a:solidFill>
                            <a:schemeClr val="tx1"/>
                          </a:solidFill>
                          <a:latin typeface="Traditional Arabic" pitchFamily="18" charset="-78"/>
                          <a:cs typeface="Traditional Arabic" pitchFamily="18" charset="-78"/>
                        </a:rPr>
                        <a:t>955000</a:t>
                      </a:r>
                    </a:p>
                    <a:p>
                      <a:pPr algn="ctr"/>
                      <a:r>
                        <a:rPr lang="ar-DZ" sz="2400" b="1" dirty="0" smtClean="0">
                          <a:solidFill>
                            <a:schemeClr val="tx1"/>
                          </a:solidFill>
                          <a:latin typeface="Traditional Arabic" pitchFamily="18" charset="-78"/>
                          <a:cs typeface="Traditional Arabic" pitchFamily="18" charset="-78"/>
                        </a:rPr>
                        <a:t>19000</a:t>
                      </a:r>
                    </a:p>
                    <a:p>
                      <a:pPr algn="ctr"/>
                      <a:r>
                        <a:rPr lang="ar-DZ" sz="2400" b="1" dirty="0" smtClean="0">
                          <a:solidFill>
                            <a:schemeClr val="tx1"/>
                          </a:solidFill>
                          <a:latin typeface="Traditional Arabic" pitchFamily="18" charset="-78"/>
                          <a:cs typeface="Traditional Arabic" pitchFamily="18" charset="-78"/>
                        </a:rPr>
                        <a:t>1900</a:t>
                      </a:r>
                    </a:p>
                    <a:p>
                      <a:pPr algn="ctr"/>
                      <a:r>
                        <a:rPr lang="ar-DZ" sz="2400" b="1" dirty="0" smtClean="0">
                          <a:solidFill>
                            <a:schemeClr val="tx1"/>
                          </a:solidFill>
                          <a:latin typeface="Traditional Arabic" pitchFamily="18" charset="-78"/>
                          <a:cs typeface="Traditional Arabic" pitchFamily="18" charset="-78"/>
                        </a:rPr>
                        <a:t>10000</a:t>
                      </a:r>
                    </a:p>
                    <a:p>
                      <a:pPr algn="ctr"/>
                      <a:r>
                        <a:rPr lang="ar-DZ" sz="2400" b="1" dirty="0" smtClean="0">
                          <a:solidFill>
                            <a:schemeClr val="tx1"/>
                          </a:solidFill>
                          <a:latin typeface="Traditional Arabic" pitchFamily="18" charset="-78"/>
                          <a:cs typeface="Traditional Arabic" pitchFamily="18" charset="-78"/>
                        </a:rPr>
                        <a:t>100000</a:t>
                      </a:r>
                      <a:endParaRPr lang="fr-FR" sz="2400" b="1" dirty="0">
                        <a:solidFill>
                          <a:schemeClr val="tx1"/>
                        </a:solidFill>
                        <a:latin typeface="Traditional Arabic" pitchFamily="18" charset="-78"/>
                        <a:cs typeface="Traditional Arabic" pitchFamily="18" charset="-78"/>
                      </a:endParaRPr>
                    </a:p>
                  </a:txBody>
                  <a:tcPr/>
                </a:tc>
                <a:tc>
                  <a:txBody>
                    <a:bodyPr/>
                    <a:lstStyle/>
                    <a:p>
                      <a:pPr algn="ctr"/>
                      <a:endParaRPr lang="ar-DZ" sz="2400" b="1" dirty="0" smtClean="0">
                        <a:solidFill>
                          <a:schemeClr val="tx1"/>
                        </a:solidFill>
                        <a:latin typeface="Traditional Arabic" pitchFamily="18" charset="-78"/>
                        <a:cs typeface="Traditional Arabic" pitchFamily="18" charset="-78"/>
                      </a:endParaRPr>
                    </a:p>
                    <a:p>
                      <a:pPr algn="ctr"/>
                      <a:r>
                        <a:rPr lang="ar-DZ" sz="2400" b="1" dirty="0" smtClean="0">
                          <a:solidFill>
                            <a:schemeClr val="tx1"/>
                          </a:solidFill>
                          <a:latin typeface="Traditional Arabic" pitchFamily="18" charset="-78"/>
                          <a:cs typeface="Traditional Arabic" pitchFamily="18" charset="-78"/>
                        </a:rPr>
                        <a:t>87000</a:t>
                      </a:r>
                    </a:p>
                    <a:p>
                      <a:pPr algn="ctr"/>
                      <a:r>
                        <a:rPr lang="ar-DZ" sz="2400" b="1" dirty="0" smtClean="0">
                          <a:solidFill>
                            <a:schemeClr val="tx1"/>
                          </a:solidFill>
                          <a:latin typeface="Traditional Arabic" pitchFamily="18" charset="-78"/>
                          <a:cs typeface="Traditional Arabic" pitchFamily="18" charset="-78"/>
                        </a:rPr>
                        <a:t>18000</a:t>
                      </a:r>
                    </a:p>
                    <a:p>
                      <a:pPr algn="ctr"/>
                      <a:r>
                        <a:rPr lang="ar-DZ" sz="2400" b="1" dirty="0" smtClean="0">
                          <a:solidFill>
                            <a:schemeClr val="tx1"/>
                          </a:solidFill>
                          <a:latin typeface="Traditional Arabic" pitchFamily="18" charset="-78"/>
                          <a:cs typeface="Traditional Arabic" pitchFamily="18" charset="-78"/>
                        </a:rPr>
                        <a:t>1800</a:t>
                      </a:r>
                    </a:p>
                    <a:p>
                      <a:pPr algn="ctr"/>
                      <a:r>
                        <a:rPr lang="ar-DZ" sz="2400" b="1" dirty="0" smtClean="0">
                          <a:solidFill>
                            <a:schemeClr val="tx1"/>
                          </a:solidFill>
                          <a:latin typeface="Traditional Arabic" pitchFamily="18" charset="-78"/>
                          <a:cs typeface="Traditional Arabic" pitchFamily="18" charset="-78"/>
                        </a:rPr>
                        <a:t>10000</a:t>
                      </a:r>
                    </a:p>
                    <a:p>
                      <a:pPr algn="ctr"/>
                      <a:r>
                        <a:rPr lang="ar-DZ" sz="2400" b="1" dirty="0" smtClean="0">
                          <a:solidFill>
                            <a:schemeClr val="tx1"/>
                          </a:solidFill>
                          <a:latin typeface="Traditional Arabic" pitchFamily="18" charset="-78"/>
                          <a:cs typeface="Traditional Arabic" pitchFamily="18" charset="-78"/>
                        </a:rPr>
                        <a:t>-</a:t>
                      </a:r>
                      <a:endParaRPr lang="fr-FR" sz="2400" b="1" dirty="0">
                        <a:solidFill>
                          <a:schemeClr val="tx1"/>
                        </a:solidFill>
                        <a:latin typeface="Traditional Arabic" pitchFamily="18" charset="-78"/>
                        <a:cs typeface="Traditional Arabic" pitchFamily="18" charset="-78"/>
                      </a:endParaRPr>
                    </a:p>
                  </a:txBody>
                  <a:tcPr/>
                </a:tc>
                <a:tc>
                  <a:txBody>
                    <a:bodyPr/>
                    <a:lstStyle/>
                    <a:p>
                      <a:pPr algn="ctr"/>
                      <a:endParaRPr lang="ar-DZ" sz="2400" b="1" dirty="0" smtClean="0">
                        <a:solidFill>
                          <a:schemeClr val="tx1"/>
                        </a:solidFill>
                        <a:latin typeface="Traditional Arabic" pitchFamily="18" charset="-78"/>
                        <a:cs typeface="Traditional Arabic" pitchFamily="18" charset="-78"/>
                      </a:endParaRPr>
                    </a:p>
                    <a:p>
                      <a:pPr algn="ctr"/>
                      <a:r>
                        <a:rPr lang="ar-DZ" sz="2400" b="1" dirty="0" smtClean="0">
                          <a:solidFill>
                            <a:schemeClr val="tx1"/>
                          </a:solidFill>
                          <a:latin typeface="Traditional Arabic" pitchFamily="18" charset="-78"/>
                          <a:cs typeface="Traditional Arabic" pitchFamily="18" charset="-78"/>
                        </a:rPr>
                        <a:t>121000</a:t>
                      </a:r>
                    </a:p>
                    <a:p>
                      <a:pPr algn="ctr"/>
                      <a:r>
                        <a:rPr lang="ar-DZ" sz="2400" b="1" dirty="0" smtClean="0">
                          <a:solidFill>
                            <a:schemeClr val="tx1"/>
                          </a:solidFill>
                          <a:latin typeface="Traditional Arabic" pitchFamily="18" charset="-78"/>
                          <a:cs typeface="Traditional Arabic" pitchFamily="18" charset="-78"/>
                        </a:rPr>
                        <a:t>24000</a:t>
                      </a:r>
                    </a:p>
                    <a:p>
                      <a:pPr algn="ctr"/>
                      <a:r>
                        <a:rPr lang="ar-DZ" sz="2400" b="1" dirty="0" smtClean="0">
                          <a:solidFill>
                            <a:schemeClr val="tx1"/>
                          </a:solidFill>
                          <a:latin typeface="Traditional Arabic" pitchFamily="18" charset="-78"/>
                          <a:cs typeface="Traditional Arabic" pitchFamily="18" charset="-78"/>
                        </a:rPr>
                        <a:t>2400</a:t>
                      </a:r>
                    </a:p>
                    <a:p>
                      <a:pPr algn="ctr"/>
                      <a:r>
                        <a:rPr lang="ar-DZ" sz="2400" b="1" dirty="0" smtClean="0">
                          <a:solidFill>
                            <a:schemeClr val="tx1"/>
                          </a:solidFill>
                          <a:latin typeface="Traditional Arabic" pitchFamily="18" charset="-78"/>
                          <a:cs typeface="Traditional Arabic" pitchFamily="18" charset="-78"/>
                        </a:rPr>
                        <a:t>10000</a:t>
                      </a:r>
                    </a:p>
                    <a:p>
                      <a:pPr algn="ctr"/>
                      <a:r>
                        <a:rPr lang="ar-DZ" sz="2400" b="1" dirty="0" smtClean="0">
                          <a:solidFill>
                            <a:schemeClr val="tx1"/>
                          </a:solidFill>
                          <a:latin typeface="Traditional Arabic" pitchFamily="18" charset="-78"/>
                          <a:cs typeface="Traditional Arabic" pitchFamily="18" charset="-78"/>
                        </a:rPr>
                        <a:t>-</a:t>
                      </a:r>
                      <a:endParaRPr lang="fr-FR" sz="2400" b="1" dirty="0">
                        <a:solidFill>
                          <a:schemeClr val="tx1"/>
                        </a:solidFill>
                        <a:latin typeface="Traditional Arabic" pitchFamily="18" charset="-78"/>
                        <a:cs typeface="Traditional Arabic" pitchFamily="18" charset="-78"/>
                      </a:endParaRPr>
                    </a:p>
                  </a:txBody>
                  <a:tcPr/>
                </a:tc>
                <a:tc>
                  <a:txBody>
                    <a:bodyPr/>
                    <a:lstStyle/>
                    <a:p>
                      <a:pPr algn="ctr"/>
                      <a:endParaRPr lang="ar-DZ" sz="2400" b="1" dirty="0" smtClean="0">
                        <a:solidFill>
                          <a:schemeClr val="tx1"/>
                        </a:solidFill>
                        <a:latin typeface="Traditional Arabic" pitchFamily="18" charset="-78"/>
                        <a:cs typeface="Traditional Arabic" pitchFamily="18" charset="-78"/>
                      </a:endParaRPr>
                    </a:p>
                    <a:p>
                      <a:pPr algn="ctr"/>
                      <a:r>
                        <a:rPr lang="ar-DZ" sz="2400" b="1" dirty="0" smtClean="0">
                          <a:solidFill>
                            <a:schemeClr val="tx1"/>
                          </a:solidFill>
                          <a:latin typeface="Traditional Arabic" pitchFamily="18" charset="-78"/>
                          <a:cs typeface="Traditional Arabic" pitchFamily="18" charset="-78"/>
                        </a:rPr>
                        <a:t>111000</a:t>
                      </a:r>
                    </a:p>
                    <a:p>
                      <a:pPr algn="ctr"/>
                      <a:r>
                        <a:rPr lang="ar-DZ" sz="2400" b="1" dirty="0" smtClean="0">
                          <a:solidFill>
                            <a:schemeClr val="tx1"/>
                          </a:solidFill>
                          <a:latin typeface="Traditional Arabic" pitchFamily="18" charset="-78"/>
                          <a:cs typeface="Traditional Arabic" pitchFamily="18" charset="-78"/>
                        </a:rPr>
                        <a:t>22000</a:t>
                      </a:r>
                    </a:p>
                    <a:p>
                      <a:pPr algn="ctr"/>
                      <a:r>
                        <a:rPr lang="ar-DZ" sz="2400" b="1" dirty="0" smtClean="0">
                          <a:solidFill>
                            <a:schemeClr val="tx1"/>
                          </a:solidFill>
                          <a:latin typeface="Traditional Arabic" pitchFamily="18" charset="-78"/>
                          <a:cs typeface="Traditional Arabic" pitchFamily="18" charset="-78"/>
                        </a:rPr>
                        <a:t>2200</a:t>
                      </a:r>
                    </a:p>
                    <a:p>
                      <a:pPr algn="ctr"/>
                      <a:r>
                        <a:rPr lang="ar-DZ" sz="2400" b="1" dirty="0" smtClean="0">
                          <a:solidFill>
                            <a:schemeClr val="tx1"/>
                          </a:solidFill>
                          <a:latin typeface="Traditional Arabic" pitchFamily="18" charset="-78"/>
                          <a:cs typeface="Traditional Arabic" pitchFamily="18" charset="-78"/>
                        </a:rPr>
                        <a:t>10000</a:t>
                      </a:r>
                    </a:p>
                    <a:p>
                      <a:pPr algn="ctr"/>
                      <a:r>
                        <a:rPr lang="ar-DZ" sz="2400" b="1" dirty="0" smtClean="0">
                          <a:solidFill>
                            <a:schemeClr val="tx1"/>
                          </a:solidFill>
                          <a:latin typeface="Traditional Arabic" pitchFamily="18" charset="-78"/>
                          <a:cs typeface="Traditional Arabic" pitchFamily="18" charset="-78"/>
                        </a:rPr>
                        <a:t>100000</a:t>
                      </a:r>
                      <a:endParaRPr lang="fr-FR" sz="2400" b="1" dirty="0">
                        <a:solidFill>
                          <a:schemeClr val="tx1"/>
                        </a:solidFill>
                        <a:latin typeface="Traditional Arabic" pitchFamily="18" charset="-78"/>
                        <a:cs typeface="Traditional Arabic" pitchFamily="18" charset="-78"/>
                      </a:endParaRPr>
                    </a:p>
                  </a:txBody>
                  <a:tcPr/>
                </a:tc>
                <a:tc>
                  <a:txBody>
                    <a:bodyPr/>
                    <a:lstStyle/>
                    <a:p>
                      <a:pPr algn="ctr"/>
                      <a:endParaRPr lang="ar-DZ" sz="2400" b="1" dirty="0" smtClean="0">
                        <a:solidFill>
                          <a:schemeClr val="tx1"/>
                        </a:solidFill>
                        <a:latin typeface="Traditional Arabic" pitchFamily="18" charset="-78"/>
                        <a:cs typeface="Traditional Arabic" pitchFamily="18" charset="-78"/>
                      </a:endParaRPr>
                    </a:p>
                    <a:p>
                      <a:pPr algn="ctr"/>
                      <a:r>
                        <a:rPr lang="ar-DZ" sz="2400" b="1" dirty="0" smtClean="0">
                          <a:solidFill>
                            <a:schemeClr val="tx1"/>
                          </a:solidFill>
                          <a:latin typeface="Traditional Arabic" pitchFamily="18" charset="-78"/>
                          <a:cs typeface="Traditional Arabic" pitchFamily="18" charset="-78"/>
                        </a:rPr>
                        <a:t>101000</a:t>
                      </a:r>
                    </a:p>
                    <a:p>
                      <a:pPr algn="ctr"/>
                      <a:r>
                        <a:rPr lang="ar-DZ" sz="2400" b="1" dirty="0" smtClean="0">
                          <a:solidFill>
                            <a:schemeClr val="tx1"/>
                          </a:solidFill>
                          <a:latin typeface="Traditional Arabic" pitchFamily="18" charset="-78"/>
                          <a:cs typeface="Traditional Arabic" pitchFamily="18" charset="-78"/>
                        </a:rPr>
                        <a:t>20000</a:t>
                      </a:r>
                    </a:p>
                    <a:p>
                      <a:pPr algn="ctr"/>
                      <a:r>
                        <a:rPr lang="ar-DZ" sz="2400" b="1" dirty="0" smtClean="0">
                          <a:solidFill>
                            <a:schemeClr val="tx1"/>
                          </a:solidFill>
                          <a:latin typeface="Traditional Arabic" pitchFamily="18" charset="-78"/>
                          <a:cs typeface="Traditional Arabic" pitchFamily="18" charset="-78"/>
                        </a:rPr>
                        <a:t>2000</a:t>
                      </a:r>
                    </a:p>
                    <a:p>
                      <a:pPr algn="ctr"/>
                      <a:r>
                        <a:rPr lang="ar-DZ" sz="2400" b="1" dirty="0" smtClean="0">
                          <a:solidFill>
                            <a:schemeClr val="tx1"/>
                          </a:solidFill>
                          <a:latin typeface="Traditional Arabic" pitchFamily="18" charset="-78"/>
                          <a:cs typeface="Traditional Arabic" pitchFamily="18" charset="-78"/>
                        </a:rPr>
                        <a:t>10000</a:t>
                      </a:r>
                    </a:p>
                    <a:p>
                      <a:pPr algn="ctr"/>
                      <a:r>
                        <a:rPr lang="ar-DZ" sz="2400" b="1" dirty="0" smtClean="0">
                          <a:solidFill>
                            <a:schemeClr val="tx1"/>
                          </a:solidFill>
                          <a:latin typeface="Traditional Arabic" pitchFamily="18" charset="-78"/>
                          <a:cs typeface="Traditional Arabic" pitchFamily="18" charset="-78"/>
                        </a:rPr>
                        <a:t>-</a:t>
                      </a:r>
                    </a:p>
                  </a:txBody>
                  <a:tcPr/>
                </a:tc>
                <a:tc>
                  <a:txBody>
                    <a:bodyPr/>
                    <a:lstStyle/>
                    <a:p>
                      <a:pPr algn="ctr"/>
                      <a:endParaRPr lang="ar-DZ" sz="2400" b="1" dirty="0" smtClean="0">
                        <a:solidFill>
                          <a:schemeClr val="tx1"/>
                        </a:solidFill>
                        <a:latin typeface="Traditional Arabic" pitchFamily="18" charset="-78"/>
                        <a:cs typeface="Traditional Arabic" pitchFamily="18" charset="-78"/>
                      </a:endParaRPr>
                    </a:p>
                    <a:p>
                      <a:pPr algn="ctr"/>
                      <a:r>
                        <a:rPr lang="ar-DZ" sz="2400" b="1" dirty="0" smtClean="0">
                          <a:solidFill>
                            <a:schemeClr val="tx1"/>
                          </a:solidFill>
                          <a:latin typeface="Traditional Arabic" pitchFamily="18" charset="-78"/>
                          <a:cs typeface="Traditional Arabic" pitchFamily="18" charset="-78"/>
                        </a:rPr>
                        <a:t>93000</a:t>
                      </a:r>
                    </a:p>
                    <a:p>
                      <a:pPr algn="ctr"/>
                      <a:r>
                        <a:rPr lang="ar-DZ" sz="2400" b="1" dirty="0" smtClean="0">
                          <a:solidFill>
                            <a:schemeClr val="tx1"/>
                          </a:solidFill>
                          <a:latin typeface="Traditional Arabic" pitchFamily="18" charset="-78"/>
                          <a:cs typeface="Traditional Arabic" pitchFamily="18" charset="-78"/>
                        </a:rPr>
                        <a:t>18000</a:t>
                      </a:r>
                    </a:p>
                    <a:p>
                      <a:pPr algn="ctr"/>
                      <a:r>
                        <a:rPr lang="ar-DZ" sz="2400" b="1" dirty="0" smtClean="0">
                          <a:solidFill>
                            <a:schemeClr val="tx1"/>
                          </a:solidFill>
                          <a:latin typeface="Traditional Arabic" pitchFamily="18" charset="-78"/>
                          <a:cs typeface="Traditional Arabic" pitchFamily="18" charset="-78"/>
                        </a:rPr>
                        <a:t>1800</a:t>
                      </a:r>
                    </a:p>
                    <a:p>
                      <a:pPr algn="ctr"/>
                      <a:r>
                        <a:rPr lang="ar-DZ" sz="2400" b="1" dirty="0" smtClean="0">
                          <a:solidFill>
                            <a:schemeClr val="tx1"/>
                          </a:solidFill>
                          <a:latin typeface="Traditional Arabic" pitchFamily="18" charset="-78"/>
                          <a:cs typeface="Traditional Arabic" pitchFamily="18" charset="-78"/>
                        </a:rPr>
                        <a:t>10000</a:t>
                      </a:r>
                    </a:p>
                    <a:p>
                      <a:pPr algn="ctr"/>
                      <a:r>
                        <a:rPr lang="ar-DZ" sz="2400" b="1" dirty="0" smtClean="0">
                          <a:solidFill>
                            <a:schemeClr val="tx1"/>
                          </a:solidFill>
                          <a:latin typeface="Traditional Arabic" pitchFamily="18" charset="-78"/>
                          <a:cs typeface="Traditional Arabic" pitchFamily="18" charset="-78"/>
                        </a:rPr>
                        <a:t>-</a:t>
                      </a:r>
                      <a:endParaRPr lang="fr-FR" sz="2400" b="1" dirty="0">
                        <a:solidFill>
                          <a:schemeClr val="tx1"/>
                        </a:solidFill>
                        <a:latin typeface="Traditional Arabic" pitchFamily="18" charset="-78"/>
                        <a:cs typeface="Traditional Arabic" pitchFamily="18" charset="-78"/>
                      </a:endParaRPr>
                    </a:p>
                  </a:txBody>
                  <a:tcPr/>
                </a:tc>
                <a:tc>
                  <a:txBody>
                    <a:bodyPr/>
                    <a:lstStyle/>
                    <a:p>
                      <a:pPr algn="ctr"/>
                      <a:r>
                        <a:rPr lang="ar-DZ" sz="2400" b="1" u="sng" dirty="0" smtClean="0">
                          <a:solidFill>
                            <a:schemeClr val="tx1"/>
                          </a:solidFill>
                          <a:latin typeface="Traditional Arabic" pitchFamily="18" charset="-78"/>
                          <a:cs typeface="Traditional Arabic" pitchFamily="18" charset="-78"/>
                        </a:rPr>
                        <a:t>المدفوعات</a:t>
                      </a:r>
                    </a:p>
                    <a:p>
                      <a:pPr algn="ctr"/>
                      <a:r>
                        <a:rPr lang="ar-DZ" sz="2400" b="1" dirty="0" smtClean="0">
                          <a:solidFill>
                            <a:schemeClr val="tx1"/>
                          </a:solidFill>
                          <a:latin typeface="Traditional Arabic" pitchFamily="18" charset="-78"/>
                          <a:cs typeface="Traditional Arabic" pitchFamily="18" charset="-78"/>
                        </a:rPr>
                        <a:t>المشتريات</a:t>
                      </a:r>
                    </a:p>
                    <a:p>
                      <a:pPr algn="ctr"/>
                      <a:r>
                        <a:rPr lang="ar-DZ" sz="2400" b="1" dirty="0" smtClean="0">
                          <a:solidFill>
                            <a:schemeClr val="tx1"/>
                          </a:solidFill>
                          <a:latin typeface="Traditional Arabic" pitchFamily="18" charset="-78"/>
                          <a:cs typeface="Traditional Arabic" pitchFamily="18" charset="-78"/>
                        </a:rPr>
                        <a:t>عمولة</a:t>
                      </a:r>
                      <a:r>
                        <a:rPr lang="ar-DZ" sz="2400" b="1" baseline="0" dirty="0" smtClean="0">
                          <a:solidFill>
                            <a:schemeClr val="tx1"/>
                          </a:solidFill>
                          <a:latin typeface="Traditional Arabic" pitchFamily="18" charset="-78"/>
                          <a:cs typeface="Traditional Arabic" pitchFamily="18" charset="-78"/>
                        </a:rPr>
                        <a:t> وكلاء البيع</a:t>
                      </a:r>
                    </a:p>
                    <a:p>
                      <a:pPr algn="ctr"/>
                      <a:r>
                        <a:rPr lang="ar-DZ" sz="2400" b="1" baseline="0" dirty="0" smtClean="0">
                          <a:solidFill>
                            <a:schemeClr val="tx1"/>
                          </a:solidFill>
                          <a:latin typeface="Traditional Arabic" pitchFamily="18" charset="-78"/>
                          <a:cs typeface="Traditional Arabic" pitchFamily="18" charset="-78"/>
                        </a:rPr>
                        <a:t>مصاريف التأمين</a:t>
                      </a:r>
                    </a:p>
                    <a:p>
                      <a:pPr algn="ctr"/>
                      <a:r>
                        <a:rPr lang="ar-DZ" sz="2400" b="1" baseline="0" dirty="0" smtClean="0">
                          <a:solidFill>
                            <a:schemeClr val="tx1"/>
                          </a:solidFill>
                          <a:latin typeface="Traditional Arabic" pitchFamily="18" charset="-78"/>
                          <a:cs typeface="Traditional Arabic" pitchFamily="18" charset="-78"/>
                        </a:rPr>
                        <a:t>الرواتب</a:t>
                      </a:r>
                    </a:p>
                    <a:p>
                      <a:pPr algn="ctr"/>
                      <a:r>
                        <a:rPr lang="ar-DZ" sz="2400" b="1" baseline="0" dirty="0" err="1" smtClean="0">
                          <a:solidFill>
                            <a:schemeClr val="tx1"/>
                          </a:solidFill>
                          <a:latin typeface="Traditional Arabic" pitchFamily="18" charset="-78"/>
                          <a:cs typeface="Traditional Arabic" pitchFamily="18" charset="-78"/>
                        </a:rPr>
                        <a:t>الايجار</a:t>
                      </a:r>
                      <a:endParaRPr lang="fr-FR" sz="2400" b="1" dirty="0">
                        <a:solidFill>
                          <a:schemeClr val="tx1"/>
                        </a:solidFill>
                        <a:latin typeface="Traditional Arabic" pitchFamily="18" charset="-78"/>
                        <a:cs typeface="Traditional Arabic" pitchFamily="18" charset="-78"/>
                      </a:endParaRPr>
                    </a:p>
                  </a:txBody>
                  <a:tcPr/>
                </a:tc>
              </a:tr>
              <a:tr h="370840">
                <a:tc>
                  <a:txBody>
                    <a:bodyPr/>
                    <a:lstStyle/>
                    <a:p>
                      <a:pPr algn="ctr"/>
                      <a:r>
                        <a:rPr lang="ar-DZ" sz="2400" b="1" dirty="0" smtClean="0">
                          <a:solidFill>
                            <a:schemeClr val="tx1"/>
                          </a:solidFill>
                          <a:latin typeface="Traditional Arabic" pitchFamily="18" charset="-78"/>
                          <a:cs typeface="Traditional Arabic" pitchFamily="18" charset="-78"/>
                        </a:rPr>
                        <a:t>226400</a:t>
                      </a:r>
                      <a:endParaRPr lang="fr-FR" sz="2400" b="1" dirty="0">
                        <a:solidFill>
                          <a:schemeClr val="tx1"/>
                        </a:solidFill>
                        <a:latin typeface="Traditional Arabic" pitchFamily="18" charset="-78"/>
                        <a:cs typeface="Traditional Arabic" pitchFamily="18" charset="-78"/>
                      </a:endParaRPr>
                    </a:p>
                  </a:txBody>
                  <a:tcPr>
                    <a:solidFill>
                      <a:schemeClr val="accent6">
                        <a:lumMod val="75000"/>
                      </a:schemeClr>
                    </a:solidFill>
                  </a:tcPr>
                </a:tc>
                <a:tc>
                  <a:txBody>
                    <a:bodyPr/>
                    <a:lstStyle/>
                    <a:p>
                      <a:pPr algn="ctr"/>
                      <a:r>
                        <a:rPr lang="ar-DZ" sz="2400" b="1" dirty="0" smtClean="0">
                          <a:solidFill>
                            <a:schemeClr val="tx1"/>
                          </a:solidFill>
                          <a:latin typeface="Traditional Arabic" pitchFamily="18" charset="-78"/>
                          <a:cs typeface="Traditional Arabic" pitchFamily="18" charset="-78"/>
                        </a:rPr>
                        <a:t>116800</a:t>
                      </a:r>
                      <a:endParaRPr lang="fr-FR" sz="2400" b="1" dirty="0">
                        <a:solidFill>
                          <a:schemeClr val="tx1"/>
                        </a:solidFill>
                        <a:latin typeface="Traditional Arabic" pitchFamily="18" charset="-78"/>
                        <a:cs typeface="Traditional Arabic" pitchFamily="18" charset="-78"/>
                      </a:endParaRPr>
                    </a:p>
                  </a:txBody>
                  <a:tcPr>
                    <a:solidFill>
                      <a:schemeClr val="accent6">
                        <a:lumMod val="75000"/>
                      </a:schemeClr>
                    </a:solidFill>
                  </a:tcPr>
                </a:tc>
                <a:tc>
                  <a:txBody>
                    <a:bodyPr/>
                    <a:lstStyle/>
                    <a:p>
                      <a:pPr algn="ctr"/>
                      <a:r>
                        <a:rPr lang="ar-DZ" sz="2400" b="1" dirty="0" smtClean="0">
                          <a:solidFill>
                            <a:schemeClr val="tx1"/>
                          </a:solidFill>
                          <a:latin typeface="Traditional Arabic" pitchFamily="18" charset="-78"/>
                          <a:cs typeface="Traditional Arabic" pitchFamily="18" charset="-78"/>
                        </a:rPr>
                        <a:t>157400</a:t>
                      </a:r>
                      <a:endParaRPr lang="fr-FR" sz="2400" b="1" dirty="0">
                        <a:solidFill>
                          <a:schemeClr val="tx1"/>
                        </a:solidFill>
                        <a:latin typeface="Traditional Arabic" pitchFamily="18" charset="-78"/>
                        <a:cs typeface="Traditional Arabic" pitchFamily="18" charset="-78"/>
                      </a:endParaRPr>
                    </a:p>
                  </a:txBody>
                  <a:tcPr>
                    <a:solidFill>
                      <a:schemeClr val="accent6">
                        <a:lumMod val="75000"/>
                      </a:schemeClr>
                    </a:solidFill>
                  </a:tcPr>
                </a:tc>
                <a:tc>
                  <a:txBody>
                    <a:bodyPr/>
                    <a:lstStyle/>
                    <a:p>
                      <a:pPr algn="ctr"/>
                      <a:r>
                        <a:rPr lang="ar-DZ" sz="2400" b="1" dirty="0" smtClean="0">
                          <a:solidFill>
                            <a:schemeClr val="tx1"/>
                          </a:solidFill>
                          <a:latin typeface="Traditional Arabic" pitchFamily="18" charset="-78"/>
                          <a:cs typeface="Traditional Arabic" pitchFamily="18" charset="-78"/>
                        </a:rPr>
                        <a:t>245200</a:t>
                      </a:r>
                      <a:endParaRPr lang="fr-FR" sz="2400" b="1" dirty="0">
                        <a:solidFill>
                          <a:schemeClr val="tx1"/>
                        </a:solidFill>
                        <a:latin typeface="Traditional Arabic" pitchFamily="18" charset="-78"/>
                        <a:cs typeface="Traditional Arabic" pitchFamily="18" charset="-78"/>
                      </a:endParaRPr>
                    </a:p>
                  </a:txBody>
                  <a:tcPr>
                    <a:solidFill>
                      <a:schemeClr val="accent6">
                        <a:lumMod val="75000"/>
                      </a:schemeClr>
                    </a:solidFill>
                  </a:tcPr>
                </a:tc>
                <a:tc>
                  <a:txBody>
                    <a:bodyPr/>
                    <a:lstStyle/>
                    <a:p>
                      <a:pPr algn="ctr"/>
                      <a:r>
                        <a:rPr lang="ar-DZ" sz="2400" b="1" dirty="0" smtClean="0">
                          <a:solidFill>
                            <a:schemeClr val="tx1"/>
                          </a:solidFill>
                          <a:latin typeface="Traditional Arabic" pitchFamily="18" charset="-78"/>
                          <a:cs typeface="Traditional Arabic" pitchFamily="18" charset="-78"/>
                        </a:rPr>
                        <a:t>133000</a:t>
                      </a:r>
                      <a:endParaRPr lang="fr-FR" sz="2400" b="1" dirty="0">
                        <a:solidFill>
                          <a:schemeClr val="tx1"/>
                        </a:solidFill>
                        <a:latin typeface="Traditional Arabic" pitchFamily="18" charset="-78"/>
                        <a:cs typeface="Traditional Arabic" pitchFamily="18" charset="-78"/>
                      </a:endParaRPr>
                    </a:p>
                  </a:txBody>
                  <a:tcPr>
                    <a:solidFill>
                      <a:schemeClr val="accent6">
                        <a:lumMod val="75000"/>
                      </a:schemeClr>
                    </a:solidFill>
                  </a:tcPr>
                </a:tc>
                <a:tc>
                  <a:txBody>
                    <a:bodyPr/>
                    <a:lstStyle/>
                    <a:p>
                      <a:pPr algn="ctr"/>
                      <a:r>
                        <a:rPr lang="ar-DZ" sz="2400" b="1" dirty="0" smtClean="0">
                          <a:solidFill>
                            <a:schemeClr val="tx1"/>
                          </a:solidFill>
                          <a:latin typeface="Traditional Arabic" pitchFamily="18" charset="-78"/>
                          <a:cs typeface="Traditional Arabic" pitchFamily="18" charset="-78"/>
                        </a:rPr>
                        <a:t>122800</a:t>
                      </a:r>
                      <a:endParaRPr lang="fr-FR" sz="2400" b="1" dirty="0">
                        <a:solidFill>
                          <a:schemeClr val="tx1"/>
                        </a:solidFill>
                        <a:latin typeface="Traditional Arabic" pitchFamily="18" charset="-78"/>
                        <a:cs typeface="Traditional Arabic" pitchFamily="18" charset="-78"/>
                      </a:endParaRPr>
                    </a:p>
                  </a:txBody>
                  <a:tcPr>
                    <a:solidFill>
                      <a:schemeClr val="accent6">
                        <a:lumMod val="75000"/>
                      </a:schemeClr>
                    </a:solidFill>
                  </a:tcPr>
                </a:tc>
                <a:tc>
                  <a:txBody>
                    <a:bodyPr/>
                    <a:lstStyle/>
                    <a:p>
                      <a:pPr algn="ctr"/>
                      <a:r>
                        <a:rPr lang="ar-DZ" sz="2000" b="1" dirty="0" smtClean="0">
                          <a:solidFill>
                            <a:schemeClr val="tx1"/>
                          </a:solidFill>
                          <a:latin typeface="Traditional Arabic" pitchFamily="18" charset="-78"/>
                          <a:cs typeface="Traditional Arabic" pitchFamily="18" charset="-78"/>
                        </a:rPr>
                        <a:t>مجموع المدفوعات</a:t>
                      </a:r>
                      <a:endParaRPr lang="fr-FR" sz="2000" b="1" dirty="0">
                        <a:solidFill>
                          <a:schemeClr val="tx1"/>
                        </a:solidFill>
                        <a:latin typeface="Traditional Arabic" pitchFamily="18" charset="-78"/>
                        <a:cs typeface="Traditional Arabic" pitchFamily="18" charset="-78"/>
                      </a:endParaRPr>
                    </a:p>
                  </a:txBody>
                  <a:tcPr/>
                </a:tc>
              </a:tr>
              <a:tr h="370840">
                <a:tc>
                  <a:txBody>
                    <a:bodyPr/>
                    <a:lstStyle/>
                    <a:p>
                      <a:pPr algn="ctr"/>
                      <a:r>
                        <a:rPr lang="ar-DZ" sz="2400" b="1" dirty="0" smtClean="0">
                          <a:solidFill>
                            <a:schemeClr val="tx1"/>
                          </a:solidFill>
                          <a:latin typeface="Traditional Arabic" pitchFamily="18" charset="-78"/>
                          <a:cs typeface="Traditional Arabic" pitchFamily="18" charset="-78"/>
                        </a:rPr>
                        <a:t>203400</a:t>
                      </a:r>
                      <a:endParaRPr lang="fr-FR" sz="2400" b="1" dirty="0">
                        <a:solidFill>
                          <a:schemeClr val="tx1"/>
                        </a:solidFill>
                        <a:latin typeface="Traditional Arabic" pitchFamily="18" charset="-78"/>
                        <a:cs typeface="Traditional Arabic" pitchFamily="18" charset="-78"/>
                      </a:endParaRPr>
                    </a:p>
                  </a:txBody>
                  <a:tcPr>
                    <a:solidFill>
                      <a:schemeClr val="accent6">
                        <a:lumMod val="60000"/>
                        <a:lumOff val="40000"/>
                      </a:schemeClr>
                    </a:solidFill>
                  </a:tcPr>
                </a:tc>
                <a:tc>
                  <a:txBody>
                    <a:bodyPr/>
                    <a:lstStyle/>
                    <a:p>
                      <a:pPr algn="ctr"/>
                      <a:r>
                        <a:rPr lang="ar-DZ" sz="2400" b="1" dirty="0" smtClean="0">
                          <a:solidFill>
                            <a:schemeClr val="tx1"/>
                          </a:solidFill>
                          <a:latin typeface="Traditional Arabic" pitchFamily="18" charset="-78"/>
                          <a:cs typeface="Traditional Arabic" pitchFamily="18" charset="-78"/>
                        </a:rPr>
                        <a:t>244800</a:t>
                      </a:r>
                      <a:endParaRPr lang="fr-FR" sz="2400" b="1" dirty="0">
                        <a:solidFill>
                          <a:schemeClr val="tx1"/>
                        </a:solidFill>
                        <a:latin typeface="Traditional Arabic" pitchFamily="18" charset="-78"/>
                        <a:cs typeface="Traditional Arabic" pitchFamily="18" charset="-78"/>
                      </a:endParaRPr>
                    </a:p>
                  </a:txBody>
                  <a:tcPr>
                    <a:solidFill>
                      <a:schemeClr val="accent6">
                        <a:lumMod val="60000"/>
                        <a:lumOff val="40000"/>
                      </a:schemeClr>
                    </a:solidFill>
                  </a:tcPr>
                </a:tc>
                <a:tc>
                  <a:txBody>
                    <a:bodyPr/>
                    <a:lstStyle/>
                    <a:p>
                      <a:pPr algn="ctr"/>
                      <a:r>
                        <a:rPr lang="ar-DZ" sz="2400" b="1" dirty="0" smtClean="0">
                          <a:solidFill>
                            <a:schemeClr val="tx1"/>
                          </a:solidFill>
                          <a:latin typeface="Traditional Arabic" pitchFamily="18" charset="-78"/>
                          <a:cs typeface="Traditional Arabic" pitchFamily="18" charset="-78"/>
                        </a:rPr>
                        <a:t>151600</a:t>
                      </a:r>
                      <a:endParaRPr lang="fr-FR" sz="2400" b="1" dirty="0">
                        <a:solidFill>
                          <a:schemeClr val="tx1"/>
                        </a:solidFill>
                        <a:latin typeface="Traditional Arabic" pitchFamily="18" charset="-78"/>
                        <a:cs typeface="Traditional Arabic" pitchFamily="18" charset="-78"/>
                      </a:endParaRPr>
                    </a:p>
                  </a:txBody>
                  <a:tcPr>
                    <a:solidFill>
                      <a:schemeClr val="accent6">
                        <a:lumMod val="60000"/>
                        <a:lumOff val="40000"/>
                      </a:schemeClr>
                    </a:solidFill>
                  </a:tcPr>
                </a:tc>
                <a:tc>
                  <a:txBody>
                    <a:bodyPr/>
                    <a:lstStyle/>
                    <a:p>
                      <a:pPr algn="ctr"/>
                      <a:r>
                        <a:rPr lang="ar-DZ" sz="2400" b="1" dirty="0" smtClean="0">
                          <a:solidFill>
                            <a:schemeClr val="tx1"/>
                          </a:solidFill>
                          <a:latin typeface="Traditional Arabic" pitchFamily="18" charset="-78"/>
                          <a:cs typeface="Traditional Arabic" pitchFamily="18" charset="-78"/>
                        </a:rPr>
                        <a:t>79000</a:t>
                      </a:r>
                      <a:endParaRPr lang="fr-FR" sz="2400" b="1" dirty="0">
                        <a:solidFill>
                          <a:schemeClr val="tx1"/>
                        </a:solidFill>
                        <a:latin typeface="Traditional Arabic" pitchFamily="18" charset="-78"/>
                        <a:cs typeface="Traditional Arabic" pitchFamily="18" charset="-78"/>
                      </a:endParaRPr>
                    </a:p>
                  </a:txBody>
                  <a:tcPr>
                    <a:solidFill>
                      <a:schemeClr val="accent6">
                        <a:lumMod val="60000"/>
                        <a:lumOff val="40000"/>
                      </a:schemeClr>
                    </a:solidFill>
                  </a:tcPr>
                </a:tc>
                <a:tc>
                  <a:txBody>
                    <a:bodyPr/>
                    <a:lstStyle/>
                    <a:p>
                      <a:pPr algn="ctr"/>
                      <a:r>
                        <a:rPr lang="ar-DZ" sz="2400" b="1" dirty="0" smtClean="0">
                          <a:solidFill>
                            <a:schemeClr val="tx1"/>
                          </a:solidFill>
                          <a:latin typeface="Traditional Arabic" pitchFamily="18" charset="-78"/>
                          <a:cs typeface="Traditional Arabic" pitchFamily="18" charset="-78"/>
                        </a:rPr>
                        <a:t>114200</a:t>
                      </a:r>
                      <a:endParaRPr lang="fr-FR" sz="2400" b="1" dirty="0">
                        <a:solidFill>
                          <a:schemeClr val="tx1"/>
                        </a:solidFill>
                        <a:latin typeface="Traditional Arabic" pitchFamily="18" charset="-78"/>
                        <a:cs typeface="Traditional Arabic" pitchFamily="18" charset="-78"/>
                      </a:endParaRPr>
                    </a:p>
                  </a:txBody>
                  <a:tcPr>
                    <a:solidFill>
                      <a:schemeClr val="accent6">
                        <a:lumMod val="60000"/>
                        <a:lumOff val="40000"/>
                      </a:schemeClr>
                    </a:solidFill>
                  </a:tcPr>
                </a:tc>
                <a:tc>
                  <a:txBody>
                    <a:bodyPr/>
                    <a:lstStyle/>
                    <a:p>
                      <a:pPr algn="ctr"/>
                      <a:r>
                        <a:rPr lang="ar-DZ" sz="2400" b="1" dirty="0" smtClean="0">
                          <a:solidFill>
                            <a:schemeClr val="tx1"/>
                          </a:solidFill>
                          <a:latin typeface="Traditional Arabic" pitchFamily="18" charset="-78"/>
                          <a:cs typeface="Traditional Arabic" pitchFamily="18" charset="-78"/>
                        </a:rPr>
                        <a:t>57200</a:t>
                      </a:r>
                      <a:endParaRPr lang="fr-FR" sz="2400" b="1" dirty="0">
                        <a:solidFill>
                          <a:schemeClr val="tx1"/>
                        </a:solidFill>
                        <a:latin typeface="Traditional Arabic" pitchFamily="18" charset="-78"/>
                        <a:cs typeface="Traditional Arabic" pitchFamily="18" charset="-78"/>
                      </a:endParaRPr>
                    </a:p>
                  </a:txBody>
                  <a:tcPr>
                    <a:solidFill>
                      <a:schemeClr val="accent6">
                        <a:lumMod val="60000"/>
                        <a:lumOff val="40000"/>
                      </a:schemeClr>
                    </a:solidFill>
                  </a:tcPr>
                </a:tc>
                <a:tc>
                  <a:txBody>
                    <a:bodyPr/>
                    <a:lstStyle/>
                    <a:p>
                      <a:pPr algn="ctr"/>
                      <a:r>
                        <a:rPr lang="ar-DZ" sz="2400" b="1" dirty="0" smtClean="0">
                          <a:solidFill>
                            <a:schemeClr val="tx1"/>
                          </a:solidFill>
                          <a:latin typeface="Traditional Arabic" pitchFamily="18" charset="-78"/>
                          <a:cs typeface="Traditional Arabic" pitchFamily="18" charset="-78"/>
                        </a:rPr>
                        <a:t>الرصيد النقدي النهائي</a:t>
                      </a:r>
                      <a:endParaRPr lang="fr-FR" sz="2400" b="1" dirty="0">
                        <a:solidFill>
                          <a:schemeClr val="tx1"/>
                        </a:solidFill>
                        <a:latin typeface="Traditional Arabic" pitchFamily="18" charset="-78"/>
                        <a:cs typeface="Traditional Arabic" pitchFamily="18" charset="-78"/>
                      </a:endParaRPr>
                    </a:p>
                  </a:txBody>
                  <a:tcPr/>
                </a:tc>
              </a:tr>
            </a:tbl>
          </a:graphicData>
        </a:graphic>
      </p:graphicFrame>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solidFill>
            <a:schemeClr val="bg1">
              <a:lumMod val="85000"/>
            </a:schemeClr>
          </a:solidFill>
        </p:spPr>
        <p:txBody>
          <a:bodyPr>
            <a:normAutofit/>
          </a:bodyPr>
          <a:lstStyle/>
          <a:p>
            <a:pPr rtl="1"/>
            <a:r>
              <a:rPr lang="ar-DZ" b="1" dirty="0" smtClean="0"/>
              <a:t>المحور الثامن: الموازنة التقديرية للخزينة</a:t>
            </a:r>
            <a:endParaRPr lang="fr-FR" dirty="0"/>
          </a:p>
        </p:txBody>
      </p:sp>
      <p:graphicFrame>
        <p:nvGraphicFramePr>
          <p:cNvPr id="4" name="Espace réservé du contenu 3"/>
          <p:cNvGraphicFramePr>
            <a:graphicFrameLocks noGrp="1"/>
          </p:cNvGraphicFramePr>
          <p:nvPr>
            <p:ph idx="1"/>
          </p:nvPr>
        </p:nvGraphicFramePr>
        <p:xfrm>
          <a:off x="457200" y="3143248"/>
          <a:ext cx="8229600" cy="2316480"/>
        </p:xfrm>
        <a:graphic>
          <a:graphicData uri="http://schemas.openxmlformats.org/drawingml/2006/table">
            <a:tbl>
              <a:tblPr firstRow="1" bandRow="1">
                <a:tableStyleId>{5C22544A-7EE6-4342-B048-85BDC9FD1C3A}</a:tableStyleId>
              </a:tblPr>
              <a:tblGrid>
                <a:gridCol w="8229600"/>
              </a:tblGrid>
              <a:tr h="370840">
                <a:tc>
                  <a:txBody>
                    <a:bodyPr/>
                    <a:lstStyle/>
                    <a:p>
                      <a:pPr marL="0" marR="0" indent="0" algn="r" defTabSz="914400" rtl="1" eaLnBrk="1" fontAlgn="auto" latinLnBrk="0" hangingPunct="1">
                        <a:lnSpc>
                          <a:spcPct val="100000"/>
                        </a:lnSpc>
                        <a:spcBef>
                          <a:spcPts val="0"/>
                        </a:spcBef>
                        <a:spcAft>
                          <a:spcPts val="0"/>
                        </a:spcAft>
                        <a:buClrTx/>
                        <a:buSzTx/>
                        <a:buFontTx/>
                        <a:buNone/>
                        <a:tabLst/>
                        <a:defRPr/>
                      </a:pPr>
                      <a:r>
                        <a:rPr lang="ar-DZ" sz="3200" b="1" kern="1200" dirty="0" smtClean="0">
                          <a:solidFill>
                            <a:schemeClr val="tx1"/>
                          </a:solidFill>
                          <a:latin typeface="+mn-lt"/>
                          <a:ea typeface="+mn-ea"/>
                          <a:cs typeface="+mn-cs"/>
                        </a:rPr>
                        <a:t>أولا: تعريف الموازنة التقديرية للخزينة</a:t>
                      </a:r>
                      <a:endParaRPr lang="fr-FR" sz="3200" b="1" kern="1200" dirty="0" smtClean="0">
                        <a:solidFill>
                          <a:schemeClr val="tx1"/>
                        </a:solidFill>
                        <a:latin typeface="+mn-lt"/>
                        <a:ea typeface="+mn-ea"/>
                        <a:cs typeface="+mn-cs"/>
                      </a:endParaRPr>
                    </a:p>
                  </a:txBody>
                  <a:tcPr/>
                </a:tc>
              </a:tr>
              <a:tr h="370840">
                <a:tc>
                  <a:txBody>
                    <a:bodyPr/>
                    <a:lstStyle/>
                    <a:p>
                      <a:pPr marL="0" marR="0" indent="0" algn="r" defTabSz="914400" rtl="1" eaLnBrk="1" fontAlgn="auto" latinLnBrk="0" hangingPunct="1">
                        <a:lnSpc>
                          <a:spcPct val="100000"/>
                        </a:lnSpc>
                        <a:spcBef>
                          <a:spcPts val="0"/>
                        </a:spcBef>
                        <a:spcAft>
                          <a:spcPts val="0"/>
                        </a:spcAft>
                        <a:buClrTx/>
                        <a:buSzTx/>
                        <a:buFontTx/>
                        <a:buNone/>
                        <a:tabLst/>
                        <a:defRPr/>
                      </a:pPr>
                      <a:r>
                        <a:rPr lang="ar-DZ" sz="3200" b="1" kern="1200" dirty="0" smtClean="0">
                          <a:solidFill>
                            <a:schemeClr val="tx1"/>
                          </a:solidFill>
                          <a:latin typeface="+mn-lt"/>
                          <a:ea typeface="+mn-ea"/>
                          <a:cs typeface="+mn-cs"/>
                        </a:rPr>
                        <a:t>ثانيا: أهداف الموازنة التقديرية للخزينة</a:t>
                      </a:r>
                      <a:endParaRPr lang="fr-FR" sz="3200" b="1" kern="1200" dirty="0" smtClean="0">
                        <a:solidFill>
                          <a:schemeClr val="tx1"/>
                        </a:solidFill>
                        <a:latin typeface="+mn-lt"/>
                        <a:ea typeface="+mn-ea"/>
                        <a:cs typeface="+mn-cs"/>
                      </a:endParaRPr>
                    </a:p>
                  </a:txBody>
                  <a:tcPr/>
                </a:tc>
              </a:tr>
              <a:tr h="370840">
                <a:tc>
                  <a:txBody>
                    <a:bodyPr/>
                    <a:lstStyle/>
                    <a:p>
                      <a:pPr marL="0" marR="0" lvl="0" indent="0" algn="r" defTabSz="914400" rtl="1" eaLnBrk="1" fontAlgn="auto" latinLnBrk="0" hangingPunct="1">
                        <a:lnSpc>
                          <a:spcPct val="100000"/>
                        </a:lnSpc>
                        <a:spcBef>
                          <a:spcPts val="0"/>
                        </a:spcBef>
                        <a:spcAft>
                          <a:spcPts val="0"/>
                        </a:spcAft>
                        <a:buClrTx/>
                        <a:buSzTx/>
                        <a:buFontTx/>
                        <a:buNone/>
                        <a:tabLst/>
                        <a:defRPr/>
                      </a:pPr>
                      <a:r>
                        <a:rPr lang="ar-DZ" sz="3200" b="1" kern="1200" dirty="0" smtClean="0">
                          <a:solidFill>
                            <a:schemeClr val="dk1"/>
                          </a:solidFill>
                          <a:latin typeface="+mn-lt"/>
                          <a:ea typeface="+mn-ea"/>
                          <a:cs typeface="+mn-cs"/>
                        </a:rPr>
                        <a:t>ثالثا: التدفقات النقدية في المؤسسة</a:t>
                      </a:r>
                      <a:endParaRPr lang="fr-FR" sz="3200" kern="1200" dirty="0" smtClean="0">
                        <a:solidFill>
                          <a:schemeClr val="dk1"/>
                        </a:solidFill>
                        <a:latin typeface="+mn-lt"/>
                        <a:ea typeface="+mn-ea"/>
                        <a:cs typeface="+mn-cs"/>
                      </a:endParaRPr>
                    </a:p>
                  </a:txBody>
                  <a:tcPr/>
                </a:tc>
              </a:tr>
              <a:tr h="370840">
                <a:tc>
                  <a:txBody>
                    <a:bodyPr/>
                    <a:lstStyle/>
                    <a:p>
                      <a:pPr marL="0" marR="0" lvl="0" indent="0" algn="r" defTabSz="914400" rtl="1" eaLnBrk="1" fontAlgn="auto" latinLnBrk="0" hangingPunct="1">
                        <a:lnSpc>
                          <a:spcPct val="100000"/>
                        </a:lnSpc>
                        <a:spcBef>
                          <a:spcPts val="0"/>
                        </a:spcBef>
                        <a:spcAft>
                          <a:spcPts val="0"/>
                        </a:spcAft>
                        <a:buClrTx/>
                        <a:buSzTx/>
                        <a:buFontTx/>
                        <a:buNone/>
                        <a:tabLst/>
                        <a:defRPr/>
                      </a:pPr>
                      <a:r>
                        <a:rPr lang="ar-DZ" sz="3200" b="1" kern="1200" dirty="0" smtClean="0">
                          <a:solidFill>
                            <a:schemeClr val="dk1"/>
                          </a:solidFill>
                          <a:latin typeface="+mn-lt"/>
                          <a:ea typeface="+mn-ea"/>
                          <a:cs typeface="+mn-cs"/>
                        </a:rPr>
                        <a:t>رابعا:  إعداد الموازنة التقديرية للخزينة</a:t>
                      </a:r>
                      <a:endParaRPr lang="fr-FR" sz="3200" kern="1200" dirty="0" smtClean="0">
                        <a:solidFill>
                          <a:schemeClr val="dk1"/>
                        </a:solidFill>
                        <a:latin typeface="+mn-lt"/>
                        <a:ea typeface="+mn-ea"/>
                        <a:cs typeface="+mn-cs"/>
                      </a:endParaRPr>
                    </a:p>
                  </a:txBody>
                  <a:tcPr/>
                </a:tc>
              </a:tr>
            </a:tbl>
          </a:graphicData>
        </a:graphic>
      </p:graphicFrame>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0"/>
            <a:ext cx="9144000" cy="6858000"/>
          </a:xfrm>
          <a:solidFill>
            <a:schemeClr val="accent1">
              <a:lumMod val="20000"/>
              <a:lumOff val="80000"/>
            </a:schemeClr>
          </a:solidFill>
        </p:spPr>
        <p:txBody>
          <a:bodyPr/>
          <a:lstStyle/>
          <a:p>
            <a:pPr algn="just" rtl="1"/>
            <a:r>
              <a:rPr lang="ar-DZ" sz="6000" dirty="0" smtClean="0">
                <a:latin typeface="Traditional Arabic" pitchFamily="18" charset="-78"/>
                <a:cs typeface="Traditional Arabic" pitchFamily="18" charset="-78"/>
              </a:rPr>
              <a:t>الموازنة التقديرية للنقدية تختلف كثيرا عن الموازنات التقديرية الأخرى، فهي عبارة عن تقدير لمدفوعات ومقبوضات المؤسسة خلال فترة معينة فهي إذن ليست موازنة للتكاليف فهي لا تعد على أساس سنوي ولكن على الأقل تعد على أساس شهري وفي بعض الأحيان توزع على أساس كل أسبوع.</a:t>
            </a:r>
            <a:endParaRPr lang="fr-FR" sz="6000" dirty="0" smtClean="0">
              <a:latin typeface="Traditional Arabic" pitchFamily="18" charset="-78"/>
              <a:cs typeface="Traditional Arabic" pitchFamily="18" charset="-78"/>
            </a:endParaRPr>
          </a:p>
          <a:p>
            <a:endParaRPr lang="fr-F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0"/>
            <a:ext cx="9144000" cy="1417638"/>
          </a:xfrm>
          <a:solidFill>
            <a:schemeClr val="bg1">
              <a:lumMod val="85000"/>
            </a:schemeClr>
          </a:solidFill>
        </p:spPr>
        <p:txBody>
          <a:bodyPr>
            <a:normAutofit/>
          </a:bodyPr>
          <a:lstStyle/>
          <a:p>
            <a:pPr rtl="1"/>
            <a:r>
              <a:rPr lang="ar-DZ" sz="6000" b="1" dirty="0" smtClean="0">
                <a:latin typeface="Traditional Arabic" pitchFamily="18" charset="-78"/>
                <a:cs typeface="Traditional Arabic" pitchFamily="18" charset="-78"/>
              </a:rPr>
              <a:t>أولا: تعريف الموازنة التقديرية للخزينة</a:t>
            </a:r>
            <a:endParaRPr lang="fr-FR" sz="6000" dirty="0">
              <a:solidFill>
                <a:schemeClr val="dk1"/>
              </a:solidFill>
              <a:latin typeface="Traditional Arabic" pitchFamily="18" charset="-78"/>
              <a:cs typeface="Traditional Arabic" pitchFamily="18" charset="-78"/>
            </a:endParaRPr>
          </a:p>
        </p:txBody>
      </p:sp>
      <p:sp>
        <p:nvSpPr>
          <p:cNvPr id="3" name="Espace réservé du contenu 2"/>
          <p:cNvSpPr>
            <a:spLocks noGrp="1"/>
          </p:cNvSpPr>
          <p:nvPr>
            <p:ph idx="1"/>
          </p:nvPr>
        </p:nvSpPr>
        <p:spPr>
          <a:xfrm>
            <a:off x="0" y="1428736"/>
            <a:ext cx="9144000" cy="5429264"/>
          </a:xfrm>
          <a:solidFill>
            <a:schemeClr val="tx2">
              <a:lumMod val="20000"/>
              <a:lumOff val="80000"/>
            </a:schemeClr>
          </a:solidFill>
        </p:spPr>
        <p:txBody>
          <a:bodyPr>
            <a:noAutofit/>
          </a:bodyPr>
          <a:lstStyle/>
          <a:p>
            <a:pPr algn="just" rtl="1"/>
            <a:r>
              <a:rPr lang="ar-DZ" sz="4400" dirty="0" smtClean="0">
                <a:latin typeface="Traditional Arabic" pitchFamily="18" charset="-78"/>
                <a:cs typeface="Traditional Arabic" pitchFamily="18" charset="-78"/>
              </a:rPr>
              <a:t>تعتبر الموازنة التقديرية وسيلة للتخطيط المالي على المدى القصير، وهي تسمح بتحديد احتياجات التمويل في المدى القصير بالإضافة إلى تحديد فرص توظيف الأموال وهي وسيلة لتقدير المصادر والاستعمالات المستقبلية للنقدية.</a:t>
            </a:r>
            <a:endParaRPr lang="fr-FR" sz="4400" dirty="0" smtClean="0">
              <a:latin typeface="Traditional Arabic" pitchFamily="18" charset="-78"/>
              <a:cs typeface="Traditional Arabic" pitchFamily="18" charset="-78"/>
            </a:endParaRPr>
          </a:p>
          <a:p>
            <a:pPr algn="just" rtl="1"/>
            <a:r>
              <a:rPr lang="ar-DZ" sz="4400" dirty="0" smtClean="0">
                <a:latin typeface="Traditional Arabic" pitchFamily="18" charset="-78"/>
                <a:cs typeface="Traditional Arabic" pitchFamily="18" charset="-78"/>
              </a:rPr>
              <a:t>وتعتبر كذلك الموازنة التقديرية للخزينة أداة للتخطيط النقدي فهي تهدف إلى دراسة الوضع التمويلي والسيولة النقدية للمؤسسة.</a:t>
            </a:r>
            <a:endParaRPr lang="fr-FR" sz="4400" dirty="0" smtClean="0">
              <a:latin typeface="Traditional Arabic" pitchFamily="18" charset="-78"/>
              <a:cs typeface="Traditional Arabic" pitchFamily="18" charset="-78"/>
            </a:endParaRPr>
          </a:p>
          <a:p>
            <a:pPr algn="just" rtl="1"/>
            <a:endParaRPr lang="fr-FR" sz="4800" dirty="0" smtClean="0">
              <a:latin typeface="Traditional Arabic" pitchFamily="18" charset="-78"/>
              <a:cs typeface="Traditional Arabic" pitchFamily="18" charset="-78"/>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0"/>
            <a:ext cx="9144000" cy="6858000"/>
          </a:xfrm>
          <a:solidFill>
            <a:schemeClr val="tx2">
              <a:lumMod val="20000"/>
              <a:lumOff val="80000"/>
            </a:schemeClr>
          </a:solidFill>
        </p:spPr>
        <p:txBody>
          <a:bodyPr/>
          <a:lstStyle/>
          <a:p>
            <a:pPr algn="just" rtl="1"/>
            <a:r>
              <a:rPr lang="ar-DZ" sz="4800" dirty="0" smtClean="0">
                <a:latin typeface="Traditional Arabic" pitchFamily="18" charset="-78"/>
                <a:cs typeface="Traditional Arabic" pitchFamily="18" charset="-78"/>
              </a:rPr>
              <a:t>ونجد أن موازنة النقدية هي آخر موازنة ضمن نظام الموازنات التقديرية فهي تعتبر حوصلة لكل الموازنات السابقة التي يترتب عليها حصول المؤسسة على إيرادات</a:t>
            </a:r>
          </a:p>
          <a:p>
            <a:pPr algn="just" rtl="1">
              <a:buNone/>
            </a:pPr>
            <a:r>
              <a:rPr lang="ar-DZ" sz="4800" dirty="0" smtClean="0">
                <a:latin typeface="Traditional Arabic" pitchFamily="18" charset="-78"/>
                <a:cs typeface="Traditional Arabic" pitchFamily="18" charset="-78"/>
              </a:rPr>
              <a:t>(تدفقات نقدية داخلة)، ويترتب عنها دفع وتسديد المؤسسة لتكاليف والمصروفات (تدفقات نقدية خارجة) ولهذا نقول أن الموازنة التقديرية النقدية وسيلة للتخطيط والتنبؤ بتدفقات المقبوضات والمدفوعات وتحديد الفائض أو العجز لأجل اتخاذ قرارات مسبقة.</a:t>
            </a:r>
            <a:endParaRPr lang="fr-FR" sz="4800" dirty="0" smtClean="0">
              <a:latin typeface="Traditional Arabic" pitchFamily="18" charset="-78"/>
              <a:cs typeface="Traditional Arabic" pitchFamily="18" charset="-78"/>
            </a:endParaRPr>
          </a:p>
          <a:p>
            <a:endParaRPr lang="fr-F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0"/>
            <a:ext cx="9144000" cy="1417638"/>
          </a:xfrm>
          <a:solidFill>
            <a:schemeClr val="bg1">
              <a:lumMod val="85000"/>
            </a:schemeClr>
          </a:solidFill>
        </p:spPr>
        <p:txBody>
          <a:bodyPr>
            <a:normAutofit/>
          </a:bodyPr>
          <a:lstStyle/>
          <a:p>
            <a:pPr rtl="1"/>
            <a:r>
              <a:rPr lang="ar-DZ" sz="6000" b="1" dirty="0" smtClean="0">
                <a:latin typeface="Traditional Arabic" pitchFamily="18" charset="-78"/>
                <a:cs typeface="Traditional Arabic" pitchFamily="18" charset="-78"/>
              </a:rPr>
              <a:t>ثانيا: أهداف الموازنة التقديرية للخزينة</a:t>
            </a:r>
            <a:endParaRPr lang="fr-FR" sz="6000" dirty="0">
              <a:latin typeface="Traditional Arabic" pitchFamily="18" charset="-78"/>
              <a:cs typeface="Traditional Arabic" pitchFamily="18" charset="-78"/>
            </a:endParaRPr>
          </a:p>
        </p:txBody>
      </p:sp>
      <p:sp>
        <p:nvSpPr>
          <p:cNvPr id="3" name="Espace réservé du contenu 2"/>
          <p:cNvSpPr>
            <a:spLocks noGrp="1"/>
          </p:cNvSpPr>
          <p:nvPr>
            <p:ph idx="1"/>
          </p:nvPr>
        </p:nvSpPr>
        <p:spPr>
          <a:xfrm>
            <a:off x="0" y="1428736"/>
            <a:ext cx="9144000" cy="5429264"/>
          </a:xfrm>
          <a:solidFill>
            <a:schemeClr val="tx2">
              <a:lumMod val="20000"/>
              <a:lumOff val="80000"/>
            </a:schemeClr>
          </a:solidFill>
        </p:spPr>
        <p:txBody>
          <a:bodyPr>
            <a:noAutofit/>
          </a:bodyPr>
          <a:lstStyle/>
          <a:p>
            <a:pPr algn="just" rtl="1"/>
            <a:r>
              <a:rPr lang="ar-DZ" sz="4800" dirty="0" smtClean="0">
                <a:latin typeface="Traditional Arabic" pitchFamily="18" charset="-78"/>
                <a:cs typeface="Traditional Arabic" pitchFamily="18" charset="-78"/>
              </a:rPr>
              <a:t>تعتبر الموازنة التقديرية للخزينة (النقدية) جزءا رئيسيا من نظام معلومات الموازنة في المؤسسة وهي أداة ضرورية لأنها تمكن من تحقيق الأهداف التالية:</a:t>
            </a:r>
            <a:endParaRPr lang="fr-FR" sz="4800" dirty="0" smtClean="0">
              <a:latin typeface="Traditional Arabic" pitchFamily="18" charset="-78"/>
              <a:cs typeface="Traditional Arabic" pitchFamily="18" charset="-78"/>
            </a:endParaRPr>
          </a:p>
          <a:p>
            <a:pPr lvl="0" algn="just" rtl="1"/>
            <a:r>
              <a:rPr lang="ar-DZ" sz="4800" dirty="0" smtClean="0">
                <a:latin typeface="Traditional Arabic" pitchFamily="18" charset="-78"/>
                <a:cs typeface="Traditional Arabic" pitchFamily="18" charset="-78"/>
              </a:rPr>
              <a:t>تحقيق هدف السيولة حيث أنها تمكن من تبين الفترات التي يظهر </a:t>
            </a:r>
            <a:r>
              <a:rPr lang="ar-DZ" sz="4800" dirty="0" err="1" smtClean="0">
                <a:latin typeface="Traditional Arabic" pitchFamily="18" charset="-78"/>
                <a:cs typeface="Traditional Arabic" pitchFamily="18" charset="-78"/>
              </a:rPr>
              <a:t>بها</a:t>
            </a:r>
            <a:r>
              <a:rPr lang="ar-DZ" sz="4800" dirty="0" smtClean="0">
                <a:latin typeface="Traditional Arabic" pitchFamily="18" charset="-78"/>
                <a:cs typeface="Traditional Arabic" pitchFamily="18" charset="-78"/>
              </a:rPr>
              <a:t> </a:t>
            </a:r>
            <a:r>
              <a:rPr lang="ar-DZ" sz="4800" b="1" dirty="0" smtClean="0">
                <a:latin typeface="Traditional Arabic" pitchFamily="18" charset="-78"/>
                <a:cs typeface="Traditional Arabic" pitchFamily="18" charset="-78"/>
              </a:rPr>
              <a:t>الفائض</a:t>
            </a:r>
            <a:r>
              <a:rPr lang="ar-DZ" sz="4800" dirty="0" smtClean="0">
                <a:latin typeface="Traditional Arabic" pitchFamily="18" charset="-78"/>
                <a:cs typeface="Traditional Arabic" pitchFamily="18" charset="-78"/>
              </a:rPr>
              <a:t> من أجل سداد الالتزامات مثل القروض، أو عجز وفي هذه الحالة تلجأ إلى قروض.</a:t>
            </a:r>
            <a:endParaRPr lang="fr-FR" sz="4800" dirty="0" smtClean="0">
              <a:latin typeface="Traditional Arabic" pitchFamily="18" charset="-78"/>
              <a:cs typeface="Traditional Arabic" pitchFamily="18" charset="-78"/>
            </a:endParaRPr>
          </a:p>
          <a:p>
            <a:pPr algn="just" rtl="1">
              <a:buNone/>
            </a:pPr>
            <a:endParaRPr lang="fr-FR" sz="4800" dirty="0" smtClean="0">
              <a:latin typeface="Traditional Arabic" pitchFamily="18" charset="-78"/>
              <a:cs typeface="Traditional Arabic" pitchFamily="18" charset="-78"/>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0"/>
            <a:ext cx="9144000" cy="6858000"/>
          </a:xfrm>
          <a:solidFill>
            <a:schemeClr val="tx2">
              <a:lumMod val="20000"/>
              <a:lumOff val="80000"/>
            </a:schemeClr>
          </a:solidFill>
        </p:spPr>
        <p:txBody>
          <a:bodyPr/>
          <a:lstStyle/>
          <a:p>
            <a:pPr lvl="0" algn="just" rtl="1"/>
            <a:r>
              <a:rPr lang="ar-DZ" sz="4800" dirty="0" smtClean="0">
                <a:latin typeface="Traditional Arabic" pitchFamily="18" charset="-78"/>
                <a:cs typeface="Traditional Arabic" pitchFamily="18" charset="-78"/>
              </a:rPr>
              <a:t>تمكن من استخدام الأموال الفائضة بالطرق التي تعود على المؤسسة بعوائد عالية بدون التأثير على السيولة، فهي تحدد الفترات التي توجد فيها فائض من النقدية كما تحدد فترات استمرار هذه الزيادة، مما يمكن من توجيه هذه الزيادة إلى الاستثمار لذلك فهي أداة أداة تخطيط لتحقيق الأرباح العالية.</a:t>
            </a:r>
            <a:endParaRPr lang="fr-FR" sz="4800" dirty="0" smtClean="0">
              <a:latin typeface="Traditional Arabic" pitchFamily="18" charset="-78"/>
              <a:cs typeface="Traditional Arabic" pitchFamily="18" charset="-78"/>
            </a:endParaRPr>
          </a:p>
          <a:p>
            <a:pPr lvl="0" algn="just" rtl="1"/>
            <a:r>
              <a:rPr lang="ar-DZ" sz="4800" dirty="0" smtClean="0">
                <a:latin typeface="Traditional Arabic" pitchFamily="18" charset="-78"/>
                <a:cs typeface="Traditional Arabic" pitchFamily="18" charset="-78"/>
              </a:rPr>
              <a:t>تمكن من معرفة مواعيد دفع الأرباح والمقادير المتوقعة لهذه الأرباح، حيث أن توزيع أية أرباح في غير مواعيدها يؤثر على السيولة وتؤدي إلى زيادة المشاكل النقدية.</a:t>
            </a:r>
            <a:endParaRPr lang="fr-FR" sz="4800" dirty="0" smtClean="0">
              <a:latin typeface="Traditional Arabic" pitchFamily="18" charset="-78"/>
              <a:cs typeface="Traditional Arabic" pitchFamily="18" charset="-78"/>
            </a:endParaRPr>
          </a:p>
          <a:p>
            <a:endParaRPr lang="fr-F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32" y="0"/>
            <a:ext cx="9144000" cy="6858000"/>
          </a:xfrm>
          <a:solidFill>
            <a:schemeClr val="tx2">
              <a:lumMod val="20000"/>
              <a:lumOff val="80000"/>
            </a:schemeClr>
          </a:solidFill>
        </p:spPr>
        <p:txBody>
          <a:bodyPr/>
          <a:lstStyle/>
          <a:p>
            <a:pPr lvl="0" algn="r" rtl="1"/>
            <a:r>
              <a:rPr lang="ar-DZ" b="1" dirty="0" smtClean="0">
                <a:solidFill>
                  <a:schemeClr val="dk1"/>
                </a:solidFill>
              </a:rPr>
              <a:t>ثالثا: التدفقات النقدية في المؤسسة: </a:t>
            </a:r>
            <a:r>
              <a:rPr lang="ar-DZ" dirty="0" smtClean="0"/>
              <a:t>وتنقسم التدفقات النقدية للمؤسسة إلى:</a:t>
            </a:r>
            <a:endParaRPr lang="fr-FR" dirty="0" smtClean="0"/>
          </a:p>
          <a:p>
            <a:pPr algn="r">
              <a:buNone/>
            </a:pPr>
            <a:endParaRPr lang="fr-FR" dirty="0"/>
          </a:p>
        </p:txBody>
      </p:sp>
      <p:sp>
        <p:nvSpPr>
          <p:cNvPr id="4" name="Ellipse 3"/>
          <p:cNvSpPr/>
          <p:nvPr/>
        </p:nvSpPr>
        <p:spPr>
          <a:xfrm>
            <a:off x="2214546" y="500042"/>
            <a:ext cx="4143404" cy="207170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4400" b="1" dirty="0" smtClean="0">
                <a:solidFill>
                  <a:schemeClr val="tx1"/>
                </a:solidFill>
                <a:latin typeface="Traditional Arabic" pitchFamily="18" charset="-78"/>
                <a:cs typeface="Traditional Arabic" pitchFamily="18" charset="-78"/>
              </a:rPr>
              <a:t>التدفقات النقدية</a:t>
            </a:r>
            <a:endParaRPr lang="fr-FR" sz="4400" b="1" dirty="0">
              <a:solidFill>
                <a:schemeClr val="tx1"/>
              </a:solidFill>
              <a:latin typeface="Traditional Arabic" pitchFamily="18" charset="-78"/>
              <a:cs typeface="Traditional Arabic" pitchFamily="18" charset="-78"/>
            </a:endParaRPr>
          </a:p>
        </p:txBody>
      </p:sp>
      <p:sp>
        <p:nvSpPr>
          <p:cNvPr id="5" name="Rectangle à coins arrondis 4"/>
          <p:cNvSpPr/>
          <p:nvPr/>
        </p:nvSpPr>
        <p:spPr>
          <a:xfrm>
            <a:off x="4714876" y="3000372"/>
            <a:ext cx="4357686" cy="385765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ar-DZ" sz="3200" b="1" u="sng" dirty="0" smtClean="0">
                <a:solidFill>
                  <a:schemeClr val="tx1"/>
                </a:solidFill>
                <a:latin typeface="Traditional Arabic" pitchFamily="18" charset="-78"/>
                <a:cs typeface="Traditional Arabic" pitchFamily="18" charset="-78"/>
              </a:rPr>
              <a:t>مصادر  الأموال(</a:t>
            </a:r>
            <a:r>
              <a:rPr lang="ar-DZ" sz="3200" b="1" u="sng" dirty="0" err="1" smtClean="0">
                <a:solidFill>
                  <a:schemeClr val="tx1"/>
                </a:solidFill>
                <a:latin typeface="Traditional Arabic" pitchFamily="18" charset="-78"/>
                <a:cs typeface="Traditional Arabic" pitchFamily="18" charset="-78"/>
              </a:rPr>
              <a:t>مقبوضات</a:t>
            </a:r>
            <a:r>
              <a:rPr lang="ar-DZ" sz="3200" b="1" u="sng" dirty="0" smtClean="0">
                <a:solidFill>
                  <a:schemeClr val="tx1"/>
                </a:solidFill>
                <a:latin typeface="Traditional Arabic" pitchFamily="18" charset="-78"/>
                <a:cs typeface="Traditional Arabic" pitchFamily="18" charset="-78"/>
              </a:rPr>
              <a:t>)</a:t>
            </a:r>
          </a:p>
          <a:p>
            <a:pPr lvl="0" algn="r" rtl="1"/>
            <a:r>
              <a:rPr lang="ar-DZ" sz="2400" b="1" dirty="0" smtClean="0">
                <a:solidFill>
                  <a:schemeClr val="tx1"/>
                </a:solidFill>
                <a:latin typeface="Traditional Arabic" pitchFamily="18" charset="-78"/>
                <a:cs typeface="Traditional Arabic" pitchFamily="18" charset="-78"/>
              </a:rPr>
              <a:t>- أموال أصحاب المؤسسة أو المساهمين.</a:t>
            </a:r>
            <a:endParaRPr lang="fr-FR" sz="2400" b="1" dirty="0" smtClean="0">
              <a:solidFill>
                <a:schemeClr val="tx1"/>
              </a:solidFill>
              <a:latin typeface="Traditional Arabic" pitchFamily="18" charset="-78"/>
              <a:cs typeface="Traditional Arabic" pitchFamily="18" charset="-78"/>
            </a:endParaRPr>
          </a:p>
          <a:p>
            <a:pPr lvl="0" algn="r" rtl="1"/>
            <a:r>
              <a:rPr lang="ar-DZ" sz="2400" b="1" dirty="0" smtClean="0">
                <a:solidFill>
                  <a:schemeClr val="tx1"/>
                </a:solidFill>
                <a:latin typeface="Traditional Arabic" pitchFamily="18" charset="-78"/>
                <a:cs typeface="Traditional Arabic" pitchFamily="18" charset="-78"/>
              </a:rPr>
              <a:t>- القروض التي تحصل عليها المؤسسة (طويلة الأجل وقصيرة الأجل).</a:t>
            </a:r>
            <a:endParaRPr lang="fr-FR" sz="2400" b="1" dirty="0" smtClean="0">
              <a:solidFill>
                <a:schemeClr val="tx1"/>
              </a:solidFill>
              <a:latin typeface="Traditional Arabic" pitchFamily="18" charset="-78"/>
              <a:cs typeface="Traditional Arabic" pitchFamily="18" charset="-78"/>
            </a:endParaRPr>
          </a:p>
          <a:p>
            <a:pPr lvl="0" algn="r" rtl="1"/>
            <a:r>
              <a:rPr lang="ar-DZ" sz="2400" b="1" dirty="0" smtClean="0">
                <a:solidFill>
                  <a:schemeClr val="tx1"/>
                </a:solidFill>
                <a:latin typeface="Traditional Arabic" pitchFamily="18" charset="-78"/>
                <a:cs typeface="Traditional Arabic" pitchFamily="18" charset="-78"/>
              </a:rPr>
              <a:t>- المبيعات النقدية.</a:t>
            </a:r>
            <a:endParaRPr lang="fr-FR" sz="2400" b="1" dirty="0" smtClean="0">
              <a:solidFill>
                <a:schemeClr val="tx1"/>
              </a:solidFill>
              <a:latin typeface="Traditional Arabic" pitchFamily="18" charset="-78"/>
              <a:cs typeface="Traditional Arabic" pitchFamily="18" charset="-78"/>
            </a:endParaRPr>
          </a:p>
          <a:p>
            <a:pPr lvl="0" algn="r" rtl="1"/>
            <a:r>
              <a:rPr lang="ar-DZ" sz="2400" b="1" dirty="0" smtClean="0">
                <a:solidFill>
                  <a:schemeClr val="tx1"/>
                </a:solidFill>
                <a:latin typeface="Traditional Arabic" pitchFamily="18" charset="-78"/>
                <a:cs typeface="Traditional Arabic" pitchFamily="18" charset="-78"/>
              </a:rPr>
              <a:t>- المبيعات الآجلة المستحقة.</a:t>
            </a:r>
            <a:endParaRPr lang="fr-FR" sz="2400" b="1" dirty="0" smtClean="0">
              <a:solidFill>
                <a:schemeClr val="tx1"/>
              </a:solidFill>
              <a:latin typeface="Traditional Arabic" pitchFamily="18" charset="-78"/>
              <a:cs typeface="Traditional Arabic" pitchFamily="18" charset="-78"/>
            </a:endParaRPr>
          </a:p>
          <a:p>
            <a:pPr algn="r"/>
            <a:endParaRPr lang="fr-FR" dirty="0"/>
          </a:p>
        </p:txBody>
      </p:sp>
      <p:sp>
        <p:nvSpPr>
          <p:cNvPr id="8" name="Rectangle à coins arrondis 7"/>
          <p:cNvSpPr/>
          <p:nvPr/>
        </p:nvSpPr>
        <p:spPr>
          <a:xfrm>
            <a:off x="0" y="3000372"/>
            <a:ext cx="4357686" cy="385762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rtl="1"/>
            <a:r>
              <a:rPr lang="ar-DZ" sz="3200" b="1" u="sng" dirty="0" smtClean="0">
                <a:solidFill>
                  <a:schemeClr val="tx1"/>
                </a:solidFill>
                <a:latin typeface="Traditional Arabic" pitchFamily="18" charset="-78"/>
                <a:cs typeface="Traditional Arabic" pitchFamily="18" charset="-78"/>
              </a:rPr>
              <a:t>استخدامات الموارد (المدفوعات)</a:t>
            </a:r>
          </a:p>
          <a:p>
            <a:pPr lvl="0" algn="r" rtl="1"/>
            <a:r>
              <a:rPr lang="ar-DZ" sz="2400" b="1" dirty="0" smtClean="0">
                <a:solidFill>
                  <a:schemeClr val="tx1"/>
                </a:solidFill>
                <a:latin typeface="Traditional Arabic" pitchFamily="18" charset="-78"/>
                <a:cs typeface="Traditional Arabic" pitchFamily="18" charset="-78"/>
              </a:rPr>
              <a:t>- شراء الأصول الثابتة واستبدالها.</a:t>
            </a:r>
            <a:endParaRPr lang="fr-FR" sz="2400" b="1" dirty="0" smtClean="0">
              <a:solidFill>
                <a:schemeClr val="tx1"/>
              </a:solidFill>
              <a:latin typeface="Traditional Arabic" pitchFamily="18" charset="-78"/>
              <a:cs typeface="Traditional Arabic" pitchFamily="18" charset="-78"/>
            </a:endParaRPr>
          </a:p>
          <a:p>
            <a:pPr lvl="0" algn="r" rtl="1"/>
            <a:r>
              <a:rPr lang="ar-DZ" sz="2400" b="1" dirty="0" smtClean="0">
                <a:solidFill>
                  <a:schemeClr val="tx1"/>
                </a:solidFill>
                <a:latin typeface="Traditional Arabic" pitchFamily="18" charset="-78"/>
                <a:cs typeface="Traditional Arabic" pitchFamily="18" charset="-78"/>
              </a:rPr>
              <a:t>-شراء الأصول المتداولة ومستلزمات الإنتاج.</a:t>
            </a:r>
            <a:endParaRPr lang="fr-FR" sz="2400" b="1" dirty="0" smtClean="0">
              <a:solidFill>
                <a:schemeClr val="tx1"/>
              </a:solidFill>
              <a:latin typeface="Traditional Arabic" pitchFamily="18" charset="-78"/>
              <a:cs typeface="Traditional Arabic" pitchFamily="18" charset="-78"/>
            </a:endParaRPr>
          </a:p>
          <a:p>
            <a:pPr lvl="0" algn="r" rtl="1"/>
            <a:r>
              <a:rPr lang="ar-DZ" sz="2400" b="1" dirty="0" smtClean="0">
                <a:solidFill>
                  <a:schemeClr val="tx1"/>
                </a:solidFill>
                <a:latin typeface="Traditional Arabic" pitchFamily="18" charset="-78"/>
                <a:cs typeface="Traditional Arabic" pitchFamily="18" charset="-78"/>
              </a:rPr>
              <a:t>- مصاريف التسيير والرواتب والأجور.</a:t>
            </a:r>
            <a:endParaRPr lang="fr-FR" sz="2400" b="1" dirty="0" smtClean="0">
              <a:solidFill>
                <a:schemeClr val="tx1"/>
              </a:solidFill>
              <a:latin typeface="Traditional Arabic" pitchFamily="18" charset="-78"/>
              <a:cs typeface="Traditional Arabic" pitchFamily="18" charset="-78"/>
            </a:endParaRPr>
          </a:p>
          <a:p>
            <a:pPr lvl="0" algn="r" rtl="1"/>
            <a:r>
              <a:rPr lang="ar-DZ" sz="2400" b="1" dirty="0" smtClean="0">
                <a:solidFill>
                  <a:schemeClr val="tx1"/>
                </a:solidFill>
                <a:latin typeface="Traditional Arabic" pitchFamily="18" charset="-78"/>
                <a:cs typeface="Traditional Arabic" pitchFamily="18" charset="-78"/>
              </a:rPr>
              <a:t>- مصاريف البيع والتوزيع والتخزين.</a:t>
            </a:r>
            <a:endParaRPr lang="fr-FR" sz="2400" b="1" dirty="0" smtClean="0">
              <a:solidFill>
                <a:schemeClr val="tx1"/>
              </a:solidFill>
              <a:latin typeface="Traditional Arabic" pitchFamily="18" charset="-78"/>
              <a:cs typeface="Traditional Arabic" pitchFamily="18" charset="-78"/>
            </a:endParaRPr>
          </a:p>
          <a:p>
            <a:pPr lvl="0" algn="r" rtl="1"/>
            <a:r>
              <a:rPr lang="ar-DZ" sz="2400" b="1" dirty="0" smtClean="0">
                <a:solidFill>
                  <a:schemeClr val="tx1"/>
                </a:solidFill>
                <a:latin typeface="Traditional Arabic" pitchFamily="18" charset="-78"/>
                <a:cs typeface="Traditional Arabic" pitchFamily="18" charset="-78"/>
              </a:rPr>
              <a:t>- تسديد الالتزامات كالقروض.</a:t>
            </a:r>
            <a:endParaRPr lang="fr-FR" sz="2400" b="1" dirty="0" smtClean="0">
              <a:solidFill>
                <a:schemeClr val="tx1"/>
              </a:solidFill>
              <a:latin typeface="Traditional Arabic" pitchFamily="18" charset="-78"/>
              <a:cs typeface="Traditional Arabic" pitchFamily="18" charset="-78"/>
            </a:endParaRPr>
          </a:p>
          <a:p>
            <a:pPr lvl="0" algn="r" rtl="1"/>
            <a:r>
              <a:rPr lang="ar-DZ" sz="2400" b="1" dirty="0" smtClean="0">
                <a:solidFill>
                  <a:schemeClr val="tx1"/>
                </a:solidFill>
                <a:latin typeface="Traditional Arabic" pitchFamily="18" charset="-78"/>
                <a:cs typeface="Traditional Arabic" pitchFamily="18" charset="-78"/>
              </a:rPr>
              <a:t>- تسديد الفوائد المالية والفوائد على القروض.</a:t>
            </a:r>
            <a:endParaRPr lang="fr-FR" sz="2400" b="1" dirty="0" smtClean="0">
              <a:solidFill>
                <a:schemeClr val="tx1"/>
              </a:solidFill>
              <a:latin typeface="Traditional Arabic" pitchFamily="18" charset="-78"/>
              <a:cs typeface="Traditional Arabic" pitchFamily="18" charset="-78"/>
            </a:endParaRPr>
          </a:p>
          <a:p>
            <a:pPr algn="r" rtl="1"/>
            <a:r>
              <a:rPr lang="ar-DZ" sz="2400" b="1" dirty="0" smtClean="0">
                <a:solidFill>
                  <a:schemeClr val="tx1"/>
                </a:solidFill>
                <a:latin typeface="Traditional Arabic" pitchFamily="18" charset="-78"/>
                <a:cs typeface="Traditional Arabic" pitchFamily="18" charset="-78"/>
              </a:rPr>
              <a:t>- تسديد الضرائب وتوزيع الأرباح</a:t>
            </a:r>
            <a:endParaRPr lang="fr-FR" sz="2400" b="1" dirty="0">
              <a:solidFill>
                <a:schemeClr val="tx1"/>
              </a:solidFill>
              <a:latin typeface="Traditional Arabic" pitchFamily="18" charset="-78"/>
              <a:cs typeface="Traditional Arabic" pitchFamily="18" charset="-78"/>
            </a:endParaRPr>
          </a:p>
        </p:txBody>
      </p:sp>
      <p:cxnSp>
        <p:nvCxnSpPr>
          <p:cNvPr id="10" name="Connecteur droit 9"/>
          <p:cNvCxnSpPr/>
          <p:nvPr/>
        </p:nvCxnSpPr>
        <p:spPr>
          <a:xfrm rot="5400000">
            <a:off x="3499636" y="3643314"/>
            <a:ext cx="214314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Connecteur droit avec flèche 12"/>
          <p:cNvCxnSpPr/>
          <p:nvPr/>
        </p:nvCxnSpPr>
        <p:spPr>
          <a:xfrm rot="10800000">
            <a:off x="4357686" y="4714884"/>
            <a:ext cx="357190" cy="1588"/>
          </a:xfrm>
          <a:prstGeom prst="straightConnector1">
            <a:avLst/>
          </a:prstGeom>
          <a:ln>
            <a:headEnd type="arrow"/>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0"/>
            <a:ext cx="9144000" cy="928670"/>
          </a:xfrm>
          <a:solidFill>
            <a:schemeClr val="bg1">
              <a:lumMod val="85000"/>
            </a:schemeClr>
          </a:solidFill>
        </p:spPr>
        <p:txBody>
          <a:bodyPr>
            <a:normAutofit fontScale="90000"/>
          </a:bodyPr>
          <a:lstStyle/>
          <a:p>
            <a:pPr rtl="1"/>
            <a:r>
              <a:rPr lang="ar-DZ" sz="6000" b="1" dirty="0" smtClean="0">
                <a:latin typeface="Traditional Arabic" pitchFamily="18" charset="-78"/>
                <a:cs typeface="Traditional Arabic" pitchFamily="18" charset="-78"/>
              </a:rPr>
              <a:t>رابعا: إعداد الموازنة التقديرية للخزينة</a:t>
            </a:r>
            <a:endParaRPr lang="fr-FR" sz="6000" dirty="0">
              <a:latin typeface="Traditional Arabic" pitchFamily="18" charset="-78"/>
              <a:cs typeface="Traditional Arabic" pitchFamily="18" charset="-78"/>
            </a:endParaRPr>
          </a:p>
        </p:txBody>
      </p:sp>
      <p:sp>
        <p:nvSpPr>
          <p:cNvPr id="3" name="Espace réservé du contenu 2"/>
          <p:cNvSpPr>
            <a:spLocks noGrp="1"/>
          </p:cNvSpPr>
          <p:nvPr>
            <p:ph idx="1"/>
          </p:nvPr>
        </p:nvSpPr>
        <p:spPr>
          <a:xfrm>
            <a:off x="0" y="928670"/>
            <a:ext cx="9144000" cy="5929330"/>
          </a:xfrm>
          <a:solidFill>
            <a:schemeClr val="tx2">
              <a:lumMod val="20000"/>
              <a:lumOff val="80000"/>
            </a:schemeClr>
          </a:solidFill>
        </p:spPr>
        <p:txBody>
          <a:bodyPr>
            <a:noAutofit/>
          </a:bodyPr>
          <a:lstStyle/>
          <a:p>
            <a:pPr algn="just" rtl="1"/>
            <a:r>
              <a:rPr lang="ar-DZ" sz="4100" dirty="0" smtClean="0">
                <a:latin typeface="Traditional Arabic" pitchFamily="18" charset="-78"/>
                <a:cs typeface="Traditional Arabic" pitchFamily="18" charset="-78"/>
              </a:rPr>
              <a:t>تعد الميزانية التقديرية للخزينة (النقدية) وذلك لغرض معرفة مقدار ما سيرد إلى المؤسسة من مبالغ نقدية ومقدار ما ستدفعه في فترة معينة.</a:t>
            </a:r>
            <a:endParaRPr lang="fr-FR" sz="4100" dirty="0" smtClean="0">
              <a:latin typeface="Traditional Arabic" pitchFamily="18" charset="-78"/>
              <a:cs typeface="Traditional Arabic" pitchFamily="18" charset="-78"/>
            </a:endParaRPr>
          </a:p>
          <a:p>
            <a:pPr algn="just" rtl="1"/>
            <a:r>
              <a:rPr lang="ar-DZ" sz="4100" dirty="0" smtClean="0">
                <a:latin typeface="Traditional Arabic" pitchFamily="18" charset="-78"/>
                <a:cs typeface="Traditional Arabic" pitchFamily="18" charset="-78"/>
              </a:rPr>
              <a:t>من هذا يتضح إن إعداد موازنة النقدية يساعد إدارة المؤسسة على اتخاذ الإجراءات اللازمة للحصول على الأموال التي تحتاجها وفي الأوقات المناسبة وبأحسن الشروط وبأقل الكلفة الممكنة، ومن جهة آخري يساعد المؤسسة على استغلال السيولة النقدية في حالة تحقيق فائض نقدي والتفكير في كيفية استثماره وعدم تركه مجمد. </a:t>
            </a:r>
            <a:endParaRPr lang="fr-FR" sz="4100" dirty="0" smtClean="0">
              <a:latin typeface="Traditional Arabic" pitchFamily="18" charset="-78"/>
              <a:cs typeface="Traditional Arabic" pitchFamily="18" charset="-78"/>
            </a:endParaRPr>
          </a:p>
          <a:p>
            <a:pPr algn="just" rtl="1">
              <a:buNone/>
            </a:pPr>
            <a:endParaRPr lang="fr-FR" sz="4100" dirty="0" smtClean="0">
              <a:latin typeface="Traditional Arabic" pitchFamily="18" charset="-78"/>
              <a:cs typeface="Traditional Arabic" pitchFamily="18" charset="-78"/>
            </a:endParaRPr>
          </a:p>
        </p:txBody>
      </p:sp>
    </p:spTree>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813</TotalTime>
  <Words>1179</Words>
  <Application>Microsoft Office PowerPoint</Application>
  <PresentationFormat>Affichage à l'écran (4:3)</PresentationFormat>
  <Paragraphs>390</Paragraphs>
  <Slides>19</Slides>
  <Notes>2</Notes>
  <HiddenSlides>0</HiddenSlides>
  <MMClips>0</MMClips>
  <ScaleCrop>false</ScaleCrop>
  <HeadingPairs>
    <vt:vector size="4" baseType="variant">
      <vt:variant>
        <vt:lpstr>Thème</vt:lpstr>
      </vt:variant>
      <vt:variant>
        <vt:i4>1</vt:i4>
      </vt:variant>
      <vt:variant>
        <vt:lpstr>Titres des diapositives</vt:lpstr>
      </vt:variant>
      <vt:variant>
        <vt:i4>19</vt:i4>
      </vt:variant>
    </vt:vector>
  </HeadingPairs>
  <TitlesOfParts>
    <vt:vector size="20" baseType="lpstr">
      <vt:lpstr>Thème Office</vt:lpstr>
      <vt:lpstr>محاضرات الموازنة التقديرية</vt:lpstr>
      <vt:lpstr>المحور الثامن: الموازنة التقديرية للخزينة</vt:lpstr>
      <vt:lpstr>Diapositive 3</vt:lpstr>
      <vt:lpstr>أولا: تعريف الموازنة التقديرية للخزينة</vt:lpstr>
      <vt:lpstr>Diapositive 5</vt:lpstr>
      <vt:lpstr>ثانيا: أهداف الموازنة التقديرية للخزينة</vt:lpstr>
      <vt:lpstr>Diapositive 7</vt:lpstr>
      <vt:lpstr>Diapositive 8</vt:lpstr>
      <vt:lpstr>رابعا: إعداد الموازنة التقديرية للخزينة</vt:lpstr>
      <vt:lpstr>Diapositive 10</vt:lpstr>
      <vt:lpstr>Diapositive 11</vt:lpstr>
      <vt:lpstr>Diapositive 12</vt:lpstr>
      <vt:lpstr>Diapositive 13</vt:lpstr>
      <vt:lpstr>Diapositive 14</vt:lpstr>
      <vt:lpstr>تمرين:</vt:lpstr>
      <vt:lpstr>Diapositive 16</vt:lpstr>
      <vt:lpstr>الحل:</vt:lpstr>
      <vt:lpstr>ثانيا: الموازنة التقديرية للمشتريات</vt:lpstr>
      <vt:lpstr>ثالثا: الموازنة التقديرية للخزينة</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محاضرات الموازنة التقديرية</dc:title>
  <dc:creator>tst</dc:creator>
  <cp:lastModifiedBy>tst</cp:lastModifiedBy>
  <cp:revision>85</cp:revision>
  <dcterms:created xsi:type="dcterms:W3CDTF">2021-11-03T17:22:11Z</dcterms:created>
  <dcterms:modified xsi:type="dcterms:W3CDTF">2022-01-02T09:06:47Z</dcterms:modified>
</cp:coreProperties>
</file>