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8" r:id="rId4"/>
    <p:sldId id="280" r:id="rId5"/>
    <p:sldId id="282" r:id="rId6"/>
  </p:sldIdLst>
  <p:sldSz cx="9144000" cy="6858000" type="screen4x3"/>
  <p:notesSz cx="7102475" cy="102330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DCE6B-CD37-496B-B9DC-101C2F8508A9}" type="datetimeFigureOut">
              <a:rPr lang="fr-FR" smtClean="0"/>
              <a:pPr/>
              <a:t>06/01/2021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>
            <a:noAutofit/>
          </a:bodyPr>
          <a:lstStyle/>
          <a:p>
            <a:r>
              <a:rPr lang="fr-FR" sz="2000" b="1" dirty="0"/>
              <a:t>REPUBLIQUE ALGERIENNE DEMOCRATIQUE ET POPULAIRE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1800" b="1" dirty="0" smtClean="0"/>
              <a:t>MINISTERE </a:t>
            </a:r>
            <a:r>
              <a:rPr lang="fr-FR" sz="1800" b="1" dirty="0"/>
              <a:t>DE L’ENSEIGNEMENT SUPERIEUR ET DE LA RECHERCHE SCIENTIFIQUE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2000" b="1" dirty="0"/>
              <a:t>Université Mohamed </a:t>
            </a:r>
            <a:r>
              <a:rPr lang="fr-FR" sz="2000" b="1" dirty="0" err="1"/>
              <a:t>Khider</a:t>
            </a:r>
            <a:r>
              <a:rPr lang="fr-FR" sz="2000" b="1" dirty="0"/>
              <a:t> de </a:t>
            </a:r>
            <a:r>
              <a:rPr lang="fr-FR" sz="2000" b="1" dirty="0" smtClean="0"/>
              <a:t>Biskra</a:t>
            </a: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643050"/>
            <a:ext cx="6400800" cy="78581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Matière : Technologie de </a:t>
            </a:r>
            <a:r>
              <a:rPr lang="fr-FR" b="1" dirty="0" smtClean="0">
                <a:solidFill>
                  <a:schemeClr val="tx1"/>
                </a:solidFill>
              </a:rPr>
              <a:t>Base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214546" y="4429132"/>
            <a:ext cx="4572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Filières :</a:t>
            </a:r>
            <a:br>
              <a:rPr lang="fr-FR" b="1" dirty="0"/>
            </a:br>
            <a:r>
              <a:rPr lang="fr-FR" b="1" dirty="0"/>
              <a:t>Génie </a:t>
            </a:r>
            <a:r>
              <a:rPr lang="fr-FR" b="1" dirty="0" smtClean="0"/>
              <a:t>Mécanique, Métallurgie, Ingénierie </a:t>
            </a:r>
            <a:r>
              <a:rPr lang="fr-FR" b="1" dirty="0"/>
              <a:t>des </a:t>
            </a:r>
            <a:r>
              <a:rPr lang="fr-FR" b="1" dirty="0" smtClean="0"/>
              <a:t>Transports, Génie Civil, Hydraulique, Travaux Publiques, Aéronautique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786050" y="614364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Dr. Adnane </a:t>
            </a:r>
            <a:r>
              <a:rPr lang="fr-FR" sz="2400" b="1" dirty="0" smtClean="0"/>
              <a:t>LABED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928662" y="3000372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Chapitre 02: Procédés d’obtention des pièces sans enlèvement de matière</a:t>
            </a:r>
            <a:endParaRPr lang="fr-FR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3500430" y="2571744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Cours N° </a:t>
            </a:r>
            <a:r>
              <a:rPr lang="fr-FR" sz="2400" b="1" dirty="0" smtClean="0"/>
              <a:t>04: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357422" y="407194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Pour les étudiants de 2ème année ST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214282" y="71414"/>
            <a:ext cx="3143272" cy="714380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3</a:t>
            </a:r>
            <a:r>
              <a:rPr lang="fr-FR" sz="3200" b="1" dirty="0" smtClean="0"/>
              <a:t>. </a:t>
            </a:r>
            <a:r>
              <a:rPr lang="fr-FR" sz="3200" b="1" dirty="0" smtClean="0"/>
              <a:t>Le </a:t>
            </a:r>
            <a:r>
              <a:rPr lang="fr-FR" sz="3200" b="1" dirty="0" smtClean="0"/>
              <a:t>Lamin</a:t>
            </a:r>
            <a:r>
              <a:rPr lang="fr-FR" sz="3200" b="1" dirty="0" smtClean="0"/>
              <a:t>age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142876" y="857232"/>
            <a:ext cx="8786842" cy="1571636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000" b="1" dirty="0" smtClean="0"/>
              <a:t>Le laminage est un procédé de fabrication par déformation plastique. Il </a:t>
            </a:r>
            <a:r>
              <a:rPr lang="fr-FR" sz="2000" b="1" dirty="0" smtClean="0"/>
              <a:t>concerne différents </a:t>
            </a:r>
            <a:r>
              <a:rPr lang="fr-FR" sz="2000" b="1" dirty="0" smtClean="0"/>
              <a:t>matériaux comme du métal ou tout autre matériau sous forme </a:t>
            </a:r>
            <a:r>
              <a:rPr lang="fr-FR" sz="2000" b="1" dirty="0" smtClean="0"/>
              <a:t>pâteuse comme </a:t>
            </a:r>
            <a:r>
              <a:rPr lang="fr-FR" sz="2000" b="1" dirty="0" smtClean="0"/>
              <a:t>le papier. Cette déformation est obtenue par </a:t>
            </a:r>
            <a:r>
              <a:rPr lang="fr-FR" sz="2000" b="1" dirty="0" smtClean="0"/>
              <a:t>compression </a:t>
            </a:r>
            <a:r>
              <a:rPr lang="fr-FR" sz="2000" b="1" dirty="0" smtClean="0"/>
              <a:t>continue au </a:t>
            </a:r>
            <a:r>
              <a:rPr lang="fr-FR" sz="2000" b="1" dirty="0" smtClean="0"/>
              <a:t>passage entre </a:t>
            </a:r>
            <a:r>
              <a:rPr lang="fr-FR" sz="2000" b="1" dirty="0" smtClean="0"/>
              <a:t>deux cylindres contrarotatifs appelés </a:t>
            </a:r>
            <a:r>
              <a:rPr lang="fr-FR" sz="2000" b="1" dirty="0" smtClean="0"/>
              <a:t>laminoirs.</a:t>
            </a:r>
            <a:endParaRPr lang="fr-FR" sz="2000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5357818" y="5715016"/>
            <a:ext cx="3214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Schéma de principe du cintrage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571744"/>
            <a:ext cx="2886075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524144"/>
            <a:ext cx="31623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142844" y="61315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/>
              <a:t>Photo. Laminage à froid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214282" y="71414"/>
            <a:ext cx="3143272" cy="714380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4</a:t>
            </a:r>
            <a:r>
              <a:rPr lang="fr-FR" sz="3200" b="1" dirty="0" smtClean="0"/>
              <a:t>. </a:t>
            </a:r>
            <a:r>
              <a:rPr lang="fr-FR" sz="3200" b="1" dirty="0" smtClean="0"/>
              <a:t>Le </a:t>
            </a:r>
            <a:r>
              <a:rPr lang="fr-FR" sz="3200" b="1" dirty="0" smtClean="0"/>
              <a:t>Tréfilage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71406" y="857232"/>
            <a:ext cx="9001124" cy="257176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000" b="1" dirty="0" smtClean="0"/>
              <a:t>L’opération qui permet la réduction du diamètre du fil est dite tréfilage, </a:t>
            </a:r>
            <a:r>
              <a:rPr lang="fr-FR" sz="2000" b="1" dirty="0" smtClean="0"/>
              <a:t>la machine </a:t>
            </a:r>
            <a:r>
              <a:rPr lang="fr-FR" sz="2000" b="1" dirty="0" smtClean="0"/>
              <a:t>de tréfilage est appelée </a:t>
            </a:r>
            <a:r>
              <a:rPr lang="fr-FR" sz="2000" b="1" u="sng" dirty="0" smtClean="0"/>
              <a:t>tréfileuse</a:t>
            </a:r>
            <a:r>
              <a:rPr lang="fr-FR" sz="2000" b="1" dirty="0" smtClean="0"/>
              <a:t>. Le </a:t>
            </a:r>
            <a:r>
              <a:rPr lang="fr-FR" sz="2000" b="1" dirty="0" smtClean="0"/>
              <a:t>fil machine obtenu par les opérations de laminage est un produit intermédiaire</a:t>
            </a:r>
            <a:r>
              <a:rPr lang="fr-FR" sz="2000" b="1" dirty="0" smtClean="0"/>
              <a:t>, surtout </a:t>
            </a:r>
            <a:r>
              <a:rPr lang="fr-FR" sz="2000" b="1" dirty="0" smtClean="0"/>
              <a:t>dans la fabrication des câbles électriques, dont le fil doit avoir un </a:t>
            </a:r>
            <a:r>
              <a:rPr lang="fr-FR" sz="2000" b="1" dirty="0" smtClean="0"/>
              <a:t>diamètre plus petit. </a:t>
            </a:r>
          </a:p>
          <a:p>
            <a:pPr algn="just"/>
            <a:r>
              <a:rPr lang="fr-FR" sz="2000" b="1" dirty="0" smtClean="0"/>
              <a:t>Le principe de tréfilage est </a:t>
            </a:r>
            <a:r>
              <a:rPr lang="fr-FR" sz="2000" b="1" u="sng" dirty="0" smtClean="0"/>
              <a:t>d’utiliser la plasticité du métal pour réduire le </a:t>
            </a:r>
            <a:r>
              <a:rPr lang="fr-FR" sz="2000" b="1" u="sng" dirty="0" smtClean="0"/>
              <a:t>diamètre du </a:t>
            </a:r>
            <a:r>
              <a:rPr lang="fr-FR" sz="2000" b="1" u="sng" dirty="0" smtClean="0"/>
              <a:t>fil</a:t>
            </a:r>
            <a:r>
              <a:rPr lang="fr-FR" sz="2000" b="1" dirty="0" smtClean="0"/>
              <a:t>, par passage à travers un orifice calibré, appelé </a:t>
            </a:r>
            <a:r>
              <a:rPr lang="fr-FR" sz="2000" b="1" u="sng" dirty="0" smtClean="0"/>
              <a:t>filière</a:t>
            </a:r>
            <a:r>
              <a:rPr lang="fr-FR" sz="2000" b="1" dirty="0" smtClean="0"/>
              <a:t> sous l’effet </a:t>
            </a:r>
            <a:r>
              <a:rPr lang="fr-FR" sz="2000" b="1" dirty="0" smtClean="0"/>
              <a:t>combiné d’application </a:t>
            </a:r>
            <a:r>
              <a:rPr lang="fr-FR" sz="2000" b="1" dirty="0" smtClean="0"/>
              <a:t>d’un effort de traction T et d’un effort radial de compression P.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072066" y="620294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Profile d’une filière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-142908" y="648869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/>
              <a:t>Photo. Tréfileuse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00459"/>
            <a:ext cx="39814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56821" y="3692632"/>
            <a:ext cx="2944203" cy="245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214282" y="71414"/>
            <a:ext cx="4500594" cy="714380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4</a:t>
            </a:r>
            <a:r>
              <a:rPr lang="fr-FR" sz="3200" b="1" dirty="0" smtClean="0"/>
              <a:t>. </a:t>
            </a:r>
            <a:r>
              <a:rPr lang="fr-FR" sz="3200" b="1" dirty="0" smtClean="0"/>
              <a:t>Le </a:t>
            </a:r>
            <a:r>
              <a:rPr lang="fr-FR" sz="3200" b="1" dirty="0" smtClean="0"/>
              <a:t>Repouss</a:t>
            </a:r>
            <a:r>
              <a:rPr lang="fr-FR" sz="3200" b="1" dirty="0" smtClean="0"/>
              <a:t>age au tour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71406" y="857232"/>
            <a:ext cx="9001124" cy="1428760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000" b="1" dirty="0" smtClean="0"/>
              <a:t>Il consiste à </a:t>
            </a:r>
            <a:r>
              <a:rPr lang="fr-FR" sz="2000" b="1" dirty="0" smtClean="0"/>
              <a:t>utiliser la plasticité du métal afin de plaquer </a:t>
            </a:r>
            <a:r>
              <a:rPr lang="fr-FR" sz="2000" b="1" dirty="0" smtClean="0"/>
              <a:t>une feuille de métal (Le Flan) contre une forme </a:t>
            </a:r>
            <a:r>
              <a:rPr lang="fr-FR" sz="2000" b="1" dirty="0" smtClean="0"/>
              <a:t>(placée sur le </a:t>
            </a:r>
            <a:r>
              <a:rPr lang="fr-FR" sz="2000" b="1" dirty="0" smtClean="0"/>
              <a:t>Mandrin) </a:t>
            </a:r>
            <a:r>
              <a:rPr lang="fr-FR" sz="2000" b="1" dirty="0" smtClean="0"/>
              <a:t>à l’aide </a:t>
            </a:r>
            <a:r>
              <a:rPr lang="fr-FR" sz="2000" b="1" dirty="0" smtClean="0"/>
              <a:t>d’un outil.</a:t>
            </a:r>
          </a:p>
          <a:p>
            <a:pPr algn="just"/>
            <a:r>
              <a:rPr lang="fr-FR" sz="2000" b="1" dirty="0" smtClean="0"/>
              <a:t>Le flan et le mandrin sont entrainés en rotation par le tour.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286380" y="5929330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Exemples de pièces repoussées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-71470" y="6429396"/>
            <a:ext cx="50720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/>
              <a:t>Fig. Schémas du principe du repoussage au tour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570103"/>
            <a:ext cx="3571900" cy="3859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3172" y="3035369"/>
            <a:ext cx="3776546" cy="2536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214282" y="71414"/>
            <a:ext cx="2571768" cy="714380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5</a:t>
            </a:r>
            <a:r>
              <a:rPr lang="fr-FR" sz="3200" b="1" dirty="0" smtClean="0"/>
              <a:t>. </a:t>
            </a:r>
            <a:r>
              <a:rPr lang="fr-FR" sz="3200" b="1" dirty="0" smtClean="0"/>
              <a:t>Le </a:t>
            </a:r>
            <a:r>
              <a:rPr lang="fr-FR" sz="3200" b="1" dirty="0" smtClean="0"/>
              <a:t>Pliage</a:t>
            </a:r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71406" y="857232"/>
            <a:ext cx="9001124" cy="1143008"/>
          </a:xfrm>
          <a:prstGeom prst="flowChartAlternate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000" b="1" dirty="0" smtClean="0"/>
              <a:t>Le pliage est un procédé de mise en forme sans enlèvement de matière, </a:t>
            </a:r>
            <a:r>
              <a:rPr lang="fr-FR" sz="2000" b="1" dirty="0" smtClean="0"/>
              <a:t>permettant de </a:t>
            </a:r>
            <a:r>
              <a:rPr lang="fr-FR" sz="2000" b="1" dirty="0" smtClean="0"/>
              <a:t>fléchir des tôles par un poinçon dans une matrice. C’est un cintrage de très </a:t>
            </a:r>
            <a:r>
              <a:rPr lang="fr-FR" sz="2000" b="1" dirty="0" smtClean="0"/>
              <a:t>faible rayon </a:t>
            </a:r>
            <a:r>
              <a:rPr lang="fr-FR" sz="2000" b="1" dirty="0" smtClean="0"/>
              <a:t>obtenu par un effort de flexion localisé.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286380" y="5929330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Figure. </a:t>
            </a:r>
            <a:r>
              <a:rPr lang="fr-FR" b="1" dirty="0" smtClean="0"/>
              <a:t>Schémas des actions mécaniques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-71470" y="6429396"/>
            <a:ext cx="50720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/>
              <a:t>Figure : Presse Plieuse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9865" y="2285992"/>
            <a:ext cx="3781263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5416" y="2275112"/>
            <a:ext cx="2444170" cy="3511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69468</TotalTime>
  <Words>331</Words>
  <Application>Microsoft Office PowerPoint</Application>
  <PresentationFormat>Affichage à l'écran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REPUBLIQUE ALGERIENNE DEMOCRATIQUE ET POPULAIRE  MINISTERE DE L’ENSEIGNEMENT SUPERIEUR ET DE LA RECHERCHE SCIENTIFIQUE  Université Mohamed Khider de Biskra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REPUBLIQUE ALGERIENNE DEMOCRATIQUE ET POPULAIRE  MINISTERE DE L’ENSEIGNEMENT SUPERIEUR ET DE LA RECHERCHE SCIENTIFIQUE  Université Mohamed Khider de Biskra</dc:title>
  <dc:creator>acer</dc:creator>
  <cp:lastModifiedBy>acer</cp:lastModifiedBy>
  <cp:revision>160</cp:revision>
  <dcterms:created xsi:type="dcterms:W3CDTF">2020-12-15T19:18:00Z</dcterms:created>
  <dcterms:modified xsi:type="dcterms:W3CDTF">2021-02-23T09:45:32Z</dcterms:modified>
</cp:coreProperties>
</file>