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03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01/12/2017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r>
              <a:rPr lang="fr-BE" dirty="0" smtClean="0">
                <a:latin typeface="Times New Roman" pitchFamily="18" charset="0"/>
                <a:cs typeface="Times New Roman" pitchFamily="18" charset="0"/>
              </a:rPr>
              <a:t>Mme. A. MEDDOUR      2017/2018</a:t>
            </a:r>
            <a:endParaRPr lang="fr-B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pic>
        <p:nvPicPr>
          <p:cNvPr id="8" name="Image 7" descr="C:\Users\user\Desktop\dossier des formes\sigle.jpg"/>
          <p:cNvPicPr/>
          <p:nvPr>
            <p:custDataLst>
              <p:tags r:id="rId1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4759"/>
            <a:ext cx="1296000" cy="136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9" name="ZoneTexte 8"/>
          <p:cNvSpPr txBox="1"/>
          <p:nvPr>
            <p:custDataLst>
              <p:tags r:id="rId2"/>
            </p:custDataLst>
          </p:nvPr>
        </p:nvSpPr>
        <p:spPr>
          <a:xfrm>
            <a:off x="1447525" y="32111"/>
            <a:ext cx="6264984" cy="1349038"/>
          </a:xfrm>
          <a:prstGeom prst="roundRect">
            <a:avLst>
              <a:gd name="adj" fmla="val 4148"/>
            </a:avLst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Université Mohamed Khider-Biskra</a:t>
            </a:r>
          </a:p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Faculté des sciences </a:t>
            </a:r>
            <a:r>
              <a:rPr lang="fr-FR" sz="2000" kern="0" dirty="0" smtClean="0">
                <a:latin typeface="Times New Roman" pitchFamily="18" charset="0"/>
                <a:cs typeface="Times New Roman" pitchFamily="18" charset="0"/>
              </a:rPr>
              <a:t>exactes</a:t>
            </a:r>
          </a:p>
          <a:p>
            <a:pPr algn="ctr"/>
            <a:r>
              <a:rPr lang="fr-FR" sz="2000" kern="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des sciences de la nature et de la vie</a:t>
            </a:r>
          </a:p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Département des sciences de la nature et de la vie </a:t>
            </a:r>
          </a:p>
        </p:txBody>
      </p:sp>
      <p:pic>
        <p:nvPicPr>
          <p:cNvPr id="10" name="Image 9" descr="C:\Users\user\Desktop\dossier des formes\sigle.jpg"/>
          <p:cNvPicPr/>
          <p:nvPr>
            <p:custDataLst>
              <p:tags r:id="rId3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6356" y="32111"/>
            <a:ext cx="1296000" cy="136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1" name="Rectangle à coins arrondis 10"/>
          <p:cNvSpPr/>
          <p:nvPr/>
        </p:nvSpPr>
        <p:spPr>
          <a:xfrm>
            <a:off x="2411760" y="4725144"/>
            <a:ext cx="4586808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BE" b="1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Mme. A. MEDDOUR     </a:t>
            </a:r>
          </a:p>
          <a:p>
            <a:pPr algn="ctr"/>
            <a:r>
              <a:rPr lang="fr-BE" b="1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2017/2018</a:t>
            </a:r>
          </a:p>
          <a:p>
            <a:pPr algn="ctr"/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467544" y="1556792"/>
            <a:ext cx="7990656" cy="27363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fr-FR" sz="4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Génie génétique:</a:t>
            </a:r>
            <a:endParaRPr lang="fr-FR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fr-FR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Hôtes de clonage</a:t>
            </a:r>
            <a:r>
              <a:rPr lang="fr-FR" sz="4000" b="1" dirty="0" smtClean="0"/>
              <a:t> </a:t>
            </a:r>
            <a:endParaRPr kumimoji="0" lang="fr-FR" sz="4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Hôtes de clonage</a:t>
            </a:r>
          </a:p>
          <a:p>
            <a:pPr algn="just"/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En biotechnologie, le génie génétique est utilisé à des fins commerciales comme pour :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production de nouveaux vaccins 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des grandes quantités de protéines valorisables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l’introduction de gènes spécifiques dans un organisme animal ou végétale. 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Dans chaque cas, le choix de l’hôte est essentiel puisqu’il nous orientera vers un type de vecteur adapté.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L'hôte idéal</a:t>
            </a:r>
          </a:p>
          <a:p>
            <a:pPr algn="just"/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Pour obtenir de grande quantité d’ADN cloné l’hôte idéal doit:</a:t>
            </a:r>
          </a:p>
          <a:p>
            <a:pPr algn="just"/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Se développer 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rapidement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dans un milieu de culture 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peu onéreux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Être 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non pathogène.</a:t>
            </a:r>
          </a:p>
          <a:p>
            <a:pPr algn="just"/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Être capable d’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incorporer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l’ADN.</a:t>
            </a:r>
          </a:p>
          <a:p>
            <a:pPr algn="just"/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Être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 stable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en culture</a:t>
            </a:r>
          </a:p>
          <a:p>
            <a:pPr algn="just"/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smtClean="0">
                <a:solidFill>
                  <a:srgbClr val="F303C0"/>
                </a:solidFill>
                <a:latin typeface="Times New Roman" pitchFamily="18" charset="0"/>
                <a:cs typeface="Times New Roman" pitchFamily="18" charset="0"/>
              </a:rPr>
              <a:t>Possède des enzymes appropriées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pour la réplication du vecteur.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Les hôtes répondant à ces critères sont des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microorganismes eucaryotes ou procaryotes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dont les génomes sont bien connus car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entièrement séquencés, génétiquement manipulables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13" t="4308" r="3272" b="2924"/>
          <a:stretch>
            <a:fillRect/>
          </a:stretch>
        </p:blipFill>
        <p:spPr bwMode="auto">
          <a:xfrm>
            <a:off x="179512" y="260648"/>
            <a:ext cx="864096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t="14646"/>
          <a:stretch>
            <a:fillRect/>
          </a:stretch>
        </p:blipFill>
        <p:spPr bwMode="auto">
          <a:xfrm>
            <a:off x="179512" y="5301208"/>
            <a:ext cx="871296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2627784" y="5949280"/>
            <a:ext cx="399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Hôtes de clonage moléculaire</a:t>
            </a:r>
            <a:endParaRPr lang="fr-FR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836712"/>
            <a:ext cx="849694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Escherichia coli: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C’est l’organisme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 plus utilisé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clonage moléculaire.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Malgré que cette bactérie soit comptée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parmi la flore normale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l’intestin de l’homme et les animaux, il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est aussi un pathogène potentiel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surtout les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souches sauvages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(synthèse d’endotoxines susceptible de contaminer les produits finis), cela constitue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un problème potentiel notamment pour les produit pharmaceutiques administrés par voie intraveineuse.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Aussi le problème, que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E. coli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retiens des protéines extracellulaires dans son espace péri-plasmique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ce qui peut rendre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l’isolement et la purification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protéines recombinantes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difficiles et coûteuse.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6409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fr-F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subtilus</a:t>
            </a:r>
            <a:r>
              <a:rPr lang="fr-F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L’inconvénient majeur de cette souche reste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 difficulté de maintenir la réplication </a:t>
            </a:r>
            <a:r>
              <a:rPr lang="fr-FR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plasmidique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dans les sous cultures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ce qui engendre souvent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perte de l’ADN cloné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	</a:t>
            </a:r>
          </a:p>
          <a:p>
            <a:pPr algn="just"/>
            <a:r>
              <a:rPr lang="fr-F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Saccharomyces </a:t>
            </a:r>
            <a:r>
              <a:rPr lang="fr-FR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cerivisae</a:t>
            </a:r>
            <a:r>
              <a:rPr lang="fr-FR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Des vecteurs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plasmidique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des YAC ont été développés pour le clonage dans la levure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Saccharomyces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cerivisae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L’avantage que présente cet hôte est qu’il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possède les ARN et les systèmes post traductionnels complexes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nécessaire à la synthèse de produits de gènes d’organismes supérieurs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Les processus post traductionnels peuvent être à l’origine de problème de clonage.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836712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Autres cellules eucaryotes :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La culture de cellules de mammifères présente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un coût élevé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des difficultés de production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grande échelle. En plus </a:t>
            </a:r>
            <a:r>
              <a:rPr lang="fr-FR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 niveau d’expression des gènes clonés est souvent faible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(aussi pour les insectes, plantes, etc.).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On dit dans les cas des bactéries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transformation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le processus d’intégration de l’ADN étranger, mais pour les eucaryotes on dit la </a:t>
            </a:r>
            <a:r>
              <a:rPr lang="fr-F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transfection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car, la transformation des cellules de mammifère désigne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habituellement la conversion en cellules malignes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(tumorales, cancéreuses). 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L’exemple le plus connu de l’application de cette caractéristique en biotechnologie est 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production des anticorps monoclonaux.</a:t>
            </a:r>
            <a:endParaRPr lang="fr-FR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152</Words>
  <Application>Microsoft Office PowerPoint</Application>
  <PresentationFormat>Affichage à l'écran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Asma</dc:creator>
  <cp:lastModifiedBy>Asma</cp:lastModifiedBy>
  <cp:revision>19</cp:revision>
  <dcterms:created xsi:type="dcterms:W3CDTF">2017-11-21T06:10:30Z</dcterms:created>
  <dcterms:modified xsi:type="dcterms:W3CDTF">2017-12-01T12:16:37Z</dcterms:modified>
</cp:coreProperties>
</file>