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12" r:id="rId5"/>
    <p:sldId id="300" r:id="rId6"/>
    <p:sldId id="259" r:id="rId7"/>
    <p:sldId id="260" r:id="rId8"/>
    <p:sldId id="274" r:id="rId9"/>
    <p:sldId id="275" r:id="rId10"/>
    <p:sldId id="276" r:id="rId11"/>
    <p:sldId id="262" r:id="rId12"/>
    <p:sldId id="277" r:id="rId13"/>
    <p:sldId id="263" r:id="rId14"/>
    <p:sldId id="278" r:id="rId15"/>
    <p:sldId id="264" r:id="rId16"/>
    <p:sldId id="279" r:id="rId17"/>
    <p:sldId id="265" r:id="rId18"/>
    <p:sldId id="287" r:id="rId19"/>
    <p:sldId id="266" r:id="rId20"/>
    <p:sldId id="313" r:id="rId21"/>
    <p:sldId id="301" r:id="rId22"/>
    <p:sldId id="302" r:id="rId23"/>
    <p:sldId id="280" r:id="rId24"/>
    <p:sldId id="314" r:id="rId25"/>
    <p:sldId id="281" r:id="rId26"/>
    <p:sldId id="282" r:id="rId27"/>
    <p:sldId id="283" r:id="rId28"/>
    <p:sldId id="284" r:id="rId29"/>
    <p:sldId id="286" r:id="rId30"/>
    <p:sldId id="285" r:id="rId31"/>
    <p:sldId id="332" r:id="rId32"/>
    <p:sldId id="333" r:id="rId33"/>
    <p:sldId id="308" r:id="rId34"/>
    <p:sldId id="327" r:id="rId35"/>
    <p:sldId id="329" r:id="rId36"/>
    <p:sldId id="330" r:id="rId37"/>
    <p:sldId id="334" r:id="rId38"/>
    <p:sldId id="316" r:id="rId39"/>
    <p:sldId id="309" r:id="rId40"/>
    <p:sldId id="335" r:id="rId41"/>
    <p:sldId id="336" r:id="rId42"/>
    <p:sldId id="317" r:id="rId43"/>
    <p:sldId id="310" r:id="rId44"/>
    <p:sldId id="311" r:id="rId45"/>
    <p:sldId id="269" r:id="rId46"/>
    <p:sldId id="318" r:id="rId47"/>
    <p:sldId id="270" r:id="rId48"/>
    <p:sldId id="319" r:id="rId49"/>
    <p:sldId id="305" r:id="rId50"/>
    <p:sldId id="320" r:id="rId51"/>
    <p:sldId id="303" r:id="rId52"/>
    <p:sldId id="321" r:id="rId53"/>
    <p:sldId id="341" r:id="rId54"/>
    <p:sldId id="339" r:id="rId55"/>
    <p:sldId id="288" r:id="rId56"/>
    <p:sldId id="289" r:id="rId57"/>
    <p:sldId id="290" r:id="rId58"/>
    <p:sldId id="292" r:id="rId59"/>
    <p:sldId id="307" r:id="rId60"/>
    <p:sldId id="340" r:id="rId61"/>
    <p:sldId id="293" r:id="rId62"/>
    <p:sldId id="294" r:id="rId63"/>
    <p:sldId id="322" r:id="rId64"/>
    <p:sldId id="295" r:id="rId65"/>
    <p:sldId id="296" r:id="rId66"/>
    <p:sldId id="297" r:id="rId67"/>
    <p:sldId id="298" r:id="rId68"/>
    <p:sldId id="299" r:id="rId69"/>
    <p:sldId id="338" r:id="rId70"/>
    <p:sldId id="271" r:id="rId71"/>
    <p:sldId id="324"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93A35515-A9F6-4918-91D4-0FAF9DD7BA92}"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93A35515-A9F6-4918-91D4-0FAF9DD7BA9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8A4C8C2-80B7-4E26-AD6C-84E60F5F7882}" type="datetimeFigureOut">
              <a:rPr lang="fr-FR" smtClean="0"/>
              <a:pPr/>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A35515-A9F6-4918-91D4-0FAF9DD7BA9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A4C8C2-80B7-4E26-AD6C-84E60F5F7882}" type="datetimeFigureOut">
              <a:rPr lang="fr-FR" smtClean="0"/>
              <a:pPr/>
              <a:t>17/12/2021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A35515-A9F6-4918-91D4-0FAF9DD7BA9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ideo" Target="file:///F:\Logistique%20et%20transport%20vedios\TIR\What%20is%20the%20TIR%20System%20(Arabic%20version).mp4"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381000"/>
            <a:ext cx="8458200" cy="3962400"/>
          </a:xfrm>
        </p:spPr>
        <p:txBody>
          <a:bodyPr>
            <a:noAutofit/>
          </a:bodyPr>
          <a:lstStyle/>
          <a:p>
            <a:pPr algn="ctr" rtl="1">
              <a:spcBef>
                <a:spcPts val="0"/>
              </a:spcBef>
            </a:pPr>
            <a:r>
              <a:rPr lang="ar-DZ" sz="24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dirty="0" smtClean="0">
                <a:solidFill>
                  <a:schemeClr val="tx1"/>
                </a:solidFill>
                <a:latin typeface="Times New Roman" pitchFamily="18" charset="0"/>
                <a:cs typeface="Times New Roman" pitchFamily="18" charset="0"/>
              </a:rPr>
              <a:t>وزارة التعليــم العــالي </a:t>
            </a:r>
            <a:r>
              <a:rPr lang="ar-DZ" sz="2400" b="1" dirty="0" smtClean="0">
                <a:solidFill>
                  <a:schemeClr val="tx1"/>
                </a:solidFill>
                <a:latin typeface="Times New Roman" pitchFamily="18" charset="0"/>
                <a:cs typeface="Times New Roman" pitchFamily="18" charset="0"/>
              </a:rPr>
              <a:t>والبحــث </a:t>
            </a:r>
            <a:r>
              <a:rPr lang="ar-DZ" sz="2400" b="1" dirty="0" smtClean="0">
                <a:solidFill>
                  <a:schemeClr val="tx1"/>
                </a:solidFill>
                <a:latin typeface="Times New Roman" pitchFamily="18" charset="0"/>
                <a:cs typeface="Times New Roman" pitchFamily="18" charset="0"/>
              </a:rPr>
              <a:t>العلمـي</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جــامعة محــمد خيضــر – بسكرة –</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كــلية العلــوم الاقتصــادية </a:t>
            </a:r>
            <a:r>
              <a:rPr lang="ar-DZ" sz="2400" b="1" i="1" dirty="0"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التجــارية </a:t>
            </a:r>
            <a:r>
              <a:rPr lang="ar-DZ" sz="2400" b="1" i="1" dirty="0"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علــوم التسييــر</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قسم العلوم التجارية</a:t>
            </a:r>
            <a:endParaRPr lang="en-US" sz="2400" b="1" dirty="0" smtClean="0">
              <a:solidFill>
                <a:schemeClr val="tx1"/>
              </a:solidFill>
              <a:latin typeface="Times New Roman" pitchFamily="18" charset="0"/>
              <a:cs typeface="Times New Roman" pitchFamily="18" charset="0"/>
            </a:endParaRPr>
          </a:p>
          <a:p>
            <a:pPr algn="ctr" rtl="1">
              <a:spcBef>
                <a:spcPts val="0"/>
              </a:spcBef>
            </a:pPr>
            <a:r>
              <a:rPr lang="ar-DZ" sz="24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b="1" dirty="0" smtClean="0">
                <a:solidFill>
                  <a:schemeClr val="tx1"/>
                </a:solidFill>
                <a:latin typeface="Times New Roman" pitchFamily="18" charset="0"/>
                <a:cs typeface="Times New Roman" pitchFamily="18" charset="0"/>
              </a:rPr>
              <a:t>الموسم الجامعي</a:t>
            </a:r>
            <a:r>
              <a:rPr lang="ar-DZ" b="1" dirty="0" smtClean="0">
                <a:solidFill>
                  <a:schemeClr val="tx1"/>
                </a:solidFill>
                <a:latin typeface="Times New Roman" pitchFamily="18" charset="0"/>
                <a:cs typeface="Times New Roman" pitchFamily="18" charset="0"/>
              </a:rPr>
              <a:t>: 2021/ 2022</a:t>
            </a:r>
            <a:endParaRPr lang="ar-DZ" sz="3600" b="1" dirty="0" smtClean="0">
              <a:solidFill>
                <a:schemeClr val="tx1"/>
              </a:solidFill>
              <a:latin typeface="Times New Roman" pitchFamily="18" charset="0"/>
              <a:cs typeface="Times New Roman" pitchFamily="18" charset="0"/>
            </a:endParaRPr>
          </a:p>
        </p:txBody>
      </p:sp>
      <p:grpSp>
        <p:nvGrpSpPr>
          <p:cNvPr id="5" name="Group 1"/>
          <p:cNvGrpSpPr>
            <a:grpSpLocks/>
          </p:cNvGrpSpPr>
          <p:nvPr/>
        </p:nvGrpSpPr>
        <p:grpSpPr bwMode="auto">
          <a:xfrm>
            <a:off x="687002" y="2286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7392602" y="2286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304800" y="4584275"/>
            <a:ext cx="8458200" cy="2111347"/>
          </a:xfrm>
          <a:prstGeom prst="rect">
            <a:avLst/>
          </a:prstGeom>
        </p:spPr>
        <p:txBody>
          <a:bodyPr wrap="square">
            <a:spAutoFit/>
          </a:bodyPr>
          <a:lstStyle/>
          <a:p>
            <a:pPr lvl="0" algn="ctr" rtl="1" fontAlgn="ctr">
              <a:spcBef>
                <a:spcPct val="20000"/>
              </a:spcBef>
              <a:buClr>
                <a:srgbClr val="F0A22E"/>
              </a:buClr>
              <a:buSzPct val="70000"/>
              <a:defRPr/>
            </a:pPr>
            <a:r>
              <a:rPr lang="ar-DZ" sz="2800" b="1" dirty="0">
                <a:solidFill>
                  <a:prstClr val="black"/>
                </a:solidFill>
                <a:latin typeface="Adobe Arabic" pitchFamily="18" charset="-78"/>
                <a:cs typeface="Adobe Arabic" pitchFamily="18" charset="-78"/>
              </a:rPr>
              <a:t>موضوع </a:t>
            </a:r>
            <a:r>
              <a:rPr lang="ar-DZ" sz="2800" b="1" dirty="0" smtClean="0">
                <a:solidFill>
                  <a:prstClr val="black"/>
                </a:solidFill>
                <a:latin typeface="Adobe Arabic" pitchFamily="18" charset="-78"/>
                <a:cs typeface="Adobe Arabic" pitchFamily="18" charset="-78"/>
              </a:rPr>
              <a:t>المحاضرة:</a:t>
            </a:r>
            <a:endParaRPr lang="fr-FR" sz="28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الطرقي الدولي</a:t>
            </a:r>
          </a:p>
          <a:p>
            <a:pPr lvl="0" algn="ctr" rtl="1" fontAlgn="ctr">
              <a:spcBef>
                <a:spcPct val="20000"/>
              </a:spcBef>
              <a:buClr>
                <a:srgbClr val="F0A22E"/>
              </a:buClr>
              <a:buSzPct val="70000"/>
              <a:defRPr/>
            </a:pPr>
            <a:r>
              <a:rPr lang="fr-FR" sz="3200" b="1" dirty="0" smtClean="0">
                <a:solidFill>
                  <a:srgbClr val="FF0000"/>
                </a:solidFill>
                <a:latin typeface="Times New Roman" pitchFamily="18" charset="0"/>
                <a:cs typeface="Times New Roman" pitchFamily="18" charset="0"/>
              </a:rPr>
              <a:t>Transport international routier</a:t>
            </a:r>
            <a:endParaRPr lang="ar-DZ"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a:srcRect/>
          <a:stretch>
            <a:fillRect/>
          </a:stretch>
        </p:blipFill>
        <p:spPr bwMode="auto">
          <a:xfrm>
            <a:off x="0" y="304800"/>
            <a:ext cx="9144000" cy="6172200"/>
          </a:xfrm>
          <a:prstGeom prst="rect">
            <a:avLst/>
          </a:prstGeom>
          <a:noFill/>
        </p:spPr>
      </p:pic>
    </p:spTree>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0" y="990600"/>
            <a:ext cx="5715000" cy="762000"/>
          </a:xfrm>
        </p:spPr>
        <p:txBody>
          <a:bodyPr/>
          <a:lstStyle/>
          <a:p>
            <a:pPr marL="6350" lvl="0" indent="-6350" algn="r" rtl="1">
              <a:buClr>
                <a:srgbClr val="FF0000"/>
              </a:buClr>
              <a:buSzPct val="85000"/>
              <a:buFont typeface="Wingdings" pitchFamily="2" charset="2"/>
              <a:buChar char="ü"/>
            </a:pPr>
            <a:r>
              <a:rPr lang="ar-DZ" sz="3600" b="1" dirty="0" smtClean="0">
                <a:solidFill>
                  <a:srgbClr val="FF0000"/>
                </a:solidFill>
              </a:rPr>
              <a:t> </a:t>
            </a:r>
            <a:r>
              <a:rPr lang="ar-SA" sz="3600" b="1" dirty="0" smtClean="0">
                <a:solidFill>
                  <a:srgbClr val="FF0000"/>
                </a:solidFill>
              </a:rPr>
              <a:t>الطرق السريعة </a:t>
            </a:r>
            <a:r>
              <a:rPr lang="fr-FR" sz="3600" b="1" dirty="0" smtClean="0">
                <a:solidFill>
                  <a:srgbClr val="FF0000"/>
                </a:solidFill>
              </a:rPr>
              <a:t>Expressway</a:t>
            </a:r>
            <a:r>
              <a:rPr lang="ar-SA" sz="3600" b="1" dirty="0" smtClean="0">
                <a:solidFill>
                  <a:srgbClr val="FF0000"/>
                </a:solidFill>
              </a:rPr>
              <a:t>:</a:t>
            </a:r>
            <a:endParaRPr lang="fr-FR" dirty="0"/>
          </a:p>
        </p:txBody>
      </p:sp>
      <p:sp>
        <p:nvSpPr>
          <p:cNvPr id="4" name="Espace réservé du contenu 2"/>
          <p:cNvSpPr txBox="1">
            <a:spLocks/>
          </p:cNvSpPr>
          <p:nvPr/>
        </p:nvSpPr>
        <p:spPr>
          <a:xfrm>
            <a:off x="304800" y="2133600"/>
            <a:ext cx="8382000" cy="40386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طرق مزدوجة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مقسمة بجزيرة وسطية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التحكم فيها جزئياً عن طريق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تقاطعات سطحية قليلة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عالية الكفاءة،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مع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تقاطعات حرة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في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بعض النقاط لاعتبارات الأمان، التعامل معها فقط من خلال نقط دخول وخروج محددة،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أي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مسارب خاصة لتغيير السرعة والدوران عند التقاطعات، ويمنع دخول وخروج المركبات مباشرة من الطرق والأنشطة المجاورة لها، تدخلها عند نقاط محددة وقليلة حتى لا تؤثر على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دفق المرو</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ر</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ولذا يقل ارتباطها بالطرق المحلية في المجمعات السكنية.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Image result for Expressway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4" name="AutoShape 4" descr="Image result for Expressway 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6" name="AutoShape 6" descr="Image result for Express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5848" name="Picture 8" descr="Image result for Expressway"/>
          <p:cNvPicPr>
            <a:picLocks noChangeAspect="1" noChangeArrowheads="1"/>
          </p:cNvPicPr>
          <p:nvPr/>
        </p:nvPicPr>
        <p:blipFill>
          <a:blip r:embed="rId2" cstate="print"/>
          <a:srcRect/>
          <a:stretch>
            <a:fillRect/>
          </a:stretch>
        </p:blipFill>
        <p:spPr bwMode="auto">
          <a:xfrm>
            <a:off x="152400" y="152399"/>
            <a:ext cx="4267200" cy="3352801"/>
          </a:xfrm>
          <a:prstGeom prst="rect">
            <a:avLst/>
          </a:prstGeom>
          <a:noFill/>
        </p:spPr>
      </p:pic>
      <p:pic>
        <p:nvPicPr>
          <p:cNvPr id="35850" name="Picture 10" descr="Related image"/>
          <p:cNvPicPr>
            <a:picLocks noChangeAspect="1" noChangeArrowheads="1"/>
          </p:cNvPicPr>
          <p:nvPr/>
        </p:nvPicPr>
        <p:blipFill>
          <a:blip r:embed="rId3"/>
          <a:srcRect/>
          <a:stretch>
            <a:fillRect/>
          </a:stretch>
        </p:blipFill>
        <p:spPr bwMode="auto">
          <a:xfrm>
            <a:off x="4648200" y="152400"/>
            <a:ext cx="4305300" cy="3352800"/>
          </a:xfrm>
          <a:prstGeom prst="rect">
            <a:avLst/>
          </a:prstGeom>
          <a:noFill/>
        </p:spPr>
      </p:pic>
      <p:pic>
        <p:nvPicPr>
          <p:cNvPr id="35852" name="Picture 12" descr="Image result for Expressway"/>
          <p:cNvPicPr>
            <a:picLocks noChangeAspect="1" noChangeArrowheads="1"/>
          </p:cNvPicPr>
          <p:nvPr/>
        </p:nvPicPr>
        <p:blipFill>
          <a:blip r:embed="rId4"/>
          <a:srcRect/>
          <a:stretch>
            <a:fillRect/>
          </a:stretch>
        </p:blipFill>
        <p:spPr bwMode="auto">
          <a:xfrm>
            <a:off x="152400" y="3657600"/>
            <a:ext cx="4267200" cy="3048000"/>
          </a:xfrm>
          <a:prstGeom prst="rect">
            <a:avLst/>
          </a:prstGeom>
          <a:noFill/>
        </p:spPr>
      </p:pic>
      <p:pic>
        <p:nvPicPr>
          <p:cNvPr id="35854" name="Picture 14" descr="Image result for Expressway french"/>
          <p:cNvPicPr>
            <a:picLocks noChangeAspect="1" noChangeArrowheads="1"/>
          </p:cNvPicPr>
          <p:nvPr/>
        </p:nvPicPr>
        <p:blipFill>
          <a:blip r:embed="rId5"/>
          <a:srcRect/>
          <a:stretch>
            <a:fillRect/>
          </a:stretch>
        </p:blipFill>
        <p:spPr bwMode="auto">
          <a:xfrm>
            <a:off x="4648200" y="3657600"/>
            <a:ext cx="4343400" cy="3028951"/>
          </a:xfrm>
          <a:prstGeom prst="rect">
            <a:avLst/>
          </a:prstGeom>
          <a:noFill/>
        </p:spPr>
      </p:pic>
    </p:spTree>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609600"/>
            <a:ext cx="6705600" cy="838200"/>
          </a:xfrm>
        </p:spPr>
        <p:txBody>
          <a:bodyPr>
            <a:normAutofit/>
          </a:bodyPr>
          <a:lstStyle/>
          <a:p>
            <a:pPr marL="6350" indent="-6350" algn="just" rtl="1">
              <a:buClr>
                <a:srgbClr val="FF0000"/>
              </a:buClr>
              <a:buSzPct val="85000"/>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الطرق الشريانية </a:t>
            </a:r>
            <a:r>
              <a:rPr lang="fr-FR" sz="3600" b="1" dirty="0" smtClean="0">
                <a:solidFill>
                  <a:srgbClr val="FF0000"/>
                </a:solidFill>
                <a:latin typeface="Times New Roman" pitchFamily="18" charset="0"/>
                <a:cs typeface="Times New Roman" pitchFamily="18" charset="0"/>
              </a:rPr>
              <a:t>way</a:t>
            </a:r>
            <a:r>
              <a:rPr lang="ar-SA" sz="3600" b="1" dirty="0" smtClean="0">
                <a:solidFill>
                  <a:srgbClr val="FF0000"/>
                </a:solidFill>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Arterials</a:t>
            </a:r>
            <a:r>
              <a:rPr lang="ar-SA" sz="3600" b="1" dirty="0" smtClean="0">
                <a:solidFill>
                  <a:srgbClr val="FF0000"/>
                </a:solidFill>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381000" y="1828800"/>
            <a:ext cx="8305800" cy="25146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طرق حضرية ذات قدرة مرورية عالية، تربط بين المدن والتجمعات السكنية والعمرانية الكبرى، مهمتها إيصال حركة المرور من الطرق التجميعية إلى الطرق الحرة أو الطرق السريعة، وبين المراكز الحضرية على أعلى مستوى ممكن من الخدمة.</a:t>
            </a:r>
          </a:p>
        </p:txBody>
      </p:sp>
      <p:sp>
        <p:nvSpPr>
          <p:cNvPr id="5" name="Espace réservé du contenu 2"/>
          <p:cNvSpPr txBox="1">
            <a:spLocks/>
          </p:cNvSpPr>
          <p:nvPr/>
        </p:nvSpPr>
        <p:spPr>
          <a:xfrm>
            <a:off x="381000" y="4648200"/>
            <a:ext cx="8305800" cy="20574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متوسطة في عناصرها التصميمية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تناسب حجم المرور المخصص عليها، تتكون من حارتين للاتجاهين وغير مقسمة بجزيرة وسطية، والتقاطعات فيها سطحية، إلا أنه قد تستخدم التقاطعات ذات المستويين عند الضرورة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way Arterials"/>
          <p:cNvPicPr>
            <a:picLocks noChangeAspect="1" noChangeArrowheads="1"/>
          </p:cNvPicPr>
          <p:nvPr/>
        </p:nvPicPr>
        <p:blipFill>
          <a:blip r:embed="rId2"/>
          <a:srcRect/>
          <a:stretch>
            <a:fillRect/>
          </a:stretch>
        </p:blipFill>
        <p:spPr bwMode="auto">
          <a:xfrm>
            <a:off x="76200" y="3962400"/>
            <a:ext cx="4572000" cy="2819400"/>
          </a:xfrm>
          <a:prstGeom prst="rect">
            <a:avLst/>
          </a:prstGeom>
          <a:noFill/>
        </p:spPr>
      </p:pic>
      <p:pic>
        <p:nvPicPr>
          <p:cNvPr id="36868" name="Picture 4" descr="Image result for way Arterials"/>
          <p:cNvPicPr>
            <a:picLocks noChangeAspect="1" noChangeArrowheads="1"/>
          </p:cNvPicPr>
          <p:nvPr/>
        </p:nvPicPr>
        <p:blipFill>
          <a:blip r:embed="rId3"/>
          <a:srcRect/>
          <a:stretch>
            <a:fillRect/>
          </a:stretch>
        </p:blipFill>
        <p:spPr bwMode="auto">
          <a:xfrm>
            <a:off x="4724400" y="3962400"/>
            <a:ext cx="4343400" cy="2819400"/>
          </a:xfrm>
          <a:prstGeom prst="rect">
            <a:avLst/>
          </a:prstGeom>
          <a:noFill/>
        </p:spPr>
      </p:pic>
      <p:pic>
        <p:nvPicPr>
          <p:cNvPr id="36870" name="Picture 6" descr="Image result for arterials road"/>
          <p:cNvPicPr>
            <a:picLocks noChangeAspect="1" noChangeArrowheads="1"/>
          </p:cNvPicPr>
          <p:nvPr/>
        </p:nvPicPr>
        <p:blipFill>
          <a:blip r:embed="rId4"/>
          <a:srcRect/>
          <a:stretch>
            <a:fillRect/>
          </a:stretch>
        </p:blipFill>
        <p:spPr bwMode="auto">
          <a:xfrm>
            <a:off x="76199" y="76200"/>
            <a:ext cx="8839201" cy="3810000"/>
          </a:xfrm>
          <a:prstGeom prst="rect">
            <a:avLst/>
          </a:prstGeom>
          <a:noFill/>
        </p:spPr>
      </p:pic>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9200"/>
            <a:ext cx="8229600" cy="762000"/>
          </a:xfrm>
        </p:spPr>
        <p:txBody>
          <a:bodyPr>
            <a:normAutofit/>
          </a:bodyPr>
          <a:lstStyle/>
          <a:p>
            <a:pPr marL="6350" indent="-6350" algn="just" rtl="1">
              <a:buClr>
                <a:srgbClr val="FF0000"/>
              </a:buClr>
              <a:buSzPct val="85000"/>
              <a:buFont typeface="Wingdings" pitchFamily="2" charset="2"/>
              <a:buChar char="ü"/>
            </a:pPr>
            <a:r>
              <a:rPr lang="ar-DZ" sz="3600" b="1" dirty="0" smtClean="0">
                <a:solidFill>
                  <a:srgbClr val="FF0000"/>
                </a:solidFill>
              </a:rPr>
              <a:t> </a:t>
            </a:r>
            <a:r>
              <a:rPr lang="ar-SA" sz="3600" b="1" dirty="0" smtClean="0">
                <a:solidFill>
                  <a:srgbClr val="FF0000"/>
                </a:solidFill>
              </a:rPr>
              <a:t>الطرق التجميعية/ التوزيعية</a:t>
            </a:r>
            <a:r>
              <a:rPr lang="fr-FR" sz="3200" b="1" dirty="0" smtClean="0">
                <a:solidFill>
                  <a:srgbClr val="FF0000"/>
                </a:solidFill>
              </a:rPr>
              <a:t>roads </a:t>
            </a:r>
            <a:r>
              <a:rPr lang="ar-DZ" sz="3200" b="1" dirty="0" smtClean="0">
                <a:solidFill>
                  <a:srgbClr val="FF0000"/>
                </a:solidFill>
              </a:rPr>
              <a:t> </a:t>
            </a:r>
            <a:r>
              <a:rPr lang="fr-FR" sz="3200" b="1" dirty="0" smtClean="0">
                <a:solidFill>
                  <a:srgbClr val="FF0000"/>
                </a:solidFill>
              </a:rPr>
              <a:t> Collectors</a:t>
            </a:r>
            <a:r>
              <a:rPr lang="ar-SA" sz="3200" b="1" dirty="0" smtClean="0">
                <a:solidFill>
                  <a:srgbClr val="FF0000"/>
                </a:solidFill>
              </a:rPr>
              <a:t>:</a:t>
            </a:r>
            <a:endParaRPr lang="fr-FR" sz="3600" dirty="0" smtClean="0">
              <a:solidFill>
                <a:srgbClr val="FF0000"/>
              </a:solidFill>
            </a:endParaRPr>
          </a:p>
        </p:txBody>
      </p:sp>
      <p:sp>
        <p:nvSpPr>
          <p:cNvPr id="4" name="Espace réservé du contenu 2"/>
          <p:cNvSpPr txBox="1">
            <a:spLocks/>
          </p:cNvSpPr>
          <p:nvPr/>
        </p:nvSpPr>
        <p:spPr>
          <a:xfrm>
            <a:off x="381000" y="2362200"/>
            <a:ext cx="8305800" cy="3048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طرق موصلة إلى طرق ذات درجة أعلى،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هي طرق منخفضة إلى معتدلة في حجم الحركة المرورية، تعمل على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نقل حركة المرور من الشوارع المحلية إلى الطرق الشريانية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على عكس الطرق الشريانية، يتم تصميم الطرق التجميعية لتوفير الوصول إلى الأحياء السكنية، ويمكن تقسيمها إلى طرق تجميع رئيسية وأخرى ثانوية.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Image result for Collectors roa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2" name="Picture 4" descr="Image result for Collectors roads"/>
          <p:cNvPicPr>
            <a:picLocks noChangeAspect="1" noChangeArrowheads="1"/>
          </p:cNvPicPr>
          <p:nvPr/>
        </p:nvPicPr>
        <p:blipFill>
          <a:blip r:embed="rId2"/>
          <a:srcRect/>
          <a:stretch>
            <a:fillRect/>
          </a:stretch>
        </p:blipFill>
        <p:spPr bwMode="auto">
          <a:xfrm>
            <a:off x="152400" y="152400"/>
            <a:ext cx="4419600" cy="2895600"/>
          </a:xfrm>
          <a:prstGeom prst="rect">
            <a:avLst/>
          </a:prstGeom>
          <a:noFill/>
        </p:spPr>
      </p:pic>
      <p:sp>
        <p:nvSpPr>
          <p:cNvPr id="16386" name="AutoShape 2" descr="Image result for collector stre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88" name="AutoShape 4" descr="Image result for collector stre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390" name="Picture 6" descr="Related image"/>
          <p:cNvPicPr>
            <a:picLocks noChangeAspect="1" noChangeArrowheads="1"/>
          </p:cNvPicPr>
          <p:nvPr/>
        </p:nvPicPr>
        <p:blipFill>
          <a:blip r:embed="rId3"/>
          <a:srcRect/>
          <a:stretch>
            <a:fillRect/>
          </a:stretch>
        </p:blipFill>
        <p:spPr bwMode="auto">
          <a:xfrm>
            <a:off x="4800600" y="152400"/>
            <a:ext cx="4114800" cy="2895600"/>
          </a:xfrm>
          <a:prstGeom prst="rect">
            <a:avLst/>
          </a:prstGeom>
          <a:noFill/>
        </p:spPr>
      </p:pic>
      <p:pic>
        <p:nvPicPr>
          <p:cNvPr id="16392" name="Picture 8" descr="Related image"/>
          <p:cNvPicPr>
            <a:picLocks noChangeAspect="1" noChangeArrowheads="1"/>
          </p:cNvPicPr>
          <p:nvPr/>
        </p:nvPicPr>
        <p:blipFill>
          <a:blip r:embed="rId4"/>
          <a:srcRect/>
          <a:stretch>
            <a:fillRect/>
          </a:stretch>
        </p:blipFill>
        <p:spPr bwMode="auto">
          <a:xfrm>
            <a:off x="152400" y="3200400"/>
            <a:ext cx="4419600" cy="3505200"/>
          </a:xfrm>
          <a:prstGeom prst="rect">
            <a:avLst/>
          </a:prstGeom>
          <a:noFill/>
        </p:spPr>
      </p:pic>
      <p:pic>
        <p:nvPicPr>
          <p:cNvPr id="16394" name="Picture 10" descr="Related image"/>
          <p:cNvPicPr>
            <a:picLocks noChangeAspect="1" noChangeArrowheads="1"/>
          </p:cNvPicPr>
          <p:nvPr/>
        </p:nvPicPr>
        <p:blipFill>
          <a:blip r:embed="rId5"/>
          <a:srcRect/>
          <a:stretch>
            <a:fillRect/>
          </a:stretch>
        </p:blipFill>
        <p:spPr bwMode="auto">
          <a:xfrm>
            <a:off x="4800600" y="3200400"/>
            <a:ext cx="4114800" cy="3505200"/>
          </a:xfrm>
          <a:prstGeom prst="rect">
            <a:avLst/>
          </a:prstGeom>
          <a:noFill/>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6400" y="838200"/>
            <a:ext cx="7010400" cy="762000"/>
          </a:xfrm>
        </p:spPr>
        <p:txBody>
          <a:bodyPr/>
          <a:lstStyle/>
          <a:p>
            <a:pPr marL="0" indent="0" algn="just" rtl="1">
              <a:buClr>
                <a:srgbClr val="FF0000"/>
              </a:buClr>
              <a:buSzPct val="85000"/>
              <a:buFont typeface="Wingdings" pitchFamily="2" charset="2"/>
              <a:buChar char="ü"/>
            </a:pPr>
            <a:r>
              <a:rPr lang="ar-DZ" sz="3600" b="1" dirty="0" smtClean="0">
                <a:solidFill>
                  <a:srgbClr val="FF0000"/>
                </a:solidFill>
              </a:rPr>
              <a:t> الطرق المحلية الداخلية </a:t>
            </a:r>
            <a:r>
              <a:rPr lang="fr-FR" sz="3600" b="1" dirty="0" smtClean="0">
                <a:solidFill>
                  <a:srgbClr val="FF0000"/>
                </a:solidFill>
              </a:rPr>
              <a:t>Local roads</a:t>
            </a:r>
            <a:r>
              <a:rPr lang="ar-DZ" sz="3600" b="1" dirty="0" smtClean="0">
                <a:solidFill>
                  <a:srgbClr val="FF0000"/>
                </a:solidFill>
              </a:rPr>
              <a:t>:</a:t>
            </a:r>
            <a:endParaRPr lang="fr-FR" dirty="0"/>
          </a:p>
        </p:txBody>
      </p:sp>
      <p:sp>
        <p:nvSpPr>
          <p:cNvPr id="4" name="Espace réservé du contenu 2"/>
          <p:cNvSpPr txBox="1">
            <a:spLocks/>
          </p:cNvSpPr>
          <p:nvPr/>
        </p:nvSpPr>
        <p:spPr>
          <a:xfrm>
            <a:off x="457200" y="2667000"/>
            <a:ext cx="82296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طرق موصلة بين تجمعات سكانية وزراعية وصناعية أو بين القرى أو الشوارع الموصلة للمنازل، لديها أدنى حد للسرعة، لأنها تقع في مناطق سكنية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DZ" sz="3200" b="1" i="0" u="none" strike="noStrike" kern="1200" cap="none" spc="0" normalizeH="0" baseline="0" noProof="0" dirty="0" err="1" smtClean="0">
                <a:ln>
                  <a:noFill/>
                </a:ln>
                <a:solidFill>
                  <a:srgbClr val="FF0000"/>
                </a:solidFill>
                <a:effectLst/>
                <a:uLnTx/>
                <a:uFillTx/>
                <a:latin typeface="+mn-lt"/>
                <a:ea typeface="+mn-ea"/>
                <a:cs typeface="+mn-cs"/>
              </a:rPr>
              <a:t>بها</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حركة مرور المشاة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كميات منخفضة من حركة المرور، قد تكون غير معبدة.</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local roads"/>
          <p:cNvPicPr>
            <a:picLocks noChangeAspect="1" noChangeArrowheads="1"/>
          </p:cNvPicPr>
          <p:nvPr/>
        </p:nvPicPr>
        <p:blipFill>
          <a:blip r:embed="rId2"/>
          <a:srcRect/>
          <a:stretch>
            <a:fillRect/>
          </a:stretch>
        </p:blipFill>
        <p:spPr bwMode="auto">
          <a:xfrm>
            <a:off x="76200" y="190500"/>
            <a:ext cx="4419600" cy="3086100"/>
          </a:xfrm>
          <a:prstGeom prst="rect">
            <a:avLst/>
          </a:prstGeom>
          <a:noFill/>
        </p:spPr>
      </p:pic>
      <p:pic>
        <p:nvPicPr>
          <p:cNvPr id="44036" name="Picture 4" descr="Related image"/>
          <p:cNvPicPr>
            <a:picLocks noChangeAspect="1" noChangeArrowheads="1"/>
          </p:cNvPicPr>
          <p:nvPr/>
        </p:nvPicPr>
        <p:blipFill>
          <a:blip r:embed="rId3"/>
          <a:srcRect/>
          <a:stretch>
            <a:fillRect/>
          </a:stretch>
        </p:blipFill>
        <p:spPr bwMode="auto">
          <a:xfrm>
            <a:off x="4724400" y="152400"/>
            <a:ext cx="4343400" cy="3124200"/>
          </a:xfrm>
          <a:prstGeom prst="rect">
            <a:avLst/>
          </a:prstGeom>
          <a:noFill/>
        </p:spPr>
      </p:pic>
      <p:pic>
        <p:nvPicPr>
          <p:cNvPr id="7" name="Picture 6" descr="Related image"/>
          <p:cNvPicPr>
            <a:picLocks noChangeAspect="1" noChangeArrowheads="1"/>
          </p:cNvPicPr>
          <p:nvPr/>
        </p:nvPicPr>
        <p:blipFill>
          <a:blip r:embed="rId4"/>
          <a:srcRect/>
          <a:stretch>
            <a:fillRect/>
          </a:stretch>
        </p:blipFill>
        <p:spPr bwMode="auto">
          <a:xfrm>
            <a:off x="76200" y="3505200"/>
            <a:ext cx="4498975" cy="3200400"/>
          </a:xfrm>
          <a:prstGeom prst="rect">
            <a:avLst/>
          </a:prstGeom>
          <a:noFill/>
        </p:spPr>
      </p:pic>
      <p:pic>
        <p:nvPicPr>
          <p:cNvPr id="44040" name="Picture 8" descr="Related image"/>
          <p:cNvPicPr>
            <a:picLocks noChangeAspect="1" noChangeArrowheads="1"/>
          </p:cNvPicPr>
          <p:nvPr/>
        </p:nvPicPr>
        <p:blipFill>
          <a:blip r:embed="rId5"/>
          <a:srcRect/>
          <a:stretch>
            <a:fillRect/>
          </a:stretch>
        </p:blipFill>
        <p:spPr bwMode="auto">
          <a:xfrm>
            <a:off x="4724400" y="3505200"/>
            <a:ext cx="4343400" cy="3200400"/>
          </a:xfrm>
          <a:prstGeom prst="rect">
            <a:avLst/>
          </a:prstGeom>
          <a:noFill/>
        </p:spPr>
      </p:pic>
    </p:spTree>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209800"/>
            <a:ext cx="8382000" cy="2133600"/>
          </a:xfrm>
        </p:spPr>
        <p:txBody>
          <a:bodyPr>
            <a:noAutofit/>
          </a:bodyPr>
          <a:lstStyle/>
          <a:p>
            <a:pPr marL="6350" indent="-6350" algn="just" rtl="1">
              <a:buNone/>
            </a:pPr>
            <a:r>
              <a:rPr lang="ar-DZ" sz="3200" b="1" dirty="0" smtClean="0"/>
              <a:t>    </a:t>
            </a:r>
            <a:r>
              <a:rPr lang="ar-SA" sz="3200" b="1" dirty="0" smtClean="0"/>
              <a:t>تعتبر </a:t>
            </a:r>
            <a:r>
              <a:rPr lang="ar-DZ" sz="3200" b="1" dirty="0" smtClean="0"/>
              <a:t>الشاحنات </a:t>
            </a:r>
            <a:r>
              <a:rPr lang="ar-SA" sz="3200" b="1" dirty="0" smtClean="0"/>
              <a:t>أساس النقل الطرقي</a:t>
            </a:r>
            <a:r>
              <a:rPr lang="ar-DZ" sz="3200" b="1" dirty="0" smtClean="0"/>
              <a:t> للبضائع</a:t>
            </a:r>
            <a:r>
              <a:rPr lang="ar-SA" sz="3200" b="1" dirty="0" smtClean="0"/>
              <a:t>، </a:t>
            </a:r>
            <a:r>
              <a:rPr lang="ar-DZ" sz="3200" b="1" dirty="0" smtClean="0"/>
              <a:t>ورغم ظهورها الحديث، حيث كانت أول شاحنة اخترعها جوتليب دايملر في عام 1896، إلا أنها عرفت تطورات متسارعة من حيث الأنواع، الأحجام والتقدم التقني.</a:t>
            </a:r>
            <a:endParaRPr lang="fr-FR" sz="3200" b="1" dirty="0" smtClean="0"/>
          </a:p>
        </p:txBody>
      </p:sp>
      <p:sp>
        <p:nvSpPr>
          <p:cNvPr id="4" name="Rectangle 3"/>
          <p:cNvSpPr/>
          <p:nvPr/>
        </p:nvSpPr>
        <p:spPr>
          <a:xfrm>
            <a:off x="4876800" y="1182469"/>
            <a:ext cx="3881191" cy="646331"/>
          </a:xfrm>
          <a:prstGeom prst="rect">
            <a:avLst/>
          </a:prstGeom>
        </p:spPr>
        <p:txBody>
          <a:bodyPr wrap="none">
            <a:spAutoFit/>
          </a:bodyPr>
          <a:lstStyle/>
          <a:p>
            <a:r>
              <a:rPr lang="ar-DZ" sz="3600" b="1" dirty="0" smtClean="0">
                <a:solidFill>
                  <a:srgbClr val="FF0000"/>
                </a:solidFill>
              </a:rPr>
              <a:t>2. </a:t>
            </a:r>
            <a:r>
              <a:rPr lang="ar-SA" sz="3600" b="1" dirty="0" smtClean="0">
                <a:solidFill>
                  <a:srgbClr val="FF0000"/>
                </a:solidFill>
              </a:rPr>
              <a:t>مركبات النقل الطرقي:</a:t>
            </a:r>
            <a:endParaRPr lang="fr-FR" sz="3600" b="1" dirty="0"/>
          </a:p>
        </p:txBody>
      </p:sp>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92162"/>
          </a:xfrm>
        </p:spPr>
        <p:txBody>
          <a:bodyPr>
            <a:normAutofit/>
          </a:bodyPr>
          <a:lstStyle/>
          <a:p>
            <a:pPr algn="just" rtl="1"/>
            <a:r>
              <a:rPr lang="ar-DZ" sz="4400" dirty="0" smtClean="0">
                <a:solidFill>
                  <a:srgbClr val="FF0000"/>
                </a:solidFill>
                <a:cs typeface="+mn-cs"/>
              </a:rPr>
              <a:t>محتوى البحث:</a:t>
            </a:r>
            <a:endParaRPr lang="fr-FR" sz="4400" dirty="0">
              <a:solidFill>
                <a:srgbClr val="FF0000"/>
              </a:solidFill>
              <a:cs typeface="+mn-cs"/>
            </a:endParaRPr>
          </a:p>
        </p:txBody>
      </p:sp>
      <p:sp>
        <p:nvSpPr>
          <p:cNvPr id="3" name="Espace réservé du contenu 2"/>
          <p:cNvSpPr>
            <a:spLocks noGrp="1"/>
          </p:cNvSpPr>
          <p:nvPr>
            <p:ph idx="1"/>
          </p:nvPr>
        </p:nvSpPr>
        <p:spPr>
          <a:xfrm>
            <a:off x="304800" y="990600"/>
            <a:ext cx="8534400" cy="5715000"/>
          </a:xfrm>
        </p:spPr>
        <p:txBody>
          <a:bodyPr>
            <a:normAutofit lnSpcReduction="10000"/>
          </a:bodyPr>
          <a:lstStyle/>
          <a:p>
            <a:pPr marL="651510" indent="-514350" algn="r" rtl="1">
              <a:buSzPct val="100000"/>
              <a:buNone/>
            </a:pPr>
            <a:r>
              <a:rPr lang="ar-DZ" sz="3200" b="1" dirty="0" smtClean="0">
                <a:solidFill>
                  <a:srgbClr val="FF0000"/>
                </a:solidFill>
              </a:rPr>
              <a:t>أولا. عناصر النقل الطرقي الدولي: </a:t>
            </a:r>
            <a:endParaRPr lang="fr-FR" sz="3200" b="1" dirty="0" smtClean="0">
              <a:solidFill>
                <a:srgbClr val="FF0000"/>
              </a:solidFill>
            </a:endParaRPr>
          </a:p>
          <a:p>
            <a:pPr marL="650875" indent="-650875" algn="r" rtl="1">
              <a:buNone/>
            </a:pPr>
            <a:r>
              <a:rPr lang="fr-FR" sz="3200" b="1" dirty="0" smtClean="0"/>
              <a:t>   </a:t>
            </a:r>
            <a:r>
              <a:rPr lang="ar-DZ" sz="3200" b="1" dirty="0" smtClean="0"/>
              <a:t>1. الطرق الدولية</a:t>
            </a:r>
            <a:endParaRPr lang="fr-FR" sz="3200" b="1" dirty="0" smtClean="0"/>
          </a:p>
          <a:p>
            <a:pPr marL="650875" indent="-650875" algn="r" rtl="1">
              <a:buNone/>
            </a:pPr>
            <a:r>
              <a:rPr lang="ar-DZ" sz="3200" b="1" dirty="0" smtClean="0"/>
              <a:t>   2. مركبات النقل الطرقي( الشاحنات)</a:t>
            </a:r>
          </a:p>
          <a:p>
            <a:pPr marL="344488" indent="-119063" algn="r" rtl="1">
              <a:buNone/>
            </a:pPr>
            <a:r>
              <a:rPr lang="ar-DZ" sz="3200" b="1" dirty="0" smtClean="0"/>
              <a:t> 3. المراكز والأرضيات اللوجستية</a:t>
            </a:r>
          </a:p>
          <a:p>
            <a:pPr marL="650875" indent="-650875" algn="r" rtl="1">
              <a:buNone/>
            </a:pPr>
            <a:r>
              <a:rPr lang="ar-DZ" sz="3200" b="1" dirty="0" smtClean="0"/>
              <a:t>   4. اتفاقيات النقل الطرقي الدولي  </a:t>
            </a:r>
          </a:p>
          <a:p>
            <a:pPr marL="6350" indent="-6350" algn="r" rtl="1">
              <a:buNone/>
            </a:pPr>
            <a:r>
              <a:rPr lang="ar-DZ" sz="3200" b="1" dirty="0" smtClean="0">
                <a:solidFill>
                  <a:srgbClr val="FF0000"/>
                </a:solidFill>
              </a:rPr>
              <a:t>ثانيا. النقل الدولي العابر.</a:t>
            </a:r>
          </a:p>
          <a:p>
            <a:pPr marL="651510" indent="-514350" algn="r" rtl="1">
              <a:buNone/>
            </a:pPr>
            <a:r>
              <a:rPr lang="ar-DZ" sz="3200" b="1" dirty="0" smtClean="0"/>
              <a:t>1. تعريف النقل الدولي العابر</a:t>
            </a:r>
          </a:p>
          <a:p>
            <a:pPr marL="651510" indent="-514350" algn="r" rtl="1">
              <a:buNone/>
            </a:pPr>
            <a:r>
              <a:rPr lang="ar-DZ" sz="3200" b="1" dirty="0" smtClean="0"/>
              <a:t>2. أهمية ومزايا النقل الدولي العابر</a:t>
            </a:r>
          </a:p>
          <a:p>
            <a:pPr marL="651510" indent="-514350" algn="r" rtl="1">
              <a:buNone/>
            </a:pPr>
            <a:r>
              <a:rPr lang="ar-DZ" sz="3200" b="1" dirty="0" smtClean="0"/>
              <a:t>3. مبادئ وإجراءات النقل الدولي العابر</a:t>
            </a:r>
          </a:p>
          <a:p>
            <a:pPr marL="651510" indent="-514350" algn="r" rtl="1">
              <a:buNone/>
            </a:pPr>
            <a:r>
              <a:rPr lang="ar-DZ" sz="3200" b="1" dirty="0" smtClean="0"/>
              <a:t>4. خطوات تطبيق النقل الدولي العابر</a:t>
            </a:r>
          </a:p>
          <a:p>
            <a:pPr marL="651510" indent="-514350" algn="r" rtl="1">
              <a:buAutoNum type="arabicPeriod"/>
            </a:pPr>
            <a:endParaRPr lang="ar-DZ" sz="3200" b="1" dirty="0" smtClean="0"/>
          </a:p>
          <a:p>
            <a:pPr algn="r" rtl="1">
              <a:buNone/>
            </a:pPr>
            <a:endParaRPr lang="fr-FR" sz="3200" b="1"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143000"/>
            <a:ext cx="8382000" cy="2209800"/>
          </a:xfrm>
        </p:spPr>
        <p:txBody>
          <a:bodyPr>
            <a:noAutofit/>
          </a:bodyPr>
          <a:lstStyle/>
          <a:p>
            <a:pPr marL="6350" indent="-6350" algn="just" rtl="1">
              <a:buNone/>
            </a:pPr>
            <a:r>
              <a:rPr lang="ar-DZ" sz="3200" b="1" dirty="0" smtClean="0">
                <a:solidFill>
                  <a:srgbClr val="FF0000"/>
                </a:solidFill>
              </a:rPr>
              <a:t>أوروبا: </a:t>
            </a:r>
            <a:r>
              <a:rPr lang="fr-FR" b="1" dirty="0" smtClean="0"/>
              <a:t>MAN</a:t>
            </a:r>
            <a:r>
              <a:rPr lang="ar-DZ" b="1" dirty="0" smtClean="0"/>
              <a:t>، </a:t>
            </a:r>
            <a:r>
              <a:rPr lang="fr-FR" b="1" dirty="0" smtClean="0"/>
              <a:t>Mercedes </a:t>
            </a:r>
            <a:r>
              <a:rPr lang="ar-DZ" b="1" dirty="0" smtClean="0"/>
              <a:t> في ألمانيا، </a:t>
            </a:r>
            <a:r>
              <a:rPr lang="fr-FR" b="1" dirty="0" smtClean="0"/>
              <a:t>Steyr </a:t>
            </a:r>
            <a:r>
              <a:rPr lang="ar-DZ" b="1" dirty="0" smtClean="0"/>
              <a:t> في النمسا، </a:t>
            </a:r>
            <a:r>
              <a:rPr lang="fr-FR" b="1" dirty="0" smtClean="0"/>
              <a:t>Iveco </a:t>
            </a:r>
            <a:r>
              <a:rPr lang="ar-DZ" b="1" dirty="0" smtClean="0"/>
              <a:t> في إيطاليا، </a:t>
            </a:r>
            <a:r>
              <a:rPr lang="fr-FR" b="1" dirty="0" smtClean="0"/>
              <a:t>Renault Trucks </a:t>
            </a:r>
            <a:r>
              <a:rPr lang="ar-DZ" b="1" dirty="0" smtClean="0"/>
              <a:t>(</a:t>
            </a:r>
            <a:r>
              <a:rPr lang="fr-FR" b="1" dirty="0" smtClean="0"/>
              <a:t>Saviem </a:t>
            </a:r>
            <a:r>
              <a:rPr lang="ar-DZ" b="1" dirty="0" smtClean="0"/>
              <a:t> </a:t>
            </a:r>
            <a:r>
              <a:rPr lang="fr-FR" b="1" dirty="0" smtClean="0"/>
              <a:t>Berliet – </a:t>
            </a:r>
            <a:r>
              <a:rPr lang="ar-DZ" b="1" dirty="0" smtClean="0"/>
              <a:t> سابقا،</a:t>
            </a:r>
            <a:r>
              <a:rPr lang="fr-FR" b="1" dirty="0" smtClean="0"/>
              <a:t> Renault Industriel Véhicules ، </a:t>
            </a:r>
            <a:r>
              <a:rPr lang="ar-DZ" b="1" dirty="0" smtClean="0"/>
              <a:t>التي أصبحت الآن جزءًا من </a:t>
            </a:r>
            <a:r>
              <a:rPr lang="fr-FR" b="1" dirty="0" smtClean="0"/>
              <a:t>Volvo Group </a:t>
            </a:r>
            <a:r>
              <a:rPr lang="ar-DZ" b="1" dirty="0" smtClean="0"/>
              <a:t>) في فرنسا، </a:t>
            </a:r>
            <a:r>
              <a:rPr lang="fr-FR" b="1" dirty="0" smtClean="0"/>
              <a:t>DAF </a:t>
            </a:r>
            <a:r>
              <a:rPr lang="ar-DZ" b="1" dirty="0" smtClean="0"/>
              <a:t> في هولندا، فولفو وسكانيا في السويد.</a:t>
            </a:r>
            <a:endParaRPr lang="fr-FR" dirty="0"/>
          </a:p>
        </p:txBody>
      </p:sp>
      <p:sp>
        <p:nvSpPr>
          <p:cNvPr id="5" name="Espace réservé du contenu 2"/>
          <p:cNvSpPr txBox="1">
            <a:spLocks/>
          </p:cNvSpPr>
          <p:nvPr/>
        </p:nvSpPr>
        <p:spPr>
          <a:xfrm>
            <a:off x="228600" y="3505200"/>
            <a:ext cx="8534400" cy="1905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وم أ: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شيفروليه وفورد وجي إم سي للشاحنات متوسطة المدى والشاحنات الخفيفة والشاحنات الصغيرة. شركة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Freightliner LLC ,International, Kenworth ,Mack ,Peterbilt ,Sterling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Volvo ,Western Star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 للشاحنات الثقيلة.</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2971800" y="381000"/>
            <a:ext cx="3865161" cy="646331"/>
          </a:xfrm>
          <a:prstGeom prst="rect">
            <a:avLst/>
          </a:prstGeom>
        </p:spPr>
        <p:txBody>
          <a:bodyPr wrap="none">
            <a:spAutoFit/>
          </a:bodyPr>
          <a:lstStyle/>
          <a:p>
            <a:r>
              <a:rPr lang="ar-DZ" sz="3600" b="1" dirty="0" smtClean="0">
                <a:solidFill>
                  <a:srgbClr val="FF0000"/>
                </a:solidFill>
              </a:rPr>
              <a:t>ماركات الشاحنات الكبرى</a:t>
            </a:r>
            <a:endParaRPr lang="fr-FR" sz="3600" dirty="0">
              <a:solidFill>
                <a:srgbClr val="FF0000"/>
              </a:solidFill>
            </a:endParaRPr>
          </a:p>
        </p:txBody>
      </p:sp>
      <p:sp>
        <p:nvSpPr>
          <p:cNvPr id="7" name="Espace réservé du contenu 2"/>
          <p:cNvSpPr txBox="1">
            <a:spLocks/>
          </p:cNvSpPr>
          <p:nvPr/>
        </p:nvSpPr>
        <p:spPr>
          <a:xfrm>
            <a:off x="228600" y="5562600"/>
            <a:ext cx="8534400" cy="10668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اليابان: </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هينو (تويوتا)، ايسوزو، ميتسوبيشي ونيسان (شاحنات متوسطة، شاحنات خفيفة </a:t>
            </a:r>
            <a:r>
              <a:rPr kumimoji="0" lang="ar-DZ" sz="28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DZ" sz="2800" b="1" i="0" u="none" strike="noStrike" kern="1200" cap="none" spc="0" normalizeH="0" baseline="0" noProof="0" dirty="0" smtClean="0">
                <a:ln>
                  <a:noFill/>
                </a:ln>
                <a:solidFill>
                  <a:schemeClr val="tx1"/>
                </a:solidFill>
                <a:effectLst/>
                <a:uLnTx/>
                <a:uFillTx/>
                <a:latin typeface="+mn-lt"/>
                <a:ea typeface="+mn-ea"/>
                <a:cs typeface="+mn-cs"/>
              </a:rPr>
              <a:t> "شاحنات صغيرة").</a:t>
            </a:r>
            <a:endParaRPr kumimoji="0" lang="fr-FR" sz="28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upload.wikimedia.org/wikipedia/commons/thumb/1/1a/DMG-lastwagen-cannstatt-1896.jpg/220px-DMG-lastwagen-cannstatt-1896.jpg"/>
          <p:cNvPicPr>
            <a:picLocks noChangeAspect="1" noChangeArrowheads="1"/>
          </p:cNvPicPr>
          <p:nvPr/>
        </p:nvPicPr>
        <p:blipFill>
          <a:blip r:embed="rId2"/>
          <a:srcRect/>
          <a:stretch>
            <a:fillRect/>
          </a:stretch>
        </p:blipFill>
        <p:spPr bwMode="auto">
          <a:xfrm>
            <a:off x="114300" y="104774"/>
            <a:ext cx="4305300" cy="3095626"/>
          </a:xfrm>
          <a:prstGeom prst="rect">
            <a:avLst/>
          </a:prstGeom>
          <a:noFill/>
        </p:spPr>
      </p:pic>
      <p:sp>
        <p:nvSpPr>
          <p:cNvPr id="5" name="Rectangle 4"/>
          <p:cNvSpPr/>
          <p:nvPr/>
        </p:nvSpPr>
        <p:spPr>
          <a:xfrm>
            <a:off x="685800" y="3195935"/>
            <a:ext cx="27432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Daimler, 1896.</a:t>
            </a:r>
            <a:endParaRPr lang="fr-FR" sz="2800" b="1" dirty="0">
              <a:solidFill>
                <a:srgbClr val="FF0000"/>
              </a:solidFill>
              <a:latin typeface="Times New Roman" pitchFamily="18" charset="0"/>
              <a:cs typeface="Times New Roman" pitchFamily="18" charset="0"/>
            </a:endParaRPr>
          </a:p>
        </p:txBody>
      </p:sp>
      <p:pic>
        <p:nvPicPr>
          <p:cNvPr id="47108" name="Picture 4" descr="https://upload.wikimedia.org/wikipedia/commons/thumb/0/0b/Camion_Peugeot_au_Crit%C3%A9rium_de_Consommation_de_l%27Auto_%28f%C3%A9vrier_1903%29.jpg/110px-Camion_Peugeot_au_Crit%C3%A9rium_de_Consommation_de_l%27Auto_%28f%C3%A9vrier_1903%29.jpg"/>
          <p:cNvPicPr>
            <a:picLocks noChangeAspect="1" noChangeArrowheads="1"/>
          </p:cNvPicPr>
          <p:nvPr/>
        </p:nvPicPr>
        <p:blipFill>
          <a:blip r:embed="rId3"/>
          <a:srcRect/>
          <a:stretch>
            <a:fillRect/>
          </a:stretch>
        </p:blipFill>
        <p:spPr bwMode="auto">
          <a:xfrm>
            <a:off x="4514850" y="76200"/>
            <a:ext cx="4400550" cy="3124200"/>
          </a:xfrm>
          <a:prstGeom prst="rect">
            <a:avLst/>
          </a:prstGeom>
          <a:noFill/>
        </p:spPr>
      </p:pic>
      <p:sp>
        <p:nvSpPr>
          <p:cNvPr id="7" name="Rectangle 6"/>
          <p:cNvSpPr/>
          <p:nvPr/>
        </p:nvSpPr>
        <p:spPr>
          <a:xfrm>
            <a:off x="4648200" y="3200400"/>
            <a:ext cx="41148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Camion Peugeot (1903).</a:t>
            </a:r>
            <a:endParaRPr lang="fr-FR" sz="2800" b="1" dirty="0">
              <a:solidFill>
                <a:srgbClr val="FF0000"/>
              </a:solidFill>
              <a:latin typeface="Times New Roman" pitchFamily="18" charset="0"/>
              <a:cs typeface="Times New Roman" pitchFamily="18" charset="0"/>
            </a:endParaRPr>
          </a:p>
        </p:txBody>
      </p:sp>
      <p:pic>
        <p:nvPicPr>
          <p:cNvPr id="47110" name="Picture 6" descr="https://upload.wikimedia.org/wikipedia/commons/thumb/8/85/Camion_Peugeot_de_plus_d%27une_tonne_%281904%29.jpg/110px-Camion_Peugeot_de_plus_d%27une_tonne_%281904%29.jpg"/>
          <p:cNvPicPr>
            <a:picLocks noChangeAspect="1" noChangeArrowheads="1"/>
          </p:cNvPicPr>
          <p:nvPr/>
        </p:nvPicPr>
        <p:blipFill>
          <a:blip r:embed="rId4"/>
          <a:srcRect/>
          <a:stretch>
            <a:fillRect/>
          </a:stretch>
        </p:blipFill>
        <p:spPr bwMode="auto">
          <a:xfrm>
            <a:off x="2381250" y="3733800"/>
            <a:ext cx="4248150" cy="2514600"/>
          </a:xfrm>
          <a:prstGeom prst="rect">
            <a:avLst/>
          </a:prstGeom>
          <a:noFill/>
        </p:spPr>
      </p:pic>
      <p:sp>
        <p:nvSpPr>
          <p:cNvPr id="9" name="Rectangle 8"/>
          <p:cNvSpPr/>
          <p:nvPr/>
        </p:nvSpPr>
        <p:spPr>
          <a:xfrm>
            <a:off x="2362200" y="6248400"/>
            <a:ext cx="41148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Camion Peugeot (1904)</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76800"/>
          </a:xfrm>
        </p:spPr>
        <p:txBody>
          <a:bodyPr>
            <a:noAutofit/>
          </a:bodyPr>
          <a:lstStyle/>
          <a:p>
            <a:pPr marL="0" indent="404813">
              <a:buSzPct val="100000"/>
              <a:buFont typeface="+mj-lt"/>
              <a:buAutoNum type="arabicPeriod"/>
            </a:pPr>
            <a:r>
              <a:rPr lang="fr-FR" sz="3200" b="1" dirty="0" smtClean="0">
                <a:solidFill>
                  <a:srgbClr val="FF0000"/>
                </a:solidFill>
              </a:rPr>
              <a:t>Mercedes ( Allemagne)</a:t>
            </a:r>
            <a:r>
              <a:rPr lang="fr-FR" sz="3200" b="1" dirty="0" smtClean="0"/>
              <a:t> : 21,1 % </a:t>
            </a:r>
            <a:r>
              <a:rPr lang="ar-DZ" sz="3200" b="1" dirty="0" smtClean="0"/>
              <a:t>من السوق</a:t>
            </a:r>
            <a:endParaRPr lang="fr-FR" sz="3200" b="1" dirty="0" smtClean="0"/>
          </a:p>
          <a:p>
            <a:pPr marL="0" indent="404813">
              <a:buSzPct val="100000"/>
              <a:buFont typeface="+mj-lt"/>
              <a:buAutoNum type="arabicPeriod"/>
            </a:pPr>
            <a:r>
              <a:rPr lang="fr-FR" sz="3200" b="1" dirty="0" smtClean="0">
                <a:solidFill>
                  <a:srgbClr val="FF0000"/>
                </a:solidFill>
              </a:rPr>
              <a:t>MAN ( Allemagne)</a:t>
            </a:r>
            <a:r>
              <a:rPr lang="fr-FR" sz="3200" b="1" dirty="0" smtClean="0"/>
              <a:t> : 16 %</a:t>
            </a:r>
          </a:p>
          <a:p>
            <a:pPr marL="0" indent="404813">
              <a:buSzPct val="100000"/>
              <a:buFont typeface="+mj-lt"/>
              <a:buAutoNum type="arabicPeriod"/>
            </a:pPr>
            <a:r>
              <a:rPr lang="fr-FR" sz="3200" b="1" dirty="0" smtClean="0"/>
              <a:t>Iveco ( Italie): 14,8 %</a:t>
            </a:r>
          </a:p>
          <a:p>
            <a:pPr marL="0" indent="404813">
              <a:buSzPct val="100000"/>
              <a:buFont typeface="+mj-lt"/>
              <a:buAutoNum type="arabicPeriod"/>
            </a:pPr>
            <a:r>
              <a:rPr lang="fr-FR" sz="3200" b="1" dirty="0" smtClean="0"/>
              <a:t>DAF ( Pays-Bas) : 12,8 %</a:t>
            </a:r>
          </a:p>
          <a:p>
            <a:pPr marL="0" indent="404813">
              <a:buSzPct val="100000"/>
              <a:buFont typeface="+mj-lt"/>
              <a:buAutoNum type="arabicPeriod"/>
            </a:pPr>
            <a:r>
              <a:rPr lang="fr-FR" sz="3200" b="1" dirty="0" smtClean="0"/>
              <a:t>Volvo ( Suède) : 11,8 %</a:t>
            </a:r>
          </a:p>
          <a:p>
            <a:pPr marL="0" indent="404813">
              <a:buSzPct val="100000"/>
              <a:buFont typeface="+mj-lt"/>
              <a:buAutoNum type="arabicPeriod"/>
            </a:pPr>
            <a:r>
              <a:rPr lang="fr-FR" sz="3200" b="1" dirty="0" smtClean="0"/>
              <a:t>Scania ( Suède) : 10,5 %</a:t>
            </a:r>
          </a:p>
          <a:p>
            <a:pPr marL="0" indent="404813">
              <a:buSzPct val="100000"/>
              <a:buFont typeface="+mj-lt"/>
              <a:buAutoNum type="arabicPeriod"/>
            </a:pPr>
            <a:r>
              <a:rPr lang="fr-FR" sz="3200" b="1" dirty="0" smtClean="0"/>
              <a:t>Renault Trucks ( France) : 9,6 %</a:t>
            </a:r>
          </a:p>
          <a:p>
            <a:pPr marL="0" indent="404813">
              <a:buSzPct val="100000"/>
              <a:buFont typeface="+mj-lt"/>
              <a:buAutoNum type="arabicPeriod"/>
            </a:pPr>
            <a:r>
              <a:rPr lang="fr-FR" sz="3200" b="1" dirty="0" smtClean="0"/>
              <a:t>Autres : 3,4 %</a:t>
            </a:r>
          </a:p>
          <a:p>
            <a:endParaRPr lang="fr-FR" sz="3200" dirty="0"/>
          </a:p>
        </p:txBody>
      </p:sp>
      <p:sp>
        <p:nvSpPr>
          <p:cNvPr id="4" name="Rectangle 3"/>
          <p:cNvSpPr/>
          <p:nvPr/>
        </p:nvSpPr>
        <p:spPr>
          <a:xfrm>
            <a:off x="533400" y="609600"/>
            <a:ext cx="7976864" cy="646331"/>
          </a:xfrm>
          <a:prstGeom prst="rect">
            <a:avLst/>
          </a:prstGeom>
        </p:spPr>
        <p:txBody>
          <a:bodyPr wrap="none">
            <a:spAutoFit/>
          </a:bodyPr>
          <a:lstStyle/>
          <a:p>
            <a:r>
              <a:rPr lang="ar-DZ" sz="3600" b="1" dirty="0" smtClean="0">
                <a:solidFill>
                  <a:srgbClr val="FF0000"/>
                </a:solidFill>
              </a:rPr>
              <a:t>توزيع صناعة الشاحنات في أوروبا(+ 6 طن) 2011:</a:t>
            </a:r>
            <a:endParaRPr lang="fr-FR" sz="3600" b="1" dirty="0">
              <a:solidFill>
                <a:srgbClr val="FF0000"/>
              </a:solidFill>
            </a:endParaRPr>
          </a:p>
        </p:txBody>
      </p:sp>
    </p:spTree>
  </p:cSld>
  <p:clrMapOvr>
    <a:masterClrMapping/>
  </p:clrMapOvr>
  <p:transition>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76400"/>
            <a:ext cx="8458200" cy="2133600"/>
          </a:xfrm>
        </p:spPr>
        <p:txBody>
          <a:bodyPr>
            <a:noAutofit/>
          </a:bodyPr>
          <a:lstStyle/>
          <a:p>
            <a:pPr marL="6350" indent="-6350" algn="just" rtl="1">
              <a:buNone/>
            </a:pPr>
            <a:r>
              <a:rPr lang="ar-SA" sz="3200" b="1" dirty="0" smtClean="0">
                <a:solidFill>
                  <a:srgbClr val="FF0000"/>
                </a:solidFill>
              </a:rPr>
              <a:t>المركبات ال</a:t>
            </a:r>
            <a:r>
              <a:rPr lang="ar-DZ" sz="3200" b="1" dirty="0" smtClean="0">
                <a:solidFill>
                  <a:srgbClr val="FF0000"/>
                </a:solidFill>
              </a:rPr>
              <a:t>ج</a:t>
            </a:r>
            <a:r>
              <a:rPr lang="ar-SA" sz="3200" b="1" dirty="0" err="1" smtClean="0">
                <a:solidFill>
                  <a:srgbClr val="FF0000"/>
                </a:solidFill>
              </a:rPr>
              <a:t>اسئة</a:t>
            </a:r>
            <a:r>
              <a:rPr lang="fr-FR" sz="3200" b="1" dirty="0" smtClean="0">
                <a:solidFill>
                  <a:srgbClr val="FF0000"/>
                </a:solidFill>
              </a:rPr>
              <a:t>Rigide </a:t>
            </a:r>
            <a:r>
              <a:rPr lang="ar-DZ" sz="3200" b="1" dirty="0" smtClean="0"/>
              <a:t>: </a:t>
            </a:r>
            <a:r>
              <a:rPr lang="ar-SA" sz="3200" b="1" dirty="0" smtClean="0"/>
              <a:t>الإطار المعدني للمركبة على شكل قطعة واحدة، قد تكون مزودة بـ </a:t>
            </a:r>
            <a:r>
              <a:rPr lang="fr-FR" sz="3200" b="1" dirty="0" smtClean="0"/>
              <a:t>Penne</a:t>
            </a:r>
            <a:r>
              <a:rPr lang="ar-DZ" sz="3200" b="1" dirty="0" smtClean="0"/>
              <a:t> أ</a:t>
            </a:r>
            <a:r>
              <a:rPr lang="ar-SA" sz="3200" b="1" dirty="0" smtClean="0"/>
              <a:t>و </a:t>
            </a:r>
            <a:r>
              <a:rPr lang="fr-FR" sz="3200" b="1" dirty="0" smtClean="0"/>
              <a:t>Ridelles</a:t>
            </a:r>
            <a:r>
              <a:rPr lang="ar-DZ" sz="3200" b="1" dirty="0" smtClean="0"/>
              <a:t> أو </a:t>
            </a:r>
            <a:r>
              <a:rPr lang="fr-FR" sz="3200" b="1" dirty="0" smtClean="0"/>
              <a:t>Fourgon</a:t>
            </a:r>
            <a:r>
              <a:rPr lang="ar-SA" sz="3200" b="1" dirty="0" smtClean="0"/>
              <a:t>، وتستخدم لنقل البضائع العامة، الصب، المبردة والحيوانات</a:t>
            </a:r>
            <a:r>
              <a:rPr lang="ar-DZ" sz="3200" b="1" dirty="0" smtClean="0"/>
              <a:t>.</a:t>
            </a:r>
          </a:p>
        </p:txBody>
      </p:sp>
      <p:sp>
        <p:nvSpPr>
          <p:cNvPr id="4" name="Rectangle 3"/>
          <p:cNvSpPr/>
          <p:nvPr/>
        </p:nvSpPr>
        <p:spPr>
          <a:xfrm>
            <a:off x="4267200" y="533400"/>
            <a:ext cx="4512774" cy="646331"/>
          </a:xfrm>
          <a:prstGeom prst="rect">
            <a:avLst/>
          </a:prstGeom>
        </p:spPr>
        <p:txBody>
          <a:bodyPr wrap="none">
            <a:spAutoFit/>
          </a:bodyPr>
          <a:lstStyle/>
          <a:p>
            <a:r>
              <a:rPr lang="ar-DZ" sz="3600" b="1" dirty="0" smtClean="0">
                <a:solidFill>
                  <a:srgbClr val="FF0000"/>
                </a:solidFill>
              </a:rPr>
              <a:t>أ. أنواع مركبات نقل البضائع:</a:t>
            </a:r>
            <a:endParaRPr lang="fr-FR" sz="3600" b="1" dirty="0"/>
          </a:p>
        </p:txBody>
      </p:sp>
      <p:sp>
        <p:nvSpPr>
          <p:cNvPr id="5" name="Espace réservé du contenu 2"/>
          <p:cNvSpPr txBox="1">
            <a:spLocks/>
          </p:cNvSpPr>
          <p:nvPr/>
        </p:nvSpPr>
        <p:spPr>
          <a:xfrm>
            <a:off x="304800" y="4191000"/>
            <a:ext cx="8458200" cy="12192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المركبات بمقطورة</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ذات محاور أمامية وخلفية، مما يجعلها لا تستند على الجرار تستعمل لنقل البضائع العامة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143000"/>
            <a:ext cx="8305800" cy="1676400"/>
          </a:xfrm>
        </p:spPr>
        <p:txBody>
          <a:bodyPr>
            <a:noAutofit/>
          </a:bodyPr>
          <a:lstStyle/>
          <a:p>
            <a:pPr marL="6350" indent="-6350" algn="just" rtl="1">
              <a:buNone/>
            </a:pPr>
            <a:r>
              <a:rPr lang="ar-SA" sz="3200" b="1" dirty="0" smtClean="0">
                <a:solidFill>
                  <a:srgbClr val="FF0000"/>
                </a:solidFill>
              </a:rPr>
              <a:t>المركبات بنصف مقطورة</a:t>
            </a:r>
            <a:r>
              <a:rPr lang="ar-DZ" sz="3200" b="1" dirty="0" smtClean="0">
                <a:solidFill>
                  <a:srgbClr val="FF0000"/>
                </a:solidFill>
              </a:rPr>
              <a:t>: </a:t>
            </a:r>
            <a:r>
              <a:rPr lang="ar-SA" sz="3200" b="1" dirty="0" smtClean="0"/>
              <a:t>تستند من الخلف على عجلات ومن الأمام على هيكل الجرار، وتكون </a:t>
            </a:r>
            <a:r>
              <a:rPr lang="fr-FR" sz="3200" b="1" dirty="0" smtClean="0">
                <a:solidFill>
                  <a:srgbClr val="FF0000"/>
                </a:solidFill>
              </a:rPr>
              <a:t>Plateau</a:t>
            </a:r>
            <a:r>
              <a:rPr lang="ar-DZ" sz="3200" b="1" dirty="0" smtClean="0"/>
              <a:t> أ</a:t>
            </a:r>
            <a:r>
              <a:rPr lang="ar-SA" sz="3200" b="1" dirty="0" smtClean="0"/>
              <a:t>و مجهزة </a:t>
            </a:r>
            <a:r>
              <a:rPr lang="ar-SA" sz="3200" b="1" dirty="0" err="1" smtClean="0"/>
              <a:t>بـ</a:t>
            </a:r>
            <a:r>
              <a:rPr lang="ar-SA" sz="3200" b="1" dirty="0" smtClean="0"/>
              <a:t> </a:t>
            </a:r>
            <a:r>
              <a:rPr lang="fr-FR" sz="3200" b="1" dirty="0" smtClean="0">
                <a:solidFill>
                  <a:srgbClr val="FF0000"/>
                </a:solidFill>
              </a:rPr>
              <a:t>Ridelles</a:t>
            </a:r>
            <a:r>
              <a:rPr lang="ar-SA" sz="3200" b="1" dirty="0" smtClean="0"/>
              <a:t>، تستعمل لنقل الحاويات، السيارات، والأخشاب</a:t>
            </a:r>
            <a:r>
              <a:rPr lang="ar-DZ" sz="3200" b="1" dirty="0" smtClean="0"/>
              <a:t>.</a:t>
            </a:r>
            <a:endParaRPr lang="fr-FR" sz="3200" dirty="0"/>
          </a:p>
        </p:txBody>
      </p:sp>
      <p:sp>
        <p:nvSpPr>
          <p:cNvPr id="5" name="Espace réservé du contenu 2"/>
          <p:cNvSpPr txBox="1">
            <a:spLocks/>
          </p:cNvSpPr>
          <p:nvPr/>
        </p:nvSpPr>
        <p:spPr>
          <a:xfrm>
            <a:off x="381000" y="3200400"/>
            <a:ext cx="8305800" cy="1143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المركبات </a:t>
            </a:r>
            <a:r>
              <a:rPr kumimoji="0" lang="ar-SA" sz="3200" b="1" i="0" u="none" strike="noStrike" kern="1200" cap="none" spc="0" normalizeH="0" baseline="0" noProof="0" dirty="0" err="1" smtClean="0">
                <a:ln>
                  <a:noFill/>
                </a:ln>
                <a:solidFill>
                  <a:srgbClr val="FF0000"/>
                </a:solidFill>
                <a:effectLst/>
                <a:uLnTx/>
                <a:uFillTx/>
                <a:latin typeface="+mn-lt"/>
                <a:ea typeface="+mn-ea"/>
                <a:cs typeface="+mn-cs"/>
              </a:rPr>
              <a:t>الصهريجي</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مزودة بخزان لنقل السوائل والمواد الكيماوية كالبترول ومشتقاته والمياه</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6" name="Espace réservé du contenu 2"/>
          <p:cNvSpPr txBox="1">
            <a:spLocks/>
          </p:cNvSpPr>
          <p:nvPr/>
        </p:nvSpPr>
        <p:spPr>
          <a:xfrm>
            <a:off x="381000" y="4876800"/>
            <a:ext cx="8305800" cy="12192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المركبات الخاصة</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لنقل معدات البناء والأشغال العمومية والتجهيزات الثقيلة.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86380"/>
            <a:ext cx="3329758" cy="646331"/>
          </a:xfrm>
          <a:prstGeom prst="rect">
            <a:avLst/>
          </a:prstGeom>
        </p:spPr>
        <p:txBody>
          <a:bodyPr wrap="none">
            <a:spAutoFit/>
          </a:bodyPr>
          <a:lstStyle/>
          <a:p>
            <a:r>
              <a:rPr lang="fr-FR" sz="3600" b="1" dirty="0" smtClean="0">
                <a:solidFill>
                  <a:srgbClr val="FF0000"/>
                </a:solidFill>
              </a:rPr>
              <a:t>camion</a:t>
            </a:r>
            <a:r>
              <a:rPr lang="fr-FR" sz="3200" b="1" dirty="0" smtClean="0">
                <a:solidFill>
                  <a:srgbClr val="FF0000"/>
                </a:solidFill>
              </a:rPr>
              <a:t> fourgon</a:t>
            </a:r>
          </a:p>
        </p:txBody>
      </p:sp>
      <p:pic>
        <p:nvPicPr>
          <p:cNvPr id="1026" name="Picture 2"/>
          <p:cNvPicPr>
            <a:picLocks noChangeAspect="1" noChangeArrowheads="1"/>
          </p:cNvPicPr>
          <p:nvPr/>
        </p:nvPicPr>
        <p:blipFill>
          <a:blip r:embed="rId2"/>
          <a:srcRect/>
          <a:stretch>
            <a:fillRect/>
          </a:stretch>
        </p:blipFill>
        <p:spPr bwMode="auto">
          <a:xfrm>
            <a:off x="304800" y="685800"/>
            <a:ext cx="3581400" cy="2209800"/>
          </a:xfrm>
          <a:prstGeom prst="rect">
            <a:avLst/>
          </a:prstGeom>
          <a:noFill/>
          <a:ln w="9525">
            <a:noFill/>
            <a:miter lim="800000"/>
            <a:headEnd/>
            <a:tailEnd/>
          </a:ln>
          <a:effectLst/>
        </p:spPr>
      </p:pic>
      <p:sp>
        <p:nvSpPr>
          <p:cNvPr id="6" name="Rectangle 5"/>
          <p:cNvSpPr/>
          <p:nvPr/>
        </p:nvSpPr>
        <p:spPr>
          <a:xfrm>
            <a:off x="685800" y="2895600"/>
            <a:ext cx="2547492" cy="523220"/>
          </a:xfrm>
          <a:prstGeom prst="rect">
            <a:avLst/>
          </a:prstGeom>
        </p:spPr>
        <p:txBody>
          <a:bodyPr wrap="none">
            <a:spAutoFit/>
          </a:bodyPr>
          <a:lstStyle/>
          <a:p>
            <a:r>
              <a:rPr lang="fr-FR" sz="2800" b="1" i="1" dirty="0" smtClean="0">
                <a:solidFill>
                  <a:srgbClr val="FF0000"/>
                </a:solidFill>
                <a:latin typeface="Times New Roman" pitchFamily="18" charset="0"/>
                <a:cs typeface="Times New Roman" pitchFamily="18" charset="0"/>
              </a:rPr>
              <a:t>Fourgon simple</a:t>
            </a:r>
          </a:p>
        </p:txBody>
      </p:sp>
      <p:pic>
        <p:nvPicPr>
          <p:cNvPr id="1027" name="Picture 3"/>
          <p:cNvPicPr>
            <a:picLocks noChangeAspect="1" noChangeArrowheads="1"/>
          </p:cNvPicPr>
          <p:nvPr/>
        </p:nvPicPr>
        <p:blipFill>
          <a:blip r:embed="rId3"/>
          <a:srcRect/>
          <a:stretch>
            <a:fillRect/>
          </a:stretch>
        </p:blipFill>
        <p:spPr bwMode="auto">
          <a:xfrm>
            <a:off x="4648200" y="714375"/>
            <a:ext cx="3352800" cy="2181225"/>
          </a:xfrm>
          <a:prstGeom prst="rect">
            <a:avLst/>
          </a:prstGeom>
          <a:noFill/>
          <a:ln w="9525">
            <a:noFill/>
            <a:miter lim="800000"/>
            <a:headEnd/>
            <a:tailEnd/>
          </a:ln>
          <a:effectLst/>
        </p:spPr>
      </p:pic>
      <p:sp>
        <p:nvSpPr>
          <p:cNvPr id="8" name="Rectangle 7"/>
          <p:cNvSpPr/>
          <p:nvPr/>
        </p:nvSpPr>
        <p:spPr>
          <a:xfrm>
            <a:off x="4953000" y="2895600"/>
            <a:ext cx="2805576" cy="523220"/>
          </a:xfrm>
          <a:prstGeom prst="rect">
            <a:avLst/>
          </a:prstGeom>
        </p:spPr>
        <p:txBody>
          <a:bodyPr wrap="none">
            <a:spAutoFit/>
          </a:bodyPr>
          <a:lstStyle/>
          <a:p>
            <a:pPr algn="ctr"/>
            <a:r>
              <a:rPr lang="fr-FR" sz="2800" b="1" i="1" dirty="0" smtClean="0">
                <a:solidFill>
                  <a:srgbClr val="FF0000"/>
                </a:solidFill>
                <a:latin typeface="Times New Roman" pitchFamily="18" charset="0"/>
                <a:cs typeface="Times New Roman" pitchFamily="18" charset="0"/>
              </a:rPr>
              <a:t>Fourgon + hayon</a:t>
            </a:r>
          </a:p>
        </p:txBody>
      </p:sp>
      <p:pic>
        <p:nvPicPr>
          <p:cNvPr id="1028" name="Picture 4"/>
          <p:cNvPicPr>
            <a:picLocks noChangeAspect="1" noChangeArrowheads="1"/>
          </p:cNvPicPr>
          <p:nvPr/>
        </p:nvPicPr>
        <p:blipFill>
          <a:blip r:embed="rId4"/>
          <a:srcRect/>
          <a:stretch>
            <a:fillRect/>
          </a:stretch>
        </p:blipFill>
        <p:spPr bwMode="auto">
          <a:xfrm>
            <a:off x="2667000" y="3657600"/>
            <a:ext cx="3657600" cy="2438400"/>
          </a:xfrm>
          <a:prstGeom prst="rect">
            <a:avLst/>
          </a:prstGeom>
          <a:noFill/>
          <a:ln w="9525">
            <a:noFill/>
            <a:miter lim="800000"/>
            <a:headEnd/>
            <a:tailEnd/>
          </a:ln>
          <a:effectLst/>
        </p:spPr>
      </p:pic>
      <p:sp>
        <p:nvSpPr>
          <p:cNvPr id="11" name="Rectangle 10"/>
          <p:cNvSpPr/>
          <p:nvPr/>
        </p:nvSpPr>
        <p:spPr>
          <a:xfrm>
            <a:off x="2743200" y="6096000"/>
            <a:ext cx="3505200" cy="523220"/>
          </a:xfrm>
          <a:prstGeom prst="rect">
            <a:avLst/>
          </a:prstGeom>
        </p:spPr>
        <p:txBody>
          <a:bodyPr wrap="square">
            <a:spAutoFit/>
          </a:bodyPr>
          <a:lstStyle/>
          <a:p>
            <a:r>
              <a:rPr lang="fr-FR" sz="2800" b="1" i="1" dirty="0" smtClean="0">
                <a:solidFill>
                  <a:srgbClr val="FF0000"/>
                </a:solidFill>
                <a:latin typeface="Times New Roman" pitchFamily="18" charset="0"/>
                <a:cs typeface="Times New Roman" pitchFamily="18" charset="0"/>
              </a:rPr>
              <a:t>Fourgon frigorifique</a:t>
            </a:r>
          </a:p>
        </p:txBody>
      </p:sp>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76200"/>
            <a:ext cx="2997937"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Camion Plateau</a:t>
            </a:r>
          </a:p>
        </p:txBody>
      </p:sp>
      <p:pic>
        <p:nvPicPr>
          <p:cNvPr id="2050" name="Picture 2"/>
          <p:cNvPicPr>
            <a:picLocks noChangeAspect="1" noChangeArrowheads="1"/>
          </p:cNvPicPr>
          <p:nvPr/>
        </p:nvPicPr>
        <p:blipFill>
          <a:blip r:embed="rId2"/>
          <a:srcRect/>
          <a:stretch>
            <a:fillRect/>
          </a:stretch>
        </p:blipFill>
        <p:spPr bwMode="auto">
          <a:xfrm>
            <a:off x="304800" y="609600"/>
            <a:ext cx="4267200"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00600" y="609600"/>
            <a:ext cx="4114800" cy="2590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04800" y="3886200"/>
            <a:ext cx="4267200" cy="2286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724400" y="3886200"/>
            <a:ext cx="4191000" cy="2362200"/>
          </a:xfrm>
          <a:prstGeom prst="rect">
            <a:avLst/>
          </a:prstGeom>
          <a:noFill/>
          <a:ln w="9525">
            <a:noFill/>
            <a:miter lim="800000"/>
            <a:headEnd/>
            <a:tailEnd/>
          </a:ln>
          <a:effectLst/>
        </p:spPr>
      </p:pic>
      <p:sp>
        <p:nvSpPr>
          <p:cNvPr id="9" name="Rectangle 8"/>
          <p:cNvSpPr/>
          <p:nvPr/>
        </p:nvSpPr>
        <p:spPr>
          <a:xfrm>
            <a:off x="0" y="3200400"/>
            <a:ext cx="4265911"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Plateau porte conteneur</a:t>
            </a:r>
          </a:p>
        </p:txBody>
      </p:sp>
      <p:sp>
        <p:nvSpPr>
          <p:cNvPr id="10" name="Rectangle 9"/>
          <p:cNvSpPr/>
          <p:nvPr/>
        </p:nvSpPr>
        <p:spPr>
          <a:xfrm>
            <a:off x="5562600" y="3200400"/>
            <a:ext cx="2698175"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Plateau + grue</a:t>
            </a:r>
          </a:p>
        </p:txBody>
      </p:sp>
      <p:sp>
        <p:nvSpPr>
          <p:cNvPr id="11" name="Rectangle 10"/>
          <p:cNvSpPr/>
          <p:nvPr/>
        </p:nvSpPr>
        <p:spPr>
          <a:xfrm>
            <a:off x="381000" y="6248400"/>
            <a:ext cx="3741730" cy="584775"/>
          </a:xfrm>
          <a:prstGeom prst="rect">
            <a:avLst/>
          </a:prstGeom>
        </p:spPr>
        <p:txBody>
          <a:bodyPr wrap="none">
            <a:spAutoFit/>
          </a:bodyPr>
          <a:lstStyle/>
          <a:p>
            <a:pPr algn="ctr"/>
            <a:r>
              <a:rPr lang="fr-FR" sz="3200" b="1" i="1" dirty="0" smtClean="0">
                <a:solidFill>
                  <a:srgbClr val="FF0000"/>
                </a:solidFill>
                <a:latin typeface="Times New Roman" pitchFamily="18" charset="0"/>
                <a:cs typeface="Times New Roman" pitchFamily="18" charset="0"/>
              </a:rPr>
              <a:t>Plateau porte voiture</a:t>
            </a:r>
          </a:p>
        </p:txBody>
      </p:sp>
      <p:sp>
        <p:nvSpPr>
          <p:cNvPr id="12" name="Rectangle 11"/>
          <p:cNvSpPr/>
          <p:nvPr/>
        </p:nvSpPr>
        <p:spPr>
          <a:xfrm>
            <a:off x="5029200" y="6248400"/>
            <a:ext cx="3512500"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Plateau porte engin</a:t>
            </a:r>
          </a:p>
        </p:txBody>
      </p:sp>
    </p:spTree>
  </p:cSld>
  <p:clrMapOvr>
    <a:masterClrMapping/>
  </p:clrMapOvr>
  <p:transition>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352800"/>
            <a:ext cx="3458383"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Camion Ampli roll</a:t>
            </a:r>
          </a:p>
        </p:txBody>
      </p:sp>
      <p:pic>
        <p:nvPicPr>
          <p:cNvPr id="3074" name="Picture 2"/>
          <p:cNvPicPr>
            <a:picLocks noChangeAspect="1" noChangeArrowheads="1"/>
          </p:cNvPicPr>
          <p:nvPr/>
        </p:nvPicPr>
        <p:blipFill>
          <a:blip r:embed="rId2"/>
          <a:srcRect/>
          <a:stretch>
            <a:fillRect/>
          </a:stretch>
        </p:blipFill>
        <p:spPr bwMode="auto">
          <a:xfrm>
            <a:off x="76200" y="228600"/>
            <a:ext cx="4267200" cy="304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19400" y="4038600"/>
            <a:ext cx="3505200" cy="2286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495800" y="228600"/>
            <a:ext cx="4495800" cy="3048000"/>
          </a:xfrm>
          <a:prstGeom prst="rect">
            <a:avLst/>
          </a:prstGeom>
          <a:noFill/>
          <a:ln w="9525">
            <a:noFill/>
            <a:miter lim="800000"/>
            <a:headEnd/>
            <a:tailEnd/>
          </a:ln>
          <a:effectLst/>
        </p:spPr>
      </p:pic>
      <p:sp>
        <p:nvSpPr>
          <p:cNvPr id="8" name="Rectangle 7"/>
          <p:cNvSpPr/>
          <p:nvPr/>
        </p:nvSpPr>
        <p:spPr>
          <a:xfrm>
            <a:off x="3352800" y="6324600"/>
            <a:ext cx="3103735"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Ampli roll simple</a:t>
            </a:r>
          </a:p>
        </p:txBody>
      </p:sp>
      <p:sp>
        <p:nvSpPr>
          <p:cNvPr id="9" name="Rectangle 8"/>
          <p:cNvSpPr/>
          <p:nvPr/>
        </p:nvSpPr>
        <p:spPr>
          <a:xfrm>
            <a:off x="5334000" y="3352800"/>
            <a:ext cx="3121367"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Ampli roll + grue</a:t>
            </a:r>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81000"/>
            <a:ext cx="4038600" cy="2514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343400" y="381000"/>
            <a:ext cx="4572000" cy="2514600"/>
          </a:xfrm>
          <a:prstGeom prst="rect">
            <a:avLst/>
          </a:prstGeom>
          <a:noFill/>
          <a:ln w="9525">
            <a:noFill/>
            <a:miter lim="800000"/>
            <a:headEnd/>
            <a:tailEnd/>
          </a:ln>
          <a:effectLst/>
        </p:spPr>
      </p:pic>
      <p:sp>
        <p:nvSpPr>
          <p:cNvPr id="7" name="Rectangle 6"/>
          <p:cNvSpPr/>
          <p:nvPr/>
        </p:nvSpPr>
        <p:spPr>
          <a:xfrm>
            <a:off x="2819400" y="2967335"/>
            <a:ext cx="3592650"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Camion frigorifique</a:t>
            </a:r>
          </a:p>
        </p:txBody>
      </p:sp>
      <p:pic>
        <p:nvPicPr>
          <p:cNvPr id="4100" name="Picture 4"/>
          <p:cNvPicPr>
            <a:picLocks noChangeAspect="1" noChangeArrowheads="1"/>
          </p:cNvPicPr>
          <p:nvPr/>
        </p:nvPicPr>
        <p:blipFill>
          <a:blip r:embed="rId4"/>
          <a:srcRect/>
          <a:stretch>
            <a:fillRect/>
          </a:stretch>
        </p:blipFill>
        <p:spPr bwMode="auto">
          <a:xfrm>
            <a:off x="2362200" y="3733800"/>
            <a:ext cx="4267200" cy="2438400"/>
          </a:xfrm>
          <a:prstGeom prst="rect">
            <a:avLst/>
          </a:prstGeom>
          <a:noFill/>
          <a:ln w="9525">
            <a:noFill/>
            <a:miter lim="800000"/>
            <a:headEnd/>
            <a:tailEnd/>
          </a:ln>
          <a:effectLst/>
        </p:spPr>
      </p:pic>
      <p:sp>
        <p:nvSpPr>
          <p:cNvPr id="9" name="Rectangle 8"/>
          <p:cNvSpPr/>
          <p:nvPr/>
        </p:nvSpPr>
        <p:spPr>
          <a:xfrm>
            <a:off x="3048000" y="6096000"/>
            <a:ext cx="3297698" cy="584775"/>
          </a:xfrm>
          <a:prstGeom prst="rect">
            <a:avLst/>
          </a:prstGeom>
        </p:spPr>
        <p:txBody>
          <a:bodyPr wrap="none">
            <a:spAutoFit/>
          </a:bodyPr>
          <a:lstStyle/>
          <a:p>
            <a:r>
              <a:rPr lang="fr-FR" sz="3200" b="1" i="1" dirty="0" smtClean="0">
                <a:solidFill>
                  <a:srgbClr val="FF0000"/>
                </a:solidFill>
                <a:latin typeface="Times New Roman" pitchFamily="18" charset="0"/>
                <a:cs typeface="Times New Roman" pitchFamily="18" charset="0"/>
              </a:rPr>
              <a:t>Camion isotherme</a:t>
            </a:r>
          </a:p>
        </p:txBody>
      </p:sp>
    </p:spTree>
  </p:cSld>
  <p:clrMapOvr>
    <a:masterClrMapping/>
  </p:clrMapOvr>
  <p:transition>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101025"/>
            <a:ext cx="3048000" cy="584775"/>
          </a:xfrm>
          <a:prstGeom prst="rect">
            <a:avLst/>
          </a:prstGeom>
        </p:spPr>
        <p:txBody>
          <a:bodyPr wrap="square">
            <a:spAutoFit/>
          </a:bodyPr>
          <a:lstStyle/>
          <a:p>
            <a:r>
              <a:rPr lang="fr-FR" sz="3200" b="1" dirty="0" smtClean="0">
                <a:solidFill>
                  <a:srgbClr val="FF0000"/>
                </a:solidFill>
                <a:latin typeface="Times New Roman" pitchFamily="18" charset="0"/>
                <a:cs typeface="Times New Roman" pitchFamily="18" charset="0"/>
              </a:rPr>
              <a:t>Camion Citerne</a:t>
            </a:r>
          </a:p>
        </p:txBody>
      </p:sp>
      <p:pic>
        <p:nvPicPr>
          <p:cNvPr id="6146" name="Picture 2"/>
          <p:cNvPicPr>
            <a:picLocks noChangeAspect="1" noChangeArrowheads="1"/>
          </p:cNvPicPr>
          <p:nvPr/>
        </p:nvPicPr>
        <p:blipFill>
          <a:blip r:embed="rId2"/>
          <a:srcRect/>
          <a:stretch>
            <a:fillRect/>
          </a:stretch>
        </p:blipFill>
        <p:spPr bwMode="auto">
          <a:xfrm>
            <a:off x="228600" y="609600"/>
            <a:ext cx="4038600" cy="2590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419600" y="609600"/>
            <a:ext cx="4267200" cy="2590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2057400" y="3810000"/>
            <a:ext cx="4267200" cy="2590800"/>
          </a:xfrm>
          <a:prstGeom prst="rect">
            <a:avLst/>
          </a:prstGeom>
          <a:noFill/>
          <a:ln w="9525">
            <a:noFill/>
            <a:miter lim="800000"/>
            <a:headEnd/>
            <a:tailEnd/>
          </a:ln>
          <a:effectLst/>
        </p:spPr>
      </p:pic>
      <p:sp>
        <p:nvSpPr>
          <p:cNvPr id="8" name="Rectangle 7"/>
          <p:cNvSpPr/>
          <p:nvPr/>
        </p:nvSpPr>
        <p:spPr>
          <a:xfrm>
            <a:off x="0" y="3105835"/>
            <a:ext cx="46482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Citerne pour pulvérulents</a:t>
            </a:r>
          </a:p>
        </p:txBody>
      </p:sp>
      <p:sp>
        <p:nvSpPr>
          <p:cNvPr id="9" name="Rectangle 8"/>
          <p:cNvSpPr/>
          <p:nvPr/>
        </p:nvSpPr>
        <p:spPr>
          <a:xfrm>
            <a:off x="5181600" y="3124200"/>
            <a:ext cx="25908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Citerne à gaz</a:t>
            </a:r>
          </a:p>
        </p:txBody>
      </p:sp>
      <p:sp>
        <p:nvSpPr>
          <p:cNvPr id="10" name="Rectangle 9"/>
          <p:cNvSpPr/>
          <p:nvPr/>
        </p:nvSpPr>
        <p:spPr>
          <a:xfrm>
            <a:off x="2286000" y="6273225"/>
            <a:ext cx="39624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Citerne pour liquides</a:t>
            </a:r>
          </a:p>
        </p:txBody>
      </p:sp>
    </p:spTree>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514600"/>
            <a:ext cx="8534400" cy="3048000"/>
          </a:xfrm>
        </p:spPr>
        <p:txBody>
          <a:bodyPr/>
          <a:lstStyle/>
          <a:p>
            <a:pPr marL="0" indent="0" algn="just" rtl="1">
              <a:buNone/>
            </a:pPr>
            <a:r>
              <a:rPr lang="ar-DZ" sz="3200" b="1" dirty="0" smtClean="0"/>
              <a:t>   </a:t>
            </a:r>
            <a:r>
              <a:rPr lang="ar-SA" sz="3200" b="1" dirty="0" smtClean="0"/>
              <a:t>يعتبر النقل الطر</a:t>
            </a:r>
            <a:r>
              <a:rPr lang="ar-DZ" sz="3200" b="1" dirty="0" smtClean="0"/>
              <a:t>ق</a:t>
            </a:r>
            <a:r>
              <a:rPr lang="ar-SA" sz="3200" b="1" dirty="0" smtClean="0"/>
              <a:t>ي العمود الفقري في النقل بين الدول المتجاورة وداخل الدولة نفسها، وهو الوسيلة الأسرع في تسليم البضائع </a:t>
            </a:r>
            <a:r>
              <a:rPr lang="ar-SA" sz="3200" b="1" dirty="0" smtClean="0">
                <a:solidFill>
                  <a:srgbClr val="FF0000"/>
                </a:solidFill>
              </a:rPr>
              <a:t>من الباب إلى الباب</a:t>
            </a:r>
            <a:r>
              <a:rPr lang="ar-SA" sz="3200" b="1" dirty="0" smtClean="0"/>
              <a:t>، </a:t>
            </a:r>
            <a:r>
              <a:rPr lang="ar-DZ" sz="3200" b="1" dirty="0" smtClean="0"/>
              <a:t>ف</a:t>
            </a:r>
            <a:r>
              <a:rPr lang="ar-SA" sz="3200" b="1" dirty="0" smtClean="0"/>
              <a:t>على الرغم من أن العديد من السلع يتم شحنها بالسفن، القطارات</a:t>
            </a:r>
            <a:r>
              <a:rPr lang="ar-DZ" sz="3200" b="1" dirty="0" smtClean="0"/>
              <a:t>، أو </a:t>
            </a:r>
            <a:r>
              <a:rPr lang="ar-SA" sz="3200" b="1" dirty="0" smtClean="0"/>
              <a:t>الطائرات، إلا أن </a:t>
            </a:r>
            <a:r>
              <a:rPr lang="ar-SA" sz="3200" b="1" dirty="0" smtClean="0">
                <a:solidFill>
                  <a:srgbClr val="FF0000"/>
                </a:solidFill>
              </a:rPr>
              <a:t>كل شيء تقريباً يتم نقله بواسطة الشاحنات</a:t>
            </a:r>
            <a:r>
              <a:rPr lang="ar-SA" sz="3200" b="1" dirty="0" smtClean="0"/>
              <a:t>، </a:t>
            </a:r>
            <a:r>
              <a:rPr lang="ar-DZ" sz="3200" b="1" dirty="0" smtClean="0"/>
              <a:t>مما يجعله </a:t>
            </a:r>
            <a:r>
              <a:rPr lang="ar-SA" sz="3200" b="1" dirty="0" smtClean="0">
                <a:solidFill>
                  <a:srgbClr val="FF0000"/>
                </a:solidFill>
              </a:rPr>
              <a:t>ثاني أهم وسيلة نقل</a:t>
            </a:r>
            <a:r>
              <a:rPr lang="ar-SA" sz="3200" b="1" dirty="0" smtClean="0"/>
              <a:t> بعد النقل البحري في التجارة الدولية.</a:t>
            </a:r>
            <a:endParaRPr lang="fr-FR" sz="3200" b="1" dirty="0" smtClean="0"/>
          </a:p>
          <a:p>
            <a:pPr algn="r" rtl="1">
              <a:buNone/>
            </a:pPr>
            <a:endParaRPr lang="fr-FR" dirty="0"/>
          </a:p>
        </p:txBody>
      </p:sp>
      <p:sp>
        <p:nvSpPr>
          <p:cNvPr id="5" name="Rectangle 4"/>
          <p:cNvSpPr/>
          <p:nvPr/>
        </p:nvSpPr>
        <p:spPr>
          <a:xfrm>
            <a:off x="7543800" y="1258669"/>
            <a:ext cx="1148071" cy="646331"/>
          </a:xfrm>
          <a:prstGeom prst="rect">
            <a:avLst/>
          </a:prstGeom>
        </p:spPr>
        <p:txBody>
          <a:bodyPr wrap="none">
            <a:spAutoFit/>
          </a:bodyPr>
          <a:lstStyle/>
          <a:p>
            <a:r>
              <a:rPr lang="ar-DZ" sz="3600" b="1" dirty="0" smtClean="0">
                <a:solidFill>
                  <a:srgbClr val="FF0000"/>
                </a:solidFill>
              </a:rPr>
              <a:t>تمهيد:</a:t>
            </a:r>
            <a:endParaRPr lang="fr-FR" sz="3600" b="1" dirty="0">
              <a:solidFill>
                <a:srgbClr val="FF0000"/>
              </a:solidFill>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52400"/>
            <a:ext cx="3124200" cy="646331"/>
          </a:xfrm>
          <a:prstGeom prst="rect">
            <a:avLst/>
          </a:prstGeom>
        </p:spPr>
        <p:txBody>
          <a:bodyPr wrap="square">
            <a:spAutoFit/>
          </a:bodyPr>
          <a:lstStyle/>
          <a:p>
            <a:r>
              <a:rPr lang="fr-FR" sz="3600" b="1" dirty="0" smtClean="0">
                <a:solidFill>
                  <a:srgbClr val="FF0000"/>
                </a:solidFill>
                <a:latin typeface="Times New Roman" pitchFamily="18" charset="0"/>
                <a:cs typeface="Times New Roman" pitchFamily="18" charset="0"/>
              </a:rPr>
              <a:t>Camion benne</a:t>
            </a:r>
          </a:p>
        </p:txBody>
      </p:sp>
      <p:pic>
        <p:nvPicPr>
          <p:cNvPr id="5122" name="Picture 2"/>
          <p:cNvPicPr>
            <a:picLocks noChangeAspect="1" noChangeArrowheads="1"/>
          </p:cNvPicPr>
          <p:nvPr/>
        </p:nvPicPr>
        <p:blipFill>
          <a:blip r:embed="rId2"/>
          <a:srcRect/>
          <a:stretch>
            <a:fillRect/>
          </a:stretch>
        </p:blipFill>
        <p:spPr bwMode="auto">
          <a:xfrm>
            <a:off x="304800" y="685800"/>
            <a:ext cx="4267200" cy="2514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648200" y="685800"/>
            <a:ext cx="4343400" cy="25146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438400" y="3810000"/>
            <a:ext cx="4267200" cy="2514600"/>
          </a:xfrm>
          <a:prstGeom prst="rect">
            <a:avLst/>
          </a:prstGeom>
          <a:noFill/>
          <a:ln w="9525">
            <a:noFill/>
            <a:miter lim="800000"/>
            <a:headEnd/>
            <a:tailEnd/>
          </a:ln>
          <a:effectLst/>
        </p:spPr>
      </p:pic>
      <p:sp>
        <p:nvSpPr>
          <p:cNvPr id="8" name="Rectangle 7"/>
          <p:cNvSpPr/>
          <p:nvPr/>
        </p:nvSpPr>
        <p:spPr>
          <a:xfrm>
            <a:off x="1676400" y="3276600"/>
            <a:ext cx="15240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Benne</a:t>
            </a:r>
          </a:p>
        </p:txBody>
      </p:sp>
      <p:sp>
        <p:nvSpPr>
          <p:cNvPr id="9" name="Rectangle 8"/>
          <p:cNvSpPr/>
          <p:nvPr/>
        </p:nvSpPr>
        <p:spPr>
          <a:xfrm>
            <a:off x="5029200" y="3276600"/>
            <a:ext cx="28194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Bi ou tri benne</a:t>
            </a:r>
          </a:p>
        </p:txBody>
      </p:sp>
      <p:sp>
        <p:nvSpPr>
          <p:cNvPr id="10" name="Rectangle 9"/>
          <p:cNvSpPr/>
          <p:nvPr/>
        </p:nvSpPr>
        <p:spPr>
          <a:xfrm>
            <a:off x="3200400" y="6211669"/>
            <a:ext cx="2667000" cy="584775"/>
          </a:xfrm>
          <a:prstGeom prst="rect">
            <a:avLst/>
          </a:prstGeom>
        </p:spPr>
        <p:txBody>
          <a:bodyPr wrap="square">
            <a:spAutoFit/>
          </a:bodyPr>
          <a:lstStyle/>
          <a:p>
            <a:r>
              <a:rPr lang="fr-FR" sz="3200" b="1" i="1" dirty="0" smtClean="0">
                <a:solidFill>
                  <a:srgbClr val="FF0000"/>
                </a:solidFill>
                <a:latin typeface="Times New Roman" pitchFamily="18" charset="0"/>
                <a:cs typeface="Times New Roman" pitchFamily="18" charset="0"/>
              </a:rPr>
              <a:t>Benne + grue</a:t>
            </a:r>
          </a:p>
        </p:txBody>
      </p:sp>
    </p:spTree>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143000"/>
            <a:ext cx="8458200" cy="2057400"/>
          </a:xfrm>
        </p:spPr>
        <p:txBody>
          <a:bodyPr>
            <a:noAutofit/>
          </a:bodyPr>
          <a:lstStyle/>
          <a:p>
            <a:pPr marL="0" lvl="0" indent="0" algn="just" rtl="1">
              <a:buNone/>
            </a:pPr>
            <a:r>
              <a:rPr lang="ar-DZ" sz="3200" b="1" dirty="0" smtClean="0"/>
              <a:t>    </a:t>
            </a:r>
            <a:r>
              <a:rPr lang="ar-SA" sz="3200" b="1" dirty="0" smtClean="0"/>
              <a:t>يعد توحيد المواصفات القياسية للطرق </a:t>
            </a:r>
            <a:r>
              <a:rPr lang="ar-DZ" sz="3200" b="1" dirty="0" smtClean="0"/>
              <a:t>و</a:t>
            </a:r>
            <a:r>
              <a:rPr lang="ar-SA" sz="3200" b="1" dirty="0" smtClean="0"/>
              <a:t>المركبات شرطا أساسيا في إمكانية قيام التبادل التجاري عبر الطرق، وتعتبر </a:t>
            </a:r>
            <a:r>
              <a:rPr lang="ar-SA" sz="3200" b="1" dirty="0" smtClean="0">
                <a:solidFill>
                  <a:srgbClr val="FF0000"/>
                </a:solidFill>
              </a:rPr>
              <a:t>مواصفات المجموعة الاقتصادية الأوربية </a:t>
            </a:r>
            <a:r>
              <a:rPr lang="fr-FR" sz="3200" b="1" dirty="0" smtClean="0">
                <a:solidFill>
                  <a:srgbClr val="FF0000"/>
                </a:solidFill>
              </a:rPr>
              <a:t>EEC</a:t>
            </a:r>
            <a:r>
              <a:rPr lang="ar-SA" sz="3200" b="1" dirty="0" smtClean="0">
                <a:solidFill>
                  <a:srgbClr val="FF0000"/>
                </a:solidFill>
              </a:rPr>
              <a:t> </a:t>
            </a:r>
            <a:r>
              <a:rPr lang="ar-SA" sz="3200" b="1" dirty="0" smtClean="0"/>
              <a:t>من أهم المقاييس المعمول بها عالميا، وهي :</a:t>
            </a:r>
            <a:endParaRPr lang="fr-FR" sz="3200" b="1" dirty="0"/>
          </a:p>
        </p:txBody>
      </p:sp>
      <p:sp>
        <p:nvSpPr>
          <p:cNvPr id="4" name="Rectangle 3"/>
          <p:cNvSpPr/>
          <p:nvPr/>
        </p:nvSpPr>
        <p:spPr>
          <a:xfrm>
            <a:off x="4038600" y="304800"/>
            <a:ext cx="4737194" cy="646331"/>
          </a:xfrm>
          <a:prstGeom prst="rect">
            <a:avLst/>
          </a:prstGeom>
        </p:spPr>
        <p:txBody>
          <a:bodyPr wrap="none">
            <a:spAutoFit/>
          </a:bodyPr>
          <a:lstStyle/>
          <a:p>
            <a:r>
              <a:rPr lang="ar-DZ" sz="3600" b="1" dirty="0" smtClean="0">
                <a:solidFill>
                  <a:srgbClr val="FF0000"/>
                </a:solidFill>
              </a:rPr>
              <a:t>ب. المقاييس الدولية للمركبات:</a:t>
            </a:r>
            <a:endParaRPr lang="fr-FR" sz="3600" b="1" dirty="0">
              <a:solidFill>
                <a:srgbClr val="FF0000"/>
              </a:solidFill>
            </a:endParaRPr>
          </a:p>
        </p:txBody>
      </p:sp>
      <p:sp>
        <p:nvSpPr>
          <p:cNvPr id="5" name="Espace réservé du contenu 2"/>
          <p:cNvSpPr txBox="1">
            <a:spLocks/>
          </p:cNvSpPr>
          <p:nvPr/>
        </p:nvSpPr>
        <p:spPr>
          <a:xfrm>
            <a:off x="304800" y="3429000"/>
            <a:ext cx="8458200" cy="1600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العرض: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في أورب</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2.55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 زيادة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سم في المركبات البرادة للتقوية وزيادة العزل الحراري، على أساس أن </a:t>
            </a:r>
            <a:r>
              <a:rPr lang="ar-DZ" sz="3200" b="1" dirty="0" smtClean="0"/>
              <a:t>طول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الطبليات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1.20</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والمركبة يمكنها حمل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طبليتين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متجاورين.</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5181600"/>
            <a:ext cx="8458200" cy="1600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إ</a:t>
            </a:r>
            <a:r>
              <a:rPr kumimoji="0" lang="ar-SA" sz="3200" b="1" i="0" u="none" strike="noStrike" kern="1200" cap="none" spc="0" normalizeH="0" baseline="0" noProof="0" dirty="0" err="1" smtClean="0">
                <a:ln>
                  <a:noFill/>
                </a:ln>
                <a:solidFill>
                  <a:srgbClr val="FF0000"/>
                </a:solidFill>
                <a:effectLst/>
                <a:uLnTx/>
                <a:uFillTx/>
                <a:latin typeface="+mn-lt"/>
                <a:ea typeface="+mn-ea"/>
                <a:cs typeface="+mn-cs"/>
              </a:rPr>
              <a:t>رتفاع</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المواصفات الحديثة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لجسور حد أدنى للارتفاع 5م، وهو ما يغطي احتياجات المركبات، إلا أن ارتفاع 4.25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يتماشى مع متطلبات النقل بالحاويات</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6781800" y="381000"/>
            <a:ext cx="1905000" cy="685800"/>
          </a:xfrm>
        </p:spPr>
        <p:txBody>
          <a:bodyPr>
            <a:normAutofit/>
          </a:bodyPr>
          <a:lstStyle/>
          <a:p>
            <a:pPr marL="0" lvl="0" indent="0" algn="just" rtl="1">
              <a:buNone/>
            </a:pPr>
            <a:r>
              <a:rPr lang="ar-SA" sz="3600" b="1" dirty="0" smtClean="0">
                <a:solidFill>
                  <a:srgbClr val="FF0000"/>
                </a:solidFill>
              </a:rPr>
              <a:t>الطول:</a:t>
            </a:r>
            <a:endParaRPr lang="fr-FR" sz="3600" b="1" dirty="0"/>
          </a:p>
        </p:txBody>
      </p:sp>
      <p:sp>
        <p:nvSpPr>
          <p:cNvPr id="5" name="Espace réservé du contenu 2"/>
          <p:cNvSpPr txBox="1">
            <a:spLocks/>
          </p:cNvSpPr>
          <p:nvPr/>
        </p:nvSpPr>
        <p:spPr>
          <a:xfrm>
            <a:off x="5867400" y="3886200"/>
            <a:ext cx="2819400" cy="685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600" b="1" i="0" u="none" strike="noStrike" kern="1200" cap="none" spc="0" normalizeH="0" baseline="0" noProof="0" dirty="0" smtClean="0">
                <a:ln>
                  <a:noFill/>
                </a:ln>
                <a:solidFill>
                  <a:srgbClr val="FF0000"/>
                </a:solidFill>
                <a:effectLst/>
                <a:uLnTx/>
                <a:uFillTx/>
                <a:latin typeface="+mn-lt"/>
                <a:ea typeface="+mn-ea"/>
                <a:cs typeface="+mn-cs"/>
              </a:rPr>
              <a:t>الوزن الكلي:</a:t>
            </a:r>
            <a:endParaRPr kumimoji="0" lang="fr-FR" sz="3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1066800"/>
            <a:ext cx="8382000" cy="2590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يتغير حسب نوع المركبة، ففي المركبة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الجاسئة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(Rigide</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13.5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ركبة بمقطورة: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16.5م، مركبة مزدوجة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Train routier</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من جرار+نصف مقطورة +مقطورة: 18.75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 ويصل الطول الأقصى في حالة عدة مركبات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Ensemble routier</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إلى</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25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304800" y="4724400"/>
            <a:ext cx="83820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lang="ar-DZ" sz="3200" b="1" dirty="0" smtClean="0">
                <a:solidFill>
                  <a:srgbClr val="FF0000"/>
                </a:solidFill>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يتغير حسب طبيعة المركبة وعدد المحاور فيها، لكن عموما يمكن تصنيفها كما يلي: محورين 18</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ثلاث محاور 24</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أربع محاور 32</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خمس محاور 40</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 ستة محاور فأكثر 44</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طن.</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0"/>
            <a:ext cx="8458200" cy="762000"/>
          </a:xfrm>
        </p:spPr>
        <p:txBody>
          <a:bodyPr>
            <a:normAutofit/>
          </a:bodyPr>
          <a:lstStyle/>
          <a:p>
            <a:pPr marL="0" indent="0" algn="just" rtl="1">
              <a:buNone/>
            </a:pPr>
            <a:r>
              <a:rPr lang="ar-DZ" sz="3500" b="1" dirty="0" smtClean="0">
                <a:solidFill>
                  <a:srgbClr val="FF0000"/>
                </a:solidFill>
              </a:rPr>
              <a:t>أ . مفهوم المراكز اللوجستية </a:t>
            </a:r>
            <a:r>
              <a:rPr lang="fr-FR" sz="3500" b="1" dirty="0" smtClean="0">
                <a:solidFill>
                  <a:srgbClr val="FF0000"/>
                </a:solidFill>
              </a:rPr>
              <a:t>Centres logistiques</a:t>
            </a:r>
            <a:r>
              <a:rPr lang="ar-DZ" sz="3500" b="1" dirty="0" smtClean="0">
                <a:solidFill>
                  <a:srgbClr val="FF0000"/>
                </a:solidFill>
              </a:rPr>
              <a:t>:</a:t>
            </a:r>
            <a:endParaRPr lang="fr-FR" sz="3500" b="1" dirty="0" smtClean="0">
              <a:solidFill>
                <a:srgbClr val="FF0000"/>
              </a:solidFill>
            </a:endParaRPr>
          </a:p>
        </p:txBody>
      </p:sp>
      <p:sp>
        <p:nvSpPr>
          <p:cNvPr id="4" name="Rectangle 3"/>
          <p:cNvSpPr/>
          <p:nvPr/>
        </p:nvSpPr>
        <p:spPr>
          <a:xfrm>
            <a:off x="3657600" y="685800"/>
            <a:ext cx="5194051" cy="646331"/>
          </a:xfrm>
          <a:prstGeom prst="rect">
            <a:avLst/>
          </a:prstGeom>
        </p:spPr>
        <p:txBody>
          <a:bodyPr wrap="none">
            <a:spAutoFit/>
          </a:bodyPr>
          <a:lstStyle/>
          <a:p>
            <a:r>
              <a:rPr lang="ar-DZ" sz="3600" b="1" dirty="0" smtClean="0">
                <a:solidFill>
                  <a:srgbClr val="FF0000"/>
                </a:solidFill>
              </a:rPr>
              <a:t>3. المراكز والأرضيات اللوجستية:</a:t>
            </a:r>
            <a:endParaRPr lang="fr-FR" sz="3600" b="1" dirty="0">
              <a:solidFill>
                <a:srgbClr val="FF0000"/>
              </a:solidFill>
            </a:endParaRPr>
          </a:p>
        </p:txBody>
      </p:sp>
      <p:sp>
        <p:nvSpPr>
          <p:cNvPr id="5" name="Espace réservé du contenu 2"/>
          <p:cNvSpPr txBox="1">
            <a:spLocks/>
          </p:cNvSpPr>
          <p:nvPr/>
        </p:nvSpPr>
        <p:spPr>
          <a:xfrm>
            <a:off x="304800" y="2819400"/>
            <a:ext cx="8458200" cy="3352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500" b="1" i="0" u="none" strike="noStrike" kern="1200" cap="none" spc="0" normalizeH="0" noProof="0" dirty="0" smtClean="0">
                <a:ln>
                  <a:noFill/>
                </a:ln>
                <a:solidFill>
                  <a:schemeClr val="tx1"/>
                </a:solidFill>
                <a:effectLst/>
                <a:uLnTx/>
                <a:uFillTx/>
                <a:latin typeface="+mn-lt"/>
                <a:ea typeface="+mn-ea"/>
                <a:cs typeface="+mn-cs"/>
              </a:rPr>
              <a:t>     </a:t>
            </a:r>
            <a:r>
              <a:rPr kumimoji="0" lang="ar-DZ" sz="3500" b="1" i="0" u="none" strike="noStrike" kern="1200" cap="none" spc="0" normalizeH="0" baseline="0" noProof="0" dirty="0" smtClean="0">
                <a:ln>
                  <a:noFill/>
                </a:ln>
                <a:solidFill>
                  <a:schemeClr val="tx1"/>
                </a:solidFill>
                <a:effectLst/>
                <a:uLnTx/>
                <a:uFillTx/>
                <a:latin typeface="+mn-lt"/>
                <a:ea typeface="+mn-ea"/>
                <a:cs typeface="+mn-cs"/>
              </a:rPr>
              <a:t>مواقع مجهزة </a:t>
            </a:r>
            <a:r>
              <a:rPr lang="ar-DZ" sz="3500" b="1" dirty="0" smtClean="0"/>
              <a:t>ل</a:t>
            </a:r>
            <a:r>
              <a:rPr kumimoji="0" lang="ar-DZ" sz="3500" b="1" i="0" u="none" strike="noStrike" kern="1200" cap="none" spc="0" normalizeH="0" baseline="0" noProof="0" dirty="0" smtClean="0">
                <a:ln>
                  <a:noFill/>
                </a:ln>
                <a:solidFill>
                  <a:schemeClr val="tx1"/>
                </a:solidFill>
                <a:effectLst/>
                <a:uLnTx/>
                <a:uFillTx/>
                <a:latin typeface="+mn-lt"/>
                <a:ea typeface="+mn-ea"/>
                <a:cs typeface="+mn-cs"/>
              </a:rPr>
              <a:t>تجميع السلع الوسيطة والتامة الصنع عبر إجراء بعض العمليات عليها من فرز، تعبئة، تغليف، معالجة صناعية، لصق العلامات التجارية... إلخ، ثم إعادة شحنها إلى سوق الاستهلاك النهائي، وهذا بهدف خفض التكاليف الكلية لتلك العمليات والاستفادة من التخصص وتقسيم العمل.</a:t>
            </a:r>
            <a:endParaRPr kumimoji="0" lang="fr-FR" sz="35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461665"/>
          </a:xfrm>
          <a:prstGeom prst="rect">
            <a:avLst/>
          </a:prstGeom>
        </p:spPr>
        <p:txBody>
          <a:bodyPr wrap="square">
            <a:spAutoFit/>
          </a:bodyPr>
          <a:lstStyle/>
          <a:p>
            <a:pPr algn="ctr"/>
            <a:r>
              <a:rPr lang="fr-FR" sz="2400" b="1" dirty="0" smtClean="0">
                <a:solidFill>
                  <a:srgbClr val="FF0000"/>
                </a:solidFill>
              </a:rPr>
              <a:t>Le centre logistique : la base de la chaîne logistique - </a:t>
            </a:r>
            <a:r>
              <a:rPr lang="fr-FR" sz="2400" b="1" dirty="0" err="1" smtClean="0">
                <a:solidFill>
                  <a:srgbClr val="FF0000"/>
                </a:solidFill>
              </a:rPr>
              <a:t>Mecalux</a:t>
            </a:r>
            <a:endParaRPr lang="fr-FR" sz="2400" b="1" dirty="0">
              <a:solidFill>
                <a:srgbClr val="FF0000"/>
              </a:solidFill>
            </a:endParaRPr>
          </a:p>
        </p:txBody>
      </p:sp>
      <p:pic>
        <p:nvPicPr>
          <p:cNvPr id="1026" name="Picture 2" descr="F:\Desktop\centre-logistique.1.9.jpg"/>
          <p:cNvPicPr>
            <a:picLocks noChangeAspect="1" noChangeArrowheads="1"/>
          </p:cNvPicPr>
          <p:nvPr/>
        </p:nvPicPr>
        <p:blipFill>
          <a:blip r:embed="rId2"/>
          <a:srcRect/>
          <a:stretch>
            <a:fillRect/>
          </a:stretch>
        </p:blipFill>
        <p:spPr bwMode="auto">
          <a:xfrm>
            <a:off x="0" y="838200"/>
            <a:ext cx="9144000" cy="5791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28600"/>
            <a:ext cx="3581400" cy="584775"/>
          </a:xfrm>
          <a:prstGeom prst="rect">
            <a:avLst/>
          </a:prstGeom>
        </p:spPr>
        <p:txBody>
          <a:bodyPr wrap="square">
            <a:spAutoFit/>
          </a:bodyPr>
          <a:lstStyle/>
          <a:p>
            <a:r>
              <a:rPr lang="fr-FR" sz="3200" b="1" dirty="0" smtClean="0">
                <a:solidFill>
                  <a:srgbClr val="FF0000"/>
                </a:solidFill>
              </a:rPr>
              <a:t>centre logistique</a:t>
            </a:r>
            <a:endParaRPr lang="fr-FR" sz="3200" b="1" dirty="0">
              <a:solidFill>
                <a:srgbClr val="FF0000"/>
              </a:solidFill>
            </a:endParaRPr>
          </a:p>
        </p:txBody>
      </p:sp>
      <p:pic>
        <p:nvPicPr>
          <p:cNvPr id="3074" name="Picture 2" descr="F:\Desktop\centre-logistique 2.jpg"/>
          <p:cNvPicPr>
            <a:picLocks noChangeAspect="1" noChangeArrowheads="1"/>
          </p:cNvPicPr>
          <p:nvPr/>
        </p:nvPicPr>
        <p:blipFill>
          <a:blip r:embed="rId2"/>
          <a:srcRect/>
          <a:stretch>
            <a:fillRect/>
          </a:stretch>
        </p:blipFill>
        <p:spPr bwMode="auto">
          <a:xfrm>
            <a:off x="142875" y="876300"/>
            <a:ext cx="8858250" cy="59055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304800"/>
            <a:ext cx="5486400" cy="523220"/>
          </a:xfrm>
          <a:prstGeom prst="rect">
            <a:avLst/>
          </a:prstGeom>
        </p:spPr>
        <p:txBody>
          <a:bodyPr wrap="square">
            <a:spAutoFit/>
          </a:bodyPr>
          <a:lstStyle/>
          <a:p>
            <a:pPr algn="ctr"/>
            <a:r>
              <a:rPr lang="fr-FR" sz="2800" b="1" dirty="0" smtClean="0">
                <a:solidFill>
                  <a:srgbClr val="FF0000"/>
                </a:solidFill>
              </a:rPr>
              <a:t>Centre-logistique - Services</a:t>
            </a:r>
            <a:endParaRPr lang="fr-FR" sz="2800" b="1" dirty="0">
              <a:solidFill>
                <a:srgbClr val="FF0000"/>
              </a:solidFill>
            </a:endParaRPr>
          </a:p>
        </p:txBody>
      </p:sp>
      <p:pic>
        <p:nvPicPr>
          <p:cNvPr id="4098" name="Picture 2" descr="F:\Desktop\Centre-logistique.jpg"/>
          <p:cNvPicPr>
            <a:picLocks noChangeAspect="1" noChangeArrowheads="1"/>
          </p:cNvPicPr>
          <p:nvPr/>
        </p:nvPicPr>
        <p:blipFill>
          <a:blip r:embed="rId2"/>
          <a:srcRect/>
          <a:stretch>
            <a:fillRect/>
          </a:stretch>
        </p:blipFill>
        <p:spPr bwMode="auto">
          <a:xfrm>
            <a:off x="614363" y="838200"/>
            <a:ext cx="7915275" cy="59293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534400" cy="523220"/>
          </a:xfrm>
          <a:prstGeom prst="rect">
            <a:avLst/>
          </a:prstGeom>
        </p:spPr>
        <p:txBody>
          <a:bodyPr wrap="square">
            <a:spAutoFit/>
          </a:bodyPr>
          <a:lstStyle/>
          <a:p>
            <a:pPr algn="ctr"/>
            <a:r>
              <a:rPr lang="fr-FR" sz="2800" b="1" dirty="0" smtClean="0">
                <a:solidFill>
                  <a:srgbClr val="FF0000"/>
                </a:solidFill>
              </a:rPr>
              <a:t>Centre logistique d'Amazon</a:t>
            </a:r>
            <a:endParaRPr lang="fr-FR" sz="2800" b="1" dirty="0">
              <a:solidFill>
                <a:srgbClr val="FF0000"/>
              </a:solidFill>
            </a:endParaRPr>
          </a:p>
        </p:txBody>
      </p:sp>
      <p:pic>
        <p:nvPicPr>
          <p:cNvPr id="5122" name="Picture 2" descr="F:\Desktop\amazon-centre-logistique.afp.jpg"/>
          <p:cNvPicPr>
            <a:picLocks noChangeAspect="1" noChangeArrowheads="1"/>
          </p:cNvPicPr>
          <p:nvPr/>
        </p:nvPicPr>
        <p:blipFill>
          <a:blip r:embed="rId2"/>
          <a:srcRect/>
          <a:stretch>
            <a:fillRect/>
          </a:stretch>
        </p:blipFill>
        <p:spPr bwMode="auto">
          <a:xfrm>
            <a:off x="76200" y="1066800"/>
            <a:ext cx="8915399" cy="4800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990600" y="914400"/>
            <a:ext cx="7696200" cy="762000"/>
          </a:xfrm>
        </p:spPr>
        <p:txBody>
          <a:bodyPr>
            <a:normAutofit/>
          </a:bodyPr>
          <a:lstStyle/>
          <a:p>
            <a:pPr marL="0" indent="0" algn="just" rtl="1">
              <a:buNone/>
            </a:pPr>
            <a:r>
              <a:rPr lang="ar-DZ" sz="3600" b="1" dirty="0" smtClean="0">
                <a:solidFill>
                  <a:srgbClr val="FF0000"/>
                </a:solidFill>
              </a:rPr>
              <a:t>ب. الفرق بين المراكز اللوجستية ومراكز التوزيع:</a:t>
            </a:r>
            <a:endParaRPr lang="fr-FR" sz="3200" b="1" dirty="0"/>
          </a:p>
        </p:txBody>
      </p:sp>
      <p:sp>
        <p:nvSpPr>
          <p:cNvPr id="5" name="Espace réservé du contenu 2"/>
          <p:cNvSpPr txBox="1">
            <a:spLocks/>
          </p:cNvSpPr>
          <p:nvPr/>
        </p:nvSpPr>
        <p:spPr>
          <a:xfrm>
            <a:off x="381000" y="1828800"/>
            <a:ext cx="8382000" cy="2133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مراكز التوزيع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Centres de distribution</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هي أماكن يتم نقل المنتجات إليها ب</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هدف التخزين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بالقرب من أسواق الاستهلاك دون إجراء عمليات إضافية لها، إذن فهي تحقق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منفعة زمنية</a:t>
            </a:r>
            <a:r>
              <a:rPr kumimoji="0" lang="ar-DZ" sz="3200" b="1" i="0" u="none" strike="noStrike" kern="1200" cap="none" spc="0" normalizeH="0" noProof="0" dirty="0" smtClean="0">
                <a:ln>
                  <a:noFill/>
                </a:ln>
                <a:solidFill>
                  <a:srgbClr val="FF0000"/>
                </a:solidFill>
                <a:effectLst/>
                <a:uLnTx/>
                <a:uFillTx/>
                <a:latin typeface="+mn-lt"/>
                <a:ea typeface="+mn-ea"/>
                <a:cs typeface="+mn-cs"/>
              </a:rPr>
              <a:t> ومكانية</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دون خلق قيمة مضافة.</a:t>
            </a:r>
          </a:p>
        </p:txBody>
      </p:sp>
      <p:sp>
        <p:nvSpPr>
          <p:cNvPr id="6" name="Espace réservé du contenu 2"/>
          <p:cNvSpPr txBox="1">
            <a:spLocks/>
          </p:cNvSpPr>
          <p:nvPr/>
        </p:nvSpPr>
        <p:spPr>
          <a:xfrm>
            <a:off x="381000" y="4267200"/>
            <a:ext cx="8382000" cy="19050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أما المراكز اللوجستية فتقدم كافة أنشطة التوزيع المادي مع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إجراء عمليات إنتاجية بسيطة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تحقق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قيمة مضافة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للمنتجات، أي أن المنتج يخرج من المراكز اللوجستية أكثر قربا من الزبون وذا قيمة أعلى.</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534400" cy="685800"/>
          </a:xfrm>
        </p:spPr>
        <p:txBody>
          <a:bodyPr>
            <a:normAutofit/>
          </a:bodyPr>
          <a:lstStyle/>
          <a:p>
            <a:pPr marL="0" indent="22225" algn="just" rtl="1">
              <a:buNone/>
            </a:pPr>
            <a:r>
              <a:rPr lang="ar-DZ" sz="3600" b="1" dirty="0" smtClean="0">
                <a:solidFill>
                  <a:srgbClr val="FF0000"/>
                </a:solidFill>
              </a:rPr>
              <a:t>ج. الأرضيات اللوجستية </a:t>
            </a:r>
            <a:r>
              <a:rPr lang="fr-FR" b="1" dirty="0" smtClean="0">
                <a:solidFill>
                  <a:srgbClr val="FF0000"/>
                </a:solidFill>
              </a:rPr>
              <a:t>Hub(Plateforme) logistique</a:t>
            </a:r>
            <a:r>
              <a:rPr lang="ar-DZ" sz="3600" b="1" dirty="0" smtClean="0">
                <a:solidFill>
                  <a:srgbClr val="FF0000"/>
                </a:solidFill>
              </a:rPr>
              <a:t>:</a:t>
            </a:r>
          </a:p>
        </p:txBody>
      </p:sp>
      <p:sp>
        <p:nvSpPr>
          <p:cNvPr id="4" name="Espace réservé du contenu 2"/>
          <p:cNvSpPr txBox="1">
            <a:spLocks/>
          </p:cNvSpPr>
          <p:nvPr/>
        </p:nvSpPr>
        <p:spPr>
          <a:xfrm>
            <a:off x="228600" y="2057400"/>
            <a:ext cx="8534400" cy="2133600"/>
          </a:xfrm>
          <a:prstGeom prst="rect">
            <a:avLst/>
          </a:prstGeom>
        </p:spPr>
        <p:txBody>
          <a:bodyPr vert="horz">
            <a:normAutofit/>
          </a:bodyPr>
          <a:lstStyle/>
          <a:p>
            <a:pPr marL="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مكان تتلاقى فيه الطرود والبضائع من موردين مختلفين، تكون مزودة بملصقات تحتوي معلومات، ليتم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إرسالها فورا شحنها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إلى العميل النهائي( ليست</a:t>
            </a:r>
            <a:r>
              <a:rPr kumimoji="0" lang="ar-DZ" sz="3200" b="1" i="0" u="none" strike="noStrike" kern="1200" cap="none" spc="0" normalizeH="0" noProof="0" dirty="0" smtClean="0">
                <a:ln>
                  <a:noFill/>
                </a:ln>
                <a:solidFill>
                  <a:schemeClr val="tx1"/>
                </a:solidFill>
                <a:effectLst/>
                <a:uLnTx/>
                <a:uFillTx/>
                <a:latin typeface="+mn-lt"/>
                <a:ea typeface="+mn-ea"/>
                <a:cs typeface="+mn-cs"/>
              </a:rPr>
              <a:t> مكان تخزين)</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وبفضل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codage</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يتم تحديد وتوجيه الطرود.</a:t>
            </a: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4869"/>
            <a:ext cx="8763000" cy="646331"/>
          </a:xfrm>
          <a:prstGeom prst="rect">
            <a:avLst/>
          </a:prstGeom>
        </p:spPr>
        <p:txBody>
          <a:bodyPr wrap="square">
            <a:spAutoFit/>
          </a:bodyPr>
          <a:lstStyle/>
          <a:p>
            <a:pPr algn="just" rtl="1"/>
            <a:r>
              <a:rPr lang="ar-DZ" sz="3600" b="1" dirty="0" smtClean="0">
                <a:solidFill>
                  <a:srgbClr val="FF0000"/>
                </a:solidFill>
              </a:rPr>
              <a:t>تعريف النقل الطرقي الدولي </a:t>
            </a:r>
            <a:r>
              <a:rPr lang="fr-FR" sz="2400" b="1" dirty="0" smtClean="0">
                <a:solidFill>
                  <a:srgbClr val="FF0000"/>
                </a:solidFill>
              </a:rPr>
              <a:t>Transport routier international</a:t>
            </a:r>
            <a:r>
              <a:rPr lang="ar-DZ" sz="2400" b="1" dirty="0" smtClean="0">
                <a:solidFill>
                  <a:srgbClr val="FF0000"/>
                </a:solidFill>
              </a:rPr>
              <a:t>:</a:t>
            </a:r>
            <a:endParaRPr lang="fr-FR" sz="3200" b="1" dirty="0"/>
          </a:p>
        </p:txBody>
      </p:sp>
      <p:sp>
        <p:nvSpPr>
          <p:cNvPr id="5" name="Rectangle 4"/>
          <p:cNvSpPr/>
          <p:nvPr/>
        </p:nvSpPr>
        <p:spPr>
          <a:xfrm>
            <a:off x="381000" y="2433697"/>
            <a:ext cx="8382000" cy="2062103"/>
          </a:xfrm>
          <a:prstGeom prst="rect">
            <a:avLst/>
          </a:prstGeom>
        </p:spPr>
        <p:txBody>
          <a:bodyPr wrap="square">
            <a:spAutoFit/>
          </a:bodyPr>
          <a:lstStyle/>
          <a:p>
            <a:pPr algn="just" rtl="1"/>
            <a:r>
              <a:rPr lang="ar-DZ" sz="3200" b="1" dirty="0" smtClean="0"/>
              <a:t>    هو النقل الطرقي بين مكانين (مكان التحميل/ الركوب ومكان التفريغ/ النزول) في بلدين مختلفين، وقد </a:t>
            </a:r>
            <a:r>
              <a:rPr lang="ar-DZ" sz="3200" b="1" dirty="0"/>
              <a:t>ي</a:t>
            </a:r>
            <a:r>
              <a:rPr lang="ar-DZ" sz="3200" b="1" dirty="0" smtClean="0"/>
              <a:t>نطوي على العبور من خلال بلد أو بلدان إضافية أو أكثر، وهنا يسمى النقل الدولي العابر </a:t>
            </a:r>
            <a:r>
              <a:rPr lang="fr-FR" sz="2400" b="1" dirty="0" smtClean="0">
                <a:solidFill>
                  <a:srgbClr val="FF0000"/>
                </a:solidFill>
              </a:rPr>
              <a:t>Transit international routier (TIR)</a:t>
            </a:r>
            <a:r>
              <a:rPr lang="ar-DZ" sz="3200" b="1" dirty="0" smtClean="0"/>
              <a:t>.</a:t>
            </a:r>
            <a:endParaRPr lang="fr-FR"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381000"/>
            <a:ext cx="3810000" cy="523220"/>
          </a:xfrm>
          <a:prstGeom prst="rect">
            <a:avLst/>
          </a:prstGeom>
        </p:spPr>
        <p:txBody>
          <a:bodyPr wrap="square">
            <a:spAutoFit/>
          </a:bodyPr>
          <a:lstStyle/>
          <a:p>
            <a:r>
              <a:rPr lang="fr-FR" sz="2800" b="1" dirty="0" smtClean="0">
                <a:solidFill>
                  <a:srgbClr val="FF0000"/>
                </a:solidFill>
              </a:rPr>
              <a:t>plateforme logistique</a:t>
            </a:r>
            <a:endParaRPr lang="fr-FR" sz="2800" b="1" dirty="0">
              <a:solidFill>
                <a:srgbClr val="FF0000"/>
              </a:solidFill>
            </a:endParaRPr>
          </a:p>
        </p:txBody>
      </p:sp>
      <p:pic>
        <p:nvPicPr>
          <p:cNvPr id="2050" name="Picture 2" descr="F:\Desktop\platforme logistique.jpg"/>
          <p:cNvPicPr>
            <a:picLocks noChangeAspect="1" noChangeArrowheads="1"/>
          </p:cNvPicPr>
          <p:nvPr/>
        </p:nvPicPr>
        <p:blipFill>
          <a:blip r:embed="rId2"/>
          <a:srcRect/>
          <a:stretch>
            <a:fillRect/>
          </a:stretch>
        </p:blipFill>
        <p:spPr bwMode="auto">
          <a:xfrm>
            <a:off x="228600" y="914400"/>
            <a:ext cx="8686799" cy="5638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04800"/>
            <a:ext cx="5423280" cy="584775"/>
          </a:xfrm>
          <a:prstGeom prst="rect">
            <a:avLst/>
          </a:prstGeom>
        </p:spPr>
        <p:txBody>
          <a:bodyPr wrap="none">
            <a:spAutoFit/>
          </a:bodyPr>
          <a:lstStyle/>
          <a:p>
            <a:r>
              <a:rPr lang="fr-FR" sz="3200" b="1" dirty="0" smtClean="0">
                <a:solidFill>
                  <a:srgbClr val="FF0000"/>
                </a:solidFill>
              </a:rPr>
              <a:t>plateforme logistique Fedex</a:t>
            </a:r>
            <a:endParaRPr lang="fr-FR" sz="3200" b="1" dirty="0">
              <a:solidFill>
                <a:srgbClr val="FF0000"/>
              </a:solidFill>
            </a:endParaRPr>
          </a:p>
        </p:txBody>
      </p:sp>
      <p:pic>
        <p:nvPicPr>
          <p:cNvPr id="6146" name="Picture 2" descr="F:\Desktop\platforme logistique fedex.jpg"/>
          <p:cNvPicPr>
            <a:picLocks noChangeAspect="1" noChangeArrowheads="1"/>
          </p:cNvPicPr>
          <p:nvPr/>
        </p:nvPicPr>
        <p:blipFill>
          <a:blip r:embed="rId2"/>
          <a:srcRect/>
          <a:stretch>
            <a:fillRect/>
          </a:stretch>
        </p:blipFill>
        <p:spPr bwMode="auto">
          <a:xfrm>
            <a:off x="228600" y="1143000"/>
            <a:ext cx="8381999" cy="48005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505200" y="990600"/>
            <a:ext cx="5257800" cy="685800"/>
          </a:xfrm>
        </p:spPr>
        <p:txBody>
          <a:bodyPr>
            <a:normAutofit/>
          </a:bodyPr>
          <a:lstStyle/>
          <a:p>
            <a:pPr marL="0" indent="22225" algn="just" rtl="1">
              <a:buNone/>
            </a:pPr>
            <a:r>
              <a:rPr lang="ar-DZ" sz="3600" b="1" dirty="0" smtClean="0">
                <a:solidFill>
                  <a:srgbClr val="FF0000"/>
                </a:solidFill>
              </a:rPr>
              <a:t>د. أنشطة الأرضيات اللوجستية:</a:t>
            </a:r>
          </a:p>
        </p:txBody>
      </p:sp>
      <p:sp>
        <p:nvSpPr>
          <p:cNvPr id="5" name="Espace réservé du contenu 2"/>
          <p:cNvSpPr txBox="1">
            <a:spLocks/>
          </p:cNvSpPr>
          <p:nvPr/>
        </p:nvSpPr>
        <p:spPr>
          <a:xfrm>
            <a:off x="304800" y="2133600"/>
            <a:ext cx="8458200" cy="2590800"/>
          </a:xfrm>
          <a:prstGeom prst="rect">
            <a:avLst/>
          </a:prstGeom>
        </p:spPr>
        <p:txBody>
          <a:bodyPr vert="horz">
            <a:normAutofit/>
          </a:bodyPr>
          <a:lstStyle/>
          <a:p>
            <a:pPr marL="0" marR="0" lvl="0" indent="22225"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إدارة مخزون العملاء؛ سرعة معالجة الطلبيات حتى تصل في صباح اليوم التالي، تسليم الطرود إلى المنصة؛ التحكم في كمية وجودة منتجات، ترقيم الطرد؛ فحص المطابقة؛ تحضير الطلبيات؛ الشحن والإرسال؛ تتبع الطرود؛ خدمات ما بعد البيع ... إلخ، وكل هذه العمليات تخضع لمراقبة الكمبيوتر.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6600" y="548640"/>
            <a:ext cx="5486400" cy="670560"/>
          </a:xfrm>
        </p:spPr>
        <p:txBody>
          <a:bodyPr/>
          <a:lstStyle/>
          <a:p>
            <a:pPr marL="0" indent="22225" algn="just" rtl="1">
              <a:buNone/>
            </a:pPr>
            <a:r>
              <a:rPr lang="ar-DZ" sz="3600" b="1" dirty="0" smtClean="0">
                <a:solidFill>
                  <a:srgbClr val="FF0000"/>
                </a:solidFill>
              </a:rPr>
              <a:t>هـ. فوائد الأرضيات اللوجستية:</a:t>
            </a:r>
            <a:endParaRPr lang="fr-FR" sz="3200" b="1" dirty="0" smtClean="0"/>
          </a:p>
        </p:txBody>
      </p:sp>
      <p:sp>
        <p:nvSpPr>
          <p:cNvPr id="4" name="Espace réservé du contenu 2"/>
          <p:cNvSpPr txBox="1">
            <a:spLocks/>
          </p:cNvSpPr>
          <p:nvPr/>
        </p:nvSpPr>
        <p:spPr>
          <a:xfrm>
            <a:off x="304800" y="1463040"/>
            <a:ext cx="8458200" cy="11277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تسمح للشركات ب</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التركيز على نشاطها التجاري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وبالتالي تقليل التكاليف اللوجستية( خاصة التخزين).</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2834640"/>
            <a:ext cx="8458200" cy="12039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تلائم</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لوجستيات التجارة الإلكترونية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والتوزيع الكبير، حيث تكون المنتجات والمستلمون عديدة جدًا.</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206240"/>
            <a:ext cx="8458200" cy="11277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تسمح ب</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سرعة معالجة الطلبيات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وخاصة ذات الأولوية كمنتجات طازجة، الصحف اليومية، منتجات المناسبات ... إلخ. </a:t>
            </a:r>
          </a:p>
        </p:txBody>
      </p:sp>
      <p:sp>
        <p:nvSpPr>
          <p:cNvPr id="7" name="Espace réservé du contenu 2"/>
          <p:cNvSpPr txBox="1">
            <a:spLocks/>
          </p:cNvSpPr>
          <p:nvPr/>
        </p:nvSpPr>
        <p:spPr>
          <a:xfrm>
            <a:off x="304800" y="5577840"/>
            <a:ext cx="8458200" cy="1127760"/>
          </a:xfrm>
          <a:prstGeom prst="rect">
            <a:avLst/>
          </a:prstGeom>
        </p:spPr>
        <p:txBody>
          <a:bodyPr vert="horz">
            <a:normAutofit/>
          </a:bodyPr>
          <a:lstStyle/>
          <a:p>
            <a:pPr marL="0" marR="0" lvl="0" indent="344488"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مرنة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للغاية، وهو ما يجعلها مثالية للشركات التي لديها فترات كبيرة النشاط.</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nfo-b2b.fr/files/2016/04/entrepot-logistique.png"/>
          <p:cNvPicPr>
            <a:picLocks noChangeAspect="1" noChangeArrowheads="1"/>
          </p:cNvPicPr>
          <p:nvPr/>
        </p:nvPicPr>
        <p:blipFill>
          <a:blip r:embed="rId2"/>
          <a:srcRect/>
          <a:stretch>
            <a:fillRect/>
          </a:stretch>
        </p:blipFill>
        <p:spPr bwMode="auto">
          <a:xfrm>
            <a:off x="152400" y="228600"/>
            <a:ext cx="4267200" cy="3124200"/>
          </a:xfrm>
          <a:prstGeom prst="rect">
            <a:avLst/>
          </a:prstGeom>
          <a:noFill/>
        </p:spPr>
      </p:pic>
      <p:pic>
        <p:nvPicPr>
          <p:cNvPr id="1028" name="Picture 4" descr="plateforme-logistique"/>
          <p:cNvPicPr>
            <a:picLocks noChangeAspect="1" noChangeArrowheads="1"/>
          </p:cNvPicPr>
          <p:nvPr/>
        </p:nvPicPr>
        <p:blipFill>
          <a:blip r:embed="rId3"/>
          <a:srcRect/>
          <a:stretch>
            <a:fillRect/>
          </a:stretch>
        </p:blipFill>
        <p:spPr bwMode="auto">
          <a:xfrm>
            <a:off x="4648200" y="228600"/>
            <a:ext cx="4267200" cy="3124200"/>
          </a:xfrm>
          <a:prstGeom prst="rect">
            <a:avLst/>
          </a:prstGeom>
          <a:noFill/>
        </p:spPr>
      </p:pic>
      <p:pic>
        <p:nvPicPr>
          <p:cNvPr id="1030" name="Picture 6" descr="Image result for plateforme logistique définition"/>
          <p:cNvPicPr>
            <a:picLocks noChangeAspect="1" noChangeArrowheads="1"/>
          </p:cNvPicPr>
          <p:nvPr/>
        </p:nvPicPr>
        <p:blipFill>
          <a:blip r:embed="rId4"/>
          <a:srcRect/>
          <a:stretch>
            <a:fillRect/>
          </a:stretch>
        </p:blipFill>
        <p:spPr bwMode="auto">
          <a:xfrm>
            <a:off x="152400" y="3533774"/>
            <a:ext cx="4343400" cy="3171826"/>
          </a:xfrm>
          <a:prstGeom prst="rect">
            <a:avLst/>
          </a:prstGeom>
          <a:noFill/>
        </p:spPr>
      </p:pic>
      <p:pic>
        <p:nvPicPr>
          <p:cNvPr id="8" name="Picture 8" descr="Image result for plateforme logistique définition"/>
          <p:cNvPicPr>
            <a:picLocks noChangeAspect="1" noChangeArrowheads="1"/>
          </p:cNvPicPr>
          <p:nvPr/>
        </p:nvPicPr>
        <p:blipFill>
          <a:blip r:embed="rId5" cstate="print"/>
          <a:srcRect/>
          <a:stretch>
            <a:fillRect/>
          </a:stretch>
        </p:blipFill>
        <p:spPr bwMode="auto">
          <a:xfrm>
            <a:off x="4648200" y="3505200"/>
            <a:ext cx="4267201" cy="3200400"/>
          </a:xfrm>
          <a:prstGeom prst="rect">
            <a:avLst/>
          </a:prstGeom>
          <a:noFill/>
        </p:spPr>
      </p:pic>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905000"/>
            <a:ext cx="8305800" cy="2209800"/>
          </a:xfrm>
        </p:spPr>
        <p:txBody>
          <a:bodyPr>
            <a:normAutofit/>
          </a:bodyPr>
          <a:lstStyle/>
          <a:p>
            <a:pPr marL="0" lvl="0" indent="0" algn="just" rtl="1">
              <a:buNone/>
            </a:pPr>
            <a:r>
              <a:rPr lang="ar-DZ" sz="3200" b="1" dirty="0" smtClean="0"/>
              <a:t>    </a:t>
            </a:r>
            <a:r>
              <a:rPr lang="ar-SA" sz="3200" b="1" dirty="0" smtClean="0"/>
              <a:t>تتسم قضايا النقل الطرقي الدولي ب</a:t>
            </a:r>
            <a:r>
              <a:rPr lang="ar-SA" sz="3200" b="1" dirty="0" smtClean="0">
                <a:solidFill>
                  <a:srgbClr val="FF0000"/>
                </a:solidFill>
              </a:rPr>
              <a:t>التنوع والتعقيد</a:t>
            </a:r>
            <a:r>
              <a:rPr lang="ar-SA" sz="3200" b="1" dirty="0" smtClean="0"/>
              <a:t>، وهو ما صعب صياغتها في اتفاقية وحيدة، بل نجد </a:t>
            </a:r>
            <a:r>
              <a:rPr lang="ar-SA" sz="3200" b="1" dirty="0" smtClean="0">
                <a:solidFill>
                  <a:srgbClr val="FF0000"/>
                </a:solidFill>
              </a:rPr>
              <a:t>العديد من الاتفاقيات الثنائية والإقليمية</a:t>
            </a:r>
            <a:r>
              <a:rPr lang="ar-SA" sz="3200" b="1" dirty="0" smtClean="0"/>
              <a:t>، بالإضافة للاتفاقيات المبرمة تحت مظلة الأمم المتحدة، والتي من أبرزها:</a:t>
            </a:r>
            <a:endParaRPr lang="fr-FR" sz="2400" dirty="0"/>
          </a:p>
        </p:txBody>
      </p:sp>
      <p:sp>
        <p:nvSpPr>
          <p:cNvPr id="4" name="Rectangle 3"/>
          <p:cNvSpPr/>
          <p:nvPr/>
        </p:nvSpPr>
        <p:spPr>
          <a:xfrm>
            <a:off x="3429000" y="685800"/>
            <a:ext cx="5288627" cy="646331"/>
          </a:xfrm>
          <a:prstGeom prst="rect">
            <a:avLst/>
          </a:prstGeom>
        </p:spPr>
        <p:txBody>
          <a:bodyPr wrap="none">
            <a:spAutoFit/>
          </a:bodyPr>
          <a:lstStyle/>
          <a:p>
            <a:pPr algn="r" rtl="1"/>
            <a:r>
              <a:rPr lang="ar-DZ" sz="3600" b="1" dirty="0" smtClean="0">
                <a:solidFill>
                  <a:srgbClr val="FF0000"/>
                </a:solidFill>
              </a:rPr>
              <a:t>4. </a:t>
            </a:r>
            <a:r>
              <a:rPr lang="ar-SA" sz="3600" b="1" dirty="0" smtClean="0">
                <a:solidFill>
                  <a:srgbClr val="FF0000"/>
                </a:solidFill>
              </a:rPr>
              <a:t>الاتفاقيات الدولية للنقل الطرقي:</a:t>
            </a:r>
            <a:endParaRPr lang="fr-FR" sz="3600" b="1" dirty="0">
              <a:solidFill>
                <a:srgbClr val="FF0000"/>
              </a:solidFill>
            </a:endParaRPr>
          </a:p>
        </p:txBody>
      </p:sp>
    </p:spTree>
  </p:cSld>
  <p:clrMapOvr>
    <a:masterClrMapping/>
  </p:clrMapOvr>
  <p:transition>
    <p:strips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304800"/>
            <a:ext cx="8382000" cy="1676400"/>
          </a:xfrm>
        </p:spPr>
        <p:txBody>
          <a:bodyPr>
            <a:normAutofit/>
          </a:bodyPr>
          <a:lstStyle/>
          <a:p>
            <a:pPr lvl="0" algn="just" rtl="1">
              <a:buNone/>
            </a:pPr>
            <a:r>
              <a:rPr lang="ar-DZ" sz="3600" b="1" dirty="0" smtClean="0">
                <a:solidFill>
                  <a:srgbClr val="FF0000"/>
                </a:solidFill>
              </a:rPr>
              <a:t>أ. </a:t>
            </a:r>
            <a:r>
              <a:rPr lang="ar-SA" sz="3600" b="1" dirty="0" smtClean="0">
                <a:solidFill>
                  <a:srgbClr val="FF0000"/>
                </a:solidFill>
              </a:rPr>
              <a:t>معاهدة عقد النقل الدولي للبضائع على الطرق</a:t>
            </a:r>
            <a:endParaRPr lang="ar-DZ" sz="3600" b="1" dirty="0" smtClean="0">
              <a:solidFill>
                <a:srgbClr val="FF0000"/>
              </a:solidFill>
            </a:endParaRPr>
          </a:p>
          <a:p>
            <a:pPr marL="0" lvl="0" indent="0" algn="just">
              <a:buNone/>
            </a:pPr>
            <a:r>
              <a:rPr lang="fr-FR" b="1" u="heavy" dirty="0" smtClean="0">
                <a:solidFill>
                  <a:srgbClr val="FF0000"/>
                </a:solidFill>
              </a:rPr>
              <a:t>C</a:t>
            </a:r>
            <a:r>
              <a:rPr lang="fr-FR" b="1" dirty="0" smtClean="0">
                <a:solidFill>
                  <a:srgbClr val="FF0000"/>
                </a:solidFill>
              </a:rPr>
              <a:t>onvention relative au contrat de transport international de </a:t>
            </a:r>
            <a:r>
              <a:rPr lang="fr-FR" b="1" u="heavy" dirty="0" smtClean="0">
                <a:solidFill>
                  <a:srgbClr val="FF0000"/>
                </a:solidFill>
              </a:rPr>
              <a:t>M</a:t>
            </a:r>
            <a:r>
              <a:rPr lang="fr-FR" b="1" dirty="0" smtClean="0">
                <a:solidFill>
                  <a:srgbClr val="FF0000"/>
                </a:solidFill>
              </a:rPr>
              <a:t>archandise par </a:t>
            </a:r>
            <a:r>
              <a:rPr lang="fr-FR" b="1" u="heavy" dirty="0" smtClean="0">
                <a:solidFill>
                  <a:srgbClr val="FF0000"/>
                </a:solidFill>
              </a:rPr>
              <a:t>R</a:t>
            </a:r>
            <a:r>
              <a:rPr lang="fr-FR" b="1" dirty="0" smtClean="0">
                <a:solidFill>
                  <a:srgbClr val="FF0000"/>
                </a:solidFill>
              </a:rPr>
              <a:t>oute(CMR):</a:t>
            </a:r>
            <a:r>
              <a:rPr lang="ar-SA" dirty="0" smtClean="0">
                <a:solidFill>
                  <a:srgbClr val="FF0000"/>
                </a:solidFill>
              </a:rPr>
              <a:t> </a:t>
            </a:r>
            <a:endParaRPr lang="ar-DZ" dirty="0" smtClean="0">
              <a:solidFill>
                <a:srgbClr val="FF0000"/>
              </a:solidFill>
            </a:endParaRPr>
          </a:p>
          <a:p>
            <a:pPr algn="r" rtl="1">
              <a:buNone/>
            </a:pPr>
            <a:endParaRPr lang="fr-FR" dirty="0"/>
          </a:p>
        </p:txBody>
      </p:sp>
      <p:sp>
        <p:nvSpPr>
          <p:cNvPr id="5" name="Espace réservé du contenu 2"/>
          <p:cNvSpPr txBox="1">
            <a:spLocks/>
          </p:cNvSpPr>
          <p:nvPr/>
        </p:nvSpPr>
        <p:spPr>
          <a:xfrm>
            <a:off x="304800" y="2209800"/>
            <a:ext cx="8382000" cy="25908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وقعت بجنيف في 19 ماي 1956</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ودخلت حيز التنفيذ في 1958، انضمت إليها أكثر من 50 دولة، أهمها دول الاتحاد الأوربي، ومن الدول العربية تونس والمغرب، تطبق على عقود نقل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بضائع بين دولتين إحداهما على الأقل موقعة على المعاهدة</a:t>
            </a:r>
            <a:r>
              <a:rPr lang="fr-FR" sz="3200" b="1" dirty="0" smtClean="0"/>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953000"/>
            <a:ext cx="8382000" cy="16764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تضمنت قواعد النقل الطرقي للبضائع،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مسؤوليات الناقل والمرسل والمرسل إليه</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المعلومات والشروط الواجب توافرها في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مستند النقل الطرقي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(إشعار الشحنة)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62000"/>
            <a:ext cx="8458200" cy="1219200"/>
          </a:xfrm>
        </p:spPr>
        <p:txBody>
          <a:bodyPr>
            <a:normAutofit/>
          </a:bodyPr>
          <a:lstStyle/>
          <a:p>
            <a:pPr marL="6350" lvl="0" indent="-6350" algn="just" rtl="1">
              <a:buNone/>
            </a:pPr>
            <a:r>
              <a:rPr lang="ar-DZ" sz="3600" b="1" dirty="0" smtClean="0">
                <a:solidFill>
                  <a:srgbClr val="FF0000"/>
                </a:solidFill>
              </a:rPr>
              <a:t>ب. </a:t>
            </a:r>
            <a:r>
              <a:rPr lang="ar-SA" sz="3600" b="1" dirty="0" smtClean="0">
                <a:solidFill>
                  <a:srgbClr val="FF0000"/>
                </a:solidFill>
              </a:rPr>
              <a:t>الاتفاقية الجمركية للنقل الدولي للبضائع</a:t>
            </a:r>
            <a:r>
              <a:rPr lang="ar-SA" sz="3600" b="1" dirty="0" smtClean="0">
                <a:solidFill>
                  <a:srgbClr val="FF0000"/>
                </a:solidFill>
                <a:latin typeface="Times New Roman" pitchFamily="18" charset="0"/>
                <a:cs typeface="Times New Roman" pitchFamily="18" charset="0"/>
              </a:rPr>
              <a:t> (</a:t>
            </a:r>
            <a:r>
              <a:rPr lang="ar-SA" sz="3600" b="1" dirty="0" err="1" smtClean="0">
                <a:solidFill>
                  <a:srgbClr val="FF0000"/>
                </a:solidFill>
                <a:latin typeface="Times New Roman" pitchFamily="18" charset="0"/>
                <a:cs typeface="Times New Roman" pitchFamily="18" charset="0"/>
              </a:rPr>
              <a:t>تي</a:t>
            </a:r>
            <a:r>
              <a:rPr lang="ar-DZ" sz="3600" b="1" dirty="0" smtClean="0">
                <a:solidFill>
                  <a:srgbClr val="FF0000"/>
                </a:solidFill>
                <a:latin typeface="Times New Roman" pitchFamily="18" charset="0"/>
                <a:cs typeface="Times New Roman" pitchFamily="18" charset="0"/>
              </a:rPr>
              <a:t>ر</a:t>
            </a:r>
            <a:r>
              <a:rPr lang="ar-SA" sz="3600" b="1" dirty="0" smtClean="0">
                <a:solidFill>
                  <a:srgbClr val="FF0000"/>
                </a:solidFill>
                <a:latin typeface="Times New Roman" pitchFamily="18" charset="0"/>
                <a:cs typeface="Times New Roman" pitchFamily="18" charset="0"/>
              </a:rPr>
              <a:t>) </a:t>
            </a:r>
            <a:r>
              <a:rPr lang="ar-DZ" sz="3600" b="1" dirty="0" smtClean="0">
                <a:solidFill>
                  <a:srgbClr val="FF0000"/>
                </a:solidFill>
              </a:rPr>
              <a:t>:</a:t>
            </a:r>
            <a:r>
              <a:rPr lang="ar-SA" sz="3600" b="1" dirty="0" smtClean="0">
                <a:solidFill>
                  <a:srgbClr val="FF0000"/>
                </a:solidFill>
              </a:rPr>
              <a:t> </a:t>
            </a:r>
            <a:endParaRPr lang="ar-DZ" sz="3600" b="1" dirty="0" smtClean="0">
              <a:solidFill>
                <a:srgbClr val="FF0000"/>
              </a:solidFill>
            </a:endParaRPr>
          </a:p>
          <a:p>
            <a:pPr marL="6350" lvl="0" indent="-6350" rtl="1">
              <a:buNone/>
            </a:pPr>
            <a:r>
              <a:rPr lang="ar-DZ" sz="3000" b="1" dirty="0" smtClean="0">
                <a:solidFill>
                  <a:srgbClr val="FF0000"/>
                </a:solidFill>
                <a:latin typeface="Times New Roman" pitchFamily="18" charset="0"/>
                <a:cs typeface="Times New Roman" pitchFamily="18" charset="0"/>
              </a:rPr>
              <a:t>:</a:t>
            </a:r>
            <a:r>
              <a:rPr lang="ar-SA" sz="3000" b="1" dirty="0" smtClean="0">
                <a:solidFill>
                  <a:srgbClr val="FF0000"/>
                </a:solidFill>
                <a:latin typeface="Times New Roman" pitchFamily="18" charset="0"/>
                <a:cs typeface="Times New Roman" pitchFamily="18" charset="0"/>
              </a:rPr>
              <a:t>(</a:t>
            </a:r>
            <a:r>
              <a:rPr lang="fr-FR" sz="3000" b="1" dirty="0" smtClean="0">
                <a:solidFill>
                  <a:srgbClr val="FF0000"/>
                </a:solidFill>
                <a:latin typeface="Times New Roman" pitchFamily="18" charset="0"/>
                <a:cs typeface="Times New Roman" pitchFamily="18" charset="0"/>
              </a:rPr>
              <a:t>TIR</a:t>
            </a:r>
            <a:r>
              <a:rPr lang="ar-SA" sz="3000" b="1" dirty="0" smtClean="0">
                <a:solidFill>
                  <a:srgbClr val="FF0000"/>
                </a:solidFill>
                <a:latin typeface="Times New Roman" pitchFamily="18" charset="0"/>
                <a:cs typeface="Times New Roman" pitchFamily="18" charset="0"/>
              </a:rPr>
              <a:t>) </a:t>
            </a:r>
            <a:r>
              <a:rPr lang="fr-FR" sz="3000" b="1" dirty="0" smtClean="0">
                <a:solidFill>
                  <a:srgbClr val="FF0000"/>
                </a:solidFill>
                <a:latin typeface="Times New Roman" pitchFamily="18" charset="0"/>
                <a:cs typeface="Times New Roman" pitchFamily="18" charset="0"/>
              </a:rPr>
              <a:t>Transit International Routier</a:t>
            </a:r>
            <a:endParaRPr lang="ar-DZ" sz="3000" dirty="0" smtClean="0">
              <a:solidFill>
                <a:srgbClr val="FF0000"/>
              </a:solidFill>
              <a:latin typeface="Times New Roman" pitchFamily="18" charset="0"/>
              <a:cs typeface="Times New Roman" pitchFamily="18" charset="0"/>
            </a:endParaRPr>
          </a:p>
        </p:txBody>
      </p:sp>
      <p:sp>
        <p:nvSpPr>
          <p:cNvPr id="4" name="Rectangle 3"/>
          <p:cNvSpPr/>
          <p:nvPr/>
        </p:nvSpPr>
        <p:spPr>
          <a:xfrm>
            <a:off x="304800" y="5029200"/>
            <a:ext cx="8458200" cy="1569660"/>
          </a:xfrm>
          <a:prstGeom prst="rect">
            <a:avLst/>
          </a:prstGeom>
        </p:spPr>
        <p:txBody>
          <a:bodyPr wrap="square">
            <a:spAutoFit/>
          </a:bodyPr>
          <a:lstStyle/>
          <a:p>
            <a:pPr algn="just" rtl="1"/>
            <a:r>
              <a:rPr lang="ar-SA" sz="3200" b="1" dirty="0" smtClean="0"/>
              <a:t> وقعت بجنيف في 14 نوفمبر 1975، ودخت حيز التنفيذ عام 1978، تهدف إلى </a:t>
            </a:r>
            <a:r>
              <a:rPr lang="ar-SA" sz="3200" b="1" dirty="0" smtClean="0">
                <a:solidFill>
                  <a:srgbClr val="FF0000"/>
                </a:solidFill>
              </a:rPr>
              <a:t>تقليص وتوحيد الإجراءات الجمركية</a:t>
            </a:r>
            <a:r>
              <a:rPr lang="ar-SA" sz="3200" b="1" dirty="0" smtClean="0"/>
              <a:t>، خاصة على الحدود، وذلك لنقل البضائع بشكل أسهل وأسرع، </a:t>
            </a:r>
            <a:endParaRPr lang="fr-FR" sz="3200" dirty="0"/>
          </a:p>
        </p:txBody>
      </p:sp>
      <p:sp>
        <p:nvSpPr>
          <p:cNvPr id="5" name="Espace réservé du contenu 2"/>
          <p:cNvSpPr txBox="1">
            <a:spLocks/>
          </p:cNvSpPr>
          <p:nvPr/>
        </p:nvSpPr>
        <p:spPr>
          <a:xfrm>
            <a:off x="304800" y="2286000"/>
            <a:ext cx="8458200" cy="21336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تعد الاتفاقية الجمر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ك</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ية بشأن النقل الدولي للبضائع بموجب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دفتر تير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من </a:t>
            </a:r>
            <a:r>
              <a:rPr kumimoji="0" lang="ar-SY" sz="3200" b="1" i="0" u="none" strike="noStrike" kern="1200" cap="none" spc="0" normalizeH="0" baseline="0" noProof="0" dirty="0" smtClean="0">
                <a:ln>
                  <a:noFill/>
                </a:ln>
                <a:solidFill>
                  <a:srgbClr val="FF0000"/>
                </a:solidFill>
                <a:effectLst/>
                <a:uLnTx/>
                <a:uFillTx/>
                <a:latin typeface="+mn-lt"/>
                <a:ea typeface="+mn-ea"/>
                <a:cs typeface="+mn-cs"/>
              </a:rPr>
              <a:t>أهم وأشمل الأنظمة في مجال الجمارك للمرور العابر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Transit</a:t>
            </a:r>
            <a:r>
              <a:rPr kumimoji="0" lang="ar-SY" sz="3200" b="1" i="0" u="none" strike="noStrike" kern="1200" cap="none" spc="0" normalizeH="0" baseline="0" noProof="0" dirty="0" smtClean="0">
                <a:ln>
                  <a:noFill/>
                </a:ln>
                <a:solidFill>
                  <a:srgbClr val="FF0000"/>
                </a:solidFill>
                <a:effectLst/>
                <a:uLnTx/>
                <a:uFillTx/>
                <a:latin typeface="+mn-lt"/>
                <a:ea typeface="+mn-ea"/>
                <a:cs typeface="+mn-cs"/>
              </a:rPr>
              <a:t>على شبكات الطرق</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يتولى الإتحاد الدولي للنقل البري(</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IRU</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الإشراف على اتفاقية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TIR</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838200"/>
            <a:ext cx="8305800" cy="2590800"/>
          </a:xfrm>
        </p:spPr>
        <p:txBody>
          <a:bodyPr>
            <a:noAutofit/>
          </a:bodyPr>
          <a:lstStyle/>
          <a:p>
            <a:pPr marL="6350" lvl="0" indent="-6350" algn="just" rtl="1">
              <a:buNone/>
            </a:pPr>
            <a:r>
              <a:rPr lang="fr-FR" sz="3200" b="1" dirty="0" smtClean="0"/>
              <a:t>    </a:t>
            </a:r>
            <a:r>
              <a:rPr lang="ar-DZ" sz="3200" b="1" dirty="0" smtClean="0"/>
              <a:t>وصل </a:t>
            </a:r>
            <a:r>
              <a:rPr lang="ar-SY" sz="3200" b="1" dirty="0" smtClean="0"/>
              <a:t>عدد الدول المنضمة </a:t>
            </a:r>
            <a:r>
              <a:rPr lang="ar-DZ" sz="3200" b="1" dirty="0" smtClean="0"/>
              <a:t>ل</a:t>
            </a:r>
            <a:r>
              <a:rPr lang="ar-SY" sz="3200" b="1" dirty="0" smtClean="0"/>
              <a:t>لاتفاقية 64 دولة من بينها </a:t>
            </a:r>
            <a:r>
              <a:rPr lang="ar-DZ" sz="3200" b="1" dirty="0" smtClean="0">
                <a:solidFill>
                  <a:srgbClr val="FF0000"/>
                </a:solidFill>
              </a:rPr>
              <a:t>دول الإتحاد </a:t>
            </a:r>
            <a:r>
              <a:rPr lang="ar-SY" sz="3200" b="1" dirty="0" smtClean="0">
                <a:solidFill>
                  <a:srgbClr val="FF0000"/>
                </a:solidFill>
              </a:rPr>
              <a:t>الأوروبي</a:t>
            </a:r>
            <a:r>
              <a:rPr lang="ar-SY" sz="3200" b="1" dirty="0" smtClean="0"/>
              <a:t>، وتمتد لتغطي شمال أفريقيا والشرق الأوسط والأدنى، من</a:t>
            </a:r>
            <a:r>
              <a:rPr lang="ar-DZ" sz="3200" b="1" dirty="0" smtClean="0"/>
              <a:t> أطرافها وم </a:t>
            </a:r>
            <a:r>
              <a:rPr lang="ar-DZ" sz="3200" b="1" dirty="0" err="1" smtClean="0"/>
              <a:t>أ</a:t>
            </a:r>
            <a:r>
              <a:rPr lang="ar-DZ" sz="3200" b="1" dirty="0" smtClean="0"/>
              <a:t>؛ </a:t>
            </a:r>
            <a:r>
              <a:rPr lang="ar-SY" sz="3200" b="1" dirty="0" smtClean="0"/>
              <a:t>وكندا شيلي</a:t>
            </a:r>
            <a:r>
              <a:rPr lang="ar-DZ" sz="3200" b="1" dirty="0" smtClean="0"/>
              <a:t>، </a:t>
            </a:r>
            <a:r>
              <a:rPr lang="ar-SY" sz="3200" b="1" dirty="0" smtClean="0"/>
              <a:t>أورجواي 6 دول عربية هي: الأردن– لبنان – الكويت– المغرب – تونس– وسورية</a:t>
            </a:r>
            <a:r>
              <a:rPr lang="ar-DZ" sz="3200" b="1" dirty="0" smtClean="0"/>
              <a:t>.</a:t>
            </a:r>
            <a:endParaRPr lang="fr-FR" sz="3200" b="1" dirty="0"/>
          </a:p>
        </p:txBody>
      </p:sp>
      <p:sp>
        <p:nvSpPr>
          <p:cNvPr id="5" name="Espace réservé du contenu 2"/>
          <p:cNvSpPr txBox="1">
            <a:spLocks/>
          </p:cNvSpPr>
          <p:nvPr/>
        </p:nvSpPr>
        <p:spPr>
          <a:xfrm>
            <a:off x="4648200" y="3581400"/>
            <a:ext cx="4038600" cy="838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mn-lt"/>
                <a:ea typeface="+mn-ea"/>
                <a:cs typeface="+mn-cs"/>
              </a:rPr>
              <a:t>ج. </a:t>
            </a:r>
            <a:r>
              <a:rPr kumimoji="0" lang="ar-SA" sz="3600" b="1" i="0" u="none" strike="noStrike" kern="1200" cap="none" spc="0" normalizeH="0" baseline="0" noProof="0" dirty="0" smtClean="0">
                <a:ln>
                  <a:noFill/>
                </a:ln>
                <a:solidFill>
                  <a:srgbClr val="FF0000"/>
                </a:solidFill>
                <a:effectLst/>
                <a:uLnTx/>
                <a:uFillTx/>
                <a:latin typeface="+mn-lt"/>
                <a:ea typeface="+mn-ea"/>
                <a:cs typeface="+mn-cs"/>
              </a:rPr>
              <a:t>اتفاقية كيوتو 1974</a:t>
            </a:r>
            <a:r>
              <a:rPr kumimoji="0" lang="ar-DZ" sz="3600" b="1" i="0" u="none" strike="noStrike" kern="1200" cap="none" spc="0" normalizeH="0" baseline="0" noProof="0" dirty="0" smtClean="0">
                <a:ln>
                  <a:noFill/>
                </a:ln>
                <a:solidFill>
                  <a:srgbClr val="FF0000"/>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81000" y="4572000"/>
            <a:ext cx="8305800" cy="2133600"/>
          </a:xfrm>
          <a:prstGeom prst="rect">
            <a:avLst/>
          </a:prstGeom>
        </p:spPr>
        <p:txBody>
          <a:bodyPr vert="horz">
            <a:normAutofit/>
          </a:bodyPr>
          <a:lstStyle/>
          <a:p>
            <a:pPr lvl="0" algn="just" rtl="1">
              <a:spcBef>
                <a:spcPct val="20000"/>
              </a:spcBef>
              <a:buClr>
                <a:schemeClr val="tx1">
                  <a:shade val="95000"/>
                </a:schemeClr>
              </a:buClr>
              <a:buSzPct val="65000"/>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lang="ar-SA" sz="3200" b="1" dirty="0" smtClean="0"/>
              <a:t>تم البدء في تحديث وتطوير الاتفاقية عام 1974 لتتناسب مع الدول الموقعة عليها، تم تعديلها</a:t>
            </a:r>
            <a:r>
              <a:rPr lang="fr-FR" sz="3200" b="1" dirty="0" smtClean="0"/>
              <a:t> </a:t>
            </a:r>
            <a:r>
              <a:rPr lang="ar-SA" sz="3200" b="1" dirty="0" smtClean="0"/>
              <a:t>في 1999</a:t>
            </a:r>
            <a:r>
              <a:rPr lang="ar-DZ" sz="3200" b="1" dirty="0" smtClean="0"/>
              <a:t>، </a:t>
            </a:r>
            <a:r>
              <a:rPr lang="ar-SA" sz="3200" b="1" dirty="0" smtClean="0"/>
              <a:t>بدأ العمل بها </a:t>
            </a:r>
            <a:r>
              <a:rPr lang="ar-DZ" sz="3200" b="1" dirty="0" smtClean="0"/>
              <a:t>في </a:t>
            </a:r>
            <a:r>
              <a:rPr lang="ar-SA" sz="3200" b="1" dirty="0" smtClean="0"/>
              <a:t>2006</a:t>
            </a:r>
            <a:r>
              <a:rPr lang="ar-DZ" sz="3200" b="1" dirty="0" smtClean="0"/>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تهدف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لتوحيد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و</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تنسيق وتيسير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وتبسيط الإجراءات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الجمركية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777240"/>
            <a:ext cx="8305800" cy="746760"/>
          </a:xfrm>
        </p:spPr>
        <p:txBody>
          <a:bodyPr>
            <a:normAutofit/>
          </a:bodyPr>
          <a:lstStyle/>
          <a:p>
            <a:pPr marL="0" indent="0" algn="just" rtl="1">
              <a:buNone/>
            </a:pPr>
            <a:r>
              <a:rPr lang="ar-DZ" sz="3600" b="1" dirty="0" smtClean="0">
                <a:solidFill>
                  <a:srgbClr val="FF0000"/>
                </a:solidFill>
              </a:rPr>
              <a:t>د. </a:t>
            </a:r>
            <a:r>
              <a:rPr lang="ar-SA" sz="3600" b="1" dirty="0" smtClean="0">
                <a:solidFill>
                  <a:srgbClr val="FF0000"/>
                </a:solidFill>
              </a:rPr>
              <a:t>اتفاقية تنسيق الرقابة الحدودية</a:t>
            </a:r>
            <a:r>
              <a:rPr lang="ar-DZ" sz="3600" b="1" dirty="0" smtClean="0">
                <a:solidFill>
                  <a:srgbClr val="FF0000"/>
                </a:solidFill>
              </a:rPr>
              <a:t> على البضائع 1985:</a:t>
            </a:r>
            <a:endParaRPr lang="fr-FR" dirty="0"/>
          </a:p>
        </p:txBody>
      </p:sp>
      <p:sp>
        <p:nvSpPr>
          <p:cNvPr id="4" name="Espace réservé du contenu 2"/>
          <p:cNvSpPr txBox="1">
            <a:spLocks/>
          </p:cNvSpPr>
          <p:nvPr/>
        </p:nvSpPr>
        <p:spPr>
          <a:xfrm>
            <a:off x="381000" y="1691640"/>
            <a:ext cx="8305800" cy="166116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تم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إبرامها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ب</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جنيف في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اكتوبر</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1982، دخلت حيّز النفاذ في أكتوبر 1985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وجرى تعديلها في 2008 و2011</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وتضم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الاتفاقية حالياً 56 طرفاً متعاقداً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81000" y="3672840"/>
            <a:ext cx="8305800" cy="211836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تطبق على جميع البضائع العابرة، عند انتقالها عبر واحد أو أكثر من معبر حدودي بحري، أو جوي، أو بري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تهدف إلى تقليل الحواجز أمام التجارة الدولية وتيسير حركة السلع بتقليل الإجراءات الرسمية،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عدد نقاط الرقابة ومددها الزمنية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62600" y="1524000"/>
            <a:ext cx="3200400" cy="685800"/>
          </a:xfrm>
        </p:spPr>
        <p:txBody>
          <a:bodyPr>
            <a:normAutofit/>
          </a:bodyPr>
          <a:lstStyle/>
          <a:p>
            <a:pPr marL="514350" indent="-514350" algn="just" rtl="1">
              <a:buNone/>
            </a:pPr>
            <a:r>
              <a:rPr lang="ar-DZ" sz="3600" b="1" dirty="0" smtClean="0">
                <a:solidFill>
                  <a:srgbClr val="FF0000"/>
                </a:solidFill>
              </a:rPr>
              <a:t>1. الطرق الدولية:</a:t>
            </a:r>
            <a:endParaRPr lang="fr-FR" sz="3200" b="1" dirty="0"/>
          </a:p>
        </p:txBody>
      </p:sp>
      <p:sp>
        <p:nvSpPr>
          <p:cNvPr id="4" name="Rectangle 3"/>
          <p:cNvSpPr/>
          <p:nvPr/>
        </p:nvSpPr>
        <p:spPr>
          <a:xfrm>
            <a:off x="3429000" y="685800"/>
            <a:ext cx="5283819" cy="646331"/>
          </a:xfrm>
          <a:prstGeom prst="rect">
            <a:avLst/>
          </a:prstGeom>
        </p:spPr>
        <p:txBody>
          <a:bodyPr wrap="none">
            <a:spAutoFit/>
          </a:bodyPr>
          <a:lstStyle/>
          <a:p>
            <a:r>
              <a:rPr lang="ar-DZ" sz="3600" b="1" dirty="0" smtClean="0">
                <a:solidFill>
                  <a:srgbClr val="FF0000"/>
                </a:solidFill>
              </a:rPr>
              <a:t>أولا. عناصر النقل الطرقي الدولي: </a:t>
            </a:r>
            <a:endParaRPr lang="fr-FR" sz="3600" b="1" dirty="0"/>
          </a:p>
        </p:txBody>
      </p:sp>
      <p:sp>
        <p:nvSpPr>
          <p:cNvPr id="5" name="Espace réservé du contenu 2"/>
          <p:cNvSpPr txBox="1">
            <a:spLocks/>
          </p:cNvSpPr>
          <p:nvPr/>
        </p:nvSpPr>
        <p:spPr>
          <a:xfrm>
            <a:off x="6553200" y="2362200"/>
            <a:ext cx="2133600" cy="685800"/>
          </a:xfrm>
          <a:prstGeom prst="rect">
            <a:avLst/>
          </a:prstGeom>
        </p:spPr>
        <p:txBody>
          <a:bodyPr vert="horz">
            <a:normAutofit/>
          </a:bodyPr>
          <a:lstStyle/>
          <a:p>
            <a:pPr marL="4763" marR="0" lvl="0" indent="-476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أ. تعريف:</a:t>
            </a:r>
          </a:p>
        </p:txBody>
      </p:sp>
      <p:sp>
        <p:nvSpPr>
          <p:cNvPr id="6" name="Espace réservé du contenu 2"/>
          <p:cNvSpPr txBox="1">
            <a:spLocks/>
          </p:cNvSpPr>
          <p:nvPr/>
        </p:nvSpPr>
        <p:spPr>
          <a:xfrm>
            <a:off x="304800" y="3352800"/>
            <a:ext cx="8458200" cy="2590800"/>
          </a:xfrm>
          <a:prstGeom prst="rect">
            <a:avLst/>
          </a:prstGeom>
        </p:spPr>
        <p:txBody>
          <a:bodyPr vert="horz">
            <a:normAutofit/>
          </a:bodyPr>
          <a:lstStyle/>
          <a:p>
            <a:pPr marL="4763" marR="0" lvl="0" indent="-4763"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هي مجموعة من الطرق المكونة لشبكات الطرق الوطنية في أي بلد، و</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المستخدمة في النقل الدولي</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تربط بين نقاط نهاية حركة النقل الدولي كالموانئ أو نقاط العبور الحدودية أو مراكز تبديل وسائل النقل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ويتم تصنيفها بموجب معاهدة دولية كجزء من الطرق الدولية.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381000"/>
            <a:ext cx="8458200" cy="3962400"/>
          </a:xfrm>
        </p:spPr>
        <p:txBody>
          <a:bodyPr>
            <a:noAutofit/>
          </a:bodyPr>
          <a:lstStyle/>
          <a:p>
            <a:pPr algn="ctr" rtl="1">
              <a:spcBef>
                <a:spcPts val="0"/>
              </a:spcBef>
            </a:pPr>
            <a:r>
              <a:rPr lang="ar-DZ" sz="24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dirty="0" smtClean="0">
                <a:solidFill>
                  <a:schemeClr val="tx1"/>
                </a:solidFill>
                <a:latin typeface="Times New Roman" pitchFamily="18" charset="0"/>
                <a:cs typeface="Times New Roman" pitchFamily="18" charset="0"/>
              </a:rPr>
              <a:t>وزارة التعليــم العــالي </a:t>
            </a:r>
            <a:r>
              <a:rPr lang="ar-DZ" sz="2400" b="1" dirty="0" err="1" smtClean="0">
                <a:solidFill>
                  <a:schemeClr val="tx1"/>
                </a:solidFill>
                <a:latin typeface="Times New Roman" pitchFamily="18" charset="0"/>
                <a:cs typeface="Times New Roman" pitchFamily="18" charset="0"/>
              </a:rPr>
              <a:t>و</a:t>
            </a:r>
            <a:r>
              <a:rPr lang="ar-DZ" sz="2400" b="1" dirty="0" smtClean="0">
                <a:solidFill>
                  <a:schemeClr val="tx1"/>
                </a:solidFill>
                <a:latin typeface="Times New Roman" pitchFamily="18" charset="0"/>
                <a:cs typeface="Times New Roman" pitchFamily="18" charset="0"/>
              </a:rPr>
              <a:t> البحــث العلمـي</a:t>
            </a:r>
            <a:endParaRPr lang="en-US" sz="24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جــامعة محــمد </a:t>
            </a:r>
            <a:r>
              <a:rPr lang="ar-DZ" sz="2400" b="1" i="1" dirty="0" err="1" smtClean="0">
                <a:solidFill>
                  <a:schemeClr val="tx1"/>
                </a:solidFill>
                <a:latin typeface="Times New Roman" pitchFamily="18" charset="0"/>
                <a:cs typeface="Times New Roman" pitchFamily="18" charset="0"/>
              </a:rPr>
              <a:t>خيضــر</a:t>
            </a:r>
            <a:r>
              <a:rPr lang="ar-DZ" sz="2400" b="1" i="1" dirty="0" smtClean="0">
                <a:solidFill>
                  <a:schemeClr val="tx1"/>
                </a:solidFill>
                <a:latin typeface="Times New Roman" pitchFamily="18" charset="0"/>
                <a:cs typeface="Times New Roman" pitchFamily="18" charset="0"/>
              </a:rPr>
              <a:t> – بسكرة –</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كــلية العلــوم الاقتصــادية </a:t>
            </a:r>
            <a:r>
              <a:rPr lang="ar-DZ" sz="2400" b="1" i="1" dirty="0" err="1"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التجــارية </a:t>
            </a:r>
            <a:r>
              <a:rPr lang="ar-DZ" sz="2400" b="1" i="1" dirty="0" err="1" smtClean="0">
                <a:solidFill>
                  <a:schemeClr val="tx1"/>
                </a:solidFill>
                <a:latin typeface="Times New Roman" pitchFamily="18" charset="0"/>
                <a:cs typeface="Times New Roman" pitchFamily="18" charset="0"/>
              </a:rPr>
              <a:t>و</a:t>
            </a:r>
            <a:r>
              <a:rPr lang="ar-DZ" sz="2400" b="1" i="1" dirty="0" smtClean="0">
                <a:solidFill>
                  <a:schemeClr val="tx1"/>
                </a:solidFill>
                <a:latin typeface="Times New Roman" pitchFamily="18" charset="0"/>
                <a:cs typeface="Times New Roman" pitchFamily="18" charset="0"/>
              </a:rPr>
              <a:t> علــوم التسييــر</a:t>
            </a:r>
            <a:endParaRPr lang="en-US" sz="2400" b="1" dirty="0" smtClean="0">
              <a:solidFill>
                <a:schemeClr val="tx1"/>
              </a:solidFill>
              <a:latin typeface="Times New Roman" pitchFamily="18" charset="0"/>
              <a:cs typeface="Times New Roman" pitchFamily="18" charset="0"/>
            </a:endParaRPr>
          </a:p>
          <a:p>
            <a:pPr algn="ctr">
              <a:spcBef>
                <a:spcPts val="0"/>
              </a:spcBef>
            </a:pPr>
            <a:r>
              <a:rPr lang="ar-DZ" sz="2400" b="1" i="1" dirty="0" smtClean="0">
                <a:solidFill>
                  <a:schemeClr val="tx1"/>
                </a:solidFill>
                <a:latin typeface="Times New Roman" pitchFamily="18" charset="0"/>
                <a:cs typeface="Times New Roman" pitchFamily="18" charset="0"/>
              </a:rPr>
              <a:t>قسم العلوم التجارية</a:t>
            </a:r>
            <a:endParaRPr lang="en-US" sz="2400" b="1" dirty="0" smtClean="0">
              <a:solidFill>
                <a:schemeClr val="tx1"/>
              </a:solidFill>
              <a:latin typeface="Times New Roman" pitchFamily="18" charset="0"/>
              <a:cs typeface="Times New Roman" pitchFamily="18" charset="0"/>
            </a:endParaRPr>
          </a:p>
          <a:p>
            <a:pPr algn="ctr" rtl="1">
              <a:spcBef>
                <a:spcPts val="0"/>
              </a:spcBef>
            </a:pPr>
            <a:r>
              <a:rPr lang="ar-DZ" sz="24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b="1" dirty="0" smtClean="0">
                <a:solidFill>
                  <a:schemeClr val="tx1"/>
                </a:solidFill>
                <a:latin typeface="Times New Roman" pitchFamily="18" charset="0"/>
                <a:cs typeface="Times New Roman" pitchFamily="18" charset="0"/>
              </a:rPr>
              <a:t>الموسم الجامعي: 2021/2020</a:t>
            </a:r>
            <a:endParaRPr lang="ar-DZ" sz="3600" b="1" dirty="0" smtClean="0">
              <a:solidFill>
                <a:schemeClr val="tx1"/>
              </a:solidFill>
              <a:latin typeface="Times New Roman" pitchFamily="18" charset="0"/>
              <a:cs typeface="Times New Roman" pitchFamily="18" charset="0"/>
            </a:endParaRPr>
          </a:p>
        </p:txBody>
      </p:sp>
      <p:grpSp>
        <p:nvGrpSpPr>
          <p:cNvPr id="2" name="Group 1"/>
          <p:cNvGrpSpPr>
            <a:grpSpLocks/>
          </p:cNvGrpSpPr>
          <p:nvPr/>
        </p:nvGrpSpPr>
        <p:grpSpPr bwMode="auto">
          <a:xfrm>
            <a:off x="687002" y="2286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392602" y="2286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304800" y="4584275"/>
            <a:ext cx="8458200" cy="2111347"/>
          </a:xfrm>
          <a:prstGeom prst="rect">
            <a:avLst/>
          </a:prstGeom>
        </p:spPr>
        <p:txBody>
          <a:bodyPr wrap="square">
            <a:spAutoFit/>
          </a:bodyPr>
          <a:lstStyle/>
          <a:p>
            <a:pPr lvl="0" algn="ctr" rtl="1" fontAlgn="ctr">
              <a:spcBef>
                <a:spcPct val="20000"/>
              </a:spcBef>
              <a:buClr>
                <a:srgbClr val="F0A22E"/>
              </a:buClr>
              <a:buSzPct val="70000"/>
              <a:defRPr/>
            </a:pPr>
            <a:r>
              <a:rPr lang="ar-DZ" sz="2800" b="1" dirty="0">
                <a:solidFill>
                  <a:prstClr val="black"/>
                </a:solidFill>
                <a:latin typeface="Adobe Arabic" pitchFamily="18" charset="-78"/>
                <a:cs typeface="Adobe Arabic" pitchFamily="18" charset="-78"/>
              </a:rPr>
              <a:t>موضوع </a:t>
            </a:r>
            <a:r>
              <a:rPr lang="ar-DZ" sz="2800" b="1" dirty="0" smtClean="0">
                <a:solidFill>
                  <a:prstClr val="black"/>
                </a:solidFill>
                <a:latin typeface="Adobe Arabic" pitchFamily="18" charset="-78"/>
                <a:cs typeface="Adobe Arabic" pitchFamily="18" charset="-78"/>
              </a:rPr>
              <a:t>الأعمال الموجهة:</a:t>
            </a:r>
            <a:endParaRPr lang="fr-FR" sz="2800" b="1" dirty="0" smtClean="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defRPr/>
            </a:pPr>
            <a:r>
              <a:rPr lang="ar-DZ" sz="5400" b="1" dirty="0" smtClean="0">
                <a:solidFill>
                  <a:srgbClr val="FF0000"/>
                </a:solidFill>
                <a:latin typeface="Adobe Arabic" pitchFamily="18" charset="-78"/>
                <a:cs typeface="Adobe Arabic" pitchFamily="18" charset="-78"/>
              </a:rPr>
              <a:t>النقل الدولي العابر</a:t>
            </a:r>
          </a:p>
          <a:p>
            <a:pPr lvl="0" algn="ctr" rtl="1" fontAlgn="ctr">
              <a:spcBef>
                <a:spcPct val="20000"/>
              </a:spcBef>
              <a:buClr>
                <a:srgbClr val="F0A22E"/>
              </a:buClr>
              <a:buSzPct val="70000"/>
              <a:defRPr/>
            </a:pPr>
            <a:r>
              <a:rPr lang="fr-FR" sz="3200" b="1" dirty="0" smtClean="0">
                <a:solidFill>
                  <a:srgbClr val="FF0000"/>
                </a:solidFill>
                <a:latin typeface="Times New Roman" pitchFamily="18" charset="0"/>
                <a:cs typeface="Times New Roman" pitchFamily="18" charset="0"/>
              </a:rPr>
              <a:t>Transit international routier(TIR)</a:t>
            </a:r>
            <a:endParaRPr lang="ar-DZ"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6600" y="914400"/>
            <a:ext cx="5486400" cy="685800"/>
          </a:xfrm>
        </p:spPr>
        <p:txBody>
          <a:bodyPr>
            <a:normAutofit/>
          </a:bodyPr>
          <a:lstStyle/>
          <a:p>
            <a:pPr marL="0" indent="0" algn="just" rtl="1">
              <a:buNone/>
            </a:pPr>
            <a:r>
              <a:rPr lang="ar-DZ" sz="3600" b="1" dirty="0" smtClean="0">
                <a:solidFill>
                  <a:srgbClr val="FF0000"/>
                </a:solidFill>
              </a:rPr>
              <a:t>1. تعريف النقل الدولي العابر (تير):</a:t>
            </a:r>
            <a:endParaRPr lang="fr-FR" sz="3200" b="1" dirty="0"/>
          </a:p>
        </p:txBody>
      </p:sp>
      <p:sp>
        <p:nvSpPr>
          <p:cNvPr id="6" name="Espace réservé du contenu 2"/>
          <p:cNvSpPr txBox="1">
            <a:spLocks/>
          </p:cNvSpPr>
          <p:nvPr/>
        </p:nvSpPr>
        <p:spPr>
          <a:xfrm>
            <a:off x="304800" y="1752600"/>
            <a:ext cx="8458200" cy="2133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عرفت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معاهدة نيويورك 1965، المتعلقة بالتجارة العابرة للدول ذات الحدود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البرية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فقط</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المرور العابر على أنه:« عملية مرور السلع بما فيها الأمتعة غير المصاحبة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للر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كا</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 الحدود فيما بين الدولة ذات الحدود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البرية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والبحر فقط ». </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304800" y="4267200"/>
            <a:ext cx="8458200" cy="1600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تقتصر المعاهدة على السماح للدول الداخلية بالوصول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لبحر بالاتفاق مع الدول الساحلية،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لذا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لا ترقى إلى حد توفير حرية العبور المطلقة عبر الدول، وهو هدف النقل الطرقي  الدولي.</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381000"/>
            <a:ext cx="8458200" cy="2819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تعرف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الاتفاقية الجمركية للنقل الدولي للبضائع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لسنة 1975</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النقل العابر</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أو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النقل الطرقي  الدولي</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على هو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"سلسلة متوالية من حركات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المرور العابر الوطنية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معتمدة مع ذلك على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تدابير دولية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وليس على تدابير وطنية تحت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حماية ضمان دولي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قانوني صحيح".</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Users\Admin\Desktop\Transit international routier .jpg"/>
          <p:cNvPicPr>
            <a:picLocks noChangeAspect="1" noChangeArrowheads="1"/>
          </p:cNvPicPr>
          <p:nvPr/>
        </p:nvPicPr>
        <p:blipFill>
          <a:blip r:embed="rId2"/>
          <a:srcRect/>
          <a:stretch>
            <a:fillRect/>
          </a:stretch>
        </p:blipFill>
        <p:spPr bwMode="auto">
          <a:xfrm>
            <a:off x="762000" y="2590800"/>
            <a:ext cx="6477000" cy="410051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81000"/>
            <a:ext cx="8458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lang="ar-DZ" sz="3200" b="1" dirty="0" smtClean="0">
                <a:solidFill>
                  <a:srgbClr val="FF0000"/>
                </a:solidFill>
                <a:latin typeface="Calibri" pitchFamily="34" charset="0"/>
                <a:ea typeface="Times New Roman" pitchFamily="18" charset="0"/>
                <a:cs typeface="Arial" pitchFamily="34" charset="0"/>
              </a:rPr>
              <a:t>حسب</a:t>
            </a:r>
            <a:r>
              <a:rPr kumimoji="0" lang="ar-DZ"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الاتفاقية الدولية للنقل البري:</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202124"/>
                </a:solidFill>
                <a:effectLst/>
                <a:latin typeface="Calibri" pitchFamily="34" charset="0"/>
                <a:ea typeface="Times New Roman" pitchFamily="18" charset="0"/>
                <a:cs typeface="Arial" pitchFamily="34" charset="0"/>
              </a:rPr>
              <a:t> </a:t>
            </a:r>
            <a:r>
              <a:rPr kumimoji="0" lang="ar-DZ"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نظام النقل البري الدولي</a:t>
            </a:r>
            <a:r>
              <a:rPr kumimoji="0" lang="ar-DZ" sz="3200" b="1" i="0" u="none" strike="noStrike" cap="none" normalizeH="0" baseline="0" dirty="0" smtClean="0">
                <a:ln>
                  <a:noFill/>
                </a:ln>
                <a:solidFill>
                  <a:srgbClr val="202124"/>
                </a:solidFill>
                <a:effectLst/>
                <a:latin typeface="Calibri" pitchFamily="34" charset="0"/>
                <a:ea typeface="Times New Roman" pitchFamily="18" charset="0"/>
                <a:cs typeface="Arial" pitchFamily="34" charset="0"/>
              </a:rPr>
              <a:t> هو نظام </a:t>
            </a:r>
            <a:r>
              <a:rPr kumimoji="0" lang="ar-DZ"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دولي</a:t>
            </a:r>
            <a:r>
              <a:rPr kumimoji="0" lang="ar-DZ" sz="3200" b="1" i="0" u="none" strike="noStrike" cap="none" normalizeH="0" baseline="0" dirty="0" smtClean="0">
                <a:ln>
                  <a:noFill/>
                </a:ln>
                <a:solidFill>
                  <a:srgbClr val="202124"/>
                </a:solidFill>
                <a:effectLst/>
                <a:latin typeface="Calibri" pitchFamily="34" charset="0"/>
                <a:ea typeface="Times New Roman" pitchFamily="18" charset="0"/>
                <a:cs typeface="Arial" pitchFamily="34" charset="0"/>
              </a:rPr>
              <a:t> منسق للرقابة الجمركية يسهل حركة التجارة الدولية والنقل في أقل وقت وأكثر الطرق فعالية من حيث التكلفة</a:t>
            </a:r>
            <a:r>
              <a:rPr kumimoji="0" lang="fr-FR" sz="3200" b="1" i="0" u="none" strike="noStrike" cap="none" normalizeH="0" baseline="0" dirty="0" smtClean="0">
                <a:ln>
                  <a:noFill/>
                </a:ln>
                <a:solidFill>
                  <a:srgbClr val="202124"/>
                </a:solidFill>
                <a:effectLst/>
                <a:latin typeface="Calibri" pitchFamily="34" charset="0"/>
                <a:ea typeface="Times New Roman" pitchFamily="18"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Admin\Desktop\carnet tir.jpg"/>
          <p:cNvPicPr>
            <a:picLocks noChangeAspect="1" noChangeArrowheads="1"/>
          </p:cNvPicPr>
          <p:nvPr/>
        </p:nvPicPr>
        <p:blipFill>
          <a:blip r:embed="rId2"/>
          <a:srcRect/>
          <a:stretch>
            <a:fillRect/>
          </a:stretch>
        </p:blipFill>
        <p:spPr bwMode="auto">
          <a:xfrm>
            <a:off x="1143000" y="2438400"/>
            <a:ext cx="6858000" cy="4343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 is the TIR System (Arabic version).mp4">
            <a:hlinkClick r:id="" action="ppaction://media"/>
          </p:cNvPr>
          <p:cNvPicPr>
            <a:picLocks noGrp="1" noRot="1" noChangeAspect="1"/>
          </p:cNvPicPr>
          <p:nvPr>
            <p:ph idx="1"/>
            <a:videoFile r:link="rId1"/>
          </p:nvPr>
        </p:nvPicPr>
        <p:blipFill>
          <a:blip r:embed="rId3"/>
          <a:stretch>
            <a:fillRect/>
          </a:stretch>
        </p:blipFill>
        <p:spPr>
          <a:xfrm>
            <a:off x="0" y="906463"/>
            <a:ext cx="9144000" cy="5799137"/>
          </a:xfrm>
          <a:prstGeom prst="rect">
            <a:avLst/>
          </a:prstGeom>
        </p:spPr>
      </p:pic>
      <p:sp>
        <p:nvSpPr>
          <p:cNvPr id="6" name="Rectangle 5"/>
          <p:cNvSpPr/>
          <p:nvPr/>
        </p:nvSpPr>
        <p:spPr>
          <a:xfrm>
            <a:off x="807605" y="228600"/>
            <a:ext cx="7726795" cy="584775"/>
          </a:xfrm>
          <a:prstGeom prst="rect">
            <a:avLst/>
          </a:prstGeom>
        </p:spPr>
        <p:txBody>
          <a:bodyPr wrap="none">
            <a:spAutoFit/>
          </a:bodyPr>
          <a:lstStyle/>
          <a:p>
            <a:r>
              <a:rPr lang="en-US" sz="3200" b="1" dirty="0" smtClean="0">
                <a:solidFill>
                  <a:srgbClr val="FF0000"/>
                </a:solidFill>
              </a:rPr>
              <a:t>What is the TIR System (Arabic version)</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3733800"/>
          </a:xfrm>
        </p:spPr>
        <p:txBody>
          <a:bodyPr>
            <a:normAutofit/>
          </a:bodyPr>
          <a:lstStyle/>
          <a:p>
            <a:pPr marL="0" indent="0" algn="just" rtl="1">
              <a:buNone/>
            </a:pPr>
            <a:r>
              <a:rPr lang="ar-SY" sz="3200" b="1" dirty="0" smtClean="0"/>
              <a:t> </a:t>
            </a:r>
            <a:r>
              <a:rPr lang="ar-DZ" sz="3200" b="1" dirty="0" smtClean="0"/>
              <a:t>    ي</a:t>
            </a:r>
            <a:r>
              <a:rPr lang="ar-SY" sz="3200" b="1" dirty="0" err="1" smtClean="0"/>
              <a:t>تيح</a:t>
            </a:r>
            <a:r>
              <a:rPr lang="ar-SY" sz="3200" b="1" dirty="0" smtClean="0"/>
              <a:t> نقل البضائع على الطرق دوليا من مكتب جمركي، في بداية الرحلة إلى مكتب آخر في نهايتها </a:t>
            </a:r>
            <a:r>
              <a:rPr lang="ar-SY" sz="3200" b="1" dirty="0" smtClean="0">
                <a:solidFill>
                  <a:srgbClr val="FF0000"/>
                </a:solidFill>
              </a:rPr>
              <a:t>عبر أي عدد من الدول</a:t>
            </a:r>
            <a:r>
              <a:rPr lang="ar-SY" sz="3200" b="1" dirty="0" smtClean="0"/>
              <a:t>، ب</a:t>
            </a:r>
            <a:r>
              <a:rPr lang="ar-SY" sz="3200" b="1" dirty="0" smtClean="0">
                <a:solidFill>
                  <a:srgbClr val="FF0000"/>
                </a:solidFill>
              </a:rPr>
              <a:t>دون إجراءات جمركية حدودية </a:t>
            </a:r>
            <a:r>
              <a:rPr lang="ar-SY" sz="3200" b="1" dirty="0" smtClean="0"/>
              <a:t>لمراجعة البضائع المنقولة، </a:t>
            </a:r>
            <a:r>
              <a:rPr lang="ar-DZ" sz="3200" b="1" dirty="0" smtClean="0"/>
              <a:t>إلا </a:t>
            </a:r>
            <a:r>
              <a:rPr lang="ar-SY" sz="3200" b="1" dirty="0" smtClean="0"/>
              <a:t>بعض </a:t>
            </a:r>
            <a:r>
              <a:rPr lang="ar-SY" sz="3200" b="1" dirty="0" smtClean="0">
                <a:solidFill>
                  <a:srgbClr val="FF0000"/>
                </a:solidFill>
              </a:rPr>
              <a:t>الإجراءات التحفظية</a:t>
            </a:r>
            <a:r>
              <a:rPr lang="ar-SY" sz="3200" b="1" dirty="0" smtClean="0"/>
              <a:t>، </a:t>
            </a:r>
            <a:r>
              <a:rPr lang="ar-DZ" sz="3200" b="1" dirty="0" smtClean="0"/>
              <a:t>ك</a:t>
            </a:r>
            <a:r>
              <a:rPr lang="ar-SY" sz="3200" b="1" dirty="0" smtClean="0"/>
              <a:t>استخدام </a:t>
            </a:r>
            <a:r>
              <a:rPr lang="ar-SY" sz="3200" b="1" dirty="0" smtClean="0">
                <a:solidFill>
                  <a:srgbClr val="FF0000"/>
                </a:solidFill>
              </a:rPr>
              <a:t>أختام جمركية مؤمنة</a:t>
            </a:r>
            <a:r>
              <a:rPr lang="ar-SY" sz="3200" b="1" dirty="0" smtClean="0"/>
              <a:t>، تحديد مواصفات </a:t>
            </a:r>
            <a:r>
              <a:rPr lang="ar-DZ" sz="3200" b="1" dirty="0" smtClean="0"/>
              <a:t>حاوية، صندوق، شاحنة </a:t>
            </a:r>
            <a:r>
              <a:rPr lang="ar-SY" sz="3200" b="1" dirty="0" smtClean="0"/>
              <a:t>البضائع، بما يمنع </a:t>
            </a:r>
            <a:r>
              <a:rPr lang="ar-DZ" sz="3200" b="1" dirty="0" smtClean="0"/>
              <a:t>ال</a:t>
            </a:r>
            <a:r>
              <a:rPr lang="ar-SY" sz="3200" b="1" dirty="0" smtClean="0"/>
              <a:t>تهريب، </a:t>
            </a:r>
            <a:r>
              <a:rPr lang="ar-DZ" sz="3200" b="1" dirty="0" smtClean="0"/>
              <a:t>مع </a:t>
            </a:r>
            <a:r>
              <a:rPr lang="ar-SY" sz="3200" b="1" dirty="0" smtClean="0">
                <a:solidFill>
                  <a:srgbClr val="FF0000"/>
                </a:solidFill>
              </a:rPr>
              <a:t>ضمانات مالية دولية </a:t>
            </a:r>
            <a:r>
              <a:rPr lang="ar-SY" sz="3200" b="1" dirty="0" smtClean="0"/>
              <a:t>لتغطية أي مستحقات </a:t>
            </a:r>
            <a:r>
              <a:rPr lang="ar-SY" sz="3200" b="1" dirty="0" err="1" smtClean="0"/>
              <a:t>ض</a:t>
            </a:r>
            <a:r>
              <a:rPr lang="ar-DZ" sz="3200" b="1" dirty="0" smtClean="0"/>
              <a:t>ريبي</a:t>
            </a:r>
            <a:r>
              <a:rPr lang="ar-SY" sz="3200" b="1" dirty="0" smtClean="0"/>
              <a:t>ة، قد تنتج عن </a:t>
            </a:r>
            <a:r>
              <a:rPr lang="ar-SY" sz="3200" b="1" dirty="0" smtClean="0">
                <a:solidFill>
                  <a:srgbClr val="FF0000"/>
                </a:solidFill>
              </a:rPr>
              <a:t>مخالفات جمركية </a:t>
            </a:r>
            <a:r>
              <a:rPr lang="ar-SY" sz="3200" b="1" dirty="0" smtClean="0"/>
              <a:t>خلال رحلة البضائع عبر أراضي الدول</a:t>
            </a:r>
            <a:r>
              <a:rPr lang="ar-DZ" sz="3200" b="1" dirty="0" smtClean="0"/>
              <a:t>.</a:t>
            </a:r>
            <a:endParaRPr lang="fr-FR" sz="3200" b="1" dirty="0" smtClean="0"/>
          </a:p>
        </p:txBody>
      </p:sp>
      <p:sp>
        <p:nvSpPr>
          <p:cNvPr id="5" name="Rectangle 4"/>
          <p:cNvSpPr/>
          <p:nvPr/>
        </p:nvSpPr>
        <p:spPr>
          <a:xfrm>
            <a:off x="5410200" y="533400"/>
            <a:ext cx="3204383" cy="646331"/>
          </a:xfrm>
          <a:prstGeom prst="rect">
            <a:avLst/>
          </a:prstGeom>
        </p:spPr>
        <p:txBody>
          <a:bodyPr wrap="square">
            <a:spAutoFit/>
          </a:bodyPr>
          <a:lstStyle/>
          <a:p>
            <a:pPr algn="r" rtl="1"/>
            <a:r>
              <a:rPr lang="ar-DZ" sz="3600" b="1" dirty="0" smtClean="0">
                <a:solidFill>
                  <a:srgbClr val="FF0000"/>
                </a:solidFill>
              </a:rPr>
              <a:t>2. أهمية نظام تير:</a:t>
            </a:r>
            <a:endParaRPr lang="fr-FR" sz="3600" b="1" dirty="0">
              <a:solidFill>
                <a:srgbClr val="FF0000"/>
              </a:solidFill>
            </a:endParaRPr>
          </a:p>
        </p:txBody>
      </p:sp>
      <p:sp>
        <p:nvSpPr>
          <p:cNvPr id="6" name="Espace réservé du contenu 2"/>
          <p:cNvSpPr txBox="1">
            <a:spLocks/>
          </p:cNvSpPr>
          <p:nvPr/>
        </p:nvSpPr>
        <p:spPr>
          <a:xfrm>
            <a:off x="228600" y="5334000"/>
            <a:ext cx="8686800" cy="1143000"/>
          </a:xfrm>
          <a:prstGeom prst="rect">
            <a:avLst/>
          </a:prstGeom>
          <a:solidFill>
            <a:srgbClr val="FFFF00"/>
          </a:solidFill>
        </p:spPr>
        <p:txBody>
          <a:bodyPr vert="horz">
            <a:normAutofit fontScale="92500" lnSpcReduction="20000"/>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Y" sz="3000" b="1" i="0" u="none" strike="noStrike" kern="1200" cap="none" spc="0" normalizeH="0" baseline="0" noProof="0" dirty="0" smtClean="0">
                <a:ln>
                  <a:noFill/>
                </a:ln>
                <a:solidFill>
                  <a:schemeClr val="tx1"/>
                </a:solidFill>
                <a:effectLst/>
                <a:uLnTx/>
                <a:uFillTx/>
                <a:latin typeface="+mn-lt"/>
                <a:ea typeface="+mn-ea"/>
                <a:cs typeface="+mn-cs"/>
              </a:rPr>
              <a:t>ويهدف </a:t>
            </a:r>
            <a:r>
              <a:rPr kumimoji="0" lang="ar-DZ" sz="30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000" b="1" i="0" u="none" strike="noStrike" kern="1200" cap="none" spc="0" normalizeH="0" baseline="0" noProof="0" dirty="0" smtClean="0">
                <a:ln>
                  <a:noFill/>
                </a:ln>
                <a:solidFill>
                  <a:schemeClr val="tx1"/>
                </a:solidFill>
                <a:effectLst/>
                <a:uLnTx/>
                <a:uFillTx/>
                <a:latin typeface="+mn-lt"/>
                <a:ea typeface="+mn-ea"/>
                <a:cs typeface="+mn-cs"/>
              </a:rPr>
              <a:t>تسهيل بأقصى درجة، حركة نقل البضائع في التجارة الدولية، مع التكفل بتوفير متطلبات الأمن الجمركي والضمانات لصالح بلدان المرور العابر.</a:t>
            </a:r>
            <a:endParaRPr kumimoji="0" lang="fr-FR"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95600" y="1447800"/>
            <a:ext cx="5943600" cy="762000"/>
          </a:xfrm>
        </p:spPr>
        <p:txBody>
          <a:bodyPr/>
          <a:lstStyle/>
          <a:p>
            <a:pPr marL="6350" lvl="0" indent="-6350" algn="just" rtl="1">
              <a:buNone/>
            </a:pPr>
            <a:r>
              <a:rPr lang="ar-DZ" sz="3600" b="1" dirty="0" smtClean="0">
                <a:solidFill>
                  <a:srgbClr val="FF0000"/>
                </a:solidFill>
              </a:rPr>
              <a:t>أ. ل</a:t>
            </a:r>
            <a:r>
              <a:rPr lang="ar-SY" sz="3600" b="1" dirty="0" smtClean="0">
                <a:solidFill>
                  <a:srgbClr val="FF0000"/>
                </a:solidFill>
              </a:rPr>
              <a:t>لإدارات الجمركية في منافذ العبور:</a:t>
            </a:r>
            <a:endParaRPr lang="fr-FR" dirty="0"/>
          </a:p>
        </p:txBody>
      </p:sp>
      <p:sp>
        <p:nvSpPr>
          <p:cNvPr id="4" name="Rectangle 3"/>
          <p:cNvSpPr/>
          <p:nvPr/>
        </p:nvSpPr>
        <p:spPr>
          <a:xfrm>
            <a:off x="5943600" y="533400"/>
            <a:ext cx="2850460" cy="646331"/>
          </a:xfrm>
          <a:prstGeom prst="rect">
            <a:avLst/>
          </a:prstGeom>
        </p:spPr>
        <p:txBody>
          <a:bodyPr wrap="none">
            <a:spAutoFit/>
          </a:bodyPr>
          <a:lstStyle/>
          <a:p>
            <a:pPr algn="r" rtl="1"/>
            <a:r>
              <a:rPr lang="ar-DZ" sz="3600" b="1" dirty="0" smtClean="0">
                <a:solidFill>
                  <a:srgbClr val="FF0000"/>
                </a:solidFill>
              </a:rPr>
              <a:t>3. مزايا نظام تير:</a:t>
            </a:r>
            <a:endParaRPr lang="fr-FR" sz="3600" b="1" dirty="0">
              <a:solidFill>
                <a:srgbClr val="FF0000"/>
              </a:solidFill>
            </a:endParaRPr>
          </a:p>
        </p:txBody>
      </p:sp>
      <p:sp>
        <p:nvSpPr>
          <p:cNvPr id="5" name="Espace réservé du contenu 2"/>
          <p:cNvSpPr txBox="1">
            <a:spLocks/>
          </p:cNvSpPr>
          <p:nvPr/>
        </p:nvSpPr>
        <p:spPr>
          <a:xfrm>
            <a:off x="152400" y="2286000"/>
            <a:ext cx="8686800" cy="6096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ت</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قل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ي</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 الاشتراطات الوطنية لإجراءات المرور العابر</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152400" y="3200400"/>
            <a:ext cx="8686800" cy="10668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تفادى الحاجة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لتفتيش المادي الباهظ، عدا فحص الأختام والحالة الخارجية </a:t>
            </a:r>
            <a:r>
              <a:rPr kumimoji="0" lang="ar-SY" sz="3200" b="1" i="0" u="none" strike="noStrike" kern="1200" cap="none" spc="0" normalizeH="0" baseline="0" noProof="0" dirty="0" err="1" smtClean="0">
                <a:ln>
                  <a:noFill/>
                </a:ln>
                <a:solidFill>
                  <a:schemeClr val="tx1"/>
                </a:solidFill>
                <a:effectLst/>
                <a:uLnTx/>
                <a:uFillTx/>
                <a:latin typeface="+mn-lt"/>
                <a:ea typeface="+mn-ea"/>
                <a:cs typeface="+mn-cs"/>
              </a:rPr>
              <a:t>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حاوية.</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152400" y="4495800"/>
            <a:ext cx="8686800" cy="6858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الاستغناء عن تطبيق ضمانات ونظم توثيق وطنية. </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txBox="1">
            <a:spLocks/>
          </p:cNvSpPr>
          <p:nvPr/>
        </p:nvSpPr>
        <p:spPr>
          <a:xfrm>
            <a:off x="152400" y="5334000"/>
            <a:ext cx="8686800" cy="1066800"/>
          </a:xfrm>
          <a:prstGeom prst="rect">
            <a:avLst/>
          </a:prstGeom>
        </p:spPr>
        <p:txBody>
          <a:bodyPr vert="horz">
            <a:normAutofit/>
          </a:bodyPr>
          <a:lstStyle/>
          <a:p>
            <a:pPr marL="6350" marR="0" lvl="0" indent="338138"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وثيقة مرور عابر واحدة (بطاقة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تير</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خفض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مخاطر تقديم معلومات غير صحيحة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لإدارات الجمركية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2400" y="838200"/>
            <a:ext cx="4800600" cy="762000"/>
          </a:xfrm>
        </p:spPr>
        <p:txBody>
          <a:bodyPr/>
          <a:lstStyle/>
          <a:p>
            <a:pPr marL="0" lvl="0" indent="0" algn="just" rtl="1">
              <a:buNone/>
            </a:pPr>
            <a:r>
              <a:rPr lang="fr-FR" sz="3600" b="1" dirty="0" smtClean="0">
                <a:solidFill>
                  <a:srgbClr val="FF0000"/>
                </a:solidFill>
              </a:rPr>
              <a:t> </a:t>
            </a:r>
            <a:r>
              <a:rPr lang="ar-DZ" sz="3600" b="1" dirty="0" smtClean="0">
                <a:solidFill>
                  <a:srgbClr val="FF0000"/>
                </a:solidFill>
              </a:rPr>
              <a:t>ب. بالنسبة ل</a:t>
            </a:r>
            <a:r>
              <a:rPr lang="ar-SY" sz="3600" b="1" dirty="0" smtClean="0">
                <a:solidFill>
                  <a:srgbClr val="FF0000"/>
                </a:solidFill>
              </a:rPr>
              <a:t>صناعة النقل:</a:t>
            </a:r>
            <a:endParaRPr lang="fr-FR" dirty="0"/>
          </a:p>
        </p:txBody>
      </p:sp>
      <p:sp>
        <p:nvSpPr>
          <p:cNvPr id="4" name="Espace réservé du contenu 2"/>
          <p:cNvSpPr txBox="1">
            <a:spLocks/>
          </p:cNvSpPr>
          <p:nvPr/>
        </p:nvSpPr>
        <p:spPr>
          <a:xfrm>
            <a:off x="304800" y="1752600"/>
            <a:ext cx="8458200" cy="12192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7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مرور البضائع عبر الحدود بأقل حد ممكن من تدخل الإدارات الجمركية، يقلل التأخير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ويحقق</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وفورات في التكاليف</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3048000"/>
            <a:ext cx="8458200" cy="10668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7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يسمح </a:t>
            </a:r>
            <a:r>
              <a:rPr kumimoji="0" lang="ar-DZ" sz="3200" b="1" i="0" u="none" strike="noStrike" kern="1200" cap="none" spc="0" normalizeH="0" baseline="0" noProof="0" dirty="0" err="1" smtClean="0">
                <a:ln>
                  <a:noFill/>
                </a:ln>
                <a:solidFill>
                  <a:schemeClr val="tx1"/>
                </a:solidFill>
                <a:effectLst/>
                <a:uLnTx/>
                <a:uFillTx/>
                <a:latin typeface="+mn-lt"/>
                <a:ea typeface="+mn-ea"/>
                <a:cs typeface="+mn-cs"/>
              </a:rPr>
              <a:t>ب</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التطبيق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واسع للنقل بالحاويات، لأنه يسمح بعدم تفتيشها في دول العبور من طرف الإدارات الجمركية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343400"/>
            <a:ext cx="8458200" cy="10668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75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زيادة المبادلات التجارية البرية الدولية، حتى بين الدول غير المتجاورة.</a:t>
            </a: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295400"/>
            <a:ext cx="8382000" cy="2133600"/>
          </a:xfrm>
        </p:spPr>
        <p:txBody>
          <a:bodyPr>
            <a:noAutofit/>
          </a:bodyPr>
          <a:lstStyle/>
          <a:p>
            <a:pPr marL="6350" indent="-6350" algn="just" rtl="1">
              <a:buNone/>
            </a:pPr>
            <a:r>
              <a:rPr lang="ar-DZ" sz="3200" b="1" dirty="0" smtClean="0"/>
              <a:t>     </a:t>
            </a:r>
            <a:r>
              <a:rPr lang="ar-SY" sz="3200" b="1" dirty="0" smtClean="0"/>
              <a:t>أدى نظام </a:t>
            </a:r>
            <a:r>
              <a:rPr lang="ar-DZ" sz="3200" b="1" dirty="0" smtClean="0"/>
              <a:t>تير </a:t>
            </a:r>
            <a:r>
              <a:rPr lang="ar-DZ" sz="3200" b="1" dirty="0" err="1" smtClean="0"/>
              <a:t>ل</a:t>
            </a:r>
            <a:r>
              <a:rPr lang="ar-SY" sz="3200" b="1" dirty="0" smtClean="0"/>
              <a:t>زيادة جوهرية في كفاءة النقل البري عبر أوروبا، </a:t>
            </a:r>
            <a:r>
              <a:rPr lang="ar-DZ" sz="3200" b="1" dirty="0" smtClean="0"/>
              <a:t>ف</a:t>
            </a:r>
            <a:r>
              <a:rPr lang="ar-SY" sz="3200" b="1" dirty="0" smtClean="0"/>
              <a:t>زاد عدد الرحلات بنظام </a:t>
            </a:r>
            <a:r>
              <a:rPr lang="en-US" sz="3200" b="1" dirty="0" smtClean="0"/>
              <a:t>TIR</a:t>
            </a:r>
            <a:r>
              <a:rPr lang="ar-SY" sz="3200" b="1" dirty="0" smtClean="0"/>
              <a:t>، حتى بلغ </a:t>
            </a:r>
            <a:r>
              <a:rPr lang="ar-DZ" sz="3200" b="1" dirty="0" smtClean="0"/>
              <a:t>2.07 </a:t>
            </a:r>
            <a:r>
              <a:rPr lang="ar-SY" sz="3200" b="1" dirty="0" smtClean="0"/>
              <a:t>مليون رحلة في 1997، وتصل نسبة </a:t>
            </a:r>
            <a:r>
              <a:rPr lang="ar-DZ" sz="3200" b="1" dirty="0" smtClean="0"/>
              <a:t>نقل </a:t>
            </a:r>
            <a:r>
              <a:rPr lang="ar-SY" sz="3200" b="1" dirty="0" smtClean="0"/>
              <a:t>البضائع بنظام  </a:t>
            </a:r>
            <a:r>
              <a:rPr lang="en-US" sz="3200" b="1" dirty="0" smtClean="0"/>
              <a:t>TIR</a:t>
            </a:r>
            <a:r>
              <a:rPr lang="ar-DZ" sz="3200" b="1" dirty="0" smtClean="0"/>
              <a:t> إ</a:t>
            </a:r>
            <a:r>
              <a:rPr lang="ar-SY" sz="3200" b="1" dirty="0" smtClean="0"/>
              <a:t>لى 80 % من إجمالي حركة نقل البضائع العابرة للحدود وسط </a:t>
            </a:r>
            <a:r>
              <a:rPr lang="ar-SY" sz="3200" b="1" dirty="0" err="1" smtClean="0"/>
              <a:t>أ</a:t>
            </a:r>
            <a:r>
              <a:rPr lang="ar-DZ" sz="3200" b="1" dirty="0" smtClean="0"/>
              <a:t>و</a:t>
            </a:r>
            <a:r>
              <a:rPr lang="ar-SY" sz="3200" b="1" dirty="0" smtClean="0"/>
              <a:t>روبا.</a:t>
            </a:r>
            <a:endParaRPr lang="ar-DZ" sz="3200" b="1" dirty="0" smtClean="0"/>
          </a:p>
        </p:txBody>
      </p:sp>
      <p:sp>
        <p:nvSpPr>
          <p:cNvPr id="4" name="Rectangle 3"/>
          <p:cNvSpPr/>
          <p:nvPr/>
        </p:nvSpPr>
        <p:spPr>
          <a:xfrm>
            <a:off x="5652659" y="533400"/>
            <a:ext cx="2901756" cy="646331"/>
          </a:xfrm>
          <a:prstGeom prst="rect">
            <a:avLst/>
          </a:prstGeom>
        </p:spPr>
        <p:txBody>
          <a:bodyPr wrap="none">
            <a:spAutoFit/>
          </a:bodyPr>
          <a:lstStyle/>
          <a:p>
            <a:pPr algn="r" rtl="1"/>
            <a:r>
              <a:rPr lang="ar-DZ" sz="3600" b="1" dirty="0" smtClean="0">
                <a:solidFill>
                  <a:srgbClr val="FF0000"/>
                </a:solidFill>
              </a:rPr>
              <a:t>4. تطور نظام تير:</a:t>
            </a:r>
            <a:endParaRPr lang="fr-FR" sz="3600" b="1" dirty="0">
              <a:solidFill>
                <a:srgbClr val="FF0000"/>
              </a:solidFill>
            </a:endParaRPr>
          </a:p>
        </p:txBody>
      </p:sp>
      <p:sp>
        <p:nvSpPr>
          <p:cNvPr id="5" name="Espace réservé du contenu 2"/>
          <p:cNvSpPr txBox="1">
            <a:spLocks/>
          </p:cNvSpPr>
          <p:nvPr/>
        </p:nvSpPr>
        <p:spPr>
          <a:xfrm>
            <a:off x="381000" y="3657600"/>
            <a:ext cx="8382000" cy="3048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mn-lt"/>
                <a:ea typeface="+mn-ea"/>
                <a:cs typeface="+mn-cs"/>
              </a:rPr>
              <a:t>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أنش</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ئ</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ت ممرات جمركية خاصة لتغطية كافة دول الاتفاقية على طول المحاور الهامة للنقل داخل أوربا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مع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بنية تحتية وأنظمة إدارية تتناسب مع أغراض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عبور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الشاحنات، بحيث لا يستغرق أكثر من 15 دقيقة، إضافة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لتعاون المستمر بين الإدارات الجمركية المعنية، وبالذات في مجال تبادل المعلومات باستخدام أحدث التكنولوجيا المتوافرة.</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28602" y="2819400"/>
          <a:ext cx="8686797" cy="981456"/>
        </p:xfrm>
        <a:graphic>
          <a:graphicData uri="http://schemas.openxmlformats.org/drawingml/2006/table">
            <a:tbl>
              <a:tblPr rtl="1"/>
              <a:tblGrid>
                <a:gridCol w="1465931"/>
                <a:gridCol w="1477136"/>
                <a:gridCol w="1430312"/>
                <a:gridCol w="1490272"/>
                <a:gridCol w="1414072"/>
                <a:gridCol w="1409074"/>
              </a:tblGrid>
              <a:tr h="234534">
                <a:tc>
                  <a:txBody>
                    <a:bodyPr/>
                    <a:lstStyle/>
                    <a:p>
                      <a:pPr marL="0" marR="0" algn="r" rtl="1">
                        <a:lnSpc>
                          <a:spcPct val="115000"/>
                        </a:lnSpc>
                        <a:spcBef>
                          <a:spcPts val="0"/>
                        </a:spcBef>
                        <a:spcAft>
                          <a:spcPts val="0"/>
                        </a:spcAft>
                      </a:pPr>
                      <a:r>
                        <a:rPr lang="ar-DZ" sz="2800" b="1" dirty="0">
                          <a:latin typeface="Calibri"/>
                          <a:ea typeface="Calibri"/>
                          <a:cs typeface="Times New Roman"/>
                        </a:rPr>
                        <a:t>سنوات</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2001</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a:latin typeface="Calibri"/>
                          <a:ea typeface="Calibri"/>
                          <a:cs typeface="Times New Roman"/>
                        </a:rPr>
                        <a:t>2002</a:t>
                      </a:r>
                      <a:endParaRPr lang="fr-FR" sz="280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2003</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smtClean="0">
                          <a:latin typeface="Calibri"/>
                          <a:ea typeface="Calibri"/>
                          <a:cs typeface="+mn-cs"/>
                        </a:rPr>
                        <a:t>2004</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72">
                <a:tc>
                  <a:txBody>
                    <a:bodyPr/>
                    <a:lstStyle/>
                    <a:p>
                      <a:pPr marL="0" marR="0" algn="r" rtl="1">
                        <a:lnSpc>
                          <a:spcPct val="115000"/>
                        </a:lnSpc>
                        <a:spcBef>
                          <a:spcPts val="0"/>
                        </a:spcBef>
                        <a:spcAft>
                          <a:spcPts val="0"/>
                        </a:spcAft>
                      </a:pPr>
                      <a:r>
                        <a:rPr lang="ar-DZ" sz="2800" b="1" dirty="0">
                          <a:latin typeface="Calibri"/>
                          <a:ea typeface="Calibri"/>
                          <a:cs typeface="Times New Roman"/>
                        </a:rPr>
                        <a:t>مجموع </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2</a:t>
                      </a:r>
                      <a:r>
                        <a:rPr lang="ar-DZ" sz="2800" b="1" dirty="0">
                          <a:latin typeface="Calibri"/>
                          <a:ea typeface="Calibri"/>
                          <a:cs typeface="Times New Roman"/>
                        </a:rPr>
                        <a:t>782600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2</a:t>
                      </a:r>
                      <a:r>
                        <a:rPr lang="ar-DZ" sz="2800" b="1" dirty="0">
                          <a:latin typeface="Calibri"/>
                          <a:ea typeface="Calibri"/>
                          <a:cs typeface="Times New Roman"/>
                        </a:rPr>
                        <a:t>710150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095200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298800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smtClean="0">
                          <a:solidFill>
                            <a:srgbClr val="FF0000"/>
                          </a:solidFill>
                          <a:latin typeface="Calibri"/>
                          <a:ea typeface="Calibri"/>
                          <a:cs typeface="+mn-cs"/>
                        </a:rPr>
                        <a:t>3</a:t>
                      </a:r>
                      <a:r>
                        <a:rPr lang="ar-DZ" sz="2800" b="1" dirty="0" smtClean="0">
                          <a:latin typeface="Calibri"/>
                          <a:ea typeface="Calibri"/>
                          <a:cs typeface="+mn-cs"/>
                        </a:rPr>
                        <a:t>211050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371600" y="228600"/>
            <a:ext cx="60198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عدد دفاتر النقل الطرقي الدولي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الصادرة عن الإتحاد الدولي للنقل الطرقي</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152400" y="1524000"/>
          <a:ext cx="8763000" cy="981456"/>
        </p:xfrm>
        <a:graphic>
          <a:graphicData uri="http://schemas.openxmlformats.org/drawingml/2006/table">
            <a:tbl>
              <a:tblPr/>
              <a:tblGrid>
                <a:gridCol w="1460183"/>
                <a:gridCol w="1460183"/>
                <a:gridCol w="1460183"/>
                <a:gridCol w="1460183"/>
                <a:gridCol w="1461134"/>
                <a:gridCol w="1461134"/>
              </a:tblGrid>
              <a:tr h="0">
                <a:tc>
                  <a:txBody>
                    <a:bodyPr/>
                    <a:lstStyle/>
                    <a:p>
                      <a:pPr marL="0" marR="0" algn="r" rtl="1">
                        <a:lnSpc>
                          <a:spcPct val="115000"/>
                        </a:lnSpc>
                        <a:spcBef>
                          <a:spcPts val="0"/>
                        </a:spcBef>
                        <a:spcAft>
                          <a:spcPts val="0"/>
                        </a:spcAft>
                      </a:pPr>
                      <a:r>
                        <a:rPr lang="ar-SA" sz="2800" b="1" dirty="0">
                          <a:latin typeface="Calibri"/>
                          <a:ea typeface="Calibri"/>
                          <a:cs typeface="+mn-cs"/>
                        </a:rPr>
                        <a:t>1992</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1980</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a:latin typeface="Calibri"/>
                          <a:ea typeface="Calibri"/>
                          <a:cs typeface="+mn-cs"/>
                        </a:rPr>
                        <a:t>1970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a:latin typeface="Calibri"/>
                          <a:ea typeface="Calibri"/>
                          <a:cs typeface="+mn-cs"/>
                        </a:rPr>
                        <a:t>1960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1952</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a:latin typeface="Calibri"/>
                          <a:ea typeface="Calibri"/>
                          <a:cs typeface="+mn-cs"/>
                        </a:rPr>
                        <a:t>السنوات</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ar-SA" sz="2800" b="1">
                          <a:latin typeface="Calibri"/>
                          <a:ea typeface="Calibri"/>
                          <a:cs typeface="+mn-cs"/>
                        </a:rPr>
                        <a:t>1000000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900000</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a:latin typeface="Calibri"/>
                          <a:ea typeface="Calibri"/>
                          <a:cs typeface="+mn-cs"/>
                        </a:rPr>
                        <a:t>800000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a:latin typeface="Calibri"/>
                          <a:ea typeface="Calibri"/>
                          <a:cs typeface="+mn-cs"/>
                        </a:rPr>
                        <a:t>100000</a:t>
                      </a:r>
                      <a:endParaRPr lang="fr-FR" sz="2000" b="1">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mn-cs"/>
                        </a:rPr>
                        <a:t>3000</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ar-SA" sz="2800" b="1" dirty="0">
                          <a:latin typeface="Calibri"/>
                          <a:ea typeface="Calibri"/>
                          <a:cs typeface="+mn-cs"/>
                        </a:rPr>
                        <a:t>عدد الدفاتر</a:t>
                      </a:r>
                      <a:endParaRPr lang="fr-FR" sz="2000" b="1" dirty="0">
                        <a:latin typeface="Calibri"/>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au 5"/>
          <p:cNvGraphicFramePr>
            <a:graphicFrameLocks noGrp="1"/>
          </p:cNvGraphicFramePr>
          <p:nvPr/>
        </p:nvGraphicFramePr>
        <p:xfrm>
          <a:off x="0" y="4078859"/>
          <a:ext cx="8915399" cy="981456"/>
        </p:xfrm>
        <a:graphic>
          <a:graphicData uri="http://schemas.openxmlformats.org/drawingml/2006/table">
            <a:tbl>
              <a:tblPr rtl="1"/>
              <a:tblGrid>
                <a:gridCol w="1460257"/>
                <a:gridCol w="1482810"/>
                <a:gridCol w="1400332"/>
                <a:gridCol w="1563974"/>
                <a:gridCol w="1474032"/>
                <a:gridCol w="1533994"/>
              </a:tblGrid>
              <a:tr h="234534">
                <a:tc>
                  <a:txBody>
                    <a:bodyPr/>
                    <a:lstStyle/>
                    <a:p>
                      <a:pPr marL="0" marR="0" algn="r" rtl="1">
                        <a:lnSpc>
                          <a:spcPct val="115000"/>
                        </a:lnSpc>
                        <a:spcBef>
                          <a:spcPts val="0"/>
                        </a:spcBef>
                        <a:spcAft>
                          <a:spcPts val="0"/>
                        </a:spcAft>
                      </a:pPr>
                      <a:r>
                        <a:rPr lang="ar-DZ" sz="2800" b="1" dirty="0">
                          <a:latin typeface="Calibri"/>
                          <a:ea typeface="Calibri"/>
                          <a:cs typeface="Times New Roman"/>
                        </a:rPr>
                        <a:t>سنوات</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2005</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latin typeface="Calibri"/>
                          <a:ea typeface="Calibri"/>
                          <a:cs typeface="Times New Roman"/>
                        </a:rPr>
                        <a:t>2006</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2007</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2008</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2009</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82686">
                <a:tc>
                  <a:txBody>
                    <a:bodyPr/>
                    <a:lstStyle/>
                    <a:p>
                      <a:pPr marL="0" marR="0" algn="r" rtl="1">
                        <a:lnSpc>
                          <a:spcPct val="115000"/>
                        </a:lnSpc>
                        <a:spcBef>
                          <a:spcPts val="0"/>
                        </a:spcBef>
                        <a:spcAft>
                          <a:spcPts val="0"/>
                        </a:spcAft>
                      </a:pPr>
                      <a:r>
                        <a:rPr lang="ar-DZ" sz="2800" b="1" dirty="0">
                          <a:latin typeface="Calibri"/>
                          <a:ea typeface="Calibri"/>
                          <a:cs typeface="Times New Roman"/>
                        </a:rPr>
                        <a:t>مجموع </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240650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DZ" sz="2800" b="1" dirty="0">
                          <a:solidFill>
                            <a:srgbClr val="FF0000"/>
                          </a:solidFill>
                          <a:latin typeface="Calibri"/>
                          <a:ea typeface="Calibri"/>
                          <a:cs typeface="Times New Roman"/>
                        </a:rPr>
                        <a:t>3</a:t>
                      </a:r>
                      <a:r>
                        <a:rPr lang="ar-DZ" sz="2800" b="1" dirty="0">
                          <a:latin typeface="Calibri"/>
                          <a:ea typeface="Calibri"/>
                          <a:cs typeface="Times New Roman"/>
                        </a:rPr>
                        <a:t>599850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3076250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3253800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2230400</a:t>
                      </a:r>
                      <a:endParaRPr lang="fr-FR" sz="2800" dirty="0">
                        <a:latin typeface="Calibri"/>
                        <a:ea typeface="Calibri"/>
                        <a:cs typeface="Arial"/>
                      </a:endParaRPr>
                    </a:p>
                  </a:txBody>
                  <a:tcPr marL="63232" marR="63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12289" name="Rectangle 1"/>
          <p:cNvSpPr>
            <a:spLocks noChangeArrowheads="1"/>
          </p:cNvSpPr>
          <p:nvPr/>
        </p:nvSpPr>
        <p:spPr bwMode="auto">
          <a:xfrm>
            <a:off x="152400" y="5399782"/>
            <a:ext cx="8686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rPr>
              <a:t>2006: </a:t>
            </a:r>
            <a:r>
              <a:rPr kumimoji="0" lang="ar-DZ" sz="3200" b="1" i="0" u="none" strike="noStrike" cap="none" normalizeH="0" baseline="0" dirty="0" smtClean="0">
                <a:ln>
                  <a:noFill/>
                </a:ln>
                <a:solidFill>
                  <a:schemeClr val="tx1"/>
                </a:solidFill>
                <a:effectLst/>
                <a:latin typeface="Calibri" pitchFamily="34" charset="0"/>
                <a:ea typeface="Calibri" pitchFamily="34" charset="0"/>
              </a:rPr>
              <a:t>3.6 دفتر تير  10000 مرور عابر في أكثر من 55 بلد، و50000 اجتياز جمركي يوميا من طرف 38000 متعد نقل دولي.</a:t>
            </a:r>
            <a:endParaRPr kumimoji="0" lang="ar-DZ" sz="4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371600"/>
            <a:ext cx="8382000" cy="1676400"/>
          </a:xfrm>
        </p:spPr>
        <p:txBody>
          <a:bodyPr>
            <a:normAutofit/>
          </a:bodyPr>
          <a:lstStyle/>
          <a:p>
            <a:pPr marL="6350" indent="-6350" algn="just" rtl="1">
              <a:buNone/>
            </a:pPr>
            <a:r>
              <a:rPr lang="fr-FR" sz="3200" b="1" dirty="0" smtClean="0"/>
              <a:t>    </a:t>
            </a:r>
            <a:r>
              <a:rPr lang="ar-DZ" sz="3200" b="1" dirty="0" smtClean="0"/>
              <a:t>يتميز تصنيف الطرق في الولايات المتحدة أنه يتم تبعا لنوعية واستخدام الطرق، وهي تقسم إلى الأصناف التالية </a:t>
            </a:r>
            <a:r>
              <a:rPr lang="ar-DZ" sz="3200" b="1" dirty="0" smtClean="0">
                <a:solidFill>
                  <a:srgbClr val="FF0000"/>
                </a:solidFill>
              </a:rPr>
              <a:t>(تعتبر الأصناف الثلاثة الأولى دولية فقط)</a:t>
            </a:r>
            <a:r>
              <a:rPr lang="ar-DZ" sz="3200" b="1" dirty="0" smtClean="0"/>
              <a:t>:</a:t>
            </a:r>
            <a:endParaRPr lang="fr-FR" sz="3200" b="1" dirty="0" smtClean="0"/>
          </a:p>
          <a:p>
            <a:pPr algn="r" rtl="1">
              <a:buNone/>
            </a:pPr>
            <a:endParaRPr lang="fr-FR" sz="3200" b="1" dirty="0"/>
          </a:p>
        </p:txBody>
      </p:sp>
      <p:grpSp>
        <p:nvGrpSpPr>
          <p:cNvPr id="8193" name="Group 1"/>
          <p:cNvGrpSpPr>
            <a:grpSpLocks/>
          </p:cNvGrpSpPr>
          <p:nvPr/>
        </p:nvGrpSpPr>
        <p:grpSpPr bwMode="auto">
          <a:xfrm>
            <a:off x="685800" y="3123010"/>
            <a:ext cx="7619826" cy="3430334"/>
            <a:chOff x="5861" y="12208"/>
            <a:chExt cx="4674" cy="1714"/>
          </a:xfrm>
        </p:grpSpPr>
        <p:sp>
          <p:nvSpPr>
            <p:cNvPr id="8194" name="Connecteur droit 4"/>
            <p:cNvSpPr>
              <a:spLocks noChangeShapeType="1"/>
            </p:cNvSpPr>
            <p:nvPr/>
          </p:nvSpPr>
          <p:spPr bwMode="auto">
            <a:xfrm flipV="1">
              <a:off x="6230" y="12434"/>
              <a:ext cx="0" cy="1170"/>
            </a:xfrm>
            <a:prstGeom prst="line">
              <a:avLst/>
            </a:prstGeom>
            <a:noFill/>
            <a:ln w="50800" algn="ctr">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5" name="Connecteur droit 5"/>
            <p:cNvSpPr>
              <a:spLocks noChangeShapeType="1"/>
            </p:cNvSpPr>
            <p:nvPr/>
          </p:nvSpPr>
          <p:spPr bwMode="auto">
            <a:xfrm>
              <a:off x="6230" y="13609"/>
              <a:ext cx="4305" cy="0"/>
            </a:xfrm>
            <a:prstGeom prst="line">
              <a:avLst/>
            </a:prstGeom>
            <a:noFill/>
            <a:ln w="50800" algn="ctr">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6" name="Connecteur droit 6"/>
            <p:cNvSpPr>
              <a:spLocks noChangeShapeType="1"/>
            </p:cNvSpPr>
            <p:nvPr/>
          </p:nvSpPr>
          <p:spPr bwMode="auto">
            <a:xfrm>
              <a:off x="6235" y="12437"/>
              <a:ext cx="4270" cy="1172"/>
            </a:xfrm>
            <a:prstGeom prst="line">
              <a:avLst/>
            </a:prstGeom>
            <a:noFill/>
            <a:ln w="50800" algn="ctr">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197" name="Zone de texte 7"/>
            <p:cNvSpPr txBox="1">
              <a:spLocks noChangeArrowheads="1"/>
            </p:cNvSpPr>
            <p:nvPr/>
          </p:nvSpPr>
          <p:spPr bwMode="auto">
            <a:xfrm>
              <a:off x="5861" y="12437"/>
              <a:ext cx="327" cy="1142"/>
            </a:xfrm>
            <a:prstGeom prst="rect">
              <a:avLst/>
            </a:prstGeom>
            <a:solidFill>
              <a:srgbClr val="FFFFFF"/>
            </a:solidFill>
            <a:ln w="50800">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حجم</a:t>
              </a:r>
              <a:r>
                <a:rPr lang="en-US" sz="2800" b="1" dirty="0">
                  <a:solidFill>
                    <a:srgbClr val="000000"/>
                  </a:solidFill>
                  <a:latin typeface="Arial" pitchFamily="34" charset="0"/>
                  <a:ea typeface="Arial" pitchFamily="34" charset="0"/>
                  <a:cs typeface="Arial" pitchFamily="34" charset="0"/>
                </a:rPr>
                <a:t> </a:t>
              </a: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حركة المرور</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Zone de texte 9"/>
            <p:cNvSpPr txBox="1">
              <a:spLocks noChangeArrowheads="1"/>
            </p:cNvSpPr>
            <p:nvPr/>
          </p:nvSpPr>
          <p:spPr bwMode="auto">
            <a:xfrm>
              <a:off x="7040" y="13669"/>
              <a:ext cx="2085" cy="253"/>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الوصول إلى الممتلكات</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9" name="Zone de texte 10"/>
            <p:cNvSpPr txBox="1">
              <a:spLocks noChangeArrowheads="1"/>
            </p:cNvSpPr>
            <p:nvPr/>
          </p:nvSpPr>
          <p:spPr bwMode="auto">
            <a:xfrm>
              <a:off x="6695" y="12208"/>
              <a:ext cx="521" cy="230"/>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حرة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0" name="Zone de texte 11"/>
            <p:cNvSpPr txBox="1">
              <a:spLocks noChangeArrowheads="1"/>
            </p:cNvSpPr>
            <p:nvPr/>
          </p:nvSpPr>
          <p:spPr bwMode="auto">
            <a:xfrm>
              <a:off x="7625" y="12475"/>
              <a:ext cx="667" cy="249"/>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سريعة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1" name="Zone de texte 12"/>
            <p:cNvSpPr txBox="1">
              <a:spLocks noChangeArrowheads="1"/>
            </p:cNvSpPr>
            <p:nvPr/>
          </p:nvSpPr>
          <p:spPr bwMode="auto">
            <a:xfrm>
              <a:off x="8570" y="12741"/>
              <a:ext cx="703" cy="238"/>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شريانية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2" name="Zone de texte 13"/>
            <p:cNvSpPr txBox="1">
              <a:spLocks noChangeArrowheads="1"/>
            </p:cNvSpPr>
            <p:nvPr/>
          </p:nvSpPr>
          <p:spPr bwMode="auto">
            <a:xfrm>
              <a:off x="9575" y="12970"/>
              <a:ext cx="726" cy="264"/>
            </a:xfrm>
            <a:prstGeom prst="rect">
              <a:avLst/>
            </a:prstGeom>
            <a:solidFill>
              <a:srgbClr val="FFFFFF"/>
            </a:solidFill>
            <a:ln w="508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تجميعية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Rectangle 13"/>
          <p:cNvSpPr/>
          <p:nvPr/>
        </p:nvSpPr>
        <p:spPr>
          <a:xfrm>
            <a:off x="4495800" y="649069"/>
            <a:ext cx="4076757" cy="646331"/>
          </a:xfrm>
          <a:prstGeom prst="rect">
            <a:avLst/>
          </a:prstGeom>
        </p:spPr>
        <p:txBody>
          <a:bodyPr wrap="none">
            <a:spAutoFit/>
          </a:bodyPr>
          <a:lstStyle/>
          <a:p>
            <a:r>
              <a:rPr lang="ar-DZ" sz="3600" b="1" dirty="0" smtClean="0">
                <a:solidFill>
                  <a:srgbClr val="FF0000"/>
                </a:solidFill>
              </a:rPr>
              <a:t>ب. تصنيف الطرق الدولية:</a:t>
            </a:r>
            <a:endParaRPr lang="fr-FR" sz="3600" b="1" dirty="0"/>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762000"/>
          <a:ext cx="9143999" cy="981456"/>
        </p:xfrm>
        <a:graphic>
          <a:graphicData uri="http://schemas.openxmlformats.org/drawingml/2006/table">
            <a:tbl>
              <a:tblPr/>
              <a:tblGrid>
                <a:gridCol w="1752600"/>
                <a:gridCol w="1524000"/>
                <a:gridCol w="1524000"/>
                <a:gridCol w="1447800"/>
                <a:gridCol w="1447800"/>
                <a:gridCol w="1447799"/>
              </a:tblGrid>
              <a:tr h="0">
                <a:tc>
                  <a:txBody>
                    <a:bodyPr/>
                    <a:lstStyle/>
                    <a:p>
                      <a:pPr marL="0" marR="0" algn="ctr" rtl="1">
                        <a:lnSpc>
                          <a:spcPct val="115000"/>
                        </a:lnSpc>
                        <a:spcBef>
                          <a:spcPts val="0"/>
                        </a:spcBef>
                        <a:spcAft>
                          <a:spcPts val="0"/>
                        </a:spcAft>
                      </a:pPr>
                      <a:r>
                        <a:rPr lang="ar-SA" sz="2800" b="1" dirty="0" smtClean="0">
                          <a:latin typeface="Calibri"/>
                          <a:ea typeface="Calibri"/>
                          <a:cs typeface="+mn-cs"/>
                        </a:rPr>
                        <a:t>2014</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2800" b="1" dirty="0" smtClean="0">
                          <a:latin typeface="Calibri"/>
                          <a:ea typeface="Calibri"/>
                          <a:cs typeface="+mn-cs"/>
                        </a:rPr>
                        <a:t>2013</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r-FR" sz="2800" b="1" dirty="0" smtClean="0">
                          <a:latin typeface="Times New Roman"/>
                          <a:ea typeface="Calibri"/>
                          <a:cs typeface="Arial"/>
                        </a:rPr>
                        <a:t>2012</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fr-FR" sz="2800" b="1">
                          <a:latin typeface="Times New Roman"/>
                          <a:ea typeface="Calibri"/>
                          <a:cs typeface="Arial"/>
                        </a:rPr>
                        <a:t>2011</a:t>
                      </a:r>
                      <a:endParaRPr lang="fr-FR" sz="28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r-FR" sz="2800" b="1" dirty="0">
                          <a:latin typeface="Times New Roman"/>
                          <a:ea typeface="Calibri"/>
                          <a:cs typeface="Arial"/>
                        </a:rPr>
                        <a:t>2010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800" b="1" dirty="0">
                          <a:latin typeface="Calibri"/>
                          <a:ea typeface="Calibri"/>
                          <a:cs typeface="Times New Roman"/>
                        </a:rPr>
                        <a:t>السنوات</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r-FR" sz="2800" b="1" dirty="0" smtClean="0">
                          <a:latin typeface="Times New Roman"/>
                          <a:ea typeface="Calibri"/>
                          <a:cs typeface="Arial"/>
                        </a:rPr>
                        <a:t>1945050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rtl="1">
                        <a:lnSpc>
                          <a:spcPct val="115000"/>
                        </a:lnSpc>
                        <a:spcBef>
                          <a:spcPts val="0"/>
                        </a:spcBef>
                        <a:spcAft>
                          <a:spcPts val="0"/>
                        </a:spcAft>
                      </a:pPr>
                      <a:r>
                        <a:rPr lang="fr-FR" sz="2800" b="1" dirty="0" smtClean="0">
                          <a:latin typeface="Times New Roman"/>
                          <a:ea typeface="Calibri"/>
                          <a:cs typeface="Arial"/>
                        </a:rPr>
                        <a:t>2920150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rtl="1">
                        <a:lnSpc>
                          <a:spcPct val="115000"/>
                        </a:lnSpc>
                        <a:spcBef>
                          <a:spcPts val="0"/>
                        </a:spcBef>
                        <a:spcAft>
                          <a:spcPts val="0"/>
                        </a:spcAft>
                      </a:pPr>
                      <a:r>
                        <a:rPr lang="fr-FR" sz="2800" b="1" dirty="0" smtClean="0">
                          <a:latin typeface="Times New Roman"/>
                          <a:ea typeface="Calibri"/>
                          <a:cs typeface="Arial"/>
                        </a:rPr>
                        <a:t>31583</a:t>
                      </a:r>
                      <a:r>
                        <a:rPr lang="fr-FR" sz="2800" b="1" dirty="0" smtClean="0">
                          <a:latin typeface="Calibri"/>
                          <a:ea typeface="Calibri"/>
                          <a:cs typeface="Arial"/>
                        </a:rPr>
                        <a:t>00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fr-FR" sz="2800" b="1" dirty="0">
                          <a:latin typeface="Times New Roman"/>
                          <a:ea typeface="Calibri"/>
                          <a:cs typeface="Arial"/>
                        </a:rPr>
                        <a:t>3074500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800" b="1" dirty="0">
                          <a:latin typeface="Times New Roman"/>
                          <a:ea typeface="Calibri"/>
                          <a:cs typeface="Arial"/>
                        </a:rPr>
                        <a:t>2822200</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Times New Roman"/>
                        </a:rPr>
                        <a:t>عدد الدفاتر</a:t>
                      </a:r>
                      <a:endParaRPr lang="fr-FR" sz="28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2133600" y="3183636"/>
          <a:ext cx="6934200" cy="981456"/>
        </p:xfrm>
        <a:graphic>
          <a:graphicData uri="http://schemas.openxmlformats.org/drawingml/2006/table">
            <a:tbl>
              <a:tblPr/>
              <a:tblGrid>
                <a:gridCol w="1082991"/>
                <a:gridCol w="1406360"/>
                <a:gridCol w="1406360"/>
                <a:gridCol w="1406360"/>
                <a:gridCol w="1632129"/>
              </a:tblGrid>
              <a:tr h="0">
                <a:tc>
                  <a:txBody>
                    <a:bodyPr/>
                    <a:lstStyle/>
                    <a:p>
                      <a:pPr marL="0" marR="0" algn="ctr" rtl="1">
                        <a:lnSpc>
                          <a:spcPct val="115000"/>
                        </a:lnSpc>
                        <a:spcBef>
                          <a:spcPts val="0"/>
                        </a:spcBef>
                        <a:spcAft>
                          <a:spcPts val="0"/>
                        </a:spcAft>
                      </a:pPr>
                      <a:r>
                        <a:rPr lang="ar-SA" sz="2800" b="1" dirty="0">
                          <a:latin typeface="Calibri"/>
                          <a:ea typeface="Calibri"/>
                          <a:cs typeface="Times New Roman"/>
                        </a:rPr>
                        <a:t>2018</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800" b="1" dirty="0">
                          <a:latin typeface="Calibri"/>
                          <a:ea typeface="Calibri"/>
                          <a:cs typeface="Times New Roman"/>
                        </a:rPr>
                        <a:t>2017</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15000"/>
                        </a:lnSpc>
                        <a:spcBef>
                          <a:spcPts val="0"/>
                        </a:spcBef>
                        <a:spcAft>
                          <a:spcPts val="0"/>
                        </a:spcAft>
                      </a:pPr>
                      <a:r>
                        <a:rPr lang="ar-SA" sz="2800" b="1">
                          <a:latin typeface="Calibri"/>
                          <a:ea typeface="Calibri"/>
                          <a:cs typeface="Times New Roman"/>
                        </a:rPr>
                        <a:t>2016</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800" b="1">
                          <a:latin typeface="Calibri"/>
                          <a:ea typeface="Calibri"/>
                          <a:cs typeface="Times New Roman"/>
                        </a:rPr>
                        <a:t>2015</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800" b="1" dirty="0">
                          <a:latin typeface="Calibri"/>
                          <a:ea typeface="Calibri"/>
                          <a:cs typeface="Times New Roman"/>
                        </a:rPr>
                        <a:t>السنوات</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0">
                        <a:lnSpc>
                          <a:spcPct val="115000"/>
                        </a:lnSpc>
                        <a:spcBef>
                          <a:spcPts val="0"/>
                        </a:spcBef>
                        <a:spcAft>
                          <a:spcPts val="0"/>
                        </a:spcAft>
                      </a:pPr>
                      <a:endParaRPr lang="fr-FR" sz="2800" b="1">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2800" b="1" dirty="0">
                          <a:latin typeface="Times New Roman"/>
                          <a:ea typeface="Calibri"/>
                          <a:cs typeface="Arial"/>
                        </a:rPr>
                        <a:t>1154650</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0">
                        <a:lnSpc>
                          <a:spcPct val="115000"/>
                        </a:lnSpc>
                        <a:spcBef>
                          <a:spcPts val="0"/>
                        </a:spcBef>
                        <a:spcAft>
                          <a:spcPts val="0"/>
                        </a:spcAft>
                      </a:pPr>
                      <a:r>
                        <a:rPr lang="fr-FR" sz="2800" b="1">
                          <a:latin typeface="Times New Roman"/>
                          <a:ea typeface="Calibri"/>
                          <a:cs typeface="Arial"/>
                        </a:rPr>
                        <a:t>1223400</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r-FR" sz="2800" b="1">
                          <a:latin typeface="Times New Roman"/>
                          <a:ea typeface="Calibri"/>
                          <a:cs typeface="Arial"/>
                        </a:rPr>
                        <a:t>1500450</a:t>
                      </a:r>
                      <a:endParaRPr lang="fr-FR"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800" b="1" dirty="0">
                          <a:latin typeface="Calibri"/>
                          <a:ea typeface="Calibri"/>
                          <a:cs typeface="Times New Roman"/>
                        </a:rPr>
                        <a:t>عدد الدفاتر</a:t>
                      </a:r>
                      <a:endParaRPr lang="fr-FR"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75912" y="1295119"/>
            <a:ext cx="8942101" cy="3810423"/>
            <a:chOff x="574" y="2218"/>
            <a:chExt cx="10893" cy="2081"/>
          </a:xfrm>
        </p:grpSpPr>
        <p:sp>
          <p:nvSpPr>
            <p:cNvPr id="45059" name="Zone de texte 12"/>
            <p:cNvSpPr txBox="1">
              <a:spLocks noChangeArrowheads="1"/>
            </p:cNvSpPr>
            <p:nvPr/>
          </p:nvSpPr>
          <p:spPr bwMode="auto">
            <a:xfrm>
              <a:off x="1874" y="2218"/>
              <a:ext cx="7983" cy="578"/>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ar-SA"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ركائز (مبادئ) نظام العبور الجمركي الخمسة لاتفاقية النقل البري الدولي</a:t>
              </a:r>
              <a:r>
                <a:rPr kumimoji="0" lang="fr-FR"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45060" name="Connecteur droit avec flèche 11"/>
            <p:cNvCxnSpPr>
              <a:cxnSpLocks noChangeShapeType="1"/>
            </p:cNvCxnSpPr>
            <p:nvPr/>
          </p:nvCxnSpPr>
          <p:spPr bwMode="auto">
            <a:xfrm rot="16200000">
              <a:off x="5871" y="3045"/>
              <a:ext cx="468" cy="0"/>
            </a:xfrm>
            <a:prstGeom prst="straightConnector1">
              <a:avLst/>
            </a:prstGeom>
            <a:noFill/>
            <a:ln w="50800">
              <a:solidFill>
                <a:srgbClr val="000000"/>
              </a:solidFill>
              <a:round/>
              <a:headEnd/>
              <a:tailEnd/>
            </a:ln>
          </p:spPr>
        </p:cxnSp>
        <p:cxnSp>
          <p:nvCxnSpPr>
            <p:cNvPr id="45061" name="Connecteur droit avec flèche 10"/>
            <p:cNvCxnSpPr>
              <a:cxnSpLocks noChangeShapeType="1"/>
            </p:cNvCxnSpPr>
            <p:nvPr/>
          </p:nvCxnSpPr>
          <p:spPr bwMode="auto">
            <a:xfrm flipV="1">
              <a:off x="8080" y="3085"/>
              <a:ext cx="0" cy="195"/>
            </a:xfrm>
            <a:prstGeom prst="straightConnector1">
              <a:avLst/>
            </a:prstGeom>
            <a:noFill/>
            <a:ln w="50800">
              <a:solidFill>
                <a:srgbClr val="000000"/>
              </a:solidFill>
              <a:round/>
              <a:headEnd/>
              <a:tailEnd/>
            </a:ln>
          </p:spPr>
        </p:cxnSp>
        <p:cxnSp>
          <p:nvCxnSpPr>
            <p:cNvPr id="45062" name="Connecteur droit avec flèche 9"/>
            <p:cNvCxnSpPr>
              <a:cxnSpLocks noChangeShapeType="1"/>
            </p:cNvCxnSpPr>
            <p:nvPr/>
          </p:nvCxnSpPr>
          <p:spPr bwMode="auto">
            <a:xfrm>
              <a:off x="10260" y="3087"/>
              <a:ext cx="0" cy="192"/>
            </a:xfrm>
            <a:prstGeom prst="straightConnector1">
              <a:avLst/>
            </a:prstGeom>
            <a:noFill/>
            <a:ln w="50800">
              <a:solidFill>
                <a:srgbClr val="000000"/>
              </a:solidFill>
              <a:round/>
              <a:headEnd/>
              <a:tailEnd/>
            </a:ln>
          </p:spPr>
        </p:cxnSp>
        <p:cxnSp>
          <p:nvCxnSpPr>
            <p:cNvPr id="45063" name="Connecteur droit avec flèche 8"/>
            <p:cNvCxnSpPr>
              <a:cxnSpLocks noChangeShapeType="1"/>
            </p:cNvCxnSpPr>
            <p:nvPr/>
          </p:nvCxnSpPr>
          <p:spPr bwMode="auto">
            <a:xfrm>
              <a:off x="3915" y="3075"/>
              <a:ext cx="0" cy="192"/>
            </a:xfrm>
            <a:prstGeom prst="straightConnector1">
              <a:avLst/>
            </a:prstGeom>
            <a:noFill/>
            <a:ln w="50800">
              <a:solidFill>
                <a:srgbClr val="000000"/>
              </a:solidFill>
              <a:round/>
              <a:headEnd/>
              <a:tailEnd/>
            </a:ln>
          </p:spPr>
        </p:cxnSp>
        <p:cxnSp>
          <p:nvCxnSpPr>
            <p:cNvPr id="45064" name="Connecteur droit avec flèche 7"/>
            <p:cNvCxnSpPr>
              <a:cxnSpLocks noChangeShapeType="1"/>
            </p:cNvCxnSpPr>
            <p:nvPr/>
          </p:nvCxnSpPr>
          <p:spPr bwMode="auto">
            <a:xfrm>
              <a:off x="1530" y="3087"/>
              <a:ext cx="0" cy="192"/>
            </a:xfrm>
            <a:prstGeom prst="straightConnector1">
              <a:avLst/>
            </a:prstGeom>
            <a:noFill/>
            <a:ln w="50800">
              <a:solidFill>
                <a:srgbClr val="000000"/>
              </a:solidFill>
              <a:round/>
              <a:headEnd/>
              <a:tailEnd/>
            </a:ln>
          </p:spPr>
        </p:cxnSp>
        <p:cxnSp>
          <p:nvCxnSpPr>
            <p:cNvPr id="45065" name="Connecteur droit avec flèche 6"/>
            <p:cNvCxnSpPr>
              <a:cxnSpLocks noChangeShapeType="1"/>
            </p:cNvCxnSpPr>
            <p:nvPr/>
          </p:nvCxnSpPr>
          <p:spPr bwMode="auto">
            <a:xfrm>
              <a:off x="1525" y="3085"/>
              <a:ext cx="8730" cy="0"/>
            </a:xfrm>
            <a:prstGeom prst="straightConnector1">
              <a:avLst/>
            </a:prstGeom>
            <a:noFill/>
            <a:ln w="50800">
              <a:solidFill>
                <a:srgbClr val="000000"/>
              </a:solidFill>
              <a:round/>
              <a:headEnd/>
              <a:tailEnd/>
            </a:ln>
          </p:spPr>
        </p:cxnSp>
        <p:sp>
          <p:nvSpPr>
            <p:cNvPr id="45066" name="Zone de texte 5"/>
            <p:cNvSpPr txBox="1">
              <a:spLocks noChangeArrowheads="1"/>
            </p:cNvSpPr>
            <p:nvPr/>
          </p:nvSpPr>
          <p:spPr bwMode="auto">
            <a:xfrm>
              <a:off x="7573" y="3280"/>
              <a:ext cx="1764"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الضمان الدولي لحقوق الجمارك</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7" name="Zone de texte 4"/>
            <p:cNvSpPr txBox="1">
              <a:spLocks noChangeArrowheads="1"/>
            </p:cNvSpPr>
            <p:nvPr/>
          </p:nvSpPr>
          <p:spPr bwMode="auto">
            <a:xfrm>
              <a:off x="5085" y="3280"/>
              <a:ext cx="2135"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بطاقات النقل البري</a:t>
              </a:r>
              <a:r>
                <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كأداة </a:t>
              </a:r>
              <a:r>
                <a:rPr kumimoji="0" lang="ar-DZ" sz="28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لل</a:t>
              </a: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رقابة جمركية</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Zone de texte 3"/>
            <p:cNvSpPr txBox="1">
              <a:spLocks noChangeArrowheads="1"/>
            </p:cNvSpPr>
            <p:nvPr/>
          </p:nvSpPr>
          <p:spPr bwMode="auto">
            <a:xfrm>
              <a:off x="2885" y="3280"/>
              <a:ext cx="1922"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الاعتراف المتبادل للرقابة الجمركية</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Zone de texte 2"/>
            <p:cNvSpPr txBox="1">
              <a:spLocks noChangeArrowheads="1"/>
            </p:cNvSpPr>
            <p:nvPr/>
          </p:nvSpPr>
          <p:spPr bwMode="auto">
            <a:xfrm>
              <a:off x="574" y="3280"/>
              <a:ext cx="1950"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نفاذ مراقب للنظام لاستخدامه</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0" name="Zone de texte 1"/>
            <p:cNvSpPr txBox="1">
              <a:spLocks noChangeArrowheads="1"/>
            </p:cNvSpPr>
            <p:nvPr/>
          </p:nvSpPr>
          <p:spPr bwMode="auto">
            <a:xfrm>
              <a:off x="9671" y="3280"/>
              <a:ext cx="1796" cy="101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المركبات والحاويات معتمدة ومؤمنة</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6" name="Rectangle 15"/>
          <p:cNvSpPr/>
          <p:nvPr/>
        </p:nvSpPr>
        <p:spPr>
          <a:xfrm>
            <a:off x="1431288" y="381000"/>
            <a:ext cx="7255512" cy="646331"/>
          </a:xfrm>
          <a:prstGeom prst="rect">
            <a:avLst/>
          </a:prstGeom>
        </p:spPr>
        <p:txBody>
          <a:bodyPr wrap="none">
            <a:spAutoFit/>
          </a:bodyPr>
          <a:lstStyle/>
          <a:p>
            <a:pPr algn="r" rtl="1"/>
            <a:r>
              <a:rPr lang="ar-DZ" sz="3600" b="1" dirty="0" smtClean="0">
                <a:solidFill>
                  <a:srgbClr val="FF0000"/>
                </a:solidFill>
              </a:rPr>
              <a:t>5. </a:t>
            </a:r>
            <a:r>
              <a:rPr lang="ar-SY" sz="3600" b="1" dirty="0" smtClean="0">
                <a:solidFill>
                  <a:srgbClr val="FF0000"/>
                </a:solidFill>
              </a:rPr>
              <a:t>المبادئ الأساسية التي يقوم عليها نظام </a:t>
            </a:r>
            <a:r>
              <a:rPr lang="en-US" sz="3600" b="1" dirty="0" smtClean="0">
                <a:solidFill>
                  <a:srgbClr val="FF0000"/>
                </a:solidFill>
              </a:rPr>
              <a:t>TIR</a:t>
            </a:r>
            <a:endParaRPr lang="fr-FR" sz="3600" b="1" dirty="0">
              <a:solidFill>
                <a:srgbClr val="FF0000"/>
              </a:solidFill>
            </a:endParaRPr>
          </a:p>
        </p:txBody>
      </p:sp>
    </p:spTree>
  </p:cSld>
  <p:clrMapOvr>
    <a:masterClrMapping/>
  </p:clrMapOvr>
  <p:transition>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609600"/>
            <a:ext cx="7239000" cy="685800"/>
          </a:xfrm>
        </p:spPr>
        <p:txBody>
          <a:bodyPr>
            <a:normAutofit/>
          </a:bodyPr>
          <a:lstStyle/>
          <a:p>
            <a:pPr marL="0" indent="0" algn="just" rtl="1">
              <a:buNone/>
            </a:pPr>
            <a:r>
              <a:rPr lang="ar-SY" sz="3600" b="1" dirty="0" smtClean="0">
                <a:solidFill>
                  <a:srgbClr val="FF0000"/>
                </a:solidFill>
              </a:rPr>
              <a:t> يقوم هذا النظام على خمس ركائز أساسية هي</a:t>
            </a:r>
            <a:r>
              <a:rPr lang="en-US" sz="3600" b="1" dirty="0" smtClean="0">
                <a:solidFill>
                  <a:srgbClr val="FF0000"/>
                </a:solidFill>
              </a:rPr>
              <a:t> :</a:t>
            </a:r>
            <a:endParaRPr lang="fr-FR" sz="3200" b="1" dirty="0"/>
          </a:p>
        </p:txBody>
      </p:sp>
      <p:sp>
        <p:nvSpPr>
          <p:cNvPr id="4" name="Espace réservé du contenu 2"/>
          <p:cNvSpPr txBox="1">
            <a:spLocks/>
          </p:cNvSpPr>
          <p:nvPr/>
        </p:nvSpPr>
        <p:spPr>
          <a:xfrm>
            <a:off x="304800" y="1447800"/>
            <a:ext cx="8458200" cy="11430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نقل البضائع في حاويات </a:t>
            </a:r>
            <a:r>
              <a:rPr kumimoji="0" lang="ar-SY" sz="3200" b="1" i="0" u="none" strike="noStrike" kern="1200" cap="none" spc="0" normalizeH="0" baseline="0" noProof="0" dirty="0" smtClean="0">
                <a:ln>
                  <a:noFill/>
                </a:ln>
                <a:solidFill>
                  <a:srgbClr val="C00000"/>
                </a:solidFill>
                <a:effectLst/>
                <a:uLnTx/>
                <a:uFillTx/>
                <a:latin typeface="+mn-lt"/>
                <a:ea typeface="+mn-ea"/>
                <a:cs typeface="+mn-cs"/>
              </a:rPr>
              <a:t>مختومة</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أو في صناديق مخصصة لنقل البضائع وفي </a:t>
            </a:r>
            <a:r>
              <a:rPr kumimoji="0" lang="ar-SY" sz="3200" b="1" i="0" u="none" strike="noStrike" kern="1200" cap="none" spc="0" normalizeH="0" baseline="0" noProof="0" dirty="0" smtClean="0">
                <a:ln>
                  <a:noFill/>
                </a:ln>
                <a:solidFill>
                  <a:srgbClr val="C00000"/>
                </a:solidFill>
                <a:effectLst/>
                <a:uLnTx/>
                <a:uFillTx/>
                <a:latin typeface="+mn-lt"/>
                <a:ea typeface="+mn-ea"/>
                <a:cs typeface="+mn-cs"/>
              </a:rPr>
              <a:t>الشاحنات المعتمدة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من قبل سلطات الجمارك.</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2819400"/>
            <a:ext cx="8458200" cy="12192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Y" sz="3200" b="1" i="0" u="none" strike="noStrike" kern="1200" cap="none" spc="0" normalizeH="0" baseline="0" noProof="0" dirty="0" smtClean="0">
                <a:ln>
                  <a:noFill/>
                </a:ln>
                <a:solidFill>
                  <a:srgbClr val="C00000"/>
                </a:solidFill>
                <a:effectLst/>
                <a:uLnTx/>
                <a:uFillTx/>
                <a:latin typeface="+mn-lt"/>
                <a:ea typeface="+mn-ea"/>
                <a:cs typeface="+mn-cs"/>
              </a:rPr>
              <a:t>اعتراف دولي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التفتيش ال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ذ</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ي تقوم بها الجمارك في نقطتي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المغادرة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والوصول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DZ" sz="3200" b="1" i="0" u="none" strike="noStrike" kern="1200" cap="none" spc="0" normalizeH="0" noProof="0" dirty="0" smtClean="0">
                <a:ln>
                  <a:noFill/>
                </a:ln>
                <a:solidFill>
                  <a:schemeClr val="tx1"/>
                </a:solidFill>
                <a:effectLst/>
                <a:uLnTx/>
                <a:uFillTx/>
                <a:latin typeface="+mn-lt"/>
                <a:ea typeface="+mn-ea"/>
                <a:cs typeface="+mn-cs"/>
              </a:rPr>
              <a:t> وبالتالي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عدم القيام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أعمال إضافية للتفتيش.</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4191000"/>
            <a:ext cx="8458200" cy="16002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Y" sz="3200" b="1" i="0" u="none" strike="noStrike" kern="1200" cap="none" spc="0" normalizeH="0" baseline="0" noProof="0" dirty="0" smtClean="0">
                <a:ln>
                  <a:noFill/>
                </a:ln>
                <a:solidFill>
                  <a:schemeClr val="tx1"/>
                </a:solidFill>
                <a:effectLst/>
                <a:uLnTx/>
                <a:uFillTx/>
                <a:latin typeface="+mn-lt"/>
                <a:ea typeface="+mn-ea"/>
                <a:cs typeface="+mn-cs"/>
              </a:rPr>
              <a:t>سلسلة </a:t>
            </a:r>
            <a:r>
              <a:rPr kumimoji="0" lang="ar-SY" sz="3200" b="1" i="0" u="none" strike="noStrike" kern="1200" cap="none" spc="0" normalizeH="0" baseline="0" noProof="0" dirty="0" smtClean="0">
                <a:ln>
                  <a:noFill/>
                </a:ln>
                <a:solidFill>
                  <a:srgbClr val="C00000"/>
                </a:solidFill>
                <a:effectLst/>
                <a:uLnTx/>
                <a:uFillTx/>
                <a:latin typeface="+mn-lt"/>
                <a:ea typeface="+mn-ea"/>
                <a:cs typeface="+mn-cs"/>
              </a:rPr>
              <a:t>ضمانات دولية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لصالح إيرادات الجمارك لتأمين أية خسائر جمركية محتملة، في حالة مخالفات داخل </a:t>
            </a:r>
            <a:r>
              <a:rPr kumimoji="0" lang="ar-SY" sz="3200" b="1" i="0" u="none" strike="noStrike" kern="1200" cap="none" spc="0" normalizeH="0" baseline="0" noProof="0" dirty="0" err="1" smtClean="0">
                <a:ln>
                  <a:noFill/>
                </a:ln>
                <a:solidFill>
                  <a:schemeClr val="tx1"/>
                </a:solidFill>
                <a:effectLst/>
                <a:uLnTx/>
                <a:uFillTx/>
                <a:latin typeface="+mn-lt"/>
                <a:ea typeface="+mn-ea"/>
                <a:cs typeface="+mn-cs"/>
              </a:rPr>
              <a:t>الد</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و</a:t>
            </a:r>
            <a:r>
              <a:rPr kumimoji="0" lang="ar-SY" sz="3200" b="1" i="0" u="none" strike="noStrike" kern="1200" cap="none" spc="0" normalizeH="0" baseline="0" noProof="0" dirty="0" err="1" smtClean="0">
                <a:ln>
                  <a:noFill/>
                </a:ln>
                <a:solidFill>
                  <a:schemeClr val="tx1"/>
                </a:solidFill>
                <a:effectLst/>
                <a:uLnTx/>
                <a:uFillTx/>
                <a:latin typeface="+mn-lt"/>
                <a:ea typeface="+mn-ea"/>
                <a:cs typeface="+mn-cs"/>
              </a:rPr>
              <a:t>لة</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في تطبيق نظام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TIR</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 وتتكفل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به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شركات تأمين دولية كبيرة.</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6050" y="914400"/>
            <a:ext cx="8382000" cy="1600200"/>
          </a:xfrm>
        </p:spPr>
        <p:txBody>
          <a:bodyPr>
            <a:normAutofit/>
          </a:bodyPr>
          <a:lstStyle/>
          <a:p>
            <a:pPr marL="0" lvl="0" indent="404813" algn="just" rtl="1">
              <a:buSzPct val="100000"/>
              <a:buFont typeface="Wingdings" pitchFamily="2" charset="2"/>
              <a:buChar char="ü"/>
            </a:pPr>
            <a:r>
              <a:rPr lang="ar-SY" sz="3200" b="1" dirty="0" smtClean="0"/>
              <a:t>ينبغي أن تكون البضائع مصحوبة ب</a:t>
            </a:r>
            <a:r>
              <a:rPr lang="ar-SY" sz="3200" b="1" dirty="0" smtClean="0">
                <a:solidFill>
                  <a:srgbClr val="C00000"/>
                </a:solidFill>
              </a:rPr>
              <a:t>بطاقة نقل بري دولي </a:t>
            </a:r>
            <a:r>
              <a:rPr lang="ar-SY" sz="3200" b="1" dirty="0" smtClean="0"/>
              <a:t>مقبولة دولياً ومستعملة في بلد المغادرة، وتعمل بمثابة وثيقة مراقبة جمركية في بلد المغادرة وبلدان العبور </a:t>
            </a:r>
            <a:r>
              <a:rPr lang="ar-DZ" sz="3200" b="1" dirty="0" smtClean="0"/>
              <a:t>و</a:t>
            </a:r>
            <a:r>
              <a:rPr lang="ar-SY" sz="3200" b="1" dirty="0" smtClean="0"/>
              <a:t>المقصد.</a:t>
            </a:r>
            <a:endParaRPr lang="fr-FR" sz="3200" b="1" dirty="0"/>
          </a:p>
        </p:txBody>
      </p:sp>
      <p:sp>
        <p:nvSpPr>
          <p:cNvPr id="5" name="Espace réservé du contenu 2"/>
          <p:cNvSpPr txBox="1">
            <a:spLocks/>
          </p:cNvSpPr>
          <p:nvPr/>
        </p:nvSpPr>
        <p:spPr>
          <a:xfrm>
            <a:off x="306050" y="3048000"/>
            <a:ext cx="8382000" cy="2590800"/>
          </a:xfrm>
          <a:prstGeom prst="rect">
            <a:avLst/>
          </a:prstGeom>
        </p:spPr>
        <p:txBody>
          <a:bodyPr vert="horz">
            <a:normAutofit/>
          </a:bodyPr>
          <a:lstStyle/>
          <a:p>
            <a:pPr marL="0" marR="0" lvl="0" indent="404813" algn="just" defTabSz="914400" rtl="1" eaLnBrk="1" fontAlgn="auto" latinLnBrk="0" hangingPunct="1">
              <a:lnSpc>
                <a:spcPct val="100000"/>
              </a:lnSpc>
              <a:spcBef>
                <a:spcPct val="20000"/>
              </a:spcBef>
              <a:spcAft>
                <a:spcPts val="0"/>
              </a:spcAft>
              <a:buClr>
                <a:schemeClr val="tx1">
                  <a:shade val="95000"/>
                </a:schemeClr>
              </a:buClr>
              <a:buSzPct val="100000"/>
              <a:buFont typeface="Wingdings" pitchFamily="2" charset="2"/>
              <a:buChar char="ü"/>
              <a:tabLst/>
              <a:defRPr/>
            </a:pPr>
            <a:r>
              <a:rPr kumimoji="0" lang="ar-SY" sz="3200" b="1" i="0" u="none" strike="noStrike" kern="1200" cap="none" spc="0" normalizeH="0" baseline="0" noProof="0" dirty="0" smtClean="0">
                <a:ln>
                  <a:noFill/>
                </a:ln>
                <a:solidFill>
                  <a:srgbClr val="C00000"/>
                </a:solidFill>
                <a:effectLst/>
                <a:uLnTx/>
                <a:uFillTx/>
                <a:latin typeface="+mn-lt"/>
                <a:ea typeface="+mn-ea"/>
                <a:cs typeface="+mn-cs"/>
              </a:rPr>
              <a:t>النفاذ إلى إجراءات النقل البري الدولي </a:t>
            </a:r>
            <a:r>
              <a:rPr kumimoji="0" lang="ar-SY" sz="3200" b="1" i="0" u="none" strike="noStrike" kern="1200" cap="none" spc="0" normalizeH="0" baseline="0" noProof="0" dirty="0" smtClean="0">
                <a:ln>
                  <a:noFill/>
                </a:ln>
                <a:solidFill>
                  <a:schemeClr val="tx1"/>
                </a:solidFill>
                <a:effectLst/>
                <a:uLnTx/>
                <a:uFillTx/>
                <a:latin typeface="+mn-lt"/>
                <a:ea typeface="+mn-ea"/>
                <a:cs typeface="+mn-cs"/>
              </a:rPr>
              <a:t>المتاحة أمام: الجمعيات الوطنية من أجل إصدار بطاقات النقل البري الدولي، الأشخاص الطبيعيين والاعتباريين من أجل استخدام النقل البري الدولي، وتلتزم السلطات الوطنية المختصة بالترخيص لكل منهما.</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990600"/>
            <a:ext cx="8458200" cy="5715000"/>
          </a:xfrm>
        </p:spPr>
        <p:txBody>
          <a:bodyPr>
            <a:normAutofit lnSpcReduction="10000"/>
          </a:bodyPr>
          <a:lstStyle/>
          <a:p>
            <a:pPr marL="0" indent="0" algn="just" rtl="1">
              <a:buNone/>
            </a:pPr>
            <a:r>
              <a:rPr lang="ar-DZ" sz="3000" b="1" dirty="0" smtClean="0"/>
              <a:t>     </a:t>
            </a:r>
            <a:r>
              <a:rPr lang="ar-SY" sz="3000" b="1" dirty="0" smtClean="0"/>
              <a:t>يتم نظام النقل البري الدولي طبقاً لاتفاقية </a:t>
            </a:r>
            <a:r>
              <a:rPr lang="en-US" sz="3000" b="1" dirty="0" smtClean="0"/>
              <a:t>TIR</a:t>
            </a:r>
            <a:r>
              <a:rPr lang="ar-SY" sz="3000" b="1" dirty="0" smtClean="0"/>
              <a:t> على ثلاث مراحل:</a:t>
            </a:r>
            <a:endParaRPr lang="fr-FR" sz="3000" b="1" dirty="0" smtClean="0"/>
          </a:p>
          <a:p>
            <a:pPr marL="0" lvl="0" indent="0" algn="just" rtl="1">
              <a:buNone/>
            </a:pPr>
            <a:r>
              <a:rPr lang="ar-SY" sz="3500" b="1" dirty="0" smtClean="0">
                <a:solidFill>
                  <a:srgbClr val="FF0000"/>
                </a:solidFill>
              </a:rPr>
              <a:t> </a:t>
            </a:r>
            <a:r>
              <a:rPr lang="ar-DZ" sz="3500" b="1" dirty="0" smtClean="0">
                <a:solidFill>
                  <a:srgbClr val="FF0000"/>
                </a:solidFill>
              </a:rPr>
              <a:t>1. </a:t>
            </a:r>
            <a:r>
              <a:rPr lang="ar-SY" sz="3500" b="1" dirty="0" smtClean="0">
                <a:solidFill>
                  <a:srgbClr val="FF0000"/>
                </a:solidFill>
              </a:rPr>
              <a:t>المرحلة الأولى: مكتب جمارك المغادرة (في بلد القيام):</a:t>
            </a:r>
            <a:endParaRPr lang="fr-FR" sz="3500" b="1" dirty="0" smtClean="0">
              <a:solidFill>
                <a:srgbClr val="FF0000"/>
              </a:solidFill>
            </a:endParaRPr>
          </a:p>
          <a:p>
            <a:pPr marL="0" lvl="0" indent="225425" algn="just" rtl="1">
              <a:buClr>
                <a:srgbClr val="FF0000"/>
              </a:buClr>
              <a:buSzPct val="80000"/>
              <a:buFont typeface="Wingdings" pitchFamily="2" charset="2"/>
              <a:buChar char="ü"/>
            </a:pPr>
            <a:r>
              <a:rPr lang="ar-DZ" sz="3000" b="1" dirty="0" smtClean="0"/>
              <a:t> </a:t>
            </a:r>
            <a:r>
              <a:rPr lang="ar-SY" sz="3000" b="1" dirty="0" smtClean="0"/>
              <a:t>تقوم إدارة الجمارك ب</a:t>
            </a:r>
            <a:r>
              <a:rPr lang="ar-SY" sz="3000" b="1" dirty="0" smtClean="0">
                <a:solidFill>
                  <a:srgbClr val="FF0000"/>
                </a:solidFill>
              </a:rPr>
              <a:t>فحص البضائع ومطابقتها </a:t>
            </a:r>
            <a:r>
              <a:rPr lang="ar-SY" sz="3000" b="1" dirty="0" smtClean="0"/>
              <a:t>بما هو مدون في بطاقة النقل البري الدولي، التي أعدتها الجهة القائمة بالنقل.</a:t>
            </a:r>
            <a:endParaRPr lang="fr-FR" sz="3000" b="1" dirty="0" smtClean="0"/>
          </a:p>
          <a:p>
            <a:pPr marL="0" lvl="0" indent="225425" algn="just" rtl="1">
              <a:buClr>
                <a:srgbClr val="FF0000"/>
              </a:buClr>
              <a:buSzPct val="80000"/>
              <a:buFont typeface="Wingdings" pitchFamily="2" charset="2"/>
              <a:buChar char="ü"/>
            </a:pPr>
            <a:r>
              <a:rPr lang="ar-DZ" sz="3000" b="1" dirty="0" smtClean="0"/>
              <a:t> </a:t>
            </a:r>
            <a:r>
              <a:rPr lang="ar-SY" sz="3000" b="1" dirty="0" smtClean="0"/>
              <a:t>تقوم الجمارك ب</a:t>
            </a:r>
            <a:r>
              <a:rPr lang="ar-SY" sz="3000" b="1" dirty="0" smtClean="0">
                <a:solidFill>
                  <a:srgbClr val="FF0000"/>
                </a:solidFill>
              </a:rPr>
              <a:t>ختم مقطورة الشحن</a:t>
            </a:r>
            <a:r>
              <a:rPr lang="en-US" sz="3000" b="1" dirty="0" smtClean="0"/>
              <a:t>-</a:t>
            </a:r>
            <a:r>
              <a:rPr lang="ar-DZ" sz="3000" b="1" dirty="0" smtClean="0"/>
              <a:t> </a:t>
            </a:r>
            <a:r>
              <a:rPr lang="ar-SY" sz="3000" b="1" dirty="0" smtClean="0"/>
              <a:t>تقوم بتقرير ذلك في بطاقة النقل البري الدولي</a:t>
            </a:r>
            <a:r>
              <a:rPr lang="ar-DZ" sz="3000" b="1" dirty="0" smtClean="0"/>
              <a:t>-</a:t>
            </a:r>
            <a:r>
              <a:rPr lang="ar-SY" sz="3000" b="1" dirty="0" smtClean="0"/>
              <a:t>.</a:t>
            </a:r>
            <a:endParaRPr lang="fr-FR" sz="3000" b="1" dirty="0" smtClean="0"/>
          </a:p>
          <a:p>
            <a:pPr marL="0" lvl="0" indent="225425" algn="just" rtl="1">
              <a:buClr>
                <a:srgbClr val="FF0000"/>
              </a:buClr>
              <a:buSzPct val="80000"/>
              <a:buFont typeface="Wingdings" pitchFamily="2" charset="2"/>
              <a:buChar char="ü"/>
            </a:pPr>
            <a:r>
              <a:rPr lang="ar-SY" sz="3000" b="1" dirty="0" smtClean="0"/>
              <a:t> تحتفظ بصحيفة واحدة (</a:t>
            </a:r>
            <a:r>
              <a:rPr lang="ar-SY" sz="3000" b="1" dirty="0" smtClean="0">
                <a:solidFill>
                  <a:srgbClr val="FF0000"/>
                </a:solidFill>
              </a:rPr>
              <a:t>الشهادة البيضاء</a:t>
            </a:r>
            <a:r>
              <a:rPr lang="ar-SY" sz="3000" b="1" dirty="0" smtClean="0"/>
              <a:t>) وتوثيق الأرومة المقابلة لها.</a:t>
            </a:r>
            <a:endParaRPr lang="fr-FR" sz="3000" b="1" dirty="0" smtClean="0"/>
          </a:p>
          <a:p>
            <a:pPr marL="0" lvl="0" indent="225425" algn="just" rtl="1">
              <a:buClr>
                <a:srgbClr val="FF0000"/>
              </a:buClr>
              <a:buSzPct val="80000"/>
              <a:buFont typeface="Wingdings" pitchFamily="2" charset="2"/>
              <a:buChar char="ü"/>
            </a:pPr>
            <a:r>
              <a:rPr lang="ar-SY" sz="3000" b="1" dirty="0" smtClean="0"/>
              <a:t> فصل صحيفة ثانية (</a:t>
            </a:r>
            <a:r>
              <a:rPr lang="ar-SY" sz="3000" b="1" dirty="0" smtClean="0">
                <a:solidFill>
                  <a:srgbClr val="FF0000"/>
                </a:solidFill>
              </a:rPr>
              <a:t>الشهادة الخضراء</a:t>
            </a:r>
            <a:r>
              <a:rPr lang="ar-SY" sz="3000" b="1" dirty="0" smtClean="0"/>
              <a:t>) من البطاقة وتوثيق الأرومة المقابلة لها.</a:t>
            </a:r>
            <a:endParaRPr lang="fr-FR" sz="3000" b="1" dirty="0" smtClean="0"/>
          </a:p>
          <a:p>
            <a:pPr marL="0" lvl="0" indent="225425" algn="just" rtl="1">
              <a:buClr>
                <a:srgbClr val="FF0000"/>
              </a:buClr>
              <a:buSzPct val="80000"/>
              <a:buFont typeface="Wingdings" pitchFamily="2" charset="2"/>
              <a:buChar char="ü"/>
            </a:pPr>
            <a:r>
              <a:rPr lang="ar-SY" sz="3000" b="1" dirty="0" smtClean="0"/>
              <a:t> في ضوء </a:t>
            </a:r>
            <a:r>
              <a:rPr lang="ar-SY" sz="3000" b="1" dirty="0" smtClean="0">
                <a:solidFill>
                  <a:srgbClr val="FF0000"/>
                </a:solidFill>
              </a:rPr>
              <a:t>توثيق الأرومتين </a:t>
            </a:r>
            <a:r>
              <a:rPr lang="ar-SY" sz="3000" b="1" dirty="0" smtClean="0"/>
              <a:t>يحق للناقل بداية الرحلة.</a:t>
            </a:r>
            <a:endParaRPr lang="fr-FR" sz="3000" b="1" dirty="0" smtClean="0"/>
          </a:p>
          <a:p>
            <a:pPr>
              <a:buClr>
                <a:srgbClr val="FF0000"/>
              </a:buClr>
              <a:buFont typeface="Wingdings" pitchFamily="2" charset="2"/>
              <a:buChar char="ü"/>
            </a:pPr>
            <a:endParaRPr lang="fr-FR" dirty="0"/>
          </a:p>
        </p:txBody>
      </p:sp>
      <p:sp>
        <p:nvSpPr>
          <p:cNvPr id="4" name="Rectangle 3"/>
          <p:cNvSpPr/>
          <p:nvPr/>
        </p:nvSpPr>
        <p:spPr>
          <a:xfrm>
            <a:off x="1468932" y="304800"/>
            <a:ext cx="7111242" cy="646331"/>
          </a:xfrm>
          <a:prstGeom prst="rect">
            <a:avLst/>
          </a:prstGeom>
        </p:spPr>
        <p:txBody>
          <a:bodyPr wrap="none">
            <a:spAutoFit/>
          </a:bodyPr>
          <a:lstStyle/>
          <a:p>
            <a:pPr algn="r" rtl="1"/>
            <a:r>
              <a:rPr lang="ar-DZ" sz="3600" b="1" dirty="0" smtClean="0">
                <a:solidFill>
                  <a:srgbClr val="FF0000"/>
                </a:solidFill>
              </a:rPr>
              <a:t>6. </a:t>
            </a:r>
            <a:r>
              <a:rPr lang="ar-SY" sz="3600" b="1" dirty="0" smtClean="0">
                <a:solidFill>
                  <a:srgbClr val="FF0000"/>
                </a:solidFill>
              </a:rPr>
              <a:t>الخطوات التنفيذية لنظام النقل البري الدولي</a:t>
            </a:r>
            <a:r>
              <a:rPr lang="ar-DZ" sz="3600" b="1" dirty="0" smtClean="0">
                <a:solidFill>
                  <a:srgbClr val="FF0000"/>
                </a:solidFill>
              </a:rPr>
              <a:t>:</a:t>
            </a:r>
            <a:endParaRPr lang="fr-FR" sz="3600" b="1" dirty="0">
              <a:solidFill>
                <a:srgbClr val="FF0000"/>
              </a:solidFill>
            </a:endParaRPr>
          </a:p>
        </p:txBody>
      </p:sp>
    </p:spTree>
  </p:cSld>
  <p:clrMapOvr>
    <a:masterClrMapping/>
  </p:clrMapOvr>
  <p:transition>
    <p:cover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28600"/>
            <a:ext cx="8534400" cy="6629400"/>
          </a:xfrm>
        </p:spPr>
        <p:txBody>
          <a:bodyPr>
            <a:normAutofit fontScale="92500"/>
          </a:bodyPr>
          <a:lstStyle/>
          <a:p>
            <a:pPr marL="0" lvl="0" indent="0" algn="just" rtl="1">
              <a:buNone/>
            </a:pPr>
            <a:r>
              <a:rPr lang="ar-DZ" sz="3600" b="1" dirty="0" smtClean="0">
                <a:solidFill>
                  <a:srgbClr val="FF0000"/>
                </a:solidFill>
              </a:rPr>
              <a:t>2. </a:t>
            </a:r>
            <a:r>
              <a:rPr lang="fr-FR" sz="3600" b="1" dirty="0" smtClean="0">
                <a:solidFill>
                  <a:srgbClr val="FF0000"/>
                </a:solidFill>
              </a:rPr>
              <a:t> </a:t>
            </a:r>
            <a:r>
              <a:rPr lang="ar-SY" sz="3600" b="1" dirty="0" smtClean="0">
                <a:solidFill>
                  <a:srgbClr val="FF0000"/>
                </a:solidFill>
              </a:rPr>
              <a:t>المرحلة الثانية</a:t>
            </a:r>
            <a:r>
              <a:rPr lang="ar-DZ" sz="3600" b="1" dirty="0" smtClean="0">
                <a:solidFill>
                  <a:srgbClr val="FF0000"/>
                </a:solidFill>
              </a:rPr>
              <a:t>: </a:t>
            </a:r>
            <a:r>
              <a:rPr lang="ar-SY" sz="3600" b="1" dirty="0" smtClean="0">
                <a:solidFill>
                  <a:srgbClr val="FF0000"/>
                </a:solidFill>
              </a:rPr>
              <a:t>مكتب الخروج:</a:t>
            </a:r>
            <a:endParaRPr lang="fr-FR" sz="3200" b="1" dirty="0" smtClean="0">
              <a:solidFill>
                <a:srgbClr val="FF0000"/>
              </a:solidFill>
            </a:endParaRPr>
          </a:p>
          <a:p>
            <a:pPr marL="0" lvl="0" indent="284163" algn="just" rtl="1">
              <a:buClr>
                <a:srgbClr val="FF0000"/>
              </a:buClr>
              <a:buSzPct val="85000"/>
              <a:buFont typeface="Wingdings" pitchFamily="2" charset="2"/>
              <a:buChar char="ü"/>
            </a:pPr>
            <a:r>
              <a:rPr lang="ar-SY" sz="3200" b="1" dirty="0" smtClean="0"/>
              <a:t>يقوم ب</a:t>
            </a:r>
            <a:r>
              <a:rPr lang="ar-SY" sz="3200" b="1" dirty="0" smtClean="0">
                <a:solidFill>
                  <a:srgbClr val="FF0000"/>
                </a:solidFill>
              </a:rPr>
              <a:t>فحص الشاحنة والأختام </a:t>
            </a:r>
            <a:r>
              <a:rPr lang="ar-SY" sz="3200" b="1" dirty="0" smtClean="0"/>
              <a:t>للتأكد من سلامتها.</a:t>
            </a:r>
            <a:endParaRPr lang="fr-FR" sz="3200" b="1" dirty="0" smtClean="0"/>
          </a:p>
          <a:p>
            <a:pPr marL="0" lvl="0" indent="284163" algn="just" rtl="1">
              <a:buClr>
                <a:srgbClr val="FF0000"/>
              </a:buClr>
              <a:buSzPct val="85000"/>
              <a:buFont typeface="Wingdings" pitchFamily="2" charset="2"/>
              <a:buChar char="ü"/>
            </a:pPr>
            <a:r>
              <a:rPr lang="ar-SY" sz="3200" b="1" dirty="0" smtClean="0"/>
              <a:t>في حالة عدم وجود أية تحفظات، يقوم بإرسال </a:t>
            </a:r>
            <a:r>
              <a:rPr lang="ar-SY" sz="3200" b="1" dirty="0" smtClean="0">
                <a:solidFill>
                  <a:srgbClr val="FF0000"/>
                </a:solidFill>
              </a:rPr>
              <a:t>الشهادة الخضراء </a:t>
            </a:r>
            <a:r>
              <a:rPr lang="ar-SY" sz="3200" b="1" dirty="0" smtClean="0"/>
              <a:t>إلى مكتب المغادرة.</a:t>
            </a:r>
            <a:endParaRPr lang="fr-FR" sz="3200" b="1" dirty="0" smtClean="0"/>
          </a:p>
          <a:p>
            <a:pPr marL="0" lvl="0" indent="284163" algn="just" rtl="1">
              <a:buClr>
                <a:srgbClr val="FF0000"/>
              </a:buClr>
              <a:buSzPct val="85000"/>
              <a:buFont typeface="Wingdings" pitchFamily="2" charset="2"/>
              <a:buChar char="ü"/>
            </a:pPr>
            <a:r>
              <a:rPr lang="ar-SY" sz="3200" b="1" dirty="0" smtClean="0"/>
              <a:t>يقوم مكتب المغادرة بمقارنة الصحيفة التي تسلمها </a:t>
            </a:r>
            <a:r>
              <a:rPr lang="ar-DZ" sz="3200" b="1" dirty="0" smtClean="0"/>
              <a:t>(</a:t>
            </a:r>
            <a:r>
              <a:rPr lang="ar-SY" sz="3200" b="1" dirty="0" smtClean="0">
                <a:solidFill>
                  <a:srgbClr val="FF0000"/>
                </a:solidFill>
              </a:rPr>
              <a:t>الشهادة الخضراء</a:t>
            </a:r>
            <a:r>
              <a:rPr lang="ar-DZ" sz="3200" b="1" dirty="0" smtClean="0"/>
              <a:t>) </a:t>
            </a:r>
            <a:r>
              <a:rPr lang="ar-SY" sz="3200" b="1" dirty="0" smtClean="0"/>
              <a:t>مع الصحيفة التي احتفظ </a:t>
            </a:r>
            <a:r>
              <a:rPr lang="ar-SY" sz="3200" b="1" dirty="0" err="1" smtClean="0"/>
              <a:t>بها</a:t>
            </a:r>
            <a:r>
              <a:rPr lang="ar-SY" sz="3200" b="1" dirty="0" smtClean="0"/>
              <a:t> من قبل</a:t>
            </a:r>
            <a:r>
              <a:rPr lang="ar-DZ" sz="3200" b="1" dirty="0" smtClean="0"/>
              <a:t>( </a:t>
            </a:r>
            <a:r>
              <a:rPr lang="ar-DZ" sz="3200" b="1" dirty="0" smtClean="0">
                <a:solidFill>
                  <a:srgbClr val="FF0000"/>
                </a:solidFill>
              </a:rPr>
              <a:t>الشهادة البيضاء</a:t>
            </a:r>
            <a:r>
              <a:rPr lang="ar-DZ" sz="3200" b="1" dirty="0" smtClean="0"/>
              <a:t>)</a:t>
            </a:r>
            <a:r>
              <a:rPr lang="ar-SY" sz="3200" b="1" dirty="0" smtClean="0"/>
              <a:t>.</a:t>
            </a:r>
            <a:endParaRPr lang="fr-FR" sz="3200" b="1" dirty="0" smtClean="0"/>
          </a:p>
          <a:p>
            <a:pPr marL="0" lvl="0" indent="284163" algn="just" rtl="1">
              <a:buClr>
                <a:srgbClr val="FF0000"/>
              </a:buClr>
              <a:buSzPct val="85000"/>
              <a:buFont typeface="Wingdings" pitchFamily="2" charset="2"/>
              <a:buChar char="ü"/>
            </a:pPr>
            <a:r>
              <a:rPr lang="ar-SY" sz="3200" b="1" dirty="0" smtClean="0"/>
              <a:t>إذا لم تكن هناك أية تحفظات تكون </a:t>
            </a:r>
            <a:r>
              <a:rPr lang="ar-SY" sz="3200" b="1" dirty="0" smtClean="0">
                <a:solidFill>
                  <a:srgbClr val="FF0000"/>
                </a:solidFill>
              </a:rPr>
              <a:t>عملية النقل البري الدولي قد أنجزت</a:t>
            </a:r>
            <a:r>
              <a:rPr lang="ar-SY" sz="3200" b="1" dirty="0" smtClean="0"/>
              <a:t>.</a:t>
            </a:r>
            <a:endParaRPr lang="fr-FR" sz="3200" b="1" dirty="0" smtClean="0"/>
          </a:p>
          <a:p>
            <a:pPr marL="0" lvl="0" indent="284163" algn="just" rtl="1">
              <a:buClr>
                <a:srgbClr val="FF0000"/>
              </a:buClr>
              <a:buSzPct val="85000"/>
              <a:buFont typeface="Wingdings" pitchFamily="2" charset="2"/>
              <a:buChar char="ü"/>
            </a:pPr>
            <a:r>
              <a:rPr lang="ar-SY" sz="3200" b="1" dirty="0" smtClean="0"/>
              <a:t>إذا كانت الصحيفة التي فصلها مكتب الخروج </a:t>
            </a:r>
            <a:r>
              <a:rPr lang="ar-SY" sz="3200" b="1" dirty="0" smtClean="0">
                <a:solidFill>
                  <a:srgbClr val="FF0000"/>
                </a:solidFill>
              </a:rPr>
              <a:t>تحتوي تحفظات</a:t>
            </a:r>
            <a:r>
              <a:rPr lang="ar-SY" sz="3200" b="1" dirty="0" smtClean="0"/>
              <a:t>، أو إذا لم تصل </a:t>
            </a:r>
            <a:r>
              <a:rPr lang="ar-DZ" sz="3200" b="1" dirty="0" smtClean="0"/>
              <a:t>ل</a:t>
            </a:r>
            <a:r>
              <a:rPr lang="ar-SY" sz="3200" b="1" dirty="0" smtClean="0"/>
              <a:t>مكتب المغادرة، عليه </a:t>
            </a:r>
            <a:r>
              <a:rPr lang="ar-DZ" sz="3200" b="1" dirty="0" smtClean="0"/>
              <a:t>ال</a:t>
            </a:r>
            <a:r>
              <a:rPr lang="ar-SY" sz="3200" b="1" dirty="0" smtClean="0"/>
              <a:t>بد</a:t>
            </a:r>
            <a:r>
              <a:rPr lang="ar-DZ" sz="3200" b="1" dirty="0" smtClean="0"/>
              <a:t>ء</a:t>
            </a:r>
            <a:r>
              <a:rPr lang="ar-SY" sz="3200" b="1" dirty="0" smtClean="0"/>
              <a:t> </a:t>
            </a:r>
            <a:r>
              <a:rPr lang="ar-DZ" sz="3200" b="1" dirty="0" smtClean="0"/>
              <a:t>ب</a:t>
            </a:r>
            <a:r>
              <a:rPr lang="ar-SY" sz="3200" b="1" dirty="0" smtClean="0">
                <a:solidFill>
                  <a:srgbClr val="FF0000"/>
                </a:solidFill>
              </a:rPr>
              <a:t>التحري</a:t>
            </a:r>
            <a:r>
              <a:rPr lang="ar-SY" sz="3200" b="1" dirty="0" smtClean="0"/>
              <a:t> مع الجمعية الضامنة التابعة لبلده، وإذا لم يصل </a:t>
            </a:r>
            <a:r>
              <a:rPr lang="ar-DZ" sz="3200" b="1" dirty="0" smtClean="0"/>
              <a:t>ل</a:t>
            </a:r>
            <a:r>
              <a:rPr lang="ar-SY" sz="3200" b="1" dirty="0" smtClean="0"/>
              <a:t>قناعة في الرد، تقوم </a:t>
            </a:r>
            <a:r>
              <a:rPr lang="ar-DZ" sz="3200" b="1" dirty="0" smtClean="0"/>
              <a:t>الجمارك </a:t>
            </a:r>
            <a:r>
              <a:rPr lang="ar-SY" sz="3200" b="1" dirty="0" smtClean="0"/>
              <a:t>ب</a:t>
            </a:r>
            <a:r>
              <a:rPr lang="ar-SY" sz="3200" b="1" dirty="0" smtClean="0">
                <a:solidFill>
                  <a:srgbClr val="FF0000"/>
                </a:solidFill>
              </a:rPr>
              <a:t>تحديد الضرائب المستحقة</a:t>
            </a:r>
            <a:r>
              <a:rPr lang="ar-SY" sz="3200" b="1" dirty="0" smtClean="0"/>
              <a:t>، وتحاول </a:t>
            </a:r>
            <a:r>
              <a:rPr lang="ar-DZ" sz="3200" b="1" dirty="0" smtClean="0">
                <a:solidFill>
                  <a:srgbClr val="FF0000"/>
                </a:solidFill>
              </a:rPr>
              <a:t>تحصيلها</a:t>
            </a:r>
            <a:r>
              <a:rPr lang="ar-DZ" sz="3200" b="1" dirty="0" smtClean="0"/>
              <a:t> </a:t>
            </a:r>
            <a:r>
              <a:rPr lang="ar-SY" sz="3200" b="1" dirty="0" smtClean="0"/>
              <a:t>من المسؤول قانونا،ً وإذا لم تستطع فعل</a:t>
            </a:r>
            <a:r>
              <a:rPr lang="ar-DZ" sz="3200" b="1" dirty="0" err="1" smtClean="0"/>
              <a:t>يها</a:t>
            </a:r>
            <a:r>
              <a:rPr lang="ar-DZ" sz="3200" b="1" dirty="0" smtClean="0"/>
              <a:t> </a:t>
            </a:r>
            <a:r>
              <a:rPr lang="ar-SY" sz="3200" b="1" dirty="0" smtClean="0"/>
              <a:t>اللجوء إلى الجمعية الوطنية للمطالبة بمستحقاتها.</a:t>
            </a:r>
            <a:endParaRPr lang="fr-FR" sz="3200" b="1" dirty="0" smtClean="0"/>
          </a:p>
          <a:p>
            <a:endParaRPr lang="fr-FR" dirty="0"/>
          </a:p>
        </p:txBody>
      </p:sp>
    </p:spTree>
  </p:cSld>
  <p:clrMapOvr>
    <a:masterClrMapping/>
  </p:clrMapOvr>
  <p:transition>
    <p:cover dir="l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81000"/>
            <a:ext cx="8382000" cy="6400800"/>
          </a:xfrm>
        </p:spPr>
        <p:txBody>
          <a:bodyPr>
            <a:normAutofit/>
          </a:bodyPr>
          <a:lstStyle/>
          <a:p>
            <a:pPr marL="0" lvl="0" indent="0" algn="just" rtl="1">
              <a:buNone/>
            </a:pPr>
            <a:r>
              <a:rPr lang="ar-DZ" sz="3600" b="1" dirty="0" smtClean="0">
                <a:solidFill>
                  <a:srgbClr val="FF0000"/>
                </a:solidFill>
              </a:rPr>
              <a:t>3. </a:t>
            </a:r>
            <a:r>
              <a:rPr lang="ar-SY" sz="3600" b="1" dirty="0" smtClean="0">
                <a:solidFill>
                  <a:srgbClr val="FF0000"/>
                </a:solidFill>
              </a:rPr>
              <a:t>المرحلة الثالثة</a:t>
            </a:r>
            <a:r>
              <a:rPr lang="ar-DZ" sz="3600" b="1" dirty="0" smtClean="0">
                <a:solidFill>
                  <a:srgbClr val="FF0000"/>
                </a:solidFill>
              </a:rPr>
              <a:t> (</a:t>
            </a:r>
            <a:r>
              <a:rPr lang="ar-SY" sz="3600" b="1" dirty="0" smtClean="0">
                <a:solidFill>
                  <a:srgbClr val="FF0000"/>
                </a:solidFill>
              </a:rPr>
              <a:t>مكتب الدخول في بلد المرور العابر</a:t>
            </a:r>
            <a:r>
              <a:rPr lang="ar-DZ" sz="3600" b="1" dirty="0" smtClean="0">
                <a:solidFill>
                  <a:srgbClr val="FF0000"/>
                </a:solidFill>
              </a:rPr>
              <a:t>):</a:t>
            </a:r>
            <a:endParaRPr lang="fr-FR" sz="3600" b="1" dirty="0" smtClean="0"/>
          </a:p>
          <a:p>
            <a:pPr marL="0" lvl="0" indent="404813" algn="just" rtl="1">
              <a:buSzPct val="85000"/>
              <a:buFont typeface="Wingdings" pitchFamily="2" charset="2"/>
              <a:buChar char="ü"/>
            </a:pPr>
            <a:r>
              <a:rPr lang="ar-SY" sz="3200" b="1" dirty="0" smtClean="0"/>
              <a:t>يقوم ب</a:t>
            </a:r>
            <a:r>
              <a:rPr lang="ar-SY" sz="3200" b="1" dirty="0" smtClean="0">
                <a:solidFill>
                  <a:srgbClr val="FF0000"/>
                </a:solidFill>
              </a:rPr>
              <a:t>فحص </a:t>
            </a:r>
            <a:r>
              <a:rPr lang="ar-DZ" sz="3200" b="1" dirty="0" smtClean="0">
                <a:solidFill>
                  <a:srgbClr val="FF0000"/>
                </a:solidFill>
              </a:rPr>
              <a:t>الشاحنة </a:t>
            </a:r>
            <a:r>
              <a:rPr lang="ar-DZ" sz="3200" b="1" dirty="0" err="1" smtClean="0">
                <a:solidFill>
                  <a:srgbClr val="FF0000"/>
                </a:solidFill>
              </a:rPr>
              <a:t>و</a:t>
            </a:r>
            <a:r>
              <a:rPr lang="ar-SY" sz="3200" b="1" dirty="0" smtClean="0">
                <a:solidFill>
                  <a:srgbClr val="FF0000"/>
                </a:solidFill>
              </a:rPr>
              <a:t>الأختام </a:t>
            </a:r>
            <a:r>
              <a:rPr lang="ar-SY" sz="3200" b="1" dirty="0" smtClean="0"/>
              <a:t>و</a:t>
            </a:r>
            <a:r>
              <a:rPr lang="ar-SY" sz="3200" b="1" dirty="0" smtClean="0">
                <a:solidFill>
                  <a:srgbClr val="FF0000"/>
                </a:solidFill>
              </a:rPr>
              <a:t>سحب صحيفة من </a:t>
            </a:r>
            <a:r>
              <a:rPr lang="ar-DZ" sz="3200" b="1" dirty="0" smtClean="0">
                <a:solidFill>
                  <a:srgbClr val="FF0000"/>
                </a:solidFill>
              </a:rPr>
              <a:t>دفتر تير، </a:t>
            </a:r>
            <a:r>
              <a:rPr lang="ar-DZ" sz="3200" b="1" dirty="0" err="1" smtClean="0"/>
              <a:t>و</a:t>
            </a:r>
            <a:r>
              <a:rPr lang="ar-SY" sz="3200" b="1" dirty="0" smtClean="0"/>
              <a:t>مقارنة الصحيفتين.</a:t>
            </a:r>
            <a:endParaRPr lang="fr-FR" sz="3200" b="1" dirty="0" smtClean="0"/>
          </a:p>
          <a:p>
            <a:pPr marL="0" lvl="0" indent="404813" algn="just" rtl="1">
              <a:buSzPct val="85000"/>
              <a:buFont typeface="Wingdings" pitchFamily="2" charset="2"/>
              <a:buChar char="ü"/>
            </a:pPr>
            <a:r>
              <a:rPr lang="ar-SY" sz="3200" b="1" dirty="0" smtClean="0"/>
              <a:t>إذا كان مكتب الدخول هو المكتب المقصود، عليه </a:t>
            </a:r>
            <a:r>
              <a:rPr lang="ar-SY" sz="3200" b="1" dirty="0" smtClean="0">
                <a:solidFill>
                  <a:srgbClr val="FF0000"/>
                </a:solidFill>
              </a:rPr>
              <a:t>توثيق </a:t>
            </a:r>
            <a:r>
              <a:rPr lang="ar-DZ" sz="3200" b="1" dirty="0" smtClean="0">
                <a:solidFill>
                  <a:srgbClr val="FF0000"/>
                </a:solidFill>
              </a:rPr>
              <a:t>دفتر تير</a:t>
            </a:r>
            <a:r>
              <a:rPr lang="ar-SY" sz="3200" b="1" dirty="0" smtClean="0"/>
              <a:t>، ويقوم ب</a:t>
            </a:r>
            <a:r>
              <a:rPr lang="ar-SY" sz="3200" b="1" dirty="0" smtClean="0">
                <a:solidFill>
                  <a:srgbClr val="FF0000"/>
                </a:solidFill>
              </a:rPr>
              <a:t>حفظ صحيفتين</a:t>
            </a:r>
            <a:r>
              <a:rPr lang="ar-SY" sz="3200" b="1" dirty="0" smtClean="0"/>
              <a:t>، ويصبح </a:t>
            </a:r>
            <a:r>
              <a:rPr lang="ar-SY" sz="3200" b="1" dirty="0" err="1" smtClean="0"/>
              <a:t>مسؤولا</a:t>
            </a:r>
            <a:r>
              <a:rPr lang="ar-SY" sz="3200" b="1" dirty="0" smtClean="0"/>
              <a:t> عن البضائع المزمع نقلها إلى نظام جمركي آخر.</a:t>
            </a:r>
            <a:endParaRPr lang="fr-FR" sz="3200" b="1" dirty="0" smtClean="0"/>
          </a:p>
          <a:p>
            <a:pPr marL="0" lvl="0" indent="404813" algn="just" rtl="1">
              <a:buSzPct val="85000"/>
              <a:buFont typeface="Wingdings" pitchFamily="2" charset="2"/>
              <a:buChar char="ü"/>
            </a:pPr>
            <a:r>
              <a:rPr lang="ar-SY" sz="3200" b="1" dirty="0" smtClean="0"/>
              <a:t>إذا تحتم نقل الشحنة إلى مكتب آخر في البلد، يكون على مكتب الدخول </a:t>
            </a:r>
            <a:r>
              <a:rPr lang="ar-DZ" sz="3200" b="1" dirty="0" smtClean="0"/>
              <a:t>العمل </a:t>
            </a:r>
            <a:r>
              <a:rPr lang="ar-DZ" sz="3200" b="1" dirty="0" err="1" smtClean="0"/>
              <a:t>ك</a:t>
            </a:r>
            <a:r>
              <a:rPr lang="ar-SY" sz="3200" b="1" dirty="0" smtClean="0"/>
              <a:t>مكتب دخول على الحدود، ويصبح المكتب التالي داخل البلد هو المكتب المقصود.</a:t>
            </a:r>
            <a:endParaRPr lang="fr-FR" sz="3200" b="1" dirty="0" smtClean="0"/>
          </a:p>
          <a:p>
            <a:pPr marL="0" indent="404813" algn="just" rtl="1">
              <a:buSzPct val="85000"/>
              <a:buFont typeface="Wingdings" pitchFamily="2" charset="2"/>
              <a:buChar char="ü"/>
            </a:pPr>
            <a:r>
              <a:rPr lang="ar-SY" sz="3200" b="1" dirty="0" smtClean="0"/>
              <a:t>وفي كل الأحوال</a:t>
            </a:r>
            <a:r>
              <a:rPr lang="ar-DZ" sz="3200" b="1" dirty="0" smtClean="0"/>
              <a:t>، </a:t>
            </a:r>
            <a:r>
              <a:rPr lang="ar-SY" sz="3200" b="1" dirty="0" smtClean="0"/>
              <a:t>حقوق المكتب الجمركي تظل مكفولة، أي في حالة اشتباه أحد المكاتب في حدوث تجاوزات، يكون من حقه فحص البضائع.</a:t>
            </a:r>
            <a:endParaRPr lang="fr-FR" sz="3200" b="1" dirty="0" smtClean="0"/>
          </a:p>
          <a:p>
            <a:endParaRPr lang="fr-FR" dirty="0"/>
          </a:p>
        </p:txBody>
      </p:sp>
    </p:spTree>
  </p:cSld>
  <p:clrMapOvr>
    <a:masterClrMapping/>
  </p:clrMapOvr>
  <p:transition>
    <p:cover dir="l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609600"/>
            <a:ext cx="8305800" cy="5715000"/>
          </a:xfrm>
        </p:spPr>
        <p:txBody>
          <a:bodyPr>
            <a:normAutofit fontScale="92500" lnSpcReduction="20000"/>
          </a:bodyPr>
          <a:lstStyle/>
          <a:p>
            <a:pPr marL="6350" indent="-6350" algn="just" rtl="1">
              <a:buNone/>
            </a:pPr>
            <a:r>
              <a:rPr lang="ar-SY" sz="4200" b="1" dirty="0" smtClean="0">
                <a:solidFill>
                  <a:srgbClr val="FF0000"/>
                </a:solidFill>
              </a:rPr>
              <a:t>د. جوانب أخرى</a:t>
            </a:r>
            <a:r>
              <a:rPr lang="ar-SY" sz="4200" dirty="0" smtClean="0">
                <a:solidFill>
                  <a:srgbClr val="FF0000"/>
                </a:solidFill>
              </a:rPr>
              <a:t>: </a:t>
            </a:r>
            <a:endParaRPr lang="ar-DZ" sz="4200" dirty="0" smtClean="0">
              <a:solidFill>
                <a:srgbClr val="FF0000"/>
              </a:solidFill>
            </a:endParaRPr>
          </a:p>
          <a:p>
            <a:pPr marL="6350" indent="-6350" algn="just" rtl="1">
              <a:buNone/>
            </a:pPr>
            <a:r>
              <a:rPr lang="ar-DZ" sz="3500" dirty="0" smtClean="0"/>
              <a:t> </a:t>
            </a:r>
            <a:r>
              <a:rPr lang="ar-DZ" sz="3500" b="1" dirty="0" smtClean="0"/>
              <a:t>   </a:t>
            </a:r>
            <a:r>
              <a:rPr lang="ar-SY" sz="3500" b="1" dirty="0" smtClean="0"/>
              <a:t>إلى جانب المراحل الثلاث</a:t>
            </a:r>
            <a:r>
              <a:rPr lang="ar-DZ" sz="3500" b="1" dirty="0" smtClean="0"/>
              <a:t>،</a:t>
            </a:r>
            <a:r>
              <a:rPr lang="ar-SY" sz="3500" b="1" dirty="0" smtClean="0"/>
              <a:t> تق</a:t>
            </a:r>
            <a:r>
              <a:rPr lang="ar-DZ" sz="3500" b="1" dirty="0" smtClean="0"/>
              <a:t>ت</a:t>
            </a:r>
            <a:r>
              <a:rPr lang="ar-SY" sz="3500" b="1" dirty="0" err="1" smtClean="0"/>
              <a:t>ضي</a:t>
            </a:r>
            <a:r>
              <a:rPr lang="ar-SY" sz="3500" b="1" dirty="0" smtClean="0"/>
              <a:t> الجوانب الإجرائية </a:t>
            </a:r>
            <a:r>
              <a:rPr lang="ar-DZ" sz="3500" b="1" dirty="0" smtClean="0"/>
              <a:t>ل</a:t>
            </a:r>
            <a:r>
              <a:rPr lang="ar-SY" sz="3500" b="1" dirty="0" smtClean="0"/>
              <a:t>تنفيذ نظام </a:t>
            </a:r>
            <a:r>
              <a:rPr lang="en-US" sz="3500" b="1" dirty="0" smtClean="0"/>
              <a:t>TIR</a:t>
            </a:r>
            <a:r>
              <a:rPr lang="ar-SY" sz="3500" b="1" dirty="0" smtClean="0"/>
              <a:t> الآتي:</a:t>
            </a:r>
            <a:endParaRPr lang="fr-FR" sz="3500" b="1" dirty="0" smtClean="0"/>
          </a:p>
          <a:p>
            <a:pPr marL="6350" lvl="0" indent="398463" algn="just" rtl="1">
              <a:buClr>
                <a:srgbClr val="FF0000"/>
              </a:buClr>
              <a:buSzPct val="80000"/>
              <a:buFont typeface="Wingdings" pitchFamily="2" charset="2"/>
              <a:buChar char="ü"/>
            </a:pPr>
            <a:r>
              <a:rPr lang="ar-SY" sz="3500" b="1" dirty="0" smtClean="0"/>
              <a:t>لوحة نقل</a:t>
            </a:r>
            <a:r>
              <a:rPr lang="ar-DZ" sz="3500" b="1" dirty="0" smtClean="0"/>
              <a:t> </a:t>
            </a:r>
            <a:r>
              <a:rPr lang="ar-SY" sz="3500" b="1" dirty="0" smtClean="0"/>
              <a:t>بري دولي مميزة بعلامة </a:t>
            </a:r>
            <a:r>
              <a:rPr lang="en-US" sz="3500" b="1" dirty="0" smtClean="0"/>
              <a:t>TIR</a:t>
            </a:r>
            <a:r>
              <a:rPr lang="ar-SY" sz="3500" b="1" dirty="0" smtClean="0"/>
              <a:t>، التي يجب أن تحملها الشاحنة، </a:t>
            </a:r>
            <a:r>
              <a:rPr lang="ar-DZ" sz="3500" b="1" dirty="0" smtClean="0"/>
              <a:t>ف</a:t>
            </a:r>
            <a:r>
              <a:rPr lang="ar-SY" sz="3500" b="1" dirty="0" smtClean="0"/>
              <a:t>يجب أن يكون </a:t>
            </a:r>
            <a:r>
              <a:rPr lang="ar-DZ" sz="3500" b="1" dirty="0" smtClean="0"/>
              <a:t>سهلة ال</a:t>
            </a:r>
            <a:r>
              <a:rPr lang="ar-SY" sz="3500" b="1" dirty="0" err="1" smtClean="0"/>
              <a:t>اكتشا</a:t>
            </a:r>
            <a:r>
              <a:rPr lang="ar-DZ" sz="3500" b="1" dirty="0" smtClean="0"/>
              <a:t>ف</a:t>
            </a:r>
            <a:r>
              <a:rPr lang="ar-SY" sz="3500" b="1" dirty="0" smtClean="0"/>
              <a:t> في النقاط الجمركية.</a:t>
            </a:r>
            <a:endParaRPr lang="fr-FR" sz="3500" b="1" dirty="0" smtClean="0"/>
          </a:p>
          <a:p>
            <a:pPr marL="6350" lvl="0" indent="398463" algn="just" rtl="1">
              <a:buClr>
                <a:srgbClr val="FF0000"/>
              </a:buClr>
              <a:buSzPct val="80000"/>
              <a:buFont typeface="Wingdings" pitchFamily="2" charset="2"/>
              <a:buChar char="ü"/>
            </a:pPr>
            <a:r>
              <a:rPr lang="ar-SY" sz="3500" b="1" dirty="0" smtClean="0"/>
              <a:t>ينبغي أن تتم الرحلة في فترات زمنية محددة.</a:t>
            </a:r>
            <a:endParaRPr lang="fr-FR" sz="3500" b="1" dirty="0" smtClean="0"/>
          </a:p>
          <a:p>
            <a:pPr marL="6350" lvl="0" indent="398463" algn="just" rtl="1">
              <a:buClr>
                <a:srgbClr val="FF0000"/>
              </a:buClr>
              <a:buSzPct val="80000"/>
              <a:buFont typeface="Wingdings" pitchFamily="2" charset="2"/>
              <a:buChar char="ü"/>
            </a:pPr>
            <a:r>
              <a:rPr lang="ar-SY" sz="3500" b="1" dirty="0" smtClean="0"/>
              <a:t>على الناقل الذي لا يستطيع </a:t>
            </a:r>
            <a:r>
              <a:rPr lang="ar-DZ" sz="3500" b="1" dirty="0" err="1" smtClean="0"/>
              <a:t>الا</a:t>
            </a:r>
            <a:r>
              <a:rPr lang="ar-SY" sz="3500" b="1" dirty="0" err="1" smtClean="0"/>
              <a:t>لتز</a:t>
            </a:r>
            <a:r>
              <a:rPr lang="ar-DZ" sz="3500" b="1" dirty="0" smtClean="0"/>
              <a:t>ا</a:t>
            </a:r>
            <a:r>
              <a:rPr lang="ar-SY" sz="3500" b="1" dirty="0" smtClean="0"/>
              <a:t>م بهذه الاشتراطات لأي سبب (</a:t>
            </a:r>
            <a:r>
              <a:rPr lang="ar-DZ" sz="3500" b="1" dirty="0" smtClean="0"/>
              <a:t> </a:t>
            </a:r>
            <a:r>
              <a:rPr lang="ar-SY" sz="3500" b="1" dirty="0" smtClean="0"/>
              <a:t>أختام مكسورة– دمار جزئي أو كلي للشحنة)، أن يحصل على بيان رسمي من السلطات المحلية، وبناء على هذا التقرير يجوز للسلطات الجمركية </a:t>
            </a:r>
            <a:r>
              <a:rPr lang="ar-DZ" sz="3500" b="1" dirty="0" smtClean="0"/>
              <a:t>البدء </a:t>
            </a:r>
            <a:r>
              <a:rPr lang="ar-DZ" sz="3500" b="1" dirty="0" err="1" smtClean="0"/>
              <a:t>ب</a:t>
            </a:r>
            <a:r>
              <a:rPr lang="ar-SY" sz="3500" b="1" dirty="0" smtClean="0"/>
              <a:t>التحقيق لتقييم مصداقية دفاع الناقل.</a:t>
            </a:r>
            <a:r>
              <a:rPr lang="fr-FR" sz="3500" b="1" dirty="0" smtClean="0"/>
              <a:t> </a:t>
            </a:r>
          </a:p>
          <a:p>
            <a:pPr marL="6350" indent="398463" rtl="1">
              <a:buNone/>
            </a:pPr>
            <a:r>
              <a:rPr lang="en-US" b="1" dirty="0" smtClean="0"/>
              <a:t> </a:t>
            </a:r>
            <a:endParaRPr lang="fr-FR" dirty="0" smtClean="0"/>
          </a:p>
          <a:p>
            <a:endParaRPr lang="fr-FR" dirty="0"/>
          </a:p>
        </p:txBody>
      </p:sp>
    </p:spTree>
  </p:cSld>
  <p:clrMapOvr>
    <a:masterClrMapping/>
  </p:clrMapOvr>
  <p:transition>
    <p:cover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Connecteur droit avec flèche 76"/>
          <p:cNvCxnSpPr/>
          <p:nvPr/>
        </p:nvCxnSpPr>
        <p:spPr>
          <a:xfrm rot="5400000">
            <a:off x="2437606" y="2895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9" name="Groupe 118"/>
          <p:cNvGrpSpPr/>
          <p:nvPr/>
        </p:nvGrpSpPr>
        <p:grpSpPr>
          <a:xfrm>
            <a:off x="-49647" y="914318"/>
            <a:ext cx="9073100" cy="5867482"/>
            <a:chOff x="-169567" y="761917"/>
            <a:chExt cx="9073100" cy="5867482"/>
          </a:xfrm>
        </p:grpSpPr>
        <p:grpSp>
          <p:nvGrpSpPr>
            <p:cNvPr id="46082" name="Group 2"/>
            <p:cNvGrpSpPr>
              <a:grpSpLocks/>
            </p:cNvGrpSpPr>
            <p:nvPr/>
          </p:nvGrpSpPr>
          <p:grpSpPr bwMode="auto">
            <a:xfrm>
              <a:off x="-169567" y="761917"/>
              <a:ext cx="9073100" cy="5867482"/>
              <a:chOff x="-278" y="3592"/>
              <a:chExt cx="11323" cy="7028"/>
            </a:xfrm>
          </p:grpSpPr>
          <p:sp>
            <p:nvSpPr>
              <p:cNvPr id="46083" name="Zone de texte 2"/>
              <p:cNvSpPr txBox="1">
                <a:spLocks noChangeArrowheads="1"/>
              </p:cNvSpPr>
              <p:nvPr/>
            </p:nvSpPr>
            <p:spPr bwMode="auto">
              <a:xfrm>
                <a:off x="4314" y="3592"/>
                <a:ext cx="4654" cy="11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المنظمة</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الدولیة</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الضامنة</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وهي</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الإتحاد الدولي للنقل الطرقي</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(IRU)</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4" name="Zone de texte 2"/>
              <p:cNvSpPr txBox="1">
                <a:spLocks noChangeArrowheads="1"/>
              </p:cNvSpPr>
              <p:nvPr/>
            </p:nvSpPr>
            <p:spPr bwMode="auto">
              <a:xfrm>
                <a:off x="2026" y="5548"/>
                <a:ext cx="2187" cy="8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الجهة</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الوطنیة</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الضامنة</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5" name="Zone de texte 2"/>
              <p:cNvSpPr txBox="1">
                <a:spLocks noChangeArrowheads="1"/>
              </p:cNvSpPr>
              <p:nvPr/>
            </p:nvSpPr>
            <p:spPr bwMode="auto">
              <a:xfrm>
                <a:off x="297" y="5548"/>
                <a:ext cx="1532" cy="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6" name="Zone de texte 2"/>
              <p:cNvSpPr txBox="1">
                <a:spLocks noChangeArrowheads="1"/>
              </p:cNvSpPr>
              <p:nvPr/>
            </p:nvSpPr>
            <p:spPr bwMode="auto">
              <a:xfrm>
                <a:off x="7909" y="5548"/>
                <a:ext cx="1532"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7" name="Zone de texte 2"/>
              <p:cNvSpPr txBox="1">
                <a:spLocks noChangeArrowheads="1"/>
              </p:cNvSpPr>
              <p:nvPr/>
            </p:nvSpPr>
            <p:spPr bwMode="auto">
              <a:xfrm>
                <a:off x="6163" y="5547"/>
                <a:ext cx="1532"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8" name="Zone de texte 2"/>
              <p:cNvSpPr txBox="1">
                <a:spLocks noChangeArrowheads="1"/>
              </p:cNvSpPr>
              <p:nvPr/>
            </p:nvSpPr>
            <p:spPr bwMode="auto">
              <a:xfrm>
                <a:off x="4363" y="5548"/>
                <a:ext cx="1532"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89" name="Zone de texte 2"/>
              <p:cNvSpPr txBox="1">
                <a:spLocks noChangeArrowheads="1"/>
              </p:cNvSpPr>
              <p:nvPr/>
            </p:nvSpPr>
            <p:spPr bwMode="auto">
              <a:xfrm>
                <a:off x="9595" y="5548"/>
                <a:ext cx="1337" cy="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90" name="Oval 10"/>
              <p:cNvSpPr>
                <a:spLocks noChangeArrowheads="1"/>
              </p:cNvSpPr>
              <p:nvPr/>
            </p:nvSpPr>
            <p:spPr bwMode="auto">
              <a:xfrm>
                <a:off x="2933" y="6588"/>
                <a:ext cx="1532" cy="10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6091" name="Oval 11"/>
              <p:cNvSpPr>
                <a:spLocks noChangeArrowheads="1"/>
              </p:cNvSpPr>
              <p:nvPr/>
            </p:nvSpPr>
            <p:spPr bwMode="auto">
              <a:xfrm>
                <a:off x="855" y="8727"/>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2" name="Oval 12"/>
              <p:cNvSpPr>
                <a:spLocks noChangeArrowheads="1"/>
              </p:cNvSpPr>
              <p:nvPr/>
            </p:nvSpPr>
            <p:spPr bwMode="auto">
              <a:xfrm>
                <a:off x="2588" y="8727"/>
                <a:ext cx="1245" cy="1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3" name="Oval 13"/>
              <p:cNvSpPr>
                <a:spLocks noChangeArrowheads="1"/>
              </p:cNvSpPr>
              <p:nvPr/>
            </p:nvSpPr>
            <p:spPr bwMode="auto">
              <a:xfrm>
                <a:off x="9690" y="8742"/>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4" name="Oval 14"/>
              <p:cNvSpPr>
                <a:spLocks noChangeArrowheads="1"/>
              </p:cNvSpPr>
              <p:nvPr/>
            </p:nvSpPr>
            <p:spPr bwMode="auto">
              <a:xfrm>
                <a:off x="8003" y="8742"/>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5" name="Oval 15"/>
              <p:cNvSpPr>
                <a:spLocks noChangeArrowheads="1"/>
              </p:cNvSpPr>
              <p:nvPr/>
            </p:nvSpPr>
            <p:spPr bwMode="auto">
              <a:xfrm>
                <a:off x="6186" y="8727"/>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6" name="Oval 16"/>
              <p:cNvSpPr>
                <a:spLocks noChangeArrowheads="1"/>
              </p:cNvSpPr>
              <p:nvPr/>
            </p:nvSpPr>
            <p:spPr bwMode="auto">
              <a:xfrm>
                <a:off x="4363" y="8742"/>
                <a:ext cx="1245" cy="117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97" name="Text Box 17"/>
              <p:cNvSpPr txBox="1">
                <a:spLocks noChangeArrowheads="1"/>
              </p:cNvSpPr>
              <p:nvPr/>
            </p:nvSpPr>
            <p:spPr bwMode="auto">
              <a:xfrm>
                <a:off x="1035" y="8967"/>
                <a:ext cx="87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الدخول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8" name="Text Box 18"/>
              <p:cNvSpPr txBox="1">
                <a:spLocks noChangeArrowheads="1"/>
              </p:cNvSpPr>
              <p:nvPr/>
            </p:nvSpPr>
            <p:spPr bwMode="auto">
              <a:xfrm>
                <a:off x="2715" y="8952"/>
                <a:ext cx="983" cy="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الخروج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99" name="Text Box 19"/>
              <p:cNvSpPr txBox="1">
                <a:spLocks noChangeArrowheads="1"/>
              </p:cNvSpPr>
              <p:nvPr/>
            </p:nvSpPr>
            <p:spPr bwMode="auto">
              <a:xfrm>
                <a:off x="8220" y="8982"/>
                <a:ext cx="87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الدخول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0" name="Text Box 20"/>
              <p:cNvSpPr txBox="1">
                <a:spLocks noChangeArrowheads="1"/>
              </p:cNvSpPr>
              <p:nvPr/>
            </p:nvSpPr>
            <p:spPr bwMode="auto">
              <a:xfrm>
                <a:off x="4575" y="8967"/>
                <a:ext cx="87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الدخول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1" name="Text Box 21"/>
              <p:cNvSpPr txBox="1">
                <a:spLocks noChangeArrowheads="1"/>
              </p:cNvSpPr>
              <p:nvPr/>
            </p:nvSpPr>
            <p:spPr bwMode="auto">
              <a:xfrm>
                <a:off x="6315" y="8997"/>
                <a:ext cx="983" cy="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الخروج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2" name="Text Box 22"/>
              <p:cNvSpPr txBox="1">
                <a:spLocks noChangeArrowheads="1"/>
              </p:cNvSpPr>
              <p:nvPr/>
            </p:nvSpPr>
            <p:spPr bwMode="auto">
              <a:xfrm>
                <a:off x="9810" y="8997"/>
                <a:ext cx="983" cy="6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جمارك الخروج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3" name="Text Box 23"/>
              <p:cNvSpPr txBox="1">
                <a:spLocks noChangeArrowheads="1"/>
              </p:cNvSpPr>
              <p:nvPr/>
            </p:nvSpPr>
            <p:spPr bwMode="auto">
              <a:xfrm>
                <a:off x="1680" y="8247"/>
                <a:ext cx="1487" cy="4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عملية الإفراج</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04" name="Text Box 24"/>
              <p:cNvSpPr txBox="1">
                <a:spLocks noChangeArrowheads="1"/>
              </p:cNvSpPr>
              <p:nvPr/>
            </p:nvSpPr>
            <p:spPr bwMode="auto">
              <a:xfrm>
                <a:off x="8719" y="8193"/>
                <a:ext cx="1580" cy="5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عملية الإفراج</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6105" name="Text Box 25"/>
              <p:cNvSpPr txBox="1">
                <a:spLocks noChangeArrowheads="1"/>
              </p:cNvSpPr>
              <p:nvPr/>
            </p:nvSpPr>
            <p:spPr bwMode="auto">
              <a:xfrm>
                <a:off x="5167" y="8247"/>
                <a:ext cx="1518"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عملية الإفراج</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06" name="AutoShape 26"/>
              <p:cNvCxnSpPr>
                <a:cxnSpLocks noChangeShapeType="1"/>
              </p:cNvCxnSpPr>
              <p:nvPr/>
            </p:nvCxnSpPr>
            <p:spPr bwMode="auto">
              <a:xfrm>
                <a:off x="2115" y="9117"/>
                <a:ext cx="488" cy="0"/>
              </a:xfrm>
              <a:prstGeom prst="straightConnector1">
                <a:avLst/>
              </a:prstGeom>
              <a:noFill/>
              <a:ln w="28575">
                <a:solidFill>
                  <a:srgbClr val="000000"/>
                </a:solidFill>
                <a:round/>
                <a:headEnd/>
                <a:tailEnd type="triangle" w="med" len="med"/>
              </a:ln>
            </p:spPr>
          </p:cxnSp>
          <p:cxnSp>
            <p:nvCxnSpPr>
              <p:cNvPr id="46107" name="AutoShape 27"/>
              <p:cNvCxnSpPr>
                <a:cxnSpLocks noChangeShapeType="1"/>
              </p:cNvCxnSpPr>
              <p:nvPr/>
            </p:nvCxnSpPr>
            <p:spPr bwMode="auto">
              <a:xfrm flipH="1">
                <a:off x="2100" y="9372"/>
                <a:ext cx="443" cy="0"/>
              </a:xfrm>
              <a:prstGeom prst="straightConnector1">
                <a:avLst/>
              </a:prstGeom>
              <a:noFill/>
              <a:ln w="28575">
                <a:solidFill>
                  <a:srgbClr val="000000"/>
                </a:solidFill>
                <a:round/>
                <a:headEnd/>
                <a:tailEnd type="triangle" w="med" len="med"/>
              </a:ln>
            </p:spPr>
          </p:cxnSp>
          <p:cxnSp>
            <p:nvCxnSpPr>
              <p:cNvPr id="46108" name="AutoShape 28"/>
              <p:cNvCxnSpPr>
                <a:cxnSpLocks noChangeShapeType="1"/>
              </p:cNvCxnSpPr>
              <p:nvPr/>
            </p:nvCxnSpPr>
            <p:spPr bwMode="auto">
              <a:xfrm>
                <a:off x="9202" y="9102"/>
                <a:ext cx="488" cy="0"/>
              </a:xfrm>
              <a:prstGeom prst="straightConnector1">
                <a:avLst/>
              </a:prstGeom>
              <a:noFill/>
              <a:ln w="28575">
                <a:solidFill>
                  <a:srgbClr val="000000"/>
                </a:solidFill>
                <a:round/>
                <a:headEnd/>
                <a:tailEnd type="triangle" w="med" len="med"/>
              </a:ln>
            </p:spPr>
          </p:cxnSp>
          <p:cxnSp>
            <p:nvCxnSpPr>
              <p:cNvPr id="46109" name="AutoShape 29"/>
              <p:cNvCxnSpPr>
                <a:cxnSpLocks noChangeShapeType="1"/>
              </p:cNvCxnSpPr>
              <p:nvPr/>
            </p:nvCxnSpPr>
            <p:spPr bwMode="auto">
              <a:xfrm>
                <a:off x="5668" y="9132"/>
                <a:ext cx="488" cy="0"/>
              </a:xfrm>
              <a:prstGeom prst="straightConnector1">
                <a:avLst/>
              </a:prstGeom>
              <a:noFill/>
              <a:ln w="28575">
                <a:solidFill>
                  <a:srgbClr val="000000"/>
                </a:solidFill>
                <a:round/>
                <a:headEnd/>
                <a:tailEnd type="triangle" w="med" len="med"/>
              </a:ln>
            </p:spPr>
          </p:cxnSp>
          <p:cxnSp>
            <p:nvCxnSpPr>
              <p:cNvPr id="46110" name="AutoShape 30"/>
              <p:cNvCxnSpPr>
                <a:cxnSpLocks noChangeShapeType="1"/>
              </p:cNvCxnSpPr>
              <p:nvPr/>
            </p:nvCxnSpPr>
            <p:spPr bwMode="auto">
              <a:xfrm flipH="1">
                <a:off x="5655" y="9372"/>
                <a:ext cx="443" cy="0"/>
              </a:xfrm>
              <a:prstGeom prst="straightConnector1">
                <a:avLst/>
              </a:prstGeom>
              <a:noFill/>
              <a:ln w="28575">
                <a:solidFill>
                  <a:srgbClr val="000000"/>
                </a:solidFill>
                <a:round/>
                <a:headEnd/>
                <a:tailEnd type="triangle" w="med" len="med"/>
              </a:ln>
            </p:spPr>
          </p:cxnSp>
          <p:cxnSp>
            <p:nvCxnSpPr>
              <p:cNvPr id="46111" name="AutoShape 31"/>
              <p:cNvCxnSpPr>
                <a:cxnSpLocks noChangeShapeType="1"/>
              </p:cNvCxnSpPr>
              <p:nvPr/>
            </p:nvCxnSpPr>
            <p:spPr bwMode="auto">
              <a:xfrm flipH="1">
                <a:off x="9218" y="9387"/>
                <a:ext cx="443" cy="0"/>
              </a:xfrm>
              <a:prstGeom prst="straightConnector1">
                <a:avLst/>
              </a:prstGeom>
              <a:noFill/>
              <a:ln w="28575">
                <a:solidFill>
                  <a:srgbClr val="000000"/>
                </a:solidFill>
                <a:round/>
                <a:headEnd/>
                <a:tailEnd type="triangle" w="med" len="med"/>
              </a:ln>
            </p:spPr>
          </p:cxnSp>
          <p:cxnSp>
            <p:nvCxnSpPr>
              <p:cNvPr id="46112" name="AutoShape 32"/>
              <p:cNvCxnSpPr>
                <a:cxnSpLocks noChangeShapeType="1"/>
              </p:cNvCxnSpPr>
              <p:nvPr/>
            </p:nvCxnSpPr>
            <p:spPr bwMode="auto">
              <a:xfrm>
                <a:off x="3167" y="4231"/>
                <a:ext cx="1147" cy="2"/>
              </a:xfrm>
              <a:prstGeom prst="straightConnector1">
                <a:avLst/>
              </a:prstGeom>
              <a:noFill/>
              <a:ln w="28575">
                <a:solidFill>
                  <a:srgbClr val="000000"/>
                </a:solidFill>
                <a:round/>
                <a:headEnd/>
                <a:tailEnd/>
              </a:ln>
            </p:spPr>
          </p:cxnSp>
          <p:cxnSp>
            <p:nvCxnSpPr>
              <p:cNvPr id="46113" name="AutoShape 33"/>
              <p:cNvCxnSpPr>
                <a:cxnSpLocks noChangeShapeType="1"/>
              </p:cNvCxnSpPr>
              <p:nvPr/>
            </p:nvCxnSpPr>
            <p:spPr bwMode="auto">
              <a:xfrm rot="5400000">
                <a:off x="2950" y="5006"/>
                <a:ext cx="1003" cy="2"/>
              </a:xfrm>
              <a:prstGeom prst="straightConnector1">
                <a:avLst/>
              </a:prstGeom>
              <a:noFill/>
              <a:ln w="28575">
                <a:solidFill>
                  <a:srgbClr val="000000"/>
                </a:solidFill>
                <a:round/>
                <a:headEnd/>
                <a:tailEnd/>
              </a:ln>
            </p:spPr>
          </p:cxnSp>
          <p:sp>
            <p:nvSpPr>
              <p:cNvPr id="46114" name="Zone de texte 2"/>
              <p:cNvSpPr txBox="1">
                <a:spLocks noChangeArrowheads="1"/>
              </p:cNvSpPr>
              <p:nvPr/>
            </p:nvSpPr>
            <p:spPr bwMode="auto">
              <a:xfrm>
                <a:off x="-66" y="4414"/>
                <a:ext cx="3089" cy="10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توزع بطاقة النقل البري الدولي على</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5" name="Zone de texte 2"/>
              <p:cNvSpPr txBox="1">
                <a:spLocks noChangeArrowheads="1"/>
              </p:cNvSpPr>
              <p:nvPr/>
            </p:nvSpPr>
            <p:spPr bwMode="auto">
              <a:xfrm>
                <a:off x="3606" y="4907"/>
                <a:ext cx="4696"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تعاد بطاقة النقل البري الدولي إلى:</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6" name="Zone de texte 2"/>
              <p:cNvSpPr txBox="1">
                <a:spLocks noChangeArrowheads="1"/>
              </p:cNvSpPr>
              <p:nvPr/>
            </p:nvSpPr>
            <p:spPr bwMode="auto">
              <a:xfrm>
                <a:off x="-278" y="6458"/>
                <a:ext cx="3233"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تباع بطاقة النقل البري الدولي لـ</a:t>
                </a:r>
                <a:r>
                  <a:rPr kumimoji="0" lang="fr-FR"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7" name="Zone de texte 2"/>
              <p:cNvSpPr txBox="1">
                <a:spLocks noChangeArrowheads="1"/>
              </p:cNvSpPr>
              <p:nvPr/>
            </p:nvSpPr>
            <p:spPr bwMode="auto">
              <a:xfrm>
                <a:off x="4508" y="6428"/>
                <a:ext cx="4323"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تعاد بطاقة النقل البري الدولي لـ</a:t>
                </a:r>
                <a:r>
                  <a:rPr kumimoji="0" lang="fr-FR"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18" name="Zone de texte 2"/>
              <p:cNvSpPr txBox="1">
                <a:spLocks noChangeArrowheads="1"/>
              </p:cNvSpPr>
              <p:nvPr/>
            </p:nvSpPr>
            <p:spPr bwMode="auto">
              <a:xfrm>
                <a:off x="-216" y="7005"/>
                <a:ext cx="2337" cy="8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تقدم بطاقة النقل البري الدولي لـ</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19" name="AutoShape 39"/>
              <p:cNvCxnSpPr>
                <a:cxnSpLocks noChangeShapeType="1"/>
              </p:cNvCxnSpPr>
              <p:nvPr/>
            </p:nvCxnSpPr>
            <p:spPr bwMode="auto">
              <a:xfrm>
                <a:off x="2348" y="7130"/>
                <a:ext cx="473" cy="1"/>
              </a:xfrm>
              <a:prstGeom prst="straightConnector1">
                <a:avLst/>
              </a:prstGeom>
              <a:noFill/>
              <a:ln w="28575">
                <a:solidFill>
                  <a:srgbClr val="000000"/>
                </a:solidFill>
                <a:round/>
                <a:headEnd/>
                <a:tailEnd/>
              </a:ln>
            </p:spPr>
          </p:cxnSp>
          <p:cxnSp>
            <p:nvCxnSpPr>
              <p:cNvPr id="46120" name="AutoShape 40"/>
              <p:cNvCxnSpPr>
                <a:cxnSpLocks noChangeShapeType="1"/>
              </p:cNvCxnSpPr>
              <p:nvPr/>
            </p:nvCxnSpPr>
            <p:spPr bwMode="auto">
              <a:xfrm>
                <a:off x="2348" y="7130"/>
                <a:ext cx="0" cy="1132"/>
              </a:xfrm>
              <a:prstGeom prst="straightConnector1">
                <a:avLst/>
              </a:prstGeom>
              <a:noFill/>
              <a:ln w="28575">
                <a:solidFill>
                  <a:srgbClr val="000000"/>
                </a:solidFill>
                <a:round/>
                <a:headEnd/>
                <a:tailEnd type="triangle" w="med" len="med"/>
              </a:ln>
            </p:spPr>
          </p:cxnSp>
          <p:sp>
            <p:nvSpPr>
              <p:cNvPr id="46121" name="Text Box 41"/>
              <p:cNvSpPr txBox="1">
                <a:spLocks noChangeArrowheads="1"/>
              </p:cNvSpPr>
              <p:nvPr/>
            </p:nvSpPr>
            <p:spPr bwMode="auto">
              <a:xfrm>
                <a:off x="124" y="7882"/>
                <a:ext cx="1856"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2" name="Text Box 42"/>
              <p:cNvSpPr txBox="1">
                <a:spLocks noChangeArrowheads="1"/>
              </p:cNvSpPr>
              <p:nvPr/>
            </p:nvSpPr>
            <p:spPr bwMode="auto">
              <a:xfrm>
                <a:off x="2543" y="7770"/>
                <a:ext cx="1410"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3" name="Text Box 43"/>
              <p:cNvSpPr txBox="1">
                <a:spLocks noChangeArrowheads="1"/>
              </p:cNvSpPr>
              <p:nvPr/>
            </p:nvSpPr>
            <p:spPr bwMode="auto">
              <a:xfrm>
                <a:off x="4229" y="7755"/>
                <a:ext cx="141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4" name="Text Box 44"/>
              <p:cNvSpPr txBox="1">
                <a:spLocks noChangeArrowheads="1"/>
              </p:cNvSpPr>
              <p:nvPr/>
            </p:nvSpPr>
            <p:spPr bwMode="auto">
              <a:xfrm>
                <a:off x="9635" y="7740"/>
                <a:ext cx="141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5" name="Text Box 45"/>
              <p:cNvSpPr txBox="1">
                <a:spLocks noChangeArrowheads="1"/>
              </p:cNvSpPr>
              <p:nvPr/>
            </p:nvSpPr>
            <p:spPr bwMode="auto">
              <a:xfrm>
                <a:off x="7487" y="7699"/>
                <a:ext cx="1618" cy="4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6" name="Text Box 46"/>
              <p:cNvSpPr txBox="1">
                <a:spLocks noChangeArrowheads="1"/>
              </p:cNvSpPr>
              <p:nvPr/>
            </p:nvSpPr>
            <p:spPr bwMode="auto">
              <a:xfrm>
                <a:off x="6115" y="7770"/>
                <a:ext cx="141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تفحص الأختام</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28" name="AutoShape 48"/>
              <p:cNvCxnSpPr>
                <a:cxnSpLocks noChangeShapeType="1"/>
              </p:cNvCxnSpPr>
              <p:nvPr/>
            </p:nvCxnSpPr>
            <p:spPr bwMode="auto">
              <a:xfrm>
                <a:off x="4628" y="7170"/>
                <a:ext cx="4755" cy="2"/>
              </a:xfrm>
              <a:prstGeom prst="straightConnector1">
                <a:avLst/>
              </a:prstGeom>
              <a:noFill/>
              <a:ln w="28575">
                <a:solidFill>
                  <a:srgbClr val="000000"/>
                </a:solidFill>
                <a:round/>
                <a:headEnd/>
                <a:tailEnd/>
              </a:ln>
            </p:spPr>
          </p:cxnSp>
          <p:cxnSp>
            <p:nvCxnSpPr>
              <p:cNvPr id="46129" name="AutoShape 49"/>
              <p:cNvCxnSpPr>
                <a:cxnSpLocks noChangeShapeType="1"/>
              </p:cNvCxnSpPr>
              <p:nvPr/>
            </p:nvCxnSpPr>
            <p:spPr bwMode="auto">
              <a:xfrm>
                <a:off x="9403" y="7153"/>
                <a:ext cx="8" cy="1131"/>
              </a:xfrm>
              <a:prstGeom prst="straightConnector1">
                <a:avLst/>
              </a:prstGeom>
              <a:noFill/>
              <a:ln w="28575">
                <a:solidFill>
                  <a:srgbClr val="000000"/>
                </a:solidFill>
                <a:round/>
                <a:headEnd/>
                <a:tailEnd/>
              </a:ln>
            </p:spPr>
          </p:cxnSp>
          <p:sp>
            <p:nvSpPr>
              <p:cNvPr id="46130" name="Text Box 50"/>
              <p:cNvSpPr txBox="1">
                <a:spLocks noChangeArrowheads="1"/>
              </p:cNvSpPr>
              <p:nvPr/>
            </p:nvSpPr>
            <p:spPr bwMode="auto">
              <a:xfrm>
                <a:off x="1613" y="10140"/>
                <a:ext cx="1410"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بلد المغادرة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1" name="Text Box 51"/>
              <p:cNvSpPr txBox="1">
                <a:spLocks noChangeArrowheads="1"/>
              </p:cNvSpPr>
              <p:nvPr/>
            </p:nvSpPr>
            <p:spPr bwMode="auto">
              <a:xfrm>
                <a:off x="4593" y="10140"/>
                <a:ext cx="2472"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بلد العبور الأول</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2" name="Text Box 52"/>
              <p:cNvSpPr txBox="1">
                <a:spLocks noChangeArrowheads="1"/>
              </p:cNvSpPr>
              <p:nvPr/>
            </p:nvSpPr>
            <p:spPr bwMode="auto">
              <a:xfrm>
                <a:off x="8955" y="10140"/>
                <a:ext cx="1410" cy="37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بلد المقصد</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133" name="AutoShape 53"/>
              <p:cNvCxnSpPr>
                <a:cxnSpLocks noChangeShapeType="1"/>
              </p:cNvCxnSpPr>
              <p:nvPr/>
            </p:nvCxnSpPr>
            <p:spPr bwMode="auto">
              <a:xfrm>
                <a:off x="3983" y="9267"/>
                <a:ext cx="255" cy="1"/>
              </a:xfrm>
              <a:prstGeom prst="straightConnector1">
                <a:avLst/>
              </a:prstGeom>
              <a:noFill/>
              <a:ln w="38100">
                <a:solidFill>
                  <a:srgbClr val="000000"/>
                </a:solidFill>
                <a:round/>
                <a:headEnd/>
                <a:tailEnd type="triangle" w="med" len="med"/>
              </a:ln>
            </p:spPr>
          </p:cxnSp>
          <p:cxnSp>
            <p:nvCxnSpPr>
              <p:cNvPr id="46134" name="AutoShape 54"/>
              <p:cNvCxnSpPr>
                <a:cxnSpLocks noChangeShapeType="1"/>
              </p:cNvCxnSpPr>
              <p:nvPr/>
            </p:nvCxnSpPr>
            <p:spPr bwMode="auto">
              <a:xfrm>
                <a:off x="7613" y="9222"/>
                <a:ext cx="255" cy="1"/>
              </a:xfrm>
              <a:prstGeom prst="straightConnector1">
                <a:avLst/>
              </a:prstGeom>
              <a:noFill/>
              <a:ln w="38100">
                <a:solidFill>
                  <a:srgbClr val="000000"/>
                </a:solidFill>
                <a:round/>
                <a:headEnd/>
                <a:tailEnd type="triangle" w="med" len="med"/>
              </a:ln>
            </p:spPr>
          </p:cxnSp>
        </p:grpSp>
        <p:cxnSp>
          <p:nvCxnSpPr>
            <p:cNvPr id="73" name="Connecteur droit avec flèche 72"/>
            <p:cNvCxnSpPr/>
            <p:nvPr/>
          </p:nvCxnSpPr>
          <p:spPr>
            <a:xfrm>
              <a:off x="2819400" y="1522412"/>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a:off x="2056606" y="1828006"/>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rot="5400000" flipH="1" flipV="1">
              <a:off x="2818606" y="3197106"/>
              <a:ext cx="457200" cy="158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Text Box 44"/>
            <p:cNvSpPr txBox="1">
              <a:spLocks noChangeArrowheads="1"/>
            </p:cNvSpPr>
            <p:nvPr/>
          </p:nvSpPr>
          <p:spPr bwMode="auto">
            <a:xfrm>
              <a:off x="2598276" y="3415260"/>
              <a:ext cx="838200" cy="609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حاملها</a:t>
              </a:r>
              <a:r>
                <a:rPr kumimoji="0" lang="ar-DZ" sz="1600" b="1" i="0" u="none" strike="noStrike" cap="none" normalizeH="0" dirty="0" smtClean="0">
                  <a:ln>
                    <a:noFill/>
                  </a:ln>
                  <a:solidFill>
                    <a:schemeClr val="tx1"/>
                  </a:solidFill>
                  <a:effectLst/>
                  <a:latin typeface="Arial" pitchFamily="34" charset="0"/>
                  <a:ea typeface="Arial" pitchFamily="34" charset="0"/>
                  <a:cs typeface="Arial" pitchFamily="34" charset="0"/>
                </a:rPr>
                <a:t> الناقل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4" name="Rectangle 123"/>
          <p:cNvSpPr/>
          <p:nvPr/>
        </p:nvSpPr>
        <p:spPr>
          <a:xfrm>
            <a:off x="1676400" y="76200"/>
            <a:ext cx="6064481" cy="584775"/>
          </a:xfrm>
          <a:prstGeom prst="rect">
            <a:avLst/>
          </a:prstGeom>
        </p:spPr>
        <p:txBody>
          <a:bodyPr wrap="none">
            <a:spAutoFit/>
          </a:bodyPr>
          <a:lstStyle/>
          <a:p>
            <a:r>
              <a:rPr lang="ar-DZ" sz="3200" b="1" dirty="0" smtClean="0">
                <a:solidFill>
                  <a:srgbClr val="FF0000"/>
                </a:solidFill>
              </a:rPr>
              <a:t>7. </a:t>
            </a:r>
            <a:r>
              <a:rPr lang="ar-SA" sz="3200" b="1" dirty="0" smtClean="0">
                <a:solidFill>
                  <a:srgbClr val="FF0000"/>
                </a:solidFill>
              </a:rPr>
              <a:t>نظام النقل البري الدولي المعمول به حاليا</a:t>
            </a:r>
            <a:r>
              <a:rPr lang="ar-DZ" sz="3200" b="1" dirty="0" smtClean="0">
                <a:solidFill>
                  <a:srgbClr val="FF0000"/>
                </a:solidFill>
              </a:rPr>
              <a:t>:</a:t>
            </a:r>
            <a:endParaRPr lang="fr-FR" sz="3200" b="1" dirty="0">
              <a:solidFill>
                <a:srgbClr val="FF0000"/>
              </a:solidFill>
            </a:endParaRPr>
          </a:p>
        </p:txBody>
      </p:sp>
    </p:spTree>
  </p:cSld>
  <p:clrMapOvr>
    <a:masterClrMapping/>
  </p:clrMapOvr>
  <p:transition>
    <p:cover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Transit international routier — Wikipédia.jpg"/>
          <p:cNvPicPr>
            <a:picLocks noChangeAspect="1" noChangeArrowheads="1"/>
          </p:cNvPicPr>
          <p:nvPr/>
        </p:nvPicPr>
        <p:blipFill>
          <a:blip r:embed="rId2"/>
          <a:srcRect/>
          <a:stretch>
            <a:fillRect/>
          </a:stretch>
        </p:blipFill>
        <p:spPr bwMode="auto">
          <a:xfrm>
            <a:off x="152400" y="1066800"/>
            <a:ext cx="8839200" cy="5715000"/>
          </a:xfrm>
          <a:prstGeom prst="rect">
            <a:avLst/>
          </a:prstGeom>
          <a:noFill/>
        </p:spPr>
      </p:pic>
      <p:sp>
        <p:nvSpPr>
          <p:cNvPr id="5" name="Rectangle 4"/>
          <p:cNvSpPr/>
          <p:nvPr/>
        </p:nvSpPr>
        <p:spPr>
          <a:xfrm>
            <a:off x="1079027" y="304800"/>
            <a:ext cx="7074373" cy="523220"/>
          </a:xfrm>
          <a:prstGeom prst="rect">
            <a:avLst/>
          </a:prstGeom>
        </p:spPr>
        <p:txBody>
          <a:bodyPr wrap="none">
            <a:spAutoFit/>
          </a:bodyPr>
          <a:lstStyle/>
          <a:p>
            <a:r>
              <a:rPr lang="fr-FR" sz="2800" b="1" dirty="0" smtClean="0">
                <a:solidFill>
                  <a:srgbClr val="FF0000"/>
                </a:solidFill>
              </a:rPr>
              <a:t>Transit international routier — </a:t>
            </a:r>
            <a:r>
              <a:rPr lang="fr-FR" sz="2800" b="1" dirty="0" err="1" smtClean="0">
                <a:solidFill>
                  <a:srgbClr val="FF0000"/>
                </a:solidFill>
              </a:rPr>
              <a:t>Wikipédia</a:t>
            </a:r>
            <a:endParaRPr lang="fr-FR" sz="28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457200"/>
            <a:ext cx="8839200" cy="3657600"/>
          </a:xfrm>
        </p:spPr>
        <p:txBody>
          <a:bodyPr>
            <a:noAutofit/>
          </a:bodyPr>
          <a:lstStyle/>
          <a:p>
            <a:pPr marL="0" indent="0" algn="just" rtl="1">
              <a:buClr>
                <a:srgbClr val="FF0000"/>
              </a:buClr>
              <a:buSzPct val="85000"/>
              <a:buFont typeface="Wingdings" pitchFamily="2" charset="2"/>
              <a:buChar char="ü"/>
            </a:pPr>
            <a:r>
              <a:rPr lang="ar-DZ" sz="3200" b="1" dirty="0" smtClean="0">
                <a:solidFill>
                  <a:srgbClr val="FF0000"/>
                </a:solidFill>
              </a:rPr>
              <a:t> </a:t>
            </a:r>
            <a:r>
              <a:rPr lang="ar-SA" sz="3200" b="1" dirty="0" smtClean="0">
                <a:solidFill>
                  <a:srgbClr val="FF0000"/>
                </a:solidFill>
              </a:rPr>
              <a:t>الطرق الحرة  </a:t>
            </a:r>
            <a:r>
              <a:rPr lang="fr-FR" sz="3200" b="1" dirty="0" smtClean="0">
                <a:solidFill>
                  <a:srgbClr val="FF0000"/>
                </a:solidFill>
              </a:rPr>
              <a:t>Freeway</a:t>
            </a:r>
            <a:r>
              <a:rPr lang="ar-SA" sz="3200" b="1" dirty="0" smtClean="0">
                <a:solidFill>
                  <a:srgbClr val="FF0000"/>
                </a:solidFill>
              </a:rPr>
              <a:t>: </a:t>
            </a:r>
            <a:endParaRPr lang="fr-FR" sz="3200" b="1" dirty="0" smtClean="0">
              <a:solidFill>
                <a:srgbClr val="FF0000"/>
              </a:solidFill>
            </a:endParaRPr>
          </a:p>
          <a:p>
            <a:pPr marL="0" lvl="0" indent="0" algn="just" rtl="1">
              <a:buNone/>
            </a:pPr>
            <a:r>
              <a:rPr lang="ar-DZ" sz="3200" b="1" dirty="0" smtClean="0"/>
              <a:t>   </a:t>
            </a:r>
            <a:r>
              <a:rPr lang="ar-SA" sz="3200" b="1" dirty="0" smtClean="0"/>
              <a:t>طرق مزدوجة بعدة حارات، مقسمة بجزيرة وسطية، وهي مخصصة فقط </a:t>
            </a:r>
            <a:r>
              <a:rPr lang="ar-SA" sz="3200" b="1" dirty="0" err="1" smtClean="0"/>
              <a:t>لل</a:t>
            </a:r>
            <a:r>
              <a:rPr lang="ar-DZ" sz="3200" b="1" dirty="0" smtClean="0"/>
              <a:t>مركبات</a:t>
            </a:r>
            <a:r>
              <a:rPr lang="ar-SA" sz="3200" b="1" dirty="0" smtClean="0"/>
              <a:t> بأنواعها، جميع التقاطعات عليها في مستويات مختلفة (جسور، أنفاق)، تدخل السيارات وتخرج عند نقط محدده فقط</a:t>
            </a:r>
            <a:r>
              <a:rPr lang="ar-DZ" sz="3200" b="1" dirty="0" smtClean="0"/>
              <a:t> </a:t>
            </a:r>
            <a:r>
              <a:rPr lang="ar-DZ" sz="3200" b="1" dirty="0" smtClean="0">
                <a:solidFill>
                  <a:srgbClr val="FF0000"/>
                </a:solidFill>
              </a:rPr>
              <a:t>(</a:t>
            </a:r>
            <a:r>
              <a:rPr lang="ar-SA" sz="3200" b="1" dirty="0" smtClean="0">
                <a:solidFill>
                  <a:srgbClr val="FF0000"/>
                </a:solidFill>
              </a:rPr>
              <a:t>مسارب انسلال</a:t>
            </a:r>
            <a:r>
              <a:rPr lang="ar-DZ" sz="3200" b="1" dirty="0" smtClean="0">
                <a:solidFill>
                  <a:srgbClr val="FF0000"/>
                </a:solidFill>
              </a:rPr>
              <a:t>)</a:t>
            </a:r>
            <a:r>
              <a:rPr lang="ar-SA" sz="3200" b="1" dirty="0" smtClean="0"/>
              <a:t>، </a:t>
            </a:r>
            <a:r>
              <a:rPr lang="ar-DZ" sz="3200" b="1" dirty="0" smtClean="0"/>
              <a:t>حتى</a:t>
            </a:r>
            <a:r>
              <a:rPr lang="ar-SA" sz="3200" b="1" dirty="0" smtClean="0"/>
              <a:t> لا تؤثر على تدفق المرور، تربط بين عواصم المحافظات وعاصمة الدول</a:t>
            </a:r>
            <a:r>
              <a:rPr lang="ar-DZ" sz="3200" b="1" dirty="0" smtClean="0"/>
              <a:t>ة</a:t>
            </a:r>
            <a:r>
              <a:rPr lang="ar-SA" sz="3200" b="1" dirty="0" smtClean="0"/>
              <a:t> أو الدول، </a:t>
            </a:r>
            <a:r>
              <a:rPr lang="ar-SA" sz="3200" b="1" dirty="0" smtClean="0">
                <a:solidFill>
                  <a:srgbClr val="FF0000"/>
                </a:solidFill>
              </a:rPr>
              <a:t>تخضع للرقابة </a:t>
            </a:r>
            <a:r>
              <a:rPr lang="ar-SA" sz="3200" b="1" dirty="0" smtClean="0"/>
              <a:t>لأنه</a:t>
            </a:r>
            <a:r>
              <a:rPr lang="ar-DZ" sz="3200" b="1" dirty="0" smtClean="0"/>
              <a:t>ا صممت </a:t>
            </a:r>
            <a:r>
              <a:rPr lang="ar-SA" sz="3200" b="1" dirty="0" smtClean="0"/>
              <a:t>لحركة السيارات عالية السرعة</a:t>
            </a:r>
            <a:r>
              <a:rPr lang="ar-DZ" sz="3200" b="1" dirty="0" smtClean="0"/>
              <a:t>. </a:t>
            </a:r>
            <a:endParaRPr lang="fr-FR" sz="3200" dirty="0"/>
          </a:p>
        </p:txBody>
      </p:sp>
      <p:sp>
        <p:nvSpPr>
          <p:cNvPr id="4" name="Espace réservé du contenu 2"/>
          <p:cNvSpPr txBox="1">
            <a:spLocks/>
          </p:cNvSpPr>
          <p:nvPr/>
        </p:nvSpPr>
        <p:spPr>
          <a:xfrm>
            <a:off x="152400" y="4343400"/>
            <a:ext cx="8839200" cy="2362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mn-lt"/>
                <a:ea typeface="+mn-ea"/>
                <a:cs typeface="+mn-cs"/>
              </a:rPr>
              <a:t>ال</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تسميات</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Freeway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أستراليا،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ج</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أفريقيا، مصر، وم </a:t>
            </a:r>
            <a:r>
              <a:rPr kumimoji="0" lang="ar-SA" sz="3200" b="1" i="0" u="none" strike="noStrike" kern="1200" cap="none" spc="0" normalizeH="0" baseline="0" noProof="0" dirty="0" err="1" smtClean="0">
                <a:ln>
                  <a:noFill/>
                </a:ln>
                <a:solidFill>
                  <a:schemeClr val="tx1"/>
                </a:solidFill>
                <a:effectLst/>
                <a:uLnTx/>
                <a:uFillTx/>
                <a:latin typeface="+mn-lt"/>
                <a:ea typeface="+mn-ea"/>
                <a:cs typeface="+mn-cs"/>
              </a:rPr>
              <a:t>أ</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وكندا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algn="just" rtl="1">
              <a:spcBef>
                <a:spcPct val="20000"/>
              </a:spcBef>
              <a:buClr>
                <a:schemeClr val="tx1">
                  <a:shade val="95000"/>
                </a:schemeClr>
              </a:buClr>
              <a:buSzPct val="65000"/>
            </a:pPr>
            <a:r>
              <a:rPr kumimoji="0" lang="fr-FR" sz="3200" b="1" i="0" u="none" strike="noStrike" kern="1200" cap="none" spc="0" normalizeH="0" baseline="0" noProof="0" dirty="0" smtClean="0">
                <a:ln>
                  <a:noFill/>
                </a:ln>
                <a:solidFill>
                  <a:srgbClr val="FF0000"/>
                </a:solidFill>
                <a:effectLst/>
                <a:uLnTx/>
                <a:uFillTx/>
                <a:latin typeface="+mn-lt"/>
                <a:ea typeface="+mn-ea"/>
                <a:cs typeface="+mn-cs"/>
              </a:rPr>
              <a:t>motorway</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بريطانيا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lang="fr-FR" sz="3200" b="1" dirty="0" smtClean="0">
                <a:solidFill>
                  <a:srgbClr val="FF0000"/>
                </a:solidFill>
              </a:rPr>
              <a:t>autostrade</a:t>
            </a:r>
            <a:r>
              <a:rPr lang="ar-SA" sz="3200" b="1" dirty="0" smtClean="0"/>
              <a:t> في إيطاليا.</a:t>
            </a:r>
            <a:endParaRPr lang="fr-FR" sz="3200" b="1" dirty="0" smtClean="0"/>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r-FR" sz="3200" b="1" i="0" u="none" strike="noStrike" kern="1200" cap="none" spc="0" normalizeH="0" baseline="0" noProof="0" dirty="0" smtClean="0">
                <a:ln>
                  <a:noFill/>
                </a:ln>
                <a:solidFill>
                  <a:srgbClr val="FF0000"/>
                </a:solidFill>
                <a:effectLst/>
                <a:uLnTx/>
                <a:uFillTx/>
                <a:latin typeface="+mn-lt"/>
                <a:ea typeface="+mn-ea"/>
                <a:cs typeface="+mn-cs"/>
              </a:rPr>
              <a:t>expressway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Autoroutes</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أوروبا وبلدان آسيا</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mn-lt"/>
                <a:ea typeface="+mn-ea"/>
                <a:cs typeface="+mn-cs"/>
              </a:rPr>
              <a:t> الطريق السيار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المغرب العربي</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752600"/>
            <a:ext cx="8305800" cy="1066800"/>
          </a:xfrm>
        </p:spPr>
        <p:txBody>
          <a:bodyPr>
            <a:normAutofit/>
          </a:bodyPr>
          <a:lstStyle/>
          <a:p>
            <a:pPr marL="0" indent="0" algn="just" rtl="1">
              <a:buNone/>
            </a:pPr>
            <a:r>
              <a:rPr lang="ar-DZ" sz="3200" b="1" dirty="0" smtClean="0"/>
              <a:t>توافر </a:t>
            </a:r>
            <a:r>
              <a:rPr lang="ar-SA" sz="3200" b="1" dirty="0" smtClean="0">
                <a:solidFill>
                  <a:srgbClr val="FF0000"/>
                </a:solidFill>
              </a:rPr>
              <a:t>مواصفات </a:t>
            </a:r>
            <a:r>
              <a:rPr lang="ar-DZ" sz="3200" b="1" dirty="0" smtClean="0"/>
              <a:t>في المركبات </a:t>
            </a:r>
            <a:r>
              <a:rPr lang="ar-SA" sz="3200" b="1" dirty="0" smtClean="0"/>
              <a:t>والحاويات، حتى يتم </a:t>
            </a:r>
            <a:r>
              <a:rPr lang="ar-SA" sz="3200" b="1" dirty="0" smtClean="0">
                <a:solidFill>
                  <a:srgbClr val="FF0000"/>
                </a:solidFill>
              </a:rPr>
              <a:t>اعتمادها</a:t>
            </a:r>
            <a:r>
              <a:rPr lang="ar-SA" sz="3200" b="1" dirty="0" smtClean="0"/>
              <a:t> </a:t>
            </a:r>
            <a:r>
              <a:rPr lang="ar-DZ" sz="3200" b="1" dirty="0" smtClean="0"/>
              <a:t>للاستعمال في </a:t>
            </a:r>
            <a:r>
              <a:rPr lang="ar-SA" sz="3200" b="1" dirty="0" err="1" smtClean="0"/>
              <a:t>نظا</a:t>
            </a:r>
            <a:r>
              <a:rPr lang="ar-DZ" sz="3200" b="1" dirty="0" smtClean="0"/>
              <a:t>م </a:t>
            </a:r>
            <a:r>
              <a:rPr lang="fr-FR" sz="3200" b="1" dirty="0" smtClean="0"/>
              <a:t>TIR</a:t>
            </a:r>
            <a:r>
              <a:rPr lang="ar-DZ" sz="3200" b="1" dirty="0" smtClean="0"/>
              <a:t>، </a:t>
            </a:r>
            <a:r>
              <a:rPr lang="ar-SA" sz="3200" b="1" dirty="0" smtClean="0">
                <a:solidFill>
                  <a:srgbClr val="FF0000"/>
                </a:solidFill>
              </a:rPr>
              <a:t>ووضع الأختام </a:t>
            </a:r>
            <a:r>
              <a:rPr lang="ar-SA" sz="3200" b="1" dirty="0" smtClean="0"/>
              <a:t>عليها من </a:t>
            </a:r>
            <a:r>
              <a:rPr lang="ar-DZ" sz="3200" b="1" dirty="0" smtClean="0"/>
              <a:t>الجمارك.</a:t>
            </a:r>
          </a:p>
        </p:txBody>
      </p:sp>
      <p:sp>
        <p:nvSpPr>
          <p:cNvPr id="4" name="Rectangle 3"/>
          <p:cNvSpPr/>
          <p:nvPr/>
        </p:nvSpPr>
        <p:spPr>
          <a:xfrm>
            <a:off x="5002585" y="762000"/>
            <a:ext cx="3469219" cy="646331"/>
          </a:xfrm>
          <a:prstGeom prst="rect">
            <a:avLst/>
          </a:prstGeom>
        </p:spPr>
        <p:txBody>
          <a:bodyPr wrap="none">
            <a:spAutoFit/>
          </a:bodyPr>
          <a:lstStyle/>
          <a:p>
            <a:pPr algn="r" rtl="1"/>
            <a:r>
              <a:rPr lang="ar-DZ" sz="3600" b="1" dirty="0" smtClean="0">
                <a:solidFill>
                  <a:srgbClr val="FF0000"/>
                </a:solidFill>
              </a:rPr>
              <a:t>8. شروط اتفاقية تير :</a:t>
            </a:r>
            <a:endParaRPr lang="fr-FR" sz="3600" b="1" dirty="0">
              <a:solidFill>
                <a:srgbClr val="FF0000"/>
              </a:solidFill>
            </a:endParaRPr>
          </a:p>
        </p:txBody>
      </p:sp>
      <p:sp>
        <p:nvSpPr>
          <p:cNvPr id="5" name="Espace réservé du contenu 2"/>
          <p:cNvSpPr txBox="1">
            <a:spLocks/>
          </p:cNvSpPr>
          <p:nvPr/>
        </p:nvSpPr>
        <p:spPr>
          <a:xfrm>
            <a:off x="381000" y="3200400"/>
            <a:ext cx="83058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يتمثل اعتماد وسائل النقل في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تسليم شهادة صالحة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في كافة الدول المصادقة على المعاهدة ولمدة سنتين</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6" name="Espace réservé du contenu 2"/>
          <p:cNvSpPr txBox="1">
            <a:spLocks/>
          </p:cNvSpPr>
          <p:nvPr/>
        </p:nvSpPr>
        <p:spPr>
          <a:xfrm>
            <a:off x="381000" y="4648200"/>
            <a:ext cx="8305800" cy="1143000"/>
          </a:xfrm>
          <a:prstGeom prst="rect">
            <a:avLst/>
          </a:prstGeom>
        </p:spPr>
        <p:txBody>
          <a:bodyPr vert="horz">
            <a:normAutofit/>
          </a:bodyPr>
          <a:lstStyle/>
          <a:p>
            <a:pPr lvl="0" algn="just" rtl="1">
              <a:spcBef>
                <a:spcPct val="20000"/>
              </a:spcBef>
              <a:buClr>
                <a:schemeClr val="tx1">
                  <a:shade val="95000"/>
                </a:schemeClr>
              </a:buClr>
              <a:buSzPct val="65000"/>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يجب على وسائل النقل المستعملة في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نظام </a:t>
            </a:r>
            <a:r>
              <a:rPr lang="fr-FR" sz="3200" b="1" dirty="0" smtClean="0">
                <a:solidFill>
                  <a:srgbClr val="FF0000"/>
                </a:solidFill>
              </a:rPr>
              <a:t>TIR </a:t>
            </a:r>
            <a:r>
              <a:rPr lang="ar-DZ" sz="3200" b="1" dirty="0" smtClean="0">
                <a:solidFill>
                  <a:srgbClr val="FF0000"/>
                </a:solidFill>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أن تحمل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علامة واضحة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مثبتة من الأمام والخلف،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مكتوب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عليها </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TIR</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ar-DZ"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04800" y="381000"/>
            <a:ext cx="83058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يتطلب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تصريح</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الدول المجاورة بدخول الشاحنات أو عبورها أراضيها من دولة ما: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مطابقة المقاييس الدولية للشاحنات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وحمل السائقين ل</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رخص قيادة دولية</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يتطلب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انضمام الدولة </a:t>
            </a:r>
            <a:r>
              <a:rPr lang="ar-DZ" sz="3200" b="1" dirty="0" smtClean="0">
                <a:solidFill>
                  <a:srgbClr val="FF0000"/>
                </a:solidFill>
              </a:rPr>
              <a:t>ل</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لاتحاد الدولي </a:t>
            </a:r>
            <a:r>
              <a:rPr lang="ar-DZ" sz="3200" b="1" dirty="0" smtClean="0"/>
              <a:t>ل</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لطرق</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IRU</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 واتفاقية </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TIR</a:t>
            </a:r>
            <a:r>
              <a:rPr kumimoji="0" lang="fr-FR"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a:spLocks noGrp="1"/>
          </p:cNvSpPr>
          <p:nvPr>
            <p:ph idx="1"/>
          </p:nvPr>
        </p:nvSpPr>
        <p:spPr>
          <a:xfrm>
            <a:off x="228600" y="2743200"/>
            <a:ext cx="8458200" cy="1143000"/>
          </a:xfrm>
        </p:spPr>
        <p:txBody>
          <a:bodyPr>
            <a:normAutofit/>
          </a:bodyPr>
          <a:lstStyle/>
          <a:p>
            <a:pPr marL="0" indent="0" algn="just" rtl="1">
              <a:buNone/>
            </a:pPr>
            <a:r>
              <a:rPr lang="ar-SA" sz="3200" b="1" dirty="0" smtClean="0"/>
              <a:t>عبور البضائع </a:t>
            </a:r>
            <a:r>
              <a:rPr lang="ar-DZ" sz="3200" b="1" dirty="0" smtClean="0"/>
              <a:t>في مركبات </a:t>
            </a:r>
            <a:r>
              <a:rPr lang="ar-SA" sz="3200" b="1" dirty="0" smtClean="0"/>
              <a:t>أو حاويات </a:t>
            </a:r>
            <a:r>
              <a:rPr lang="ar-SA" sz="3200" b="1" dirty="0" smtClean="0">
                <a:solidFill>
                  <a:srgbClr val="FF0000"/>
                </a:solidFill>
              </a:rPr>
              <a:t>مرخص استعمالها</a:t>
            </a:r>
            <a:r>
              <a:rPr lang="ar-SA" sz="3200" b="1" dirty="0" smtClean="0"/>
              <a:t>، شرط أن يتم جزء من العبور من نقطة البداية إلى </a:t>
            </a:r>
            <a:r>
              <a:rPr lang="ar-DZ" sz="3200" b="1" dirty="0" smtClean="0"/>
              <a:t>ال</a:t>
            </a:r>
            <a:r>
              <a:rPr lang="ar-SA" sz="3200" b="1" dirty="0" smtClean="0"/>
              <a:t>نهاية </a:t>
            </a:r>
            <a:r>
              <a:rPr lang="ar-DZ" sz="3200" b="1" dirty="0" smtClean="0"/>
              <a:t>عبر </a:t>
            </a:r>
            <a:r>
              <a:rPr lang="ar-SA" sz="3200" b="1" dirty="0" smtClean="0"/>
              <a:t>البر</a:t>
            </a:r>
            <a:r>
              <a:rPr lang="ar-DZ" sz="3200" b="1" dirty="0" smtClean="0"/>
              <a:t>.</a:t>
            </a:r>
          </a:p>
        </p:txBody>
      </p:sp>
      <p:sp>
        <p:nvSpPr>
          <p:cNvPr id="9" name="Espace réservé du contenu 2"/>
          <p:cNvSpPr txBox="1">
            <a:spLocks/>
          </p:cNvSpPr>
          <p:nvPr/>
        </p:nvSpPr>
        <p:spPr>
          <a:xfrm>
            <a:off x="381000" y="4038600"/>
            <a:ext cx="8305800" cy="17526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يجب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الاعتراف بالإجراءات الجمركية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التي اتخذت في بلد المغادرة من قبل السلطات الجمركية في بلدان العبور والمقصد، مما يسمح ب</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تجنب التفتيش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إلا عند الضرورة</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0" name="Espace réservé du contenu 2"/>
          <p:cNvSpPr txBox="1">
            <a:spLocks/>
          </p:cNvSpPr>
          <p:nvPr/>
        </p:nvSpPr>
        <p:spPr>
          <a:xfrm>
            <a:off x="381000" y="5791200"/>
            <a:ext cx="8305800" cy="1066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يجب أن تترافق البضائع ب</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دفتر</a:t>
            </a:r>
            <a:r>
              <a:rPr kumimoji="0" lang="fr-FR" sz="3200" b="1" i="0" u="none" strike="noStrike" kern="1200" cap="none" spc="0" normalizeH="0" baseline="0" noProof="0" dirty="0" smtClean="0">
                <a:ln>
                  <a:noFill/>
                </a:ln>
                <a:solidFill>
                  <a:srgbClr val="FF0000"/>
                </a:solidFill>
                <a:effectLst/>
                <a:uLnTx/>
                <a:uFillTx/>
                <a:latin typeface="+mn-lt"/>
                <a:ea typeface="+mn-ea"/>
                <a:cs typeface="+mn-cs"/>
              </a:rPr>
              <a:t>TIR </a:t>
            </a:r>
            <a:r>
              <a:rPr kumimoji="0" lang="ar-DZ" sz="3200" b="1" i="0" u="none" strike="noStrike" kern="1200" cap="none" spc="0" normalizeH="0" baseline="0" noProof="0" dirty="0" smtClean="0">
                <a:ln>
                  <a:noFill/>
                </a:ln>
                <a:solidFill>
                  <a:schemeClr val="tx1"/>
                </a:solidFill>
                <a:effectLst/>
                <a:uLnTx/>
                <a:uFillTx/>
                <a:latin typeface="+mn-lt"/>
                <a:ea typeface="+mn-ea"/>
                <a:cs typeface="+mn-cs"/>
              </a:rPr>
              <a:t> م</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ن بلد المغادرة، لتكون بمثابة وثيقة للتدقيق في بلدان العبور والمقصد.</a:t>
            </a: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freeways road"/>
          <p:cNvPicPr>
            <a:picLocks noChangeAspect="1" noChangeArrowheads="1"/>
          </p:cNvPicPr>
          <p:nvPr/>
        </p:nvPicPr>
        <p:blipFill>
          <a:blip r:embed="rId2"/>
          <a:srcRect/>
          <a:stretch>
            <a:fillRect/>
          </a:stretch>
        </p:blipFill>
        <p:spPr bwMode="auto">
          <a:xfrm>
            <a:off x="152400" y="152400"/>
            <a:ext cx="8839200" cy="3171826"/>
          </a:xfrm>
          <a:prstGeom prst="rect">
            <a:avLst/>
          </a:prstGeom>
          <a:noFill/>
        </p:spPr>
      </p:pic>
      <p:pic>
        <p:nvPicPr>
          <p:cNvPr id="2056" name="Picture 8" descr="Image result for freeways road"/>
          <p:cNvPicPr>
            <a:picLocks noChangeAspect="1" noChangeArrowheads="1"/>
          </p:cNvPicPr>
          <p:nvPr/>
        </p:nvPicPr>
        <p:blipFill>
          <a:blip r:embed="rId3"/>
          <a:srcRect/>
          <a:stretch>
            <a:fillRect/>
          </a:stretch>
        </p:blipFill>
        <p:spPr bwMode="auto">
          <a:xfrm>
            <a:off x="152400" y="3505200"/>
            <a:ext cx="4191000" cy="3200400"/>
          </a:xfrm>
          <a:prstGeom prst="rect">
            <a:avLst/>
          </a:prstGeom>
          <a:noFill/>
        </p:spPr>
      </p:pic>
      <p:pic>
        <p:nvPicPr>
          <p:cNvPr id="2058" name="Picture 10" descr="Related image"/>
          <p:cNvPicPr>
            <a:picLocks noChangeAspect="1" noChangeArrowheads="1"/>
          </p:cNvPicPr>
          <p:nvPr/>
        </p:nvPicPr>
        <p:blipFill>
          <a:blip r:embed="rId4"/>
          <a:srcRect/>
          <a:stretch>
            <a:fillRect/>
          </a:stretch>
        </p:blipFill>
        <p:spPr bwMode="auto">
          <a:xfrm>
            <a:off x="4495800" y="3505200"/>
            <a:ext cx="4495800" cy="3162301"/>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lated image"/>
          <p:cNvPicPr>
            <a:picLocks noChangeAspect="1" noChangeArrowheads="1"/>
          </p:cNvPicPr>
          <p:nvPr/>
        </p:nvPicPr>
        <p:blipFill>
          <a:blip r:embed="rId2"/>
          <a:srcRect/>
          <a:stretch>
            <a:fillRect/>
          </a:stretch>
        </p:blipFill>
        <p:spPr bwMode="auto">
          <a:xfrm>
            <a:off x="533400" y="381000"/>
            <a:ext cx="8077200" cy="5943600"/>
          </a:xfrm>
          <a:prstGeom prst="rect">
            <a:avLst/>
          </a:prstGeom>
          <a:noFill/>
        </p:spPr>
      </p:pic>
    </p:spTree>
  </p:cSld>
  <p:clrMapOvr>
    <a:masterClrMapping/>
  </p:clrMapOvr>
  <p:transition>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1297</TotalTime>
  <Words>3566</Words>
  <Application>Microsoft Office PowerPoint</Application>
  <PresentationFormat>Affichage à l'écran (4:3)</PresentationFormat>
  <Paragraphs>325</Paragraphs>
  <Slides>71</Slides>
  <Notes>0</Notes>
  <HiddenSlides>0</HiddenSlides>
  <MMClips>1</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Apex</vt:lpstr>
      <vt:lpstr>Diapositive 1</vt:lpstr>
      <vt:lpstr>محتوى البحث:</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150</cp:revision>
  <dcterms:created xsi:type="dcterms:W3CDTF">2019-12-06T16:05:36Z</dcterms:created>
  <dcterms:modified xsi:type="dcterms:W3CDTF">2021-12-17T09:25:23Z</dcterms:modified>
</cp:coreProperties>
</file>