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2" r:id="rId5"/>
    <p:sldId id="273" r:id="rId6"/>
    <p:sldId id="274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30/12/2020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30/12/2020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30/12/2020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30/12/2020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30/12/2020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30/12/2020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30/12/2020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30/12/2020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30/12/2020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30/12/2020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30/12/2020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DCE6B-CD37-496B-B9DC-101C2F8508A9}" type="datetimeFigureOut">
              <a:rPr lang="fr-FR" smtClean="0"/>
              <a:pPr/>
              <a:t>30/12/2020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142852"/>
            <a:ext cx="7772400" cy="1470025"/>
          </a:xfrm>
        </p:spPr>
        <p:txBody>
          <a:bodyPr>
            <a:noAutofit/>
          </a:bodyPr>
          <a:lstStyle/>
          <a:p>
            <a:r>
              <a:rPr lang="fr-FR" sz="2000" b="1" dirty="0"/>
              <a:t>REPUBLIQUE ALGERIENNE DEMOCRATIQUE ET POPULAIRE</a:t>
            </a:r>
            <a:r>
              <a:rPr lang="fr-FR" sz="2000" dirty="0" smtClean="0"/>
              <a:t> </a:t>
            </a:r>
            <a:br>
              <a:rPr lang="fr-FR" sz="2000" dirty="0" smtClean="0"/>
            </a:br>
            <a:r>
              <a:rPr lang="fr-FR" sz="1800" b="1" dirty="0" smtClean="0"/>
              <a:t>MINISTERE </a:t>
            </a:r>
            <a:r>
              <a:rPr lang="fr-FR" sz="1800" b="1" dirty="0"/>
              <a:t>DE L’ENSEIGNEMENT SUPERIEUR ET DE LA RECHERCHE SCIENTIFIQUE</a:t>
            </a:r>
            <a:r>
              <a:rPr lang="fr-FR" sz="2000" dirty="0" smtClean="0"/>
              <a:t> </a:t>
            </a:r>
            <a:br>
              <a:rPr lang="fr-FR" sz="2000" dirty="0" smtClean="0"/>
            </a:br>
            <a:r>
              <a:rPr lang="fr-FR" sz="2000" b="1" dirty="0"/>
              <a:t>Université Mohamed </a:t>
            </a:r>
            <a:r>
              <a:rPr lang="fr-FR" sz="2000" b="1" dirty="0" err="1"/>
              <a:t>Khider</a:t>
            </a:r>
            <a:r>
              <a:rPr lang="fr-FR" sz="2000" b="1" dirty="0"/>
              <a:t> de </a:t>
            </a:r>
            <a:r>
              <a:rPr lang="fr-FR" sz="2000" b="1" dirty="0" smtClean="0"/>
              <a:t>Biskra</a:t>
            </a:r>
            <a:endParaRPr lang="fr-FR" sz="2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1643050"/>
            <a:ext cx="6400800" cy="785818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Matière : Technologie de </a:t>
            </a:r>
            <a:r>
              <a:rPr lang="fr-FR" b="1" dirty="0" smtClean="0">
                <a:solidFill>
                  <a:schemeClr val="tx1"/>
                </a:solidFill>
              </a:rPr>
              <a:t>Base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214546" y="4429132"/>
            <a:ext cx="4572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Filières :</a:t>
            </a:r>
            <a:br>
              <a:rPr lang="fr-FR" b="1" dirty="0"/>
            </a:br>
            <a:r>
              <a:rPr lang="fr-FR" b="1" dirty="0"/>
              <a:t>Génie </a:t>
            </a:r>
            <a:r>
              <a:rPr lang="fr-FR" b="1" dirty="0" smtClean="0"/>
              <a:t>Mécanique, Métallurgie, Ingénierie </a:t>
            </a:r>
            <a:r>
              <a:rPr lang="fr-FR" b="1" dirty="0"/>
              <a:t>des </a:t>
            </a:r>
            <a:r>
              <a:rPr lang="fr-FR" b="1" dirty="0" smtClean="0"/>
              <a:t>Transports, Génie Civil, Hydraulique, Travaux Publiques, Aéronautique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786050" y="6143644"/>
            <a:ext cx="3500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Dr. Adnane </a:t>
            </a:r>
            <a:r>
              <a:rPr lang="fr-FR" sz="2400" b="1" dirty="0" smtClean="0"/>
              <a:t>LABED</a:t>
            </a: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928662" y="3000372"/>
            <a:ext cx="7500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Chapitre </a:t>
            </a:r>
            <a:r>
              <a:rPr lang="fr-FR" sz="2400" b="1" dirty="0" smtClean="0"/>
              <a:t>02: Procédés d’obtention des pièces sans enlèvement de matière</a:t>
            </a:r>
            <a:endParaRPr lang="fr-FR" sz="2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3500430" y="2571744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Cours N° </a:t>
            </a:r>
            <a:r>
              <a:rPr lang="fr-FR" sz="2400" b="1" dirty="0" smtClean="0"/>
              <a:t>03: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357422" y="4071942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tx1"/>
                </a:solidFill>
              </a:rPr>
              <a:t>Pour les étudiants de 2ème année </a:t>
            </a:r>
            <a:r>
              <a:rPr lang="fr-FR" b="1" dirty="0" smtClean="0">
                <a:solidFill>
                  <a:schemeClr val="tx1"/>
                </a:solidFill>
              </a:rPr>
              <a:t>ST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rganigramme : Alternative 5"/>
          <p:cNvSpPr/>
          <p:nvPr/>
        </p:nvSpPr>
        <p:spPr>
          <a:xfrm>
            <a:off x="3428992" y="2928934"/>
            <a:ext cx="3214710" cy="642942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200" b="1" dirty="0" smtClean="0"/>
              <a:t>Techniques </a:t>
            </a:r>
            <a:r>
              <a:rPr lang="fr-FR" sz="2200" b="1" dirty="0" smtClean="0"/>
              <a:t>de moulage</a:t>
            </a:r>
            <a:endParaRPr lang="fr-FR" sz="2200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142876" y="585597"/>
            <a:ext cx="8929718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/>
              <a:t>Le moulage : le moulage consiste à verser dans une empreinte un métal liquide </a:t>
            </a:r>
            <a:r>
              <a:rPr lang="fr-FR" b="1" dirty="0" smtClean="0"/>
              <a:t>qui s’écoule </a:t>
            </a:r>
            <a:r>
              <a:rPr lang="fr-FR" b="1" dirty="0" smtClean="0"/>
              <a:t>par gravité ou sous pression et qui prend en se solidifiant la forme </a:t>
            </a:r>
            <a:r>
              <a:rPr lang="fr-FR" b="1" dirty="0" smtClean="0"/>
              <a:t>de l’empreinte</a:t>
            </a:r>
            <a:r>
              <a:rPr lang="fr-FR" b="1" dirty="0" smtClean="0"/>
              <a:t>. </a:t>
            </a:r>
            <a:endParaRPr lang="fr-FR" b="1" dirty="0"/>
          </a:p>
        </p:txBody>
      </p:sp>
      <p:sp>
        <p:nvSpPr>
          <p:cNvPr id="17" name="Organigramme : Alternative 16"/>
          <p:cNvSpPr/>
          <p:nvPr/>
        </p:nvSpPr>
        <p:spPr>
          <a:xfrm>
            <a:off x="214282" y="71414"/>
            <a:ext cx="3143272" cy="500066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/>
              <a:t>1. Le Moulage </a:t>
            </a:r>
            <a:endParaRPr lang="fr-FR" sz="2400" dirty="0"/>
          </a:p>
        </p:txBody>
      </p:sp>
      <p:sp>
        <p:nvSpPr>
          <p:cNvPr id="18" name="Organigramme : Alternative 17"/>
          <p:cNvSpPr/>
          <p:nvPr/>
        </p:nvSpPr>
        <p:spPr>
          <a:xfrm>
            <a:off x="142876" y="1285860"/>
            <a:ext cx="8858280" cy="1500198"/>
          </a:xfrm>
          <a:prstGeom prst="flowChartAlternateProces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dirty="0" smtClean="0"/>
              <a:t>-La </a:t>
            </a:r>
            <a:r>
              <a:rPr lang="fr-FR" sz="2000" b="1" dirty="0" smtClean="0"/>
              <a:t>température de fusion du métal coulé doit être inférieure à la température</a:t>
            </a:r>
          </a:p>
          <a:p>
            <a:r>
              <a:rPr lang="fr-FR" sz="2000" b="1" dirty="0" smtClean="0"/>
              <a:t>de fusion du matériau constituant le moule.</a:t>
            </a:r>
          </a:p>
          <a:p>
            <a:r>
              <a:rPr lang="fr-FR" sz="2000" b="1" dirty="0" smtClean="0"/>
              <a:t>- Un moule métallique prend le nom de « coquille ».</a:t>
            </a:r>
          </a:p>
          <a:p>
            <a:r>
              <a:rPr lang="fr-FR" sz="2000" b="1" dirty="0" smtClean="0"/>
              <a:t>- Le moulage permet d’obtenir économiquement des pièces compliquées.</a:t>
            </a:r>
            <a:endParaRPr lang="fr-FR" sz="2000" b="1" dirty="0"/>
          </a:p>
        </p:txBody>
      </p:sp>
      <p:sp>
        <p:nvSpPr>
          <p:cNvPr id="19" name="Organigramme : Alternative 18"/>
          <p:cNvSpPr/>
          <p:nvPr/>
        </p:nvSpPr>
        <p:spPr>
          <a:xfrm>
            <a:off x="1857356" y="3929066"/>
            <a:ext cx="2071702" cy="785818"/>
          </a:xfrm>
          <a:prstGeom prst="flowChartAlternateProces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Avec moules permanents</a:t>
            </a:r>
            <a:endParaRPr lang="fr-FR" sz="2000" b="1" dirty="0"/>
          </a:p>
        </p:txBody>
      </p:sp>
      <p:sp>
        <p:nvSpPr>
          <p:cNvPr id="22" name="Organigramme : Alternative 21"/>
          <p:cNvSpPr/>
          <p:nvPr/>
        </p:nvSpPr>
        <p:spPr>
          <a:xfrm>
            <a:off x="6286512" y="4000504"/>
            <a:ext cx="2000264" cy="785818"/>
          </a:xfrm>
          <a:prstGeom prst="flowChartAlternateProces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Avec moules à usage unique</a:t>
            </a:r>
            <a:endParaRPr lang="fr-FR" sz="2000" b="1" dirty="0"/>
          </a:p>
        </p:txBody>
      </p:sp>
      <p:sp>
        <p:nvSpPr>
          <p:cNvPr id="23" name="Organigramme : Alternative 22"/>
          <p:cNvSpPr/>
          <p:nvPr/>
        </p:nvSpPr>
        <p:spPr>
          <a:xfrm>
            <a:off x="3000364" y="5072074"/>
            <a:ext cx="3929090" cy="1571612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dirty="0" smtClean="0">
                <a:solidFill>
                  <a:schemeClr val="tx1"/>
                </a:solidFill>
              </a:rPr>
              <a:t>Les étapes de Moulage:</a:t>
            </a:r>
          </a:p>
          <a:p>
            <a:r>
              <a:rPr lang="fr-FR" sz="2000" b="1" dirty="0" smtClean="0">
                <a:solidFill>
                  <a:schemeClr val="tx1"/>
                </a:solidFill>
              </a:rPr>
              <a:t>1. Fondre le métal</a:t>
            </a:r>
          </a:p>
          <a:p>
            <a:r>
              <a:rPr lang="fr-FR" sz="2000" b="1" dirty="0" smtClean="0">
                <a:solidFill>
                  <a:schemeClr val="tx1"/>
                </a:solidFill>
              </a:rPr>
              <a:t>2. Le verser dans le moule</a:t>
            </a:r>
          </a:p>
          <a:p>
            <a:r>
              <a:rPr lang="fr-FR" sz="2000" b="1" dirty="0" smtClean="0">
                <a:solidFill>
                  <a:schemeClr val="tx1"/>
                </a:solidFill>
              </a:rPr>
              <a:t>3. Le laisser refroidir 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29" name="Flèche vers le bas 28"/>
          <p:cNvSpPr/>
          <p:nvPr/>
        </p:nvSpPr>
        <p:spPr>
          <a:xfrm rot="19873664">
            <a:off x="6577295" y="3591081"/>
            <a:ext cx="172655" cy="3620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Flèche vers le bas 32"/>
          <p:cNvSpPr/>
          <p:nvPr/>
        </p:nvSpPr>
        <p:spPr>
          <a:xfrm rot="1310764">
            <a:off x="3478264" y="3602317"/>
            <a:ext cx="191495" cy="3017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714356"/>
            <a:ext cx="8342038" cy="4410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Organigramme : Alternative 4"/>
          <p:cNvSpPr/>
          <p:nvPr/>
        </p:nvSpPr>
        <p:spPr>
          <a:xfrm>
            <a:off x="214282" y="71414"/>
            <a:ext cx="1785950" cy="285752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1. Le Moulage 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143108" y="5577504"/>
            <a:ext cx="47149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Figure:  </a:t>
            </a:r>
            <a:r>
              <a:rPr lang="fr-FR" b="1" dirty="0" smtClean="0"/>
              <a:t>Schéma de </a:t>
            </a:r>
            <a:r>
              <a:rPr lang="fr-FR" b="1" dirty="0" smtClean="0"/>
              <a:t>fonctionnement du procédé du moulage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9363" y="144325"/>
            <a:ext cx="6410355" cy="6514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142876" y="285728"/>
            <a:ext cx="2786050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/>
              <a:t>Techniques de moulage</a:t>
            </a: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>1. Avec Moule permanent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42876" y="142852"/>
            <a:ext cx="3071802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/>
              <a:t>Techniques de moulage</a:t>
            </a: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>2</a:t>
            </a:r>
            <a:r>
              <a:rPr lang="fr-FR" dirty="0" smtClean="0"/>
              <a:t>. Avec Moule à usage unique</a:t>
            </a:r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1459115" y="-531362"/>
            <a:ext cx="6073090" cy="8705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Alternative 3"/>
          <p:cNvSpPr/>
          <p:nvPr/>
        </p:nvSpPr>
        <p:spPr>
          <a:xfrm>
            <a:off x="214282" y="71414"/>
            <a:ext cx="2643206" cy="714380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/>
              <a:t>2. Le Cintrage</a:t>
            </a:r>
            <a:r>
              <a:rPr lang="fr-FR" b="1" dirty="0" smtClean="0"/>
              <a:t> </a:t>
            </a:r>
            <a:endParaRPr lang="fr-FR" dirty="0"/>
          </a:p>
        </p:txBody>
      </p:sp>
      <p:sp>
        <p:nvSpPr>
          <p:cNvPr id="5" name="Organigramme : Alternative 4"/>
          <p:cNvSpPr/>
          <p:nvPr/>
        </p:nvSpPr>
        <p:spPr>
          <a:xfrm>
            <a:off x="142876" y="857232"/>
            <a:ext cx="8858280" cy="1571636"/>
          </a:xfrm>
          <a:prstGeom prst="flowChartAlternateProces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dirty="0" smtClean="0"/>
              <a:t>Le cintrage (roulage) consiste à cintrer une tôle plane. On déforme une feuille de</a:t>
            </a:r>
          </a:p>
          <a:p>
            <a:r>
              <a:rPr lang="fr-FR" sz="2000" b="1" dirty="0" smtClean="0"/>
              <a:t>métal pour arriver à une pièce de révolution conique ou cylindrique. Ceci est </a:t>
            </a:r>
            <a:r>
              <a:rPr lang="fr-FR" sz="2000" b="1" dirty="0" smtClean="0"/>
              <a:t> réalisé par </a:t>
            </a:r>
            <a:r>
              <a:rPr lang="fr-FR" sz="2000" b="1" dirty="0" smtClean="0"/>
              <a:t>des outils qui sont des cylindres comportant le même profil que la </a:t>
            </a:r>
            <a:r>
              <a:rPr lang="fr-FR" sz="2000" b="1" dirty="0" smtClean="0"/>
              <a:t>pièce à déformer </a:t>
            </a:r>
            <a:r>
              <a:rPr lang="fr-FR" sz="2000" b="1" dirty="0" smtClean="0"/>
              <a:t>en nombre et en disposition variés autour de la pièce</a:t>
            </a:r>
            <a:endParaRPr lang="fr-FR" sz="20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2500306"/>
            <a:ext cx="4429156" cy="4194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ZoneTexte 6"/>
          <p:cNvSpPr txBox="1"/>
          <p:nvPr/>
        </p:nvSpPr>
        <p:spPr>
          <a:xfrm>
            <a:off x="285720" y="3857628"/>
            <a:ext cx="32147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Figure. </a:t>
            </a:r>
            <a:r>
              <a:rPr lang="fr-FR" b="1" dirty="0" smtClean="0"/>
              <a:t>Schéma de principe du cintrage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239</Words>
  <Application>Microsoft Office PowerPoint</Application>
  <PresentationFormat>Affichage à l'écran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REPUBLIQUE ALGERIENNE DEMOCRATIQUE ET POPULAIRE  MINISTERE DE L’ENSEIGNEMENT SUPERIEUR ET DE LA RECHERCHE SCIENTIFIQUE  Université Mohamed Khider de Biskra</vt:lpstr>
      <vt:lpstr>Diapositive 2</vt:lpstr>
      <vt:lpstr>Diapositive 3</vt:lpstr>
      <vt:lpstr>Diapositive 4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REPUBLIQUE ALGERIENNE DEMOCRATIQUE ET POPULAIRE  MINISTERE DE L’ENSEIGNEMENT SUPERIEUR ET DE LA RECHERCHE SCIENTIFIQUE  Université Mohamed Khider de Biskra</dc:title>
  <dc:creator>acer</dc:creator>
  <cp:lastModifiedBy>acer</cp:lastModifiedBy>
  <cp:revision>24</cp:revision>
  <dcterms:created xsi:type="dcterms:W3CDTF">2020-12-15T19:18:00Z</dcterms:created>
  <dcterms:modified xsi:type="dcterms:W3CDTF">2020-12-30T07:49:14Z</dcterms:modified>
</cp:coreProperties>
</file>