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66" r:id="rId3"/>
    <p:sldId id="261" r:id="rId4"/>
    <p:sldId id="259" r:id="rId5"/>
    <p:sldId id="267" r:id="rId6"/>
    <p:sldId id="260" r:id="rId7"/>
    <p:sldId id="270" r:id="rId8"/>
    <p:sldId id="272" r:id="rId9"/>
    <p:sldId id="273" r:id="rId10"/>
    <p:sldId id="268" r:id="rId11"/>
    <p:sldId id="269" r:id="rId12"/>
    <p:sldId id="274" r:id="rId13"/>
    <p:sldId id="271" r:id="rId14"/>
    <p:sldId id="275" r:id="rId1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1E9C8D09-6A32-4D59-8113-E199BD0178DD}">
          <p14:sldIdLst>
            <p14:sldId id="265"/>
            <p14:sldId id="266"/>
            <p14:sldId id="261"/>
            <p14:sldId id="259"/>
            <p14:sldId id="267"/>
            <p14:sldId id="260"/>
          </p14:sldIdLst>
        </p14:section>
        <p14:section name="Section sans titre" id="{4973AF2D-1E5F-4B84-A2AE-4AF74B25502D}">
          <p14:sldIdLst>
            <p14:sldId id="270"/>
            <p14:sldId id="272"/>
            <p14:sldId id="273"/>
            <p14:sldId id="268"/>
            <p14:sldId id="269"/>
            <p14:sldId id="274"/>
            <p14:sldId id="271"/>
          </p14:sldIdLst>
        </p14:section>
        <p14:section name="Section sans titre" id="{89353D19-E41C-45C2-8F26-7FA5B87D4B03}">
          <p14:sldIdLst>
            <p14:sldId id="27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13DF"/>
    <a:srgbClr val="FF65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B7340E-5730-4529-A762-D991F92432A7}" type="doc">
      <dgm:prSet loTypeId="urn:microsoft.com/office/officeart/2005/8/layout/pyramid2" loCatId="list" qsTypeId="urn:microsoft.com/office/officeart/2005/8/quickstyle/simple1" qsCatId="simple" csTypeId="urn:microsoft.com/office/officeart/2005/8/colors/accent3_4" csCatId="accent3" phldr="1"/>
      <dgm:spPr/>
    </dgm:pt>
    <dgm:pt modelId="{A9C58056-8C8B-424A-AB29-A6226360FCA0}">
      <dgm:prSet phldrT="[Texte]">
        <dgm:style>
          <a:lnRef idx="1">
            <a:schemeClr val="accent6"/>
          </a:lnRef>
          <a:fillRef idx="2">
            <a:schemeClr val="accent6"/>
          </a:fillRef>
          <a:effectRef idx="1">
            <a:schemeClr val="accent6"/>
          </a:effectRef>
          <a:fontRef idx="minor">
            <a:schemeClr val="dk1"/>
          </a:fontRef>
        </dgm:style>
      </dgm:prSet>
      <dgm:spPr>
        <a:effectLst>
          <a:glow rad="228600">
            <a:schemeClr val="accent4">
              <a:satMod val="175000"/>
              <a:alpha val="40000"/>
            </a:schemeClr>
          </a:glow>
        </a:effectLst>
      </dgm:spPr>
      <dgm:t>
        <a:bodyPr/>
        <a:lstStyle/>
        <a:p>
          <a:r>
            <a:rPr lang="ar-DZ" dirty="0" smtClean="0"/>
            <a:t>جمع المعلومات </a:t>
          </a:r>
          <a:endParaRPr lang="fr-FR" dirty="0"/>
        </a:p>
      </dgm:t>
    </dgm:pt>
    <dgm:pt modelId="{B9D97789-1A05-46C2-B466-5C39E006EF07}" type="parTrans" cxnId="{160C8B05-3DAC-4B24-BCE1-668EDA693081}">
      <dgm:prSet/>
      <dgm:spPr/>
      <dgm:t>
        <a:bodyPr/>
        <a:lstStyle/>
        <a:p>
          <a:endParaRPr lang="fr-FR"/>
        </a:p>
      </dgm:t>
    </dgm:pt>
    <dgm:pt modelId="{DDE2248B-92D7-4803-96D5-105A6346F6EE}" type="sibTrans" cxnId="{160C8B05-3DAC-4B24-BCE1-668EDA693081}">
      <dgm:prSet/>
      <dgm:spPr/>
      <dgm:t>
        <a:bodyPr/>
        <a:lstStyle/>
        <a:p>
          <a:endParaRPr lang="fr-FR"/>
        </a:p>
      </dgm:t>
    </dgm:pt>
    <dgm:pt modelId="{968BCCBC-A8C6-4DA8-BE7E-B01DF35E0F7F}">
      <dgm:prSet phldrT="[Texte]">
        <dgm:style>
          <a:lnRef idx="1">
            <a:schemeClr val="accent3"/>
          </a:lnRef>
          <a:fillRef idx="2">
            <a:schemeClr val="accent3"/>
          </a:fillRef>
          <a:effectRef idx="1">
            <a:schemeClr val="accent3"/>
          </a:effectRef>
          <a:fontRef idx="minor">
            <a:schemeClr val="dk1"/>
          </a:fontRef>
        </dgm:style>
      </dgm:prSet>
      <dgm:spPr/>
      <dgm:t>
        <a:bodyPr/>
        <a:lstStyle/>
        <a:p>
          <a:r>
            <a:rPr lang="ar-DZ" dirty="0" smtClean="0"/>
            <a:t>التفاعل مع جهات الإصدار </a:t>
          </a:r>
          <a:endParaRPr lang="fr-FR" dirty="0"/>
        </a:p>
      </dgm:t>
    </dgm:pt>
    <dgm:pt modelId="{3B622AEA-D69E-44E7-916D-D0AAA2C2C2FE}" type="parTrans" cxnId="{B6037245-6478-416D-943D-2C2B24C41E5A}">
      <dgm:prSet/>
      <dgm:spPr/>
      <dgm:t>
        <a:bodyPr/>
        <a:lstStyle/>
        <a:p>
          <a:endParaRPr lang="fr-FR"/>
        </a:p>
      </dgm:t>
    </dgm:pt>
    <dgm:pt modelId="{04C7EE8C-BB91-4293-8CA9-8801EB0BB6E4}" type="sibTrans" cxnId="{B6037245-6478-416D-943D-2C2B24C41E5A}">
      <dgm:prSet/>
      <dgm:spPr/>
      <dgm:t>
        <a:bodyPr/>
        <a:lstStyle/>
        <a:p>
          <a:endParaRPr lang="fr-FR"/>
        </a:p>
      </dgm:t>
    </dgm:pt>
    <dgm:pt modelId="{62C490B6-D510-4331-B3BA-D4E071ED517B}">
      <dgm:prSet phldrT="[Texte]">
        <dgm:style>
          <a:lnRef idx="1">
            <a:schemeClr val="accent1"/>
          </a:lnRef>
          <a:fillRef idx="3">
            <a:schemeClr val="accent1"/>
          </a:fillRef>
          <a:effectRef idx="2">
            <a:schemeClr val="accent1"/>
          </a:effectRef>
          <a:fontRef idx="minor">
            <a:schemeClr val="lt1"/>
          </a:fontRef>
        </dgm:style>
      </dgm:prSet>
      <dgm:spPr/>
      <dgm:t>
        <a:bodyPr/>
        <a:lstStyle/>
        <a:p>
          <a:r>
            <a:rPr lang="ar-DZ" dirty="0" smtClean="0"/>
            <a:t>الاشراف </a:t>
          </a:r>
          <a:endParaRPr lang="fr-FR" dirty="0"/>
        </a:p>
      </dgm:t>
    </dgm:pt>
    <dgm:pt modelId="{6C03BC57-00A1-41E3-B070-6BF8A522D81F}" type="parTrans" cxnId="{C7CCF466-0B00-4066-957A-9EBE3C591E2D}">
      <dgm:prSet/>
      <dgm:spPr/>
      <dgm:t>
        <a:bodyPr/>
        <a:lstStyle/>
        <a:p>
          <a:endParaRPr lang="fr-FR"/>
        </a:p>
      </dgm:t>
    </dgm:pt>
    <dgm:pt modelId="{1933BF0D-9503-48ED-A2D2-9A3A3BD7F08D}" type="sibTrans" cxnId="{C7CCF466-0B00-4066-957A-9EBE3C591E2D}">
      <dgm:prSet/>
      <dgm:spPr/>
      <dgm:t>
        <a:bodyPr/>
        <a:lstStyle/>
        <a:p>
          <a:endParaRPr lang="fr-FR"/>
        </a:p>
      </dgm:t>
    </dgm:pt>
    <dgm:pt modelId="{C9CB97CC-F5A7-4F8F-8E10-CF8163D4E00A}">
      <dgm:prSet phldrT="[Texte]">
        <dgm:style>
          <a:lnRef idx="1">
            <a:schemeClr val="accent4"/>
          </a:lnRef>
          <a:fillRef idx="2">
            <a:schemeClr val="accent4"/>
          </a:fillRef>
          <a:effectRef idx="1">
            <a:schemeClr val="accent4"/>
          </a:effectRef>
          <a:fontRef idx="minor">
            <a:schemeClr val="dk1"/>
          </a:fontRef>
        </dgm:style>
      </dgm:prSet>
      <dgm:spPr>
        <a:effectLst>
          <a:glow rad="228600">
            <a:schemeClr val="accent4">
              <a:satMod val="175000"/>
              <a:alpha val="40000"/>
            </a:schemeClr>
          </a:glow>
        </a:effectLst>
      </dgm:spPr>
      <dgm:t>
        <a:bodyPr/>
        <a:lstStyle/>
        <a:p>
          <a:r>
            <a:rPr lang="ar-DZ" dirty="0" smtClean="0"/>
            <a:t>التحليل </a:t>
          </a:r>
          <a:endParaRPr lang="fr-FR" dirty="0"/>
        </a:p>
      </dgm:t>
    </dgm:pt>
    <dgm:pt modelId="{0707691E-24A4-4DC0-B892-84F0C085B89D}" type="parTrans" cxnId="{144C13F0-E083-47B4-9545-5C18E73F01D1}">
      <dgm:prSet/>
      <dgm:spPr/>
      <dgm:t>
        <a:bodyPr/>
        <a:lstStyle/>
        <a:p>
          <a:endParaRPr lang="fr-FR"/>
        </a:p>
      </dgm:t>
    </dgm:pt>
    <dgm:pt modelId="{99AD73C6-7059-428E-8A7D-43CA3D67725A}" type="sibTrans" cxnId="{144C13F0-E083-47B4-9545-5C18E73F01D1}">
      <dgm:prSet/>
      <dgm:spPr/>
      <dgm:t>
        <a:bodyPr/>
        <a:lstStyle/>
        <a:p>
          <a:endParaRPr lang="fr-FR"/>
        </a:p>
      </dgm:t>
    </dgm:pt>
    <dgm:pt modelId="{010FA303-3976-46F7-8088-18440D4D7E59}">
      <dgm:prSet phldrT="[Texte]">
        <dgm:style>
          <a:lnRef idx="1">
            <a:schemeClr val="dk1"/>
          </a:lnRef>
          <a:fillRef idx="2">
            <a:schemeClr val="dk1"/>
          </a:fillRef>
          <a:effectRef idx="1">
            <a:schemeClr val="dk1"/>
          </a:effectRef>
          <a:fontRef idx="minor">
            <a:schemeClr val="dk1"/>
          </a:fontRef>
        </dgm:style>
      </dgm:prSet>
      <dgm:spPr>
        <a:effectLst>
          <a:glow rad="228600">
            <a:schemeClr val="accent4">
              <a:satMod val="175000"/>
              <a:alpha val="40000"/>
            </a:schemeClr>
          </a:glow>
        </a:effectLst>
      </dgm:spPr>
      <dgm:t>
        <a:bodyPr/>
        <a:lstStyle/>
        <a:p>
          <a:r>
            <a:rPr lang="ar-DZ" dirty="0" smtClean="0"/>
            <a:t>لجنة التصنيف </a:t>
          </a:r>
          <a:endParaRPr lang="fr-FR" dirty="0"/>
        </a:p>
      </dgm:t>
    </dgm:pt>
    <dgm:pt modelId="{2CE86102-A214-47E3-B50C-C740E01AC93D}" type="parTrans" cxnId="{C5F50093-B72A-4BBD-B510-346D2E70F7E9}">
      <dgm:prSet/>
      <dgm:spPr/>
      <dgm:t>
        <a:bodyPr/>
        <a:lstStyle/>
        <a:p>
          <a:endParaRPr lang="fr-FR"/>
        </a:p>
      </dgm:t>
    </dgm:pt>
    <dgm:pt modelId="{BC26A677-AB3D-4395-95C6-9A842A0C15A6}" type="sibTrans" cxnId="{C5F50093-B72A-4BBD-B510-346D2E70F7E9}">
      <dgm:prSet/>
      <dgm:spPr/>
      <dgm:t>
        <a:bodyPr/>
        <a:lstStyle/>
        <a:p>
          <a:endParaRPr lang="fr-FR"/>
        </a:p>
      </dgm:t>
    </dgm:pt>
    <dgm:pt modelId="{2E657919-1FB8-47EB-B847-EFFDB4A3F1D9}">
      <dgm:prSet phldrT="[Texte]">
        <dgm:style>
          <a:lnRef idx="1">
            <a:schemeClr val="accent2"/>
          </a:lnRef>
          <a:fillRef idx="2">
            <a:schemeClr val="accent2"/>
          </a:fillRef>
          <a:effectRef idx="1">
            <a:schemeClr val="accent2"/>
          </a:effectRef>
          <a:fontRef idx="minor">
            <a:schemeClr val="dk1"/>
          </a:fontRef>
        </dgm:style>
      </dgm:prSet>
      <dgm:spPr>
        <a:effectLst>
          <a:glow rad="228600">
            <a:schemeClr val="accent2">
              <a:satMod val="175000"/>
              <a:alpha val="40000"/>
            </a:schemeClr>
          </a:glow>
        </a:effectLst>
      </dgm:spPr>
      <dgm:t>
        <a:bodyPr/>
        <a:lstStyle/>
        <a:p>
          <a:r>
            <a:rPr lang="ar-DZ" dirty="0" smtClean="0"/>
            <a:t>نشر التصنيف </a:t>
          </a:r>
          <a:endParaRPr lang="fr-FR" dirty="0"/>
        </a:p>
      </dgm:t>
    </dgm:pt>
    <dgm:pt modelId="{78C0C4B5-A5C3-4C60-B62F-E3985B161515}" type="parTrans" cxnId="{0D4EE8DF-93EC-4C56-80B4-A181B52FA257}">
      <dgm:prSet/>
      <dgm:spPr/>
      <dgm:t>
        <a:bodyPr/>
        <a:lstStyle/>
        <a:p>
          <a:endParaRPr lang="fr-FR"/>
        </a:p>
      </dgm:t>
    </dgm:pt>
    <dgm:pt modelId="{241C93BF-1BBB-4627-B141-D543337A681C}" type="sibTrans" cxnId="{0D4EE8DF-93EC-4C56-80B4-A181B52FA257}">
      <dgm:prSet/>
      <dgm:spPr/>
      <dgm:t>
        <a:bodyPr/>
        <a:lstStyle/>
        <a:p>
          <a:endParaRPr lang="fr-FR"/>
        </a:p>
      </dgm:t>
    </dgm:pt>
    <dgm:pt modelId="{8CBB98F0-197E-4FEF-B60A-EA7A5343F23C}">
      <dgm:prSet phldrT="[Texte]">
        <dgm:style>
          <a:lnRef idx="1">
            <a:schemeClr val="accent2"/>
          </a:lnRef>
          <a:fillRef idx="3">
            <a:schemeClr val="accent2"/>
          </a:fillRef>
          <a:effectRef idx="2">
            <a:schemeClr val="accent2"/>
          </a:effectRef>
          <a:fontRef idx="minor">
            <a:schemeClr val="lt1"/>
          </a:fontRef>
        </dgm:style>
      </dgm:prSet>
      <dgm:spPr/>
      <dgm:t>
        <a:bodyPr/>
        <a:lstStyle/>
        <a:p>
          <a:r>
            <a:rPr lang="ar-DZ" dirty="0" smtClean="0"/>
            <a:t>الاخطار بالتصنيف </a:t>
          </a:r>
          <a:endParaRPr lang="fr-FR" dirty="0"/>
        </a:p>
      </dgm:t>
    </dgm:pt>
    <dgm:pt modelId="{2191E15A-4B2A-4429-A52A-9A8DB87C2BAC}" type="parTrans" cxnId="{9FA5F0F8-E913-4F48-9592-594A9A7BAD5F}">
      <dgm:prSet/>
      <dgm:spPr/>
      <dgm:t>
        <a:bodyPr/>
        <a:lstStyle/>
        <a:p>
          <a:endParaRPr lang="fr-FR"/>
        </a:p>
      </dgm:t>
    </dgm:pt>
    <dgm:pt modelId="{1AA47A4F-DC0E-47FF-A502-6272A9529769}" type="sibTrans" cxnId="{9FA5F0F8-E913-4F48-9592-594A9A7BAD5F}">
      <dgm:prSet/>
      <dgm:spPr/>
      <dgm:t>
        <a:bodyPr/>
        <a:lstStyle/>
        <a:p>
          <a:endParaRPr lang="fr-FR"/>
        </a:p>
      </dgm:t>
    </dgm:pt>
    <dgm:pt modelId="{8A93573F-6921-430C-83CE-36DE6C9C662B}">
      <dgm:prSet phldrT="[Texte]">
        <dgm:style>
          <a:lnRef idx="1">
            <a:schemeClr val="accent5"/>
          </a:lnRef>
          <a:fillRef idx="2">
            <a:schemeClr val="accent5"/>
          </a:fillRef>
          <a:effectRef idx="1">
            <a:schemeClr val="accent5"/>
          </a:effectRef>
          <a:fontRef idx="minor">
            <a:schemeClr val="dk1"/>
          </a:fontRef>
        </dgm:style>
      </dgm:prSet>
      <dgm:spPr>
        <a:effectLst>
          <a:glow rad="228600">
            <a:schemeClr val="accent5">
              <a:satMod val="175000"/>
              <a:alpha val="40000"/>
            </a:schemeClr>
          </a:glow>
        </a:effectLst>
      </dgm:spPr>
      <dgm:t>
        <a:bodyPr/>
        <a:lstStyle/>
        <a:p>
          <a:r>
            <a:rPr lang="ar-DZ" dirty="0" smtClean="0"/>
            <a:t>تقديم طلب التصنيف </a:t>
          </a:r>
          <a:endParaRPr lang="fr-FR" dirty="0"/>
        </a:p>
      </dgm:t>
    </dgm:pt>
    <dgm:pt modelId="{318D4A06-57B4-45D3-B086-1A888681C232}" type="sibTrans" cxnId="{4C5A2C92-10D7-43D6-8614-C25B7369DDC1}">
      <dgm:prSet/>
      <dgm:spPr/>
      <dgm:t>
        <a:bodyPr/>
        <a:lstStyle/>
        <a:p>
          <a:endParaRPr lang="fr-FR"/>
        </a:p>
      </dgm:t>
    </dgm:pt>
    <dgm:pt modelId="{E58B6185-C690-447C-8C9F-21B17218D3EF}" type="parTrans" cxnId="{4C5A2C92-10D7-43D6-8614-C25B7369DDC1}">
      <dgm:prSet/>
      <dgm:spPr/>
      <dgm:t>
        <a:bodyPr/>
        <a:lstStyle/>
        <a:p>
          <a:endParaRPr lang="fr-FR"/>
        </a:p>
      </dgm:t>
    </dgm:pt>
    <dgm:pt modelId="{BCD2330F-868B-450D-B4F5-2502059959B5}" type="pres">
      <dgm:prSet presAssocID="{62B7340E-5730-4529-A762-D991F92432A7}" presName="compositeShape" presStyleCnt="0">
        <dgm:presLayoutVars>
          <dgm:dir/>
          <dgm:resizeHandles/>
        </dgm:presLayoutVars>
      </dgm:prSet>
      <dgm:spPr/>
    </dgm:pt>
    <dgm:pt modelId="{98818408-423F-4749-ABFC-9DE7D8C233AF}" type="pres">
      <dgm:prSet presAssocID="{62B7340E-5730-4529-A762-D991F92432A7}" presName="pyramid" presStyleLbl="node1" presStyleIdx="0" presStyleCnt="1" custScaleX="88821" custScaleY="85683" custLinFactNeighborX="-3722" custLinFactNeighborY="3971">
        <dgm:style>
          <a:lnRef idx="1">
            <a:schemeClr val="accent5"/>
          </a:lnRef>
          <a:fillRef idx="2">
            <a:schemeClr val="accent5"/>
          </a:fillRef>
          <a:effectRef idx="1">
            <a:schemeClr val="accent5"/>
          </a:effectRef>
          <a:fontRef idx="minor">
            <a:schemeClr val="dk1"/>
          </a:fontRef>
        </dgm:style>
      </dgm:prSet>
      <dgm:spPr>
        <a:effectLst>
          <a:glow rad="228600">
            <a:schemeClr val="accent5">
              <a:satMod val="175000"/>
              <a:alpha val="40000"/>
            </a:schemeClr>
          </a:glow>
        </a:effectLst>
      </dgm:spPr>
    </dgm:pt>
    <dgm:pt modelId="{819388F9-0327-4ECE-8B0E-F1432A51EC80}" type="pres">
      <dgm:prSet presAssocID="{62B7340E-5730-4529-A762-D991F92432A7}" presName="theList" presStyleCnt="0"/>
      <dgm:spPr/>
    </dgm:pt>
    <dgm:pt modelId="{CE2496C4-48CB-47DF-BB07-167B9ACF46B6}" type="pres">
      <dgm:prSet presAssocID="{8A93573F-6921-430C-83CE-36DE6C9C662B}" presName="aNode" presStyleLbl="fgAcc1" presStyleIdx="0" presStyleCnt="8">
        <dgm:presLayoutVars>
          <dgm:bulletEnabled val="1"/>
        </dgm:presLayoutVars>
      </dgm:prSet>
      <dgm:spPr/>
      <dgm:t>
        <a:bodyPr/>
        <a:lstStyle/>
        <a:p>
          <a:endParaRPr lang="fr-FR"/>
        </a:p>
      </dgm:t>
    </dgm:pt>
    <dgm:pt modelId="{619A0CD4-F1CD-4D1D-8F66-274C0A528F55}" type="pres">
      <dgm:prSet presAssocID="{8A93573F-6921-430C-83CE-36DE6C9C662B}" presName="aSpace" presStyleCnt="0"/>
      <dgm:spPr/>
    </dgm:pt>
    <dgm:pt modelId="{F0C9164D-5709-4AE6-B449-FD2D9E2754AB}" type="pres">
      <dgm:prSet presAssocID="{A9C58056-8C8B-424A-AB29-A6226360FCA0}" presName="aNode" presStyleLbl="fgAcc1" presStyleIdx="1" presStyleCnt="8" custLinFactNeighborX="1669" custLinFactNeighborY="58583">
        <dgm:presLayoutVars>
          <dgm:bulletEnabled val="1"/>
        </dgm:presLayoutVars>
      </dgm:prSet>
      <dgm:spPr/>
      <dgm:t>
        <a:bodyPr/>
        <a:lstStyle/>
        <a:p>
          <a:endParaRPr lang="fr-FR"/>
        </a:p>
      </dgm:t>
    </dgm:pt>
    <dgm:pt modelId="{F7B39E2A-80FC-4EE0-9732-52321CB62969}" type="pres">
      <dgm:prSet presAssocID="{A9C58056-8C8B-424A-AB29-A6226360FCA0}" presName="aSpace" presStyleCnt="0"/>
      <dgm:spPr/>
    </dgm:pt>
    <dgm:pt modelId="{60BDA135-5AE6-4158-A373-6D0842F79517}" type="pres">
      <dgm:prSet presAssocID="{968BCCBC-A8C6-4DA8-BE7E-B01DF35E0F7F}" presName="aNode" presStyleLbl="fgAcc1" presStyleIdx="2" presStyleCnt="8">
        <dgm:presLayoutVars>
          <dgm:bulletEnabled val="1"/>
        </dgm:presLayoutVars>
      </dgm:prSet>
      <dgm:spPr/>
      <dgm:t>
        <a:bodyPr/>
        <a:lstStyle/>
        <a:p>
          <a:endParaRPr lang="fr-FR"/>
        </a:p>
      </dgm:t>
    </dgm:pt>
    <dgm:pt modelId="{182D22DB-5319-4112-ABF6-C1225F4F45D4}" type="pres">
      <dgm:prSet presAssocID="{968BCCBC-A8C6-4DA8-BE7E-B01DF35E0F7F}" presName="aSpace" presStyleCnt="0"/>
      <dgm:spPr/>
    </dgm:pt>
    <dgm:pt modelId="{5CF94CCE-5627-4832-8358-8D54E9A81E95}" type="pres">
      <dgm:prSet presAssocID="{C9CB97CC-F5A7-4F8F-8E10-CF8163D4E00A}" presName="aNode" presStyleLbl="fgAcc1" presStyleIdx="3" presStyleCnt="8" custLinFactNeighborX="1001" custLinFactNeighborY="-73236">
        <dgm:presLayoutVars>
          <dgm:bulletEnabled val="1"/>
        </dgm:presLayoutVars>
      </dgm:prSet>
      <dgm:spPr/>
      <dgm:t>
        <a:bodyPr/>
        <a:lstStyle/>
        <a:p>
          <a:endParaRPr lang="fr-FR"/>
        </a:p>
      </dgm:t>
    </dgm:pt>
    <dgm:pt modelId="{BA0A6375-F939-41C9-BACC-770BED5889DC}" type="pres">
      <dgm:prSet presAssocID="{C9CB97CC-F5A7-4F8F-8E10-CF8163D4E00A}" presName="aSpace" presStyleCnt="0"/>
      <dgm:spPr/>
    </dgm:pt>
    <dgm:pt modelId="{4B453A21-69C6-48EA-9665-516D2F0BC499}" type="pres">
      <dgm:prSet presAssocID="{010FA303-3976-46F7-8088-18440D4D7E59}" presName="aNode" presStyleLbl="fgAcc1" presStyleIdx="4" presStyleCnt="8">
        <dgm:presLayoutVars>
          <dgm:bulletEnabled val="1"/>
        </dgm:presLayoutVars>
      </dgm:prSet>
      <dgm:spPr/>
      <dgm:t>
        <a:bodyPr/>
        <a:lstStyle/>
        <a:p>
          <a:endParaRPr lang="fr-FR"/>
        </a:p>
      </dgm:t>
    </dgm:pt>
    <dgm:pt modelId="{E7F4B5D9-D012-4357-A85F-315EBBF47DF7}" type="pres">
      <dgm:prSet presAssocID="{010FA303-3976-46F7-8088-18440D4D7E59}" presName="aSpace" presStyleCnt="0"/>
      <dgm:spPr/>
    </dgm:pt>
    <dgm:pt modelId="{109BC994-C85D-4A71-B73D-B4432EE44E90}" type="pres">
      <dgm:prSet presAssocID="{8CBB98F0-197E-4FEF-B60A-EA7A5343F23C}" presName="aNode" presStyleLbl="fgAcc1" presStyleIdx="5" presStyleCnt="8" custLinFactY="2146" custLinFactNeighborY="100000">
        <dgm:presLayoutVars>
          <dgm:bulletEnabled val="1"/>
        </dgm:presLayoutVars>
      </dgm:prSet>
      <dgm:spPr/>
      <dgm:t>
        <a:bodyPr/>
        <a:lstStyle/>
        <a:p>
          <a:endParaRPr lang="fr-FR"/>
        </a:p>
      </dgm:t>
    </dgm:pt>
    <dgm:pt modelId="{65B0F726-264F-40D5-B375-6F26F3D53C8C}" type="pres">
      <dgm:prSet presAssocID="{8CBB98F0-197E-4FEF-B60A-EA7A5343F23C}" presName="aSpace" presStyleCnt="0"/>
      <dgm:spPr/>
    </dgm:pt>
    <dgm:pt modelId="{2C680760-4A21-4F00-BA07-1671831B389A}" type="pres">
      <dgm:prSet presAssocID="{2E657919-1FB8-47EB-B847-EFFDB4A3F1D9}" presName="aNode" presStyleLbl="fgAcc1" presStyleIdx="6" presStyleCnt="8" custLinFactNeighborX="667" custLinFactNeighborY="97637">
        <dgm:presLayoutVars>
          <dgm:bulletEnabled val="1"/>
        </dgm:presLayoutVars>
      </dgm:prSet>
      <dgm:spPr/>
      <dgm:t>
        <a:bodyPr/>
        <a:lstStyle/>
        <a:p>
          <a:endParaRPr lang="fr-FR"/>
        </a:p>
      </dgm:t>
    </dgm:pt>
    <dgm:pt modelId="{84ADE1B3-7499-48CD-BEF1-EE99F81D8F72}" type="pres">
      <dgm:prSet presAssocID="{2E657919-1FB8-47EB-B847-EFFDB4A3F1D9}" presName="aSpace" presStyleCnt="0"/>
      <dgm:spPr/>
    </dgm:pt>
    <dgm:pt modelId="{D2304693-7343-44B2-A6B3-DEE22C83CE6E}" type="pres">
      <dgm:prSet presAssocID="{62C490B6-D510-4331-B3BA-D4E071ED517B}" presName="aNode" presStyleLbl="fgAcc1" presStyleIdx="7" presStyleCnt="8" custLinFactY="2146" custLinFactNeighborX="334" custLinFactNeighborY="100000">
        <dgm:presLayoutVars>
          <dgm:bulletEnabled val="1"/>
        </dgm:presLayoutVars>
      </dgm:prSet>
      <dgm:spPr/>
      <dgm:t>
        <a:bodyPr/>
        <a:lstStyle/>
        <a:p>
          <a:endParaRPr lang="fr-FR"/>
        </a:p>
      </dgm:t>
    </dgm:pt>
    <dgm:pt modelId="{08E2329F-CEEC-4E1D-A45E-19F279C07766}" type="pres">
      <dgm:prSet presAssocID="{62C490B6-D510-4331-B3BA-D4E071ED517B}" presName="aSpace" presStyleCnt="0"/>
      <dgm:spPr/>
    </dgm:pt>
  </dgm:ptLst>
  <dgm:cxnLst>
    <dgm:cxn modelId="{144C13F0-E083-47B4-9545-5C18E73F01D1}" srcId="{62B7340E-5730-4529-A762-D991F92432A7}" destId="{C9CB97CC-F5A7-4F8F-8E10-CF8163D4E00A}" srcOrd="3" destOrd="0" parTransId="{0707691E-24A4-4DC0-B892-84F0C085B89D}" sibTransId="{99AD73C6-7059-428E-8A7D-43CA3D67725A}"/>
    <dgm:cxn modelId="{3F213A14-FFFE-4287-8A84-8C01D8B0DF9F}" type="presOf" srcId="{2E657919-1FB8-47EB-B847-EFFDB4A3F1D9}" destId="{2C680760-4A21-4F00-BA07-1671831B389A}" srcOrd="0" destOrd="0" presId="urn:microsoft.com/office/officeart/2005/8/layout/pyramid2"/>
    <dgm:cxn modelId="{EA488865-5937-44B1-8DB0-EFA77CF352E4}" type="presOf" srcId="{968BCCBC-A8C6-4DA8-BE7E-B01DF35E0F7F}" destId="{60BDA135-5AE6-4158-A373-6D0842F79517}" srcOrd="0" destOrd="0" presId="urn:microsoft.com/office/officeart/2005/8/layout/pyramid2"/>
    <dgm:cxn modelId="{0D4EE8DF-93EC-4C56-80B4-A181B52FA257}" srcId="{62B7340E-5730-4529-A762-D991F92432A7}" destId="{2E657919-1FB8-47EB-B847-EFFDB4A3F1D9}" srcOrd="6" destOrd="0" parTransId="{78C0C4B5-A5C3-4C60-B62F-E3985B161515}" sibTransId="{241C93BF-1BBB-4627-B141-D543337A681C}"/>
    <dgm:cxn modelId="{F0AA5ABC-1769-4F43-B299-554E634BDEDD}" type="presOf" srcId="{A9C58056-8C8B-424A-AB29-A6226360FCA0}" destId="{F0C9164D-5709-4AE6-B449-FD2D9E2754AB}" srcOrd="0" destOrd="0" presId="urn:microsoft.com/office/officeart/2005/8/layout/pyramid2"/>
    <dgm:cxn modelId="{9FA5F0F8-E913-4F48-9592-594A9A7BAD5F}" srcId="{62B7340E-5730-4529-A762-D991F92432A7}" destId="{8CBB98F0-197E-4FEF-B60A-EA7A5343F23C}" srcOrd="5" destOrd="0" parTransId="{2191E15A-4B2A-4429-A52A-9A8DB87C2BAC}" sibTransId="{1AA47A4F-DC0E-47FF-A502-6272A9529769}"/>
    <dgm:cxn modelId="{C5F50093-B72A-4BBD-B510-346D2E70F7E9}" srcId="{62B7340E-5730-4529-A762-D991F92432A7}" destId="{010FA303-3976-46F7-8088-18440D4D7E59}" srcOrd="4" destOrd="0" parTransId="{2CE86102-A214-47E3-B50C-C740E01AC93D}" sibTransId="{BC26A677-AB3D-4395-95C6-9A842A0C15A6}"/>
    <dgm:cxn modelId="{4C5A2C92-10D7-43D6-8614-C25B7369DDC1}" srcId="{62B7340E-5730-4529-A762-D991F92432A7}" destId="{8A93573F-6921-430C-83CE-36DE6C9C662B}" srcOrd="0" destOrd="0" parTransId="{E58B6185-C690-447C-8C9F-21B17218D3EF}" sibTransId="{318D4A06-57B4-45D3-B086-1A888681C232}"/>
    <dgm:cxn modelId="{86D199B6-1FA4-4AC1-A464-52CDFDD1C26C}" type="presOf" srcId="{62B7340E-5730-4529-A762-D991F92432A7}" destId="{BCD2330F-868B-450D-B4F5-2502059959B5}" srcOrd="0" destOrd="0" presId="urn:microsoft.com/office/officeart/2005/8/layout/pyramid2"/>
    <dgm:cxn modelId="{E245EF11-55AE-4FAF-B36E-4EE41C7F6618}" type="presOf" srcId="{8A93573F-6921-430C-83CE-36DE6C9C662B}" destId="{CE2496C4-48CB-47DF-BB07-167B9ACF46B6}" srcOrd="0" destOrd="0" presId="urn:microsoft.com/office/officeart/2005/8/layout/pyramid2"/>
    <dgm:cxn modelId="{160C8B05-3DAC-4B24-BCE1-668EDA693081}" srcId="{62B7340E-5730-4529-A762-D991F92432A7}" destId="{A9C58056-8C8B-424A-AB29-A6226360FCA0}" srcOrd="1" destOrd="0" parTransId="{B9D97789-1A05-46C2-B466-5C39E006EF07}" sibTransId="{DDE2248B-92D7-4803-96D5-105A6346F6EE}"/>
    <dgm:cxn modelId="{BEAE16A7-6105-4C08-8BCE-6F98EC86C49D}" type="presOf" srcId="{62C490B6-D510-4331-B3BA-D4E071ED517B}" destId="{D2304693-7343-44B2-A6B3-DEE22C83CE6E}" srcOrd="0" destOrd="0" presId="urn:microsoft.com/office/officeart/2005/8/layout/pyramid2"/>
    <dgm:cxn modelId="{8E5266B6-EA98-4B5E-A056-29420BE65F06}" type="presOf" srcId="{C9CB97CC-F5A7-4F8F-8E10-CF8163D4E00A}" destId="{5CF94CCE-5627-4832-8358-8D54E9A81E95}" srcOrd="0" destOrd="0" presId="urn:microsoft.com/office/officeart/2005/8/layout/pyramid2"/>
    <dgm:cxn modelId="{B6037245-6478-416D-943D-2C2B24C41E5A}" srcId="{62B7340E-5730-4529-A762-D991F92432A7}" destId="{968BCCBC-A8C6-4DA8-BE7E-B01DF35E0F7F}" srcOrd="2" destOrd="0" parTransId="{3B622AEA-D69E-44E7-916D-D0AAA2C2C2FE}" sibTransId="{04C7EE8C-BB91-4293-8CA9-8801EB0BB6E4}"/>
    <dgm:cxn modelId="{47A8BA85-A787-4AED-8764-8ECE026D75BC}" type="presOf" srcId="{010FA303-3976-46F7-8088-18440D4D7E59}" destId="{4B453A21-69C6-48EA-9665-516D2F0BC499}" srcOrd="0" destOrd="0" presId="urn:microsoft.com/office/officeart/2005/8/layout/pyramid2"/>
    <dgm:cxn modelId="{A0949ADC-D767-4917-BCD5-D86C9CA81A32}" type="presOf" srcId="{8CBB98F0-197E-4FEF-B60A-EA7A5343F23C}" destId="{109BC994-C85D-4A71-B73D-B4432EE44E90}" srcOrd="0" destOrd="0" presId="urn:microsoft.com/office/officeart/2005/8/layout/pyramid2"/>
    <dgm:cxn modelId="{C7CCF466-0B00-4066-957A-9EBE3C591E2D}" srcId="{62B7340E-5730-4529-A762-D991F92432A7}" destId="{62C490B6-D510-4331-B3BA-D4E071ED517B}" srcOrd="7" destOrd="0" parTransId="{6C03BC57-00A1-41E3-B070-6BF8A522D81F}" sibTransId="{1933BF0D-9503-48ED-A2D2-9A3A3BD7F08D}"/>
    <dgm:cxn modelId="{09DEEFEE-65BE-45A0-A27E-08F3601CEDF6}" type="presParOf" srcId="{BCD2330F-868B-450D-B4F5-2502059959B5}" destId="{98818408-423F-4749-ABFC-9DE7D8C233AF}" srcOrd="0" destOrd="0" presId="urn:microsoft.com/office/officeart/2005/8/layout/pyramid2"/>
    <dgm:cxn modelId="{8CA8760D-E1EB-4E32-A161-300D5803E815}" type="presParOf" srcId="{BCD2330F-868B-450D-B4F5-2502059959B5}" destId="{819388F9-0327-4ECE-8B0E-F1432A51EC80}" srcOrd="1" destOrd="0" presId="urn:microsoft.com/office/officeart/2005/8/layout/pyramid2"/>
    <dgm:cxn modelId="{E61B2A5E-C066-4FAC-868B-70622DD38420}" type="presParOf" srcId="{819388F9-0327-4ECE-8B0E-F1432A51EC80}" destId="{CE2496C4-48CB-47DF-BB07-167B9ACF46B6}" srcOrd="0" destOrd="0" presId="urn:microsoft.com/office/officeart/2005/8/layout/pyramid2"/>
    <dgm:cxn modelId="{11C4E14F-B682-429C-9029-A92E7045ACEE}" type="presParOf" srcId="{819388F9-0327-4ECE-8B0E-F1432A51EC80}" destId="{619A0CD4-F1CD-4D1D-8F66-274C0A528F55}" srcOrd="1" destOrd="0" presId="urn:microsoft.com/office/officeart/2005/8/layout/pyramid2"/>
    <dgm:cxn modelId="{3F15B671-A779-4DD7-B836-32E599EBB6AB}" type="presParOf" srcId="{819388F9-0327-4ECE-8B0E-F1432A51EC80}" destId="{F0C9164D-5709-4AE6-B449-FD2D9E2754AB}" srcOrd="2" destOrd="0" presId="urn:microsoft.com/office/officeart/2005/8/layout/pyramid2"/>
    <dgm:cxn modelId="{FBD81A7F-3219-4180-9BDE-E4F0F9B7E144}" type="presParOf" srcId="{819388F9-0327-4ECE-8B0E-F1432A51EC80}" destId="{F7B39E2A-80FC-4EE0-9732-52321CB62969}" srcOrd="3" destOrd="0" presId="urn:microsoft.com/office/officeart/2005/8/layout/pyramid2"/>
    <dgm:cxn modelId="{5494DD9A-CFE7-4656-9355-912DDE19F48A}" type="presParOf" srcId="{819388F9-0327-4ECE-8B0E-F1432A51EC80}" destId="{60BDA135-5AE6-4158-A373-6D0842F79517}" srcOrd="4" destOrd="0" presId="urn:microsoft.com/office/officeart/2005/8/layout/pyramid2"/>
    <dgm:cxn modelId="{A0A75AC4-5E17-4005-8AAE-800C3B92782B}" type="presParOf" srcId="{819388F9-0327-4ECE-8B0E-F1432A51EC80}" destId="{182D22DB-5319-4112-ABF6-C1225F4F45D4}" srcOrd="5" destOrd="0" presId="urn:microsoft.com/office/officeart/2005/8/layout/pyramid2"/>
    <dgm:cxn modelId="{7D764E25-E966-4911-BE39-7424E521FD2F}" type="presParOf" srcId="{819388F9-0327-4ECE-8B0E-F1432A51EC80}" destId="{5CF94CCE-5627-4832-8358-8D54E9A81E95}" srcOrd="6" destOrd="0" presId="urn:microsoft.com/office/officeart/2005/8/layout/pyramid2"/>
    <dgm:cxn modelId="{B71E05D9-9A4F-48F4-BED1-EFC231E409F6}" type="presParOf" srcId="{819388F9-0327-4ECE-8B0E-F1432A51EC80}" destId="{BA0A6375-F939-41C9-BACC-770BED5889DC}" srcOrd="7" destOrd="0" presId="urn:microsoft.com/office/officeart/2005/8/layout/pyramid2"/>
    <dgm:cxn modelId="{76BDC9EC-6C4F-4AD8-B25C-174B601C0FE4}" type="presParOf" srcId="{819388F9-0327-4ECE-8B0E-F1432A51EC80}" destId="{4B453A21-69C6-48EA-9665-516D2F0BC499}" srcOrd="8" destOrd="0" presId="urn:microsoft.com/office/officeart/2005/8/layout/pyramid2"/>
    <dgm:cxn modelId="{E9C2D4C4-E58E-4267-B9D0-89639A1808BD}" type="presParOf" srcId="{819388F9-0327-4ECE-8B0E-F1432A51EC80}" destId="{E7F4B5D9-D012-4357-A85F-315EBBF47DF7}" srcOrd="9" destOrd="0" presId="urn:microsoft.com/office/officeart/2005/8/layout/pyramid2"/>
    <dgm:cxn modelId="{AEA2C6F5-C731-4C09-939C-0E6A8A6E7F2B}" type="presParOf" srcId="{819388F9-0327-4ECE-8B0E-F1432A51EC80}" destId="{109BC994-C85D-4A71-B73D-B4432EE44E90}" srcOrd="10" destOrd="0" presId="urn:microsoft.com/office/officeart/2005/8/layout/pyramid2"/>
    <dgm:cxn modelId="{9EB6DEDC-2DA7-47D3-B23A-8314364D5F3E}" type="presParOf" srcId="{819388F9-0327-4ECE-8B0E-F1432A51EC80}" destId="{65B0F726-264F-40D5-B375-6F26F3D53C8C}" srcOrd="11" destOrd="0" presId="urn:microsoft.com/office/officeart/2005/8/layout/pyramid2"/>
    <dgm:cxn modelId="{D46519C4-680E-42A8-B85F-D06B7F571F5C}" type="presParOf" srcId="{819388F9-0327-4ECE-8B0E-F1432A51EC80}" destId="{2C680760-4A21-4F00-BA07-1671831B389A}" srcOrd="12" destOrd="0" presId="urn:microsoft.com/office/officeart/2005/8/layout/pyramid2"/>
    <dgm:cxn modelId="{141BABA1-DCE2-4B08-B15A-31BE9292321A}" type="presParOf" srcId="{819388F9-0327-4ECE-8B0E-F1432A51EC80}" destId="{84ADE1B3-7499-48CD-BEF1-EE99F81D8F72}" srcOrd="13" destOrd="0" presId="urn:microsoft.com/office/officeart/2005/8/layout/pyramid2"/>
    <dgm:cxn modelId="{A0DC90E1-D668-4EC4-BD69-D70EE1910F4A}" type="presParOf" srcId="{819388F9-0327-4ECE-8B0E-F1432A51EC80}" destId="{D2304693-7343-44B2-A6B3-DEE22C83CE6E}" srcOrd="14" destOrd="0" presId="urn:microsoft.com/office/officeart/2005/8/layout/pyramid2"/>
    <dgm:cxn modelId="{AC91E7A6-D955-4D1E-AB36-E595E60EEF7B}" type="presParOf" srcId="{819388F9-0327-4ECE-8B0E-F1432A51EC80}" destId="{08E2329F-CEEC-4E1D-A45E-19F279C07766}" srcOrd="1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818408-423F-4749-ABFC-9DE7D8C233AF}">
      <dsp:nvSpPr>
        <dsp:cNvPr id="0" name=""/>
        <dsp:cNvSpPr/>
      </dsp:nvSpPr>
      <dsp:spPr>
        <a:xfrm>
          <a:off x="1447579" y="689928"/>
          <a:ext cx="5506098" cy="5311570"/>
        </a:xfrm>
        <a:prstGeom prst="triangle">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a:glow rad="228600">
            <a:schemeClr val="accent5">
              <a:satMod val="175000"/>
              <a:alpha val="40000"/>
            </a:schemeClr>
          </a:glow>
        </a:effectLst>
      </dsp:spPr>
      <dsp:style>
        <a:lnRef idx="1">
          <a:schemeClr val="accent5"/>
        </a:lnRef>
        <a:fillRef idx="2">
          <a:schemeClr val="accent5"/>
        </a:fillRef>
        <a:effectRef idx="1">
          <a:schemeClr val="accent5"/>
        </a:effectRef>
        <a:fontRef idx="minor">
          <a:schemeClr val="dk1"/>
        </a:fontRef>
      </dsp:style>
    </dsp:sp>
    <dsp:sp modelId="{CE2496C4-48CB-47DF-BB07-167B9ACF46B6}">
      <dsp:nvSpPr>
        <dsp:cNvPr id="0" name=""/>
        <dsp:cNvSpPr/>
      </dsp:nvSpPr>
      <dsp:spPr>
        <a:xfrm>
          <a:off x="4431359" y="620514"/>
          <a:ext cx="4029411" cy="550896"/>
        </a:xfrm>
        <a:prstGeom prst="round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a:glow rad="228600">
            <a:schemeClr val="accent5">
              <a:satMod val="175000"/>
              <a:alpha val="40000"/>
            </a:schemeClr>
          </a:glow>
        </a:effectLst>
      </dsp:spPr>
      <dsp:style>
        <a:lnRef idx="1">
          <a:schemeClr val="accent5"/>
        </a:lnRef>
        <a:fillRef idx="2">
          <a:schemeClr val="accent5"/>
        </a:fillRef>
        <a:effectRef idx="1">
          <a:schemeClr val="accent5"/>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ar-DZ" sz="2300" kern="1200" dirty="0" smtClean="0"/>
            <a:t>تقديم طلب التصنيف </a:t>
          </a:r>
          <a:endParaRPr lang="fr-FR" sz="2300" kern="1200" dirty="0"/>
        </a:p>
      </dsp:txBody>
      <dsp:txXfrm>
        <a:off x="4458252" y="647407"/>
        <a:ext cx="3975625" cy="497110"/>
      </dsp:txXfrm>
    </dsp:sp>
    <dsp:sp modelId="{F0C9164D-5709-4AE6-B449-FD2D9E2754AB}">
      <dsp:nvSpPr>
        <dsp:cNvPr id="0" name=""/>
        <dsp:cNvSpPr/>
      </dsp:nvSpPr>
      <dsp:spPr>
        <a:xfrm>
          <a:off x="4498610" y="1280614"/>
          <a:ext cx="4029411" cy="550896"/>
        </a:xfrm>
        <a:prstGeom prst="round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a:glow rad="228600">
            <a:schemeClr val="accent4">
              <a:satMod val="175000"/>
              <a:alpha val="40000"/>
            </a:schemeClr>
          </a:glow>
        </a:effectLst>
      </dsp:spPr>
      <dsp:style>
        <a:lnRef idx="1">
          <a:schemeClr val="accent6"/>
        </a:lnRef>
        <a:fillRef idx="2">
          <a:schemeClr val="accent6"/>
        </a:fillRef>
        <a:effectRef idx="1">
          <a:schemeClr val="accent6"/>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ar-DZ" sz="2300" kern="1200" dirty="0" smtClean="0"/>
            <a:t>جمع المعلومات </a:t>
          </a:r>
          <a:endParaRPr lang="fr-FR" sz="2300" kern="1200" dirty="0"/>
        </a:p>
      </dsp:txBody>
      <dsp:txXfrm>
        <a:off x="4525503" y="1307507"/>
        <a:ext cx="3975625" cy="497110"/>
      </dsp:txXfrm>
    </dsp:sp>
    <dsp:sp modelId="{60BDA135-5AE6-4158-A373-6D0842F79517}">
      <dsp:nvSpPr>
        <dsp:cNvPr id="0" name=""/>
        <dsp:cNvSpPr/>
      </dsp:nvSpPr>
      <dsp:spPr>
        <a:xfrm>
          <a:off x="4431359" y="1860031"/>
          <a:ext cx="4029411" cy="550896"/>
        </a:xfrm>
        <a:prstGeom prst="roundRect">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ar-DZ" sz="2300" kern="1200" dirty="0" smtClean="0"/>
            <a:t>التفاعل مع جهات الإصدار </a:t>
          </a:r>
          <a:endParaRPr lang="fr-FR" sz="2300" kern="1200" dirty="0"/>
        </a:p>
      </dsp:txBody>
      <dsp:txXfrm>
        <a:off x="4458252" y="1886924"/>
        <a:ext cx="3975625" cy="497110"/>
      </dsp:txXfrm>
    </dsp:sp>
    <dsp:sp modelId="{5CF94CCE-5627-4832-8358-8D54E9A81E95}">
      <dsp:nvSpPr>
        <dsp:cNvPr id="0" name=""/>
        <dsp:cNvSpPr/>
      </dsp:nvSpPr>
      <dsp:spPr>
        <a:xfrm>
          <a:off x="4471693" y="2429357"/>
          <a:ext cx="4029411" cy="550896"/>
        </a:xfrm>
        <a:prstGeom prst="round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a:glow rad="228600">
            <a:schemeClr val="accent4">
              <a:satMod val="175000"/>
              <a:alpha val="40000"/>
            </a:schemeClr>
          </a:glow>
        </a:effectLst>
      </dsp:spPr>
      <dsp:style>
        <a:lnRef idx="1">
          <a:schemeClr val="accent4"/>
        </a:lnRef>
        <a:fillRef idx="2">
          <a:schemeClr val="accent4"/>
        </a:fillRef>
        <a:effectRef idx="1">
          <a:schemeClr val="accent4"/>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ar-DZ" sz="2300" kern="1200" dirty="0" smtClean="0"/>
            <a:t>التحليل </a:t>
          </a:r>
          <a:endParaRPr lang="fr-FR" sz="2300" kern="1200" dirty="0"/>
        </a:p>
      </dsp:txBody>
      <dsp:txXfrm>
        <a:off x="4498586" y="2456250"/>
        <a:ext cx="3975625" cy="497110"/>
      </dsp:txXfrm>
    </dsp:sp>
    <dsp:sp modelId="{4B453A21-69C6-48EA-9665-516D2F0BC499}">
      <dsp:nvSpPr>
        <dsp:cNvPr id="0" name=""/>
        <dsp:cNvSpPr/>
      </dsp:nvSpPr>
      <dsp:spPr>
        <a:xfrm>
          <a:off x="4431359" y="3099547"/>
          <a:ext cx="4029411" cy="550896"/>
        </a:xfrm>
        <a:prstGeom prst="roundRect">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a:glow rad="228600">
            <a:schemeClr val="accent4">
              <a:satMod val="175000"/>
              <a:alpha val="40000"/>
            </a:schemeClr>
          </a:glow>
        </a:effectLst>
      </dsp:spPr>
      <dsp:style>
        <a:lnRef idx="1">
          <a:schemeClr val="dk1"/>
        </a:lnRef>
        <a:fillRef idx="2">
          <a:schemeClr val="dk1"/>
        </a:fillRef>
        <a:effectRef idx="1">
          <a:schemeClr val="dk1"/>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ar-DZ" sz="2300" kern="1200" dirty="0" smtClean="0"/>
            <a:t>لجنة التصنيف </a:t>
          </a:r>
          <a:endParaRPr lang="fr-FR" sz="2300" kern="1200" dirty="0"/>
        </a:p>
      </dsp:txBody>
      <dsp:txXfrm>
        <a:off x="4458252" y="3126440"/>
        <a:ext cx="3975625" cy="497110"/>
      </dsp:txXfrm>
    </dsp:sp>
    <dsp:sp modelId="{109BC994-C85D-4A71-B73D-B4432EE44E90}">
      <dsp:nvSpPr>
        <dsp:cNvPr id="0" name=""/>
        <dsp:cNvSpPr/>
      </dsp:nvSpPr>
      <dsp:spPr>
        <a:xfrm>
          <a:off x="4431359" y="3799989"/>
          <a:ext cx="4029411" cy="550896"/>
        </a:xfrm>
        <a:prstGeom prst="roundRect">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solid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ar-DZ" sz="2300" kern="1200" dirty="0" smtClean="0"/>
            <a:t>الاخطار بالتصنيف </a:t>
          </a:r>
          <a:endParaRPr lang="fr-FR" sz="2300" kern="1200" dirty="0"/>
        </a:p>
      </dsp:txBody>
      <dsp:txXfrm>
        <a:off x="4458252" y="3826882"/>
        <a:ext cx="3975625" cy="497110"/>
      </dsp:txXfrm>
    </dsp:sp>
    <dsp:sp modelId="{2C680760-4A21-4F00-BA07-1671831B389A}">
      <dsp:nvSpPr>
        <dsp:cNvPr id="0" name=""/>
        <dsp:cNvSpPr/>
      </dsp:nvSpPr>
      <dsp:spPr>
        <a:xfrm>
          <a:off x="4458235" y="4406298"/>
          <a:ext cx="4029411" cy="550896"/>
        </a:xfrm>
        <a:prstGeom prst="round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a:glow rad="228600">
            <a:schemeClr val="accent2">
              <a:satMod val="175000"/>
              <a:alpha val="40000"/>
            </a:schemeClr>
          </a:glow>
        </a:effectLst>
      </dsp:spPr>
      <dsp:style>
        <a:lnRef idx="1">
          <a:schemeClr val="accent2"/>
        </a:lnRef>
        <a:fillRef idx="2">
          <a:schemeClr val="accent2"/>
        </a:fillRef>
        <a:effectRef idx="1">
          <a:schemeClr val="accent2"/>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ar-DZ" sz="2300" kern="1200" dirty="0" smtClean="0"/>
            <a:t>نشر التصنيف </a:t>
          </a:r>
          <a:endParaRPr lang="fr-FR" sz="2300" kern="1200" dirty="0"/>
        </a:p>
      </dsp:txBody>
      <dsp:txXfrm>
        <a:off x="4485128" y="4433191"/>
        <a:ext cx="3975625" cy="497110"/>
      </dsp:txXfrm>
    </dsp:sp>
    <dsp:sp modelId="{D2304693-7343-44B2-A6B3-DEE22C83CE6E}">
      <dsp:nvSpPr>
        <dsp:cNvPr id="0" name=""/>
        <dsp:cNvSpPr/>
      </dsp:nvSpPr>
      <dsp:spPr>
        <a:xfrm>
          <a:off x="4444817" y="5039506"/>
          <a:ext cx="4029411" cy="550896"/>
        </a:xfrm>
        <a:prstGeom prst="roundRect">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ar-DZ" sz="2300" kern="1200" dirty="0" smtClean="0"/>
            <a:t>الاشراف </a:t>
          </a:r>
          <a:endParaRPr lang="fr-FR" sz="2300" kern="1200" dirty="0"/>
        </a:p>
      </dsp:txBody>
      <dsp:txXfrm>
        <a:off x="4471710" y="5066399"/>
        <a:ext cx="3975625" cy="497110"/>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043F41DB-5040-45B9-AD06-A5BC325BD443}" type="datetimeFigureOut">
              <a:rPr lang="fr-FR" smtClean="0"/>
              <a:t>22/11/2021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62D9EBC-0D2C-4FAE-ADBE-ABB0F6F5732A}" type="slidenum">
              <a:rPr lang="fr-FR" smtClean="0"/>
              <a:t>‹N°›</a:t>
            </a:fld>
            <a:endParaRPr lang="fr-FR"/>
          </a:p>
        </p:txBody>
      </p:sp>
    </p:spTree>
    <p:extLst>
      <p:ext uri="{BB962C8B-B14F-4D97-AF65-F5344CB8AC3E}">
        <p14:creationId xmlns:p14="http://schemas.microsoft.com/office/powerpoint/2010/main" val="3263279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43F41DB-5040-45B9-AD06-A5BC325BD443}" type="datetimeFigureOut">
              <a:rPr lang="fr-FR" smtClean="0"/>
              <a:t>22/11/2021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62D9EBC-0D2C-4FAE-ADBE-ABB0F6F5732A}" type="slidenum">
              <a:rPr lang="fr-FR" smtClean="0"/>
              <a:t>‹N°›</a:t>
            </a:fld>
            <a:endParaRPr lang="fr-FR"/>
          </a:p>
        </p:txBody>
      </p:sp>
    </p:spTree>
    <p:extLst>
      <p:ext uri="{BB962C8B-B14F-4D97-AF65-F5344CB8AC3E}">
        <p14:creationId xmlns:p14="http://schemas.microsoft.com/office/powerpoint/2010/main" val="2355555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43F41DB-5040-45B9-AD06-A5BC325BD443}" type="datetimeFigureOut">
              <a:rPr lang="fr-FR" smtClean="0"/>
              <a:t>22/11/2021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62D9EBC-0D2C-4FAE-ADBE-ABB0F6F5732A}" type="slidenum">
              <a:rPr lang="fr-FR" smtClean="0"/>
              <a:t>‹N°›</a:t>
            </a:fld>
            <a:endParaRPr lang="fr-FR"/>
          </a:p>
        </p:txBody>
      </p:sp>
    </p:spTree>
    <p:extLst>
      <p:ext uri="{BB962C8B-B14F-4D97-AF65-F5344CB8AC3E}">
        <p14:creationId xmlns:p14="http://schemas.microsoft.com/office/powerpoint/2010/main" val="2791531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43F41DB-5040-45B9-AD06-A5BC325BD443}" type="datetimeFigureOut">
              <a:rPr lang="fr-FR" smtClean="0"/>
              <a:t>22/11/2021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62D9EBC-0D2C-4FAE-ADBE-ABB0F6F5732A}" type="slidenum">
              <a:rPr lang="fr-FR" smtClean="0"/>
              <a:t>‹N°›</a:t>
            </a:fld>
            <a:endParaRPr lang="fr-FR"/>
          </a:p>
        </p:txBody>
      </p:sp>
    </p:spTree>
    <p:extLst>
      <p:ext uri="{BB962C8B-B14F-4D97-AF65-F5344CB8AC3E}">
        <p14:creationId xmlns:p14="http://schemas.microsoft.com/office/powerpoint/2010/main" val="2507103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043F41DB-5040-45B9-AD06-A5BC325BD443}" type="datetimeFigureOut">
              <a:rPr lang="fr-FR" smtClean="0"/>
              <a:t>22/11/2021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62D9EBC-0D2C-4FAE-ADBE-ABB0F6F5732A}" type="slidenum">
              <a:rPr lang="fr-FR" smtClean="0"/>
              <a:t>‹N°›</a:t>
            </a:fld>
            <a:endParaRPr lang="fr-FR"/>
          </a:p>
        </p:txBody>
      </p:sp>
    </p:spTree>
    <p:extLst>
      <p:ext uri="{BB962C8B-B14F-4D97-AF65-F5344CB8AC3E}">
        <p14:creationId xmlns:p14="http://schemas.microsoft.com/office/powerpoint/2010/main" val="2181284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43F41DB-5040-45B9-AD06-A5BC325BD443}" type="datetimeFigureOut">
              <a:rPr lang="fr-FR" smtClean="0"/>
              <a:t>22/11/2021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62D9EBC-0D2C-4FAE-ADBE-ABB0F6F5732A}" type="slidenum">
              <a:rPr lang="fr-FR" smtClean="0"/>
              <a:t>‹N°›</a:t>
            </a:fld>
            <a:endParaRPr lang="fr-FR"/>
          </a:p>
        </p:txBody>
      </p:sp>
    </p:spTree>
    <p:extLst>
      <p:ext uri="{BB962C8B-B14F-4D97-AF65-F5344CB8AC3E}">
        <p14:creationId xmlns:p14="http://schemas.microsoft.com/office/powerpoint/2010/main" val="1545154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43F41DB-5040-45B9-AD06-A5BC325BD443}" type="datetimeFigureOut">
              <a:rPr lang="fr-FR" smtClean="0"/>
              <a:t>22/11/2021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62D9EBC-0D2C-4FAE-ADBE-ABB0F6F5732A}" type="slidenum">
              <a:rPr lang="fr-FR" smtClean="0"/>
              <a:t>‹N°›</a:t>
            </a:fld>
            <a:endParaRPr lang="fr-FR"/>
          </a:p>
        </p:txBody>
      </p:sp>
    </p:spTree>
    <p:extLst>
      <p:ext uri="{BB962C8B-B14F-4D97-AF65-F5344CB8AC3E}">
        <p14:creationId xmlns:p14="http://schemas.microsoft.com/office/powerpoint/2010/main" val="502791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043F41DB-5040-45B9-AD06-A5BC325BD443}" type="datetimeFigureOut">
              <a:rPr lang="fr-FR" smtClean="0"/>
              <a:t>22/11/2021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62D9EBC-0D2C-4FAE-ADBE-ABB0F6F5732A}" type="slidenum">
              <a:rPr lang="fr-FR" smtClean="0"/>
              <a:t>‹N°›</a:t>
            </a:fld>
            <a:endParaRPr lang="fr-FR"/>
          </a:p>
        </p:txBody>
      </p:sp>
    </p:spTree>
    <p:extLst>
      <p:ext uri="{BB962C8B-B14F-4D97-AF65-F5344CB8AC3E}">
        <p14:creationId xmlns:p14="http://schemas.microsoft.com/office/powerpoint/2010/main" val="3642691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43F41DB-5040-45B9-AD06-A5BC325BD443}" type="datetimeFigureOut">
              <a:rPr lang="fr-FR" smtClean="0"/>
              <a:t>22/11/2021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62D9EBC-0D2C-4FAE-ADBE-ABB0F6F5732A}" type="slidenum">
              <a:rPr lang="fr-FR" smtClean="0"/>
              <a:t>‹N°›</a:t>
            </a:fld>
            <a:endParaRPr lang="fr-FR"/>
          </a:p>
        </p:txBody>
      </p:sp>
    </p:spTree>
    <p:extLst>
      <p:ext uri="{BB962C8B-B14F-4D97-AF65-F5344CB8AC3E}">
        <p14:creationId xmlns:p14="http://schemas.microsoft.com/office/powerpoint/2010/main" val="618807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43F41DB-5040-45B9-AD06-A5BC325BD443}" type="datetimeFigureOut">
              <a:rPr lang="fr-FR" smtClean="0"/>
              <a:t>22/11/2021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62D9EBC-0D2C-4FAE-ADBE-ABB0F6F5732A}" type="slidenum">
              <a:rPr lang="fr-FR" smtClean="0"/>
              <a:t>‹N°›</a:t>
            </a:fld>
            <a:endParaRPr lang="fr-FR"/>
          </a:p>
        </p:txBody>
      </p:sp>
    </p:spTree>
    <p:extLst>
      <p:ext uri="{BB962C8B-B14F-4D97-AF65-F5344CB8AC3E}">
        <p14:creationId xmlns:p14="http://schemas.microsoft.com/office/powerpoint/2010/main" val="1139773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43F41DB-5040-45B9-AD06-A5BC325BD443}" type="datetimeFigureOut">
              <a:rPr lang="fr-FR" smtClean="0"/>
              <a:t>22/11/2021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62D9EBC-0D2C-4FAE-ADBE-ABB0F6F5732A}" type="slidenum">
              <a:rPr lang="fr-FR" smtClean="0"/>
              <a:t>‹N°›</a:t>
            </a:fld>
            <a:endParaRPr lang="fr-FR"/>
          </a:p>
        </p:txBody>
      </p:sp>
    </p:spTree>
    <p:extLst>
      <p:ext uri="{BB962C8B-B14F-4D97-AF65-F5344CB8AC3E}">
        <p14:creationId xmlns:p14="http://schemas.microsoft.com/office/powerpoint/2010/main" val="1915822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3F41DB-5040-45B9-AD06-A5BC325BD443}" type="datetimeFigureOut">
              <a:rPr lang="fr-FR" smtClean="0"/>
              <a:t>22/11/2021</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2D9EBC-0D2C-4FAE-ADBE-ABB0F6F5732A}" type="slidenum">
              <a:rPr lang="fr-FR" smtClean="0"/>
              <a:t>‹N°›</a:t>
            </a:fld>
            <a:endParaRPr lang="fr-FR"/>
          </a:p>
        </p:txBody>
      </p:sp>
    </p:spTree>
    <p:extLst>
      <p:ext uri="{BB962C8B-B14F-4D97-AF65-F5344CB8AC3E}">
        <p14:creationId xmlns:p14="http://schemas.microsoft.com/office/powerpoint/2010/main" val="168082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0510571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0"/>
            <a:ext cx="12192000" cy="6858000"/>
          </a:xfrm>
          <a:effectLst>
            <a:glow rad="228600">
              <a:schemeClr val="accent5">
                <a:satMod val="175000"/>
                <a:alpha val="40000"/>
              </a:schemeClr>
            </a:glow>
          </a:effectLst>
        </p:spPr>
        <p:style>
          <a:lnRef idx="1">
            <a:schemeClr val="accent3"/>
          </a:lnRef>
          <a:fillRef idx="2">
            <a:schemeClr val="accent3"/>
          </a:fillRef>
          <a:effectRef idx="1">
            <a:schemeClr val="accent3"/>
          </a:effectRef>
          <a:fontRef idx="minor">
            <a:schemeClr val="dk1"/>
          </a:fontRef>
        </p:style>
        <p:txBody>
          <a:bodyPr/>
          <a:lstStyle/>
          <a:p>
            <a:pPr algn="r"/>
            <a:r>
              <a:rPr lang="ar-DZ" sz="2800" b="1" i="1" dirty="0" smtClean="0">
                <a:solidFill>
                  <a:srgbClr val="DA13DF"/>
                </a:solidFill>
              </a:rPr>
              <a:t>المطلب الثاني </a:t>
            </a:r>
            <a:r>
              <a:rPr lang="ar-DZ" sz="2800" b="1" i="1" smtClean="0">
                <a:solidFill>
                  <a:srgbClr val="DA13DF"/>
                </a:solidFill>
              </a:rPr>
              <a:t>: </a:t>
            </a:r>
            <a:r>
              <a:rPr lang="ar-DZ" sz="2800" b="1" i="1" smtClean="0">
                <a:solidFill>
                  <a:srgbClr val="DA13DF"/>
                </a:solidFill>
              </a:rPr>
              <a:t>المعايير( الشروط </a:t>
            </a:r>
            <a:r>
              <a:rPr lang="ar-DZ" sz="2800" b="1" i="1" smtClean="0">
                <a:solidFill>
                  <a:srgbClr val="DA13DF"/>
                </a:solidFill>
              </a:rPr>
              <a:t>)</a:t>
            </a:r>
            <a:r>
              <a:rPr lang="ar-DZ" sz="2800" b="1" i="1" smtClean="0">
                <a:solidFill>
                  <a:srgbClr val="DA13DF"/>
                </a:solidFill>
              </a:rPr>
              <a:t>التي </a:t>
            </a:r>
            <a:r>
              <a:rPr lang="ar-DZ" sz="2800" b="1" i="1" dirty="0" smtClean="0">
                <a:solidFill>
                  <a:srgbClr val="DA13DF"/>
                </a:solidFill>
              </a:rPr>
              <a:t>يجب توفرها في </a:t>
            </a:r>
            <a:r>
              <a:rPr lang="ar-DZ" sz="2800" b="1" i="1" dirty="0" err="1" smtClean="0">
                <a:solidFill>
                  <a:srgbClr val="DA13DF"/>
                </a:solidFill>
              </a:rPr>
              <a:t>الموسسات</a:t>
            </a:r>
            <a:r>
              <a:rPr lang="ar-DZ" sz="2800" b="1" i="1" dirty="0" smtClean="0">
                <a:solidFill>
                  <a:srgbClr val="DA13DF"/>
                </a:solidFill>
              </a:rPr>
              <a:t> الائتمانية .</a:t>
            </a:r>
          </a:p>
          <a:p>
            <a:pPr algn="r" rtl="1"/>
            <a:r>
              <a:rPr lang="ar-DZ" dirty="0"/>
              <a:t> </a:t>
            </a:r>
            <a:r>
              <a:rPr lang="ar-DZ" dirty="0" smtClean="0"/>
              <a:t>    </a:t>
            </a:r>
            <a:r>
              <a:rPr lang="ar-DZ" sz="2000" dirty="0" smtClean="0"/>
              <a:t>حددت </a:t>
            </a:r>
            <a:r>
              <a:rPr lang="ar-DZ" sz="2000" dirty="0" err="1" smtClean="0"/>
              <a:t>إتفاقية</a:t>
            </a:r>
            <a:r>
              <a:rPr lang="ar-DZ" sz="2000" dirty="0" smtClean="0"/>
              <a:t> بازل2 بعض الشروط أو المعايير التي يجب اعتمادها او توفرها في مؤسسات التصنيف </a:t>
            </a:r>
            <a:r>
              <a:rPr lang="ar-DZ" sz="2000" dirty="0" err="1" smtClean="0"/>
              <a:t>الإئتماني</a:t>
            </a:r>
            <a:r>
              <a:rPr lang="ar-DZ" sz="2000" dirty="0" smtClean="0"/>
              <a:t> .</a:t>
            </a:r>
          </a:p>
          <a:p>
            <a:pPr marL="342900" indent="-342900" algn="r" rtl="1">
              <a:buFont typeface="Wingdings" panose="05000000000000000000" pitchFamily="2" charset="2"/>
              <a:buChar char="v"/>
            </a:pPr>
            <a:r>
              <a:rPr lang="ar-DZ" dirty="0">
                <a:solidFill>
                  <a:srgbClr val="FF0000"/>
                </a:solidFill>
              </a:rPr>
              <a:t> </a:t>
            </a:r>
            <a:r>
              <a:rPr lang="ar-DZ" b="1" i="1" dirty="0" smtClean="0">
                <a:solidFill>
                  <a:srgbClr val="FF0000"/>
                </a:solidFill>
              </a:rPr>
              <a:t>الموضوعية: </a:t>
            </a:r>
            <a:r>
              <a:rPr lang="fr-FR" b="1" i="1" dirty="0" smtClean="0">
                <a:solidFill>
                  <a:srgbClr val="FF0000"/>
                </a:solidFill>
              </a:rPr>
              <a:t>(</a:t>
            </a:r>
            <a:r>
              <a:rPr lang="fr-FR" b="1" i="1" dirty="0" err="1" smtClean="0">
                <a:solidFill>
                  <a:srgbClr val="FF0000"/>
                </a:solidFill>
              </a:rPr>
              <a:t>objectivity</a:t>
            </a:r>
            <a:r>
              <a:rPr lang="fr-FR" b="1" i="1" dirty="0" smtClean="0">
                <a:solidFill>
                  <a:srgbClr val="FF0000"/>
                </a:solidFill>
              </a:rPr>
              <a:t>)</a:t>
            </a:r>
          </a:p>
          <a:p>
            <a:pPr algn="r" rtl="1"/>
            <a:r>
              <a:rPr lang="ar-DZ" sz="2000" dirty="0" smtClean="0"/>
              <a:t>حيث يجب ان تكون الطريقة التي تتعهد بيها تصنيفات الائتمان شديدة الدقة ومنظمة وتخضع لبعض اشكال الموافقة علي صلاحيتها بناء علي الخبرة السابقة وفضلا عن هدا فإن التصنيفات يجب ان تخضع للمراجعة المستمرة وان تستجيب للتغيرات في الحالة المالية ويجب علي المراقبين بوضع  طريقة لتصنيف كل قطاع من قطاعات السوق </a:t>
            </a:r>
          </a:p>
          <a:p>
            <a:pPr marL="342900" indent="-342900" algn="r" rtl="1">
              <a:buFont typeface="Wingdings" panose="05000000000000000000" pitchFamily="2" charset="2"/>
              <a:buChar char="v"/>
            </a:pPr>
            <a:r>
              <a:rPr lang="ar-DZ" b="1" i="1" dirty="0">
                <a:solidFill>
                  <a:srgbClr val="FF0000"/>
                </a:solidFill>
              </a:rPr>
              <a:t> </a:t>
            </a:r>
            <a:r>
              <a:rPr lang="ar-DZ" b="1" i="1" dirty="0" err="1" smtClean="0">
                <a:solidFill>
                  <a:srgbClr val="FF0000"/>
                </a:solidFill>
              </a:rPr>
              <a:t>الإستقلالية</a:t>
            </a:r>
            <a:r>
              <a:rPr lang="ar-DZ" b="1" i="1" dirty="0" smtClean="0">
                <a:solidFill>
                  <a:srgbClr val="FF0000"/>
                </a:solidFill>
              </a:rPr>
              <a:t> :(</a:t>
            </a:r>
            <a:r>
              <a:rPr lang="fr-FR" b="1" i="1" dirty="0" err="1" smtClean="0">
                <a:solidFill>
                  <a:srgbClr val="FF0000"/>
                </a:solidFill>
              </a:rPr>
              <a:t>independence</a:t>
            </a:r>
            <a:r>
              <a:rPr lang="ar-DZ" b="1" i="1" dirty="0" smtClean="0">
                <a:solidFill>
                  <a:srgbClr val="FF0000"/>
                </a:solidFill>
              </a:rPr>
              <a:t>).</a:t>
            </a:r>
          </a:p>
          <a:p>
            <a:pPr algn="r" rtl="1"/>
            <a:r>
              <a:rPr lang="ar-DZ" sz="2000" dirty="0" smtClean="0"/>
              <a:t>يجب ان تكون مستقلة ولا ينبغي أن تخضع لضغوط سياسية أو اقتصادية قد تؤثر على التصنيف </a:t>
            </a:r>
            <a:r>
              <a:rPr lang="ar-DZ" sz="2000" dirty="0" err="1" smtClean="0"/>
              <a:t>الإئتماني</a:t>
            </a:r>
            <a:r>
              <a:rPr lang="ar-DZ" sz="2000" dirty="0" smtClean="0"/>
              <a:t> , وينبغي ان تكون عملية التصنيف متحررة علي قدر الإمكان من القيود التي </a:t>
            </a:r>
            <a:r>
              <a:rPr lang="ar-DZ" sz="2000" dirty="0" err="1" smtClean="0"/>
              <a:t>تنشاء</a:t>
            </a:r>
            <a:r>
              <a:rPr lang="ar-DZ" sz="2000" dirty="0" smtClean="0"/>
              <a:t> في المواقف المختلفة مثل تعارض المصالح</a:t>
            </a:r>
          </a:p>
          <a:p>
            <a:pPr marL="342900" indent="-342900" algn="r" rtl="1">
              <a:buFont typeface="Wingdings" panose="05000000000000000000" pitchFamily="2" charset="2"/>
              <a:buChar char="v"/>
            </a:pPr>
            <a:r>
              <a:rPr lang="ar-DZ" b="1" i="1" dirty="0">
                <a:solidFill>
                  <a:srgbClr val="FF0000"/>
                </a:solidFill>
              </a:rPr>
              <a:t> </a:t>
            </a:r>
            <a:r>
              <a:rPr lang="ar-DZ" b="1" i="1" dirty="0" smtClean="0">
                <a:solidFill>
                  <a:srgbClr val="FF0000"/>
                </a:solidFill>
              </a:rPr>
              <a:t>الإفصاح : (</a:t>
            </a:r>
            <a:r>
              <a:rPr lang="fr-FR" b="1" i="1" dirty="0" err="1" smtClean="0">
                <a:solidFill>
                  <a:srgbClr val="FF0000"/>
                </a:solidFill>
              </a:rPr>
              <a:t>disclsosure</a:t>
            </a:r>
            <a:r>
              <a:rPr lang="ar-DZ" b="1" i="1" dirty="0" smtClean="0">
                <a:solidFill>
                  <a:srgbClr val="FF0000"/>
                </a:solidFill>
              </a:rPr>
              <a:t>)</a:t>
            </a:r>
          </a:p>
          <a:p>
            <a:pPr algn="r" rtl="1"/>
            <a:r>
              <a:rPr lang="ar-DZ" sz="2000" dirty="0" smtClean="0"/>
              <a:t>يجب الإفصاح عن الطرق المستخدمة في التصنيف , بما في دالك التعثر عن الدفع والفترة الزمنية ومعني كل تصنيف والمعدلات الفعالية للتعثر عن الدفع والتي تمت مواجهتها في كل قسم </a:t>
            </a:r>
          </a:p>
          <a:p>
            <a:pPr marL="342900" indent="-342900" algn="r" rtl="1">
              <a:buFont typeface="Wingdings" panose="05000000000000000000" pitchFamily="2" charset="2"/>
              <a:buChar char="v"/>
            </a:pPr>
            <a:r>
              <a:rPr lang="ar-DZ" dirty="0">
                <a:solidFill>
                  <a:srgbClr val="FF0000"/>
                </a:solidFill>
              </a:rPr>
              <a:t> </a:t>
            </a:r>
            <a:r>
              <a:rPr lang="ar-DZ" b="1" i="1" dirty="0" smtClean="0">
                <a:solidFill>
                  <a:srgbClr val="FF0000"/>
                </a:solidFill>
              </a:rPr>
              <a:t>الشفافية : </a:t>
            </a:r>
            <a:r>
              <a:rPr lang="fr-FR" b="1" i="1" dirty="0" err="1" smtClean="0">
                <a:solidFill>
                  <a:srgbClr val="FF0000"/>
                </a:solidFill>
              </a:rPr>
              <a:t>transbarency</a:t>
            </a:r>
            <a:r>
              <a:rPr lang="fr-FR" b="1" i="1" dirty="0" smtClean="0">
                <a:solidFill>
                  <a:srgbClr val="FF0000"/>
                </a:solidFill>
              </a:rPr>
              <a:t>)</a:t>
            </a:r>
            <a:r>
              <a:rPr lang="ar-DZ" b="1" i="1" dirty="0" smtClean="0">
                <a:solidFill>
                  <a:srgbClr val="FF0000"/>
                </a:solidFill>
              </a:rPr>
              <a:t>)</a:t>
            </a:r>
            <a:r>
              <a:rPr lang="fr-FR" b="1" i="1" dirty="0" smtClean="0">
                <a:solidFill>
                  <a:srgbClr val="FF0000"/>
                </a:solidFill>
              </a:rPr>
              <a:t>.</a:t>
            </a:r>
          </a:p>
          <a:p>
            <a:pPr algn="r" rtl="1"/>
            <a:r>
              <a:rPr lang="ar-DZ" sz="2000" dirty="0" smtClean="0"/>
              <a:t>ينبغي علي التصنيفات ان تكون منفردة كلا علي حدا ومتاحة لكل المؤسسات المحلية والأجنبية </a:t>
            </a:r>
            <a:r>
              <a:rPr lang="ar-DZ" sz="2000" dirty="0" err="1" smtClean="0"/>
              <a:t>دات</a:t>
            </a:r>
            <a:r>
              <a:rPr lang="ar-DZ" sz="2000" dirty="0" smtClean="0"/>
              <a:t> المصالح المشروعة بشروط متساوية </a:t>
            </a:r>
          </a:p>
          <a:p>
            <a:pPr marL="342900" indent="-342900" algn="r" rtl="1">
              <a:buFont typeface="Wingdings" panose="05000000000000000000" pitchFamily="2" charset="2"/>
              <a:buChar char="v"/>
            </a:pPr>
            <a:r>
              <a:rPr lang="ar-DZ" b="1" i="1" dirty="0" smtClean="0">
                <a:solidFill>
                  <a:srgbClr val="FF0000"/>
                </a:solidFill>
              </a:rPr>
              <a:t> مصادر المعلومات /الموارد :</a:t>
            </a:r>
            <a:r>
              <a:rPr lang="fr-FR" b="1" i="1" dirty="0" err="1" smtClean="0">
                <a:solidFill>
                  <a:srgbClr val="FF0000"/>
                </a:solidFill>
              </a:rPr>
              <a:t>resource</a:t>
            </a:r>
            <a:endParaRPr lang="fr-FR" b="1" i="1" dirty="0" smtClean="0">
              <a:solidFill>
                <a:srgbClr val="FF0000"/>
              </a:solidFill>
            </a:endParaRPr>
          </a:p>
          <a:p>
            <a:pPr algn="r" rtl="1"/>
            <a:r>
              <a:rPr lang="ar-DZ" sz="2000" dirty="0" smtClean="0"/>
              <a:t>يجب ان تتوفر لدي وكالات التصنيف </a:t>
            </a:r>
            <a:r>
              <a:rPr lang="ar-DZ" sz="2000" dirty="0" err="1" smtClean="0"/>
              <a:t>الإئتماني</a:t>
            </a:r>
            <a:r>
              <a:rPr lang="ar-DZ" sz="2000" dirty="0" smtClean="0"/>
              <a:t> مصادر كافية لتمكنهم من القيام عملية التصنيف بالجودة المرتفعة ,وينبغ ان تسمح تلك المصادر </a:t>
            </a:r>
            <a:r>
              <a:rPr lang="ar-DZ" sz="2000" dirty="0" err="1" smtClean="0"/>
              <a:t>بالإتصالات</a:t>
            </a:r>
            <a:r>
              <a:rPr lang="ar-DZ" sz="2000" dirty="0" smtClean="0"/>
              <a:t> المستمرة بين كل مستويات الإدارة  </a:t>
            </a:r>
          </a:p>
        </p:txBody>
      </p:sp>
    </p:spTree>
    <p:extLst>
      <p:ext uri="{BB962C8B-B14F-4D97-AF65-F5344CB8AC3E}">
        <p14:creationId xmlns:p14="http://schemas.microsoft.com/office/powerpoint/2010/main" val="169959489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fade">
                                      <p:cBhvr>
                                        <p:cTn id="46" dur="1000"/>
                                        <p:tgtEl>
                                          <p:spTgt spid="3">
                                            <p:txEl>
                                              <p:pRg st="6" end="6"/>
                                            </p:txEl>
                                          </p:spTgt>
                                        </p:tgtEl>
                                      </p:cBhvr>
                                    </p:animEffect>
                                    <p:anim calcmode="lin" valueType="num">
                                      <p:cBhvr>
                                        <p:cTn id="4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Effect transition="in" filter="fade">
                                      <p:cBhvr>
                                        <p:cTn id="53" dur="1000"/>
                                        <p:tgtEl>
                                          <p:spTgt spid="3">
                                            <p:txEl>
                                              <p:pRg st="7" end="7"/>
                                            </p:txEl>
                                          </p:spTgt>
                                        </p:tgtEl>
                                      </p:cBhvr>
                                    </p:animEffect>
                                    <p:anim calcmode="lin" valueType="num">
                                      <p:cBhvr>
                                        <p:cTn id="5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3">
                                            <p:txEl>
                                              <p:pRg st="8" end="8"/>
                                            </p:txEl>
                                          </p:spTgt>
                                        </p:tgtEl>
                                        <p:attrNameLst>
                                          <p:attrName>style.visibility</p:attrName>
                                        </p:attrNameLst>
                                      </p:cBhvr>
                                      <p:to>
                                        <p:strVal val="visible"/>
                                      </p:to>
                                    </p:set>
                                    <p:animEffect transition="in" filter="fade">
                                      <p:cBhvr>
                                        <p:cTn id="60" dur="1000"/>
                                        <p:tgtEl>
                                          <p:spTgt spid="3">
                                            <p:txEl>
                                              <p:pRg st="8" end="8"/>
                                            </p:txEl>
                                          </p:spTgt>
                                        </p:tgtEl>
                                      </p:cBhvr>
                                    </p:animEffect>
                                    <p:anim calcmode="lin" valueType="num">
                                      <p:cBhvr>
                                        <p:cTn id="6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Effect transition="in" filter="fade">
                                      <p:cBhvr>
                                        <p:cTn id="67" dur="1000"/>
                                        <p:tgtEl>
                                          <p:spTgt spid="3">
                                            <p:txEl>
                                              <p:pRg st="9" end="9"/>
                                            </p:txEl>
                                          </p:spTgt>
                                        </p:tgtEl>
                                      </p:cBhvr>
                                    </p:animEffect>
                                    <p:anim calcmode="lin" valueType="num">
                                      <p:cBhvr>
                                        <p:cTn id="6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3">
                                            <p:txEl>
                                              <p:pRg st="10" end="10"/>
                                            </p:txEl>
                                          </p:spTgt>
                                        </p:tgtEl>
                                        <p:attrNameLst>
                                          <p:attrName>style.visibility</p:attrName>
                                        </p:attrNameLst>
                                      </p:cBhvr>
                                      <p:to>
                                        <p:strVal val="visible"/>
                                      </p:to>
                                    </p:set>
                                    <p:animEffect transition="in" filter="fade">
                                      <p:cBhvr>
                                        <p:cTn id="74" dur="1000"/>
                                        <p:tgtEl>
                                          <p:spTgt spid="3">
                                            <p:txEl>
                                              <p:pRg st="10" end="10"/>
                                            </p:txEl>
                                          </p:spTgt>
                                        </p:tgtEl>
                                      </p:cBhvr>
                                    </p:animEffect>
                                    <p:anim calcmode="lin" valueType="num">
                                      <p:cBhvr>
                                        <p:cTn id="7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6"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3">
                                            <p:txEl>
                                              <p:pRg st="11" end="11"/>
                                            </p:txEl>
                                          </p:spTgt>
                                        </p:tgtEl>
                                        <p:attrNameLst>
                                          <p:attrName>style.visibility</p:attrName>
                                        </p:attrNameLst>
                                      </p:cBhvr>
                                      <p:to>
                                        <p:strVal val="visible"/>
                                      </p:to>
                                    </p:set>
                                    <p:animEffect transition="in" filter="fade">
                                      <p:cBhvr>
                                        <p:cTn id="81" dur="1000"/>
                                        <p:tgtEl>
                                          <p:spTgt spid="3">
                                            <p:txEl>
                                              <p:pRg st="11" end="11"/>
                                            </p:txEl>
                                          </p:spTgt>
                                        </p:tgtEl>
                                      </p:cBhvr>
                                    </p:animEffect>
                                    <p:anim calcmode="lin" valueType="num">
                                      <p:cBhvr>
                                        <p:cTn id="82"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3"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0"/>
            <a:ext cx="12192000" cy="6858000"/>
          </a:xfrm>
          <a:effectLst>
            <a:glow rad="228600">
              <a:schemeClr val="accent5">
                <a:satMod val="175000"/>
                <a:alpha val="40000"/>
              </a:schemeClr>
            </a:glow>
          </a:effectLst>
        </p:spPr>
        <p:style>
          <a:lnRef idx="2">
            <a:schemeClr val="accent3">
              <a:shade val="50000"/>
            </a:schemeClr>
          </a:lnRef>
          <a:fillRef idx="1">
            <a:schemeClr val="accent3"/>
          </a:fillRef>
          <a:effectRef idx="0">
            <a:schemeClr val="accent3"/>
          </a:effectRef>
          <a:fontRef idx="minor">
            <a:schemeClr val="lt1"/>
          </a:fontRef>
        </p:style>
        <p:txBody>
          <a:bodyPr/>
          <a:lstStyle/>
          <a:p>
            <a:pPr marL="342900" indent="-342900" algn="r" rtl="1">
              <a:buFont typeface="Wingdings" panose="05000000000000000000" pitchFamily="2" charset="2"/>
              <a:buChar char="v"/>
            </a:pPr>
            <a:r>
              <a:rPr lang="ar-DZ" b="1" i="1" dirty="0" smtClean="0">
                <a:solidFill>
                  <a:srgbClr val="FF0000"/>
                </a:solidFill>
              </a:rPr>
              <a:t>المصداقية  :</a:t>
            </a:r>
            <a:r>
              <a:rPr lang="fr-FR" b="1" i="1" dirty="0" err="1" smtClean="0">
                <a:solidFill>
                  <a:srgbClr val="FF0000"/>
                </a:solidFill>
              </a:rPr>
              <a:t>Credibility</a:t>
            </a:r>
            <a:r>
              <a:rPr lang="ar-DZ" b="1" i="1" dirty="0" smtClean="0">
                <a:solidFill>
                  <a:srgbClr val="FF0000"/>
                </a:solidFill>
              </a:rPr>
              <a:t>)</a:t>
            </a:r>
          </a:p>
          <a:p>
            <a:pPr algn="r" rtl="1"/>
            <a:r>
              <a:rPr lang="ar-DZ" sz="2000" dirty="0" smtClean="0">
                <a:solidFill>
                  <a:schemeClr val="tx1"/>
                </a:solidFill>
              </a:rPr>
              <a:t>تشتق المصداقية إلى حد ما من المعايير السابقة , بالإضافة إلى </a:t>
            </a:r>
            <a:r>
              <a:rPr lang="ar-DZ" sz="2000" dirty="0" err="1" smtClean="0">
                <a:solidFill>
                  <a:schemeClr val="tx1"/>
                </a:solidFill>
              </a:rPr>
              <a:t>الإعتماد</a:t>
            </a:r>
            <a:r>
              <a:rPr lang="ar-DZ" sz="2000" dirty="0" smtClean="0">
                <a:solidFill>
                  <a:schemeClr val="tx1"/>
                </a:solidFill>
              </a:rPr>
              <a:t> علي تصنيفات وكالات التصنيف </a:t>
            </a:r>
            <a:r>
              <a:rPr lang="ar-DZ" sz="2000" dirty="0" err="1" smtClean="0">
                <a:solidFill>
                  <a:schemeClr val="tx1"/>
                </a:solidFill>
              </a:rPr>
              <a:t>الإئتماني</a:t>
            </a:r>
            <a:r>
              <a:rPr lang="ar-DZ" sz="2000" dirty="0" smtClean="0">
                <a:solidFill>
                  <a:schemeClr val="tx1"/>
                </a:solidFill>
              </a:rPr>
              <a:t> من جانب الأطراف مثل المستثمرين ,شركات التأمين والشريكات التجارية , كما أ، مصداقية هدي الوكالات تعتمد علي وجود إجراءات داخلية تمنع إساءة </a:t>
            </a:r>
            <a:r>
              <a:rPr lang="ar-DZ" sz="2000" dirty="0" err="1" smtClean="0">
                <a:solidFill>
                  <a:schemeClr val="tx1"/>
                </a:solidFill>
              </a:rPr>
              <a:t>إستخدام</a:t>
            </a:r>
            <a:r>
              <a:rPr lang="ar-DZ" sz="2000" dirty="0" smtClean="0">
                <a:solidFill>
                  <a:schemeClr val="tx1"/>
                </a:solidFill>
              </a:rPr>
              <a:t> المعلومات السرية .</a:t>
            </a:r>
          </a:p>
          <a:p>
            <a:pPr marL="342900" indent="-342900" algn="r" rtl="1">
              <a:buFont typeface="Arial" panose="020B0604020202020204" pitchFamily="34" charset="0"/>
              <a:buChar char="•"/>
            </a:pPr>
            <a:r>
              <a:rPr lang="ar-DZ" b="1" i="1" dirty="0" smtClean="0">
                <a:solidFill>
                  <a:srgbClr val="7030A0"/>
                </a:solidFill>
              </a:rPr>
              <a:t>المعايير التي نختار بيها تصنيف وكالات التصنيف </a:t>
            </a:r>
            <a:r>
              <a:rPr lang="ar-DZ" b="1" i="1" dirty="0" err="1" smtClean="0">
                <a:solidFill>
                  <a:srgbClr val="7030A0"/>
                </a:solidFill>
              </a:rPr>
              <a:t>الإئتماني</a:t>
            </a:r>
            <a:r>
              <a:rPr lang="ar-DZ" b="1" i="1" dirty="0" smtClean="0">
                <a:solidFill>
                  <a:srgbClr val="7030A0"/>
                </a:solidFill>
              </a:rPr>
              <a:t> : </a:t>
            </a:r>
          </a:p>
          <a:p>
            <a:pPr algn="r" rtl="1"/>
            <a:r>
              <a:rPr lang="ar-DZ" sz="2000" dirty="0">
                <a:solidFill>
                  <a:schemeClr val="tx1"/>
                </a:solidFill>
              </a:rPr>
              <a:t> </a:t>
            </a:r>
            <a:r>
              <a:rPr lang="ar-DZ" sz="2000" dirty="0" smtClean="0">
                <a:solidFill>
                  <a:schemeClr val="tx1"/>
                </a:solidFill>
              </a:rPr>
              <a:t>       لكي نختار تصنيفات وكالات التصنيف الائتماني يجب </a:t>
            </a:r>
            <a:r>
              <a:rPr lang="ar-DZ" sz="2000" dirty="0" err="1" smtClean="0">
                <a:solidFill>
                  <a:schemeClr val="tx1"/>
                </a:solidFill>
              </a:rPr>
              <a:t>الأخدا</a:t>
            </a:r>
            <a:r>
              <a:rPr lang="ar-DZ" sz="2000" dirty="0" smtClean="0">
                <a:solidFill>
                  <a:schemeClr val="tx1"/>
                </a:solidFill>
              </a:rPr>
              <a:t> بالحسبان المعايير </a:t>
            </a:r>
            <a:r>
              <a:rPr lang="ar-DZ" sz="2000" dirty="0" err="1" smtClean="0">
                <a:solidFill>
                  <a:schemeClr val="tx1"/>
                </a:solidFill>
              </a:rPr>
              <a:t>المعايير</a:t>
            </a:r>
            <a:r>
              <a:rPr lang="ar-DZ" sz="2000" dirty="0" smtClean="0">
                <a:solidFill>
                  <a:schemeClr val="tx1"/>
                </a:solidFill>
              </a:rPr>
              <a:t> التالية ,</a:t>
            </a:r>
          </a:p>
          <a:p>
            <a:pPr marL="342900" indent="-342900" algn="r" rtl="1">
              <a:buFont typeface="Wingdings" panose="05000000000000000000" pitchFamily="2" charset="2"/>
              <a:buChar char="q"/>
            </a:pPr>
            <a:r>
              <a:rPr lang="ar-DZ" sz="2000" dirty="0" smtClean="0">
                <a:solidFill>
                  <a:schemeClr val="tx1"/>
                </a:solidFill>
              </a:rPr>
              <a:t> درجة </a:t>
            </a:r>
            <a:r>
              <a:rPr lang="ar-DZ" sz="2000" dirty="0" err="1" smtClean="0">
                <a:solidFill>
                  <a:schemeClr val="tx1"/>
                </a:solidFill>
              </a:rPr>
              <a:t>إستخدام</a:t>
            </a:r>
            <a:r>
              <a:rPr lang="ar-DZ" sz="2000" dirty="0" smtClean="0">
                <a:solidFill>
                  <a:schemeClr val="tx1"/>
                </a:solidFill>
              </a:rPr>
              <a:t> الفعلي والعملي للتصنيف في السوق من يوم ليوم .</a:t>
            </a:r>
          </a:p>
          <a:p>
            <a:pPr marL="342900" indent="-342900" algn="r" rtl="1">
              <a:buFont typeface="Wingdings" panose="05000000000000000000" pitchFamily="2" charset="2"/>
              <a:buChar char="q"/>
            </a:pPr>
            <a:r>
              <a:rPr lang="ar-DZ" sz="2000" dirty="0">
                <a:solidFill>
                  <a:schemeClr val="tx1"/>
                </a:solidFill>
              </a:rPr>
              <a:t> </a:t>
            </a:r>
            <a:r>
              <a:rPr lang="ar-DZ" sz="2000" dirty="0" smtClean="0">
                <a:solidFill>
                  <a:schemeClr val="tx1"/>
                </a:solidFill>
              </a:rPr>
              <a:t>النجاحات السابقة في تاريخ الوكالة الناشرة .</a:t>
            </a:r>
          </a:p>
          <a:p>
            <a:pPr marL="342900" indent="-342900" algn="r" rtl="1">
              <a:buFont typeface="Wingdings" panose="05000000000000000000" pitchFamily="2" charset="2"/>
              <a:buChar char="q"/>
            </a:pPr>
            <a:r>
              <a:rPr lang="ar-DZ" sz="2000" dirty="0">
                <a:solidFill>
                  <a:schemeClr val="tx1"/>
                </a:solidFill>
              </a:rPr>
              <a:t> </a:t>
            </a:r>
            <a:r>
              <a:rPr lang="ar-DZ" sz="2000" dirty="0" smtClean="0">
                <a:solidFill>
                  <a:schemeClr val="tx1"/>
                </a:solidFill>
              </a:rPr>
              <a:t>مصداقية الوكالة الناشرة .</a:t>
            </a:r>
          </a:p>
          <a:p>
            <a:pPr marL="342900" indent="-342900" algn="r" rtl="1">
              <a:buFont typeface="Wingdings" panose="05000000000000000000" pitchFamily="2" charset="2"/>
              <a:buChar char="q"/>
            </a:pPr>
            <a:r>
              <a:rPr lang="ar-DZ" sz="2000" dirty="0" smtClean="0">
                <a:solidFill>
                  <a:schemeClr val="tx1"/>
                </a:solidFill>
              </a:rPr>
              <a:t>اتساع نطاق التغطية سواء الأسواق او المخاطرة او الأدوات .</a:t>
            </a:r>
          </a:p>
          <a:p>
            <a:pPr marL="342900" indent="-342900" algn="r" rtl="1">
              <a:buFont typeface="Wingdings" panose="05000000000000000000" pitchFamily="2" charset="2"/>
              <a:buChar char="q"/>
            </a:pPr>
            <a:r>
              <a:rPr lang="ar-DZ" sz="2000" dirty="0">
                <a:solidFill>
                  <a:schemeClr val="tx1"/>
                </a:solidFill>
              </a:rPr>
              <a:t> </a:t>
            </a:r>
            <a:r>
              <a:rPr lang="ar-DZ" sz="2000" dirty="0" smtClean="0">
                <a:solidFill>
                  <a:schemeClr val="tx1"/>
                </a:solidFill>
              </a:rPr>
              <a:t>درجة الاتساق والتناسب في النتائج عبر الدول </a:t>
            </a:r>
            <a:r>
              <a:rPr lang="ar-DZ" sz="2000" dirty="0" err="1" smtClean="0">
                <a:solidFill>
                  <a:schemeClr val="tx1"/>
                </a:solidFill>
              </a:rPr>
              <a:t>والمنشأت</a:t>
            </a:r>
            <a:r>
              <a:rPr lang="ar-DZ" sz="2000" dirty="0" smtClean="0">
                <a:solidFill>
                  <a:schemeClr val="tx1"/>
                </a:solidFill>
              </a:rPr>
              <a:t> عبر الزمن .</a:t>
            </a:r>
          </a:p>
          <a:p>
            <a:pPr marL="342900" indent="-342900" algn="r" rtl="1">
              <a:buFont typeface="Wingdings" panose="05000000000000000000" pitchFamily="2" charset="2"/>
              <a:buChar char="q"/>
            </a:pPr>
            <a:r>
              <a:rPr lang="ar-DZ" sz="2000" dirty="0" smtClean="0">
                <a:solidFill>
                  <a:schemeClr val="tx1"/>
                </a:solidFill>
              </a:rPr>
              <a:t>درجة عمق التحليل </a:t>
            </a:r>
          </a:p>
          <a:p>
            <a:pPr algn="r" rtl="1"/>
            <a:r>
              <a:rPr lang="ar-DZ" sz="2000" dirty="0">
                <a:solidFill>
                  <a:schemeClr val="tx1"/>
                </a:solidFill>
              </a:rPr>
              <a:t> </a:t>
            </a:r>
            <a:r>
              <a:rPr lang="ar-DZ" sz="2000" dirty="0" smtClean="0">
                <a:solidFill>
                  <a:schemeClr val="tx1"/>
                </a:solidFill>
              </a:rPr>
              <a:t>            ومما سبق يمكن استنتاج الشروط التي يجب توفرها في تصنيف التصنيف الائتماني والتي تتمثل في </a:t>
            </a:r>
            <a:r>
              <a:rPr lang="ar-DZ" sz="2000" dirty="0" err="1" smtClean="0">
                <a:solidFill>
                  <a:schemeClr val="tx1"/>
                </a:solidFill>
              </a:rPr>
              <a:t>مايلي</a:t>
            </a:r>
            <a:r>
              <a:rPr lang="ar-DZ" sz="2000" dirty="0" smtClean="0">
                <a:solidFill>
                  <a:schemeClr val="tx1"/>
                </a:solidFill>
              </a:rPr>
              <a:t> </a:t>
            </a:r>
          </a:p>
          <a:p>
            <a:pPr marL="342900" indent="-342900" algn="r" rtl="1">
              <a:buFont typeface="Wingdings" panose="05000000000000000000" pitchFamily="2" charset="2"/>
              <a:buChar char="ü"/>
            </a:pPr>
            <a:r>
              <a:rPr lang="ar-DZ" sz="2000" b="1" i="1" dirty="0">
                <a:solidFill>
                  <a:srgbClr val="7030A0"/>
                </a:solidFill>
              </a:rPr>
              <a:t> </a:t>
            </a:r>
            <a:r>
              <a:rPr lang="ar-DZ" sz="2000" b="1" i="1" dirty="0" smtClean="0">
                <a:solidFill>
                  <a:srgbClr val="7030A0"/>
                </a:solidFill>
              </a:rPr>
              <a:t>اليقين (الوضوح الشفافية ) المصداقية .</a:t>
            </a:r>
          </a:p>
          <a:p>
            <a:pPr marL="342900" indent="-342900" algn="r" rtl="1">
              <a:buFont typeface="Wingdings" panose="05000000000000000000" pitchFamily="2" charset="2"/>
              <a:buChar char="ü"/>
            </a:pPr>
            <a:r>
              <a:rPr lang="ar-DZ" sz="2000" b="1" i="1" dirty="0" smtClean="0">
                <a:solidFill>
                  <a:srgbClr val="7030A0"/>
                </a:solidFill>
              </a:rPr>
              <a:t>الدقة خصوصا عند تقسم المخاطرة </a:t>
            </a:r>
          </a:p>
          <a:p>
            <a:pPr marL="342900" indent="-342900" algn="r" rtl="1">
              <a:buFont typeface="Wingdings" panose="05000000000000000000" pitchFamily="2" charset="2"/>
              <a:buChar char="ü"/>
            </a:pPr>
            <a:r>
              <a:rPr lang="ar-DZ" sz="2000" b="1" i="1" dirty="0" smtClean="0">
                <a:solidFill>
                  <a:srgbClr val="7030A0"/>
                </a:solidFill>
              </a:rPr>
              <a:t>مدي واسع للمخاطرة </a:t>
            </a:r>
            <a:r>
              <a:rPr lang="ar-DZ" sz="2000" b="1" i="1" dirty="0" err="1" smtClean="0">
                <a:solidFill>
                  <a:srgbClr val="7030A0"/>
                </a:solidFill>
              </a:rPr>
              <a:t>المأخد</a:t>
            </a:r>
            <a:r>
              <a:rPr lang="ar-DZ" sz="2000" b="1" i="1" dirty="0" smtClean="0">
                <a:solidFill>
                  <a:srgbClr val="7030A0"/>
                </a:solidFill>
              </a:rPr>
              <a:t> بالحسبان </a:t>
            </a:r>
          </a:p>
          <a:p>
            <a:pPr marL="342900" indent="-342900" algn="r" rtl="1">
              <a:buFont typeface="Wingdings" panose="05000000000000000000" pitchFamily="2" charset="2"/>
              <a:buChar char="ü"/>
            </a:pPr>
            <a:r>
              <a:rPr lang="ar-DZ" sz="2000" b="1" i="1" dirty="0" smtClean="0">
                <a:solidFill>
                  <a:srgbClr val="7030A0"/>
                </a:solidFill>
              </a:rPr>
              <a:t>تغطية كبيرة للأسواق المالية والأدوات التمويلية</a:t>
            </a:r>
          </a:p>
          <a:p>
            <a:pPr marL="342900" indent="-342900" algn="r" rtl="1">
              <a:buFont typeface="Wingdings" panose="05000000000000000000" pitchFamily="2" charset="2"/>
              <a:buChar char="ü"/>
            </a:pPr>
            <a:r>
              <a:rPr lang="ar-DZ" sz="2000" b="1" i="1" dirty="0" smtClean="0">
                <a:solidFill>
                  <a:srgbClr val="7030A0"/>
                </a:solidFill>
              </a:rPr>
              <a:t>ادوات التحليل المالي </a:t>
            </a:r>
            <a:endParaRPr lang="fr-FR" sz="2000" b="1" i="1" dirty="0">
              <a:solidFill>
                <a:srgbClr val="7030A0"/>
              </a:solidFill>
            </a:endParaRPr>
          </a:p>
        </p:txBody>
      </p:sp>
    </p:spTree>
    <p:extLst>
      <p:ext uri="{BB962C8B-B14F-4D97-AF65-F5344CB8AC3E}">
        <p14:creationId xmlns:p14="http://schemas.microsoft.com/office/powerpoint/2010/main" val="357568048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1000"/>
                                        <p:tgtEl>
                                          <p:spTgt spid="3">
                                            <p:txEl>
                                              <p:pRg st="6" end="6"/>
                                            </p:txEl>
                                          </p:spTgt>
                                        </p:tgtEl>
                                      </p:cBhvr>
                                    </p:animEffect>
                                    <p:anim calcmode="lin" valueType="num">
                                      <p:cBhvr>
                                        <p:cTn id="4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Effect transition="in" filter="fade">
                                      <p:cBhvr>
                                        <p:cTn id="54" dur="1000"/>
                                        <p:tgtEl>
                                          <p:spTgt spid="3">
                                            <p:txEl>
                                              <p:pRg st="8" end="8"/>
                                            </p:txEl>
                                          </p:spTgt>
                                        </p:tgtEl>
                                      </p:cBhvr>
                                    </p:animEffect>
                                    <p:anim calcmode="lin" valueType="num">
                                      <p:cBhvr>
                                        <p:cTn id="5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animEffect transition="in" filter="fade">
                                      <p:cBhvr>
                                        <p:cTn id="59" dur="1000"/>
                                        <p:tgtEl>
                                          <p:spTgt spid="3">
                                            <p:txEl>
                                              <p:pRg st="9" end="9"/>
                                            </p:txEl>
                                          </p:spTgt>
                                        </p:tgtEl>
                                      </p:cBhvr>
                                    </p:animEffect>
                                    <p:anim calcmode="lin" valueType="num">
                                      <p:cBhvr>
                                        <p:cTn id="6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3">
                                            <p:txEl>
                                              <p:pRg st="10" end="10"/>
                                            </p:txEl>
                                          </p:spTgt>
                                        </p:tgtEl>
                                        <p:attrNameLst>
                                          <p:attrName>style.visibility</p:attrName>
                                        </p:attrNameLst>
                                      </p:cBhvr>
                                      <p:to>
                                        <p:strVal val="visible"/>
                                      </p:to>
                                    </p:set>
                                    <p:animEffect transition="in" filter="fade">
                                      <p:cBhvr>
                                        <p:cTn id="66" dur="1000"/>
                                        <p:tgtEl>
                                          <p:spTgt spid="3">
                                            <p:txEl>
                                              <p:pRg st="10" end="10"/>
                                            </p:txEl>
                                          </p:spTgt>
                                        </p:tgtEl>
                                      </p:cBhvr>
                                    </p:animEffect>
                                    <p:anim calcmode="lin" valueType="num">
                                      <p:cBhvr>
                                        <p:cTn id="67"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8"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3">
                                            <p:txEl>
                                              <p:pRg st="11" end="11"/>
                                            </p:txEl>
                                          </p:spTgt>
                                        </p:tgtEl>
                                        <p:attrNameLst>
                                          <p:attrName>style.visibility</p:attrName>
                                        </p:attrNameLst>
                                      </p:cBhvr>
                                      <p:to>
                                        <p:strVal val="visible"/>
                                      </p:to>
                                    </p:set>
                                    <p:animEffect transition="in" filter="fade">
                                      <p:cBhvr>
                                        <p:cTn id="71" dur="1000"/>
                                        <p:tgtEl>
                                          <p:spTgt spid="3">
                                            <p:txEl>
                                              <p:pRg st="11" end="11"/>
                                            </p:txEl>
                                          </p:spTgt>
                                        </p:tgtEl>
                                      </p:cBhvr>
                                    </p:animEffect>
                                    <p:anim calcmode="lin" valueType="num">
                                      <p:cBhvr>
                                        <p:cTn id="72"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3"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3">
                                            <p:txEl>
                                              <p:pRg st="12" end="12"/>
                                            </p:txEl>
                                          </p:spTgt>
                                        </p:tgtEl>
                                        <p:attrNameLst>
                                          <p:attrName>style.visibility</p:attrName>
                                        </p:attrNameLst>
                                      </p:cBhvr>
                                      <p:to>
                                        <p:strVal val="visible"/>
                                      </p:to>
                                    </p:set>
                                    <p:animEffect transition="in" filter="fade">
                                      <p:cBhvr>
                                        <p:cTn id="76" dur="1000"/>
                                        <p:tgtEl>
                                          <p:spTgt spid="3">
                                            <p:txEl>
                                              <p:pRg st="12" end="12"/>
                                            </p:txEl>
                                          </p:spTgt>
                                        </p:tgtEl>
                                      </p:cBhvr>
                                    </p:animEffect>
                                    <p:anim calcmode="lin" valueType="num">
                                      <p:cBhvr>
                                        <p:cTn id="77"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78"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3">
                                            <p:txEl>
                                              <p:pRg st="13" end="13"/>
                                            </p:txEl>
                                          </p:spTgt>
                                        </p:tgtEl>
                                        <p:attrNameLst>
                                          <p:attrName>style.visibility</p:attrName>
                                        </p:attrNameLst>
                                      </p:cBhvr>
                                      <p:to>
                                        <p:strVal val="visible"/>
                                      </p:to>
                                    </p:set>
                                    <p:animEffect transition="in" filter="fade">
                                      <p:cBhvr>
                                        <p:cTn id="81" dur="1000"/>
                                        <p:tgtEl>
                                          <p:spTgt spid="3">
                                            <p:txEl>
                                              <p:pRg st="13" end="13"/>
                                            </p:txEl>
                                          </p:spTgt>
                                        </p:tgtEl>
                                      </p:cBhvr>
                                    </p:animEffect>
                                    <p:anim calcmode="lin" valueType="num">
                                      <p:cBhvr>
                                        <p:cTn id="82"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83"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84" presetID="42" presetClass="entr" presetSubtype="0" fill="hold" nodeType="withEffect">
                                  <p:stCondLst>
                                    <p:cond delay="0"/>
                                  </p:stCondLst>
                                  <p:childTnLst>
                                    <p:set>
                                      <p:cBhvr>
                                        <p:cTn id="85" dur="1" fill="hold">
                                          <p:stCondLst>
                                            <p:cond delay="0"/>
                                          </p:stCondLst>
                                        </p:cTn>
                                        <p:tgtEl>
                                          <p:spTgt spid="3">
                                            <p:txEl>
                                              <p:pRg st="14" end="14"/>
                                            </p:txEl>
                                          </p:spTgt>
                                        </p:tgtEl>
                                        <p:attrNameLst>
                                          <p:attrName>style.visibility</p:attrName>
                                        </p:attrNameLst>
                                      </p:cBhvr>
                                      <p:to>
                                        <p:strVal val="visible"/>
                                      </p:to>
                                    </p:set>
                                    <p:animEffect transition="in" filter="fade">
                                      <p:cBhvr>
                                        <p:cTn id="86" dur="1000"/>
                                        <p:tgtEl>
                                          <p:spTgt spid="3">
                                            <p:txEl>
                                              <p:pRg st="14" end="14"/>
                                            </p:txEl>
                                          </p:spTgt>
                                        </p:tgtEl>
                                      </p:cBhvr>
                                    </p:animEffect>
                                    <p:anim calcmode="lin" valueType="num">
                                      <p:cBhvr>
                                        <p:cTn id="87"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88" dur="1000" fill="hold"/>
                                        <p:tgtEl>
                                          <p:spTgt spid="3">
                                            <p:txEl>
                                              <p:pRg st="14" end="14"/>
                                            </p:txEl>
                                          </p:spTgt>
                                        </p:tgtEl>
                                        <p:attrNameLst>
                                          <p:attrName>ppt_y</p:attrName>
                                        </p:attrNameLst>
                                      </p:cBhvr>
                                      <p:tavLst>
                                        <p:tav tm="0">
                                          <p:val>
                                            <p:strVal val="#ppt_y+.1"/>
                                          </p:val>
                                        </p:tav>
                                        <p:tav tm="100000">
                                          <p:val>
                                            <p:strVal val="#ppt_y"/>
                                          </p:val>
                                        </p:tav>
                                      </p:tavLst>
                                    </p:anim>
                                  </p:childTnLst>
                                </p:cTn>
                              </p:par>
                              <p:par>
                                <p:cTn id="89" presetID="42" presetClass="entr" presetSubtype="0" fill="hold" nodeType="withEffect">
                                  <p:stCondLst>
                                    <p:cond delay="0"/>
                                  </p:stCondLst>
                                  <p:childTnLst>
                                    <p:set>
                                      <p:cBhvr>
                                        <p:cTn id="90" dur="1" fill="hold">
                                          <p:stCondLst>
                                            <p:cond delay="0"/>
                                          </p:stCondLst>
                                        </p:cTn>
                                        <p:tgtEl>
                                          <p:spTgt spid="3">
                                            <p:txEl>
                                              <p:pRg st="15" end="15"/>
                                            </p:txEl>
                                          </p:spTgt>
                                        </p:tgtEl>
                                        <p:attrNameLst>
                                          <p:attrName>style.visibility</p:attrName>
                                        </p:attrNameLst>
                                      </p:cBhvr>
                                      <p:to>
                                        <p:strVal val="visible"/>
                                      </p:to>
                                    </p:set>
                                    <p:animEffect transition="in" filter="fade">
                                      <p:cBhvr>
                                        <p:cTn id="91" dur="1000"/>
                                        <p:tgtEl>
                                          <p:spTgt spid="3">
                                            <p:txEl>
                                              <p:pRg st="15" end="15"/>
                                            </p:txEl>
                                          </p:spTgt>
                                        </p:tgtEl>
                                      </p:cBhvr>
                                    </p:animEffect>
                                    <p:anim calcmode="lin" valueType="num">
                                      <p:cBhvr>
                                        <p:cTn id="92"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93" dur="1000" fill="hold"/>
                                        <p:tgtEl>
                                          <p:spTgt spid="3">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69817" y="0"/>
            <a:ext cx="12192000" cy="6858000"/>
          </a:xfrm>
          <a:effectLst>
            <a:glow rad="228600">
              <a:schemeClr val="accent5">
                <a:satMod val="175000"/>
                <a:alpha val="40000"/>
              </a:schemeClr>
            </a:glow>
          </a:effectLst>
        </p:spPr>
        <p:style>
          <a:lnRef idx="2">
            <a:schemeClr val="accent1"/>
          </a:lnRef>
          <a:fillRef idx="1">
            <a:schemeClr val="lt1"/>
          </a:fillRef>
          <a:effectRef idx="0">
            <a:schemeClr val="accent1"/>
          </a:effectRef>
          <a:fontRef idx="minor">
            <a:schemeClr val="dk1"/>
          </a:fontRef>
        </p:style>
        <p:txBody>
          <a:bodyPr/>
          <a:lstStyle/>
          <a:p>
            <a:pPr marL="342900" indent="-342900" algn="r" rtl="1">
              <a:buFont typeface="Wingdings" panose="05000000000000000000" pitchFamily="2" charset="2"/>
              <a:buChar char="q"/>
            </a:pPr>
            <a:r>
              <a:rPr lang="ar-DZ" b="1" i="1" dirty="0">
                <a:ln w="0"/>
                <a:solidFill>
                  <a:srgbClr val="0070C0"/>
                </a:solidFill>
              </a:rPr>
              <a:t>الرموز المستخدمة من قبل وكالات </a:t>
            </a:r>
            <a:r>
              <a:rPr lang="ar-DZ" b="1" i="1" dirty="0" smtClean="0">
                <a:ln w="0"/>
                <a:solidFill>
                  <a:srgbClr val="0070C0"/>
                </a:solidFill>
              </a:rPr>
              <a:t>التصنيف</a:t>
            </a:r>
          </a:p>
          <a:p>
            <a:pPr rtl="1"/>
            <a:r>
              <a:rPr lang="ar-DZ" sz="2000" dirty="0"/>
              <a:t>فيما يلي أهم الرموز التي تستخدمها وكالات التصنيف للدلالة على مستوى درجة التصنيف الممنوح للجهة الخاضعة للتصنيف:</a:t>
            </a:r>
          </a:p>
          <a:p>
            <a:pPr marL="342900" indent="-342900" algn="r" rtl="1">
              <a:buFont typeface="Courier New" panose="02070309020205020404" pitchFamily="49" charset="0"/>
              <a:buChar char="o"/>
            </a:pPr>
            <a:r>
              <a:rPr lang="fr-FR" dirty="0" smtClean="0">
                <a:solidFill>
                  <a:schemeClr val="accent1"/>
                </a:solidFill>
              </a:rPr>
              <a:t>AAA</a:t>
            </a:r>
            <a:r>
              <a:rPr lang="ar-DZ" dirty="0">
                <a:solidFill>
                  <a:schemeClr val="accent1"/>
                </a:solidFill>
              </a:rPr>
              <a:t> </a:t>
            </a:r>
            <a:r>
              <a:rPr lang="ar-DZ" dirty="0" smtClean="0">
                <a:solidFill>
                  <a:srgbClr val="C00000"/>
                </a:solidFill>
              </a:rPr>
              <a:t>:</a:t>
            </a:r>
            <a:r>
              <a:rPr lang="ar-DZ" dirty="0" smtClean="0">
                <a:solidFill>
                  <a:schemeClr val="tx1"/>
                </a:solidFill>
              </a:rPr>
              <a:t>افضل وأعلي جودة التصنيف الجدارة الائتمانية </a:t>
            </a:r>
            <a:r>
              <a:rPr lang="ar-DZ" dirty="0" smtClean="0">
                <a:solidFill>
                  <a:srgbClr val="C00000"/>
                </a:solidFill>
              </a:rPr>
              <a:t>.</a:t>
            </a:r>
          </a:p>
          <a:p>
            <a:pPr marL="342900" indent="-342900" algn="r" rtl="1">
              <a:buFont typeface="Courier New" panose="02070309020205020404" pitchFamily="49" charset="0"/>
              <a:buChar char="o"/>
            </a:pPr>
            <a:r>
              <a:rPr lang="fr-FR" dirty="0" smtClean="0">
                <a:solidFill>
                  <a:schemeClr val="accent1"/>
                </a:solidFill>
              </a:rPr>
              <a:t>AA</a:t>
            </a:r>
            <a:r>
              <a:rPr lang="ar-DZ" dirty="0" smtClean="0">
                <a:solidFill>
                  <a:schemeClr val="accent1"/>
                </a:solidFill>
              </a:rPr>
              <a:t> : </a:t>
            </a:r>
            <a:r>
              <a:rPr lang="ar-DZ" dirty="0" smtClean="0">
                <a:solidFill>
                  <a:schemeClr val="tx1"/>
                </a:solidFill>
              </a:rPr>
              <a:t>تصنيف قوي لجودة الجدارة الائتمانية .</a:t>
            </a:r>
          </a:p>
          <a:p>
            <a:pPr marL="342900" indent="-342900" algn="r" rtl="1">
              <a:buFont typeface="Courier New" panose="02070309020205020404" pitchFamily="49" charset="0"/>
              <a:buChar char="o"/>
            </a:pPr>
            <a:r>
              <a:rPr lang="fr-FR" dirty="0" smtClean="0">
                <a:solidFill>
                  <a:schemeClr val="accent1"/>
                </a:solidFill>
              </a:rPr>
              <a:t>A</a:t>
            </a:r>
            <a:r>
              <a:rPr lang="ar-DZ" dirty="0" smtClean="0">
                <a:solidFill>
                  <a:schemeClr val="accent1"/>
                </a:solidFill>
              </a:rPr>
              <a:t>: </a:t>
            </a:r>
            <a:r>
              <a:rPr lang="ar-DZ" dirty="0" smtClean="0">
                <a:solidFill>
                  <a:schemeClr val="tx1"/>
                </a:solidFill>
              </a:rPr>
              <a:t>تصنيف فوق المتوسط لجودة الجدارة الائتمانية</a:t>
            </a:r>
            <a:r>
              <a:rPr lang="ar-DZ" dirty="0" smtClean="0">
                <a:solidFill>
                  <a:srgbClr val="C00000"/>
                </a:solidFill>
              </a:rPr>
              <a:t> .</a:t>
            </a:r>
          </a:p>
          <a:p>
            <a:pPr marL="342900" indent="-342900" algn="r" rtl="1">
              <a:buFont typeface="Courier New" panose="02070309020205020404" pitchFamily="49" charset="0"/>
              <a:buChar char="o"/>
            </a:pPr>
            <a:r>
              <a:rPr lang="fr-FR" dirty="0" smtClean="0">
                <a:solidFill>
                  <a:schemeClr val="accent6">
                    <a:lumMod val="75000"/>
                  </a:schemeClr>
                </a:solidFill>
              </a:rPr>
              <a:t>BBB</a:t>
            </a:r>
            <a:r>
              <a:rPr lang="ar-DZ" dirty="0" smtClean="0">
                <a:solidFill>
                  <a:schemeClr val="accent6">
                    <a:lumMod val="75000"/>
                  </a:schemeClr>
                </a:solidFill>
              </a:rPr>
              <a:t> : </a:t>
            </a:r>
            <a:r>
              <a:rPr lang="ar-DZ" dirty="0" smtClean="0">
                <a:solidFill>
                  <a:schemeClr val="tx1"/>
                </a:solidFill>
              </a:rPr>
              <a:t>تصنيف متوسط للجدارة الائتمانية </a:t>
            </a:r>
            <a:r>
              <a:rPr lang="ar-DZ" dirty="0" smtClean="0">
                <a:solidFill>
                  <a:srgbClr val="C00000"/>
                </a:solidFill>
              </a:rPr>
              <a:t>.</a:t>
            </a:r>
          </a:p>
          <a:p>
            <a:pPr marL="342900" indent="-342900" algn="r" rtl="1">
              <a:buFont typeface="Courier New" panose="02070309020205020404" pitchFamily="49" charset="0"/>
              <a:buChar char="o"/>
            </a:pPr>
            <a:r>
              <a:rPr lang="fr-FR" dirty="0" smtClean="0">
                <a:solidFill>
                  <a:schemeClr val="accent6">
                    <a:lumMod val="75000"/>
                  </a:schemeClr>
                </a:solidFill>
              </a:rPr>
              <a:t>BB</a:t>
            </a:r>
            <a:r>
              <a:rPr lang="ar-DZ" dirty="0" smtClean="0">
                <a:solidFill>
                  <a:srgbClr val="C00000"/>
                </a:solidFill>
              </a:rPr>
              <a:t>: </a:t>
            </a:r>
            <a:r>
              <a:rPr lang="ar-DZ" dirty="0" smtClean="0">
                <a:solidFill>
                  <a:schemeClr val="tx1"/>
                </a:solidFill>
              </a:rPr>
              <a:t>تصنيف دون التوسط </a:t>
            </a:r>
            <a:r>
              <a:rPr lang="ar-DZ" dirty="0" smtClean="0">
                <a:solidFill>
                  <a:srgbClr val="C00000"/>
                </a:solidFill>
              </a:rPr>
              <a:t>.</a:t>
            </a:r>
          </a:p>
          <a:p>
            <a:pPr marL="342900" indent="-342900" algn="r" rtl="1">
              <a:buFont typeface="Courier New" panose="02070309020205020404" pitchFamily="49" charset="0"/>
              <a:buChar char="o"/>
            </a:pPr>
            <a:r>
              <a:rPr lang="fr-FR" dirty="0" smtClean="0">
                <a:solidFill>
                  <a:schemeClr val="accent6">
                    <a:lumMod val="75000"/>
                  </a:schemeClr>
                </a:solidFill>
              </a:rPr>
              <a:t>B</a:t>
            </a:r>
            <a:r>
              <a:rPr lang="ar-DZ" dirty="0" smtClean="0">
                <a:solidFill>
                  <a:schemeClr val="accent6">
                    <a:lumMod val="75000"/>
                  </a:schemeClr>
                </a:solidFill>
              </a:rPr>
              <a:t>: </a:t>
            </a:r>
            <a:r>
              <a:rPr lang="ar-DZ" dirty="0" smtClean="0">
                <a:solidFill>
                  <a:schemeClr val="tx1"/>
                </a:solidFill>
              </a:rPr>
              <a:t>تصنيف ضعيف جدا . مضاربة عالية </a:t>
            </a:r>
          </a:p>
          <a:p>
            <a:pPr marL="342900" indent="-342900" algn="r" rtl="1">
              <a:buFont typeface="Courier New" panose="02070309020205020404" pitchFamily="49" charset="0"/>
              <a:buChar char="o"/>
            </a:pPr>
            <a:r>
              <a:rPr lang="fr-FR" dirty="0" smtClean="0">
                <a:solidFill>
                  <a:srgbClr val="FF0000"/>
                </a:solidFill>
              </a:rPr>
              <a:t>CCC</a:t>
            </a:r>
            <a:r>
              <a:rPr lang="ar-DZ" dirty="0" smtClean="0">
                <a:solidFill>
                  <a:srgbClr val="FF0000"/>
                </a:solidFill>
              </a:rPr>
              <a:t>: </a:t>
            </a:r>
            <a:r>
              <a:rPr lang="ar-DZ" dirty="0" smtClean="0">
                <a:solidFill>
                  <a:schemeClr val="tx1"/>
                </a:solidFill>
              </a:rPr>
              <a:t>تصنيف ضعيف </a:t>
            </a:r>
            <a:r>
              <a:rPr lang="ar-DZ" dirty="0" err="1" smtClean="0">
                <a:solidFill>
                  <a:schemeClr val="tx1"/>
                </a:solidFill>
              </a:rPr>
              <a:t>جدا,مضاربة</a:t>
            </a:r>
            <a:r>
              <a:rPr lang="ar-DZ" dirty="0" smtClean="0">
                <a:solidFill>
                  <a:schemeClr val="tx1"/>
                </a:solidFill>
              </a:rPr>
              <a:t> حادة </a:t>
            </a:r>
            <a:r>
              <a:rPr lang="ar-DZ" dirty="0" smtClean="0">
                <a:solidFill>
                  <a:srgbClr val="C00000"/>
                </a:solidFill>
              </a:rPr>
              <a:t>. </a:t>
            </a:r>
          </a:p>
          <a:p>
            <a:pPr marL="342900" indent="-342900" algn="r" rtl="1">
              <a:buFont typeface="Courier New" panose="02070309020205020404" pitchFamily="49" charset="0"/>
              <a:buChar char="o"/>
            </a:pPr>
            <a:r>
              <a:rPr lang="fr-FR" dirty="0" smtClean="0">
                <a:solidFill>
                  <a:srgbClr val="FF0000"/>
                </a:solidFill>
              </a:rPr>
              <a:t>CC</a:t>
            </a:r>
            <a:r>
              <a:rPr lang="ar-DZ" dirty="0" smtClean="0">
                <a:solidFill>
                  <a:schemeClr val="tx1"/>
                </a:solidFill>
              </a:rPr>
              <a:t>: </a:t>
            </a:r>
            <a:r>
              <a:rPr lang="ar-DZ" dirty="0" smtClean="0">
                <a:solidFill>
                  <a:schemeClr val="tx1"/>
                </a:solidFill>
              </a:rPr>
              <a:t>تقترب </a:t>
            </a:r>
            <a:r>
              <a:rPr lang="ar-DZ" dirty="0" smtClean="0">
                <a:solidFill>
                  <a:schemeClr val="tx1"/>
                </a:solidFill>
              </a:rPr>
              <a:t>من سندات الدخل </a:t>
            </a:r>
            <a:r>
              <a:rPr lang="ar-DZ" dirty="0" smtClean="0">
                <a:solidFill>
                  <a:srgbClr val="C00000"/>
                </a:solidFill>
              </a:rPr>
              <a:t>.</a:t>
            </a:r>
            <a:endParaRPr lang="fr-FR" dirty="0" smtClean="0">
              <a:solidFill>
                <a:srgbClr val="C00000"/>
              </a:solidFill>
            </a:endParaRPr>
          </a:p>
          <a:p>
            <a:pPr marL="342900" indent="-342900" algn="r" rtl="1">
              <a:buFont typeface="Courier New" panose="02070309020205020404" pitchFamily="49" charset="0"/>
              <a:buChar char="o"/>
            </a:pPr>
            <a:r>
              <a:rPr lang="fr-FR" dirty="0" smtClean="0">
                <a:solidFill>
                  <a:srgbClr val="FF0000"/>
                </a:solidFill>
              </a:rPr>
              <a:t>C</a:t>
            </a:r>
            <a:r>
              <a:rPr lang="ar-DZ" dirty="0" smtClean="0">
                <a:solidFill>
                  <a:schemeClr val="tx1"/>
                </a:solidFill>
              </a:rPr>
              <a:t> :  سندات الخردة .</a:t>
            </a:r>
          </a:p>
          <a:p>
            <a:pPr algn="r" rtl="1"/>
            <a:r>
              <a:rPr lang="ar-DZ" dirty="0">
                <a:solidFill>
                  <a:schemeClr val="tx1"/>
                </a:solidFill>
              </a:rPr>
              <a:t> </a:t>
            </a:r>
            <a:r>
              <a:rPr lang="ar-DZ" dirty="0" smtClean="0">
                <a:solidFill>
                  <a:schemeClr val="tx1"/>
                </a:solidFill>
              </a:rPr>
              <a:t>         </a:t>
            </a:r>
            <a:r>
              <a:rPr lang="ar-DZ" sz="1800" dirty="0" smtClean="0">
                <a:solidFill>
                  <a:schemeClr val="tx1"/>
                </a:solidFill>
              </a:rPr>
              <a:t>جداول </a:t>
            </a:r>
            <a:r>
              <a:rPr lang="ar-DZ" sz="1800" dirty="0" err="1" smtClean="0">
                <a:solidFill>
                  <a:schemeClr val="tx1"/>
                </a:solidFill>
              </a:rPr>
              <a:t>توضحية</a:t>
            </a:r>
            <a:r>
              <a:rPr lang="ar-DZ" sz="1800" dirty="0" smtClean="0">
                <a:solidFill>
                  <a:schemeClr val="tx1"/>
                </a:solidFill>
              </a:rPr>
              <a:t>  عن التصنيفات الائتمانية </a:t>
            </a:r>
            <a:r>
              <a:rPr lang="ar-DZ" sz="1800" dirty="0" smtClean="0">
                <a:solidFill>
                  <a:schemeClr val="tx1"/>
                </a:solidFill>
              </a:rPr>
              <a:t>علي نسب المخاطر</a:t>
            </a:r>
          </a:p>
          <a:p>
            <a:pPr algn="r" rtl="1"/>
            <a:r>
              <a:rPr lang="ar-DZ" sz="1800" dirty="0" smtClean="0">
                <a:solidFill>
                  <a:schemeClr val="tx1"/>
                </a:solidFill>
              </a:rPr>
              <a:t>وفق معايير بازل 2 ودالك </a:t>
            </a:r>
            <a:r>
              <a:rPr lang="ar-DZ" sz="1800" dirty="0" err="1" smtClean="0">
                <a:solidFill>
                  <a:schemeClr val="tx1"/>
                </a:solidFill>
              </a:rPr>
              <a:t>بإستخدام</a:t>
            </a:r>
            <a:r>
              <a:rPr lang="ar-DZ" sz="1800" dirty="0" smtClean="0">
                <a:solidFill>
                  <a:schemeClr val="tx1"/>
                </a:solidFill>
              </a:rPr>
              <a:t> الرموز </a:t>
            </a:r>
          </a:p>
          <a:p>
            <a:pPr algn="r" rtl="1"/>
            <a:r>
              <a:rPr lang="ar-DZ" sz="1800" dirty="0" smtClean="0">
                <a:solidFill>
                  <a:srgbClr val="DA13DF"/>
                </a:solidFill>
              </a:rPr>
              <a:t>المصدر :</a:t>
            </a:r>
            <a:r>
              <a:rPr lang="ar-DZ" sz="1800" dirty="0">
                <a:solidFill>
                  <a:srgbClr val="DA13DF"/>
                </a:solidFill>
              </a:rPr>
              <a:t> </a:t>
            </a:r>
            <a:r>
              <a:rPr lang="ar-DZ" sz="1800" dirty="0" smtClean="0">
                <a:solidFill>
                  <a:srgbClr val="DA13DF"/>
                </a:solidFill>
              </a:rPr>
              <a:t>مدكرة </a:t>
            </a:r>
            <a:r>
              <a:rPr lang="ar-DZ" sz="1800" dirty="0">
                <a:solidFill>
                  <a:srgbClr val="DA13DF"/>
                </a:solidFill>
              </a:rPr>
              <a:t>ماستر معوش عبد </a:t>
            </a:r>
            <a:r>
              <a:rPr lang="ar-DZ" sz="1800" dirty="0" smtClean="0">
                <a:solidFill>
                  <a:srgbClr val="DA13DF"/>
                </a:solidFill>
              </a:rPr>
              <a:t>الوهاب</a:t>
            </a:r>
          </a:p>
          <a:p>
            <a:pPr algn="r" rtl="1"/>
            <a:r>
              <a:rPr lang="ar-DZ" dirty="0" smtClean="0"/>
              <a:t> </a:t>
            </a:r>
            <a:r>
              <a:rPr lang="ar-DZ" sz="1800" dirty="0" smtClean="0">
                <a:solidFill>
                  <a:srgbClr val="DA13DF"/>
                </a:solidFill>
              </a:rPr>
              <a:t>2013/2014</a:t>
            </a: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571" y="3735977"/>
            <a:ext cx="6989523" cy="3122023"/>
          </a:xfrm>
          <a:prstGeom prst="rect">
            <a:avLst/>
          </a:prstGeom>
        </p:spPr>
      </p:pic>
    </p:spTree>
    <p:extLst>
      <p:ext uri="{BB962C8B-B14F-4D97-AF65-F5344CB8AC3E}">
        <p14:creationId xmlns:p14="http://schemas.microsoft.com/office/powerpoint/2010/main" val="230017697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1" end="11"/>
                                            </p:txEl>
                                          </p:spTgt>
                                        </p:tgtEl>
                                        <p:attrNameLst>
                                          <p:attrName>style.visibility</p:attrName>
                                        </p:attrNameLst>
                                      </p:cBhvr>
                                      <p:to>
                                        <p:strVal val="visible"/>
                                      </p:to>
                                    </p:set>
                                    <p:animEffect transition="in" filter="fade">
                                      <p:cBhvr>
                                        <p:cTn id="14" dur="1000"/>
                                        <p:tgtEl>
                                          <p:spTgt spid="3">
                                            <p:txEl>
                                              <p:pRg st="11" end="11"/>
                                            </p:txEl>
                                          </p:spTgt>
                                        </p:tgtEl>
                                      </p:cBhvr>
                                    </p:animEffect>
                                    <p:anim calcmode="lin" valueType="num">
                                      <p:cBhvr>
                                        <p:cTn id="1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animEffect transition="in" filter="fade">
                                      <p:cBhvr>
                                        <p:cTn id="21" dur="1000"/>
                                        <p:tgtEl>
                                          <p:spTgt spid="3">
                                            <p:txEl>
                                              <p:pRg st="12" end="12"/>
                                            </p:txEl>
                                          </p:spTgt>
                                        </p:tgtEl>
                                      </p:cBhvr>
                                    </p:animEffect>
                                    <p:anim calcmode="lin" valueType="num">
                                      <p:cBhvr>
                                        <p:cTn id="22"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13" end="13"/>
                                            </p:txEl>
                                          </p:spTgt>
                                        </p:tgtEl>
                                        <p:attrNameLst>
                                          <p:attrName>style.visibility</p:attrName>
                                        </p:attrNameLst>
                                      </p:cBhvr>
                                      <p:to>
                                        <p:strVal val="visible"/>
                                      </p:to>
                                    </p:set>
                                    <p:animEffect transition="in" filter="fade">
                                      <p:cBhvr>
                                        <p:cTn id="28" dur="1000"/>
                                        <p:tgtEl>
                                          <p:spTgt spid="3">
                                            <p:txEl>
                                              <p:pRg st="13" end="13"/>
                                            </p:txEl>
                                          </p:spTgt>
                                        </p:tgtEl>
                                      </p:cBhvr>
                                    </p:animEffect>
                                    <p:anim calcmode="lin" valueType="num">
                                      <p:cBhvr>
                                        <p:cTn id="29"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animEffect transition="in" filter="fade">
                                      <p:cBhvr>
                                        <p:cTn id="35" dur="1000"/>
                                        <p:tgtEl>
                                          <p:spTgt spid="3">
                                            <p:txEl>
                                              <p:pRg st="14" end="14"/>
                                            </p:txEl>
                                          </p:spTgt>
                                        </p:tgtEl>
                                      </p:cBhvr>
                                    </p:animEffect>
                                    <p:anim calcmode="lin" valueType="num">
                                      <p:cBhvr>
                                        <p:cTn id="36"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additive="base">
                                        <p:cTn id="42" dur="500" fill="hold"/>
                                        <p:tgtEl>
                                          <p:spTgt spid="5"/>
                                        </p:tgtEl>
                                        <p:attrNameLst>
                                          <p:attrName>ppt_x</p:attrName>
                                        </p:attrNameLst>
                                      </p:cBhvr>
                                      <p:tavLst>
                                        <p:tav tm="0">
                                          <p:val>
                                            <p:strVal val="#ppt_x"/>
                                          </p:val>
                                        </p:tav>
                                        <p:tav tm="100000">
                                          <p:val>
                                            <p:strVal val="#ppt_x"/>
                                          </p:val>
                                        </p:tav>
                                      </p:tavLst>
                                    </p:anim>
                                    <p:anim calcmode="lin" valueType="num">
                                      <p:cBhvr additive="base">
                                        <p:cTn id="4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0"/>
            <a:ext cx="12192000" cy="6858000"/>
          </a:xfrm>
        </p:spPr>
        <p:txBody>
          <a:bodyPr/>
          <a:lstStyle/>
          <a:p>
            <a:pPr algn="r" rtl="1"/>
            <a:endParaRPr lang="ar-DZ" dirty="0" smtClean="0"/>
          </a:p>
          <a:p>
            <a:pPr algn="r" rtl="1"/>
            <a:endParaRPr lang="ar-DZ" dirty="0"/>
          </a:p>
          <a:p>
            <a:pPr algn="r" rtl="1"/>
            <a:endParaRPr lang="ar-DZ" dirty="0" smtClean="0"/>
          </a:p>
          <a:p>
            <a:pPr algn="r" rtl="1"/>
            <a:endParaRPr lang="ar-DZ" dirty="0"/>
          </a:p>
          <a:p>
            <a:pPr algn="r" rtl="1"/>
            <a:endParaRPr lang="fr-FR" dirty="0"/>
          </a:p>
        </p:txBody>
      </p:sp>
      <p:sp>
        <p:nvSpPr>
          <p:cNvPr id="4" name="Pensées 3"/>
          <p:cNvSpPr/>
          <p:nvPr/>
        </p:nvSpPr>
        <p:spPr>
          <a:xfrm>
            <a:off x="8303622" y="26125"/>
            <a:ext cx="3840482" cy="1123406"/>
          </a:xfrm>
          <a:prstGeom prst="cloudCallout">
            <a:avLst/>
          </a:prstGeom>
          <a:effectLst>
            <a:glow rad="228600">
              <a:schemeClr val="accent5">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marL="342900" indent="-342900" algn="r" rtl="1">
              <a:buFont typeface="Wingdings" panose="05000000000000000000" pitchFamily="2" charset="2"/>
              <a:buChar char="Ø"/>
            </a:pPr>
            <a:r>
              <a:rPr lang="ar-DZ" sz="2000" b="1" i="1" dirty="0" smtClean="0">
                <a:solidFill>
                  <a:srgbClr val="DA13DF"/>
                </a:solidFill>
              </a:rPr>
              <a:t>اهم الرموز المستخدمة في التصنيف الائتماني </a:t>
            </a:r>
            <a:endParaRPr lang="fr-FR" sz="2000" b="1" i="1" dirty="0">
              <a:solidFill>
                <a:srgbClr val="DA13DF"/>
              </a:solidFill>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258" y="0"/>
            <a:ext cx="7994468" cy="6858000"/>
          </a:xfrm>
          <a:prstGeom prst="rect">
            <a:avLst/>
          </a:prstGeom>
        </p:spPr>
      </p:pic>
      <p:sp>
        <p:nvSpPr>
          <p:cNvPr id="7" name="Parchemin horizontal 6"/>
          <p:cNvSpPr/>
          <p:nvPr/>
        </p:nvSpPr>
        <p:spPr>
          <a:xfrm>
            <a:off x="8516984" y="2573383"/>
            <a:ext cx="3383278" cy="1711234"/>
          </a:xfrm>
          <a:prstGeom prst="horizontalScroll">
            <a:avLst/>
          </a:prstGeom>
          <a:effectLst>
            <a:glow rad="228600">
              <a:schemeClr val="accent5">
                <a:satMod val="175000"/>
                <a:alpha val="40000"/>
              </a:schemeClr>
            </a:glo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ar-DZ" dirty="0" smtClean="0"/>
              <a:t>جدول يوضح الرموز المستعملة من طرف المؤسسات الائتمانية </a:t>
            </a:r>
          </a:p>
        </p:txBody>
      </p:sp>
      <p:sp>
        <p:nvSpPr>
          <p:cNvPr id="8" name="Rectangle 7"/>
          <p:cNvSpPr/>
          <p:nvPr/>
        </p:nvSpPr>
        <p:spPr>
          <a:xfrm>
            <a:off x="8303622" y="5708469"/>
            <a:ext cx="3805647" cy="561702"/>
          </a:xfrm>
          <a:prstGeom prst="rect">
            <a:avLst/>
          </a:prstGeom>
          <a:effectLst>
            <a:glow rad="228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ar-DZ" dirty="0" smtClean="0"/>
              <a:t>المصدر :مدكرة ماستر معوش عبد الوهاب 2013/2014</a:t>
            </a:r>
            <a:endParaRPr lang="fr-FR" dirty="0"/>
          </a:p>
        </p:txBody>
      </p:sp>
    </p:spTree>
    <p:extLst>
      <p:ext uri="{BB962C8B-B14F-4D97-AF65-F5344CB8AC3E}">
        <p14:creationId xmlns:p14="http://schemas.microsoft.com/office/powerpoint/2010/main" val="302863039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8">
                                            <p:txEl>
                                              <p:pRg st="0" end="0"/>
                                            </p:txEl>
                                          </p:spTgt>
                                        </p:tgtEl>
                                        <p:attrNameLst>
                                          <p:attrName>style.visibility</p:attrName>
                                        </p:attrNameLst>
                                      </p:cBhvr>
                                      <p:to>
                                        <p:strVal val="visible"/>
                                      </p:to>
                                    </p:set>
                                    <p:animEffect transition="in" filter="fade">
                                      <p:cBhvr>
                                        <p:cTn id="39" dur="1000"/>
                                        <p:tgtEl>
                                          <p:spTgt spid="8">
                                            <p:txEl>
                                              <p:pRg st="0" end="0"/>
                                            </p:txEl>
                                          </p:spTgt>
                                        </p:tgtEl>
                                      </p:cBhvr>
                                    </p:animEffect>
                                    <p:anim calcmode="lin" valueType="num">
                                      <p:cBhvr>
                                        <p:cTn id="40"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41"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 y="0"/>
            <a:ext cx="12192000" cy="6740435"/>
          </a:xfrm>
          <a:effectLst>
            <a:glow rad="228600">
              <a:schemeClr val="accent5">
                <a:satMod val="175000"/>
                <a:alpha val="40000"/>
              </a:schemeClr>
            </a:glow>
          </a:effectLst>
        </p:spPr>
        <p:style>
          <a:lnRef idx="2">
            <a:schemeClr val="accent2"/>
          </a:lnRef>
          <a:fillRef idx="1">
            <a:schemeClr val="lt1"/>
          </a:fillRef>
          <a:effectRef idx="0">
            <a:schemeClr val="accent2"/>
          </a:effectRef>
          <a:fontRef idx="minor">
            <a:schemeClr val="dk1"/>
          </a:fontRef>
        </p:style>
        <p:txBody>
          <a:bodyPr>
            <a:normAutofit/>
          </a:bodyPr>
          <a:lstStyle/>
          <a:p>
            <a:pPr algn="r"/>
            <a:r>
              <a:rPr lang="ar-DZ" sz="3200" dirty="0" smtClean="0"/>
              <a:t>اهم المراجع والمدكرات </a:t>
            </a:r>
          </a:p>
          <a:p>
            <a:pPr marL="342900" indent="-342900" algn="r" rtl="1">
              <a:buFont typeface="Wingdings" panose="05000000000000000000" pitchFamily="2" charset="2"/>
              <a:buChar char="v"/>
            </a:pPr>
            <a:r>
              <a:rPr lang="ar-DZ" sz="2000" b="1" i="1" dirty="0" smtClean="0">
                <a:solidFill>
                  <a:srgbClr val="FF0000"/>
                </a:solidFill>
              </a:rPr>
              <a:t>مدكرة لي نيل شهادة الماستر ,دور التصنيف الائتماني في التحويط ضد المخاطر , معوش عبد الوهاب</a:t>
            </a:r>
          </a:p>
          <a:p>
            <a:pPr marL="342900" indent="-342900" algn="r" rtl="1">
              <a:buFont typeface="Wingdings" panose="05000000000000000000" pitchFamily="2" charset="2"/>
              <a:buChar char="v"/>
            </a:pPr>
            <a:r>
              <a:rPr lang="ar-DZ" sz="2000" b="1" i="1" dirty="0" smtClean="0">
                <a:solidFill>
                  <a:srgbClr val="FF0000"/>
                </a:solidFill>
              </a:rPr>
              <a:t> التصنيف الائتماني وعلاقته باتفاقية بازل 2 , د/ أماني </a:t>
            </a:r>
            <a:r>
              <a:rPr lang="ar-DZ" sz="2000" b="1" i="1" dirty="0" err="1" smtClean="0">
                <a:solidFill>
                  <a:srgbClr val="FF0000"/>
                </a:solidFill>
              </a:rPr>
              <a:t>بورسلي</a:t>
            </a:r>
            <a:r>
              <a:rPr lang="ar-DZ" sz="2000" b="1" i="1" dirty="0" smtClean="0">
                <a:solidFill>
                  <a:srgbClr val="FF0000"/>
                </a:solidFill>
              </a:rPr>
              <a:t> </a:t>
            </a:r>
          </a:p>
          <a:p>
            <a:pPr marL="342900" indent="-342900" algn="r" rtl="1">
              <a:buFont typeface="Wingdings" panose="05000000000000000000" pitchFamily="2" charset="2"/>
              <a:buChar char="v"/>
            </a:pPr>
            <a:r>
              <a:rPr lang="ar-DZ" sz="2000" b="1" i="1" dirty="0" smtClean="0">
                <a:solidFill>
                  <a:srgbClr val="FF0000"/>
                </a:solidFill>
              </a:rPr>
              <a:t>دور وكالات التصنيف الائتماني في تفعيل أداء البنوك </a:t>
            </a:r>
            <a:r>
              <a:rPr lang="ar-DZ" sz="2000" b="1" i="1" dirty="0">
                <a:solidFill>
                  <a:srgbClr val="FF0000"/>
                </a:solidFill>
              </a:rPr>
              <a:t>التجارية , </a:t>
            </a:r>
            <a:r>
              <a:rPr lang="ar-DZ" sz="2000" b="1" i="1" dirty="0" smtClean="0">
                <a:solidFill>
                  <a:srgbClr val="FF0000"/>
                </a:solidFill>
              </a:rPr>
              <a:t>مدكرة </a:t>
            </a:r>
            <a:r>
              <a:rPr lang="ar-DZ" sz="2000" b="1" i="1" dirty="0" err="1">
                <a:solidFill>
                  <a:srgbClr val="FF0000"/>
                </a:solidFill>
              </a:rPr>
              <a:t>مقذمة</a:t>
            </a:r>
            <a:r>
              <a:rPr lang="ar-DZ" sz="2000" b="1" i="1" dirty="0">
                <a:solidFill>
                  <a:srgbClr val="FF0000"/>
                </a:solidFill>
              </a:rPr>
              <a:t> </a:t>
            </a:r>
            <a:r>
              <a:rPr lang="ar-DZ" sz="2000" b="1" i="1" dirty="0" err="1" smtClean="0">
                <a:solidFill>
                  <a:srgbClr val="FF0000"/>
                </a:solidFill>
              </a:rPr>
              <a:t>الأستكمال</a:t>
            </a:r>
            <a:r>
              <a:rPr lang="ar-DZ" sz="2000" b="1" i="1" dirty="0" smtClean="0">
                <a:solidFill>
                  <a:srgbClr val="FF0000"/>
                </a:solidFill>
              </a:rPr>
              <a:t> نيل درجة </a:t>
            </a:r>
            <a:r>
              <a:rPr lang="ar-DZ" sz="2000" b="1" i="1" dirty="0" err="1" smtClean="0">
                <a:solidFill>
                  <a:srgbClr val="FF0000"/>
                </a:solidFill>
              </a:rPr>
              <a:t>الماجسترا</a:t>
            </a:r>
            <a:r>
              <a:rPr lang="ar-DZ" sz="2000" b="1" i="1" dirty="0" smtClean="0">
                <a:solidFill>
                  <a:srgbClr val="FF0000"/>
                </a:solidFill>
              </a:rPr>
              <a:t> </a:t>
            </a:r>
            <a:r>
              <a:rPr lang="ar-DZ" sz="2000" b="1" i="1" dirty="0" err="1" smtClean="0">
                <a:solidFill>
                  <a:srgbClr val="FF0000"/>
                </a:solidFill>
              </a:rPr>
              <a:t>اكادمي</a:t>
            </a:r>
            <a:r>
              <a:rPr lang="ar-DZ" sz="2000" b="1" i="1" dirty="0" smtClean="0">
                <a:solidFill>
                  <a:srgbClr val="FF0000"/>
                </a:solidFill>
              </a:rPr>
              <a:t> في علوم </a:t>
            </a:r>
            <a:r>
              <a:rPr lang="ar-DZ" sz="2000" b="1" i="1" dirty="0" err="1" smtClean="0">
                <a:solidFill>
                  <a:srgbClr val="FF0000"/>
                </a:solidFill>
              </a:rPr>
              <a:t>التسير</a:t>
            </a:r>
            <a:r>
              <a:rPr lang="ar-DZ" sz="2000" b="1" i="1" dirty="0" smtClean="0">
                <a:solidFill>
                  <a:srgbClr val="FF0000"/>
                </a:solidFill>
              </a:rPr>
              <a:t> ,نسيبة معروف </a:t>
            </a:r>
            <a:endParaRPr lang="fr-FR" sz="2000" b="1" i="1" dirty="0">
              <a:solidFill>
                <a:srgbClr val="FF0000"/>
              </a:solidFill>
            </a:endParaRPr>
          </a:p>
        </p:txBody>
      </p:sp>
      <p:sp>
        <p:nvSpPr>
          <p:cNvPr id="4" name="Pensées 3"/>
          <p:cNvSpPr/>
          <p:nvPr/>
        </p:nvSpPr>
        <p:spPr>
          <a:xfrm>
            <a:off x="378824" y="3749040"/>
            <a:ext cx="4402183" cy="1763486"/>
          </a:xfrm>
          <a:prstGeom prst="cloudCallout">
            <a:avLst/>
          </a:prstGeom>
          <a:effectLst>
            <a:glow rad="228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ar-DZ" sz="2800" dirty="0" smtClean="0"/>
              <a:t>شكرا علي الاصغاء </a:t>
            </a:r>
            <a:endParaRPr lang="fr-FR" sz="2800" dirty="0"/>
          </a:p>
        </p:txBody>
      </p:sp>
    </p:spTree>
    <p:extLst>
      <p:ext uri="{BB962C8B-B14F-4D97-AF65-F5344CB8AC3E}">
        <p14:creationId xmlns:p14="http://schemas.microsoft.com/office/powerpoint/2010/main" val="2464976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2825561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86472020"/>
      </p:ext>
    </p:extLst>
  </p:cSld>
  <p:clrMapOvr>
    <a:masterClrMapping/>
  </p:clrMapOvr>
  <p:transition spd="slow">
    <p:comb/>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50580" y="-24463"/>
            <a:ext cx="12242580" cy="68824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430275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3047574" y="1714260"/>
            <a:ext cx="6096851" cy="3429479"/>
          </a:xfrm>
          <a:prstGeom prst="rect">
            <a:avLst/>
          </a:prstGeom>
        </p:spPr>
      </p:pic>
      <p:pic>
        <p:nvPicPr>
          <p:cNvPr id="3" name="Image 2"/>
          <p:cNvPicPr>
            <a:picLocks noChangeAspect="1"/>
          </p:cNvPicPr>
          <p:nvPr/>
        </p:nvPicPr>
        <p:blipFill>
          <a:blip r:embed="rId2"/>
          <a:stretch>
            <a:fillRect/>
          </a:stretch>
        </p:blipFill>
        <p:spPr>
          <a:xfrm>
            <a:off x="3199974" y="1866660"/>
            <a:ext cx="6096851" cy="3429479"/>
          </a:xfrm>
          <a:prstGeom prst="rect">
            <a:avLst/>
          </a:prstGeom>
        </p:spPr>
      </p:pic>
      <p:pic>
        <p:nvPicPr>
          <p:cNvPr id="4" name="Image 3"/>
          <p:cNvPicPr>
            <a:picLocks noChangeAspect="1"/>
          </p:cNvPicPr>
          <p:nvPr/>
        </p:nvPicPr>
        <p:blipFill>
          <a:blip r:embed="rId3"/>
          <a:stretch>
            <a:fillRect/>
          </a:stretch>
        </p:blipFill>
        <p:spPr>
          <a:xfrm>
            <a:off x="0" y="1"/>
            <a:ext cx="12192000" cy="6857999"/>
          </a:xfrm>
          <a:prstGeom prst="rect">
            <a:avLst/>
          </a:prstGeom>
        </p:spPr>
      </p:pic>
    </p:spTree>
    <p:extLst>
      <p:ext uri="{BB962C8B-B14F-4D97-AF65-F5344CB8AC3E}">
        <p14:creationId xmlns:p14="http://schemas.microsoft.com/office/powerpoint/2010/main" val="40124858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0" y="0"/>
            <a:ext cx="12191998" cy="6858000"/>
          </a:xfrm>
          <a:prstGeom prst="rect">
            <a:avLst/>
          </a:prstGeom>
        </p:spPr>
      </p:pic>
      <p:sp>
        <p:nvSpPr>
          <p:cNvPr id="7" name="Flèche vers le bas 6"/>
          <p:cNvSpPr/>
          <p:nvPr/>
        </p:nvSpPr>
        <p:spPr>
          <a:xfrm rot="2296957">
            <a:off x="9661146" y="598858"/>
            <a:ext cx="2169194" cy="24658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vers le bas 7"/>
          <p:cNvSpPr/>
          <p:nvPr/>
        </p:nvSpPr>
        <p:spPr>
          <a:xfrm rot="2296957">
            <a:off x="9661148" y="598860"/>
            <a:ext cx="2169194" cy="24658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vers le bas 8"/>
          <p:cNvSpPr/>
          <p:nvPr/>
        </p:nvSpPr>
        <p:spPr>
          <a:xfrm rot="2296957">
            <a:off x="9661148" y="598861"/>
            <a:ext cx="2169194" cy="24658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150000"/>
              </a:lnSpc>
            </a:pPr>
            <a:r>
              <a:rPr lang="ar-DZ" dirty="0" smtClean="0">
                <a:solidFill>
                  <a:schemeClr val="accent4">
                    <a:lumMod val="60000"/>
                    <a:lumOff val="40000"/>
                  </a:schemeClr>
                </a:solidFill>
              </a:rPr>
              <a:t>شروط ومعاير التصنيف الانتمائي </a:t>
            </a:r>
            <a:endParaRPr lang="fr-FR" dirty="0">
              <a:solidFill>
                <a:schemeClr val="accent4">
                  <a:lumMod val="60000"/>
                  <a:lumOff val="40000"/>
                </a:schemeClr>
              </a:solidFill>
            </a:endParaRPr>
          </a:p>
        </p:txBody>
      </p:sp>
    </p:spTree>
    <p:extLst>
      <p:ext uri="{BB962C8B-B14F-4D97-AF65-F5344CB8AC3E}">
        <p14:creationId xmlns:p14="http://schemas.microsoft.com/office/powerpoint/2010/main" val="19260422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98613" y="0"/>
            <a:ext cx="12192000" cy="6858000"/>
          </a:xfrm>
          <a:effectLst>
            <a:glow rad="228600">
              <a:schemeClr val="accent5">
                <a:satMod val="175000"/>
                <a:alpha val="40000"/>
              </a:schemeClr>
            </a:glow>
          </a:effectLst>
        </p:spPr>
        <p:style>
          <a:lnRef idx="2">
            <a:schemeClr val="accent1"/>
          </a:lnRef>
          <a:fillRef idx="1">
            <a:schemeClr val="lt1"/>
          </a:fillRef>
          <a:effectRef idx="0">
            <a:schemeClr val="accent1"/>
          </a:effectRef>
          <a:fontRef idx="minor">
            <a:schemeClr val="dk1"/>
          </a:fontRef>
        </p:style>
        <p:txBody>
          <a:bodyPr/>
          <a:lstStyle/>
          <a:p>
            <a:pPr algn="r" rtl="1"/>
            <a:endParaRPr lang="ar-DZ" b="1" i="1" dirty="0">
              <a:solidFill>
                <a:srgbClr val="DA13DF"/>
              </a:solidFill>
            </a:endParaRPr>
          </a:p>
        </p:txBody>
      </p:sp>
      <p:graphicFrame>
        <p:nvGraphicFramePr>
          <p:cNvPr id="7" name="Diagramme 6"/>
          <p:cNvGraphicFramePr/>
          <p:nvPr>
            <p:extLst>
              <p:ext uri="{D42A27DB-BD31-4B8C-83A1-F6EECF244321}">
                <p14:modId xmlns:p14="http://schemas.microsoft.com/office/powerpoint/2010/main" val="2519103628"/>
              </p:ext>
            </p:extLst>
          </p:nvPr>
        </p:nvGraphicFramePr>
        <p:xfrm>
          <a:off x="-98613" y="564776"/>
          <a:ext cx="10139081" cy="61990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Pensées 7"/>
          <p:cNvSpPr/>
          <p:nvPr/>
        </p:nvSpPr>
        <p:spPr>
          <a:xfrm>
            <a:off x="7713552" y="-88367"/>
            <a:ext cx="4206240" cy="1384664"/>
          </a:xfrm>
          <a:prstGeom prst="cloudCallout">
            <a:avLst/>
          </a:prstGeom>
          <a:effectLst>
            <a:glow rad="228600">
              <a:schemeClr val="accent5">
                <a:satMod val="175000"/>
                <a:alpha val="40000"/>
              </a:schemeClr>
            </a:glow>
          </a:effectLst>
        </p:spPr>
        <p:style>
          <a:lnRef idx="2">
            <a:schemeClr val="accent5"/>
          </a:lnRef>
          <a:fillRef idx="1">
            <a:schemeClr val="lt1"/>
          </a:fillRef>
          <a:effectRef idx="0">
            <a:schemeClr val="accent5"/>
          </a:effectRef>
          <a:fontRef idx="minor">
            <a:schemeClr val="dk1"/>
          </a:fontRef>
        </p:style>
        <p:txBody>
          <a:bodyPr rtlCol="0" anchor="ctr"/>
          <a:lstStyle/>
          <a:p>
            <a:pPr marL="342900" indent="-342900" algn="r" rtl="1">
              <a:buFont typeface="Wingdings" panose="05000000000000000000" pitchFamily="2" charset="2"/>
              <a:buChar char="Ø"/>
            </a:pPr>
            <a:r>
              <a:rPr lang="ar-DZ" sz="2000" b="1" i="1" dirty="0" smtClean="0">
                <a:solidFill>
                  <a:srgbClr val="DA13DF"/>
                </a:solidFill>
              </a:rPr>
              <a:t>اليات عمل </a:t>
            </a:r>
            <a:r>
              <a:rPr lang="ar-DZ" sz="2000" b="1" i="1" dirty="0" err="1" smtClean="0">
                <a:solidFill>
                  <a:srgbClr val="DA13DF"/>
                </a:solidFill>
              </a:rPr>
              <a:t>موسسات</a:t>
            </a:r>
            <a:r>
              <a:rPr lang="ar-DZ" sz="2000" b="1" i="1" dirty="0" smtClean="0">
                <a:solidFill>
                  <a:srgbClr val="DA13DF"/>
                </a:solidFill>
              </a:rPr>
              <a:t> التصنيف الائتماني </a:t>
            </a:r>
            <a:endParaRPr lang="fr-FR" sz="2000" b="1" i="1" dirty="0">
              <a:solidFill>
                <a:srgbClr val="DA13DF"/>
              </a:solidFill>
            </a:endParaRPr>
          </a:p>
        </p:txBody>
      </p:sp>
    </p:spTree>
    <p:extLst>
      <p:ext uri="{BB962C8B-B14F-4D97-AF65-F5344CB8AC3E}">
        <p14:creationId xmlns:p14="http://schemas.microsoft.com/office/powerpoint/2010/main" val="302548868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0"/>
            <a:ext cx="12192000" cy="6975566"/>
          </a:xfrm>
          <a:effectLst>
            <a:glow rad="228600">
              <a:schemeClr val="accent5">
                <a:satMod val="175000"/>
                <a:alpha val="40000"/>
              </a:schemeClr>
            </a:glow>
          </a:effectLst>
        </p:spPr>
        <p:style>
          <a:lnRef idx="2">
            <a:schemeClr val="accent1"/>
          </a:lnRef>
          <a:fillRef idx="1">
            <a:schemeClr val="lt1"/>
          </a:fillRef>
          <a:effectRef idx="0">
            <a:schemeClr val="accent1"/>
          </a:effectRef>
          <a:fontRef idx="minor">
            <a:schemeClr val="dk1"/>
          </a:fontRef>
        </p:style>
        <p:txBody>
          <a:bodyPr/>
          <a:lstStyle/>
          <a:p>
            <a:pPr algn="r" rtl="1"/>
            <a:r>
              <a:rPr lang="ar-DZ" b="1" i="1" dirty="0">
                <a:solidFill>
                  <a:srgbClr val="DA13DF"/>
                </a:solidFill>
              </a:rPr>
              <a:t>المطلب الأول : مفهوم وأنواع وأهمية المؤسسات التصنيف الائتماني</a:t>
            </a:r>
            <a:r>
              <a:rPr lang="fr-FR" b="1" i="1" dirty="0">
                <a:solidFill>
                  <a:srgbClr val="DA13DF"/>
                </a:solidFill>
              </a:rPr>
              <a:t>.</a:t>
            </a:r>
          </a:p>
          <a:p>
            <a:pPr algn="r" rtl="1"/>
            <a:r>
              <a:rPr lang="ar-DZ" b="1" i="1" dirty="0">
                <a:solidFill>
                  <a:srgbClr val="FF0000"/>
                </a:solidFill>
              </a:rPr>
              <a:t>أولا : مفهوم الوكالات التصنيف الائتماني :</a:t>
            </a:r>
            <a:endParaRPr lang="fr-FR" b="1" i="1" dirty="0">
              <a:solidFill>
                <a:srgbClr val="FF0000"/>
              </a:solidFill>
            </a:endParaRPr>
          </a:p>
          <a:p>
            <a:pPr algn="just" rtl="1"/>
            <a:r>
              <a:rPr lang="fr-FR" sz="2000" b="1" dirty="0"/>
              <a:t>  </a:t>
            </a:r>
            <a:r>
              <a:rPr lang="ar-DZ" sz="2000" b="1" dirty="0"/>
              <a:t> </a:t>
            </a:r>
            <a:r>
              <a:rPr lang="ar-DZ" sz="2000" dirty="0"/>
              <a:t>وكالات التصنيف الائتماني أو وكالات الجدارة الائتمانية ، مؤسسات تقييم أو وكالات التنقيط العالمية .. تعددت تسميات والمعنى واحد : وكالات التصنيف الائتماني عبارة عن مستودع ضخم وكبير للمعلومات في البداية كانت تقدم خدماتها للمؤسسات مجانا إذ كانت تعتمد في </a:t>
            </a:r>
            <a:r>
              <a:rPr lang="ar-DZ" sz="2000" dirty="0" err="1"/>
              <a:t>مداخليها</a:t>
            </a:r>
            <a:r>
              <a:rPr lang="ar-DZ" sz="2000" dirty="0"/>
              <a:t> على الإشهار ثم أصبحت تقدم استشاراتها مقابل عمولات حتى برزت أهمية هذه الوكالات سنة 1980 وهي تعتبر الجهة المختصة بتقييم السندات والأسهم وذلك استنادا إلى تقييم المخاطر الائتمانية الخاصة بالمصدر ، وتعد التقييمات الصادرة عنها بمثابة دليل معترف به في أسواق الائتمان </a:t>
            </a:r>
            <a:r>
              <a:rPr lang="ar-DZ" sz="2000" dirty="0" smtClean="0"/>
              <a:t>.</a:t>
            </a:r>
          </a:p>
          <a:p>
            <a:pPr algn="just" rtl="1"/>
            <a:r>
              <a:rPr lang="ar-DZ" sz="2000" b="1" i="1" dirty="0" smtClean="0">
                <a:solidFill>
                  <a:srgbClr val="FF0000"/>
                </a:solidFill>
              </a:rPr>
              <a:t>ثانيا </a:t>
            </a:r>
            <a:r>
              <a:rPr lang="ar-DZ" sz="2000" b="1" i="1" dirty="0">
                <a:solidFill>
                  <a:srgbClr val="FF0000"/>
                </a:solidFill>
              </a:rPr>
              <a:t>: أهمية وكالات التصنيف الائتماني : </a:t>
            </a:r>
            <a:endParaRPr lang="ar-DZ" sz="2000" b="1" i="1" dirty="0" smtClean="0">
              <a:solidFill>
                <a:srgbClr val="FF0000"/>
              </a:solidFill>
            </a:endParaRPr>
          </a:p>
          <a:p>
            <a:pPr algn="just" rtl="1"/>
            <a:r>
              <a:rPr lang="ar-DZ" sz="1800" dirty="0" smtClean="0"/>
              <a:t>إن </a:t>
            </a:r>
            <a:r>
              <a:rPr lang="ar-DZ" sz="1800" dirty="0"/>
              <a:t>أهمية المتزايدة </a:t>
            </a:r>
            <a:r>
              <a:rPr lang="ar-DZ" sz="2000" dirty="0"/>
              <a:t>لوكالات التصنيف الائتماني في النظام الاقتصادي العالمي تعود إلى سببين الرئيسيين تاليين : </a:t>
            </a:r>
            <a:endParaRPr lang="fr-FR" sz="2000" dirty="0"/>
          </a:p>
          <a:p>
            <a:pPr marL="514350" indent="-514350" algn="just" rtl="1">
              <a:buFont typeface="+mj-lt"/>
              <a:buAutoNum type="arabicPeriod"/>
            </a:pPr>
            <a:r>
              <a:rPr lang="ar-DZ" sz="2000" dirty="0"/>
              <a:t>تغيير دور المصارف واعتبارها وسيط بين المقرضين والمقترضين في الأسواق المالية سنة 1980 وذلك لتوجه المستثمرين إلى استخدام أدوات مالية جديدة تساعده في التمويل بعيدا عن المصارف وهذا أدى إلى تعاظم دور الوكالات التصنيف الائتماني في توفير المعلومات اللازمة من أجل تحديد المخاطر الائتمان لهذه الأدوات المالية</a:t>
            </a:r>
            <a:r>
              <a:rPr lang="fr-FR" sz="2000" dirty="0"/>
              <a:t>.</a:t>
            </a:r>
          </a:p>
          <a:p>
            <a:pPr marL="514350" indent="-514350" algn="just" rtl="1">
              <a:buFont typeface="+mj-lt"/>
              <a:buAutoNum type="arabicPeriod"/>
            </a:pPr>
            <a:r>
              <a:rPr lang="ar-DZ" sz="2000" dirty="0"/>
              <a:t>  أدت العولمة إلى تراجع دور الدولة في النشاط الاقتصادي مقابل تزايد استخدام الصناديق الاستثمارية وكذلك اندماج الأسواق المالية العالمية وإزالة القيود على حركة رأس المال مما أدى إلى زيادة الاعتماد على وكالات التصنيف في إصدار درجات التصنيف الائتماني لمختلف الإصدارات والمصدرين في أسواق رأس المال</a:t>
            </a:r>
            <a:r>
              <a:rPr lang="fr-FR" sz="2000" dirty="0"/>
              <a:t>.</a:t>
            </a:r>
            <a:endParaRPr lang="ar-DZ" sz="2000" dirty="0"/>
          </a:p>
        </p:txBody>
      </p:sp>
    </p:spTree>
    <p:extLst>
      <p:ext uri="{BB962C8B-B14F-4D97-AF65-F5344CB8AC3E}">
        <p14:creationId xmlns:p14="http://schemas.microsoft.com/office/powerpoint/2010/main" val="109371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0"/>
            <a:ext cx="12192000" cy="6858000"/>
          </a:xfrm>
        </p:spPr>
        <p:txBody>
          <a:bodyPr/>
          <a:lstStyle/>
          <a:p>
            <a:pPr algn="r" rtl="1"/>
            <a:r>
              <a:rPr lang="ar-DZ" sz="2800" b="1" i="1" dirty="0">
                <a:solidFill>
                  <a:srgbClr val="DA13DF"/>
                </a:solidFill>
              </a:rPr>
              <a:t>ثانيا : أنواع الوكالات التصنيف الائتماني </a:t>
            </a:r>
            <a:r>
              <a:rPr lang="ar-DZ" b="1" i="1" dirty="0" smtClean="0">
                <a:solidFill>
                  <a:srgbClr val="DA13DF"/>
                </a:solidFill>
              </a:rPr>
              <a:t>:</a:t>
            </a:r>
          </a:p>
          <a:p>
            <a:pPr algn="r" rtl="1"/>
            <a:r>
              <a:rPr lang="ar-DZ" b="1" dirty="0" smtClean="0"/>
              <a:t> </a:t>
            </a:r>
            <a:r>
              <a:rPr lang="ar-DZ" dirty="0"/>
              <a:t>يتم تقسيم وكالات التصنيف الائتماني حسب حجم السوق التي تعمل فيه إلى وكالات التصنيف الائتماني المحلية والإقليمية و العالمية .</a:t>
            </a:r>
            <a:endParaRPr lang="fr-FR" dirty="0"/>
          </a:p>
          <a:p>
            <a:pPr algn="r" rtl="1"/>
            <a:r>
              <a:rPr lang="ar-DZ" b="1" dirty="0">
                <a:solidFill>
                  <a:schemeClr val="accent1">
                    <a:lumMod val="75000"/>
                  </a:schemeClr>
                </a:solidFill>
              </a:rPr>
              <a:t> 1 وكالات التصنيف الائتمانية المحلية والإقليمية :</a:t>
            </a:r>
            <a:r>
              <a:rPr lang="ar-DZ" dirty="0">
                <a:solidFill>
                  <a:schemeClr val="accent1">
                    <a:lumMod val="75000"/>
                  </a:schemeClr>
                </a:solidFill>
              </a:rPr>
              <a:t> </a:t>
            </a:r>
            <a:endParaRPr lang="fr-FR" dirty="0">
              <a:solidFill>
                <a:schemeClr val="accent1">
                  <a:lumMod val="75000"/>
                </a:schemeClr>
              </a:solidFill>
            </a:endParaRPr>
          </a:p>
          <a:p>
            <a:pPr algn="r" rtl="1"/>
            <a:r>
              <a:rPr lang="ar-DZ" dirty="0"/>
              <a:t>وكالة </a:t>
            </a:r>
            <a:r>
              <a:rPr lang="ar-DZ" dirty="0" err="1"/>
              <a:t>بونييرز</a:t>
            </a:r>
            <a:r>
              <a:rPr lang="fr-FR" dirty="0"/>
              <a:t>.</a:t>
            </a:r>
          </a:p>
          <a:p>
            <a:pPr algn="r" rtl="1"/>
            <a:r>
              <a:rPr lang="ar-DZ" dirty="0"/>
              <a:t>وكالة خدمة التصنيف السندات الكندية</a:t>
            </a:r>
            <a:r>
              <a:rPr lang="fr-FR" dirty="0"/>
              <a:t>.</a:t>
            </a:r>
          </a:p>
          <a:p>
            <a:pPr algn="r" rtl="1"/>
            <a:r>
              <a:rPr lang="ar-DZ" dirty="0"/>
              <a:t>وكالة التصنيف الإيطالية</a:t>
            </a:r>
            <a:r>
              <a:rPr lang="fr-FR" dirty="0"/>
              <a:t>.</a:t>
            </a:r>
          </a:p>
          <a:p>
            <a:pPr algn="r" rtl="1"/>
            <a:r>
              <a:rPr lang="ar-DZ" b="1" dirty="0"/>
              <a:t> </a:t>
            </a:r>
            <a:r>
              <a:rPr lang="ar-DZ" b="1" i="1" dirty="0">
                <a:solidFill>
                  <a:schemeClr val="accent1">
                    <a:lumMod val="75000"/>
                  </a:schemeClr>
                </a:solidFill>
              </a:rPr>
              <a:t>2 وكالات التصنيف الائتماني العالمية : </a:t>
            </a:r>
            <a:endParaRPr lang="fr-FR" b="1" i="1" dirty="0">
              <a:solidFill>
                <a:schemeClr val="accent1">
                  <a:lumMod val="75000"/>
                </a:schemeClr>
              </a:solidFill>
            </a:endParaRPr>
          </a:p>
          <a:p>
            <a:pPr algn="r" rtl="1">
              <a:buFontTx/>
              <a:buChar char="-"/>
            </a:pPr>
            <a:r>
              <a:rPr lang="ar-DZ" dirty="0"/>
              <a:t>وكالة </a:t>
            </a:r>
            <a:r>
              <a:rPr lang="ar-DZ" dirty="0" err="1"/>
              <a:t>ستاندر</a:t>
            </a:r>
            <a:r>
              <a:rPr lang="ar-DZ" dirty="0"/>
              <a:t> أند بورز</a:t>
            </a:r>
            <a:r>
              <a:rPr lang="fr-FR" dirty="0"/>
              <a:t>.</a:t>
            </a:r>
          </a:p>
          <a:p>
            <a:pPr algn="r" rtl="1">
              <a:buFontTx/>
              <a:buChar char="-"/>
            </a:pPr>
            <a:r>
              <a:rPr lang="ar-DZ" dirty="0"/>
              <a:t>وكالة فيتش للتصنيف </a:t>
            </a:r>
            <a:r>
              <a:rPr lang="fr-FR" dirty="0"/>
              <a:t>.</a:t>
            </a:r>
          </a:p>
          <a:p>
            <a:pPr algn="r" rtl="1">
              <a:buFontTx/>
              <a:buChar char="-"/>
            </a:pPr>
            <a:r>
              <a:rPr lang="ar-DZ" dirty="0"/>
              <a:t>وكالة </a:t>
            </a:r>
            <a:r>
              <a:rPr lang="ar-DZ" dirty="0" err="1"/>
              <a:t>موديز</a:t>
            </a:r>
            <a:r>
              <a:rPr lang="ar-DZ" dirty="0"/>
              <a:t> لخدمة المستثمرين </a:t>
            </a:r>
            <a:r>
              <a:rPr lang="fr-FR" dirty="0"/>
              <a:t>.</a:t>
            </a:r>
          </a:p>
          <a:p>
            <a:pPr algn="r" rtl="1">
              <a:buFontTx/>
              <a:buChar char="-"/>
            </a:pPr>
            <a:r>
              <a:rPr lang="ar-DZ" dirty="0"/>
              <a:t>وكالات العربية ( وكالة الإسلامية الدولية للتصنيف )</a:t>
            </a:r>
            <a:endParaRPr lang="fr-FR" dirty="0"/>
          </a:p>
        </p:txBody>
      </p:sp>
    </p:spTree>
    <p:extLst>
      <p:ext uri="{BB962C8B-B14F-4D97-AF65-F5344CB8AC3E}">
        <p14:creationId xmlns:p14="http://schemas.microsoft.com/office/powerpoint/2010/main" val="123613681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1351</TotalTime>
  <Words>912</Words>
  <Application>Microsoft Office PowerPoint</Application>
  <PresentationFormat>Grand écran</PresentationFormat>
  <Paragraphs>82</Paragraphs>
  <Slides>14</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14</vt:i4>
      </vt:variant>
    </vt:vector>
  </HeadingPairs>
  <TitlesOfParts>
    <vt:vector size="20" baseType="lpstr">
      <vt:lpstr>Arial</vt:lpstr>
      <vt:lpstr>Calibri</vt:lpstr>
      <vt:lpstr>Calibri Light</vt:lpstr>
      <vt:lpstr>Courier New</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raouf</dc:creator>
  <cp:lastModifiedBy>ProBook</cp:lastModifiedBy>
  <cp:revision>75</cp:revision>
  <dcterms:created xsi:type="dcterms:W3CDTF">2021-11-20T09:32:57Z</dcterms:created>
  <dcterms:modified xsi:type="dcterms:W3CDTF">2021-11-22T17:53:12Z</dcterms:modified>
</cp:coreProperties>
</file>