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3" r:id="rId5"/>
    <p:sldId id="259" r:id="rId6"/>
    <p:sldId id="260" r:id="rId7"/>
    <p:sldId id="264" r:id="rId8"/>
    <p:sldId id="261" r:id="rId9"/>
    <p:sldId id="265" r:id="rId10"/>
    <p:sldId id="266" r:id="rId11"/>
    <p:sldId id="267" r:id="rId12"/>
    <p:sldId id="262"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915128" y="1788454"/>
            <a:ext cx="8361229" cy="2098226"/>
          </a:xfrm>
        </p:spPr>
        <p:txBody>
          <a:bodyPr anchor="b">
            <a:noAutofit/>
          </a:bodyPr>
          <a:lstStyle>
            <a:lvl1pPr algn="ctr">
              <a:defRPr sz="7200" cap="all" baseline="0">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79906" y="3956279"/>
            <a:ext cx="6831673" cy="1086237"/>
          </a:xfrm>
        </p:spPr>
        <p:txBody>
          <a:bodyPr>
            <a:normAutofit/>
          </a:bodyPr>
          <a:lstStyle>
            <a:lvl1pPr marL="0" indent="0" algn="ctr">
              <a:lnSpc>
                <a:spcPct val="112000"/>
              </a:lnSpc>
              <a:spcBef>
                <a:spcPts val="0"/>
              </a:spcBef>
              <a:spcAft>
                <a:spcPts val="0"/>
              </a:spcAft>
              <a:buNone/>
              <a:defRPr sz="23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52858" y="6453386"/>
            <a:ext cx="1607944" cy="404614"/>
          </a:xfrm>
        </p:spPr>
        <p:txBody>
          <a:bodyPr/>
          <a:lstStyle>
            <a:lvl1pPr>
              <a:defRPr baseline="0">
                <a:solidFill>
                  <a:schemeClr val="tx2"/>
                </a:solidFill>
              </a:defRPr>
            </a:lvl1pPr>
          </a:lstStyle>
          <a:p>
            <a:fld id="{87DE6118-2437-4B30-8E3C-4D2BE6020583}" type="datetimeFigureOut">
              <a:rPr lang="en-US" dirty="0"/>
              <a:pPr/>
              <a:t>2/25/2021</a:t>
            </a:fld>
            <a:endParaRPr lang="en-US" dirty="0"/>
          </a:p>
        </p:txBody>
      </p:sp>
      <p:sp>
        <p:nvSpPr>
          <p:cNvPr id="5" name="Footer Placeholder 4"/>
          <p:cNvSpPr>
            <a:spLocks noGrp="1"/>
          </p:cNvSpPr>
          <p:nvPr>
            <p:ph type="ftr" sz="quarter" idx="11"/>
          </p:nvPr>
        </p:nvSpPr>
        <p:spPr>
          <a:xfrm>
            <a:off x="2584054" y="6453386"/>
            <a:ext cx="7023377" cy="404614"/>
          </a:xfrm>
        </p:spPr>
        <p:txBody>
          <a:bodyPr/>
          <a:lstStyle>
            <a:lvl1pPr algn="ctr">
              <a:defRPr baseline="0">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baseline="0">
                <a:solidFill>
                  <a:schemeClr val="tx2"/>
                </a:solidFill>
              </a:defRPr>
            </a:lvl1pPr>
          </a:lstStyle>
          <a:p>
            <a:fld id="{69E57DC2-970A-4B3E-BB1C-7A09969E49DF}" type="slidenum">
              <a:rPr lang="en-US" dirty="0"/>
              <a:pPr/>
              <a:t>‹#›</a:t>
            </a:fld>
            <a:endParaRPr lang="en-US" dirty="0"/>
          </a:p>
        </p:txBody>
      </p:sp>
      <p:grpSp>
        <p:nvGrpSpPr>
          <p:cNvPr id="9" name="Group 8"/>
          <p:cNvGrpSpPr/>
          <p:nvPr/>
        </p:nvGrpSpPr>
        <p:grpSpPr>
          <a:xfrm>
            <a:off x="752858" y="744469"/>
            <a:ext cx="10674117" cy="5349671"/>
            <a:chOff x="752858" y="744469"/>
            <a:chExt cx="10674117" cy="5349671"/>
          </a:xfrm>
        </p:grpSpPr>
        <p:sp>
          <p:nvSpPr>
            <p:cNvPr id="11" name="Freeform 6"/>
            <p:cNvSpPr/>
            <p:nvPr/>
          </p:nvSpPr>
          <p:spPr bwMode="auto">
            <a:xfrm>
              <a:off x="8151962" y="1685652"/>
              <a:ext cx="3275013" cy="4408488"/>
            </a:xfrm>
            <a:custGeom>
              <a:avLst/>
              <a:gdLst/>
              <a:ahLst/>
              <a:cxnLst/>
              <a:rect l="l" t="t" r="r" b="b"/>
              <a:pathLst>
                <a:path w="10000" h="10000">
                  <a:moveTo>
                    <a:pt x="8761" y="0"/>
                  </a:moveTo>
                  <a:lnTo>
                    <a:pt x="10000" y="0"/>
                  </a:lnTo>
                  <a:lnTo>
                    <a:pt x="10000" y="10000"/>
                  </a:lnTo>
                  <a:lnTo>
                    <a:pt x="0" y="10000"/>
                  </a:lnTo>
                  <a:lnTo>
                    <a:pt x="0" y="9126"/>
                  </a:lnTo>
                  <a:lnTo>
                    <a:pt x="8761" y="9127"/>
                  </a:lnTo>
                  <a:lnTo>
                    <a:pt x="8761" y="0"/>
                  </a:lnTo>
                  <a:close/>
                </a:path>
              </a:pathLst>
            </a:custGeom>
            <a:solidFill>
              <a:schemeClr val="tx2"/>
            </a:solidFill>
            <a:ln w="0">
              <a:noFill/>
              <a:prstDash val="solid"/>
              <a:round/>
              <a:headEnd/>
              <a:tailEnd/>
            </a:ln>
          </p:spPr>
        </p:sp>
        <p:sp>
          <p:nvSpPr>
            <p:cNvPr id="14" name="Freeform 6"/>
            <p:cNvSpPr/>
            <p:nvPr/>
          </p:nvSpPr>
          <p:spPr bwMode="auto">
            <a:xfrm flipH="1" flipV="1">
              <a:off x="752858" y="744469"/>
              <a:ext cx="3275668" cy="4408488"/>
            </a:xfrm>
            <a:custGeom>
              <a:avLst/>
              <a:gdLst/>
              <a:ahLst/>
              <a:cxnLst/>
              <a:rect l="l" t="t" r="r" b="b"/>
              <a:pathLst>
                <a:path w="10002" h="10000">
                  <a:moveTo>
                    <a:pt x="8763" y="0"/>
                  </a:moveTo>
                  <a:lnTo>
                    <a:pt x="10002" y="0"/>
                  </a:lnTo>
                  <a:lnTo>
                    <a:pt x="10002" y="10000"/>
                  </a:lnTo>
                  <a:lnTo>
                    <a:pt x="2" y="10000"/>
                  </a:lnTo>
                  <a:cubicBezTo>
                    <a:pt x="-2" y="9698"/>
                    <a:pt x="4" y="9427"/>
                    <a:pt x="0" y="9125"/>
                  </a:cubicBezTo>
                  <a:lnTo>
                    <a:pt x="8763" y="9128"/>
                  </a:lnTo>
                  <a:lnTo>
                    <a:pt x="8763" y="0"/>
                  </a:lnTo>
                  <a:close/>
                </a:path>
              </a:pathLst>
            </a:custGeom>
            <a:solidFill>
              <a:schemeClr val="tx2"/>
            </a:solidFill>
            <a:ln w="0">
              <a:noFill/>
              <a:prstDash val="solid"/>
              <a:round/>
              <a:headEnd/>
              <a:tailEnd/>
            </a:ln>
          </p:spPr>
        </p:sp>
      </p:gr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DE6118-2437-4B30-8E3C-4D2BE6020583}" type="datetimeFigureOut">
              <a:rPr lang="en-US" dirty="0"/>
              <a:t>2/25/2021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65025" y="1301360"/>
            <a:ext cx="9612971" cy="2852737"/>
          </a:xfrm>
        </p:spPr>
        <p:txBody>
          <a:bodyPr anchor="b">
            <a:normAutofit/>
          </a:bodyPr>
          <a:lstStyle>
            <a:lvl1pPr algn="r">
              <a:defRPr sz="7200" cap="all" baseline="0">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765025" y="4216328"/>
            <a:ext cx="9612971" cy="1143324"/>
          </a:xfrm>
        </p:spPr>
        <p:txBody>
          <a:bodyPr/>
          <a:lstStyle>
            <a:lvl1pPr marL="0" indent="0" algn="r">
              <a:lnSpc>
                <a:spcPct val="112000"/>
              </a:lnSpc>
              <a:spcBef>
                <a:spcPts val="0"/>
              </a:spcBef>
              <a:spcAft>
                <a:spcPts val="0"/>
              </a:spcAft>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38908" y="6453386"/>
            <a:ext cx="1622409" cy="404614"/>
          </a:xfrm>
        </p:spPr>
        <p:txBody>
          <a:bodyPr/>
          <a:lstStyle>
            <a:lvl1pPr>
              <a:defRPr>
                <a:solidFill>
                  <a:schemeClr val="tx2"/>
                </a:solidFill>
              </a:defRPr>
            </a:lvl1pPr>
          </a:lstStyle>
          <a:p>
            <a:fld id="{87DE6118-2437-4B30-8E3C-4D2BE6020583}" type="datetimeFigureOut">
              <a:rPr lang="en-US" dirty="0"/>
              <a:pPr/>
              <a:t>2/25/2021</a:t>
            </a:fld>
            <a:endParaRPr lang="en-US" dirty="0"/>
          </a:p>
        </p:txBody>
      </p:sp>
      <p:sp>
        <p:nvSpPr>
          <p:cNvPr id="5" name="Footer Placeholder 4"/>
          <p:cNvSpPr>
            <a:spLocks noGrp="1"/>
          </p:cNvSpPr>
          <p:nvPr>
            <p:ph type="ftr" sz="quarter" idx="11"/>
          </p:nvPr>
        </p:nvSpPr>
        <p:spPr>
          <a:xfrm>
            <a:off x="2584312" y="6453386"/>
            <a:ext cx="7023377" cy="404614"/>
          </a:xfrm>
        </p:spPr>
        <p:txBody>
          <a:bodyPr/>
          <a:lstStyle>
            <a:lvl1pPr algn="ctr">
              <a:defRPr>
                <a:solidFill>
                  <a:schemeClr val="tx2"/>
                </a:solidFill>
              </a:defRPr>
            </a:lvl1pPr>
          </a:lstStyle>
          <a:p>
            <a:endParaRPr lang="en-US" dirty="0"/>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7" name="Freeform 6" title="Crop Mark"/>
          <p:cNvSpPr/>
          <p:nvPr/>
        </p:nvSpPr>
        <p:spPr bwMode="auto">
          <a:xfrm>
            <a:off x="8151962" y="1685652"/>
            <a:ext cx="3275013" cy="4408488"/>
          </a:xfrm>
          <a:custGeom>
            <a:avLst/>
            <a:gdLst/>
            <a:ahLst/>
            <a:cxnLst/>
            <a:rect l="0" t="0" r="r" b="b"/>
            <a:pathLst>
              <a:path w="4125" h="5554">
                <a:moveTo>
                  <a:pt x="3614" y="0"/>
                </a:moveTo>
                <a:lnTo>
                  <a:pt x="4125" y="0"/>
                </a:lnTo>
                <a:lnTo>
                  <a:pt x="4125" y="5554"/>
                </a:lnTo>
                <a:lnTo>
                  <a:pt x="0" y="5554"/>
                </a:lnTo>
                <a:lnTo>
                  <a:pt x="0" y="5074"/>
                </a:lnTo>
                <a:lnTo>
                  <a:pt x="3614" y="5074"/>
                </a:lnTo>
                <a:lnTo>
                  <a:pt x="3614" y="0"/>
                </a:lnTo>
                <a:close/>
              </a:path>
            </a:pathLst>
          </a:custGeom>
          <a:solidFill>
            <a:schemeClr val="accent1"/>
          </a:solidFill>
          <a:ln w="0">
            <a:noFill/>
            <a:prstDash val="solid"/>
            <a:round/>
            <a:headEnd/>
            <a:tailEnd/>
          </a:ln>
        </p:spPr>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smtClean="0"/>
              <a:t>Click to edit Master title style</a:t>
            </a:r>
            <a:endParaRPr lang="en-US" dirty="0"/>
          </a:p>
        </p:txBody>
      </p:sp>
      <p:sp>
        <p:nvSpPr>
          <p:cNvPr id="3" name="Content Placeholder 2"/>
          <p:cNvSpPr>
            <a:spLocks noGrp="1"/>
          </p:cNvSpPr>
          <p:nvPr>
            <p:ph sz="half" idx="1"/>
          </p:nvPr>
        </p:nvSpPr>
        <p:spPr>
          <a:xfrm>
            <a:off x="1371600" y="2285999"/>
            <a:ext cx="4447786" cy="3581401"/>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525403" y="2285999"/>
            <a:ext cx="4447786" cy="3581401"/>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7DE6118-2437-4B30-8E3C-4D2BE6020583}" type="datetimeFigureOut">
              <a:rPr lang="en-US" dirty="0"/>
              <a:t>2/25/2021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371600" y="685800"/>
            <a:ext cx="9601200" cy="1485900"/>
          </a:xfrm>
        </p:spPr>
        <p:txBody>
          <a:bodyPr/>
          <a:lstStyle>
            <a:lvl1pPr>
              <a:defRPr>
                <a:solidFill>
                  <a:schemeClr val="tx2"/>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chemeClr val="tx2"/>
                </a:solidFill>
              </a:defRPr>
            </a:lvl1pPr>
            <a:lvl2pPr>
              <a:defRPr baseline="0">
                <a:solidFill>
                  <a:schemeClr val="tx2"/>
                </a:solidFill>
              </a:defRPr>
            </a:lvl2pPr>
            <a:lvl3pPr>
              <a:defRPr baseline="0">
                <a:solidFill>
                  <a:schemeClr val="tx2"/>
                </a:solidFill>
              </a:defRPr>
            </a:lvl3pPr>
            <a:lvl4pPr>
              <a:defRPr baseline="0">
                <a:solidFill>
                  <a:schemeClr val="tx2"/>
                </a:solidFill>
              </a:defRPr>
            </a:lvl4pPr>
            <a:lvl5pPr>
              <a:defRPr baseline="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7DE6118-2437-4B30-8E3C-4D2BE6020583}" type="datetimeFigureOut">
              <a:rPr lang="en-US" dirty="0"/>
              <a:t>2/25/2021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7DE6118-2437-4B30-8E3C-4D2BE6020583}" type="datetimeFigureOut">
              <a:rPr lang="en-US" dirty="0"/>
              <a:t>2/25/2021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DE6118-2437-4B30-8E3C-4D2BE6020583}" type="datetimeFigureOut">
              <a:rPr lang="en-US" dirty="0"/>
              <a:t>2/25/2021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Autofit/>
          </a:bodyPr>
          <a:lstStyle>
            <a:lvl1pPr>
              <a:lnSpc>
                <a:spcPct val="84000"/>
              </a:lnSpc>
              <a:defRPr sz="4800" baseline="0">
                <a:solidFill>
                  <a:schemeClr val="tx2"/>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2/25/2021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723900" y="685800"/>
            <a:ext cx="3855720" cy="2157884"/>
          </a:xfrm>
        </p:spPr>
        <p:txBody>
          <a:bodyPr anchor="t">
            <a:normAutofit/>
          </a:bodyPr>
          <a:lstStyle>
            <a:lvl1pPr>
              <a:lnSpc>
                <a:spcPct val="84000"/>
              </a:lnSpc>
              <a:defRPr sz="48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32120" y="0"/>
            <a:ext cx="6659880" cy="6857999"/>
          </a:xfrm>
        </p:spPr>
        <p:txBody>
          <a:bodyPr anchor="t">
            <a:norm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23900" y="2855968"/>
            <a:ext cx="3855720" cy="3011432"/>
          </a:xfrm>
        </p:spPr>
        <p:txBody>
          <a:bodyPr/>
          <a:lstStyle>
            <a:lvl1pPr marL="0" indent="0">
              <a:lnSpc>
                <a:spcPct val="113000"/>
              </a:lnSpc>
              <a:spcBef>
                <a:spcPts val="0"/>
              </a:spcBef>
              <a:spcAft>
                <a:spcPts val="1500"/>
              </a:spcAft>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23900" y="6453386"/>
            <a:ext cx="1204572" cy="404614"/>
          </a:xfrm>
        </p:spPr>
        <p:txBody>
          <a:bodyPr/>
          <a:lstStyle>
            <a:lvl1pPr>
              <a:defRPr>
                <a:solidFill>
                  <a:schemeClr val="tx2"/>
                </a:solidFill>
              </a:defRPr>
            </a:lvl1pPr>
          </a:lstStyle>
          <a:p>
            <a:fld id="{87DE6118-2437-4B30-8E3C-4D2BE6020583}" type="datetimeFigureOut">
              <a:rPr lang="en-US" dirty="0"/>
              <a:pPr/>
              <a:t>2/25/2021</a:t>
            </a:fld>
            <a:endParaRPr lang="en-US" dirty="0"/>
          </a:p>
        </p:txBody>
      </p:sp>
      <p:sp>
        <p:nvSpPr>
          <p:cNvPr id="6" name="Footer Placeholder 5"/>
          <p:cNvSpPr>
            <a:spLocks noGrp="1"/>
          </p:cNvSpPr>
          <p:nvPr>
            <p:ph type="ftr" sz="quarter" idx="11"/>
          </p:nvPr>
        </p:nvSpPr>
        <p:spPr>
          <a:xfrm>
            <a:off x="2205945" y="6453386"/>
            <a:ext cx="2373675" cy="404614"/>
          </a:xfrm>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dirty="0"/>
          </a:p>
        </p:txBody>
      </p:sp>
      <p:sp>
        <p:nvSpPr>
          <p:cNvPr id="9" name="Rectangle 8" title="Divider Bar"/>
          <p:cNvSpPr/>
          <p:nvPr/>
        </p:nvSpPr>
        <p:spPr>
          <a:xfrm>
            <a:off x="5303520"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390650" y="6453386"/>
            <a:ext cx="1204572" cy="404614"/>
          </a:xfrm>
          <a:prstGeom prst="rect">
            <a:avLst/>
          </a:prstGeom>
        </p:spPr>
        <p:txBody>
          <a:bodyPr vert="horz" lIns="91440" tIns="45720" rIns="91440" bIns="45720" rtlCol="0" anchor="ctr"/>
          <a:lstStyle>
            <a:lvl1pPr algn="l">
              <a:defRPr sz="1200" baseline="0">
                <a:solidFill>
                  <a:schemeClr val="tx2"/>
                </a:solidFill>
              </a:defRPr>
            </a:lvl1pPr>
          </a:lstStyle>
          <a:p>
            <a:fld id="{87DE6118-2437-4B30-8E3C-4D2BE6020583}" type="datetimeFigureOut">
              <a:rPr lang="en-US" dirty="0"/>
              <a:pPr/>
              <a:t>2/25/2021</a:t>
            </a:fld>
            <a:endParaRPr lang="en-US" dirty="0"/>
          </a:p>
        </p:txBody>
      </p:sp>
      <p:sp>
        <p:nvSpPr>
          <p:cNvPr id="5" name="Footer Placeholder 4"/>
          <p:cNvSpPr>
            <a:spLocks noGrp="1"/>
          </p:cNvSpPr>
          <p:nvPr>
            <p:ph type="ftr" sz="quarter" idx="3"/>
          </p:nvPr>
        </p:nvSpPr>
        <p:spPr>
          <a:xfrm>
            <a:off x="2893564" y="6453386"/>
            <a:ext cx="6280830" cy="404614"/>
          </a:xfrm>
          <a:prstGeom prst="rect">
            <a:avLst/>
          </a:prstGeom>
        </p:spPr>
        <p:txBody>
          <a:bodyPr vert="horz" lIns="91440" tIns="45720" rIns="91440" bIns="45720" rtlCol="0" anchor="ctr"/>
          <a:lstStyle>
            <a:lvl1pPr algn="l">
              <a:defRPr sz="1200" baseline="0">
                <a:solidFill>
                  <a:schemeClr val="tx2"/>
                </a:solidFill>
              </a:defRPr>
            </a:lvl1pPr>
          </a:lstStyle>
          <a:p>
            <a:endParaRPr lang="en-US" dirty="0"/>
          </a:p>
        </p:txBody>
      </p:sp>
      <p:sp>
        <p:nvSpPr>
          <p:cNvPr id="6" name="Slide Number Placeholder 5"/>
          <p:cNvSpPr>
            <a:spLocks noGrp="1"/>
          </p:cNvSpPr>
          <p:nvPr>
            <p:ph type="sldNum" sz="quarter" idx="4"/>
          </p:nvPr>
        </p:nvSpPr>
        <p:spPr>
          <a:xfrm>
            <a:off x="9472736" y="6453386"/>
            <a:ext cx="1596292" cy="404614"/>
          </a:xfrm>
          <a:prstGeom prst="rect">
            <a:avLst/>
          </a:prstGeom>
        </p:spPr>
        <p:txBody>
          <a:bodyPr vert="horz" lIns="91440" tIns="45720" rIns="91440" bIns="45720" rtlCol="0" anchor="ctr"/>
          <a:lstStyle>
            <a:lvl1pPr algn="r">
              <a:defRPr sz="1200" baseline="0">
                <a:solidFill>
                  <a:schemeClr val="tx2"/>
                </a:solidFill>
              </a:defRPr>
            </a:lvl1pPr>
          </a:lstStyle>
          <a:p>
            <a:fld id="{69E57DC2-970A-4B3E-BB1C-7A09969E49DF}" type="slidenum">
              <a:rPr lang="en-US" dirty="0"/>
              <a:pPr/>
              <a:t>‹#›</a:t>
            </a:fld>
            <a:endParaRPr lang="en-US" dirty="0"/>
          </a:p>
        </p:txBody>
      </p:sp>
      <p:sp>
        <p:nvSpPr>
          <p:cNvPr id="9" name="Rectangle 8" title="Side bar"/>
          <p:cNvSpPr/>
          <p:nvPr/>
        </p:nvSpPr>
        <p:spPr>
          <a:xfrm>
            <a:off x="478095" y="376"/>
            <a:ext cx="2286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89000"/>
        </a:lnSpc>
        <a:spcBef>
          <a:spcPct val="0"/>
        </a:spcBef>
        <a:buNone/>
        <a:defRPr sz="4400" kern="1200" baseline="0">
          <a:solidFill>
            <a:schemeClr val="tx2"/>
          </a:solidFill>
          <a:latin typeface="+mj-lt"/>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kern="1200" baseline="0">
          <a:solidFill>
            <a:schemeClr val="tx2"/>
          </a:solidFill>
          <a:latin typeface="+mn-lt"/>
          <a:ea typeface="+mn-ea"/>
          <a:cs typeface="+mn-cs"/>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i="1" kern="1200" baseline="0">
          <a:solidFill>
            <a:schemeClr val="tx2"/>
          </a:solidFill>
          <a:latin typeface="+mn-lt"/>
          <a:ea typeface="+mn-ea"/>
          <a:cs typeface="+mn-cs"/>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kern="1200" baseline="0">
          <a:solidFill>
            <a:schemeClr val="tx2"/>
          </a:solidFill>
          <a:latin typeface="+mn-lt"/>
          <a:ea typeface="+mn-ea"/>
          <a:cs typeface="+mn-cs"/>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i="1" kern="1200" baseline="0">
          <a:solidFill>
            <a:schemeClr val="tx2"/>
          </a:solidFill>
          <a:latin typeface="+mn-lt"/>
          <a:ea typeface="+mn-ea"/>
          <a:cs typeface="+mn-cs"/>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kern="1200" baseline="0">
          <a:solidFill>
            <a:schemeClr val="tx2"/>
          </a:solidFill>
          <a:latin typeface="+mn-lt"/>
          <a:ea typeface="+mn-ea"/>
          <a:cs typeface="+mn-cs"/>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ar-DZ" sz="80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المحاضرة الثانية: تصنيف المؤسسات</a:t>
            </a:r>
            <a:endParaRPr lang="it-IT" sz="8000" dirty="0"/>
          </a:p>
        </p:txBody>
      </p:sp>
      <p:sp>
        <p:nvSpPr>
          <p:cNvPr id="3" name="Subtitle 2"/>
          <p:cNvSpPr>
            <a:spLocks noGrp="1"/>
          </p:cNvSpPr>
          <p:nvPr>
            <p:ph type="subTitle" idx="1"/>
          </p:nvPr>
        </p:nvSpPr>
        <p:spPr>
          <a:xfrm>
            <a:off x="1327625" y="5128257"/>
            <a:ext cx="4892871" cy="1086237"/>
          </a:xfrm>
        </p:spPr>
        <p:txBody>
          <a:bodyPr>
            <a:normAutofit/>
          </a:bodyPr>
          <a:lstStyle/>
          <a:p>
            <a:pPr algn="r" rtl="1"/>
            <a:r>
              <a:rPr lang="ar-DZ" sz="4000" b="1" dirty="0" smtClean="0">
                <a:solidFill>
                  <a:schemeClr val="tx2"/>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مقياس </a:t>
            </a:r>
            <a:r>
              <a:rPr lang="ar-DZ" sz="4000" b="1" dirty="0">
                <a:solidFill>
                  <a:schemeClr val="tx2"/>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اقتصاد </a:t>
            </a:r>
            <a:r>
              <a:rPr lang="ar-DZ" sz="4000" b="1" dirty="0" smtClean="0">
                <a:solidFill>
                  <a:schemeClr val="tx2"/>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المؤسسة      </a:t>
            </a:r>
            <a:endParaRPr lang="it-IT" sz="4000" b="1" dirty="0">
              <a:solidFill>
                <a:schemeClr val="tx2"/>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p>
            <a:endParaRPr lang="it-IT" dirty="0"/>
          </a:p>
        </p:txBody>
      </p:sp>
    </p:spTree>
    <p:extLst>
      <p:ext uri="{BB962C8B-B14F-4D97-AF65-F5344CB8AC3E}">
        <p14:creationId xmlns:p14="http://schemas.microsoft.com/office/powerpoint/2010/main" val="25601449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21217" y="-1"/>
            <a:ext cx="11470783" cy="734097"/>
          </a:xfrm>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fontScale="90000"/>
          </a:bodyPr>
          <a:lstStyle/>
          <a:p>
            <a:pPr algn="r" rtl="1"/>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t>
            </a:r>
            <a:r>
              <a:rPr lang="ar-DZ" sz="39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5- تصنيف المؤسسات حسب الطبيعة القانونية</a:t>
            </a: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endParaRPr lang="it-IT"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p:txBody>
      </p:sp>
      <p:graphicFrame>
        <p:nvGraphicFramePr>
          <p:cNvPr id="6" name="Table 5"/>
          <p:cNvGraphicFramePr>
            <a:graphicFrameLocks noGrp="1"/>
          </p:cNvGraphicFramePr>
          <p:nvPr>
            <p:extLst>
              <p:ext uri="{D42A27DB-BD31-4B8C-83A1-F6EECF244321}">
                <p14:modId xmlns:p14="http://schemas.microsoft.com/office/powerpoint/2010/main" val="2125433081"/>
              </p:ext>
            </p:extLst>
          </p:nvPr>
        </p:nvGraphicFramePr>
        <p:xfrm>
          <a:off x="703385" y="903775"/>
          <a:ext cx="11488614" cy="5848717"/>
        </p:xfrm>
        <a:graphic>
          <a:graphicData uri="http://schemas.openxmlformats.org/drawingml/2006/table">
            <a:tbl>
              <a:tblPr firstRow="1" bandRow="1">
                <a:tableStyleId>{5C22544A-7EE6-4342-B048-85BDC9FD1C3A}</a:tableStyleId>
              </a:tblPr>
              <a:tblGrid>
                <a:gridCol w="3829538"/>
                <a:gridCol w="3829538"/>
                <a:gridCol w="3829538"/>
              </a:tblGrid>
              <a:tr h="606137">
                <a:tc gridSpan="3">
                  <a:txBody>
                    <a:bodyPr/>
                    <a:lstStyle/>
                    <a:p>
                      <a:pPr algn="ctr" rtl="1"/>
                      <a:r>
                        <a:rPr lang="ar-DZ" sz="2000" b="1" kern="1200" baseline="0" dirty="0" smtClean="0">
                          <a:solidFill>
                            <a:schemeClr val="tx2">
                              <a:lumMod val="90000"/>
                              <a:lumOff val="1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1. شركات الأشخاص</a:t>
                      </a:r>
                      <a:endParaRPr lang="it-IT" sz="2000" dirty="0">
                        <a:solidFill>
                          <a:schemeClr val="tx2">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it-IT" sz="3000" b="1" kern="1200" baseline="0" dirty="0" smtClean="0">
                        <a:solidFill>
                          <a:schemeClr val="tx2">
                            <a:lumMod val="90000"/>
                            <a:lumOff val="1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rtl="1"/>
                      <a:endParaRPr lang="it-IT" sz="3000" dirty="0">
                        <a:solidFill>
                          <a:schemeClr val="tx2">
                            <a:lumMod val="90000"/>
                            <a:lumOff val="10000"/>
                          </a:schemeClr>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5242580">
                <a:tc>
                  <a:txBody>
                    <a:bodyPr/>
                    <a:lstStyle/>
                    <a:p>
                      <a:pPr marL="0" algn="r" defTabSz="914400" rtl="1" eaLnBrk="1" latinLnBrk="0" hangingPunct="1"/>
                      <a:r>
                        <a:rPr lang="ar-DZ" sz="2600" b="1" kern="1200"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3. شركة المحاصة: </a:t>
                      </a:r>
                      <a:r>
                        <a:rPr lang="ar-DZ" sz="2600" b="1" kern="1200" baseline="0"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تتميز شركة المحاصة عن الشركات التجارية الأخرى بأن كيانها منحصر بين المتعاقدين و بأنها غير معدة للاطلاع عليها، فهي شركة مستترة فيما بين الشركاء أنفسهم. فهي عقد يلتزم بمقتضاه شخصان أو أكثر بأن يساهم كل منهم في مشروع اقتصادي بتقديم حصة مالية أو عمل بهدف اقتسام ما ينتجه المشروع من أرباح أو خسائر، دون أن تشتهر أو تكون معلومة لدى الغير. </a:t>
                      </a:r>
                    </a:p>
                    <a:p>
                      <a:pPr marL="0" algn="r" defTabSz="914400" rtl="1" eaLnBrk="1" latinLnBrk="0" hangingPunct="1"/>
                      <a:r>
                        <a:rPr lang="ar-DZ" sz="2600" b="1" kern="1200" baseline="0"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و تفتقد هذه المؤسسة إلى وجود الشخصية المعنوية أي لا رأسمال ولا عنوان، وهي تنظم على أساس الذمة المالية للشركاء، و تحل بعد إتمام عملها و أعمالها التي أنشأت لأجلها فهي شركة مؤقتة.</a:t>
                      </a:r>
                      <a:endParaRPr lang="it-IT" sz="2600" b="1" kern="1200" baseline="0"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DZ" sz="2600" b="1"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2. </a:t>
                      </a:r>
                      <a:r>
                        <a:rPr lang="ar-DZ" sz="2600" b="1" kern="1200"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شركة</a:t>
                      </a:r>
                      <a:r>
                        <a:rPr lang="ar-DZ" sz="2600" b="1"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sz="2600" b="1" kern="1200"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التوصية البسيطة</a:t>
                      </a:r>
                      <a:r>
                        <a:rPr lang="ar-DZ" sz="2600" b="1" kern="1200" baseline="0"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تتكون من طرفين، شركاء متضامنين يسري عليهم القانون الأساسي للشركاء بالتضامن، وشركاء موصين أي تتحدد مسؤوليتهم بقدر حصصهم، ولا يمكن لهم تداول حصصهم ولا يمكن للشريك الموصي أن يقوم بإدارة المؤسسة كما لا يظهر اسمه في اسم المؤسسة.</a:t>
                      </a:r>
                    </a:p>
                    <a:p>
                      <a:pPr algn="r" rtl="1"/>
                      <a:r>
                        <a:rPr lang="ar-DZ" sz="2600" b="1" kern="1200" baseline="0"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في حين يستطيع الموصي أن يتحصل على امتيازات عن الشركاء المتضامنين، مثل ضمان الأرباح بنسبة ثابتة تقدمها المؤسسة حتى وان لم تحقق أرباحا حقيقية فهي تتحملها في سنوات مقبلة</a:t>
                      </a:r>
                      <a:r>
                        <a:rPr lang="ar-DZ" sz="2600" b="0" i="0" u="none" strike="noStrike" kern="1200" baseline="0" dirty="0" smtClean="0">
                          <a:solidFill>
                            <a:schemeClr val="dk1"/>
                          </a:solidFill>
                          <a:latin typeface="+mn-lt"/>
                          <a:ea typeface="+mn-ea"/>
                          <a:cs typeface="+mn-cs"/>
                        </a:rPr>
                        <a:t>.</a:t>
                      </a:r>
                      <a:endParaRPr lang="it-IT" sz="2600" b="1" kern="1200" baseline="0"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DZ" sz="26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تتميز بأنها تقوم على الاعتبار الشخصي والثقة</a:t>
                      </a:r>
                      <a:r>
                        <a:rPr lang="ar-DZ" sz="26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المتبادلة بين الشركاء.  من انواعها:</a:t>
                      </a:r>
                    </a:p>
                    <a:p>
                      <a:pPr algn="r" rtl="1"/>
                      <a:r>
                        <a:rPr lang="ar-DZ" sz="2600" b="1"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1. شركة التضامن</a:t>
                      </a:r>
                      <a:r>
                        <a:rPr lang="ar-DZ" sz="2600" b="1" baseline="0"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نوع من الشرمات التجارية، تتكون من عدد من الاشخاص الطبيعيين لا يقل عددهم عن 2، حصص المشاركة قد تتساوى او تختلف حسب الاتفاق أما التزاماهم تفوق الحصص المقدمة ليشمل ممتلكاتهم. الادارة قد ترجع لشريك واحد او كافة الشركاء، يكتسبون فيها صفة التاجر، مثلا يكون اسم الشركة بأحد الأسما وتتبع بكلمة «وشركاؤه»</a:t>
                      </a:r>
                      <a:endParaRPr lang="it-IT" sz="2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039553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21217" y="-1"/>
            <a:ext cx="11470783" cy="734097"/>
          </a:xfrm>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fontScale="90000"/>
          </a:bodyPr>
          <a:lstStyle/>
          <a:p>
            <a:pPr algn="r" rtl="1"/>
            <a:r>
              <a:rPr lang="ar-DZ" sz="3900" b="1"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t>
            </a: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5- تصنيف المؤسسات حسب الطبيعة القانونية</a:t>
            </a:r>
            <a:r>
              <a:rPr lang="ar-DZ" sz="3900" b="1"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t>
            </a:r>
            <a:br>
              <a:rPr lang="ar-DZ" sz="3900" b="1"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endParaRPr lang="it-IT"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p:txBody>
      </p:sp>
      <p:sp>
        <p:nvSpPr>
          <p:cNvPr id="5" name="Content Placeholder 2"/>
          <p:cNvSpPr>
            <a:spLocks noGrp="1"/>
          </p:cNvSpPr>
          <p:nvPr>
            <p:ph idx="1"/>
          </p:nvPr>
        </p:nvSpPr>
        <p:spPr>
          <a:xfrm>
            <a:off x="721216" y="913327"/>
            <a:ext cx="11470783" cy="5944673"/>
          </a:xfrm>
        </p:spPr>
        <p:style>
          <a:lnRef idx="2">
            <a:schemeClr val="accent1"/>
          </a:lnRef>
          <a:fillRef idx="1">
            <a:schemeClr val="lt1"/>
          </a:fillRef>
          <a:effectRef idx="0">
            <a:schemeClr val="accent1"/>
          </a:effectRef>
          <a:fontRef idx="minor">
            <a:schemeClr val="dk1"/>
          </a:fontRef>
        </p:style>
        <p:txBody>
          <a:bodyPr>
            <a:normAutofit/>
          </a:bodyPr>
          <a:lstStyle/>
          <a:p>
            <a:pPr marL="0" indent="0" algn="r" rtl="1">
              <a:buNone/>
            </a:pPr>
            <a:endParaRPr lang="ar-DZ" sz="3000" b="1" dirty="0" smtClean="0">
              <a:latin typeface="Arabic Typesetting" panose="03020402040406030203" pitchFamily="66" charset="-78"/>
              <a:cs typeface="Arabic Typesetting" panose="03020402040406030203" pitchFamily="66" charset="-78"/>
            </a:endParaRPr>
          </a:p>
          <a:p>
            <a:pPr marL="0" indent="0" algn="r" rtl="1">
              <a:buNone/>
            </a:pPr>
            <a:endParaRPr lang="ar-DZ" sz="3000" b="1" dirty="0">
              <a:latin typeface="Arabic Typesetting" panose="03020402040406030203" pitchFamily="66" charset="-78"/>
              <a:cs typeface="Arabic Typesetting" panose="03020402040406030203" pitchFamily="66"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500473143"/>
              </p:ext>
            </p:extLst>
          </p:nvPr>
        </p:nvGraphicFramePr>
        <p:xfrm>
          <a:off x="882200" y="617905"/>
          <a:ext cx="11258218" cy="5852160"/>
        </p:xfrm>
        <a:graphic>
          <a:graphicData uri="http://schemas.openxmlformats.org/drawingml/2006/table">
            <a:tbl>
              <a:tblPr firstRow="1" bandRow="1">
                <a:tableStyleId>{5C22544A-7EE6-4342-B048-85BDC9FD1C3A}</a:tableStyleId>
              </a:tblPr>
              <a:tblGrid>
                <a:gridCol w="4899621"/>
                <a:gridCol w="6358597"/>
              </a:tblGrid>
              <a:tr h="19670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sz="3000" b="1" kern="1200" baseline="0"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الشركات المختلطة</a:t>
                      </a:r>
                      <a:endParaRPr lang="it-IT" sz="3000" b="1" kern="1200" baseline="0"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ar-DZ" sz="3000" b="1" kern="1200" baseline="0"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شركة الاموال / شركة المساهمة</a:t>
                      </a:r>
                      <a:endParaRPr lang="it-IT"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10281">
                <a:tc>
                  <a:txBody>
                    <a:bodyPr/>
                    <a:lstStyle/>
                    <a:p>
                      <a:pPr marL="514350" marR="0" lvl="0" indent="-514350" algn="r" defTabSz="914400" rtl="1" eaLnBrk="1" fontAlgn="auto" latinLnBrk="0" hangingPunct="1">
                        <a:lnSpc>
                          <a:spcPct val="100000"/>
                        </a:lnSpc>
                        <a:spcBef>
                          <a:spcPts val="0"/>
                        </a:spcBef>
                        <a:spcAft>
                          <a:spcPts val="0"/>
                        </a:spcAft>
                        <a:buClrTx/>
                        <a:buSzTx/>
                        <a:buFont typeface="+mj-lt"/>
                        <a:buAutoNum type="arabicPeriod"/>
                        <a:tabLst/>
                        <a:defRPr/>
                      </a:pPr>
                      <a:r>
                        <a:rPr lang="ar-DZ" sz="2600" b="1" kern="1200"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شركة التوصية بالأسهم.</a:t>
                      </a:r>
                    </a:p>
                    <a:p>
                      <a:pPr algn="r" rtl="1"/>
                      <a:r>
                        <a:rPr lang="ar-DZ" sz="26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يكون رأسمالها مقسما إلى أسهم بين شريك متضامن</a:t>
                      </a:r>
                    </a:p>
                    <a:p>
                      <a:pPr algn="r" rtl="1"/>
                      <a:r>
                        <a:rPr lang="ar-DZ" sz="26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أو أكثر له صفة التاجر و مسؤول دائما و بصفة متضامنة مع ديون المؤسسة و شركاء موصين مساهمين و لا يتحملون</a:t>
                      </a:r>
                    </a:p>
                    <a:p>
                      <a:pPr algn="r" rtl="1"/>
                      <a:r>
                        <a:rPr lang="ar-DZ" sz="26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الخسارة إلا بما يعادل حصصهم .لا يمكن أن يكون عدد الشركاء الموصين أقل من ثلاثة ولا يذكر إسمهم في إسم</a:t>
                      </a:r>
                    </a:p>
                    <a:p>
                      <a:pPr algn="r" rtl="1"/>
                      <a:r>
                        <a:rPr lang="ar-DZ" sz="26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المؤسسة...</a:t>
                      </a:r>
                    </a:p>
                    <a:p>
                      <a:pPr marL="0" marR="0" lvl="0" indent="0" algn="r" defTabSz="914400" rtl="1" eaLnBrk="1" fontAlgn="auto" latinLnBrk="0" hangingPunct="1">
                        <a:lnSpc>
                          <a:spcPct val="100000"/>
                        </a:lnSpc>
                        <a:spcBef>
                          <a:spcPts val="0"/>
                        </a:spcBef>
                        <a:spcAft>
                          <a:spcPts val="0"/>
                        </a:spcAft>
                        <a:buClrTx/>
                        <a:buSzTx/>
                        <a:buFont typeface="+mj-lt"/>
                        <a:buNone/>
                        <a:tabLst/>
                        <a:defRPr/>
                      </a:pPr>
                      <a:r>
                        <a:rPr lang="ar-DZ" sz="2600" b="1" kern="1200"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2, الشركة ذات المسؤولية المحدودة</a:t>
                      </a:r>
                      <a:r>
                        <a:rPr lang="ar-DZ" sz="26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تؤسس من شخص واحد او عدة اشخاص لا يتحملون الخسائر إلا في حدود ما قدموا من حصص. و تعين بعنوان للشركة و يمكن أن يشمل على إسم واحد من الشركاء أو أكثر على أن تكون هذه التسمية مسبوقة أو متبوعة بكلمات - شركة ذات المسؤولية المحدودة –أوالأحرف الأولى منها أي – ش.ذ.م.م – و بيان رأسمال المؤسسة</a:t>
                      </a:r>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t>
                      </a:r>
                      <a:endParaRPr lang="it-IT" sz="3000" b="1" kern="1200" baseline="0" dirty="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هي الشركات التي تقوم على الاعتبار المالي، ولا اعتداد فيها بالاعتبار الشخصي، إن مسؤولية الشريك في شركات الأموال محدودة بحدود الحصة التي قدمها في رأس المال.و تضم شركات الأموال شركات المساهمة.</a:t>
                      </a:r>
                    </a:p>
                    <a:p>
                      <a:pPr algn="r" rtl="1"/>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تعرف شركة المساهمة بأنها المؤسسة التي ينقسم رأسمالها إلى أسهم متساوية القيمة و تكون قابلة للتداول، و لا يكون كل شريك فيها مسؤولا عن ديون المؤسسة إلا بمقدار ما يملكه من أسهم.</a:t>
                      </a:r>
                    </a:p>
                    <a:p>
                      <a:pPr algn="r" rtl="1"/>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تعتبر شركة المساهمة من شركات الأموال ويكون لرأس المال أهمية كبيرة في نشاطها، ويعد مساهما في المؤسسة كل من يتقدم للاكتتاب فيها مهما بلغ عددهم، وعليه فإن وفاة أحد المساهمين أو الحجر عليه أو إفلاسه أو إعساره، لا يؤثر على بقاء المؤسسة و استمرارها،كما أن مسؤولية كل شريك عن التزامات المؤسسة محدودة بقدر ما يملكه من أسهم فيها. </a:t>
                      </a:r>
                      <a:endParaRPr lang="it-IT" sz="3000" b="1" kern="1200" baseline="0" dirty="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4431014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2367137" y="1087571"/>
            <a:ext cx="8577527" cy="3315617"/>
          </a:xfrm>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a:bodyPr>
          <a:lstStyle/>
          <a:p>
            <a:pPr algn="r" rtl="1"/>
            <a:r>
              <a:rPr lang="ar-DZ" sz="30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r>
            <a:br>
              <a:rPr lang="ar-DZ" sz="30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it-IT" sz="30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3</a:t>
            </a:r>
            <a:r>
              <a:rPr lang="ar-DZ" sz="30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شركة </a:t>
            </a:r>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الشخص </a:t>
            </a:r>
            <a:r>
              <a:rPr lang="ar-DZ" sz="30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الوحيد</a:t>
            </a:r>
            <a:r>
              <a:rPr lang="it-IT"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EURL </a:t>
            </a:r>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r>
            <a:b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0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ه</a:t>
            </a:r>
            <a:r>
              <a:rPr lang="ar-DZ" sz="3000" b="1" dirty="0" smtClean="0">
                <a:solidFill>
                  <a:schemeClr val="tx2"/>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ي </a:t>
            </a:r>
            <a:r>
              <a:rPr lang="ar-DZ" sz="3000" b="1" dirty="0">
                <a:solidFill>
                  <a:schemeClr val="tx2"/>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شركة ذات المسؤولية المحدودة لا تضم إلا شخصا واحدا كشريك </a:t>
            </a:r>
            <a:r>
              <a:rPr lang="ar-DZ" sz="3000" b="1" dirty="0" smtClean="0">
                <a:solidFill>
                  <a:schemeClr val="tx2"/>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وحيد، تسمى </a:t>
            </a:r>
            <a:r>
              <a:rPr lang="ar-DZ" sz="3000" b="1" dirty="0">
                <a:solidFill>
                  <a:schemeClr val="tx2"/>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هذه المؤسسة مؤسسة ذات الشخص الوحيد وذات المسؤولية المحدودة.</a:t>
            </a:r>
            <a:endParaRPr lang="it-IT" sz="3000" b="1" dirty="0">
              <a:solidFill>
                <a:schemeClr val="tx2"/>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
        <p:nvSpPr>
          <p:cNvPr id="6" name="Title 1"/>
          <p:cNvSpPr txBox="1">
            <a:spLocks/>
          </p:cNvSpPr>
          <p:nvPr/>
        </p:nvSpPr>
        <p:spPr>
          <a:xfrm>
            <a:off x="721217" y="-1"/>
            <a:ext cx="11470783" cy="734097"/>
          </a:xfrm>
          <a:prstGeom prst="rect">
            <a:avLst/>
          </a:prstGeom>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fontScale="30000" lnSpcReduction="20000"/>
          </a:bodyPr>
          <a:lstStyle>
            <a:lvl1pPr algn="l" defTabSz="914400" rtl="0" eaLnBrk="1" latinLnBrk="0" hangingPunct="1">
              <a:lnSpc>
                <a:spcPct val="89000"/>
              </a:lnSpc>
              <a:spcBef>
                <a:spcPct val="0"/>
              </a:spcBef>
              <a:buNone/>
              <a:defRPr sz="4400" kern="1200" baseline="0">
                <a:solidFill>
                  <a:schemeClr val="dk1"/>
                </a:solidFill>
                <a:latin typeface="+mn-lt"/>
                <a:ea typeface="+mn-ea"/>
                <a:cs typeface="+mn-cs"/>
              </a:defRPr>
            </a:lvl1pPr>
            <a:lvl2pPr>
              <a:defRPr>
                <a:solidFill>
                  <a:schemeClr val="dk1"/>
                </a:solidFill>
                <a:latin typeface="+mn-lt"/>
                <a:ea typeface="+mn-ea"/>
                <a:cs typeface="+mn-cs"/>
              </a:defRPr>
            </a:lvl2pPr>
            <a:lvl3pPr>
              <a:defRPr>
                <a:solidFill>
                  <a:schemeClr val="dk1"/>
                </a:solidFill>
                <a:latin typeface="+mn-lt"/>
                <a:ea typeface="+mn-ea"/>
                <a:cs typeface="+mn-cs"/>
              </a:defRPr>
            </a:lvl3pPr>
            <a:lvl4pPr>
              <a:defRPr>
                <a:solidFill>
                  <a:schemeClr val="dk1"/>
                </a:solidFill>
                <a:latin typeface="+mn-lt"/>
                <a:ea typeface="+mn-ea"/>
                <a:cs typeface="+mn-cs"/>
              </a:defRPr>
            </a:lvl4pPr>
            <a:lvl5pPr>
              <a:defRPr>
                <a:solidFill>
                  <a:schemeClr val="dk1"/>
                </a:solidFill>
                <a:latin typeface="+mn-lt"/>
                <a:ea typeface="+mn-ea"/>
                <a:cs typeface="+mn-cs"/>
              </a:defRPr>
            </a:lvl5pPr>
            <a:lvl6pPr>
              <a:defRPr>
                <a:solidFill>
                  <a:schemeClr val="dk1"/>
                </a:solidFill>
                <a:latin typeface="+mn-lt"/>
                <a:ea typeface="+mn-ea"/>
                <a:cs typeface="+mn-cs"/>
              </a:defRPr>
            </a:lvl6pPr>
            <a:lvl7pPr>
              <a:defRPr>
                <a:solidFill>
                  <a:schemeClr val="dk1"/>
                </a:solidFill>
                <a:latin typeface="+mn-lt"/>
                <a:ea typeface="+mn-ea"/>
                <a:cs typeface="+mn-cs"/>
              </a:defRPr>
            </a:lvl7pPr>
            <a:lvl8pPr>
              <a:defRPr>
                <a:solidFill>
                  <a:schemeClr val="dk1"/>
                </a:solidFill>
                <a:latin typeface="+mn-lt"/>
                <a:ea typeface="+mn-ea"/>
                <a:cs typeface="+mn-cs"/>
              </a:defRPr>
            </a:lvl8pPr>
            <a:lvl9pPr>
              <a:defRPr>
                <a:solidFill>
                  <a:schemeClr val="dk1"/>
                </a:solidFill>
                <a:latin typeface="+mn-lt"/>
                <a:ea typeface="+mn-ea"/>
                <a:cs typeface="+mn-cs"/>
              </a:defRPr>
            </a:lvl9pPr>
          </a:lstStyle>
          <a:p>
            <a:pPr algn="r" rtl="1"/>
            <a:r>
              <a:rPr lang="ar-DZ" sz="3900" b="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5- تصنيف المؤسسات حسب الطبيعة القانونية</a:t>
            </a:r>
            <a:br>
              <a:rPr lang="ar-DZ" sz="3900" b="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r>
            <a:br>
              <a:rPr lang="ar-DZ" sz="3900" b="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br>
              <a:rPr lang="ar-DZ" sz="3900" b="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r>
            <a:br>
              <a:rPr lang="ar-DZ" sz="3900" b="1"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endParaRPr lang="it-IT" sz="39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159549826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21217" y="-1"/>
            <a:ext cx="11470783" cy="6748531"/>
          </a:xfrm>
          <a:solidFill>
            <a:schemeClr val="accent1">
              <a:lumMod val="40000"/>
              <a:lumOff val="60000"/>
            </a:schemeClr>
          </a:solidFill>
          <a:ln>
            <a:solidFill>
              <a:schemeClr val="accent3">
                <a:lumMod val="50000"/>
              </a:schemeClr>
            </a:solidFill>
          </a:ln>
        </p:spPr>
        <p:txBody>
          <a:bodyPr>
            <a:normAutofit/>
          </a:bodyPr>
          <a:lstStyle/>
          <a:p>
            <a:pPr algn="r" rtl="1"/>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b="1" u="sng"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أهداف المحاضرة</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b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1- تطور المؤسسة الاقتصادية</a:t>
            </a:r>
            <a:b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2- تصنيف المؤسسات حسب قطاع النشاط</a:t>
            </a:r>
            <a:r>
              <a:rPr lang="it-IT"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r>
            <a:br>
              <a:rPr lang="it-IT"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3- </a:t>
            </a:r>
            <a:r>
              <a:rPr lang="ar-DZ" sz="39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تصنيف المؤسسات حسب </a:t>
            </a: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الحجم</a:t>
            </a:r>
            <a:b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4- </a:t>
            </a:r>
            <a:r>
              <a:rPr lang="ar-DZ" sz="39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تصنيف المؤسسات حسب </a:t>
            </a: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ملكية رأس المال</a:t>
            </a:r>
            <a:b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5- </a:t>
            </a:r>
            <a:r>
              <a:rPr lang="ar-DZ" sz="39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تصنيف المؤسسات حسب </a:t>
            </a: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الطبيعة القانونية</a:t>
            </a:r>
            <a:b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dirty="0" smtClean="0"/>
              <a:t/>
            </a:r>
            <a:br>
              <a:rPr lang="ar-DZ" dirty="0" smtClean="0"/>
            </a:br>
            <a:endParaRPr lang="it-IT" dirty="0"/>
          </a:p>
        </p:txBody>
      </p:sp>
    </p:spTree>
    <p:extLst>
      <p:ext uri="{BB962C8B-B14F-4D97-AF65-F5344CB8AC3E}">
        <p14:creationId xmlns:p14="http://schemas.microsoft.com/office/powerpoint/2010/main" val="7487756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8337" y="913327"/>
            <a:ext cx="11483662" cy="5667777"/>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algn="just" rtl="1">
              <a:lnSpc>
                <a:spcPct val="100000"/>
              </a:lnSpc>
            </a:pPr>
            <a:r>
              <a:rPr lang="ar-DZ" sz="3200" b="1" dirty="0" smtClean="0">
                <a:latin typeface="Arabic Typesetting" panose="03020402040406030203" pitchFamily="66" charset="-78"/>
                <a:cs typeface="Arabic Typesetting" panose="03020402040406030203" pitchFamily="66" charset="-78"/>
              </a:rPr>
              <a:t>تشكل المؤسسة كيانا فريدا من نوعه </a:t>
            </a:r>
            <a:r>
              <a:rPr lang="it-IT" sz="3200" b="1" dirty="0" smtClean="0">
                <a:latin typeface="Arabic Typesetting" panose="03020402040406030203" pitchFamily="66" charset="-78"/>
                <a:cs typeface="Arabic Typesetting" panose="03020402040406030203" pitchFamily="66" charset="-78"/>
              </a:rPr>
              <a:t>une entité originale</a:t>
            </a:r>
            <a:r>
              <a:rPr lang="ar-DZ" sz="3200" b="1" dirty="0" smtClean="0">
                <a:latin typeface="Arabic Typesetting" panose="03020402040406030203" pitchFamily="66" charset="-78"/>
                <a:cs typeface="Arabic Typesetting" panose="03020402040406030203" pitchFamily="66" charset="-78"/>
              </a:rPr>
              <a:t> حيث يمكن تصنيفها الى فئات متجانسة تستند معيار تحليل واحد او عدة معايير منها: الحجم، الشكل القانوني، قطاع النشاط، ملكية رأس المال. وان فهم هذه التصنيفات يسمح لنا بفهم عالم الاعمال والمؤسسة وتحليلها.</a:t>
            </a:r>
          </a:p>
          <a:p>
            <a:pPr algn="just" rtl="1">
              <a:lnSpc>
                <a:spcPct val="100000"/>
              </a:lnSpc>
            </a:pPr>
            <a:r>
              <a:rPr lang="ar-DZ" sz="3200" b="1" dirty="0" smtClean="0">
                <a:latin typeface="Arabic Typesetting" panose="03020402040406030203" pitchFamily="66" charset="-78"/>
                <a:cs typeface="Arabic Typesetting" panose="03020402040406030203" pitchFamily="66" charset="-78"/>
              </a:rPr>
              <a:t>ان وجود المؤسسات بشكلها الحالي لم يأت هكذا بل هو نتيجة لمرورها بمراحل مختلفة ساهما في تطورها شكليا وفكريا.</a:t>
            </a:r>
          </a:p>
          <a:p>
            <a:pPr marL="742950" indent="-742950" algn="just" rtl="1">
              <a:lnSpc>
                <a:spcPct val="100000"/>
              </a:lnSpc>
              <a:buAutoNum type="arabic1Minus"/>
            </a:pPr>
            <a:r>
              <a:rPr lang="ar-DZ" sz="3200" b="1" dirty="0" smtClean="0">
                <a:ln w="12700">
                  <a:solidFill>
                    <a:schemeClr val="accent1"/>
                  </a:solidFill>
                  <a:prstDash val="solid"/>
                </a:ln>
                <a:solidFill>
                  <a:schemeClr val="accent6">
                    <a:lumMod val="50000"/>
                  </a:schemeClr>
                </a:solidFill>
                <a:effectLst>
                  <a:outerShdw dist="38100" dir="2640000" algn="bl" rotWithShape="0">
                    <a:schemeClr val="accent1"/>
                  </a:outerShdw>
                </a:effectLst>
                <a:latin typeface="Arabic Typesetting" panose="03020402040406030203" pitchFamily="66" charset="-78"/>
                <a:cs typeface="Arabic Typesetting" panose="03020402040406030203" pitchFamily="66" charset="-78"/>
              </a:rPr>
              <a:t>التطور الشكلي:    </a:t>
            </a:r>
            <a:r>
              <a:rPr lang="ar-DZ" sz="3200" b="1" dirty="0" smtClean="0">
                <a:latin typeface="Arabic Typesetting" panose="03020402040406030203" pitchFamily="66" charset="-78"/>
                <a:cs typeface="Arabic Typesetting" panose="03020402040406030203" pitchFamily="66" charset="-78"/>
              </a:rPr>
              <a:t>1- </a:t>
            </a:r>
            <a:r>
              <a:rPr lang="ar-DZ" sz="32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مرحلة الانتاج الاسري البسيط</a:t>
            </a:r>
            <a:r>
              <a:rPr lang="ar-DZ" sz="3200" b="1" dirty="0" smtClean="0">
                <a:latin typeface="Arabic Typesetting" panose="03020402040406030203" pitchFamily="66" charset="-78"/>
                <a:cs typeface="Arabic Typesetting" panose="03020402040406030203" pitchFamily="66" charset="-78"/>
              </a:rPr>
              <a:t>: الركود والاكتفاء بالفلاحة والانشطة اليدوية البسيطة... حتى القرن18.</a:t>
            </a:r>
          </a:p>
          <a:p>
            <a:pPr marL="0" indent="0" algn="just" rtl="1">
              <a:lnSpc>
                <a:spcPct val="100000"/>
              </a:lnSpc>
              <a:buNone/>
            </a:pPr>
            <a:r>
              <a:rPr lang="ar-DZ" sz="3200" b="1" dirty="0" smtClean="0">
                <a:latin typeface="Arabic Typesetting" panose="03020402040406030203" pitchFamily="66" charset="-78"/>
                <a:cs typeface="Arabic Typesetting" panose="03020402040406030203" pitchFamily="66" charset="-78"/>
              </a:rPr>
              <a:t>                             2- </a:t>
            </a:r>
            <a:r>
              <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مرحلة ظهور الوحدات الحرفية</a:t>
            </a:r>
            <a:r>
              <a:rPr lang="ar-DZ" sz="3200" b="1" dirty="0" smtClean="0">
                <a:latin typeface="Arabic Typesetting" panose="03020402040406030203" pitchFamily="66" charset="-78"/>
                <a:cs typeface="Arabic Typesetting" panose="03020402040406030203" pitchFamily="66" charset="-78"/>
              </a:rPr>
              <a:t>: تكون المجتمعات الحضرية، تكوين الورشات... حتى الثورة الصناعية.</a:t>
            </a:r>
          </a:p>
          <a:p>
            <a:pPr marL="0" indent="0" algn="just" rtl="1">
              <a:lnSpc>
                <a:spcPct val="100000"/>
              </a:lnSpc>
              <a:buNone/>
            </a:pPr>
            <a:r>
              <a:rPr lang="ar-DZ" sz="3200" b="1" dirty="0" smtClean="0">
                <a:latin typeface="Arabic Typesetting" panose="03020402040406030203" pitchFamily="66" charset="-78"/>
                <a:cs typeface="Arabic Typesetting" panose="03020402040406030203" pitchFamily="66" charset="-78"/>
              </a:rPr>
              <a:t>                              3- </a:t>
            </a:r>
            <a:r>
              <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مرحلة النظام المنزلي للحرف</a:t>
            </a:r>
            <a:r>
              <a:rPr lang="ar-DZ" sz="3200" b="1" dirty="0" smtClean="0">
                <a:latin typeface="Arabic Typesetting" panose="03020402040406030203" pitchFamily="66" charset="-78"/>
                <a:cs typeface="Arabic Typesetting" panose="03020402040406030203" pitchFamily="66" charset="-78"/>
              </a:rPr>
              <a:t>: ظهور طبقة التجار الرأسماليين... حتى النظام المصنعي</a:t>
            </a:r>
          </a:p>
          <a:p>
            <a:pPr marL="0" indent="0" algn="just" rtl="1">
              <a:lnSpc>
                <a:spcPct val="100000"/>
              </a:lnSpc>
              <a:buNone/>
            </a:pPr>
            <a:r>
              <a:rPr lang="ar-DZ" sz="3200" b="1" dirty="0" smtClean="0">
                <a:latin typeface="Arabic Typesetting" panose="03020402040406030203" pitchFamily="66" charset="-78"/>
                <a:cs typeface="Arabic Typesetting" panose="03020402040406030203" pitchFamily="66" charset="-78"/>
              </a:rPr>
              <a:t>                             4- </a:t>
            </a:r>
            <a:r>
              <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ظهور المانيفاكتورة</a:t>
            </a:r>
            <a:r>
              <a:rPr lang="ar-DZ" sz="3200" b="1" dirty="0" smtClean="0">
                <a:latin typeface="Arabic Typesetting" panose="03020402040406030203" pitchFamily="66" charset="-78"/>
                <a:cs typeface="Arabic Typesetting" panose="03020402040406030203" pitchFamily="66" charset="-78"/>
              </a:rPr>
              <a:t>: مصانع بشكلها الاولي تجمع بين العمل اليدوي والادوات البسيطة غير المتخصصة.</a:t>
            </a:r>
          </a:p>
          <a:p>
            <a:pPr marL="0" indent="0" algn="just" rtl="1">
              <a:lnSpc>
                <a:spcPct val="100000"/>
              </a:lnSpc>
              <a:buNone/>
            </a:pPr>
            <a:r>
              <a:rPr lang="ar-DZ" sz="3200" b="1" dirty="0" smtClean="0">
                <a:latin typeface="Arabic Typesetting" panose="03020402040406030203" pitchFamily="66" charset="-78"/>
                <a:cs typeface="Arabic Typesetting" panose="03020402040406030203" pitchFamily="66" charset="-78"/>
              </a:rPr>
              <a:t>                            5- </a:t>
            </a:r>
            <a:r>
              <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المؤسسة الصناعية </a:t>
            </a:r>
            <a:r>
              <a:rPr lang="ar-DZ" sz="32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الآلية: </a:t>
            </a:r>
            <a:r>
              <a:rPr lang="ar-DZ" sz="3200" b="1" dirty="0" smtClean="0">
                <a:latin typeface="Arabic Typesetting" panose="03020402040406030203" pitchFamily="66" charset="-78"/>
                <a:cs typeface="Arabic Typesetting" panose="03020402040406030203" pitchFamily="66" charset="-78"/>
              </a:rPr>
              <a:t>بعد الثورة الصناعية في القرن 18م والاكتشافات العلمية مرفقة بعوامل أخرى.</a:t>
            </a:r>
            <a:endPar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p>
            <a:pPr marL="0" indent="0" algn="just" rtl="1">
              <a:lnSpc>
                <a:spcPct val="100000"/>
              </a:lnSpc>
              <a:buNone/>
            </a:pPr>
            <a:r>
              <a:rPr lang="ar-DZ" sz="3200" b="1" dirty="0" smtClean="0">
                <a:latin typeface="Arabic Typesetting" panose="03020402040406030203" pitchFamily="66" charset="-78"/>
                <a:cs typeface="Arabic Typesetting" panose="03020402040406030203" pitchFamily="66" charset="-78"/>
              </a:rPr>
              <a:t>                             6- </a:t>
            </a:r>
            <a:r>
              <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ظهور التكتلات والشركات متعددة </a:t>
            </a:r>
            <a:r>
              <a:rPr lang="ar-DZ" sz="32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الجنسية: </a:t>
            </a:r>
            <a:r>
              <a:rPr lang="ar-DZ" sz="3200" b="1" dirty="0" smtClean="0">
                <a:latin typeface="Arabic Typesetting" panose="03020402040406030203" pitchFamily="66" charset="-78"/>
                <a:cs typeface="Arabic Typesetting" panose="03020402040406030203" pitchFamily="66" charset="-78"/>
              </a:rPr>
              <a:t>الكارتل، التروست، شركات التملك، ش م ج مثل</a:t>
            </a:r>
            <a:r>
              <a:rPr lang="it-IT" sz="3200" b="1" dirty="0" smtClean="0">
                <a:latin typeface="Arabic Typesetting" panose="03020402040406030203" pitchFamily="66" charset="-78"/>
                <a:cs typeface="Arabic Typesetting" panose="03020402040406030203" pitchFamily="66" charset="-78"/>
              </a:rPr>
              <a:t> IBM </a:t>
            </a:r>
            <a:endPar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a:p>
            <a:pPr marL="0" indent="0" algn="just" rtl="1">
              <a:lnSpc>
                <a:spcPct val="100000"/>
              </a:lnSpc>
              <a:buNone/>
            </a:pPr>
            <a:endParaRPr lang="ar-DZ" sz="3200" b="1" dirty="0">
              <a:latin typeface="Arabic Typesetting" panose="03020402040406030203" pitchFamily="66" charset="-78"/>
              <a:cs typeface="Arabic Typesetting" panose="03020402040406030203" pitchFamily="66" charset="-78"/>
            </a:endParaRPr>
          </a:p>
          <a:p>
            <a:pPr marL="0" indent="0" algn="just" rtl="1">
              <a:lnSpc>
                <a:spcPct val="100000"/>
              </a:lnSpc>
              <a:buNone/>
            </a:pPr>
            <a:endParaRPr lang="ar-DZ" sz="3200" b="1" dirty="0">
              <a:latin typeface="Arabic Typesetting" panose="03020402040406030203" pitchFamily="66" charset="-78"/>
              <a:cs typeface="Arabic Typesetting" panose="03020402040406030203" pitchFamily="66" charset="-78"/>
            </a:endParaRPr>
          </a:p>
        </p:txBody>
      </p:sp>
      <p:sp>
        <p:nvSpPr>
          <p:cNvPr id="4" name="Title 1"/>
          <p:cNvSpPr>
            <a:spLocks noGrp="1"/>
          </p:cNvSpPr>
          <p:nvPr>
            <p:ph type="title"/>
          </p:nvPr>
        </p:nvSpPr>
        <p:spPr>
          <a:xfrm>
            <a:off x="831760" y="-1"/>
            <a:ext cx="11360239" cy="913328"/>
          </a:xfrm>
          <a:ln/>
        </p:spPr>
        <p:style>
          <a:lnRef idx="1">
            <a:schemeClr val="accent1"/>
          </a:lnRef>
          <a:fillRef idx="2">
            <a:schemeClr val="accent1"/>
          </a:fillRef>
          <a:effectRef idx="1">
            <a:schemeClr val="accent1"/>
          </a:effectRef>
          <a:fontRef idx="minor">
            <a:schemeClr val="dk1"/>
          </a:fontRef>
        </p:style>
        <p:txBody>
          <a:bodyPr>
            <a:normAutofit fontScale="90000"/>
          </a:bodyPr>
          <a:lstStyle/>
          <a:p>
            <a:pPr algn="r" rtl="1"/>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1- تطور المؤسسة الاقتصادية: التطور الشكلي والفكري</a:t>
            </a:r>
            <a:b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b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b="1" dirty="0">
                <a:solidFill>
                  <a:schemeClr val="tx2"/>
                </a:solidFill>
                <a:latin typeface="Arabic Typesetting" panose="03020402040406030203" pitchFamily="66" charset="-78"/>
                <a:cs typeface="Arabic Typesetting" panose="03020402040406030203" pitchFamily="66" charset="-78"/>
              </a:rPr>
              <a:t/>
            </a:r>
            <a:br>
              <a:rPr lang="ar-DZ" b="1" dirty="0">
                <a:solidFill>
                  <a:schemeClr val="tx2"/>
                </a:solidFill>
                <a:latin typeface="Arabic Typesetting" panose="03020402040406030203" pitchFamily="66" charset="-78"/>
                <a:cs typeface="Arabic Typesetting" panose="03020402040406030203" pitchFamily="66" charset="-78"/>
              </a:rPr>
            </a:br>
            <a:endParaRPr lang="it-IT" b="1" dirty="0">
              <a:solidFill>
                <a:schemeClr val="tx2"/>
              </a:solidFill>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20693682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08337" y="913327"/>
            <a:ext cx="11483662" cy="5667777"/>
          </a:xfrm>
        </p:spPr>
        <p:style>
          <a:lnRef idx="2">
            <a:schemeClr val="accent1"/>
          </a:lnRef>
          <a:fillRef idx="1">
            <a:schemeClr val="lt1"/>
          </a:fillRef>
          <a:effectRef idx="0">
            <a:schemeClr val="accent1"/>
          </a:effectRef>
          <a:fontRef idx="minor">
            <a:schemeClr val="dk1"/>
          </a:fontRef>
        </p:style>
        <p:txBody>
          <a:bodyPr>
            <a:normAutofit/>
          </a:bodyPr>
          <a:lstStyle/>
          <a:p>
            <a:pPr marL="0" indent="0" algn="just" rtl="1">
              <a:lnSpc>
                <a:spcPct val="100000"/>
              </a:lnSpc>
              <a:buNone/>
            </a:pPr>
            <a:r>
              <a:rPr lang="ar-DZ" sz="3200" b="1" dirty="0" smtClean="0">
                <a:ln w="12700">
                  <a:solidFill>
                    <a:schemeClr val="accent1"/>
                  </a:solidFill>
                  <a:prstDash val="solid"/>
                </a:ln>
                <a:solidFill>
                  <a:schemeClr val="accent6">
                    <a:lumMod val="50000"/>
                  </a:schemeClr>
                </a:solidFill>
                <a:effectLst>
                  <a:outerShdw dist="38100" dir="2640000" algn="bl" rotWithShape="0">
                    <a:schemeClr val="accent1"/>
                  </a:outerShdw>
                </a:effectLst>
                <a:latin typeface="Arabic Typesetting" panose="03020402040406030203" pitchFamily="66" charset="-78"/>
                <a:cs typeface="Arabic Typesetting" panose="03020402040406030203" pitchFamily="66" charset="-78"/>
              </a:rPr>
              <a:t>ب-          التطور الفكري للمؤسسة:</a:t>
            </a:r>
          </a:p>
          <a:p>
            <a:pPr marL="0" indent="0" algn="just" rtl="1">
              <a:lnSpc>
                <a:spcPct val="100000"/>
              </a:lnSpc>
              <a:buNone/>
            </a:pPr>
            <a:r>
              <a:rPr lang="ar-DZ" sz="3200" b="1" dirty="0" smtClean="0">
                <a:latin typeface="Arabic Typesetting" panose="03020402040406030203" pitchFamily="66" charset="-78"/>
                <a:cs typeface="Arabic Typesetting" panose="03020402040406030203" pitchFamily="66" charset="-78"/>
              </a:rPr>
              <a:t>1- </a:t>
            </a:r>
            <a:r>
              <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المدرسة</a:t>
            </a:r>
            <a:r>
              <a:rPr lang="ar-DZ" sz="3200" b="1" dirty="0" smtClean="0">
                <a:latin typeface="Arabic Typesetting" panose="03020402040406030203" pitchFamily="66" charset="-78"/>
                <a:cs typeface="Arabic Typesetting" panose="03020402040406030203" pitchFamily="66" charset="-78"/>
              </a:rPr>
              <a:t> </a:t>
            </a:r>
            <a:r>
              <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الكلاسيكية</a:t>
            </a:r>
            <a:r>
              <a:rPr lang="ar-DZ" sz="3200" b="1" dirty="0" smtClean="0">
                <a:latin typeface="Arabic Typesetting" panose="03020402040406030203" pitchFamily="66" charset="-78"/>
                <a:cs typeface="Arabic Typesetting" panose="03020402040406030203" pitchFamily="66" charset="-78"/>
              </a:rPr>
              <a:t>: التنظيم العلمي للعمل، مرسة التقسيم الاداري، التنظيم البيروقراطي. </a:t>
            </a:r>
          </a:p>
          <a:p>
            <a:pPr marL="0" indent="0" algn="just" rtl="1">
              <a:lnSpc>
                <a:spcPct val="100000"/>
              </a:lnSpc>
              <a:buNone/>
            </a:pPr>
            <a:r>
              <a:rPr lang="ar-DZ" sz="3200" b="1" dirty="0" smtClean="0">
                <a:latin typeface="Arabic Typesetting" panose="03020402040406030203" pitchFamily="66" charset="-78"/>
                <a:cs typeface="Arabic Typesetting" panose="03020402040406030203" pitchFamily="66" charset="-78"/>
              </a:rPr>
              <a:t>2- </a:t>
            </a:r>
            <a:r>
              <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المدارس</a:t>
            </a:r>
            <a:r>
              <a:rPr lang="ar-DZ" sz="3200" b="1" dirty="0" smtClean="0">
                <a:solidFill>
                  <a:srgbClr val="FF0000"/>
                </a:solidFill>
                <a:latin typeface="Arabic Typesetting" panose="03020402040406030203" pitchFamily="66" charset="-78"/>
                <a:cs typeface="Arabic Typesetting" panose="03020402040406030203" pitchFamily="66" charset="-78"/>
              </a:rPr>
              <a:t> </a:t>
            </a:r>
            <a:r>
              <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النيوكاسيكية</a:t>
            </a:r>
            <a:r>
              <a:rPr lang="ar-DZ" sz="3200" b="1" dirty="0" smtClean="0">
                <a:latin typeface="Arabic Typesetting" panose="03020402040406030203" pitchFamily="66" charset="-78"/>
                <a:cs typeface="Arabic Typesetting" panose="03020402040406030203" pitchFamily="66" charset="-78"/>
              </a:rPr>
              <a:t>: مدرسة العلاقات الانسانية، النظريات السلوكية «مدخل علم النفس، علم الاجتماع، علم الأجناس...»</a:t>
            </a:r>
          </a:p>
          <a:p>
            <a:pPr marL="0" indent="0" algn="just" rtl="1">
              <a:lnSpc>
                <a:spcPct val="100000"/>
              </a:lnSpc>
              <a:buNone/>
            </a:pPr>
            <a:r>
              <a:rPr lang="ar-DZ" sz="3200" b="1" dirty="0" smtClean="0">
                <a:latin typeface="Arabic Typesetting" panose="03020402040406030203" pitchFamily="66" charset="-78"/>
                <a:cs typeface="Arabic Typesetting" panose="03020402040406030203" pitchFamily="66" charset="-78"/>
              </a:rPr>
              <a:t>3- </a:t>
            </a:r>
            <a:r>
              <a:rPr lang="ar-DZ" sz="32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النظريات</a:t>
            </a:r>
            <a:r>
              <a:rPr lang="ar-DZ" sz="32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sz="32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الحديثة للتنظيم</a:t>
            </a:r>
            <a:r>
              <a:rPr lang="ar-DZ" sz="3200" b="1" dirty="0" smtClean="0">
                <a:latin typeface="Arabic Typesetting" panose="03020402040406030203" pitchFamily="66" charset="-78"/>
                <a:cs typeface="Arabic Typesetting" panose="03020402040406030203" pitchFamily="66" charset="-78"/>
              </a:rPr>
              <a:t>: نظريةالنظام التعاوني، نظرية اتخاذ القرار، نظرية النظم، النظرية الموقفية، النظرية الكمية، نظريات تكاليف المعاملات، النظرية المؤسساتية، ...</a:t>
            </a:r>
            <a:endParaRPr lang="ar-DZ" sz="3200" b="1" dirty="0">
              <a:latin typeface="Arabic Typesetting" panose="03020402040406030203" pitchFamily="66" charset="-78"/>
              <a:cs typeface="Arabic Typesetting" panose="03020402040406030203" pitchFamily="66" charset="-78"/>
            </a:endParaRPr>
          </a:p>
          <a:p>
            <a:pPr marL="0" indent="0" algn="just" rtl="1">
              <a:lnSpc>
                <a:spcPct val="100000"/>
              </a:lnSpc>
              <a:buNone/>
            </a:pPr>
            <a:endParaRPr lang="ar-DZ" sz="3200" b="1" dirty="0">
              <a:latin typeface="Arabic Typesetting" panose="03020402040406030203" pitchFamily="66" charset="-78"/>
              <a:cs typeface="Arabic Typesetting" panose="03020402040406030203" pitchFamily="66" charset="-78"/>
            </a:endParaRPr>
          </a:p>
        </p:txBody>
      </p:sp>
      <p:sp>
        <p:nvSpPr>
          <p:cNvPr id="4" name="Title 1"/>
          <p:cNvSpPr>
            <a:spLocks noGrp="1"/>
          </p:cNvSpPr>
          <p:nvPr>
            <p:ph type="title"/>
          </p:nvPr>
        </p:nvSpPr>
        <p:spPr>
          <a:xfrm>
            <a:off x="831760" y="-1"/>
            <a:ext cx="11360239" cy="811370"/>
          </a:xfrm>
          <a:ln/>
        </p:spPr>
        <p:style>
          <a:lnRef idx="1">
            <a:schemeClr val="accent1"/>
          </a:lnRef>
          <a:fillRef idx="2">
            <a:schemeClr val="accent1"/>
          </a:fillRef>
          <a:effectRef idx="1">
            <a:schemeClr val="accent1"/>
          </a:effectRef>
          <a:fontRef idx="minor">
            <a:schemeClr val="dk1"/>
          </a:fontRef>
        </p:style>
        <p:txBody>
          <a:bodyPr>
            <a:normAutofit fontScale="90000"/>
          </a:bodyPr>
          <a:lstStyle/>
          <a:p>
            <a:pPr algn="r" rtl="1"/>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1- تطور المؤسسة الاقتصادية: التطور الشكلي والفكري</a:t>
            </a:r>
            <a:b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br>
            <a:r>
              <a:rPr lang="ar-DZ" sz="3900" b="1" dirty="0" smtClean="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sz="36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endParaRPr lang="it-IT" sz="36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endParaRPr>
          </a:p>
        </p:txBody>
      </p:sp>
    </p:spTree>
    <p:extLst>
      <p:ext uri="{BB962C8B-B14F-4D97-AF65-F5344CB8AC3E}">
        <p14:creationId xmlns:p14="http://schemas.microsoft.com/office/powerpoint/2010/main" val="37904270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21217" y="-1"/>
            <a:ext cx="11470783" cy="734097"/>
          </a:xfrm>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fontScale="90000"/>
          </a:bodyPr>
          <a:lstStyle/>
          <a:p>
            <a:pPr algn="r" rtl="1"/>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2- تصنيف المؤسسات حسب قطاع النشاط: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endParaRPr lang="it-IT"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p:txBody>
      </p:sp>
      <p:sp>
        <p:nvSpPr>
          <p:cNvPr id="5" name="Content Placeholder 2"/>
          <p:cNvSpPr>
            <a:spLocks noGrp="1"/>
          </p:cNvSpPr>
          <p:nvPr>
            <p:ph idx="1"/>
          </p:nvPr>
        </p:nvSpPr>
        <p:spPr>
          <a:xfrm>
            <a:off x="708337" y="734097"/>
            <a:ext cx="11483662" cy="5847008"/>
          </a:xfrm>
        </p:spPr>
        <p:style>
          <a:lnRef idx="2">
            <a:schemeClr val="accent1"/>
          </a:lnRef>
          <a:fillRef idx="1">
            <a:schemeClr val="lt1"/>
          </a:fillRef>
          <a:effectRef idx="0">
            <a:schemeClr val="accent1"/>
          </a:effectRef>
          <a:fontRef idx="minor">
            <a:schemeClr val="dk1"/>
          </a:fontRef>
        </p:style>
        <p:txBody>
          <a:bodyPr>
            <a:noAutofit/>
          </a:bodyPr>
          <a:lstStyle/>
          <a:p>
            <a:pPr marL="0" indent="0" algn="r" rtl="1">
              <a:buNone/>
            </a:pPr>
            <a:r>
              <a:rPr lang="ar-DZ" sz="3000" b="1" dirty="0">
                <a:latin typeface="Arabic Typesetting" panose="03020402040406030203" pitchFamily="66" charset="-78"/>
                <a:cs typeface="Arabic Typesetting" panose="03020402040406030203" pitchFamily="66" charset="-78"/>
              </a:rPr>
              <a:t>من أجل دراسة الاقتصاد الوطني، تم تقسيم أنشطة المؤسسات </a:t>
            </a:r>
            <a:r>
              <a:rPr lang="ar-DZ" sz="3000" b="1" dirty="0" smtClean="0">
                <a:latin typeface="Arabic Typesetting" panose="03020402040406030203" pitchFamily="66" charset="-78"/>
                <a:cs typeface="Arabic Typesetting" panose="03020402040406030203" pitchFamily="66" charset="-78"/>
              </a:rPr>
              <a:t>إلى: قطاعات</a:t>
            </a:r>
            <a:r>
              <a:rPr lang="ar-DZ" sz="3000" b="1" dirty="0">
                <a:latin typeface="Arabic Typesetting" panose="03020402040406030203" pitchFamily="66" charset="-78"/>
                <a:cs typeface="Arabic Typesetting" panose="03020402040406030203" pitchFamily="66" charset="-78"/>
              </a:rPr>
              <a:t>، فروع وشعب. ويمكن تعريف هذه المصطلحات كمايلي:</a:t>
            </a:r>
          </a:p>
          <a:p>
            <a:pPr algn="r" rtl="1"/>
            <a:r>
              <a:rPr lang="ar-DZ" sz="3000" b="1" dirty="0" smtClean="0">
                <a:solidFill>
                  <a:srgbClr val="FF0000"/>
                </a:solidFill>
                <a:latin typeface="Arabic Typesetting" panose="03020402040406030203" pitchFamily="66" charset="-78"/>
                <a:cs typeface="Arabic Typesetting" panose="03020402040406030203" pitchFamily="66" charset="-78"/>
              </a:rPr>
              <a:t>القطاع</a:t>
            </a:r>
            <a:r>
              <a:rPr lang="ar-DZ" sz="3000" b="1" dirty="0" smtClean="0">
                <a:latin typeface="Arabic Typesetting" panose="03020402040406030203" pitchFamily="66" charset="-78"/>
                <a:cs typeface="Arabic Typesetting" panose="03020402040406030203" pitchFamily="66" charset="-78"/>
              </a:rPr>
              <a:t> </a:t>
            </a:r>
            <a:r>
              <a:rPr lang="it-IT" sz="3000" b="1" dirty="0">
                <a:latin typeface="Arabic Typesetting" panose="03020402040406030203" pitchFamily="66" charset="-78"/>
                <a:cs typeface="Arabic Typesetting" panose="03020402040406030203" pitchFamily="66" charset="-78"/>
              </a:rPr>
              <a:t>secteur </a:t>
            </a:r>
            <a:r>
              <a:rPr lang="ar-DZ" sz="3000" b="1" dirty="0" smtClean="0">
                <a:latin typeface="Arabic Typesetting" panose="03020402040406030203" pitchFamily="66" charset="-78"/>
                <a:cs typeface="Arabic Typesetting" panose="03020402040406030203" pitchFamily="66" charset="-78"/>
              </a:rPr>
              <a:t>: هو </a:t>
            </a:r>
            <a:r>
              <a:rPr lang="ar-DZ" sz="3000" b="1" dirty="0">
                <a:latin typeface="Arabic Typesetting" panose="03020402040406030203" pitchFamily="66" charset="-78"/>
                <a:cs typeface="Arabic Typesetting" panose="03020402040406030203" pitchFamily="66" charset="-78"/>
              </a:rPr>
              <a:t>مجموع المؤسسات التي تمارس نفس النشاط الرئيسي. مثال: الصناعة. </a:t>
            </a:r>
            <a:endParaRPr lang="it-IT" sz="3000" b="1" dirty="0" smtClean="0">
              <a:latin typeface="Arabic Typesetting" panose="03020402040406030203" pitchFamily="66" charset="-78"/>
              <a:cs typeface="Arabic Typesetting" panose="03020402040406030203" pitchFamily="66" charset="-78"/>
            </a:endParaRPr>
          </a:p>
          <a:p>
            <a:pPr algn="r" rtl="1"/>
            <a:r>
              <a:rPr lang="ar-DZ" sz="3000" b="1" dirty="0" smtClean="0">
                <a:solidFill>
                  <a:srgbClr val="FF0000"/>
                </a:solidFill>
                <a:latin typeface="Arabic Typesetting" panose="03020402040406030203" pitchFamily="66" charset="-78"/>
                <a:cs typeface="Arabic Typesetting" panose="03020402040406030203" pitchFamily="66" charset="-78"/>
              </a:rPr>
              <a:t>الفرع</a:t>
            </a:r>
            <a:r>
              <a:rPr lang="ar-DZ" sz="3000" b="1" dirty="0" smtClean="0">
                <a:latin typeface="Arabic Typesetting" panose="03020402040406030203" pitchFamily="66" charset="-78"/>
                <a:cs typeface="Arabic Typesetting" panose="03020402040406030203" pitchFamily="66" charset="-78"/>
              </a:rPr>
              <a:t> </a:t>
            </a:r>
            <a:r>
              <a:rPr lang="it-IT" sz="3000" b="1" dirty="0">
                <a:latin typeface="Arabic Typesetting" panose="03020402040406030203" pitchFamily="66" charset="-78"/>
                <a:cs typeface="Arabic Typesetting" panose="03020402040406030203" pitchFamily="66" charset="-78"/>
              </a:rPr>
              <a:t>branche </a:t>
            </a:r>
            <a:r>
              <a:rPr lang="ar-DZ" sz="3000" b="1" dirty="0" smtClean="0">
                <a:latin typeface="Arabic Typesetting" panose="03020402040406030203" pitchFamily="66" charset="-78"/>
                <a:cs typeface="Arabic Typesetting" panose="03020402040406030203" pitchFamily="66" charset="-78"/>
              </a:rPr>
              <a:t>:المؤسسات </a:t>
            </a:r>
            <a:r>
              <a:rPr lang="ar-DZ" sz="3000" b="1" dirty="0">
                <a:latin typeface="Arabic Typesetting" panose="03020402040406030203" pitchFamily="66" charset="-78"/>
                <a:cs typeface="Arabic Typesetting" panose="03020402040406030203" pitchFamily="66" charset="-78"/>
              </a:rPr>
              <a:t>التي تقوم بتصنيع نفس المنتج. مثال: الصناعات الغذائية</a:t>
            </a:r>
            <a:r>
              <a:rPr lang="ar-DZ" sz="3000" b="1" dirty="0" smtClean="0">
                <a:latin typeface="Arabic Typesetting" panose="03020402040406030203" pitchFamily="66" charset="-78"/>
                <a:cs typeface="Arabic Typesetting" panose="03020402040406030203" pitchFamily="66" charset="-78"/>
              </a:rPr>
              <a:t>.</a:t>
            </a:r>
          </a:p>
          <a:p>
            <a:pPr algn="r" rtl="1"/>
            <a:r>
              <a:rPr lang="ar-DZ" sz="3000" b="1" dirty="0" smtClean="0">
                <a:solidFill>
                  <a:srgbClr val="FF0000"/>
                </a:solidFill>
                <a:latin typeface="Arabic Typesetting" panose="03020402040406030203" pitchFamily="66" charset="-78"/>
                <a:cs typeface="Arabic Typesetting" panose="03020402040406030203" pitchFamily="66" charset="-78"/>
              </a:rPr>
              <a:t>الشعبة</a:t>
            </a:r>
            <a:r>
              <a:rPr lang="ar-DZ" sz="3000" b="1" dirty="0" smtClean="0">
                <a:latin typeface="Arabic Typesetting" panose="03020402040406030203" pitchFamily="66" charset="-78"/>
                <a:cs typeface="Arabic Typesetting" panose="03020402040406030203" pitchFamily="66" charset="-78"/>
              </a:rPr>
              <a:t> </a:t>
            </a:r>
            <a:r>
              <a:rPr lang="it-IT" sz="3000" b="1" dirty="0">
                <a:latin typeface="Arabic Typesetting" panose="03020402040406030203" pitchFamily="66" charset="-78"/>
                <a:cs typeface="Arabic Typesetting" panose="03020402040406030203" pitchFamily="66" charset="-78"/>
              </a:rPr>
              <a:t>filière</a:t>
            </a:r>
            <a:r>
              <a:rPr lang="ar-DZ" sz="3000" b="1" dirty="0" smtClean="0">
                <a:latin typeface="Arabic Typesetting" panose="03020402040406030203" pitchFamily="66" charset="-78"/>
                <a:cs typeface="Arabic Typesetting" panose="03020402040406030203" pitchFamily="66" charset="-78"/>
              </a:rPr>
              <a:t> : مجموعة </a:t>
            </a:r>
            <a:r>
              <a:rPr lang="ar-DZ" sz="3000" b="1" dirty="0">
                <a:latin typeface="Arabic Typesetting" panose="03020402040406030203" pitchFamily="66" charset="-78"/>
                <a:cs typeface="Arabic Typesetting" panose="03020402040406030203" pitchFamily="66" charset="-78"/>
              </a:rPr>
              <a:t>الأنشطة التي تقدم منتجات نهائية انطلاقا من نفس المادة الأولية. مثال: تحويل </a:t>
            </a:r>
            <a:r>
              <a:rPr lang="ar-DZ" sz="3000" b="1" dirty="0" smtClean="0">
                <a:latin typeface="Arabic Typesetting" panose="03020402040406030203" pitchFamily="66" charset="-78"/>
                <a:cs typeface="Arabic Typesetting" panose="03020402040406030203" pitchFamily="66" charset="-78"/>
              </a:rPr>
              <a:t>الحبوب.</a:t>
            </a:r>
          </a:p>
          <a:p>
            <a:pPr marL="0" indent="0" algn="r" rtl="1">
              <a:buNone/>
            </a:pPr>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sz="30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a:t>
            </a:r>
            <a:r>
              <a:rPr lang="ar-DZ" sz="3500" b="1" dirty="0" smtClean="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ونميز </a:t>
            </a:r>
            <a:r>
              <a:rPr lang="ar-DZ" sz="35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ثلاثة قطاعات نشاط:</a:t>
            </a:r>
          </a:p>
          <a:p>
            <a:pPr marL="0" indent="0" algn="r" rtl="1">
              <a:buNone/>
            </a:pPr>
            <a:r>
              <a:rPr lang="ar-DZ" sz="3200" b="1" dirty="0">
                <a:solidFill>
                  <a:schemeClr val="accent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1. </a:t>
            </a:r>
            <a:r>
              <a:rPr lang="ar-DZ" sz="3000" b="1" dirty="0">
                <a:solidFill>
                  <a:schemeClr val="accent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القطاع الأول: الفلاحة</a:t>
            </a:r>
            <a:r>
              <a:rPr lang="ar-DZ" sz="3000" b="1" dirty="0">
                <a:latin typeface="Arabic Typesetting" panose="03020402040406030203" pitchFamily="66" charset="-78"/>
                <a:cs typeface="Arabic Typesetting" panose="03020402040406030203" pitchFamily="66" charset="-78"/>
              </a:rPr>
              <a:t>، الأنشطة ذات علاقة بالطبيعة أي المتعلقة بالأنشطة الزراعية، الغابات، الصيد </a:t>
            </a:r>
            <a:r>
              <a:rPr lang="ar-DZ" sz="3000" b="1" dirty="0" smtClean="0">
                <a:latin typeface="Arabic Typesetting" panose="03020402040406030203" pitchFamily="66" charset="-78"/>
                <a:cs typeface="Arabic Typesetting" panose="03020402040406030203" pitchFamily="66" charset="-78"/>
              </a:rPr>
              <a:t>البحري، الصناعات </a:t>
            </a:r>
            <a:r>
              <a:rPr lang="ar-DZ" sz="3000" b="1" dirty="0">
                <a:latin typeface="Arabic Typesetting" panose="03020402040406030203" pitchFamily="66" charset="-78"/>
                <a:cs typeface="Arabic Typesetting" panose="03020402040406030203" pitchFamily="66" charset="-78"/>
              </a:rPr>
              <a:t>الإستخراجية...</a:t>
            </a:r>
          </a:p>
          <a:p>
            <a:pPr marL="0" indent="0" algn="r" rtl="1">
              <a:buNone/>
            </a:pPr>
            <a:r>
              <a:rPr lang="ar-DZ" sz="3000" b="1" dirty="0">
                <a:latin typeface="Arabic Typesetting" panose="03020402040406030203" pitchFamily="66" charset="-78"/>
                <a:cs typeface="Arabic Typesetting" panose="03020402040406030203" pitchFamily="66" charset="-78"/>
              </a:rPr>
              <a:t>2. </a:t>
            </a:r>
            <a:r>
              <a:rPr lang="ar-DZ" sz="3200" b="1" dirty="0">
                <a:solidFill>
                  <a:schemeClr val="accent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القطاع الثاني: الصناعة</a:t>
            </a:r>
            <a:r>
              <a:rPr lang="ar-DZ" sz="3000" b="1" dirty="0">
                <a:latin typeface="Arabic Typesetting" panose="03020402040406030203" pitchFamily="66" charset="-78"/>
                <a:cs typeface="Arabic Typesetting" panose="03020402040406030203" pitchFamily="66" charset="-78"/>
              </a:rPr>
              <a:t>، تتضمن أنشطة تحويل المواد الأولية إلى منتجات للإنتاج أو الاستهلاك، وتجمع </a:t>
            </a:r>
            <a:r>
              <a:rPr lang="ar-DZ" sz="3000" b="1" dirty="0" smtClean="0">
                <a:latin typeface="Arabic Typesetting" panose="03020402040406030203" pitchFamily="66" charset="-78"/>
                <a:cs typeface="Arabic Typesetting" panose="03020402040406030203" pitchFamily="66" charset="-78"/>
              </a:rPr>
              <a:t>مؤسسات الإنتاج</a:t>
            </a:r>
            <a:r>
              <a:rPr lang="ar-DZ" sz="3000" b="1" dirty="0">
                <a:latin typeface="Arabic Typesetting" panose="03020402040406030203" pitchFamily="66" charset="-78"/>
                <a:cs typeface="Arabic Typesetting" panose="03020402040406030203" pitchFamily="66" charset="-78"/>
              </a:rPr>
              <a:t>، التحويل، البناء </a:t>
            </a:r>
            <a:r>
              <a:rPr lang="ar-DZ" sz="3000" b="1" dirty="0" smtClean="0">
                <a:latin typeface="Arabic Typesetting" panose="03020402040406030203" pitchFamily="66" charset="-78"/>
                <a:cs typeface="Arabic Typesetting" panose="03020402040406030203" pitchFamily="66" charset="-78"/>
              </a:rPr>
              <a:t>والأشغال </a:t>
            </a:r>
            <a:r>
              <a:rPr lang="ar-DZ" sz="3000" b="1" dirty="0">
                <a:latin typeface="Arabic Typesetting" panose="03020402040406030203" pitchFamily="66" charset="-78"/>
                <a:cs typeface="Arabic Typesetting" panose="03020402040406030203" pitchFamily="66" charset="-78"/>
              </a:rPr>
              <a:t>العمومية...</a:t>
            </a:r>
          </a:p>
          <a:p>
            <a:pPr marL="0" indent="0" algn="r" rtl="1">
              <a:buNone/>
            </a:pPr>
            <a:r>
              <a:rPr lang="ar-DZ" sz="3000" b="1" dirty="0">
                <a:latin typeface="Arabic Typesetting" panose="03020402040406030203" pitchFamily="66" charset="-78"/>
                <a:cs typeface="Arabic Typesetting" panose="03020402040406030203" pitchFamily="66" charset="-78"/>
              </a:rPr>
              <a:t>3. </a:t>
            </a:r>
            <a:r>
              <a:rPr lang="ar-DZ" sz="3200" b="1" dirty="0">
                <a:solidFill>
                  <a:schemeClr val="accent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القطاع الثالث</a:t>
            </a:r>
            <a:r>
              <a:rPr lang="ar-DZ" sz="3000" b="1" dirty="0">
                <a:latin typeface="Arabic Typesetting" panose="03020402040406030203" pitchFamily="66" charset="-78"/>
                <a:cs typeface="Arabic Typesetting" panose="03020402040406030203" pitchFamily="66" charset="-78"/>
              </a:rPr>
              <a:t>: </a:t>
            </a:r>
            <a:r>
              <a:rPr lang="ar-DZ" sz="3200" b="1" dirty="0">
                <a:solidFill>
                  <a:schemeClr val="accent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الخدمات</a:t>
            </a:r>
            <a:r>
              <a:rPr lang="ar-DZ" sz="3000" b="1" dirty="0">
                <a:latin typeface="Arabic Typesetting" panose="03020402040406030203" pitchFamily="66" charset="-78"/>
                <a:cs typeface="Arabic Typesetting" panose="03020402040406030203" pitchFamily="66" charset="-78"/>
              </a:rPr>
              <a:t>، مؤسسات الخدمات أي المتعلقة بالأنشطة المنتجة للخدمات: التوزيع، النقل، السياحة، </a:t>
            </a:r>
            <a:r>
              <a:rPr lang="ar-DZ" sz="3000" b="1" dirty="0" smtClean="0">
                <a:latin typeface="Arabic Typesetting" panose="03020402040406030203" pitchFamily="66" charset="-78"/>
                <a:cs typeface="Arabic Typesetting" panose="03020402040406030203" pitchFamily="66" charset="-78"/>
              </a:rPr>
              <a:t>التأمين، البنوك</a:t>
            </a:r>
            <a:r>
              <a:rPr lang="ar-DZ" sz="3000" b="1" dirty="0">
                <a:latin typeface="Arabic Typesetting" panose="03020402040406030203" pitchFamily="66" charset="-78"/>
                <a:cs typeface="Arabic Typesetting" panose="03020402040406030203" pitchFamily="66" charset="-78"/>
              </a:rPr>
              <a:t>...الخ.</a:t>
            </a:r>
          </a:p>
        </p:txBody>
      </p:sp>
    </p:spTree>
    <p:extLst>
      <p:ext uri="{BB962C8B-B14F-4D97-AF65-F5344CB8AC3E}">
        <p14:creationId xmlns:p14="http://schemas.microsoft.com/office/powerpoint/2010/main" val="847156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21217" y="-1"/>
            <a:ext cx="11470783" cy="734097"/>
          </a:xfrm>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fontScale="90000"/>
          </a:bodyPr>
          <a:lstStyle/>
          <a:p>
            <a:pPr algn="r" rtl="1"/>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3- تصنيف المؤسسات حسب الحجم</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endParaRPr lang="it-IT"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p:txBody>
      </p:sp>
      <p:sp>
        <p:nvSpPr>
          <p:cNvPr id="5" name="Content Placeholder 2"/>
          <p:cNvSpPr>
            <a:spLocks noGrp="1"/>
          </p:cNvSpPr>
          <p:nvPr>
            <p:ph idx="1"/>
          </p:nvPr>
        </p:nvSpPr>
        <p:spPr>
          <a:xfrm>
            <a:off x="708337" y="913327"/>
            <a:ext cx="11483662" cy="5667777"/>
          </a:xfrm>
        </p:spPr>
        <p:style>
          <a:lnRef idx="2">
            <a:schemeClr val="accent1"/>
          </a:lnRef>
          <a:fillRef idx="1">
            <a:schemeClr val="lt1"/>
          </a:fillRef>
          <a:effectRef idx="0">
            <a:schemeClr val="accent1"/>
          </a:effectRef>
          <a:fontRef idx="minor">
            <a:schemeClr val="dk1"/>
          </a:fontRef>
        </p:style>
        <p:txBody>
          <a:bodyPr>
            <a:normAutofit/>
          </a:bodyPr>
          <a:lstStyle/>
          <a:p>
            <a:pPr marL="0" indent="0" algn="r" rtl="1">
              <a:buNone/>
            </a:pPr>
            <a:r>
              <a:rPr lang="ar-DZ" sz="3000" b="1" dirty="0" smtClean="0">
                <a:latin typeface="Arabic Typesetting" panose="03020402040406030203" pitchFamily="66" charset="-78"/>
                <a:cs typeface="Arabic Typesetting" panose="03020402040406030203" pitchFamily="66" charset="-78"/>
              </a:rPr>
              <a:t>        </a:t>
            </a:r>
          </a:p>
          <a:p>
            <a:pPr marL="0" indent="0" algn="r" rtl="1">
              <a:buNone/>
            </a:pPr>
            <a:r>
              <a:rPr lang="ar-DZ" sz="3000" b="1" dirty="0" smtClean="0">
                <a:latin typeface="Arabic Typesetting" panose="03020402040406030203" pitchFamily="66" charset="-78"/>
                <a:cs typeface="Arabic Typesetting" panose="03020402040406030203" pitchFamily="66" charset="-78"/>
              </a:rPr>
              <a:t>       يمكن </a:t>
            </a:r>
            <a:r>
              <a:rPr lang="ar-DZ" sz="3000" b="1" dirty="0">
                <a:latin typeface="Arabic Typesetting" panose="03020402040406030203" pitchFamily="66" charset="-78"/>
                <a:cs typeface="Arabic Typesetting" panose="03020402040406030203" pitchFamily="66" charset="-78"/>
              </a:rPr>
              <a:t>قياس حجم المؤسسة بطرق مختلفة: </a:t>
            </a:r>
            <a:r>
              <a:rPr lang="ar-DZ" sz="3000" b="1" dirty="0">
                <a:solidFill>
                  <a:schemeClr val="accent6"/>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عدد العمال، رقم الأعمال السنوي،القيمة المضافة، الأرباح المحققة، قيمة تجهيزات الإنتاج...الخ</a:t>
            </a:r>
            <a:r>
              <a:rPr lang="ar-DZ" sz="3000" b="1" dirty="0">
                <a:latin typeface="Arabic Typesetting" panose="03020402040406030203" pitchFamily="66" charset="-78"/>
                <a:cs typeface="Arabic Typesetting" panose="03020402040406030203" pitchFamily="66" charset="-78"/>
              </a:rPr>
              <a:t>. لكن المؤشرات الأكثر استخداما في تحديد حجم </a:t>
            </a:r>
            <a:r>
              <a:rPr lang="ar-DZ" sz="3000" b="1" dirty="0" smtClean="0">
                <a:latin typeface="Arabic Typesetting" panose="03020402040406030203" pitchFamily="66" charset="-78"/>
                <a:cs typeface="Arabic Typesetting" panose="03020402040406030203" pitchFamily="66" charset="-78"/>
              </a:rPr>
              <a:t>المؤسسة هي</a:t>
            </a:r>
            <a:r>
              <a:rPr lang="ar-DZ" sz="3000" b="1" dirty="0">
                <a:latin typeface="Arabic Typesetting" panose="03020402040406030203" pitchFamily="66" charset="-78"/>
                <a:cs typeface="Arabic Typesetting" panose="03020402040406030203" pitchFamily="66" charset="-78"/>
              </a:rPr>
              <a:t>: </a:t>
            </a:r>
            <a:r>
              <a:rPr lang="ar-DZ" sz="3000" b="1" dirty="0" smtClean="0">
                <a:latin typeface="Arabic Typesetting" panose="03020402040406030203" pitchFamily="66" charset="-78"/>
                <a:cs typeface="Arabic Typesetting" panose="03020402040406030203" pitchFamily="66" charset="-78"/>
              </a:rPr>
              <a:t>عدد </a:t>
            </a:r>
            <a:r>
              <a:rPr lang="ar-DZ" sz="3000" b="1" dirty="0">
                <a:latin typeface="Arabic Typesetting" panose="03020402040406030203" pitchFamily="66" charset="-78"/>
                <a:cs typeface="Arabic Typesetting" panose="03020402040406030203" pitchFamily="66" charset="-78"/>
              </a:rPr>
              <a:t>العمال، رقم الأعمال السنوي، مجموع الميزانية السنوي</a:t>
            </a:r>
            <a:r>
              <a:rPr lang="ar-DZ" sz="3000" b="1" dirty="0" smtClean="0">
                <a:latin typeface="Arabic Typesetting" panose="03020402040406030203" pitchFamily="66" charset="-78"/>
                <a:cs typeface="Arabic Typesetting" panose="03020402040406030203" pitchFamily="66" charset="-78"/>
              </a:rPr>
              <a:t>.</a:t>
            </a:r>
          </a:p>
          <a:p>
            <a:pPr marL="0" indent="0" algn="r" rtl="1">
              <a:buNone/>
            </a:pPr>
            <a:endParaRPr lang="ar-DZ" sz="3000" b="1" dirty="0">
              <a:latin typeface="Arabic Typesetting" panose="03020402040406030203" pitchFamily="66" charset="-78"/>
              <a:cs typeface="Arabic Typesetting" panose="03020402040406030203" pitchFamily="66" charset="-78"/>
            </a:endParaRPr>
          </a:p>
          <a:p>
            <a:pPr marL="514350" indent="-514350" algn="r" rtl="1">
              <a:buFont typeface="+mj-lt"/>
              <a:buAutoNum type="arabicParenR"/>
            </a:pPr>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عدد العمال: </a:t>
            </a:r>
            <a:r>
              <a:rPr lang="ar-DZ" sz="3000" b="1" dirty="0">
                <a:latin typeface="Arabic Typesetting" panose="03020402040406030203" pitchFamily="66" charset="-78"/>
                <a:cs typeface="Arabic Typesetting" panose="03020402040406030203" pitchFamily="66" charset="-78"/>
              </a:rPr>
              <a:t>تأثر هذا المؤشر تأثير كبير في تحديد حجم المؤسسة بعد استخدام التكنولوجيا مكان اليد العاملة.</a:t>
            </a:r>
          </a:p>
          <a:p>
            <a:pPr marL="514350" indent="-514350" algn="r" rtl="1">
              <a:buFont typeface="+mj-lt"/>
              <a:buAutoNum type="arabicParenR"/>
            </a:pPr>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رقم الأعمال السنوي: </a:t>
            </a:r>
            <a:r>
              <a:rPr lang="ar-DZ" sz="3000" b="1" dirty="0">
                <a:latin typeface="Arabic Typesetting" panose="03020402040406030203" pitchFamily="66" charset="-78"/>
                <a:cs typeface="Arabic Typesetting" panose="03020402040406030203" pitchFamily="66" charset="-78"/>
              </a:rPr>
              <a:t>الإنتاج المباع في السوق سنويا، ولكنه لا يعبر تحديدا على أداء المؤسسة، فرقم الأعمال المرتفع </a:t>
            </a:r>
            <a:r>
              <a:rPr lang="ar-DZ" sz="3000" b="1" dirty="0" smtClean="0">
                <a:latin typeface="Arabic Typesetting" panose="03020402040406030203" pitchFamily="66" charset="-78"/>
                <a:cs typeface="Arabic Typesetting" panose="03020402040406030203" pitchFamily="66" charset="-78"/>
              </a:rPr>
              <a:t>لا يستثني </a:t>
            </a:r>
            <a:r>
              <a:rPr lang="ar-DZ" sz="3000" b="1" dirty="0">
                <a:latin typeface="Arabic Typesetting" panose="03020402040406030203" pitchFamily="66" charset="-78"/>
                <a:cs typeface="Arabic Typesetting" panose="03020402040406030203" pitchFamily="66" charset="-78"/>
              </a:rPr>
              <a:t>الخسائر.</a:t>
            </a:r>
          </a:p>
          <a:p>
            <a:pPr marL="514350" indent="-514350" algn="r" rtl="1">
              <a:buFont typeface="+mj-lt"/>
              <a:buAutoNum type="arabicParenR"/>
            </a:pPr>
            <a:r>
              <a:rPr lang="ar-DZ" sz="3000" b="1" dirty="0">
                <a:solidFill>
                  <a:srgbClr val="FF0000"/>
                </a:solidFill>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مجموع الحصيلة/الميزانية السنوية: </a:t>
            </a:r>
            <a:r>
              <a:rPr lang="ar-DZ" sz="3000" b="1" dirty="0">
                <a:latin typeface="Arabic Typesetting" panose="03020402040406030203" pitchFamily="66" charset="-78"/>
                <a:cs typeface="Arabic Typesetting" panose="03020402040406030203" pitchFamily="66" charset="-78"/>
              </a:rPr>
              <a:t>يتم تحديده سنويا بعد نهاية كل دورة أي 12 شهر.</a:t>
            </a:r>
          </a:p>
        </p:txBody>
      </p:sp>
    </p:spTree>
    <p:extLst>
      <p:ext uri="{BB962C8B-B14F-4D97-AF65-F5344CB8AC3E}">
        <p14:creationId xmlns:p14="http://schemas.microsoft.com/office/powerpoint/2010/main" val="797505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21217" y="-1"/>
            <a:ext cx="11470783" cy="734097"/>
          </a:xfrm>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fontScale="90000"/>
          </a:bodyPr>
          <a:lstStyle/>
          <a:p>
            <a:pPr algn="r" rtl="1"/>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3- تصنيف المؤسسات حسب الحجم</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endParaRPr lang="it-IT"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p:txBody>
      </p:sp>
      <p:sp>
        <p:nvSpPr>
          <p:cNvPr id="5" name="Content Placeholder 2"/>
          <p:cNvSpPr>
            <a:spLocks noGrp="1"/>
          </p:cNvSpPr>
          <p:nvPr>
            <p:ph idx="1"/>
          </p:nvPr>
        </p:nvSpPr>
        <p:spPr>
          <a:xfrm>
            <a:off x="708337" y="913327"/>
            <a:ext cx="11483662" cy="5667777"/>
          </a:xfrm>
        </p:spPr>
        <p:style>
          <a:lnRef idx="2">
            <a:schemeClr val="accent1"/>
          </a:lnRef>
          <a:fillRef idx="1">
            <a:schemeClr val="lt1"/>
          </a:fillRef>
          <a:effectRef idx="0">
            <a:schemeClr val="accent1"/>
          </a:effectRef>
          <a:fontRef idx="minor">
            <a:schemeClr val="dk1"/>
          </a:fontRef>
        </p:style>
        <p:txBody>
          <a:bodyPr>
            <a:normAutofit/>
          </a:bodyPr>
          <a:lstStyle/>
          <a:p>
            <a:pPr marL="0" indent="0" algn="r" rtl="1">
              <a:buNone/>
            </a:pPr>
            <a:r>
              <a:rPr lang="ar-DZ" sz="3000" b="1" dirty="0" smtClean="0">
                <a:latin typeface="Arabic Typesetting" panose="03020402040406030203" pitchFamily="66" charset="-78"/>
                <a:cs typeface="Arabic Typesetting" panose="03020402040406030203" pitchFamily="66" charset="-78"/>
              </a:rPr>
              <a:t>        </a:t>
            </a:r>
            <a:endParaRPr lang="ar-DZ" sz="3000" b="1" dirty="0">
              <a:latin typeface="Arabic Typesetting" panose="03020402040406030203" pitchFamily="66" charset="-78"/>
              <a:cs typeface="Arabic Typesetting" panose="03020402040406030203" pitchFamily="66" charset="-78"/>
            </a:endParaRPr>
          </a:p>
        </p:txBody>
      </p:sp>
      <p:pic>
        <p:nvPicPr>
          <p:cNvPr id="3" name="Picture 2"/>
          <p:cNvPicPr>
            <a:picLocks noChangeAspect="1"/>
          </p:cNvPicPr>
          <p:nvPr/>
        </p:nvPicPr>
        <p:blipFill>
          <a:blip r:embed="rId2"/>
          <a:stretch>
            <a:fillRect/>
          </a:stretch>
        </p:blipFill>
        <p:spPr>
          <a:xfrm>
            <a:off x="1440617" y="1725770"/>
            <a:ext cx="10031981" cy="3219332"/>
          </a:xfrm>
          <a:prstGeom prst="rect">
            <a:avLst/>
          </a:prstGeom>
        </p:spPr>
      </p:pic>
    </p:spTree>
    <p:extLst>
      <p:ext uri="{BB962C8B-B14F-4D97-AF65-F5344CB8AC3E}">
        <p14:creationId xmlns:p14="http://schemas.microsoft.com/office/powerpoint/2010/main" val="24997249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21217" y="-1"/>
            <a:ext cx="11470783" cy="734097"/>
          </a:xfrm>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fontScale="90000"/>
          </a:bodyPr>
          <a:lstStyle/>
          <a:p>
            <a:pPr algn="r" rtl="1"/>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4- تصنيف المؤسسات حسب ملكية رأس المال</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endParaRPr lang="it-IT"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p:txBody>
      </p:sp>
      <p:sp>
        <p:nvSpPr>
          <p:cNvPr id="5" name="Content Placeholder 2"/>
          <p:cNvSpPr>
            <a:spLocks noGrp="1"/>
          </p:cNvSpPr>
          <p:nvPr>
            <p:ph idx="1"/>
          </p:nvPr>
        </p:nvSpPr>
        <p:spPr>
          <a:xfrm>
            <a:off x="708337" y="913327"/>
            <a:ext cx="11483662" cy="5667777"/>
          </a:xfrm>
        </p:spPr>
        <p:style>
          <a:lnRef idx="2">
            <a:schemeClr val="accent1"/>
          </a:lnRef>
          <a:fillRef idx="1">
            <a:schemeClr val="lt1"/>
          </a:fillRef>
          <a:effectRef idx="0">
            <a:schemeClr val="accent1"/>
          </a:effectRef>
          <a:fontRef idx="minor">
            <a:schemeClr val="dk1"/>
          </a:fontRef>
        </p:style>
        <p:txBody>
          <a:bodyPr>
            <a:normAutofit/>
          </a:bodyPr>
          <a:lstStyle/>
          <a:p>
            <a:pPr marL="0" indent="0" algn="r" rtl="1">
              <a:buNone/>
            </a:pPr>
            <a:r>
              <a:rPr lang="ar-DZ" sz="3000" b="1" dirty="0" smtClean="0">
                <a:latin typeface="Arabic Typesetting" panose="03020402040406030203" pitchFamily="66" charset="-78"/>
                <a:cs typeface="Arabic Typesetting" panose="03020402040406030203" pitchFamily="66" charset="-78"/>
              </a:rPr>
              <a:t>	</a:t>
            </a:r>
          </a:p>
          <a:p>
            <a:pPr marL="0" indent="0" algn="r" rtl="1">
              <a:buNone/>
            </a:pPr>
            <a:r>
              <a:rPr lang="ar-DZ" sz="3000" b="1" dirty="0" smtClean="0">
                <a:latin typeface="Arabic Typesetting" panose="03020402040406030203" pitchFamily="66" charset="-78"/>
                <a:cs typeface="Arabic Typesetting" panose="03020402040406030203" pitchFamily="66" charset="-78"/>
              </a:rPr>
              <a:t>يرتكز </a:t>
            </a:r>
            <a:r>
              <a:rPr lang="ar-DZ" sz="3000" b="1" dirty="0">
                <a:latin typeface="Arabic Typesetting" panose="03020402040406030203" pitchFamily="66" charset="-78"/>
                <a:cs typeface="Arabic Typesetting" panose="03020402040406030203" pitchFamily="66" charset="-78"/>
              </a:rPr>
              <a:t>هذا التصنيف بصفة عامة على عنصر </a:t>
            </a:r>
            <a:r>
              <a:rPr lang="ar-DZ" sz="3000" b="1" dirty="0">
                <a:solidFill>
                  <a:srgbClr val="FF0000"/>
                </a:solidFill>
                <a:latin typeface="Arabic Typesetting" panose="03020402040406030203" pitchFamily="66" charset="-78"/>
                <a:cs typeface="Arabic Typesetting" panose="03020402040406030203" pitchFamily="66" charset="-78"/>
              </a:rPr>
              <a:t>طبيعة الملكية </a:t>
            </a:r>
            <a:r>
              <a:rPr lang="ar-DZ" sz="3000" b="1" dirty="0" smtClean="0">
                <a:solidFill>
                  <a:srgbClr val="FF0000"/>
                </a:solidFill>
                <a:latin typeface="Arabic Typesetting" panose="03020402040406030203" pitchFamily="66" charset="-78"/>
                <a:cs typeface="Arabic Typesetting" panose="03020402040406030203" pitchFamily="66" charset="-78"/>
              </a:rPr>
              <a:t>بالنسبة لرأسمال </a:t>
            </a:r>
            <a:r>
              <a:rPr lang="ar-DZ" sz="3000" b="1" dirty="0">
                <a:solidFill>
                  <a:srgbClr val="FF0000"/>
                </a:solidFill>
                <a:latin typeface="Arabic Typesetting" panose="03020402040406030203" pitchFamily="66" charset="-78"/>
                <a:cs typeface="Arabic Typesetting" panose="03020402040406030203" pitchFamily="66" charset="-78"/>
              </a:rPr>
              <a:t>المؤسسة</a:t>
            </a:r>
            <a:r>
              <a:rPr lang="ar-DZ" sz="3000" b="1" dirty="0">
                <a:latin typeface="Arabic Typesetting" panose="03020402040406030203" pitchFamily="66" charset="-78"/>
                <a:cs typeface="Arabic Typesetting" panose="03020402040406030203" pitchFamily="66" charset="-78"/>
              </a:rPr>
              <a:t> و منه يتم تصنيف المؤسسات إلى: مؤسسات عمومية، مؤسسات نصف عمومية أو مختلطة </a:t>
            </a:r>
            <a:r>
              <a:rPr lang="ar-DZ" sz="3000" b="1" dirty="0" smtClean="0">
                <a:latin typeface="Arabic Typesetting" panose="03020402040406030203" pitchFamily="66" charset="-78"/>
                <a:cs typeface="Arabic Typesetting" panose="03020402040406030203" pitchFamily="66" charset="-78"/>
              </a:rPr>
              <a:t>والمؤسسات </a:t>
            </a:r>
            <a:r>
              <a:rPr lang="ar-DZ" sz="3000" b="1" dirty="0">
                <a:latin typeface="Arabic Typesetting" panose="03020402040406030203" pitchFamily="66" charset="-78"/>
                <a:cs typeface="Arabic Typesetting" panose="03020402040406030203" pitchFamily="66" charset="-78"/>
              </a:rPr>
              <a:t>الخاصة</a:t>
            </a:r>
            <a:r>
              <a:rPr lang="ar-DZ" sz="3000" b="1" dirty="0" smtClean="0">
                <a:latin typeface="Arabic Typesetting" panose="03020402040406030203" pitchFamily="66" charset="-78"/>
                <a:cs typeface="Arabic Typesetting" panose="03020402040406030203" pitchFamily="66" charset="-78"/>
              </a:rPr>
              <a:t>.</a:t>
            </a:r>
          </a:p>
          <a:p>
            <a:pPr marL="0" indent="0" algn="r" rtl="1">
              <a:buNone/>
            </a:pPr>
            <a:endParaRPr lang="ar-DZ" sz="3000" b="1" dirty="0" smtClean="0">
              <a:latin typeface="Arabic Typesetting" panose="03020402040406030203" pitchFamily="66" charset="-78"/>
              <a:cs typeface="Arabic Typesetting" panose="03020402040406030203" pitchFamily="66" charset="-78"/>
            </a:endParaRPr>
          </a:p>
          <a:p>
            <a:pPr marL="0" indent="0" algn="r" rtl="1">
              <a:buNone/>
            </a:pPr>
            <a:endParaRPr lang="ar-DZ" sz="3000" b="1" dirty="0">
              <a:latin typeface="Arabic Typesetting" panose="03020402040406030203" pitchFamily="66" charset="-78"/>
              <a:cs typeface="Arabic Typesetting" panose="03020402040406030203" pitchFamily="66"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2376971382"/>
              </p:ext>
            </p:extLst>
          </p:nvPr>
        </p:nvGraphicFramePr>
        <p:xfrm>
          <a:off x="892935" y="2524259"/>
          <a:ext cx="11114466" cy="3490934"/>
        </p:xfrm>
        <a:graphic>
          <a:graphicData uri="http://schemas.openxmlformats.org/drawingml/2006/table">
            <a:tbl>
              <a:tblPr firstRow="1" bandRow="1">
                <a:tableStyleId>{5C22544A-7EE6-4342-B048-85BDC9FD1C3A}</a:tableStyleId>
              </a:tblPr>
              <a:tblGrid>
                <a:gridCol w="3704822"/>
                <a:gridCol w="3704822"/>
                <a:gridCol w="3704822"/>
              </a:tblGrid>
              <a:tr h="721746">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sz="3000" b="1" kern="1200" baseline="0"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المؤسسات المختلطة: تتكون من طرفين هما الدولة والقطاع الخاص</a:t>
                      </a:r>
                      <a:endParaRPr lang="it-IT" sz="3000" b="1" kern="1200" baseline="0"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sz="3000" b="1" kern="1200" baseline="0"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المؤسسات الخاصة: ملكية رأس المال تعود للافراد</a:t>
                      </a:r>
                      <a:endParaRPr lang="it-IT" sz="3000" b="1" kern="1200" baseline="0"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ar-DZ" sz="3000" b="1" kern="1200" baseline="0"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المؤسسات العمومية: </a:t>
                      </a:r>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مؤسسات الدولة بالانشاء او التأميم</a:t>
                      </a:r>
                      <a:endParaRPr lang="it-IT"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85094">
                <a:tc>
                  <a:txBody>
                    <a:bodyPr/>
                    <a:lstStyle/>
                    <a:p>
                      <a:pPr algn="r" rtl="1"/>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اتفاق الطرفان على القيام بمشروع اقتصادي معين يتم تحديد أهدافه، حجمه و مدته، ولا تقل مساهمة الطرف العمومي عن 51</a:t>
                      </a:r>
                      <a:r>
                        <a:rPr lang="it-IT"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a:t>
                      </a:r>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أو ما يعرف بقاعدة 51-49.</a:t>
                      </a:r>
                      <a:endParaRPr lang="it-IT" sz="3000" b="1" kern="1200" baseline="0" dirty="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مؤسسات عائلية مثلا، مؤسسات لفرد واحد أو عدة أفراد.</a:t>
                      </a:r>
                      <a:endParaRPr lang="it-IT" sz="3000" b="1" kern="1200" baseline="0" dirty="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indent="-342900" algn="r" rtl="1">
                        <a:buFont typeface="+mj-lt"/>
                        <a:buAutoNum type="arabicPeriod"/>
                      </a:pPr>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مؤسسات تابعة للوزارات: او المؤسسات الوطنية</a:t>
                      </a:r>
                    </a:p>
                    <a:p>
                      <a:pPr marL="342900" indent="-342900" algn="r" rtl="1">
                        <a:buFont typeface="+mj-lt"/>
                        <a:buAutoNum type="arabicPeriod"/>
                      </a:pPr>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مؤسسات تابعة للجماعات المحلية: الولاية، البلدية، ,,,</a:t>
                      </a:r>
                      <a:endParaRPr lang="it-IT" sz="3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879603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a:spLocks noGrp="1"/>
          </p:cNvSpPr>
          <p:nvPr>
            <p:ph type="title"/>
          </p:nvPr>
        </p:nvSpPr>
        <p:spPr>
          <a:xfrm>
            <a:off x="721217" y="-1"/>
            <a:ext cx="11470783" cy="734097"/>
          </a:xfrm>
          <a:ln/>
        </p:spPr>
        <p:style>
          <a:lnRef idx="1">
            <a:schemeClr val="accent1"/>
          </a:lnRef>
          <a:fillRef idx="2">
            <a:schemeClr val="accent1"/>
          </a:fillRef>
          <a:effectRef idx="1">
            <a:schemeClr val="accent1"/>
          </a:effectRef>
          <a:fontRef idx="minor">
            <a:schemeClr val="dk1"/>
          </a:fontRef>
        </p:style>
        <p:txBody>
          <a:bodyPr vert="horz" lIns="91440" tIns="45720" rIns="91440" bIns="45720" rtlCol="0" anchor="t">
            <a:normAutofit fontScale="90000"/>
          </a:bodyPr>
          <a:lstStyle/>
          <a:p>
            <a:pPr algn="r" rtl="1"/>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t>
            </a:r>
            <a:r>
              <a:rPr lang="ar-DZ" sz="3900" b="1" dirty="0">
                <a:effectLst>
                  <a:outerShdw blurRad="38100" dist="38100" dir="2700000" algn="tl">
                    <a:srgbClr val="000000">
                      <a:alpha val="43137"/>
                    </a:srgbClr>
                  </a:outerShdw>
                </a:effectLst>
                <a:latin typeface="Arabic Typesetting" panose="03020402040406030203" pitchFamily="66" charset="-78"/>
                <a:cs typeface="Arabic Typesetting" panose="03020402040406030203" pitchFamily="66" charset="-78"/>
              </a:rPr>
              <a:t> 5- تصنيف المؤسسات حسب الطبيعة القانونية</a:t>
            </a: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a:r>
            <a:br>
              <a:rPr lang="ar-DZ"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br>
            <a:endParaRPr lang="it-IT" sz="3900" b="1"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p:txBody>
      </p:sp>
      <p:sp>
        <p:nvSpPr>
          <p:cNvPr id="5" name="Content Placeholder 2"/>
          <p:cNvSpPr>
            <a:spLocks noGrp="1"/>
          </p:cNvSpPr>
          <p:nvPr>
            <p:ph idx="1"/>
          </p:nvPr>
        </p:nvSpPr>
        <p:spPr>
          <a:xfrm>
            <a:off x="721216" y="913327"/>
            <a:ext cx="11470783" cy="5944673"/>
          </a:xfrm>
        </p:spPr>
        <p:style>
          <a:lnRef idx="2">
            <a:schemeClr val="accent1"/>
          </a:lnRef>
          <a:fillRef idx="1">
            <a:schemeClr val="lt1"/>
          </a:fillRef>
          <a:effectRef idx="0">
            <a:schemeClr val="accent1"/>
          </a:effectRef>
          <a:fontRef idx="minor">
            <a:schemeClr val="dk1"/>
          </a:fontRef>
        </p:style>
        <p:txBody>
          <a:bodyPr>
            <a:normAutofit/>
          </a:bodyPr>
          <a:lstStyle/>
          <a:p>
            <a:pPr marL="0" indent="0" algn="r" rtl="1">
              <a:buNone/>
            </a:pPr>
            <a:r>
              <a:rPr lang="ar-DZ" sz="3000" b="1" dirty="0" smtClean="0">
                <a:latin typeface="Arabic Typesetting" panose="03020402040406030203" pitchFamily="66" charset="-78"/>
                <a:cs typeface="Arabic Typesetting" panose="03020402040406030203" pitchFamily="66" charset="-78"/>
              </a:rPr>
              <a:t>        تقسم المؤسسات حسب هذا المعيار الى المؤسسة الفردية، </a:t>
            </a:r>
            <a:r>
              <a:rPr lang="ar-DZ" sz="3000" b="1" dirty="0" smtClean="0">
                <a:latin typeface="Arabic Typesetting" panose="03020402040406030203" pitchFamily="66" charset="-78"/>
                <a:cs typeface="Arabic Typesetting" panose="03020402040406030203" pitchFamily="66" charset="-78"/>
              </a:rPr>
              <a:t>الشركات</a:t>
            </a:r>
            <a:r>
              <a:rPr lang="it-IT" sz="3000" b="1" dirty="0" smtClean="0">
                <a:latin typeface="Arabic Typesetting" panose="03020402040406030203" pitchFamily="66" charset="-78"/>
                <a:cs typeface="Arabic Typesetting" panose="03020402040406030203" pitchFamily="66" charset="-78"/>
              </a:rPr>
              <a:t> </a:t>
            </a:r>
            <a:r>
              <a:rPr lang="ar-DZ" sz="3000" b="1" smtClean="0">
                <a:latin typeface="Arabic Typesetting" panose="03020402040406030203" pitchFamily="66" charset="-78"/>
                <a:cs typeface="Arabic Typesetting" panose="03020402040406030203" pitchFamily="66" charset="-78"/>
              </a:rPr>
              <a:t>(شركات اشخاص، شركات اموال، شركات مختلطة). </a:t>
            </a:r>
            <a:endParaRPr lang="ar-DZ" sz="3000" b="1" dirty="0" smtClean="0">
              <a:latin typeface="Arabic Typesetting" panose="03020402040406030203" pitchFamily="66" charset="-78"/>
              <a:cs typeface="Arabic Typesetting" panose="03020402040406030203" pitchFamily="66" charset="-78"/>
            </a:endParaRPr>
          </a:p>
          <a:p>
            <a:pPr marL="0" indent="0" algn="r" rtl="1">
              <a:buNone/>
            </a:pPr>
            <a:endParaRPr lang="ar-DZ" sz="3000" b="1" dirty="0" smtClean="0">
              <a:latin typeface="Arabic Typesetting" panose="03020402040406030203" pitchFamily="66" charset="-78"/>
              <a:cs typeface="Arabic Typesetting" panose="03020402040406030203" pitchFamily="66" charset="-78"/>
            </a:endParaRPr>
          </a:p>
          <a:p>
            <a:pPr marL="0" indent="0" algn="r" rtl="1">
              <a:buNone/>
            </a:pPr>
            <a:endParaRPr lang="ar-DZ" sz="3000" b="1" dirty="0">
              <a:latin typeface="Arabic Typesetting" panose="03020402040406030203" pitchFamily="66" charset="-78"/>
              <a:cs typeface="Arabic Typesetting" panose="03020402040406030203" pitchFamily="66" charset="-78"/>
            </a:endParaRPr>
          </a:p>
        </p:txBody>
      </p:sp>
      <p:graphicFrame>
        <p:nvGraphicFramePr>
          <p:cNvPr id="2" name="Table 1"/>
          <p:cNvGraphicFramePr>
            <a:graphicFrameLocks noGrp="1"/>
          </p:cNvGraphicFramePr>
          <p:nvPr>
            <p:extLst>
              <p:ext uri="{D42A27DB-BD31-4B8C-83A1-F6EECF244321}">
                <p14:modId xmlns:p14="http://schemas.microsoft.com/office/powerpoint/2010/main" val="173743367"/>
              </p:ext>
            </p:extLst>
          </p:nvPr>
        </p:nvGraphicFramePr>
        <p:xfrm>
          <a:off x="882201" y="1369024"/>
          <a:ext cx="11148813" cy="5212080"/>
        </p:xfrm>
        <a:graphic>
          <a:graphicData uri="http://schemas.openxmlformats.org/drawingml/2006/table">
            <a:tbl>
              <a:tblPr firstRow="1" bandRow="1">
                <a:tableStyleId>{5C22544A-7EE6-4342-B048-85BDC9FD1C3A}</a:tableStyleId>
              </a:tblPr>
              <a:tblGrid>
                <a:gridCol w="5636656"/>
                <a:gridCol w="5512157"/>
              </a:tblGrid>
              <a:tr h="196707">
                <a:tc>
                  <a:txBody>
                    <a:bodyPr/>
                    <a:lstStyle/>
                    <a:p>
                      <a:pPr marL="0" marR="0" lvl="0" indent="0" algn="ctr" defTabSz="914400" rtl="1" eaLnBrk="1" fontAlgn="auto" latinLnBrk="0" hangingPunct="1">
                        <a:lnSpc>
                          <a:spcPct val="100000"/>
                        </a:lnSpc>
                        <a:spcBef>
                          <a:spcPts val="0"/>
                        </a:spcBef>
                        <a:spcAft>
                          <a:spcPts val="0"/>
                        </a:spcAft>
                        <a:buClrTx/>
                        <a:buSzTx/>
                        <a:buFontTx/>
                        <a:buNone/>
                        <a:tabLst/>
                        <a:defRPr/>
                      </a:pPr>
                      <a:r>
                        <a:rPr lang="ar-DZ" sz="3000" b="1" kern="1200" baseline="0"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الشركات</a:t>
                      </a:r>
                      <a:endParaRPr lang="it-IT" sz="3000" b="1" kern="1200" baseline="0" dirty="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just" defTabSz="914400" rtl="1" eaLnBrk="1" fontAlgn="auto" latinLnBrk="0" hangingPunct="1">
                        <a:lnSpc>
                          <a:spcPct val="100000"/>
                        </a:lnSpc>
                        <a:spcBef>
                          <a:spcPts val="0"/>
                        </a:spcBef>
                        <a:spcAft>
                          <a:spcPts val="0"/>
                        </a:spcAft>
                        <a:buClrTx/>
                        <a:buSzTx/>
                        <a:buFontTx/>
                        <a:buNone/>
                        <a:tabLst/>
                        <a:defRPr/>
                      </a:pPr>
                      <a:r>
                        <a:rPr lang="ar-DZ" sz="3000" b="1" kern="1200" baseline="0" dirty="0" smtClean="0">
                          <a:solidFill>
                            <a:schemeClr val="dk1"/>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المؤسسة الفردية</a:t>
                      </a:r>
                      <a:endParaRPr lang="it-IT"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10281">
                <a:tc>
                  <a:txBody>
                    <a:bodyPr/>
                    <a:lstStyle/>
                    <a:p>
                      <a:pPr marL="0" indent="0" algn="r" rtl="1">
                        <a:buFont typeface="+mj-lt"/>
                        <a:buNone/>
                      </a:pPr>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تعرف بأنها عقد بين شخصين أو أكثر لأجل القيام بعمل مشترك واقتسام ما ينتج عنه من ربح أو خسارة، إذ يترتب عليه نشوء شخص معنوي مستقل ماليا.</a:t>
                      </a:r>
                    </a:p>
                    <a:p>
                      <a:pPr marL="514350" indent="-514350" algn="r" rtl="1">
                        <a:buFont typeface="+mj-lt"/>
                        <a:buAutoNum type="arabicPeriod"/>
                      </a:pPr>
                      <a:r>
                        <a:rPr lang="ar-DZ" sz="3000" b="1" kern="1200"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شركات الأشخاص</a:t>
                      </a:r>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شركة تضامن، شركة توصية بسيطة، شركة محاصة.</a:t>
                      </a:r>
                    </a:p>
                    <a:p>
                      <a:pPr marL="514350" indent="-514350" algn="r" rtl="1">
                        <a:buFont typeface="+mj-lt"/>
                        <a:buAutoNum type="arabicPeriod"/>
                      </a:pPr>
                      <a:r>
                        <a:rPr lang="ar-DZ" sz="3000" b="1" kern="1200"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شركات الأموال</a:t>
                      </a:r>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شركة المساهمة، </a:t>
                      </a:r>
                    </a:p>
                    <a:p>
                      <a:pPr marL="514350" indent="-514350" algn="r" rtl="1">
                        <a:buFont typeface="+mj-lt"/>
                        <a:buAutoNum type="arabicPeriod"/>
                      </a:pPr>
                      <a:r>
                        <a:rPr lang="ar-DZ" sz="3000" b="1" kern="1200"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الشركات المختلطة</a:t>
                      </a:r>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شركة التوصية بالأسهم، الشركة ذات المسؤولية المحدودة، الشركة ذات الشخص الوحيد. </a:t>
                      </a:r>
                      <a:endParaRPr lang="it-IT" sz="3000" b="1" kern="1200" baseline="0" dirty="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rtl="1"/>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هي مؤسسة يملكها فرد واحد (أو عائلة)، و تختلط فيها شخصيتها القانونية بشخصية صاحب رأس المال الذي يقوم بإنشاء هذه المؤسسة. وهي من أقدم الأشكال القانونية و أبسطها من ناحية الإنشاء</a:t>
                      </a:r>
                      <a:r>
                        <a:rPr lang="ar-DZ" sz="3000" b="1" kern="1200"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وتتميز هذه المؤسسات بالمزايا التالية:</a:t>
                      </a:r>
                    </a:p>
                    <a:p>
                      <a:pPr algn="r" rtl="1"/>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استقلالية المالك في مشروعه.</a:t>
                      </a:r>
                    </a:p>
                    <a:p>
                      <a:pPr algn="r" rtl="1"/>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تعود جميع الأرباح إلى مالك المؤسسة.</a:t>
                      </a:r>
                    </a:p>
                    <a:p>
                      <a:pPr algn="r" rtl="1"/>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في الغالب تكون تكاليف الإنشاء منخفضة.</a:t>
                      </a:r>
                    </a:p>
                    <a:p>
                      <a:pPr algn="r" rtl="1"/>
                      <a:r>
                        <a:rPr lang="ar-DZ" sz="3000" b="1" kern="1200" baseline="0" dirty="0" smtClean="0">
                          <a:solidFill>
                            <a:srgbClr val="FF0000"/>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بينما عيوب هذا النوع من المؤسسات يمكن عرضها كمايلي:</a:t>
                      </a:r>
                    </a:p>
                    <a:p>
                      <a:pPr algn="r" rtl="1"/>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صعوبة في توفير مصادر لزيادة رأس المال.</a:t>
                      </a:r>
                    </a:p>
                    <a:p>
                      <a:pPr algn="r" rtl="1"/>
                      <a:r>
                        <a:rPr lang="ar-DZ" sz="3000" b="1" kern="1200" baseline="0" dirty="0" smtClean="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rPr>
                        <a:t>- مسؤولية صاحب المؤسسة غير محدودة.</a:t>
                      </a:r>
                      <a:endParaRPr lang="it-IT" sz="3000" b="1" kern="1200" baseline="0" dirty="0">
                        <a:solidFill>
                          <a:schemeClr val="accent2">
                            <a:lumMod val="50000"/>
                          </a:schemeClr>
                        </a:solidFill>
                        <a:effectLst>
                          <a:outerShdw blurRad="38100" dist="38100" dir="2700000" algn="tl">
                            <a:srgbClr val="000000">
                              <a:alpha val="43137"/>
                            </a:srgbClr>
                          </a:outerShdw>
                        </a:effectLst>
                        <a:latin typeface="Arabic Typesetting" panose="03020402040406030203" pitchFamily="66" charset="-78"/>
                        <a:ea typeface="+mn-ea"/>
                        <a:cs typeface="Arabic Typesetting" panose="03020402040406030203" pitchFamily="66" charset="-78"/>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6940165"/>
      </p:ext>
    </p:extLst>
  </p:cSld>
  <p:clrMapOvr>
    <a:masterClrMapping/>
  </p:clrMapOvr>
  <p:timing>
    <p:tnLst>
      <p:par>
        <p:cTn id="1" dur="indefinite" restart="never" nodeType="tmRoot"/>
      </p:par>
    </p:tnLst>
  </p:timing>
</p:sld>
</file>

<file path=ppt/theme/theme1.xml><?xml version="1.0" encoding="utf-8"?>
<a:theme xmlns:a="http://schemas.openxmlformats.org/drawingml/2006/main" name="Crop">
  <a:themeElements>
    <a:clrScheme name="Crop">
      <a:dk1>
        <a:sysClr val="windowText" lastClr="000000"/>
      </a:dk1>
      <a:lt1>
        <a:sysClr val="window" lastClr="FFFFFF"/>
      </a:lt1>
      <a:dk2>
        <a:srgbClr val="4A2318"/>
      </a:dk2>
      <a:lt2>
        <a:srgbClr val="EDECEB"/>
      </a:lt2>
      <a:accent1>
        <a:srgbClr val="F3C82E"/>
      </a:accent1>
      <a:accent2>
        <a:srgbClr val="A26176"/>
      </a:accent2>
      <a:accent3>
        <a:srgbClr val="74A94E"/>
      </a:accent3>
      <a:accent4>
        <a:srgbClr val="188E8D"/>
      </a:accent4>
      <a:accent5>
        <a:srgbClr val="EE913A"/>
      </a:accent5>
      <a:accent6>
        <a:srgbClr val="DF5D4A"/>
      </a:accent6>
      <a:hlink>
        <a:srgbClr val="188E8D"/>
      </a:hlink>
      <a:folHlink>
        <a:srgbClr val="A26176"/>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Crop" id="{EC9488ED-E761-4D60-9AC4-764D1FE2C171}" vid="{D7AA1D6E-F3E9-4763-A3BC-84DF2E02F60F}"/>
    </a:ext>
  </a:extLst>
</a:theme>
</file>

<file path=docProps/app.xml><?xml version="1.0" encoding="utf-8"?>
<Properties xmlns="http://schemas.openxmlformats.org/officeDocument/2006/extended-properties" xmlns:vt="http://schemas.openxmlformats.org/officeDocument/2006/docPropsVTypes">
  <Template>TM10001105[[fn=Crop]]</Template>
  <TotalTime>1123</TotalTime>
  <Words>1387</Words>
  <Application>Microsoft Office PowerPoint</Application>
  <PresentationFormat>Widescreen</PresentationFormat>
  <Paragraphs>82</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Arabic Typesetting</vt:lpstr>
      <vt:lpstr>Franklin Gothic Book</vt:lpstr>
      <vt:lpstr>Tahoma</vt:lpstr>
      <vt:lpstr>Crop</vt:lpstr>
      <vt:lpstr>المحاضرة الثانية: تصنيف المؤسسات</vt:lpstr>
      <vt:lpstr>    أهداف المحاضرة:                            1- تطور المؤسسة الاقتصادية                             2- تصنيف المؤسسات حسب قطاع النشاط                            3- تصنيف المؤسسات حسب الحجم                            4- تصنيف المؤسسات حسب ملكية رأس المال                            5- تصنيف المؤسسات حسب الطبيعة القانونية  </vt:lpstr>
      <vt:lpstr>        1- تطور المؤسسة الاقتصادية: التطور الشكلي والفكري                               </vt:lpstr>
      <vt:lpstr>        1- تطور المؤسسة الاقتصادية: التطور الشكلي والفكري                                </vt:lpstr>
      <vt:lpstr>      2- تصنيف المؤسسات حسب قطاع النشاط:                                </vt:lpstr>
      <vt:lpstr> 3- تصنيف المؤسسات حسب الحجم                               </vt:lpstr>
      <vt:lpstr> 3- تصنيف المؤسسات حسب الحجم                               </vt:lpstr>
      <vt:lpstr> 4- تصنيف المؤسسات حسب ملكية رأس المال                                </vt:lpstr>
      <vt:lpstr>  5- تصنيف المؤسسات حسب الطبيعة القانونية                                </vt:lpstr>
      <vt:lpstr>  5- تصنيف المؤسسات حسب الطبيعة القانونية                                </vt:lpstr>
      <vt:lpstr>  5- تصنيف المؤسسات حسب الطبيعة القانونية                                </vt:lpstr>
      <vt:lpstr> 3.  شركة الشخص الوحيدEURL  هي شركة ذات المسؤولية المحدودة لا تضم إلا شخصا واحدا كشريك وحيد، تسمى هذه المؤسسة مؤسسة ذات الشخص الوحيد وذات المسؤولية المحدودة.</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المحاضرة الثانية: تصنيف المؤسسات</dc:title>
  <dc:creator>kami</dc:creator>
  <cp:lastModifiedBy>kami</cp:lastModifiedBy>
  <cp:revision>88</cp:revision>
  <dcterms:created xsi:type="dcterms:W3CDTF">2020-12-22T20:41:27Z</dcterms:created>
  <dcterms:modified xsi:type="dcterms:W3CDTF">2021-02-25T22:44:52Z</dcterms:modified>
</cp:coreProperties>
</file>