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handoutMasterIdLst>
    <p:handoutMasterId r:id="rId17"/>
  </p:handoutMasterIdLst>
  <p:sldIdLst>
    <p:sldId id="256" r:id="rId2"/>
    <p:sldId id="258" r:id="rId3"/>
    <p:sldId id="257" r:id="rId4"/>
    <p:sldId id="259" r:id="rId5"/>
    <p:sldId id="268" r:id="rId6"/>
    <p:sldId id="260" r:id="rId7"/>
    <p:sldId id="262" r:id="rId8"/>
    <p:sldId id="263" r:id="rId9"/>
    <p:sldId id="264" r:id="rId10"/>
    <p:sldId id="265" r:id="rId11"/>
    <p:sldId id="266" r:id="rId12"/>
    <p:sldId id="267" r:id="rId13"/>
    <p:sldId id="261" r:id="rId14"/>
    <p:sldId id="269"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630" autoAdjust="0"/>
  </p:normalViewPr>
  <p:slideViewPr>
    <p:cSldViewPr>
      <p:cViewPr varScale="1">
        <p:scale>
          <a:sx n="61" d="100"/>
          <a:sy n="61" d="100"/>
        </p:scale>
        <p:origin x="-162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1D5C160-B90C-42A7-B760-37EA48205530}" type="datetimeFigureOut">
              <a:rPr lang="fr-FR" smtClean="0"/>
              <a:t>20/03/2022</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584A603-1930-48BF-8B24-D8DEBE5C5667}" type="slidenum">
              <a:rPr lang="fr-FR" smtClean="0"/>
              <a:t>‹N°›</a:t>
            </a:fld>
            <a:endParaRPr lang="fr-FR"/>
          </a:p>
        </p:txBody>
      </p:sp>
    </p:spTree>
    <p:extLst>
      <p:ext uri="{BB962C8B-B14F-4D97-AF65-F5344CB8AC3E}">
        <p14:creationId xmlns:p14="http://schemas.microsoft.com/office/powerpoint/2010/main" val="341166887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12897D-5A62-4F80-98E0-C40375FF71B5}" type="datetimeFigureOut">
              <a:rPr lang="fr-FR" smtClean="0"/>
              <a:t>20/03/2022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C4FC1B-F755-4961-9837-115DE0B4BE97}" type="slidenum">
              <a:rPr lang="fr-FR" smtClean="0"/>
              <a:t>‹N°›</a:t>
            </a:fld>
            <a:endParaRPr lang="fr-FR"/>
          </a:p>
        </p:txBody>
      </p:sp>
    </p:spTree>
    <p:extLst>
      <p:ext uri="{BB962C8B-B14F-4D97-AF65-F5344CB8AC3E}">
        <p14:creationId xmlns:p14="http://schemas.microsoft.com/office/powerpoint/2010/main" val="94404194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7C4FC1B-F755-4961-9837-115DE0B4BE97}" type="slidenum">
              <a:rPr lang="fr-FR" smtClean="0"/>
              <a:t>8</a:t>
            </a:fld>
            <a:endParaRPr lang="fr-FR"/>
          </a:p>
        </p:txBody>
      </p:sp>
    </p:spTree>
    <p:extLst>
      <p:ext uri="{BB962C8B-B14F-4D97-AF65-F5344CB8AC3E}">
        <p14:creationId xmlns:p14="http://schemas.microsoft.com/office/powerpoint/2010/main" val="3692123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kern="1200" dirty="0" smtClean="0">
                <a:solidFill>
                  <a:schemeClr val="tx1"/>
                </a:solidFill>
                <a:effectLst/>
                <a:latin typeface="+mn-lt"/>
                <a:ea typeface="+mn-ea"/>
                <a:cs typeface="+mn-cs"/>
              </a:rPr>
              <a:t>Commençons par exposer les composantes d’1 organisation:</a:t>
            </a:r>
          </a:p>
          <a:p>
            <a:r>
              <a:rPr lang="fr-FR" sz="1200" b="0" i="0" kern="1200" dirty="0" smtClean="0">
                <a:solidFill>
                  <a:schemeClr val="tx1"/>
                </a:solidFill>
                <a:effectLst/>
                <a:latin typeface="+mn-lt"/>
                <a:ea typeface="+mn-ea"/>
                <a:cs typeface="+mn-cs"/>
              </a:rPr>
              <a:t>Sommet stratégique</a:t>
            </a:r>
          </a:p>
          <a:p>
            <a:r>
              <a:rPr lang="fr-FR" sz="1200" b="0" i="0" kern="1200" dirty="0" smtClean="0">
                <a:solidFill>
                  <a:schemeClr val="tx1"/>
                </a:solidFill>
                <a:effectLst/>
                <a:latin typeface="+mn-lt"/>
                <a:ea typeface="+mn-ea"/>
                <a:cs typeface="+mn-cs"/>
              </a:rPr>
              <a:t>Technostructure</a:t>
            </a:r>
          </a:p>
          <a:p>
            <a:r>
              <a:rPr lang="fr-FR" sz="1200" b="0" i="0" kern="1200" dirty="0" smtClean="0">
                <a:solidFill>
                  <a:schemeClr val="tx1"/>
                </a:solidFill>
                <a:effectLst/>
                <a:latin typeface="+mn-lt"/>
                <a:ea typeface="+mn-ea"/>
                <a:cs typeface="+mn-cs"/>
              </a:rPr>
              <a:t>Logistique</a:t>
            </a:r>
          </a:p>
          <a:p>
            <a:r>
              <a:rPr lang="fr-FR" sz="1200" b="0" i="0" kern="1200" dirty="0" smtClean="0">
                <a:solidFill>
                  <a:schemeClr val="tx1"/>
                </a:solidFill>
                <a:effectLst/>
                <a:latin typeface="+mn-lt"/>
                <a:ea typeface="+mn-ea"/>
                <a:cs typeface="+mn-cs"/>
              </a:rPr>
              <a:t>Ligne hiérarchique</a:t>
            </a:r>
          </a:p>
          <a:p>
            <a:r>
              <a:rPr lang="fr-FR" sz="1200" b="0" i="0" kern="1200" dirty="0" smtClean="0">
                <a:solidFill>
                  <a:schemeClr val="tx1"/>
                </a:solidFill>
                <a:effectLst/>
                <a:latin typeface="+mn-lt"/>
                <a:ea typeface="+mn-ea"/>
                <a:cs typeface="+mn-cs"/>
              </a:rPr>
              <a:t>Centre opérationnel</a:t>
            </a:r>
            <a:endParaRPr lang="fr-FR" dirty="0"/>
          </a:p>
        </p:txBody>
      </p:sp>
      <p:sp>
        <p:nvSpPr>
          <p:cNvPr id="4" name="Espace réservé du numéro de diapositive 3"/>
          <p:cNvSpPr>
            <a:spLocks noGrp="1"/>
          </p:cNvSpPr>
          <p:nvPr>
            <p:ph type="sldNum" sz="quarter" idx="10"/>
          </p:nvPr>
        </p:nvSpPr>
        <p:spPr/>
        <p:txBody>
          <a:bodyPr/>
          <a:lstStyle/>
          <a:p>
            <a:fld id="{57C4FC1B-F755-4961-9837-115DE0B4BE97}" type="slidenum">
              <a:rPr lang="fr-FR" smtClean="0"/>
              <a:t>9</a:t>
            </a:fld>
            <a:endParaRPr lang="fr-FR"/>
          </a:p>
        </p:txBody>
      </p:sp>
    </p:spTree>
    <p:extLst>
      <p:ext uri="{BB962C8B-B14F-4D97-AF65-F5344CB8AC3E}">
        <p14:creationId xmlns:p14="http://schemas.microsoft.com/office/powerpoint/2010/main" val="41912322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fr-FR" smtClean="0"/>
              <a:t>Modifiez le style du titre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CE794AE6-B50A-4BBD-BC12-D1B2B3436C61}" type="datetime1">
              <a:rPr lang="fr-FR" smtClean="0"/>
              <a:t>20/03/2022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0A0FC4-70C8-4512-B04B-891F4081B7C2}" type="slidenum">
              <a:rPr lang="fr-FR" smtClean="0"/>
              <a:t>‹N°›</a:t>
            </a:fld>
            <a:endParaRPr lang="fr-F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566630FD-A760-48D5-A1C1-D94135D8885D}" type="datetime1">
              <a:rPr lang="fr-FR" smtClean="0"/>
              <a:t>20/03/2022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0A0FC4-70C8-4512-B04B-891F4081B7C2}"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9AB6C54-04EF-49AB-9884-6D72CC8D26E9}" type="datetime1">
              <a:rPr lang="fr-FR" smtClean="0"/>
              <a:t>20/03/2022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0A0FC4-70C8-4512-B04B-891F4081B7C2}"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7FF6C72E-339A-4706-9F91-3FBCA530F395}" type="datetime1">
              <a:rPr lang="fr-FR" smtClean="0"/>
              <a:t>20/03/2022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0A0FC4-70C8-4512-B04B-891F4081B7C2}"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fr-FR" smtClean="0"/>
              <a:t>Modifiez le style du titre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0D802358-922D-4DAC-9910-F921E694F26E}" type="datetime1">
              <a:rPr lang="fr-FR" smtClean="0"/>
              <a:t>20/03/2022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0A0FC4-70C8-4512-B04B-891F4081B7C2}" type="slidenum">
              <a:rPr lang="fr-FR" smtClean="0"/>
              <a:t>‹N°›</a:t>
            </a:fld>
            <a:endParaRPr lang="fr-F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289F0E76-124C-4C6A-AB93-A46E85180D21}" type="datetime1">
              <a:rPr lang="fr-FR" smtClean="0"/>
              <a:t>20/03/2022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A0A0FC4-70C8-4512-B04B-891F4081B7C2}"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8628B7EF-5D63-4CBC-8EB9-CF813BD29E6E}" type="datetime1">
              <a:rPr lang="fr-FR" smtClean="0"/>
              <a:t>20/03/2022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4A0A0FC4-70C8-4512-B04B-891F4081B7C2}" type="slidenum">
              <a:rPr lang="fr-FR" smtClean="0"/>
              <a:t>‹N°›</a:t>
            </a:fld>
            <a:endParaRPr lang="fr-F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8A64C5DB-7264-455E-B6F3-BEE9C8D397E7}" type="datetime1">
              <a:rPr lang="fr-FR" smtClean="0"/>
              <a:t>20/03/2022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4A0A0FC4-70C8-4512-B04B-891F4081B7C2}"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16979C-2F50-42A8-82CA-C57C17F12498}" type="datetime1">
              <a:rPr lang="fr-FR" smtClean="0"/>
              <a:t>20/03/2022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4A0A0FC4-70C8-4512-B04B-891F4081B7C2}"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552F28C-D171-49FD-A814-8FBF3049A28A}" type="datetime1">
              <a:rPr lang="fr-FR" smtClean="0"/>
              <a:t>20/03/2022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A0A0FC4-70C8-4512-B04B-891F4081B7C2}" type="slidenum">
              <a:rPr lang="fr-FR" smtClean="0"/>
              <a:t>‹N°›</a:t>
            </a:fld>
            <a:endParaRPr lang="fr-F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B9824E6-1B28-489A-83E7-BA229F247AE7}" type="datetime1">
              <a:rPr lang="fr-FR" smtClean="0"/>
              <a:t>20/03/2022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A0A0FC4-70C8-4512-B04B-891F4081B7C2}"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1F78DF82-52A2-496E-91E8-AE8A619A2ABF}" type="datetime1">
              <a:rPr lang="fr-FR" smtClean="0"/>
              <a:t>20/03/2022</a:t>
            </a:fld>
            <a:endParaRPr lang="fr-FR"/>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fr-FR"/>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4A0A0FC4-70C8-4512-B04B-891F4081B7C2}"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style>
          <a:lnRef idx="0">
            <a:schemeClr val="accent2"/>
          </a:lnRef>
          <a:fillRef idx="3">
            <a:schemeClr val="accent2"/>
          </a:fillRef>
          <a:effectRef idx="3">
            <a:schemeClr val="accent2"/>
          </a:effectRef>
          <a:fontRef idx="minor">
            <a:schemeClr val="lt1"/>
          </a:fontRef>
        </p:style>
        <p:txBody>
          <a:bodyPr>
            <a:normAutofit/>
          </a:bodyPr>
          <a:lstStyle/>
          <a:p>
            <a:pPr lvl="0" algn="ctr"/>
            <a:r>
              <a:rPr lang="fr-FR" sz="4900" b="1" dirty="0" smtClean="0">
                <a:solidFill>
                  <a:schemeClr val="tx1"/>
                </a:solidFill>
              </a:rPr>
              <a:t>Sociologie </a:t>
            </a:r>
            <a:r>
              <a:rPr lang="fr-FR" sz="4900" b="1" dirty="0">
                <a:solidFill>
                  <a:schemeClr val="tx1"/>
                </a:solidFill>
              </a:rPr>
              <a:t>des </a:t>
            </a:r>
            <a:r>
              <a:rPr lang="fr-FR" sz="4900" b="1" dirty="0" smtClean="0">
                <a:solidFill>
                  <a:schemeClr val="tx1"/>
                </a:solidFill>
              </a:rPr>
              <a:t>organisations</a:t>
            </a:r>
            <a:endParaRPr lang="fr-FR" b="1" dirty="0">
              <a:solidFill>
                <a:schemeClr val="tx1"/>
              </a:solidFill>
            </a:endParaRPr>
          </a:p>
        </p:txBody>
      </p:sp>
      <p:sp>
        <p:nvSpPr>
          <p:cNvPr id="3" name="Sous-titre 2"/>
          <p:cNvSpPr>
            <a:spLocks noGrp="1"/>
          </p:cNvSpPr>
          <p:nvPr>
            <p:ph type="subTitle" idx="1"/>
          </p:nvPr>
        </p:nvSpPr>
        <p:spPr>
          <a:xfrm>
            <a:off x="685800" y="3505200"/>
            <a:ext cx="6400800" cy="1219944"/>
          </a:xfrm>
        </p:spPr>
        <p:txBody>
          <a:bodyPr>
            <a:normAutofit/>
          </a:bodyPr>
          <a:lstStyle/>
          <a:p>
            <a:r>
              <a:rPr lang="fr-FR" sz="2800" dirty="0" smtClean="0"/>
              <a:t>Cours N°03</a:t>
            </a:r>
          </a:p>
          <a:p>
            <a:r>
              <a:rPr lang="fr-FR" sz="2800" dirty="0" smtClean="0"/>
              <a:t>Dr, </a:t>
            </a:r>
            <a:r>
              <a:rPr lang="fr-FR" sz="2800" dirty="0" err="1" smtClean="0"/>
              <a:t>Soumia</a:t>
            </a:r>
            <a:r>
              <a:rPr lang="fr-FR" sz="2800" dirty="0" smtClean="0"/>
              <a:t> BOUZAHER</a:t>
            </a:r>
            <a:endParaRPr lang="fr-FR" sz="2800" dirty="0"/>
          </a:p>
        </p:txBody>
      </p:sp>
    </p:spTree>
    <p:extLst>
      <p:ext uri="{BB962C8B-B14F-4D97-AF65-F5344CB8AC3E}">
        <p14:creationId xmlns:p14="http://schemas.microsoft.com/office/powerpoint/2010/main" val="33181394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1166843"/>
            <a:ext cx="7272808" cy="4862870"/>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p>
            <a:r>
              <a:rPr lang="fr-FR" sz="2200" dirty="0" smtClean="0">
                <a:solidFill>
                  <a:schemeClr val="tx1"/>
                </a:solidFill>
              </a:rPr>
              <a:t>Pour </a:t>
            </a:r>
            <a:r>
              <a:rPr lang="fr-FR" sz="2200" dirty="0">
                <a:solidFill>
                  <a:schemeClr val="tx1"/>
                </a:solidFill>
              </a:rPr>
              <a:t>comprendre la façon dont les organisations se structurent, il faut en expliquer leur fonctionnement, c’est à dire </a:t>
            </a:r>
            <a:r>
              <a:rPr lang="fr-FR" sz="2200" dirty="0" smtClean="0">
                <a:solidFill>
                  <a:schemeClr val="tx1"/>
                </a:solidFill>
              </a:rPr>
              <a:t>:</a:t>
            </a:r>
          </a:p>
          <a:p>
            <a:r>
              <a:rPr lang="fr-FR" sz="2400" b="1" dirty="0">
                <a:solidFill>
                  <a:schemeClr val="tx1"/>
                </a:solidFill>
                <a:sym typeface="Symbol"/>
              </a:rPr>
              <a:t>	</a:t>
            </a:r>
            <a:r>
              <a:rPr lang="fr-FR" sz="2400" b="1" dirty="0" smtClean="0">
                <a:solidFill>
                  <a:schemeClr val="tx1"/>
                </a:solidFill>
                <a:sym typeface="Symbol"/>
              </a:rPr>
              <a:t></a:t>
            </a:r>
            <a:r>
              <a:rPr lang="fr-FR" sz="2200" dirty="0" smtClean="0">
                <a:solidFill>
                  <a:schemeClr val="tx1"/>
                </a:solidFill>
              </a:rPr>
              <a:t>les </a:t>
            </a:r>
            <a:r>
              <a:rPr lang="fr-FR" sz="2200" dirty="0">
                <a:solidFill>
                  <a:schemeClr val="tx1"/>
                </a:solidFill>
              </a:rPr>
              <a:t>éléments qui en font partie</a:t>
            </a:r>
            <a:r>
              <a:rPr lang="fr-FR" sz="2200" dirty="0" smtClean="0">
                <a:solidFill>
                  <a:schemeClr val="tx1"/>
                </a:solidFill>
              </a:rPr>
              <a:t>,</a:t>
            </a:r>
          </a:p>
          <a:p>
            <a:r>
              <a:rPr lang="fr-FR" sz="2000" b="1" dirty="0" smtClean="0">
                <a:solidFill>
                  <a:schemeClr val="tx1"/>
                </a:solidFill>
                <a:sym typeface="Symbol"/>
              </a:rPr>
              <a:t>	 </a:t>
            </a:r>
            <a:r>
              <a:rPr lang="fr-FR" sz="2200" dirty="0" smtClean="0">
                <a:solidFill>
                  <a:schemeClr val="tx1"/>
                </a:solidFill>
              </a:rPr>
              <a:t>les </a:t>
            </a:r>
            <a:r>
              <a:rPr lang="fr-FR" sz="2200" dirty="0">
                <a:solidFill>
                  <a:schemeClr val="tx1"/>
                </a:solidFill>
              </a:rPr>
              <a:t>liens qui unissent ces éléments</a:t>
            </a:r>
            <a:r>
              <a:rPr lang="fr-FR" sz="2200" dirty="0" smtClean="0">
                <a:solidFill>
                  <a:schemeClr val="tx1"/>
                </a:solidFill>
              </a:rPr>
              <a:t>.</a:t>
            </a:r>
          </a:p>
          <a:p>
            <a:r>
              <a:rPr lang="fr-FR" sz="2200" dirty="0" smtClean="0">
                <a:solidFill>
                  <a:schemeClr val="tx1"/>
                </a:solidFill>
              </a:rPr>
              <a:t>	</a:t>
            </a:r>
            <a:r>
              <a:rPr lang="fr-FR" sz="2000" b="1" dirty="0">
                <a:solidFill>
                  <a:schemeClr val="tx1"/>
                </a:solidFill>
                <a:sym typeface="Symbol"/>
              </a:rPr>
              <a:t> </a:t>
            </a:r>
            <a:r>
              <a:rPr lang="fr-FR" sz="2000" b="1" dirty="0" smtClean="0">
                <a:solidFill>
                  <a:schemeClr val="tx1"/>
                </a:solidFill>
                <a:sym typeface="Symbol"/>
              </a:rPr>
              <a:t></a:t>
            </a:r>
            <a:r>
              <a:rPr lang="fr-FR" sz="2200" dirty="0" smtClean="0">
                <a:solidFill>
                  <a:schemeClr val="tx1"/>
                </a:solidFill>
              </a:rPr>
              <a:t>Les </a:t>
            </a:r>
            <a:r>
              <a:rPr lang="fr-FR" sz="2200" dirty="0">
                <a:solidFill>
                  <a:schemeClr val="tx1"/>
                </a:solidFill>
              </a:rPr>
              <a:t>éléments de base de </a:t>
            </a:r>
            <a:r>
              <a:rPr lang="fr-FR" sz="2200" dirty="0" smtClean="0">
                <a:solidFill>
                  <a:schemeClr val="tx1"/>
                </a:solidFill>
              </a:rPr>
              <a:t>l’organisation,</a:t>
            </a:r>
          </a:p>
          <a:p>
            <a:r>
              <a:rPr lang="fr-FR" sz="2200" dirty="0" smtClean="0">
                <a:solidFill>
                  <a:schemeClr val="tx1"/>
                </a:solidFill>
              </a:rPr>
              <a:t>Les </a:t>
            </a:r>
            <a:r>
              <a:rPr lang="fr-FR" sz="2200" dirty="0">
                <a:solidFill>
                  <a:schemeClr val="tx1"/>
                </a:solidFill>
              </a:rPr>
              <a:t>organisations sont composées de cinq éléments </a:t>
            </a:r>
            <a:r>
              <a:rPr lang="fr-FR" sz="2200" dirty="0" smtClean="0">
                <a:solidFill>
                  <a:schemeClr val="tx1"/>
                </a:solidFill>
              </a:rPr>
              <a:t>:</a:t>
            </a:r>
          </a:p>
          <a:p>
            <a:pPr marL="457200" indent="-457200">
              <a:buFont typeface="+mj-lt"/>
              <a:buAutoNum type="arabicPeriod"/>
            </a:pPr>
            <a:r>
              <a:rPr lang="fr-FR" sz="2200" b="1" dirty="0" smtClean="0">
                <a:solidFill>
                  <a:schemeClr val="tx1"/>
                </a:solidFill>
              </a:rPr>
              <a:t>le </a:t>
            </a:r>
            <a:r>
              <a:rPr lang="fr-FR" sz="2200" b="1" dirty="0">
                <a:solidFill>
                  <a:schemeClr val="tx1"/>
                </a:solidFill>
              </a:rPr>
              <a:t>centre opérationnel </a:t>
            </a:r>
            <a:r>
              <a:rPr lang="fr-FR" sz="2200" b="1" dirty="0" smtClean="0">
                <a:solidFill>
                  <a:schemeClr val="tx1"/>
                </a:solidFill>
              </a:rPr>
              <a:t>:</a:t>
            </a:r>
          </a:p>
          <a:p>
            <a:pPr marL="342900" indent="-342900">
              <a:buFont typeface="Symbol"/>
              <a:buChar char="®"/>
            </a:pPr>
            <a:r>
              <a:rPr lang="fr-FR" sz="2200" dirty="0" smtClean="0">
                <a:solidFill>
                  <a:schemeClr val="tx1"/>
                </a:solidFill>
              </a:rPr>
              <a:t>Il </a:t>
            </a:r>
            <a:r>
              <a:rPr lang="fr-FR" sz="2200" dirty="0">
                <a:solidFill>
                  <a:schemeClr val="tx1"/>
                </a:solidFill>
              </a:rPr>
              <a:t>rassemble les membres de l’organisation (opérateurs) dont le travail est directement lié à la production des biens et des services</a:t>
            </a:r>
            <a:r>
              <a:rPr lang="fr-FR" sz="2200" dirty="0" smtClean="0">
                <a:solidFill>
                  <a:schemeClr val="tx1"/>
                </a:solidFill>
              </a:rPr>
              <a:t>.</a:t>
            </a:r>
          </a:p>
          <a:p>
            <a:pPr marL="342900" indent="-342900">
              <a:buFont typeface="Symbol"/>
              <a:buChar char="®"/>
            </a:pPr>
            <a:r>
              <a:rPr lang="fr-FR" sz="2200" dirty="0" smtClean="0">
                <a:solidFill>
                  <a:schemeClr val="tx1"/>
                </a:solidFill>
              </a:rPr>
              <a:t>Il </a:t>
            </a:r>
            <a:r>
              <a:rPr lang="fr-FR" sz="2200" dirty="0">
                <a:solidFill>
                  <a:schemeClr val="tx1"/>
                </a:solidFill>
              </a:rPr>
              <a:t>procure les entrées nécessaires à la production, fabrique et distribue les produits, assure la maintenance.</a:t>
            </a:r>
          </a:p>
        </p:txBody>
      </p:sp>
      <p:sp>
        <p:nvSpPr>
          <p:cNvPr id="6" name="Espace réservé du numéro de diapositive 5"/>
          <p:cNvSpPr>
            <a:spLocks noGrp="1"/>
          </p:cNvSpPr>
          <p:nvPr>
            <p:ph type="sldNum" sz="quarter" idx="12"/>
          </p:nvPr>
        </p:nvSpPr>
        <p:spPr/>
        <p:txBody>
          <a:bodyPr/>
          <a:lstStyle/>
          <a:p>
            <a:fld id="{4A0A0FC4-70C8-4512-B04B-891F4081B7C2}" type="slidenum">
              <a:rPr lang="fr-FR" sz="1800" smtClean="0"/>
              <a:t>10</a:t>
            </a:fld>
            <a:endParaRPr lang="fr-FR" sz="1800"/>
          </a:p>
        </p:txBody>
      </p:sp>
      <p:sp>
        <p:nvSpPr>
          <p:cNvPr id="7" name="Rectangle 6"/>
          <p:cNvSpPr/>
          <p:nvPr/>
        </p:nvSpPr>
        <p:spPr>
          <a:xfrm>
            <a:off x="755576" y="404664"/>
            <a:ext cx="7272808" cy="523220"/>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r>
              <a:rPr lang="fr-FR" sz="2800" b="1" dirty="0">
                <a:solidFill>
                  <a:schemeClr val="tx1"/>
                </a:solidFill>
              </a:rPr>
              <a:t>Le fonctionnement de </a:t>
            </a:r>
            <a:r>
              <a:rPr lang="fr-FR" sz="2800" b="1" dirty="0" smtClean="0">
                <a:solidFill>
                  <a:schemeClr val="tx1"/>
                </a:solidFill>
              </a:rPr>
              <a:t>l’organisation</a:t>
            </a:r>
            <a:endParaRPr lang="fr-FR" sz="2800" b="1" dirty="0">
              <a:solidFill>
                <a:schemeClr val="tx1"/>
              </a:solidFill>
            </a:endParaRPr>
          </a:p>
        </p:txBody>
      </p:sp>
    </p:spTree>
    <p:extLst>
      <p:ext uri="{BB962C8B-B14F-4D97-AF65-F5344CB8AC3E}">
        <p14:creationId xmlns:p14="http://schemas.microsoft.com/office/powerpoint/2010/main" val="25457399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4A0A0FC4-70C8-4512-B04B-891F4081B7C2}" type="slidenum">
              <a:rPr lang="fr-FR" sz="1800" smtClean="0"/>
              <a:t>11</a:t>
            </a:fld>
            <a:endParaRPr lang="fr-FR" sz="1800"/>
          </a:p>
        </p:txBody>
      </p:sp>
      <p:sp>
        <p:nvSpPr>
          <p:cNvPr id="6" name="Rectangle 5"/>
          <p:cNvSpPr/>
          <p:nvPr/>
        </p:nvSpPr>
        <p:spPr>
          <a:xfrm>
            <a:off x="280484" y="1412776"/>
            <a:ext cx="8712968" cy="4154984"/>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p>
            <a:pPr marL="457200" indent="-457200">
              <a:buFont typeface="+mj-lt"/>
              <a:buAutoNum type="arabicPeriod" startAt="2"/>
            </a:pPr>
            <a:r>
              <a:rPr lang="fr-FR" sz="2400" b="1" u="sng" dirty="0">
                <a:solidFill>
                  <a:schemeClr val="tx1"/>
                </a:solidFill>
              </a:rPr>
              <a:t>Le sommet stratégique </a:t>
            </a:r>
            <a:r>
              <a:rPr lang="fr-FR" sz="2400" b="1" u="sng" dirty="0" smtClean="0">
                <a:solidFill>
                  <a:schemeClr val="tx1"/>
                </a:solidFill>
              </a:rPr>
              <a:t>:</a:t>
            </a:r>
          </a:p>
          <a:p>
            <a:endParaRPr lang="fr-FR" sz="2200" dirty="0" smtClean="0">
              <a:solidFill>
                <a:schemeClr val="tx1"/>
              </a:solidFill>
            </a:endParaRPr>
          </a:p>
          <a:p>
            <a:pPr marL="342900" indent="-342900">
              <a:buFont typeface="Symbol"/>
              <a:buChar char="®"/>
            </a:pPr>
            <a:r>
              <a:rPr lang="fr-FR" sz="2200" dirty="0" smtClean="0">
                <a:solidFill>
                  <a:schemeClr val="tx1"/>
                </a:solidFill>
              </a:rPr>
              <a:t>Il </a:t>
            </a:r>
            <a:r>
              <a:rPr lang="fr-FR" sz="2200" dirty="0">
                <a:solidFill>
                  <a:schemeClr val="tx1"/>
                </a:solidFill>
              </a:rPr>
              <a:t>fait en sorte que l’organisation remplisse sa mission de façon efficace et qu’elle serve les besoins de ceux qui la contrôlent (propriétaires, administrations, etc</a:t>
            </a:r>
            <a:r>
              <a:rPr lang="fr-FR" sz="2200" dirty="0" smtClean="0">
                <a:solidFill>
                  <a:schemeClr val="tx1"/>
                </a:solidFill>
              </a:rPr>
              <a:t>.).</a:t>
            </a:r>
          </a:p>
          <a:p>
            <a:pPr marL="342900" indent="-342900">
              <a:buFont typeface="Symbol"/>
              <a:buChar char="®"/>
            </a:pPr>
            <a:r>
              <a:rPr lang="fr-FR" sz="2200" dirty="0" smtClean="0">
                <a:solidFill>
                  <a:schemeClr val="tx1"/>
                </a:solidFill>
              </a:rPr>
              <a:t>Il </a:t>
            </a:r>
            <a:r>
              <a:rPr lang="fr-FR" sz="2200" dirty="0">
                <a:solidFill>
                  <a:schemeClr val="tx1"/>
                </a:solidFill>
              </a:rPr>
              <a:t>exerce des fonctions de supervision directe : allocation des ressources, règlement des conflits, contrôle, diffusion de l’information, leadership</a:t>
            </a:r>
            <a:r>
              <a:rPr lang="fr-FR" sz="2200" dirty="0" smtClean="0">
                <a:solidFill>
                  <a:schemeClr val="tx1"/>
                </a:solidFill>
              </a:rPr>
              <a:t>…</a:t>
            </a:r>
          </a:p>
          <a:p>
            <a:pPr marL="342900" indent="-342900">
              <a:buFont typeface="Symbol"/>
              <a:buChar char="®"/>
            </a:pPr>
            <a:r>
              <a:rPr lang="fr-FR" sz="2200" dirty="0" smtClean="0">
                <a:solidFill>
                  <a:schemeClr val="tx1"/>
                </a:solidFill>
              </a:rPr>
              <a:t>Il </a:t>
            </a:r>
            <a:r>
              <a:rPr lang="fr-FR" sz="2200" dirty="0">
                <a:solidFill>
                  <a:schemeClr val="tx1"/>
                </a:solidFill>
              </a:rPr>
              <a:t>est également chargé de la gestion des conditions de frontière de l’organisation et de ses relations avec l’environnement (contacts à haut niveau, négociation</a:t>
            </a:r>
            <a:r>
              <a:rPr lang="fr-FR" sz="2200" dirty="0" smtClean="0">
                <a:solidFill>
                  <a:schemeClr val="tx1"/>
                </a:solidFill>
              </a:rPr>
              <a:t>…</a:t>
            </a:r>
          </a:p>
          <a:p>
            <a:pPr marL="342900" indent="-342900">
              <a:buFont typeface="Symbol"/>
              <a:buChar char="®"/>
            </a:pPr>
            <a:r>
              <a:rPr lang="fr-FR" sz="2200" dirty="0" smtClean="0">
                <a:solidFill>
                  <a:schemeClr val="tx1"/>
                </a:solidFill>
              </a:rPr>
              <a:t>Enfin</a:t>
            </a:r>
            <a:r>
              <a:rPr lang="fr-FR" sz="2200" dirty="0">
                <a:solidFill>
                  <a:schemeClr val="tx1"/>
                </a:solidFill>
              </a:rPr>
              <a:t>, il doit développer la stratégie de </a:t>
            </a:r>
            <a:r>
              <a:rPr lang="fr-FR" sz="2200" dirty="0" smtClean="0">
                <a:solidFill>
                  <a:schemeClr val="tx1"/>
                </a:solidFill>
              </a:rPr>
              <a:t>l’organisation,</a:t>
            </a:r>
          </a:p>
        </p:txBody>
      </p:sp>
    </p:spTree>
    <p:extLst>
      <p:ext uri="{BB962C8B-B14F-4D97-AF65-F5344CB8AC3E}">
        <p14:creationId xmlns:p14="http://schemas.microsoft.com/office/powerpoint/2010/main" val="37301789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4A0A0FC4-70C8-4512-B04B-891F4081B7C2}" type="slidenum">
              <a:rPr lang="fr-FR" sz="1800" smtClean="0"/>
              <a:t>12</a:t>
            </a:fld>
            <a:endParaRPr lang="fr-FR" sz="1800" dirty="0"/>
          </a:p>
        </p:txBody>
      </p:sp>
      <p:sp>
        <p:nvSpPr>
          <p:cNvPr id="6" name="Rectangle 5"/>
          <p:cNvSpPr/>
          <p:nvPr/>
        </p:nvSpPr>
        <p:spPr>
          <a:xfrm>
            <a:off x="251079" y="2132856"/>
            <a:ext cx="8712968" cy="2523768"/>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p>
            <a:endParaRPr lang="fr-FR" sz="2200" dirty="0" smtClean="0">
              <a:solidFill>
                <a:schemeClr val="tx1"/>
              </a:solidFill>
            </a:endParaRPr>
          </a:p>
          <a:p>
            <a:pPr marL="457200" indent="-457200">
              <a:buFont typeface="+mj-lt"/>
              <a:buAutoNum type="arabicPeriod" startAt="3"/>
            </a:pPr>
            <a:r>
              <a:rPr lang="fr-FR" sz="2400" b="1" u="sng" dirty="0" smtClean="0">
                <a:solidFill>
                  <a:schemeClr val="tx1"/>
                </a:solidFill>
              </a:rPr>
              <a:t>La </a:t>
            </a:r>
            <a:r>
              <a:rPr lang="fr-FR" sz="2400" b="1" u="sng" dirty="0">
                <a:solidFill>
                  <a:schemeClr val="tx1"/>
                </a:solidFill>
              </a:rPr>
              <a:t>ligne hiérarchique </a:t>
            </a:r>
            <a:r>
              <a:rPr lang="fr-FR" sz="2400" b="1" u="sng" dirty="0" smtClean="0">
                <a:solidFill>
                  <a:schemeClr val="tx1"/>
                </a:solidFill>
              </a:rPr>
              <a:t>:</a:t>
            </a:r>
          </a:p>
          <a:p>
            <a:endParaRPr lang="fr-FR" sz="2400" b="1" u="sng" dirty="0" smtClean="0">
              <a:solidFill>
                <a:schemeClr val="tx1"/>
              </a:solidFill>
            </a:endParaRPr>
          </a:p>
          <a:p>
            <a:r>
              <a:rPr lang="fr-FR" sz="2200" dirty="0" smtClean="0">
                <a:solidFill>
                  <a:schemeClr val="tx1"/>
                </a:solidFill>
              </a:rPr>
              <a:t>C’est </a:t>
            </a:r>
            <a:r>
              <a:rPr lang="fr-FR" sz="2200" dirty="0">
                <a:solidFill>
                  <a:schemeClr val="tx1"/>
                </a:solidFill>
              </a:rPr>
              <a:t>la ligne d’autorité (cadres, contremaîtres...) qui joint le sommet stratégique au centre opérationnel. Chaque membre de la chaîne hiérarchique accomplit, à son niveau, le travail du sommet hiérarchique.</a:t>
            </a:r>
          </a:p>
        </p:txBody>
      </p:sp>
    </p:spTree>
    <p:extLst>
      <p:ext uri="{BB962C8B-B14F-4D97-AF65-F5344CB8AC3E}">
        <p14:creationId xmlns:p14="http://schemas.microsoft.com/office/powerpoint/2010/main" val="9249001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4A0A0FC4-70C8-4512-B04B-891F4081B7C2}" type="slidenum">
              <a:rPr lang="fr-FR" sz="1800" smtClean="0"/>
              <a:t>13</a:t>
            </a:fld>
            <a:endParaRPr lang="fr-FR" dirty="0"/>
          </a:p>
        </p:txBody>
      </p:sp>
      <p:sp>
        <p:nvSpPr>
          <p:cNvPr id="9" name="Rectangle 8"/>
          <p:cNvSpPr/>
          <p:nvPr/>
        </p:nvSpPr>
        <p:spPr>
          <a:xfrm>
            <a:off x="683568" y="1166843"/>
            <a:ext cx="7848872" cy="5232202"/>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p>
            <a:pPr marL="457200" indent="-457200">
              <a:buFont typeface="+mj-lt"/>
              <a:buAutoNum type="arabicPeriod" startAt="4"/>
            </a:pPr>
            <a:r>
              <a:rPr lang="fr-FR" sz="2400" b="1" u="sng" dirty="0">
                <a:solidFill>
                  <a:schemeClr val="tx1"/>
                </a:solidFill>
              </a:rPr>
              <a:t>La technostructure :</a:t>
            </a:r>
          </a:p>
          <a:p>
            <a:r>
              <a:rPr lang="fr-FR" sz="2200" dirty="0" smtClean="0">
                <a:sym typeface="Symbol"/>
              </a:rPr>
              <a:t></a:t>
            </a:r>
            <a:r>
              <a:rPr lang="fr-FR" sz="2200" dirty="0" smtClean="0"/>
              <a:t>Elle </a:t>
            </a:r>
            <a:r>
              <a:rPr lang="fr-FR" sz="2200" dirty="0"/>
              <a:t>est composée d’analystes, chargés de la conception et de l’adaptation de la structure, qui agissent sur le flux de travail par le biais de la standardisation </a:t>
            </a:r>
            <a:r>
              <a:rPr lang="fr-FR" sz="2200" dirty="0" smtClean="0"/>
              <a:t>:</a:t>
            </a:r>
          </a:p>
          <a:p>
            <a:endParaRPr lang="fr-FR" sz="2200" dirty="0" smtClean="0"/>
          </a:p>
          <a:p>
            <a:pPr marL="342900" indent="-342900">
              <a:buFont typeface="Wingdings" pitchFamily="2" charset="2"/>
              <a:buChar char="Ø"/>
            </a:pPr>
            <a:r>
              <a:rPr lang="fr-FR" sz="2200" dirty="0" smtClean="0"/>
              <a:t>Les </a:t>
            </a:r>
            <a:r>
              <a:rPr lang="fr-FR" sz="2200" dirty="0"/>
              <a:t>hommes des méthodes standardisent le travail</a:t>
            </a:r>
            <a:r>
              <a:rPr lang="fr-FR" sz="2200" dirty="0" smtClean="0"/>
              <a:t>.</a:t>
            </a:r>
          </a:p>
          <a:p>
            <a:pPr marL="342900" indent="-342900">
              <a:buFont typeface="Wingdings" pitchFamily="2" charset="2"/>
              <a:buChar char="Ø"/>
            </a:pPr>
            <a:r>
              <a:rPr lang="fr-FR" sz="2200" dirty="0" smtClean="0"/>
              <a:t>Les </a:t>
            </a:r>
            <a:r>
              <a:rPr lang="fr-FR" sz="2200" dirty="0"/>
              <a:t>hommes de la planification et du contrôle standardisent les résultats</a:t>
            </a:r>
            <a:r>
              <a:rPr lang="fr-FR" sz="2200" dirty="0" smtClean="0"/>
              <a:t>.</a:t>
            </a:r>
          </a:p>
          <a:p>
            <a:pPr marL="342900" indent="-342900">
              <a:buFont typeface="Wingdings" pitchFamily="2" charset="2"/>
              <a:buChar char="Ø"/>
            </a:pPr>
            <a:r>
              <a:rPr lang="fr-FR" sz="2200" dirty="0" smtClean="0"/>
              <a:t>Les </a:t>
            </a:r>
            <a:r>
              <a:rPr lang="fr-FR" sz="2200" dirty="0"/>
              <a:t>hommes du personnel standardisent les qualifications</a:t>
            </a:r>
            <a:r>
              <a:rPr lang="fr-FR" sz="2200" dirty="0" smtClean="0"/>
              <a:t>.</a:t>
            </a:r>
          </a:p>
          <a:p>
            <a:pPr marL="342900" indent="-342900">
              <a:buFont typeface="Wingdings" pitchFamily="2" charset="2"/>
              <a:buChar char="Ø"/>
            </a:pPr>
            <a:endParaRPr lang="fr-FR" sz="2200" dirty="0" smtClean="0"/>
          </a:p>
          <a:p>
            <a:pPr marL="457200" indent="-457200">
              <a:buFont typeface="+mj-lt"/>
              <a:buAutoNum type="arabicPeriod" startAt="5"/>
            </a:pPr>
            <a:r>
              <a:rPr lang="fr-FR" sz="2400" b="1" u="sng" dirty="0">
                <a:solidFill>
                  <a:schemeClr val="tx1"/>
                </a:solidFill>
              </a:rPr>
              <a:t>Les unités fonctionnelles logistiques </a:t>
            </a:r>
            <a:r>
              <a:rPr lang="fr-FR" sz="2400" b="1" u="sng" dirty="0" smtClean="0">
                <a:solidFill>
                  <a:schemeClr val="tx1"/>
                </a:solidFill>
              </a:rPr>
              <a:t>:</a:t>
            </a:r>
          </a:p>
          <a:p>
            <a:pPr marL="342900" indent="-342900">
              <a:buFont typeface="Symbol"/>
              <a:buChar char="®"/>
            </a:pPr>
            <a:r>
              <a:rPr lang="fr-FR" sz="2200" dirty="0" smtClean="0"/>
              <a:t>Il </a:t>
            </a:r>
            <a:r>
              <a:rPr lang="fr-FR" sz="2200" dirty="0"/>
              <a:t>s’agit des unités spécialisées qui ont une fonction particulière à remplir : recherche, contentieux, relations publiques, etc</a:t>
            </a:r>
            <a:r>
              <a:rPr lang="fr-FR" sz="2200" dirty="0" smtClean="0"/>
              <a:t>.</a:t>
            </a:r>
          </a:p>
          <a:p>
            <a:pPr marL="342900" indent="-342900">
              <a:buFont typeface="Symbol"/>
              <a:buChar char="®"/>
            </a:pPr>
            <a:r>
              <a:rPr lang="fr-FR" sz="2200" dirty="0" smtClean="0"/>
              <a:t>Elles </a:t>
            </a:r>
            <a:r>
              <a:rPr lang="fr-FR" sz="2200" dirty="0"/>
              <a:t>interviennent indirectement dans le flux du travail.</a:t>
            </a:r>
          </a:p>
        </p:txBody>
      </p:sp>
    </p:spTree>
    <p:extLst>
      <p:ext uri="{BB962C8B-B14F-4D97-AF65-F5344CB8AC3E}">
        <p14:creationId xmlns:p14="http://schemas.microsoft.com/office/powerpoint/2010/main" val="8014306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4A0A0FC4-70C8-4512-B04B-891F4081B7C2}" type="slidenum">
              <a:rPr lang="fr-FR" sz="1800" smtClean="0"/>
              <a:t>14</a:t>
            </a:fld>
            <a:endParaRPr lang="fr-FR" sz="1800" dirty="0"/>
          </a:p>
        </p:txBody>
      </p:sp>
      <p:sp>
        <p:nvSpPr>
          <p:cNvPr id="6" name="Rectangle 5"/>
          <p:cNvSpPr/>
          <p:nvPr/>
        </p:nvSpPr>
        <p:spPr>
          <a:xfrm>
            <a:off x="1187624" y="2151756"/>
            <a:ext cx="6102424" cy="954107"/>
          </a:xfrm>
          <a:prstGeom prst="rect">
            <a:avLst/>
          </a:prstGeom>
        </p:spPr>
        <p:style>
          <a:lnRef idx="0">
            <a:schemeClr val="accent2"/>
          </a:lnRef>
          <a:fillRef idx="3">
            <a:schemeClr val="accent2"/>
          </a:fillRef>
          <a:effectRef idx="3">
            <a:schemeClr val="accent2"/>
          </a:effectRef>
          <a:fontRef idx="minor">
            <a:schemeClr val="lt1"/>
          </a:fontRef>
        </p:style>
        <p:txBody>
          <a:bodyPr wrap="square">
            <a:spAutoFit/>
          </a:bodyPr>
          <a:lstStyle/>
          <a:p>
            <a:r>
              <a:rPr lang="fr-FR" sz="2800" dirty="0"/>
              <a:t> "M. El </a:t>
            </a:r>
            <a:r>
              <a:rPr lang="fr-FR" sz="2800" dirty="0" err="1"/>
              <a:t>Maouhal</a:t>
            </a:r>
            <a:r>
              <a:rPr lang="fr-FR" sz="2800" dirty="0"/>
              <a:t> - "Théorie des organisations" - FLSH Ibn </a:t>
            </a:r>
            <a:r>
              <a:rPr lang="fr-FR" sz="2800" dirty="0" err="1"/>
              <a:t>Zohr</a:t>
            </a:r>
            <a:r>
              <a:rPr lang="fr-FR" sz="2800" dirty="0"/>
              <a:t>"</a:t>
            </a:r>
          </a:p>
        </p:txBody>
      </p:sp>
    </p:spTree>
    <p:extLst>
      <p:ext uri="{BB962C8B-B14F-4D97-AF65-F5344CB8AC3E}">
        <p14:creationId xmlns:p14="http://schemas.microsoft.com/office/powerpoint/2010/main" val="1919337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2"/>
          <p:cNvSpPr>
            <a:spLocks noGrp="1"/>
          </p:cNvSpPr>
          <p:nvPr>
            <p:ph type="title"/>
          </p:nvPr>
        </p:nvSpPr>
        <p:spPr>
          <a:xfrm>
            <a:off x="251520" y="1052736"/>
            <a:ext cx="8460432" cy="4608512"/>
          </a:xfrm>
        </p:spPr>
        <p:style>
          <a:lnRef idx="0">
            <a:schemeClr val="accent3"/>
          </a:lnRef>
          <a:fillRef idx="3">
            <a:schemeClr val="accent3"/>
          </a:fillRef>
          <a:effectRef idx="3">
            <a:schemeClr val="accent3"/>
          </a:effectRef>
          <a:fontRef idx="minor">
            <a:schemeClr val="lt1"/>
          </a:fontRef>
        </p:style>
        <p:txBody>
          <a:bodyPr>
            <a:noAutofit/>
          </a:bodyPr>
          <a:lstStyle/>
          <a:p>
            <a:r>
              <a:rPr lang="fr-FR" sz="3200" b="1" dirty="0" smtClean="0">
                <a:solidFill>
                  <a:schemeClr val="bg1"/>
                </a:solidFill>
                <a:latin typeface="Times New Roman" pitchFamily="18" charset="0"/>
                <a:cs typeface="Times New Roman" pitchFamily="18" charset="0"/>
              </a:rPr>
              <a:t>Organisation</a:t>
            </a:r>
            <a:r>
              <a:rPr lang="fr-FR" sz="1600" dirty="0" smtClean="0">
                <a:solidFill>
                  <a:schemeClr val="bg1"/>
                </a:solidFill>
                <a:latin typeface="Times New Roman" pitchFamily="18" charset="0"/>
                <a:cs typeface="Times New Roman" pitchFamily="18" charset="0"/>
              </a:rPr>
              <a:t/>
            </a:r>
            <a:br>
              <a:rPr lang="fr-FR" sz="1600" dirty="0" smtClean="0">
                <a:solidFill>
                  <a:schemeClr val="bg1"/>
                </a:solidFill>
                <a:latin typeface="Times New Roman" pitchFamily="18" charset="0"/>
                <a:cs typeface="Times New Roman" pitchFamily="18" charset="0"/>
              </a:rPr>
            </a:br>
            <a:r>
              <a:rPr lang="fr-FR" sz="2000" dirty="0" smtClean="0">
                <a:solidFill>
                  <a:schemeClr val="bg1"/>
                </a:solidFill>
                <a:latin typeface="Times New Roman" pitchFamily="18" charset="0"/>
                <a:cs typeface="Times New Roman" pitchFamily="18" charset="0"/>
              </a:rPr>
              <a:t/>
            </a:r>
            <a:br>
              <a:rPr lang="fr-FR" sz="2000" dirty="0" smtClean="0">
                <a:solidFill>
                  <a:schemeClr val="bg1"/>
                </a:solidFill>
                <a:latin typeface="Times New Roman" pitchFamily="18" charset="0"/>
                <a:cs typeface="Times New Roman" pitchFamily="18" charset="0"/>
              </a:rPr>
            </a:br>
            <a:r>
              <a:rPr lang="fr-FR" sz="2400" cap="none" dirty="0" smtClean="0">
                <a:solidFill>
                  <a:schemeClr val="bg1"/>
                </a:solidFill>
                <a:latin typeface="Times New Roman" pitchFamily="18" charset="0"/>
                <a:cs typeface="Times New Roman" pitchFamily="18" charset="0"/>
              </a:rPr>
              <a:t>La </a:t>
            </a:r>
            <a:r>
              <a:rPr lang="fr-FR" sz="2400" cap="none" dirty="0">
                <a:solidFill>
                  <a:schemeClr val="bg1"/>
                </a:solidFill>
                <a:latin typeface="Times New Roman" pitchFamily="18" charset="0"/>
                <a:cs typeface="Times New Roman" pitchFamily="18" charset="0"/>
              </a:rPr>
              <a:t>notion </a:t>
            </a:r>
            <a:r>
              <a:rPr lang="fr-FR" sz="2800" b="1" cap="none" dirty="0">
                <a:solidFill>
                  <a:schemeClr val="bg1"/>
                </a:solidFill>
                <a:latin typeface="Times New Roman" pitchFamily="18" charset="0"/>
                <a:cs typeface="Times New Roman" pitchFamily="18" charset="0"/>
              </a:rPr>
              <a:t>d’organisation</a:t>
            </a:r>
            <a:r>
              <a:rPr lang="fr-FR" sz="2800" cap="none" dirty="0">
                <a:solidFill>
                  <a:schemeClr val="bg1"/>
                </a:solidFill>
                <a:latin typeface="Times New Roman" pitchFamily="18" charset="0"/>
                <a:cs typeface="Times New Roman" pitchFamily="18" charset="0"/>
              </a:rPr>
              <a:t> </a:t>
            </a:r>
            <a:r>
              <a:rPr lang="fr-FR" sz="2400" cap="none" dirty="0">
                <a:solidFill>
                  <a:schemeClr val="bg1"/>
                </a:solidFill>
                <a:latin typeface="Times New Roman" pitchFamily="18" charset="0"/>
                <a:cs typeface="Times New Roman" pitchFamily="18" charset="0"/>
              </a:rPr>
              <a:t>peut avoir trois acceptions distinctes</a:t>
            </a:r>
            <a:r>
              <a:rPr lang="fr-FR" sz="2400" cap="none" dirty="0" smtClean="0">
                <a:solidFill>
                  <a:schemeClr val="bg1"/>
                </a:solidFill>
                <a:latin typeface="Times New Roman" pitchFamily="18" charset="0"/>
                <a:cs typeface="Times New Roman" pitchFamily="18" charset="0"/>
              </a:rPr>
              <a:t>:</a:t>
            </a:r>
            <a:br>
              <a:rPr lang="fr-FR" sz="2400" cap="none" dirty="0" smtClean="0">
                <a:solidFill>
                  <a:schemeClr val="bg1"/>
                </a:solidFill>
                <a:latin typeface="Times New Roman" pitchFamily="18" charset="0"/>
                <a:cs typeface="Times New Roman" pitchFamily="18" charset="0"/>
              </a:rPr>
            </a:br>
            <a:r>
              <a:rPr lang="fr-FR" sz="2400" cap="none" dirty="0" smtClean="0">
                <a:solidFill>
                  <a:schemeClr val="bg1"/>
                </a:solidFill>
                <a:latin typeface="Times New Roman" pitchFamily="18" charset="0"/>
                <a:cs typeface="Times New Roman" pitchFamily="18" charset="0"/>
              </a:rPr>
              <a:t/>
            </a:r>
            <a:br>
              <a:rPr lang="fr-FR" sz="2400" cap="none" dirty="0" smtClean="0">
                <a:solidFill>
                  <a:schemeClr val="bg1"/>
                </a:solidFill>
                <a:latin typeface="Times New Roman" pitchFamily="18" charset="0"/>
                <a:cs typeface="Times New Roman" pitchFamily="18" charset="0"/>
              </a:rPr>
            </a:br>
            <a:r>
              <a:rPr lang="fr-FR" sz="2400" cap="none" dirty="0">
                <a:solidFill>
                  <a:schemeClr val="bg1"/>
                </a:solidFill>
                <a:latin typeface="Times New Roman" pitchFamily="18" charset="0"/>
                <a:cs typeface="Times New Roman" pitchFamily="18" charset="0"/>
              </a:rPr>
              <a:t>	</a:t>
            </a:r>
            <a:r>
              <a:rPr lang="fr-FR" sz="2400" cap="none" dirty="0" smtClean="0">
                <a:solidFill>
                  <a:schemeClr val="bg1"/>
                </a:solidFill>
                <a:latin typeface="Times New Roman" pitchFamily="18" charset="0"/>
                <a:cs typeface="Times New Roman" pitchFamily="18" charset="0"/>
              </a:rPr>
              <a:t>1- </a:t>
            </a:r>
            <a:r>
              <a:rPr lang="fr-FR" sz="2400" cap="none" dirty="0">
                <a:solidFill>
                  <a:schemeClr val="bg1"/>
                </a:solidFill>
                <a:latin typeface="Times New Roman" pitchFamily="18" charset="0"/>
                <a:cs typeface="Times New Roman" pitchFamily="18" charset="0"/>
              </a:rPr>
              <a:t>Un </a:t>
            </a:r>
            <a:r>
              <a:rPr lang="fr-FR" sz="2800" b="1" cap="none" dirty="0">
                <a:solidFill>
                  <a:schemeClr val="bg1"/>
                </a:solidFill>
                <a:latin typeface="Times New Roman" pitchFamily="18" charset="0"/>
                <a:cs typeface="Times New Roman" pitchFamily="18" charset="0"/>
              </a:rPr>
              <a:t>regroupement d'humains </a:t>
            </a:r>
            <a:r>
              <a:rPr lang="fr-FR" sz="2400" cap="none" dirty="0">
                <a:solidFill>
                  <a:schemeClr val="bg1"/>
                </a:solidFill>
                <a:latin typeface="Times New Roman" pitchFamily="18" charset="0"/>
                <a:cs typeface="Times New Roman" pitchFamily="18" charset="0"/>
              </a:rPr>
              <a:t>qui coordonnent leurs activités pour atteindre certains buts </a:t>
            </a:r>
            <a:r>
              <a:rPr lang="fr-FR" sz="3200" b="1" cap="none" dirty="0" smtClean="0">
                <a:solidFill>
                  <a:schemeClr val="bg1"/>
                </a:solidFill>
                <a:latin typeface="Times New Roman" pitchFamily="18" charset="0"/>
                <a:cs typeface="Times New Roman" pitchFamily="18" charset="0"/>
                <a:sym typeface="Symbol"/>
              </a:rPr>
              <a:t></a:t>
            </a:r>
            <a:r>
              <a:rPr lang="fr-FR" sz="2400" cap="none" dirty="0" smtClean="0">
                <a:solidFill>
                  <a:schemeClr val="bg1"/>
                </a:solidFill>
                <a:latin typeface="Times New Roman" pitchFamily="18" charset="0"/>
                <a:cs typeface="Times New Roman" pitchFamily="18" charset="0"/>
              </a:rPr>
              <a:t>elle </a:t>
            </a:r>
            <a:r>
              <a:rPr lang="fr-FR" sz="2400" cap="none" dirty="0">
                <a:solidFill>
                  <a:schemeClr val="bg1"/>
                </a:solidFill>
                <a:latin typeface="Times New Roman" pitchFamily="18" charset="0"/>
                <a:cs typeface="Times New Roman" pitchFamily="18" charset="0"/>
              </a:rPr>
              <a:t>est alors envisagée comme une </a:t>
            </a:r>
            <a:r>
              <a:rPr lang="fr-FR" sz="2400" b="1" cap="none" dirty="0">
                <a:solidFill>
                  <a:schemeClr val="bg1"/>
                </a:solidFill>
                <a:latin typeface="Times New Roman" pitchFamily="18" charset="0"/>
                <a:cs typeface="Times New Roman" pitchFamily="18" charset="0"/>
              </a:rPr>
              <a:t>réponse au problème de l'action collective</a:t>
            </a:r>
            <a:r>
              <a:rPr lang="fr-FR" sz="2400" cap="none" dirty="0">
                <a:solidFill>
                  <a:schemeClr val="bg1"/>
                </a:solidFill>
                <a:latin typeface="Times New Roman" pitchFamily="18" charset="0"/>
                <a:cs typeface="Times New Roman" pitchFamily="18" charset="0"/>
              </a:rPr>
              <a:t>, de sa </a:t>
            </a:r>
            <a:r>
              <a:rPr lang="fr-FR" sz="2400" b="1" cap="none" dirty="0">
                <a:solidFill>
                  <a:schemeClr val="bg1"/>
                </a:solidFill>
                <a:latin typeface="Times New Roman" pitchFamily="18" charset="0"/>
                <a:cs typeface="Times New Roman" pitchFamily="18" charset="0"/>
              </a:rPr>
              <a:t>coordination</a:t>
            </a:r>
            <a:r>
              <a:rPr lang="fr-FR" sz="2400" cap="none" dirty="0">
                <a:solidFill>
                  <a:schemeClr val="bg1"/>
                </a:solidFill>
                <a:latin typeface="Times New Roman" pitchFamily="18" charset="0"/>
                <a:cs typeface="Times New Roman" pitchFamily="18" charset="0"/>
              </a:rPr>
              <a:t> et de sa </a:t>
            </a:r>
            <a:r>
              <a:rPr lang="fr-FR" sz="2400" b="1" cap="none" dirty="0" smtClean="0">
                <a:solidFill>
                  <a:schemeClr val="bg1"/>
                </a:solidFill>
                <a:latin typeface="Times New Roman" pitchFamily="18" charset="0"/>
                <a:cs typeface="Times New Roman" pitchFamily="18" charset="0"/>
              </a:rPr>
              <a:t>stabilisation</a:t>
            </a:r>
            <a:r>
              <a:rPr lang="fr-FR" sz="2400" cap="none" dirty="0" smtClean="0">
                <a:solidFill>
                  <a:schemeClr val="bg1"/>
                </a:solidFill>
                <a:latin typeface="Times New Roman" pitchFamily="18" charset="0"/>
                <a:cs typeface="Times New Roman" pitchFamily="18" charset="0"/>
              </a:rPr>
              <a:t/>
            </a:r>
            <a:br>
              <a:rPr lang="fr-FR" sz="2400" cap="none" dirty="0" smtClean="0">
                <a:solidFill>
                  <a:schemeClr val="bg1"/>
                </a:solidFill>
                <a:latin typeface="Times New Roman" pitchFamily="18" charset="0"/>
                <a:cs typeface="Times New Roman" pitchFamily="18" charset="0"/>
              </a:rPr>
            </a:br>
            <a:r>
              <a:rPr lang="fr-FR" sz="2400" cap="none" dirty="0" smtClean="0">
                <a:solidFill>
                  <a:schemeClr val="bg1"/>
                </a:solidFill>
                <a:latin typeface="Times New Roman" pitchFamily="18" charset="0"/>
                <a:cs typeface="Times New Roman" pitchFamily="18" charset="0"/>
              </a:rPr>
              <a:t/>
            </a:r>
            <a:br>
              <a:rPr lang="fr-FR" sz="2400" cap="none" dirty="0" smtClean="0">
                <a:solidFill>
                  <a:schemeClr val="bg1"/>
                </a:solidFill>
                <a:latin typeface="Times New Roman" pitchFamily="18" charset="0"/>
                <a:cs typeface="Times New Roman" pitchFamily="18" charset="0"/>
              </a:rPr>
            </a:br>
            <a:r>
              <a:rPr lang="fr-FR" sz="2400" cap="none" dirty="0" smtClean="0">
                <a:solidFill>
                  <a:schemeClr val="bg1"/>
                </a:solidFill>
                <a:latin typeface="Times New Roman" pitchFamily="18" charset="0"/>
                <a:cs typeface="Times New Roman" pitchFamily="18" charset="0"/>
              </a:rPr>
              <a:t>	.</a:t>
            </a:r>
            <a:r>
              <a:rPr lang="fr-FR" sz="2400" cap="none" dirty="0">
                <a:solidFill>
                  <a:schemeClr val="bg1"/>
                </a:solidFill>
                <a:latin typeface="Times New Roman" pitchFamily="18" charset="0"/>
                <a:cs typeface="Times New Roman" pitchFamily="18" charset="0"/>
              </a:rPr>
              <a:t>2- Les </a:t>
            </a:r>
            <a:r>
              <a:rPr lang="fr-FR" sz="2400" b="1" cap="none" dirty="0">
                <a:solidFill>
                  <a:schemeClr val="bg1"/>
                </a:solidFill>
                <a:latin typeface="Times New Roman" pitchFamily="18" charset="0"/>
                <a:cs typeface="Times New Roman" pitchFamily="18" charset="0"/>
              </a:rPr>
              <a:t>diverses façons </a:t>
            </a:r>
            <a:r>
              <a:rPr lang="fr-FR" sz="2400" cap="none" dirty="0">
                <a:solidFill>
                  <a:schemeClr val="bg1"/>
                </a:solidFill>
                <a:latin typeface="Times New Roman" pitchFamily="18" charset="0"/>
                <a:cs typeface="Times New Roman" pitchFamily="18" charset="0"/>
              </a:rPr>
              <a:t>par lesquelles ces groupements structurent </a:t>
            </a:r>
            <a:r>
              <a:rPr lang="fr-FR" sz="2400" b="1" cap="none" dirty="0">
                <a:solidFill>
                  <a:schemeClr val="bg1"/>
                </a:solidFill>
                <a:latin typeface="Times New Roman" pitchFamily="18" charset="0"/>
                <a:cs typeface="Times New Roman" pitchFamily="18" charset="0"/>
              </a:rPr>
              <a:t>les moyens </a:t>
            </a:r>
            <a:r>
              <a:rPr lang="fr-FR" sz="2400" cap="none" dirty="0">
                <a:solidFill>
                  <a:schemeClr val="bg1"/>
                </a:solidFill>
                <a:latin typeface="Times New Roman" pitchFamily="18" charset="0"/>
                <a:cs typeface="Times New Roman" pitchFamily="18" charset="0"/>
              </a:rPr>
              <a:t>dont ils disposent pour parvenir à leurs </a:t>
            </a:r>
            <a:r>
              <a:rPr lang="fr-FR" sz="2400" b="1" cap="none" dirty="0">
                <a:solidFill>
                  <a:schemeClr val="bg1"/>
                </a:solidFill>
                <a:latin typeface="Times New Roman" pitchFamily="18" charset="0"/>
                <a:cs typeface="Times New Roman" pitchFamily="18" charset="0"/>
              </a:rPr>
              <a:t>fins</a:t>
            </a:r>
            <a:r>
              <a:rPr lang="fr-FR" sz="1800" cap="none" dirty="0" smtClean="0">
                <a:solidFill>
                  <a:schemeClr val="bg1"/>
                </a:solidFill>
                <a:latin typeface="Times New Roman" pitchFamily="18" charset="0"/>
                <a:cs typeface="Times New Roman" pitchFamily="18" charset="0"/>
              </a:rPr>
              <a:t>.</a:t>
            </a:r>
            <a:br>
              <a:rPr lang="fr-FR" sz="1800" cap="none" dirty="0" smtClean="0">
                <a:solidFill>
                  <a:schemeClr val="bg1"/>
                </a:solidFill>
                <a:latin typeface="Times New Roman" pitchFamily="18" charset="0"/>
                <a:cs typeface="Times New Roman" pitchFamily="18" charset="0"/>
              </a:rPr>
            </a:br>
            <a:r>
              <a:rPr lang="fr-FR" sz="1800" cap="none" dirty="0" smtClean="0">
                <a:solidFill>
                  <a:schemeClr val="bg1"/>
                </a:solidFill>
                <a:latin typeface="Times New Roman" pitchFamily="18" charset="0"/>
                <a:cs typeface="Times New Roman" pitchFamily="18" charset="0"/>
              </a:rPr>
              <a:t>	</a:t>
            </a:r>
            <a:r>
              <a:rPr lang="fr-FR" sz="1600" dirty="0" smtClean="0">
                <a:solidFill>
                  <a:schemeClr val="bg1"/>
                </a:solidFill>
                <a:latin typeface="Times New Roman" pitchFamily="18" charset="0"/>
                <a:cs typeface="Times New Roman" pitchFamily="18" charset="0"/>
              </a:rPr>
              <a:t>,</a:t>
            </a:r>
            <a:endParaRPr lang="fr-FR" sz="1600" dirty="0">
              <a:solidFill>
                <a:schemeClr val="bg1"/>
              </a:solidFill>
              <a:latin typeface="Times New Roman" pitchFamily="18" charset="0"/>
              <a:cs typeface="Times New Roman" pitchFamily="18" charset="0"/>
            </a:endParaRPr>
          </a:p>
        </p:txBody>
      </p:sp>
      <p:sp>
        <p:nvSpPr>
          <p:cNvPr id="8" name="Espace réservé du numéro de diapositive 7"/>
          <p:cNvSpPr>
            <a:spLocks noGrp="1"/>
          </p:cNvSpPr>
          <p:nvPr>
            <p:ph type="sldNum" sz="quarter" idx="12"/>
          </p:nvPr>
        </p:nvSpPr>
        <p:spPr/>
        <p:txBody>
          <a:bodyPr/>
          <a:lstStyle/>
          <a:p>
            <a:fld id="{4A0A0FC4-70C8-4512-B04B-891F4081B7C2}" type="slidenum">
              <a:rPr lang="fr-FR" sz="1800" smtClean="0"/>
              <a:t>2</a:t>
            </a:fld>
            <a:endParaRPr lang="fr-FR" sz="1800"/>
          </a:p>
        </p:txBody>
      </p:sp>
    </p:spTree>
    <p:extLst>
      <p:ext uri="{BB962C8B-B14F-4D97-AF65-F5344CB8AC3E}">
        <p14:creationId xmlns:p14="http://schemas.microsoft.com/office/powerpoint/2010/main" val="21289004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0" y="1052736"/>
            <a:ext cx="9144000" cy="4680520"/>
          </a:xfrm>
        </p:spPr>
        <p:style>
          <a:lnRef idx="0">
            <a:schemeClr val="accent3"/>
          </a:lnRef>
          <a:fillRef idx="3">
            <a:schemeClr val="accent3"/>
          </a:fillRef>
          <a:effectRef idx="3">
            <a:schemeClr val="accent3"/>
          </a:effectRef>
          <a:fontRef idx="minor">
            <a:schemeClr val="lt1"/>
          </a:fontRef>
        </p:style>
        <p:txBody>
          <a:bodyPr>
            <a:noAutofit/>
          </a:bodyPr>
          <a:lstStyle/>
          <a:p>
            <a:r>
              <a:rPr lang="fr-FR" sz="3600" b="1" dirty="0" smtClean="0">
                <a:solidFill>
                  <a:schemeClr val="bg1"/>
                </a:solidFill>
                <a:latin typeface="Times New Roman" pitchFamily="18" charset="0"/>
                <a:cs typeface="Times New Roman" pitchFamily="18" charset="0"/>
              </a:rPr>
              <a:t>Organisation</a:t>
            </a:r>
            <a:r>
              <a:rPr lang="fr-FR" sz="2000" dirty="0" smtClean="0">
                <a:solidFill>
                  <a:schemeClr val="bg1"/>
                </a:solidFill>
                <a:latin typeface="Times New Roman" pitchFamily="18" charset="0"/>
                <a:cs typeface="Times New Roman" pitchFamily="18" charset="0"/>
              </a:rPr>
              <a:t/>
            </a:r>
            <a:br>
              <a:rPr lang="fr-FR" sz="2000" dirty="0" smtClean="0">
                <a:solidFill>
                  <a:schemeClr val="bg1"/>
                </a:solidFill>
                <a:latin typeface="Times New Roman" pitchFamily="18" charset="0"/>
                <a:cs typeface="Times New Roman" pitchFamily="18" charset="0"/>
              </a:rPr>
            </a:br>
            <a:r>
              <a:rPr lang="fr-FR" sz="2000" dirty="0" smtClean="0">
                <a:solidFill>
                  <a:schemeClr val="bg1"/>
                </a:solidFill>
                <a:latin typeface="Times New Roman" pitchFamily="18" charset="0"/>
                <a:cs typeface="Times New Roman" pitchFamily="18" charset="0"/>
              </a:rPr>
              <a:t/>
            </a:r>
            <a:br>
              <a:rPr lang="fr-FR" sz="2000" dirty="0" smtClean="0">
                <a:solidFill>
                  <a:schemeClr val="bg1"/>
                </a:solidFill>
                <a:latin typeface="Times New Roman" pitchFamily="18" charset="0"/>
                <a:cs typeface="Times New Roman" pitchFamily="18" charset="0"/>
              </a:rPr>
            </a:br>
            <a:r>
              <a:rPr lang="fr-FR" sz="2400" cap="none" dirty="0" smtClean="0">
                <a:solidFill>
                  <a:schemeClr val="bg1"/>
                </a:solidFill>
                <a:latin typeface="Times New Roman" pitchFamily="18" charset="0"/>
                <a:cs typeface="Times New Roman" pitchFamily="18" charset="0"/>
              </a:rPr>
              <a:t>La </a:t>
            </a:r>
            <a:r>
              <a:rPr lang="fr-FR" sz="2400" cap="none" dirty="0">
                <a:solidFill>
                  <a:schemeClr val="bg1"/>
                </a:solidFill>
                <a:latin typeface="Times New Roman" pitchFamily="18" charset="0"/>
                <a:cs typeface="Times New Roman" pitchFamily="18" charset="0"/>
              </a:rPr>
              <a:t>notion d’organisation peut avoir trois acceptions distinctes</a:t>
            </a:r>
            <a:r>
              <a:rPr lang="fr-FR" sz="2400" cap="none" dirty="0" smtClean="0">
                <a:solidFill>
                  <a:schemeClr val="bg1"/>
                </a:solidFill>
                <a:latin typeface="Times New Roman" pitchFamily="18" charset="0"/>
                <a:cs typeface="Times New Roman" pitchFamily="18" charset="0"/>
              </a:rPr>
              <a:t>:</a:t>
            </a:r>
            <a:br>
              <a:rPr lang="fr-FR" sz="2400" cap="none" dirty="0" smtClean="0">
                <a:solidFill>
                  <a:schemeClr val="bg1"/>
                </a:solidFill>
                <a:latin typeface="Times New Roman" pitchFamily="18" charset="0"/>
                <a:cs typeface="Times New Roman" pitchFamily="18" charset="0"/>
              </a:rPr>
            </a:br>
            <a:r>
              <a:rPr lang="fr-FR" sz="2400" cap="none" dirty="0" smtClean="0">
                <a:solidFill>
                  <a:schemeClr val="bg1"/>
                </a:solidFill>
                <a:latin typeface="Times New Roman" pitchFamily="18" charset="0"/>
                <a:cs typeface="Times New Roman" pitchFamily="18" charset="0"/>
              </a:rPr>
              <a:t/>
            </a:r>
            <a:br>
              <a:rPr lang="fr-FR" sz="2400" cap="none" dirty="0" smtClean="0">
                <a:solidFill>
                  <a:schemeClr val="bg1"/>
                </a:solidFill>
                <a:latin typeface="Times New Roman" pitchFamily="18" charset="0"/>
                <a:cs typeface="Times New Roman" pitchFamily="18" charset="0"/>
              </a:rPr>
            </a:br>
            <a:r>
              <a:rPr lang="fr-FR" sz="2400" cap="none" dirty="0">
                <a:solidFill>
                  <a:schemeClr val="bg1"/>
                </a:solidFill>
                <a:latin typeface="Times New Roman" pitchFamily="18" charset="0"/>
                <a:cs typeface="Times New Roman" pitchFamily="18" charset="0"/>
              </a:rPr>
              <a:t>	</a:t>
            </a:r>
            <a:r>
              <a:rPr lang="fr-FR" sz="2400" cap="none" dirty="0" smtClean="0">
                <a:solidFill>
                  <a:schemeClr val="bg1"/>
                </a:solidFill>
                <a:latin typeface="Times New Roman" pitchFamily="18" charset="0"/>
                <a:cs typeface="Times New Roman" pitchFamily="18" charset="0"/>
              </a:rPr>
              <a:t/>
            </a:r>
            <a:br>
              <a:rPr lang="fr-FR" sz="2400" cap="none" dirty="0" smtClean="0">
                <a:solidFill>
                  <a:schemeClr val="bg1"/>
                </a:solidFill>
                <a:latin typeface="Times New Roman" pitchFamily="18" charset="0"/>
                <a:cs typeface="Times New Roman" pitchFamily="18" charset="0"/>
              </a:rPr>
            </a:br>
            <a:r>
              <a:rPr lang="fr-FR" sz="2400" cap="none" dirty="0" smtClean="0">
                <a:solidFill>
                  <a:schemeClr val="bg1"/>
                </a:solidFill>
                <a:latin typeface="Times New Roman" pitchFamily="18" charset="0"/>
                <a:cs typeface="Times New Roman" pitchFamily="18" charset="0"/>
              </a:rPr>
              <a:t>	3- </a:t>
            </a:r>
            <a:r>
              <a:rPr lang="fr-FR" sz="2400" b="1" cap="none" dirty="0">
                <a:solidFill>
                  <a:schemeClr val="bg1"/>
                </a:solidFill>
                <a:latin typeface="Times New Roman" pitchFamily="18" charset="0"/>
                <a:cs typeface="Times New Roman" pitchFamily="18" charset="0"/>
              </a:rPr>
              <a:t>L'action d'organiser</a:t>
            </a:r>
            <a:r>
              <a:rPr lang="fr-FR" sz="2400" cap="none" dirty="0">
                <a:solidFill>
                  <a:schemeClr val="bg1"/>
                </a:solidFill>
                <a:latin typeface="Times New Roman" pitchFamily="18" charset="0"/>
                <a:cs typeface="Times New Roman" pitchFamily="18" charset="0"/>
              </a:rPr>
              <a:t>, ou encore le </a:t>
            </a:r>
            <a:r>
              <a:rPr lang="fr-FR" sz="2400" b="1" cap="none" dirty="0">
                <a:solidFill>
                  <a:schemeClr val="bg1"/>
                </a:solidFill>
                <a:latin typeface="Times New Roman" pitchFamily="18" charset="0"/>
                <a:cs typeface="Times New Roman" pitchFamily="18" charset="0"/>
              </a:rPr>
              <a:t>processus</a:t>
            </a:r>
            <a:r>
              <a:rPr lang="fr-FR" sz="2400" cap="none" dirty="0">
                <a:solidFill>
                  <a:schemeClr val="bg1"/>
                </a:solidFill>
                <a:latin typeface="Times New Roman" pitchFamily="18" charset="0"/>
                <a:cs typeface="Times New Roman" pitchFamily="18" charset="0"/>
              </a:rPr>
              <a:t> qui engendre les groupements ou les structures </a:t>
            </a:r>
            <a:r>
              <a:rPr lang="fr-FR" sz="2400" cap="none" dirty="0" smtClean="0">
                <a:solidFill>
                  <a:schemeClr val="bg1"/>
                </a:solidFill>
                <a:latin typeface="Times New Roman" pitchFamily="18" charset="0"/>
                <a:cs typeface="Times New Roman" pitchFamily="18" charset="0"/>
              </a:rPr>
              <a:t>organisationnelles,</a:t>
            </a:r>
            <a:br>
              <a:rPr lang="fr-FR" sz="2400" cap="none" dirty="0" smtClean="0">
                <a:solidFill>
                  <a:schemeClr val="bg1"/>
                </a:solidFill>
                <a:latin typeface="Times New Roman" pitchFamily="18" charset="0"/>
                <a:cs typeface="Times New Roman" pitchFamily="18" charset="0"/>
              </a:rPr>
            </a:br>
            <a:r>
              <a:rPr lang="fr-FR" sz="2400" cap="none" dirty="0" smtClean="0">
                <a:solidFill>
                  <a:schemeClr val="bg1"/>
                </a:solidFill>
                <a:latin typeface="Times New Roman" pitchFamily="18" charset="0"/>
                <a:cs typeface="Times New Roman" pitchFamily="18" charset="0"/>
              </a:rPr>
              <a:t/>
            </a:r>
            <a:br>
              <a:rPr lang="fr-FR" sz="2400" cap="none" dirty="0" smtClean="0">
                <a:solidFill>
                  <a:schemeClr val="bg1"/>
                </a:solidFill>
                <a:latin typeface="Times New Roman" pitchFamily="18" charset="0"/>
                <a:cs typeface="Times New Roman" pitchFamily="18" charset="0"/>
              </a:rPr>
            </a:br>
            <a:r>
              <a:rPr lang="fr-FR" sz="2400" cap="none" dirty="0" smtClean="0">
                <a:solidFill>
                  <a:schemeClr val="bg1"/>
                </a:solidFill>
                <a:latin typeface="Times New Roman" pitchFamily="18" charset="0"/>
                <a:cs typeface="Times New Roman" pitchFamily="18" charset="0"/>
              </a:rPr>
              <a:t>Pour </a:t>
            </a:r>
            <a:r>
              <a:rPr lang="fr-FR" sz="2400" b="1" cap="none" dirty="0">
                <a:solidFill>
                  <a:schemeClr val="bg1"/>
                </a:solidFill>
                <a:latin typeface="Times New Roman" pitchFamily="18" charset="0"/>
                <a:cs typeface="Times New Roman" pitchFamily="18" charset="0"/>
              </a:rPr>
              <a:t>H. </a:t>
            </a:r>
            <a:r>
              <a:rPr lang="fr-FR" sz="2400" b="1" cap="none" dirty="0" err="1">
                <a:solidFill>
                  <a:schemeClr val="bg1"/>
                </a:solidFill>
                <a:latin typeface="Times New Roman" pitchFamily="18" charset="0"/>
                <a:cs typeface="Times New Roman" pitchFamily="18" charset="0"/>
              </a:rPr>
              <a:t>Mintzberg</a:t>
            </a:r>
            <a:r>
              <a:rPr lang="fr-FR" sz="2400" cap="none" dirty="0">
                <a:solidFill>
                  <a:schemeClr val="bg1"/>
                </a:solidFill>
                <a:latin typeface="Times New Roman" pitchFamily="18" charset="0"/>
                <a:cs typeface="Times New Roman" pitchFamily="18" charset="0"/>
              </a:rPr>
              <a:t>, </a:t>
            </a:r>
            <a:r>
              <a:rPr lang="fr-FR" sz="2400" i="1" cap="none" dirty="0">
                <a:solidFill>
                  <a:schemeClr val="bg1"/>
                </a:solidFill>
                <a:latin typeface="Times New Roman" pitchFamily="18" charset="0"/>
                <a:cs typeface="Times New Roman" pitchFamily="18" charset="0"/>
              </a:rPr>
              <a:t>c’est la somme totale des moyens employés pour diviser le travail entre tâches distinctes pour ensuite assurer la coordination nécessaire entre ces tâches</a:t>
            </a:r>
            <a:r>
              <a:rPr lang="fr-FR" sz="2400" cap="none" dirty="0">
                <a:solidFill>
                  <a:schemeClr val="bg1"/>
                </a:solidFill>
                <a:latin typeface="Times New Roman" pitchFamily="18" charset="0"/>
                <a:cs typeface="Times New Roman" pitchFamily="18" charset="0"/>
              </a:rPr>
              <a:t>. (Structure et dynamique des organisations -1994</a:t>
            </a:r>
            <a:r>
              <a:rPr lang="fr-FR" sz="2400" cap="none" dirty="0" smtClean="0">
                <a:solidFill>
                  <a:schemeClr val="bg1"/>
                </a:solidFill>
                <a:latin typeface="Times New Roman" pitchFamily="18" charset="0"/>
                <a:cs typeface="Times New Roman" pitchFamily="18" charset="0"/>
              </a:rPr>
              <a:t>)</a:t>
            </a:r>
            <a:br>
              <a:rPr lang="fr-FR" sz="2400" cap="none" dirty="0" smtClean="0">
                <a:solidFill>
                  <a:schemeClr val="bg1"/>
                </a:solidFill>
                <a:latin typeface="Times New Roman" pitchFamily="18" charset="0"/>
                <a:cs typeface="Times New Roman" pitchFamily="18" charset="0"/>
              </a:rPr>
            </a:br>
            <a:r>
              <a:rPr lang="fr-FR" sz="2000" dirty="0" smtClean="0">
                <a:solidFill>
                  <a:schemeClr val="bg1"/>
                </a:solidFill>
                <a:latin typeface="Times New Roman" pitchFamily="18" charset="0"/>
                <a:cs typeface="Times New Roman" pitchFamily="18" charset="0"/>
              </a:rPr>
              <a:t>,</a:t>
            </a:r>
            <a:endParaRPr lang="fr-FR" sz="2000" dirty="0">
              <a:solidFill>
                <a:schemeClr val="bg1"/>
              </a:solidFill>
              <a:latin typeface="Times New Roman" pitchFamily="18" charset="0"/>
              <a:cs typeface="Times New Roman" pitchFamily="18" charset="0"/>
            </a:endParaRPr>
          </a:p>
        </p:txBody>
      </p:sp>
      <p:sp>
        <p:nvSpPr>
          <p:cNvPr id="4" name="Espace réservé du numéro de diapositive 3"/>
          <p:cNvSpPr>
            <a:spLocks noGrp="1"/>
          </p:cNvSpPr>
          <p:nvPr>
            <p:ph type="sldNum" sz="quarter" idx="12"/>
          </p:nvPr>
        </p:nvSpPr>
        <p:spPr/>
        <p:txBody>
          <a:bodyPr/>
          <a:lstStyle/>
          <a:p>
            <a:fld id="{4A0A0FC4-70C8-4512-B04B-891F4081B7C2}" type="slidenum">
              <a:rPr lang="fr-FR" sz="1800" smtClean="0"/>
              <a:t>3</a:t>
            </a:fld>
            <a:endParaRPr lang="fr-FR" sz="1800" dirty="0"/>
          </a:p>
        </p:txBody>
      </p:sp>
    </p:spTree>
    <p:extLst>
      <p:ext uri="{BB962C8B-B14F-4D97-AF65-F5344CB8AC3E}">
        <p14:creationId xmlns:p14="http://schemas.microsoft.com/office/powerpoint/2010/main" val="1367865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23528" y="1484784"/>
            <a:ext cx="8305800" cy="2736304"/>
          </a:xfr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b">
            <a:normAutofit fontScale="90000"/>
          </a:bodyPr>
          <a:lstStyle/>
          <a:p>
            <a:pPr algn="just"/>
            <a:r>
              <a:rPr lang="fr-FR" sz="2800" b="1" cap="none" dirty="0" smtClean="0"/>
              <a:t>*</a:t>
            </a:r>
            <a:r>
              <a:rPr lang="fr-FR" sz="2800" cap="none" dirty="0" smtClean="0"/>
              <a:t> </a:t>
            </a:r>
            <a:r>
              <a:rPr lang="fr-FR" sz="2800" cap="none" dirty="0" err="1" smtClean="0">
                <a:solidFill>
                  <a:schemeClr val="bg1"/>
                </a:solidFill>
              </a:rPr>
              <a:t>Mintzberg</a:t>
            </a:r>
            <a:r>
              <a:rPr lang="fr-FR" sz="2800" cap="none" dirty="0" smtClean="0">
                <a:solidFill>
                  <a:schemeClr val="bg1"/>
                </a:solidFill>
              </a:rPr>
              <a:t> </a:t>
            </a:r>
            <a:r>
              <a:rPr lang="fr-FR" sz="2800" cap="none" dirty="0">
                <a:solidFill>
                  <a:schemeClr val="bg1"/>
                </a:solidFill>
              </a:rPr>
              <a:t>dénombre 5 mécanismes pour exposer les moyens de base par lesquels les organisations coordonnent leur travail </a:t>
            </a:r>
            <a:r>
              <a:rPr lang="fr-FR" sz="2800" cap="none" dirty="0" smtClean="0">
                <a:solidFill>
                  <a:schemeClr val="bg1"/>
                </a:solidFill>
              </a:rPr>
              <a:t>:</a:t>
            </a:r>
            <a:br>
              <a:rPr lang="fr-FR" sz="2800" cap="none" dirty="0" smtClean="0">
                <a:solidFill>
                  <a:schemeClr val="bg1"/>
                </a:solidFill>
              </a:rPr>
            </a:br>
            <a:r>
              <a:rPr lang="fr-FR" sz="2800" cap="none" dirty="0" smtClean="0">
                <a:solidFill>
                  <a:schemeClr val="bg1"/>
                </a:solidFill>
              </a:rPr>
              <a:t/>
            </a:r>
            <a:br>
              <a:rPr lang="fr-FR" sz="2800" cap="none" dirty="0" smtClean="0">
                <a:solidFill>
                  <a:schemeClr val="bg1"/>
                </a:solidFill>
              </a:rPr>
            </a:br>
            <a:r>
              <a:rPr lang="fr-FR" sz="2800" cap="none" dirty="0">
                <a:solidFill>
                  <a:schemeClr val="bg1"/>
                </a:solidFill>
              </a:rPr>
              <a:t>	</a:t>
            </a:r>
            <a:r>
              <a:rPr lang="fr-FR" sz="2800" b="1" u="sng" cap="none" dirty="0" smtClean="0">
                <a:solidFill>
                  <a:schemeClr val="tx1"/>
                </a:solidFill>
              </a:rPr>
              <a:t>1</a:t>
            </a:r>
            <a:r>
              <a:rPr lang="fr-FR" sz="2800" b="1" u="sng" cap="none" dirty="0" smtClean="0">
                <a:solidFill>
                  <a:schemeClr val="bg1"/>
                </a:solidFill>
              </a:rPr>
              <a:t> l’ajustement </a:t>
            </a:r>
            <a:r>
              <a:rPr lang="fr-FR" sz="2800" b="1" u="sng" cap="none" dirty="0">
                <a:solidFill>
                  <a:schemeClr val="bg1"/>
                </a:solidFill>
              </a:rPr>
              <a:t>mutuel </a:t>
            </a:r>
            <a:r>
              <a:rPr lang="fr-FR" sz="2800" cap="none" dirty="0">
                <a:solidFill>
                  <a:schemeClr val="bg1"/>
                </a:solidFill>
              </a:rPr>
              <a:t>: coordination du travail par simple communication informelle: 2 </a:t>
            </a:r>
            <a:r>
              <a:rPr lang="fr-FR" sz="2800" cap="none" dirty="0" smtClean="0">
                <a:solidFill>
                  <a:schemeClr val="bg1"/>
                </a:solidFill>
              </a:rPr>
              <a:t>opérateurs Operateurs</a:t>
            </a:r>
            <a:endParaRPr lang="fr-FR" sz="2800" cap="none" dirty="0">
              <a:solidFill>
                <a:schemeClr val="bg1"/>
              </a:solidFill>
            </a:endParaRPr>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2" y="4797151"/>
            <a:ext cx="4746079" cy="20131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itre 2"/>
          <p:cNvSpPr txBox="1">
            <a:spLocks/>
          </p:cNvSpPr>
          <p:nvPr/>
        </p:nvSpPr>
        <p:spPr>
          <a:xfrm>
            <a:off x="395536" y="620688"/>
            <a:ext cx="8305800" cy="639688"/>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chorCtr="1">
            <a:noAutofit/>
          </a:bodyPr>
          <a:lstStyle>
            <a:lvl1pPr algn="l" defTabSz="914400" rtl="0" eaLnBrk="1" latinLnBrk="0" hangingPunct="1">
              <a:spcBef>
                <a:spcPct val="0"/>
              </a:spcBef>
              <a:buNone/>
              <a:defRPr sz="4800" b="0" kern="1200" cap="all" spc="-100" baseline="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fr-FR" sz="2400" b="1" cap="none" dirty="0" smtClean="0">
                <a:solidFill>
                  <a:schemeClr val="bg1"/>
                </a:solidFill>
              </a:rPr>
              <a:t>1- Les mécanismes de coordination</a:t>
            </a:r>
            <a:endParaRPr lang="fr-FR" sz="2400" cap="none" dirty="0">
              <a:solidFill>
                <a:schemeClr val="bg1"/>
              </a:solidFill>
            </a:endParaRPr>
          </a:p>
        </p:txBody>
      </p:sp>
      <p:sp>
        <p:nvSpPr>
          <p:cNvPr id="5" name="Espace réservé du numéro de diapositive 4"/>
          <p:cNvSpPr>
            <a:spLocks noGrp="1"/>
          </p:cNvSpPr>
          <p:nvPr>
            <p:ph type="sldNum" sz="quarter" idx="12"/>
          </p:nvPr>
        </p:nvSpPr>
        <p:spPr/>
        <p:txBody>
          <a:bodyPr/>
          <a:lstStyle/>
          <a:p>
            <a:fld id="{4A0A0FC4-70C8-4512-B04B-891F4081B7C2}" type="slidenum">
              <a:rPr lang="fr-FR" sz="1800" smtClean="0"/>
              <a:t>4</a:t>
            </a:fld>
            <a:endParaRPr lang="fr-FR" sz="1800"/>
          </a:p>
        </p:txBody>
      </p:sp>
    </p:spTree>
    <p:extLst>
      <p:ext uri="{BB962C8B-B14F-4D97-AF65-F5344CB8AC3E}">
        <p14:creationId xmlns:p14="http://schemas.microsoft.com/office/powerpoint/2010/main" val="32272313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02205" y="692696"/>
            <a:ext cx="7272808" cy="3108543"/>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b">
            <a:normAutofit/>
          </a:bodyPr>
          <a:lstStyle/>
          <a:p>
            <a:pPr algn="just">
              <a:spcBef>
                <a:spcPct val="0"/>
              </a:spcBef>
            </a:pPr>
            <a:r>
              <a:rPr lang="fr-FR" sz="2800" b="1" spc="-100" dirty="0" smtClean="0">
                <a:solidFill>
                  <a:schemeClr val="bg1"/>
                </a:solidFill>
              </a:rPr>
              <a:t>2-  la </a:t>
            </a:r>
            <a:r>
              <a:rPr lang="fr-FR" sz="2800" b="1" spc="-100" dirty="0">
                <a:solidFill>
                  <a:schemeClr val="bg1"/>
                </a:solidFill>
              </a:rPr>
              <a:t>supervision directe </a:t>
            </a:r>
            <a:r>
              <a:rPr lang="fr-FR" sz="2800" b="1" spc="-100" dirty="0" smtClean="0">
                <a:solidFill>
                  <a:schemeClr val="bg1"/>
                </a:solidFill>
              </a:rPr>
              <a:t>:</a:t>
            </a:r>
          </a:p>
          <a:p>
            <a:pPr algn="just">
              <a:spcBef>
                <a:spcPct val="0"/>
              </a:spcBef>
            </a:pPr>
            <a:endParaRPr lang="fr-FR" sz="2800" b="1" spc="-100" dirty="0" smtClean="0">
              <a:solidFill>
                <a:schemeClr val="bg1"/>
              </a:solidFill>
            </a:endParaRPr>
          </a:p>
          <a:p>
            <a:pPr algn="just">
              <a:spcBef>
                <a:spcPct val="0"/>
              </a:spcBef>
            </a:pPr>
            <a:r>
              <a:rPr lang="fr-FR" sz="2800" b="1" spc="-100" dirty="0" smtClean="0">
                <a:solidFill>
                  <a:schemeClr val="bg1"/>
                </a:solidFill>
              </a:rPr>
              <a:t> </a:t>
            </a:r>
            <a:r>
              <a:rPr lang="fr-FR" sz="2800" spc="-100" dirty="0">
                <a:solidFill>
                  <a:schemeClr val="bg1"/>
                </a:solidFill>
              </a:rPr>
              <a:t>mécanisme de coordination par lequel une personne se trouve investie de la responsabilité du travail des </a:t>
            </a:r>
            <a:r>
              <a:rPr lang="fr-FR" sz="2800" spc="-100" dirty="0" smtClean="0">
                <a:solidFill>
                  <a:schemeClr val="bg1"/>
                </a:solidFill>
              </a:rPr>
              <a:t>autres SUPERVISEUR</a:t>
            </a:r>
          </a:p>
          <a:p>
            <a:pPr algn="just">
              <a:spcBef>
                <a:spcPct val="0"/>
              </a:spcBef>
            </a:pPr>
            <a:endParaRPr lang="fr-FR" sz="2800" spc="-100" dirty="0">
              <a:solidFill>
                <a:schemeClr val="bg1"/>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7" y="4497378"/>
            <a:ext cx="5688632" cy="23355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0A0FC4-70C8-4512-B04B-891F4081B7C2}" type="slidenum">
              <a:rPr lang="fr-FR" smtClean="0"/>
              <a:t>5</a:t>
            </a:fld>
            <a:endParaRPr lang="fr-FR"/>
          </a:p>
        </p:txBody>
      </p:sp>
    </p:spTree>
    <p:extLst>
      <p:ext uri="{BB962C8B-B14F-4D97-AF65-F5344CB8AC3E}">
        <p14:creationId xmlns:p14="http://schemas.microsoft.com/office/powerpoint/2010/main" val="37751109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3789040"/>
            <a:ext cx="7128791" cy="29380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467544" y="217309"/>
            <a:ext cx="8352928" cy="3416320"/>
          </a:xfrm>
          <a:prstGeom prst="rect">
            <a:avLst/>
          </a:prstGeom>
        </p:spPr>
        <p:style>
          <a:lnRef idx="0">
            <a:schemeClr val="accent5"/>
          </a:lnRef>
          <a:fillRef idx="3">
            <a:schemeClr val="accent5"/>
          </a:fillRef>
          <a:effectRef idx="3">
            <a:schemeClr val="accent5"/>
          </a:effectRef>
          <a:fontRef idx="minor">
            <a:schemeClr val="lt1"/>
          </a:fontRef>
        </p:style>
        <p:txBody>
          <a:bodyPr wrap="square">
            <a:spAutoFit/>
          </a:bodyPr>
          <a:lstStyle/>
          <a:p>
            <a:pPr algn="just"/>
            <a:r>
              <a:rPr lang="fr-FR" sz="2400" b="1" dirty="0" smtClean="0">
                <a:solidFill>
                  <a:schemeClr val="bg1"/>
                </a:solidFill>
              </a:rPr>
              <a:t>3- la </a:t>
            </a:r>
            <a:r>
              <a:rPr lang="fr-FR" sz="2400" b="1" dirty="0">
                <a:solidFill>
                  <a:schemeClr val="bg1"/>
                </a:solidFill>
              </a:rPr>
              <a:t>standardisation des procédés : </a:t>
            </a:r>
            <a:r>
              <a:rPr lang="fr-FR" sz="2400" dirty="0">
                <a:solidFill>
                  <a:schemeClr val="bg1"/>
                </a:solidFill>
              </a:rPr>
              <a:t>le contenu du travail est spécifié ou programmé (ex : mode d’emploi, gamme de fabrication</a:t>
            </a:r>
            <a:r>
              <a:rPr lang="fr-FR" sz="2400" dirty="0" smtClean="0">
                <a:solidFill>
                  <a:schemeClr val="bg1"/>
                </a:solidFill>
              </a:rPr>
              <a:t>)</a:t>
            </a:r>
          </a:p>
          <a:p>
            <a:pPr algn="just"/>
            <a:r>
              <a:rPr lang="fr-FR" sz="2400" b="1" dirty="0" smtClean="0">
                <a:solidFill>
                  <a:schemeClr val="bg1"/>
                </a:solidFill>
              </a:rPr>
              <a:t>4- la </a:t>
            </a:r>
            <a:r>
              <a:rPr lang="fr-FR" sz="2400" b="1" dirty="0">
                <a:solidFill>
                  <a:schemeClr val="bg1"/>
                </a:solidFill>
              </a:rPr>
              <a:t>standardisation des résultats : </a:t>
            </a:r>
            <a:r>
              <a:rPr lang="fr-FR" sz="2400" dirty="0">
                <a:solidFill>
                  <a:schemeClr val="bg1"/>
                </a:solidFill>
              </a:rPr>
              <a:t>par exemple, spécification des dimensions du produit ou de la performance à </a:t>
            </a:r>
            <a:r>
              <a:rPr lang="fr-FR" sz="2400" dirty="0" smtClean="0">
                <a:solidFill>
                  <a:schemeClr val="bg1"/>
                </a:solidFill>
              </a:rPr>
              <a:t>atteindre,</a:t>
            </a:r>
          </a:p>
          <a:p>
            <a:pPr algn="just"/>
            <a:r>
              <a:rPr lang="fr-FR" sz="2400" b="1" dirty="0" smtClean="0">
                <a:solidFill>
                  <a:schemeClr val="bg1"/>
                </a:solidFill>
              </a:rPr>
              <a:t>5- la </a:t>
            </a:r>
            <a:r>
              <a:rPr lang="fr-FR" sz="2400" b="1" dirty="0">
                <a:solidFill>
                  <a:schemeClr val="bg1"/>
                </a:solidFill>
              </a:rPr>
              <a:t>standardisation des qualifications : </a:t>
            </a:r>
            <a:r>
              <a:rPr lang="fr-FR" sz="2400" dirty="0">
                <a:solidFill>
                  <a:schemeClr val="bg1"/>
                </a:solidFill>
              </a:rPr>
              <a:t>spécification de la formation de celui qui exécute le </a:t>
            </a:r>
            <a:r>
              <a:rPr lang="fr-FR" sz="2400" dirty="0" smtClean="0">
                <a:solidFill>
                  <a:schemeClr val="bg1"/>
                </a:solidFill>
              </a:rPr>
              <a:t>travail.</a:t>
            </a:r>
          </a:p>
          <a:p>
            <a:pPr algn="just"/>
            <a:r>
              <a:rPr lang="fr-FR" sz="2400" dirty="0" smtClean="0">
                <a:solidFill>
                  <a:schemeClr val="bg1"/>
                </a:solidFill>
              </a:rPr>
              <a:t>Analyste, Procédés,  Produits, Résultats, Normes,</a:t>
            </a:r>
            <a:endParaRPr lang="fr-FR" sz="2400" dirty="0">
              <a:solidFill>
                <a:schemeClr val="bg1"/>
              </a:solidFill>
            </a:endParaRPr>
          </a:p>
        </p:txBody>
      </p:sp>
      <p:sp>
        <p:nvSpPr>
          <p:cNvPr id="8" name="Espace réservé du numéro de diapositive 7"/>
          <p:cNvSpPr>
            <a:spLocks noGrp="1"/>
          </p:cNvSpPr>
          <p:nvPr>
            <p:ph type="sldNum" sz="quarter" idx="12"/>
          </p:nvPr>
        </p:nvSpPr>
        <p:spPr/>
        <p:txBody>
          <a:bodyPr/>
          <a:lstStyle/>
          <a:p>
            <a:fld id="{4A0A0FC4-70C8-4512-B04B-891F4081B7C2}" type="slidenum">
              <a:rPr lang="fr-FR" sz="1800" smtClean="0"/>
              <a:t>6</a:t>
            </a:fld>
            <a:endParaRPr lang="fr-FR" sz="1800"/>
          </a:p>
        </p:txBody>
      </p:sp>
    </p:spTree>
    <p:extLst>
      <p:ext uri="{BB962C8B-B14F-4D97-AF65-F5344CB8AC3E}">
        <p14:creationId xmlns:p14="http://schemas.microsoft.com/office/powerpoint/2010/main" val="13207998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1340768"/>
            <a:ext cx="7848872" cy="4401205"/>
          </a:xfrm>
          <a:prstGeom prst="rect">
            <a:avLst/>
          </a:prstGeom>
        </p:spPr>
        <p:style>
          <a:lnRef idx="0">
            <a:schemeClr val="accent2"/>
          </a:lnRef>
          <a:fillRef idx="3">
            <a:schemeClr val="accent2"/>
          </a:fillRef>
          <a:effectRef idx="3">
            <a:schemeClr val="accent2"/>
          </a:effectRef>
          <a:fontRef idx="minor">
            <a:schemeClr val="lt1"/>
          </a:fontRef>
        </p:style>
        <p:txBody>
          <a:bodyPr wrap="square">
            <a:spAutoFit/>
          </a:bodyPr>
          <a:lstStyle/>
          <a:p>
            <a:pPr algn="just"/>
            <a:r>
              <a:rPr lang="fr-FR" sz="2800" dirty="0">
                <a:solidFill>
                  <a:schemeClr val="tx1"/>
                </a:solidFill>
              </a:rPr>
              <a:t>H. </a:t>
            </a:r>
            <a:r>
              <a:rPr lang="fr-FR" sz="2800" dirty="0" err="1">
                <a:solidFill>
                  <a:schemeClr val="tx1"/>
                </a:solidFill>
              </a:rPr>
              <a:t>Mintzberg</a:t>
            </a:r>
            <a:r>
              <a:rPr lang="fr-FR" sz="2800" dirty="0">
                <a:solidFill>
                  <a:schemeClr val="tx1"/>
                </a:solidFill>
              </a:rPr>
              <a:t> souligne </a:t>
            </a:r>
            <a:r>
              <a:rPr lang="fr-FR" sz="2800" b="1" dirty="0">
                <a:solidFill>
                  <a:schemeClr val="tx1"/>
                </a:solidFill>
              </a:rPr>
              <a:t>qu’il existe une solution de continuité entre ces 5 </a:t>
            </a:r>
            <a:r>
              <a:rPr lang="fr-FR" sz="2800" b="1" dirty="0" smtClean="0">
                <a:solidFill>
                  <a:schemeClr val="tx1"/>
                </a:solidFill>
              </a:rPr>
              <a:t>mécanismes</a:t>
            </a:r>
            <a:r>
              <a:rPr lang="fr-FR" sz="2800" dirty="0" smtClean="0">
                <a:solidFill>
                  <a:schemeClr val="tx1"/>
                </a:solidFill>
              </a:rPr>
              <a:t>,</a:t>
            </a:r>
          </a:p>
          <a:p>
            <a:pPr algn="just"/>
            <a:r>
              <a:rPr lang="fr-FR" sz="2800" dirty="0" smtClean="0">
                <a:solidFill>
                  <a:schemeClr val="tx1"/>
                </a:solidFill>
              </a:rPr>
              <a:t>Lorsque </a:t>
            </a:r>
            <a:r>
              <a:rPr lang="fr-FR" sz="2800" dirty="0">
                <a:solidFill>
                  <a:schemeClr val="tx1"/>
                </a:solidFill>
              </a:rPr>
              <a:t>le travail accompli par l’organisation devient plus complexe, on passe de </a:t>
            </a:r>
            <a:r>
              <a:rPr lang="fr-FR" sz="2800" b="1" u="sng" dirty="0">
                <a:solidFill>
                  <a:schemeClr val="tx1"/>
                </a:solidFill>
              </a:rPr>
              <a:t>l’ajustement</a:t>
            </a:r>
            <a:r>
              <a:rPr lang="fr-FR" sz="2800" dirty="0">
                <a:solidFill>
                  <a:schemeClr val="tx1"/>
                </a:solidFill>
              </a:rPr>
              <a:t> à </a:t>
            </a:r>
            <a:r>
              <a:rPr lang="fr-FR" sz="2800" b="1" u="sng" dirty="0">
                <a:solidFill>
                  <a:schemeClr val="tx1"/>
                </a:solidFill>
              </a:rPr>
              <a:t>la supervision directe</a:t>
            </a:r>
            <a:r>
              <a:rPr lang="fr-FR" sz="2800" dirty="0">
                <a:solidFill>
                  <a:schemeClr val="tx1"/>
                </a:solidFill>
              </a:rPr>
              <a:t>, puis à </a:t>
            </a:r>
            <a:r>
              <a:rPr lang="fr-FR" sz="2800" b="1" dirty="0">
                <a:solidFill>
                  <a:schemeClr val="tx1"/>
                </a:solidFill>
              </a:rPr>
              <a:t>la standardisation</a:t>
            </a:r>
            <a:r>
              <a:rPr lang="fr-FR" sz="2800" dirty="0">
                <a:solidFill>
                  <a:schemeClr val="tx1"/>
                </a:solidFill>
              </a:rPr>
              <a:t>, pour revenir au point de départ</a:t>
            </a:r>
            <a:r>
              <a:rPr lang="fr-FR" sz="2800" dirty="0" smtClean="0">
                <a:solidFill>
                  <a:schemeClr val="tx1"/>
                </a:solidFill>
              </a:rPr>
              <a:t>.</a:t>
            </a:r>
          </a:p>
          <a:p>
            <a:pPr algn="just"/>
            <a:r>
              <a:rPr lang="fr-FR" sz="2800" b="1" dirty="0" smtClean="0">
                <a:solidFill>
                  <a:schemeClr val="tx1"/>
                </a:solidFill>
              </a:rPr>
              <a:t>L’ajustement </a:t>
            </a:r>
            <a:r>
              <a:rPr lang="fr-FR" sz="2800" b="1" dirty="0">
                <a:solidFill>
                  <a:schemeClr val="tx1"/>
                </a:solidFill>
              </a:rPr>
              <a:t>mutuel</a:t>
            </a:r>
            <a:r>
              <a:rPr lang="fr-FR" sz="2800" dirty="0">
                <a:solidFill>
                  <a:schemeClr val="tx1"/>
                </a:solidFill>
              </a:rPr>
              <a:t>, naturel dans les </a:t>
            </a:r>
            <a:r>
              <a:rPr lang="fr-FR" sz="2800" b="1" dirty="0">
                <a:solidFill>
                  <a:schemeClr val="tx1"/>
                </a:solidFill>
              </a:rPr>
              <a:t>situations simples</a:t>
            </a:r>
            <a:r>
              <a:rPr lang="fr-FR" sz="2800" dirty="0">
                <a:solidFill>
                  <a:schemeClr val="tx1"/>
                </a:solidFill>
              </a:rPr>
              <a:t>, est inévitable dans les situations très difficiles.</a:t>
            </a:r>
          </a:p>
        </p:txBody>
      </p:sp>
      <p:sp>
        <p:nvSpPr>
          <p:cNvPr id="6" name="Espace réservé du numéro de diapositive 5"/>
          <p:cNvSpPr>
            <a:spLocks noGrp="1"/>
          </p:cNvSpPr>
          <p:nvPr>
            <p:ph type="sldNum" sz="quarter" idx="12"/>
          </p:nvPr>
        </p:nvSpPr>
        <p:spPr/>
        <p:txBody>
          <a:bodyPr/>
          <a:lstStyle/>
          <a:p>
            <a:fld id="{4A0A0FC4-70C8-4512-B04B-891F4081B7C2}" type="slidenum">
              <a:rPr lang="fr-FR" sz="1800" smtClean="0"/>
              <a:t>7</a:t>
            </a:fld>
            <a:endParaRPr lang="fr-FR" sz="1800"/>
          </a:p>
        </p:txBody>
      </p:sp>
    </p:spTree>
    <p:extLst>
      <p:ext uri="{BB962C8B-B14F-4D97-AF65-F5344CB8AC3E}">
        <p14:creationId xmlns:p14="http://schemas.microsoft.com/office/powerpoint/2010/main" val="28148545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268760"/>
            <a:ext cx="8424936" cy="4832092"/>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p>
            <a:pPr marL="285750" indent="-285750">
              <a:buFont typeface="Wingdings" pitchFamily="2" charset="2"/>
              <a:buChar char="Ø"/>
            </a:pPr>
            <a:r>
              <a:rPr lang="fr-FR" sz="2200" dirty="0" smtClean="0">
                <a:solidFill>
                  <a:schemeClr val="tx1"/>
                </a:solidFill>
              </a:rPr>
              <a:t>Chaque </a:t>
            </a:r>
            <a:r>
              <a:rPr lang="fr-FR" sz="2200" dirty="0">
                <a:solidFill>
                  <a:schemeClr val="tx1"/>
                </a:solidFill>
              </a:rPr>
              <a:t>organisation donne lieu à 2 besoins fondamentaux et antinomiques : la division du travail entre diverses tâches à effectuer et la coordination de ces tâches afin d’accomplir cette activité</a:t>
            </a:r>
            <a:r>
              <a:rPr lang="fr-FR" sz="2200" dirty="0" smtClean="0">
                <a:solidFill>
                  <a:schemeClr val="tx1"/>
                </a:solidFill>
              </a:rPr>
              <a:t>.</a:t>
            </a:r>
          </a:p>
          <a:p>
            <a:pPr marL="285750" indent="-285750">
              <a:buFont typeface="Wingdings" pitchFamily="2" charset="2"/>
              <a:buChar char="Ø"/>
            </a:pPr>
            <a:r>
              <a:rPr lang="fr-FR" sz="2200" dirty="0" smtClean="0">
                <a:solidFill>
                  <a:schemeClr val="tx1"/>
                </a:solidFill>
              </a:rPr>
              <a:t>L’organisation </a:t>
            </a:r>
            <a:r>
              <a:rPr lang="fr-FR" sz="2200" dirty="0">
                <a:solidFill>
                  <a:schemeClr val="tx1"/>
                </a:solidFill>
              </a:rPr>
              <a:t>se définit comme une action collective à la poursuite de la réalisation d’une mission </a:t>
            </a:r>
            <a:r>
              <a:rPr lang="fr-FR" sz="2200" dirty="0" smtClean="0">
                <a:solidFill>
                  <a:schemeClr val="tx1"/>
                </a:solidFill>
              </a:rPr>
              <a:t>commune,</a:t>
            </a:r>
          </a:p>
          <a:p>
            <a:pPr marL="285750" indent="-285750">
              <a:buFont typeface="Wingdings" pitchFamily="2" charset="2"/>
              <a:buChar char="Ø"/>
            </a:pPr>
            <a:r>
              <a:rPr lang="fr-FR" sz="2200" dirty="0" smtClean="0">
                <a:solidFill>
                  <a:schemeClr val="tx1"/>
                </a:solidFill>
              </a:rPr>
              <a:t>La </a:t>
            </a:r>
            <a:r>
              <a:rPr lang="fr-FR" sz="2200" dirty="0">
                <a:solidFill>
                  <a:schemeClr val="tx1"/>
                </a:solidFill>
              </a:rPr>
              <a:t>compréhension conceptuelle des </a:t>
            </a:r>
            <a:r>
              <a:rPr lang="fr-FR" sz="2200" dirty="0" smtClean="0">
                <a:solidFill>
                  <a:schemeClr val="tx1"/>
                </a:solidFill>
              </a:rPr>
              <a:t>organisât° </a:t>
            </a:r>
            <a:r>
              <a:rPr lang="fr-FR" sz="2200" dirty="0">
                <a:solidFill>
                  <a:schemeClr val="tx1"/>
                </a:solidFill>
              </a:rPr>
              <a:t>est fondée sur l’étude de 6 critères </a:t>
            </a:r>
            <a:r>
              <a:rPr lang="fr-FR" sz="2200" dirty="0" smtClean="0">
                <a:solidFill>
                  <a:schemeClr val="tx1"/>
                </a:solidFill>
              </a:rPr>
              <a:t>:</a:t>
            </a:r>
          </a:p>
          <a:p>
            <a:r>
              <a:rPr lang="fr-FR" sz="2200" dirty="0" smtClean="0">
                <a:solidFill>
                  <a:schemeClr val="tx1"/>
                </a:solidFill>
              </a:rPr>
              <a:t>	1- la </a:t>
            </a:r>
            <a:r>
              <a:rPr lang="fr-FR" sz="2200" dirty="0">
                <a:solidFill>
                  <a:schemeClr val="tx1"/>
                </a:solidFill>
              </a:rPr>
              <a:t>façon de travailler des managers </a:t>
            </a:r>
            <a:r>
              <a:rPr lang="fr-FR" sz="2200" dirty="0" smtClean="0">
                <a:solidFill>
                  <a:schemeClr val="tx1"/>
                </a:solidFill>
              </a:rPr>
              <a:t>;</a:t>
            </a:r>
          </a:p>
          <a:p>
            <a:r>
              <a:rPr lang="fr-FR" sz="2200" dirty="0">
                <a:solidFill>
                  <a:schemeClr val="tx1"/>
                </a:solidFill>
              </a:rPr>
              <a:t>	</a:t>
            </a:r>
            <a:r>
              <a:rPr lang="fr-FR" sz="2200" dirty="0" smtClean="0">
                <a:solidFill>
                  <a:schemeClr val="tx1"/>
                </a:solidFill>
              </a:rPr>
              <a:t>2- </a:t>
            </a:r>
            <a:r>
              <a:rPr lang="fr-FR" sz="2200" dirty="0">
                <a:solidFill>
                  <a:schemeClr val="tx1"/>
                </a:solidFill>
              </a:rPr>
              <a:t>la façon dont les organisations fonctionnent </a:t>
            </a:r>
            <a:r>
              <a:rPr lang="fr-FR" sz="2200" dirty="0" smtClean="0">
                <a:solidFill>
                  <a:schemeClr val="tx1"/>
                </a:solidFill>
              </a:rPr>
              <a:t>;</a:t>
            </a:r>
          </a:p>
          <a:p>
            <a:r>
              <a:rPr lang="fr-FR" sz="2200" dirty="0" smtClean="0">
                <a:solidFill>
                  <a:schemeClr val="tx1"/>
                </a:solidFill>
              </a:rPr>
              <a:t>	3- la </a:t>
            </a:r>
            <a:r>
              <a:rPr lang="fr-FR" sz="2200" dirty="0">
                <a:solidFill>
                  <a:schemeClr val="tx1"/>
                </a:solidFill>
              </a:rPr>
              <a:t>prise de décision dans les organisations </a:t>
            </a:r>
            <a:r>
              <a:rPr lang="fr-FR" sz="2200" dirty="0" smtClean="0">
                <a:solidFill>
                  <a:schemeClr val="tx1"/>
                </a:solidFill>
              </a:rPr>
              <a:t>;</a:t>
            </a:r>
          </a:p>
          <a:p>
            <a:r>
              <a:rPr lang="fr-FR" sz="2200" dirty="0" smtClean="0">
                <a:solidFill>
                  <a:schemeClr val="tx1"/>
                </a:solidFill>
              </a:rPr>
              <a:t>	4- l’élaboration </a:t>
            </a:r>
            <a:r>
              <a:rPr lang="fr-FR" sz="2200" dirty="0">
                <a:solidFill>
                  <a:schemeClr val="tx1"/>
                </a:solidFill>
              </a:rPr>
              <a:t>des stratégies dans les organisations ; </a:t>
            </a:r>
            <a:endParaRPr lang="fr-FR" sz="2200" dirty="0" smtClean="0">
              <a:solidFill>
                <a:schemeClr val="tx1"/>
              </a:solidFill>
            </a:endParaRPr>
          </a:p>
          <a:p>
            <a:r>
              <a:rPr lang="fr-FR" sz="2200" dirty="0" smtClean="0">
                <a:solidFill>
                  <a:schemeClr val="tx1"/>
                </a:solidFill>
              </a:rPr>
              <a:t>	5- Les </a:t>
            </a:r>
            <a:r>
              <a:rPr lang="fr-FR" sz="2200" dirty="0">
                <a:solidFill>
                  <a:schemeClr val="tx1"/>
                </a:solidFill>
              </a:rPr>
              <a:t>relations entre les organisations et le pouvoir ; </a:t>
            </a:r>
            <a:endParaRPr lang="fr-FR" sz="2200" dirty="0" smtClean="0">
              <a:solidFill>
                <a:schemeClr val="tx1"/>
              </a:solidFill>
            </a:endParaRPr>
          </a:p>
          <a:p>
            <a:r>
              <a:rPr lang="fr-FR" sz="2200" dirty="0" smtClean="0">
                <a:solidFill>
                  <a:schemeClr val="tx1"/>
                </a:solidFill>
              </a:rPr>
              <a:t>	6- Les </a:t>
            </a:r>
            <a:r>
              <a:rPr lang="fr-FR" sz="2200" dirty="0">
                <a:solidFill>
                  <a:schemeClr val="tx1"/>
                </a:solidFill>
              </a:rPr>
              <a:t>relations entre les organisations et les sociétés</a:t>
            </a:r>
            <a:r>
              <a:rPr lang="fr-FR" sz="2200" dirty="0" smtClean="0">
                <a:solidFill>
                  <a:schemeClr val="tx1"/>
                </a:solidFill>
              </a:rPr>
              <a:t>.</a:t>
            </a:r>
          </a:p>
        </p:txBody>
      </p:sp>
      <p:sp>
        <p:nvSpPr>
          <p:cNvPr id="5" name="Rectangle 4"/>
          <p:cNvSpPr/>
          <p:nvPr/>
        </p:nvSpPr>
        <p:spPr>
          <a:xfrm>
            <a:off x="395536" y="476672"/>
            <a:ext cx="7848872" cy="523220"/>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r>
              <a:rPr lang="fr-FR" sz="2800" b="1" dirty="0">
                <a:solidFill>
                  <a:schemeClr val="tx1"/>
                </a:solidFill>
              </a:rPr>
              <a:t>2- L’organisation: fonctionnement et </a:t>
            </a:r>
            <a:r>
              <a:rPr lang="fr-FR" sz="2800" b="1" dirty="0" smtClean="0">
                <a:solidFill>
                  <a:schemeClr val="tx1"/>
                </a:solidFill>
              </a:rPr>
              <a:t>formes:</a:t>
            </a:r>
            <a:endParaRPr lang="fr-FR" sz="2800" b="1" dirty="0">
              <a:solidFill>
                <a:schemeClr val="tx1"/>
              </a:solidFill>
            </a:endParaRPr>
          </a:p>
        </p:txBody>
      </p:sp>
      <p:sp>
        <p:nvSpPr>
          <p:cNvPr id="7" name="Espace réservé du numéro de diapositive 6"/>
          <p:cNvSpPr>
            <a:spLocks noGrp="1"/>
          </p:cNvSpPr>
          <p:nvPr>
            <p:ph type="sldNum" sz="quarter" idx="12"/>
          </p:nvPr>
        </p:nvSpPr>
        <p:spPr/>
        <p:txBody>
          <a:bodyPr/>
          <a:lstStyle/>
          <a:p>
            <a:fld id="{4A0A0FC4-70C8-4512-B04B-891F4081B7C2}" type="slidenum">
              <a:rPr lang="fr-FR" sz="1800" smtClean="0"/>
              <a:t>8</a:t>
            </a:fld>
            <a:endParaRPr lang="fr-FR" sz="1800" dirty="0"/>
          </a:p>
        </p:txBody>
      </p:sp>
    </p:spTree>
    <p:extLst>
      <p:ext uri="{BB962C8B-B14F-4D97-AF65-F5344CB8AC3E}">
        <p14:creationId xmlns:p14="http://schemas.microsoft.com/office/powerpoint/2010/main" val="38444667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919163"/>
            <a:ext cx="7920880" cy="57109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Espace réservé du numéro de diapositive 4"/>
          <p:cNvSpPr>
            <a:spLocks noGrp="1"/>
          </p:cNvSpPr>
          <p:nvPr>
            <p:ph type="sldNum" sz="quarter" idx="12"/>
          </p:nvPr>
        </p:nvSpPr>
        <p:spPr/>
        <p:txBody>
          <a:bodyPr/>
          <a:lstStyle/>
          <a:p>
            <a:fld id="{4A0A0FC4-70C8-4512-B04B-891F4081B7C2}" type="slidenum">
              <a:rPr lang="fr-FR" sz="1800" smtClean="0"/>
              <a:t>9</a:t>
            </a:fld>
            <a:endParaRPr lang="fr-FR" sz="1800"/>
          </a:p>
        </p:txBody>
      </p:sp>
    </p:spTree>
    <p:extLst>
      <p:ext uri="{BB962C8B-B14F-4D97-AF65-F5344CB8AC3E}">
        <p14:creationId xmlns:p14="http://schemas.microsoft.com/office/powerpoint/2010/main" val="249986007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té">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Classiqu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té">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7770</TotalTime>
  <Words>186</Words>
  <Application>Microsoft Office PowerPoint</Application>
  <PresentationFormat>Affichage à l'écran (4:3)</PresentationFormat>
  <Paragraphs>78</Paragraphs>
  <Slides>14</Slides>
  <Notes>2</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Clarté</vt:lpstr>
      <vt:lpstr>Sociologie des organisations</vt:lpstr>
      <vt:lpstr>Organisation  La notion d’organisation peut avoir trois acceptions distinctes:   1- Un regroupement d'humains qui coordonnent leurs activités pour atteindre certains buts elle est alors envisagée comme une réponse au problème de l'action collective, de sa coordination et de sa stabilisation   .2- Les diverses façons par lesquelles ces groupements structurent les moyens dont ils disposent pour parvenir à leurs fins.  ,</vt:lpstr>
      <vt:lpstr>Organisation  La notion d’organisation peut avoir trois acceptions distinctes:     3- L'action d'organiser, ou encore le processus qui engendre les groupements ou les structures organisationnelles,  Pour H. Mintzberg, c’est la somme totale des moyens employés pour diviser le travail entre tâches distinctes pour ensuite assurer la coordination nécessaire entre ces tâches. (Structure et dynamique des organisations -1994) ,</vt:lpstr>
      <vt:lpstr>* Mintzberg dénombre 5 mécanismes pour exposer les moyens de base par lesquels les organisations coordonnent leur travail :   1 l’ajustement mutuel : coordination du travail par simple communication informelle: 2 opérateurs Operateurs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1-3 Le Processus de Communication</dc:title>
  <dc:creator>SOUMIA BOUZAHER</dc:creator>
  <cp:lastModifiedBy>SOUMIA BOUZAHER</cp:lastModifiedBy>
  <cp:revision>50</cp:revision>
  <dcterms:created xsi:type="dcterms:W3CDTF">2021-11-12T20:28:04Z</dcterms:created>
  <dcterms:modified xsi:type="dcterms:W3CDTF">2022-03-22T20:36:04Z</dcterms:modified>
</cp:coreProperties>
</file>