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65" r:id="rId4"/>
    <p:sldId id="259" r:id="rId5"/>
    <p:sldId id="261" r:id="rId6"/>
    <p:sldId id="267" r:id="rId7"/>
    <p:sldId id="258" r:id="rId8"/>
    <p:sldId id="266"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7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9BB435-CD1D-452F-B2C5-A4E211A2E2B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fr-FR"/>
        </a:p>
      </dgm:t>
    </dgm:pt>
    <dgm:pt modelId="{A4A7E955-DDA6-4355-88D4-E83CC6B74A2D}">
      <dgm:prSet phldrT="[Texte]"/>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ar-DZ" b="1" dirty="0" smtClean="0">
              <a:solidFill>
                <a:schemeClr val="bg1"/>
              </a:solidFill>
            </a:rPr>
            <a:t>أساليب جمع البيانات</a:t>
          </a:r>
          <a:endParaRPr lang="fr-FR" b="1" dirty="0" smtClean="0">
            <a:solidFill>
              <a:schemeClr val="bg1"/>
            </a:solidFill>
          </a:endParaRPr>
        </a:p>
        <a:p>
          <a:pPr defTabSz="2133600">
            <a:lnSpc>
              <a:spcPct val="90000"/>
            </a:lnSpc>
            <a:spcBef>
              <a:spcPct val="0"/>
            </a:spcBef>
            <a:spcAft>
              <a:spcPct val="35000"/>
            </a:spcAft>
          </a:pPr>
          <a:endParaRPr lang="fr-FR" dirty="0"/>
        </a:p>
      </dgm:t>
    </dgm:pt>
    <dgm:pt modelId="{FC84180A-6C8A-4E2C-BED7-408424FD6CA7}" type="parTrans" cxnId="{3F3CB1B1-097D-4A82-B740-BFF79CCDF7D5}">
      <dgm:prSet/>
      <dgm:spPr/>
      <dgm:t>
        <a:bodyPr/>
        <a:lstStyle/>
        <a:p>
          <a:endParaRPr lang="fr-FR"/>
        </a:p>
      </dgm:t>
    </dgm:pt>
    <dgm:pt modelId="{9BC5F8EA-93FD-433A-97F6-A02A0DE43A28}" type="sibTrans" cxnId="{3F3CB1B1-097D-4A82-B740-BFF79CCDF7D5}">
      <dgm:prSet/>
      <dgm:spPr/>
      <dgm:t>
        <a:bodyPr/>
        <a:lstStyle/>
        <a:p>
          <a:endParaRPr lang="fr-FR"/>
        </a:p>
      </dgm:t>
    </dgm:pt>
    <dgm:pt modelId="{9ECC7E87-5CF3-4115-B3B1-0EB3BB36B85E}">
      <dgm:prSet phldrT="[Texte]" custT="1"/>
      <dgm:spPr/>
      <dgm:t>
        <a:bodyPr/>
        <a:lstStyle/>
        <a:p>
          <a:r>
            <a:rPr lang="ar-DZ" sz="4000" dirty="0" smtClean="0"/>
            <a:t>أسلوب المعاينة</a:t>
          </a:r>
          <a:endParaRPr lang="fr-FR" sz="4000" dirty="0"/>
        </a:p>
      </dgm:t>
    </dgm:pt>
    <dgm:pt modelId="{767FAEEC-3D5B-4C9B-9F13-F726D4CD67AC}" type="parTrans" cxnId="{4103FB4C-48E7-4558-BBA0-0746926D7394}">
      <dgm:prSet/>
      <dgm:spPr/>
      <dgm:t>
        <a:bodyPr/>
        <a:lstStyle/>
        <a:p>
          <a:endParaRPr lang="fr-FR"/>
        </a:p>
      </dgm:t>
    </dgm:pt>
    <dgm:pt modelId="{58C83AF6-CFDB-4BF3-BDC7-AEFF93A76CFE}" type="sibTrans" cxnId="{4103FB4C-48E7-4558-BBA0-0746926D7394}">
      <dgm:prSet/>
      <dgm:spPr/>
      <dgm:t>
        <a:bodyPr/>
        <a:lstStyle/>
        <a:p>
          <a:endParaRPr lang="fr-FR"/>
        </a:p>
      </dgm:t>
    </dgm:pt>
    <dgm:pt modelId="{DA3F3CB4-A03C-4BE3-BBB7-1A952AAB5F49}">
      <dgm:prSet phldrT="[Texte]" custT="1"/>
      <dgm:spPr/>
      <dgm:t>
        <a:bodyPr/>
        <a:lstStyle/>
        <a:p>
          <a:r>
            <a:rPr lang="ar-DZ" sz="4000" dirty="0" smtClean="0"/>
            <a:t>أسلوب الحصر الشامل</a:t>
          </a:r>
          <a:endParaRPr lang="fr-FR" sz="4000" dirty="0"/>
        </a:p>
      </dgm:t>
    </dgm:pt>
    <dgm:pt modelId="{736312BA-2EAB-437A-BE76-BCF7B9495DB6}" type="parTrans" cxnId="{A1C11A90-8376-497B-9F50-045C2A5F97F9}">
      <dgm:prSet/>
      <dgm:spPr/>
      <dgm:t>
        <a:bodyPr/>
        <a:lstStyle/>
        <a:p>
          <a:endParaRPr lang="fr-FR"/>
        </a:p>
      </dgm:t>
    </dgm:pt>
    <dgm:pt modelId="{370F11E0-9D98-4D31-877B-4A9DF8540526}" type="sibTrans" cxnId="{A1C11A90-8376-497B-9F50-045C2A5F97F9}">
      <dgm:prSet/>
      <dgm:spPr/>
      <dgm:t>
        <a:bodyPr/>
        <a:lstStyle/>
        <a:p>
          <a:endParaRPr lang="fr-FR"/>
        </a:p>
      </dgm:t>
    </dgm:pt>
    <dgm:pt modelId="{170E16A1-1BF3-4CFC-9649-C45A69F564A0}" type="pres">
      <dgm:prSet presAssocID="{3C9BB435-CD1D-452F-B2C5-A4E211A2E2BF}" presName="hierChild1" presStyleCnt="0">
        <dgm:presLayoutVars>
          <dgm:orgChart val="1"/>
          <dgm:chPref val="1"/>
          <dgm:dir/>
          <dgm:animOne val="branch"/>
          <dgm:animLvl val="lvl"/>
          <dgm:resizeHandles/>
        </dgm:presLayoutVars>
      </dgm:prSet>
      <dgm:spPr/>
      <dgm:t>
        <a:bodyPr/>
        <a:lstStyle/>
        <a:p>
          <a:endParaRPr lang="fr-FR"/>
        </a:p>
      </dgm:t>
    </dgm:pt>
    <dgm:pt modelId="{A58CCAA5-7550-4AD5-A387-51898A606456}" type="pres">
      <dgm:prSet presAssocID="{A4A7E955-DDA6-4355-88D4-E83CC6B74A2D}" presName="hierRoot1" presStyleCnt="0">
        <dgm:presLayoutVars>
          <dgm:hierBranch val="init"/>
        </dgm:presLayoutVars>
      </dgm:prSet>
      <dgm:spPr/>
    </dgm:pt>
    <dgm:pt modelId="{364553E4-8429-4C16-B321-EA725D13AA95}" type="pres">
      <dgm:prSet presAssocID="{A4A7E955-DDA6-4355-88D4-E83CC6B74A2D}" presName="rootComposite1" presStyleCnt="0"/>
      <dgm:spPr/>
    </dgm:pt>
    <dgm:pt modelId="{801AC019-2123-4EF1-9D12-2E8E2D8BE587}" type="pres">
      <dgm:prSet presAssocID="{A4A7E955-DDA6-4355-88D4-E83CC6B74A2D}" presName="rootText1" presStyleLbl="node0" presStyleIdx="0" presStyleCnt="1">
        <dgm:presLayoutVars>
          <dgm:chPref val="3"/>
        </dgm:presLayoutVars>
      </dgm:prSet>
      <dgm:spPr/>
      <dgm:t>
        <a:bodyPr/>
        <a:lstStyle/>
        <a:p>
          <a:endParaRPr lang="fr-FR"/>
        </a:p>
      </dgm:t>
    </dgm:pt>
    <dgm:pt modelId="{1F1062A0-0BEF-4F44-952B-873CB56B60F8}" type="pres">
      <dgm:prSet presAssocID="{A4A7E955-DDA6-4355-88D4-E83CC6B74A2D}" presName="rootConnector1" presStyleLbl="node1" presStyleIdx="0" presStyleCnt="0"/>
      <dgm:spPr/>
      <dgm:t>
        <a:bodyPr/>
        <a:lstStyle/>
        <a:p>
          <a:endParaRPr lang="fr-FR"/>
        </a:p>
      </dgm:t>
    </dgm:pt>
    <dgm:pt modelId="{E6493FEF-7D28-4BF9-92C9-93BFAD84E6BB}" type="pres">
      <dgm:prSet presAssocID="{A4A7E955-DDA6-4355-88D4-E83CC6B74A2D}" presName="hierChild2" presStyleCnt="0"/>
      <dgm:spPr/>
    </dgm:pt>
    <dgm:pt modelId="{F8488E17-E77A-4CE7-84A2-EDB275CF3034}" type="pres">
      <dgm:prSet presAssocID="{767FAEEC-3D5B-4C9B-9F13-F726D4CD67AC}" presName="Name37" presStyleLbl="parChTrans1D2" presStyleIdx="0" presStyleCnt="2"/>
      <dgm:spPr/>
      <dgm:t>
        <a:bodyPr/>
        <a:lstStyle/>
        <a:p>
          <a:endParaRPr lang="fr-FR"/>
        </a:p>
      </dgm:t>
    </dgm:pt>
    <dgm:pt modelId="{5BA9DC80-FF46-43B7-ACE1-45F843D7416E}" type="pres">
      <dgm:prSet presAssocID="{9ECC7E87-5CF3-4115-B3B1-0EB3BB36B85E}" presName="hierRoot2" presStyleCnt="0">
        <dgm:presLayoutVars>
          <dgm:hierBranch val="init"/>
        </dgm:presLayoutVars>
      </dgm:prSet>
      <dgm:spPr/>
    </dgm:pt>
    <dgm:pt modelId="{E8C2315D-5742-41A5-8A9D-625E971FAF2A}" type="pres">
      <dgm:prSet presAssocID="{9ECC7E87-5CF3-4115-B3B1-0EB3BB36B85E}" presName="rootComposite" presStyleCnt="0"/>
      <dgm:spPr/>
    </dgm:pt>
    <dgm:pt modelId="{9CDBE57F-6E83-41BD-B819-47442E66C71B}" type="pres">
      <dgm:prSet presAssocID="{9ECC7E87-5CF3-4115-B3B1-0EB3BB36B85E}" presName="rootText" presStyleLbl="node2" presStyleIdx="0" presStyleCnt="2" custScaleX="74791" custScaleY="70512">
        <dgm:presLayoutVars>
          <dgm:chPref val="3"/>
        </dgm:presLayoutVars>
      </dgm:prSet>
      <dgm:spPr/>
      <dgm:t>
        <a:bodyPr/>
        <a:lstStyle/>
        <a:p>
          <a:endParaRPr lang="fr-FR"/>
        </a:p>
      </dgm:t>
    </dgm:pt>
    <dgm:pt modelId="{B8753FB8-4E14-47C7-872F-34D9DD108BE3}" type="pres">
      <dgm:prSet presAssocID="{9ECC7E87-5CF3-4115-B3B1-0EB3BB36B85E}" presName="rootConnector" presStyleLbl="node2" presStyleIdx="0" presStyleCnt="2"/>
      <dgm:spPr/>
      <dgm:t>
        <a:bodyPr/>
        <a:lstStyle/>
        <a:p>
          <a:endParaRPr lang="fr-FR"/>
        </a:p>
      </dgm:t>
    </dgm:pt>
    <dgm:pt modelId="{5E04FE12-5452-40EE-A789-8C70079045BE}" type="pres">
      <dgm:prSet presAssocID="{9ECC7E87-5CF3-4115-B3B1-0EB3BB36B85E}" presName="hierChild4" presStyleCnt="0"/>
      <dgm:spPr/>
    </dgm:pt>
    <dgm:pt modelId="{4B1DFA5B-8EBC-4DD5-BF41-F497D8D74797}" type="pres">
      <dgm:prSet presAssocID="{9ECC7E87-5CF3-4115-B3B1-0EB3BB36B85E}" presName="hierChild5" presStyleCnt="0"/>
      <dgm:spPr/>
    </dgm:pt>
    <dgm:pt modelId="{3FB8B50E-C23F-417D-8963-94E7B32873BE}" type="pres">
      <dgm:prSet presAssocID="{736312BA-2EAB-437A-BE76-BCF7B9495DB6}" presName="Name37" presStyleLbl="parChTrans1D2" presStyleIdx="1" presStyleCnt="2"/>
      <dgm:spPr/>
      <dgm:t>
        <a:bodyPr/>
        <a:lstStyle/>
        <a:p>
          <a:endParaRPr lang="fr-FR"/>
        </a:p>
      </dgm:t>
    </dgm:pt>
    <dgm:pt modelId="{242FE7ED-6AE8-4D44-9FD5-5D9881873B25}" type="pres">
      <dgm:prSet presAssocID="{DA3F3CB4-A03C-4BE3-BBB7-1A952AAB5F49}" presName="hierRoot2" presStyleCnt="0">
        <dgm:presLayoutVars>
          <dgm:hierBranch val="init"/>
        </dgm:presLayoutVars>
      </dgm:prSet>
      <dgm:spPr/>
    </dgm:pt>
    <dgm:pt modelId="{60D84BAA-DA61-4308-A977-0CEB9CBBA03F}" type="pres">
      <dgm:prSet presAssocID="{DA3F3CB4-A03C-4BE3-BBB7-1A952AAB5F49}" presName="rootComposite" presStyleCnt="0"/>
      <dgm:spPr/>
    </dgm:pt>
    <dgm:pt modelId="{1CE7660A-27AB-4E58-8F70-292BCB07439F}" type="pres">
      <dgm:prSet presAssocID="{DA3F3CB4-A03C-4BE3-BBB7-1A952AAB5F49}" presName="rootText" presStyleLbl="node2" presStyleIdx="1" presStyleCnt="2" custScaleX="82928" custScaleY="70329">
        <dgm:presLayoutVars>
          <dgm:chPref val="3"/>
        </dgm:presLayoutVars>
      </dgm:prSet>
      <dgm:spPr/>
      <dgm:t>
        <a:bodyPr/>
        <a:lstStyle/>
        <a:p>
          <a:endParaRPr lang="fr-FR"/>
        </a:p>
      </dgm:t>
    </dgm:pt>
    <dgm:pt modelId="{9DA6256D-8176-4AE8-9D7C-5EB8672D2A2B}" type="pres">
      <dgm:prSet presAssocID="{DA3F3CB4-A03C-4BE3-BBB7-1A952AAB5F49}" presName="rootConnector" presStyleLbl="node2" presStyleIdx="1" presStyleCnt="2"/>
      <dgm:spPr/>
      <dgm:t>
        <a:bodyPr/>
        <a:lstStyle/>
        <a:p>
          <a:endParaRPr lang="fr-FR"/>
        </a:p>
      </dgm:t>
    </dgm:pt>
    <dgm:pt modelId="{8A2322BC-19F0-4AF2-A0A1-F23BDC1C85F1}" type="pres">
      <dgm:prSet presAssocID="{DA3F3CB4-A03C-4BE3-BBB7-1A952AAB5F49}" presName="hierChild4" presStyleCnt="0"/>
      <dgm:spPr/>
    </dgm:pt>
    <dgm:pt modelId="{C5C5025C-9618-4ABE-A1A8-5B46C6B54E14}" type="pres">
      <dgm:prSet presAssocID="{DA3F3CB4-A03C-4BE3-BBB7-1A952AAB5F49}" presName="hierChild5" presStyleCnt="0"/>
      <dgm:spPr/>
    </dgm:pt>
    <dgm:pt modelId="{1AC530DA-B248-41C7-9858-FBDB2C71BDE6}" type="pres">
      <dgm:prSet presAssocID="{A4A7E955-DDA6-4355-88D4-E83CC6B74A2D}" presName="hierChild3" presStyleCnt="0"/>
      <dgm:spPr/>
    </dgm:pt>
  </dgm:ptLst>
  <dgm:cxnLst>
    <dgm:cxn modelId="{2F7AA719-9AEF-4160-A533-ABE169471CD5}" type="presOf" srcId="{DA3F3CB4-A03C-4BE3-BBB7-1A952AAB5F49}" destId="{9DA6256D-8176-4AE8-9D7C-5EB8672D2A2B}" srcOrd="1" destOrd="0" presId="urn:microsoft.com/office/officeart/2005/8/layout/orgChart1"/>
    <dgm:cxn modelId="{DC91B5B3-FB8F-47AB-9274-526AA5683DB4}" type="presOf" srcId="{9ECC7E87-5CF3-4115-B3B1-0EB3BB36B85E}" destId="{9CDBE57F-6E83-41BD-B819-47442E66C71B}" srcOrd="0" destOrd="0" presId="urn:microsoft.com/office/officeart/2005/8/layout/orgChart1"/>
    <dgm:cxn modelId="{3B870A3E-0A36-4BCB-8ACA-B781A0B43884}" type="presOf" srcId="{9ECC7E87-5CF3-4115-B3B1-0EB3BB36B85E}" destId="{B8753FB8-4E14-47C7-872F-34D9DD108BE3}" srcOrd="1" destOrd="0" presId="urn:microsoft.com/office/officeart/2005/8/layout/orgChart1"/>
    <dgm:cxn modelId="{4103FB4C-48E7-4558-BBA0-0746926D7394}" srcId="{A4A7E955-DDA6-4355-88D4-E83CC6B74A2D}" destId="{9ECC7E87-5CF3-4115-B3B1-0EB3BB36B85E}" srcOrd="0" destOrd="0" parTransId="{767FAEEC-3D5B-4C9B-9F13-F726D4CD67AC}" sibTransId="{58C83AF6-CFDB-4BF3-BDC7-AEFF93A76CFE}"/>
    <dgm:cxn modelId="{5F25715B-569D-4E74-A9BE-9A4FB992604A}" type="presOf" srcId="{767FAEEC-3D5B-4C9B-9F13-F726D4CD67AC}" destId="{F8488E17-E77A-4CE7-84A2-EDB275CF3034}" srcOrd="0" destOrd="0" presId="urn:microsoft.com/office/officeart/2005/8/layout/orgChart1"/>
    <dgm:cxn modelId="{A9ADEBEB-B94A-4630-BCD1-3360BBFEB9D9}" type="presOf" srcId="{A4A7E955-DDA6-4355-88D4-E83CC6B74A2D}" destId="{1F1062A0-0BEF-4F44-952B-873CB56B60F8}" srcOrd="1" destOrd="0" presId="urn:microsoft.com/office/officeart/2005/8/layout/orgChart1"/>
    <dgm:cxn modelId="{3F3CB1B1-097D-4A82-B740-BFF79CCDF7D5}" srcId="{3C9BB435-CD1D-452F-B2C5-A4E211A2E2BF}" destId="{A4A7E955-DDA6-4355-88D4-E83CC6B74A2D}" srcOrd="0" destOrd="0" parTransId="{FC84180A-6C8A-4E2C-BED7-408424FD6CA7}" sibTransId="{9BC5F8EA-93FD-433A-97F6-A02A0DE43A28}"/>
    <dgm:cxn modelId="{AB5F5C3C-EFAC-4F35-A1C7-40E0DA9C6833}" type="presOf" srcId="{DA3F3CB4-A03C-4BE3-BBB7-1A952AAB5F49}" destId="{1CE7660A-27AB-4E58-8F70-292BCB07439F}" srcOrd="0" destOrd="0" presId="urn:microsoft.com/office/officeart/2005/8/layout/orgChart1"/>
    <dgm:cxn modelId="{3A939D84-8F4E-4821-8332-11D32C90229E}" type="presOf" srcId="{3C9BB435-CD1D-452F-B2C5-A4E211A2E2BF}" destId="{170E16A1-1BF3-4CFC-9649-C45A69F564A0}" srcOrd="0" destOrd="0" presId="urn:microsoft.com/office/officeart/2005/8/layout/orgChart1"/>
    <dgm:cxn modelId="{A1C11A90-8376-497B-9F50-045C2A5F97F9}" srcId="{A4A7E955-DDA6-4355-88D4-E83CC6B74A2D}" destId="{DA3F3CB4-A03C-4BE3-BBB7-1A952AAB5F49}" srcOrd="1" destOrd="0" parTransId="{736312BA-2EAB-437A-BE76-BCF7B9495DB6}" sibTransId="{370F11E0-9D98-4D31-877B-4A9DF8540526}"/>
    <dgm:cxn modelId="{F404B3AF-E82E-4CA6-887D-87A4CF13062E}" type="presOf" srcId="{736312BA-2EAB-437A-BE76-BCF7B9495DB6}" destId="{3FB8B50E-C23F-417D-8963-94E7B32873BE}" srcOrd="0" destOrd="0" presId="urn:microsoft.com/office/officeart/2005/8/layout/orgChart1"/>
    <dgm:cxn modelId="{3DAF2CA1-012F-43EB-8855-331A3D748869}" type="presOf" srcId="{A4A7E955-DDA6-4355-88D4-E83CC6B74A2D}" destId="{801AC019-2123-4EF1-9D12-2E8E2D8BE587}" srcOrd="0" destOrd="0" presId="urn:microsoft.com/office/officeart/2005/8/layout/orgChart1"/>
    <dgm:cxn modelId="{28BB2436-EA58-42CF-A7CD-295034D1A3A1}" type="presParOf" srcId="{170E16A1-1BF3-4CFC-9649-C45A69F564A0}" destId="{A58CCAA5-7550-4AD5-A387-51898A606456}" srcOrd="0" destOrd="0" presId="urn:microsoft.com/office/officeart/2005/8/layout/orgChart1"/>
    <dgm:cxn modelId="{03F89661-1642-48A4-9F18-275BBC8BFC28}" type="presParOf" srcId="{A58CCAA5-7550-4AD5-A387-51898A606456}" destId="{364553E4-8429-4C16-B321-EA725D13AA95}" srcOrd="0" destOrd="0" presId="urn:microsoft.com/office/officeart/2005/8/layout/orgChart1"/>
    <dgm:cxn modelId="{81E8A045-2B0F-4C9E-A025-23846542225E}" type="presParOf" srcId="{364553E4-8429-4C16-B321-EA725D13AA95}" destId="{801AC019-2123-4EF1-9D12-2E8E2D8BE587}" srcOrd="0" destOrd="0" presId="urn:microsoft.com/office/officeart/2005/8/layout/orgChart1"/>
    <dgm:cxn modelId="{32DE6E98-15A9-4B3C-A209-F2A2F8952B1B}" type="presParOf" srcId="{364553E4-8429-4C16-B321-EA725D13AA95}" destId="{1F1062A0-0BEF-4F44-952B-873CB56B60F8}" srcOrd="1" destOrd="0" presId="urn:microsoft.com/office/officeart/2005/8/layout/orgChart1"/>
    <dgm:cxn modelId="{CA599A1A-EE2E-4F68-AE6F-B2395DF6436F}" type="presParOf" srcId="{A58CCAA5-7550-4AD5-A387-51898A606456}" destId="{E6493FEF-7D28-4BF9-92C9-93BFAD84E6BB}" srcOrd="1" destOrd="0" presId="urn:microsoft.com/office/officeart/2005/8/layout/orgChart1"/>
    <dgm:cxn modelId="{FBFE7E28-2825-4037-9A30-0810D527E078}" type="presParOf" srcId="{E6493FEF-7D28-4BF9-92C9-93BFAD84E6BB}" destId="{F8488E17-E77A-4CE7-84A2-EDB275CF3034}" srcOrd="0" destOrd="0" presId="urn:microsoft.com/office/officeart/2005/8/layout/orgChart1"/>
    <dgm:cxn modelId="{945B484F-8CBD-4B5F-8E8B-A9856DC12596}" type="presParOf" srcId="{E6493FEF-7D28-4BF9-92C9-93BFAD84E6BB}" destId="{5BA9DC80-FF46-43B7-ACE1-45F843D7416E}" srcOrd="1" destOrd="0" presId="urn:microsoft.com/office/officeart/2005/8/layout/orgChart1"/>
    <dgm:cxn modelId="{A68CEB61-D065-45C3-AFA7-1AE566E58C69}" type="presParOf" srcId="{5BA9DC80-FF46-43B7-ACE1-45F843D7416E}" destId="{E8C2315D-5742-41A5-8A9D-625E971FAF2A}" srcOrd="0" destOrd="0" presId="urn:microsoft.com/office/officeart/2005/8/layout/orgChart1"/>
    <dgm:cxn modelId="{2FCCDF61-C6B6-47EC-9FC4-3FC0EEF601AA}" type="presParOf" srcId="{E8C2315D-5742-41A5-8A9D-625E971FAF2A}" destId="{9CDBE57F-6E83-41BD-B819-47442E66C71B}" srcOrd="0" destOrd="0" presId="urn:microsoft.com/office/officeart/2005/8/layout/orgChart1"/>
    <dgm:cxn modelId="{31F91247-48D0-4327-8B0A-311DB7EA096D}" type="presParOf" srcId="{E8C2315D-5742-41A5-8A9D-625E971FAF2A}" destId="{B8753FB8-4E14-47C7-872F-34D9DD108BE3}" srcOrd="1" destOrd="0" presId="urn:microsoft.com/office/officeart/2005/8/layout/orgChart1"/>
    <dgm:cxn modelId="{92F6D348-CAAF-4E53-9420-A82C0DA487BB}" type="presParOf" srcId="{5BA9DC80-FF46-43B7-ACE1-45F843D7416E}" destId="{5E04FE12-5452-40EE-A789-8C70079045BE}" srcOrd="1" destOrd="0" presId="urn:microsoft.com/office/officeart/2005/8/layout/orgChart1"/>
    <dgm:cxn modelId="{B6AEB0FD-C38A-45C7-B941-160684D9A5DB}" type="presParOf" srcId="{5BA9DC80-FF46-43B7-ACE1-45F843D7416E}" destId="{4B1DFA5B-8EBC-4DD5-BF41-F497D8D74797}" srcOrd="2" destOrd="0" presId="urn:microsoft.com/office/officeart/2005/8/layout/orgChart1"/>
    <dgm:cxn modelId="{2FF36C99-0EF3-45E3-AEFF-3DEC64295C47}" type="presParOf" srcId="{E6493FEF-7D28-4BF9-92C9-93BFAD84E6BB}" destId="{3FB8B50E-C23F-417D-8963-94E7B32873BE}" srcOrd="2" destOrd="0" presId="urn:microsoft.com/office/officeart/2005/8/layout/orgChart1"/>
    <dgm:cxn modelId="{14BE5CC8-FE09-4095-BEC1-B8E4CBD54324}" type="presParOf" srcId="{E6493FEF-7D28-4BF9-92C9-93BFAD84E6BB}" destId="{242FE7ED-6AE8-4D44-9FD5-5D9881873B25}" srcOrd="3" destOrd="0" presId="urn:microsoft.com/office/officeart/2005/8/layout/orgChart1"/>
    <dgm:cxn modelId="{1CA1B709-5116-44AE-B5D0-4E4BFBC5A322}" type="presParOf" srcId="{242FE7ED-6AE8-4D44-9FD5-5D9881873B25}" destId="{60D84BAA-DA61-4308-A977-0CEB9CBBA03F}" srcOrd="0" destOrd="0" presId="urn:microsoft.com/office/officeart/2005/8/layout/orgChart1"/>
    <dgm:cxn modelId="{C4E788F5-AF39-4512-8AD6-456E47C3240D}" type="presParOf" srcId="{60D84BAA-DA61-4308-A977-0CEB9CBBA03F}" destId="{1CE7660A-27AB-4E58-8F70-292BCB07439F}" srcOrd="0" destOrd="0" presId="urn:microsoft.com/office/officeart/2005/8/layout/orgChart1"/>
    <dgm:cxn modelId="{A50EFA07-A7B3-42C8-A268-88D368EF8F8B}" type="presParOf" srcId="{60D84BAA-DA61-4308-A977-0CEB9CBBA03F}" destId="{9DA6256D-8176-4AE8-9D7C-5EB8672D2A2B}" srcOrd="1" destOrd="0" presId="urn:microsoft.com/office/officeart/2005/8/layout/orgChart1"/>
    <dgm:cxn modelId="{74B035B2-F6D7-440E-876C-183CA07BCDBC}" type="presParOf" srcId="{242FE7ED-6AE8-4D44-9FD5-5D9881873B25}" destId="{8A2322BC-19F0-4AF2-A0A1-F23BDC1C85F1}" srcOrd="1" destOrd="0" presId="urn:microsoft.com/office/officeart/2005/8/layout/orgChart1"/>
    <dgm:cxn modelId="{870F7354-8597-4B56-B1EE-FDC6CBB9A1CD}" type="presParOf" srcId="{242FE7ED-6AE8-4D44-9FD5-5D9881873B25}" destId="{C5C5025C-9618-4ABE-A1A8-5B46C6B54E14}" srcOrd="2" destOrd="0" presId="urn:microsoft.com/office/officeart/2005/8/layout/orgChart1"/>
    <dgm:cxn modelId="{29E4AD69-ADDC-4D39-8421-5375A5EB341E}" type="presParOf" srcId="{A58CCAA5-7550-4AD5-A387-51898A606456}" destId="{1AC530DA-B248-41C7-9858-FBDB2C71BDE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B8B50E-C23F-417D-8963-94E7B32873BE}">
      <dsp:nvSpPr>
        <dsp:cNvPr id="0" name=""/>
        <dsp:cNvSpPr/>
      </dsp:nvSpPr>
      <dsp:spPr>
        <a:xfrm>
          <a:off x="5602309" y="2751515"/>
          <a:ext cx="2633467" cy="1154655"/>
        </a:xfrm>
        <a:custGeom>
          <a:avLst/>
          <a:gdLst/>
          <a:ahLst/>
          <a:cxnLst/>
          <a:rect l="0" t="0" r="0" b="0"/>
          <a:pathLst>
            <a:path>
              <a:moveTo>
                <a:pt x="0" y="0"/>
              </a:moveTo>
              <a:lnTo>
                <a:pt x="0" y="577327"/>
              </a:lnTo>
              <a:lnTo>
                <a:pt x="2633467" y="577327"/>
              </a:lnTo>
              <a:lnTo>
                <a:pt x="2633467" y="115465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488E17-E77A-4CE7-84A2-EDB275CF3034}">
      <dsp:nvSpPr>
        <dsp:cNvPr id="0" name=""/>
        <dsp:cNvSpPr/>
      </dsp:nvSpPr>
      <dsp:spPr>
        <a:xfrm>
          <a:off x="2745141" y="2751515"/>
          <a:ext cx="2857167" cy="1154655"/>
        </a:xfrm>
        <a:custGeom>
          <a:avLst/>
          <a:gdLst/>
          <a:ahLst/>
          <a:cxnLst/>
          <a:rect l="0" t="0" r="0" b="0"/>
          <a:pathLst>
            <a:path>
              <a:moveTo>
                <a:pt x="2857167" y="0"/>
              </a:moveTo>
              <a:lnTo>
                <a:pt x="2857167" y="577327"/>
              </a:lnTo>
              <a:lnTo>
                <a:pt x="0" y="577327"/>
              </a:lnTo>
              <a:lnTo>
                <a:pt x="0" y="115465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1AC019-2123-4EF1-9D12-2E8E2D8BE587}">
      <dsp:nvSpPr>
        <dsp:cNvPr id="0" name=""/>
        <dsp:cNvSpPr/>
      </dsp:nvSpPr>
      <dsp:spPr>
        <a:xfrm>
          <a:off x="2853129" y="2335"/>
          <a:ext cx="5498360" cy="274918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ar-DZ" sz="6400" b="1" kern="1200" dirty="0" smtClean="0">
              <a:solidFill>
                <a:schemeClr val="bg1"/>
              </a:solidFill>
            </a:rPr>
            <a:t>أساليب جمع البيانات</a:t>
          </a:r>
          <a:endParaRPr lang="fr-FR" sz="6400" b="1" kern="1200" dirty="0" smtClean="0">
            <a:solidFill>
              <a:schemeClr val="bg1"/>
            </a:solidFill>
          </a:endParaRPr>
        </a:p>
        <a:p>
          <a:pPr lvl="0" defTabSz="2133600">
            <a:lnSpc>
              <a:spcPct val="90000"/>
            </a:lnSpc>
            <a:spcBef>
              <a:spcPct val="0"/>
            </a:spcBef>
            <a:spcAft>
              <a:spcPct val="35000"/>
            </a:spcAft>
          </a:pPr>
          <a:endParaRPr lang="fr-FR" sz="6400" kern="1200" dirty="0"/>
        </a:p>
      </dsp:txBody>
      <dsp:txXfrm>
        <a:off x="2853129" y="2335"/>
        <a:ext cx="5498360" cy="2749180"/>
      </dsp:txXfrm>
    </dsp:sp>
    <dsp:sp modelId="{9CDBE57F-6E83-41BD-B819-47442E66C71B}">
      <dsp:nvSpPr>
        <dsp:cNvPr id="0" name=""/>
        <dsp:cNvSpPr/>
      </dsp:nvSpPr>
      <dsp:spPr>
        <a:xfrm>
          <a:off x="689002" y="3906171"/>
          <a:ext cx="4112278" cy="193850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ar-DZ" sz="4000" kern="1200" dirty="0" smtClean="0"/>
            <a:t>أسلوب المعاينة</a:t>
          </a:r>
          <a:endParaRPr lang="fr-FR" sz="4000" kern="1200" dirty="0"/>
        </a:p>
      </dsp:txBody>
      <dsp:txXfrm>
        <a:off x="689002" y="3906171"/>
        <a:ext cx="4112278" cy="1938501"/>
      </dsp:txXfrm>
    </dsp:sp>
    <dsp:sp modelId="{1CE7660A-27AB-4E58-8F70-292BCB07439F}">
      <dsp:nvSpPr>
        <dsp:cNvPr id="0" name=""/>
        <dsp:cNvSpPr/>
      </dsp:nvSpPr>
      <dsp:spPr>
        <a:xfrm>
          <a:off x="5955936" y="3906171"/>
          <a:ext cx="4559680" cy="193347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ar-DZ" sz="4000" kern="1200" dirty="0" smtClean="0"/>
            <a:t>أسلوب الحصر الشامل</a:t>
          </a:r>
          <a:endParaRPr lang="fr-FR" sz="4000" kern="1200" dirty="0"/>
        </a:p>
      </dsp:txBody>
      <dsp:txXfrm>
        <a:off x="5955936" y="3906171"/>
        <a:ext cx="4559680" cy="193347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smtClean="0"/>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10/28/2021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smtClean="0"/>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smtClean="0"/>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smtClean="0"/>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smtClean="0"/>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10/28/2021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smtClean="0"/>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smtClean="0"/>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smtClean="0"/>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10/28/2021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smtClean="0"/>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10/28/2021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876423" y="1966421"/>
            <a:ext cx="8791575" cy="1655762"/>
          </a:xfrm>
        </p:spPr>
        <p:txBody>
          <a:bodyPr>
            <a:normAutofit lnSpcReduction="10000"/>
          </a:bodyPr>
          <a:lstStyle/>
          <a:p>
            <a:pPr algn="ctr"/>
            <a:r>
              <a:rPr lang="ar-DZ" sz="4000" b="1" dirty="0">
                <a:solidFill>
                  <a:schemeClr val="bg1"/>
                </a:solidFill>
              </a:rPr>
              <a:t>محاضرات في مقياس التطبيقات </a:t>
            </a:r>
            <a:r>
              <a:rPr lang="ar-DZ" sz="4000" b="1" dirty="0" smtClean="0">
                <a:solidFill>
                  <a:schemeClr val="bg1"/>
                </a:solidFill>
              </a:rPr>
              <a:t>الأولية</a:t>
            </a:r>
          </a:p>
          <a:p>
            <a:pPr algn="ctr"/>
            <a:r>
              <a:rPr lang="ar-DZ" sz="4000" b="1" dirty="0" smtClean="0">
                <a:solidFill>
                  <a:schemeClr val="bg1"/>
                </a:solidFill>
              </a:rPr>
              <a:t> </a:t>
            </a:r>
            <a:r>
              <a:rPr lang="ar-DZ" sz="4000" b="1" dirty="0">
                <a:solidFill>
                  <a:schemeClr val="bg1"/>
                </a:solidFill>
              </a:rPr>
              <a:t>في تحليل المعطيات</a:t>
            </a:r>
            <a:endParaRPr lang="fr-FR" sz="4000" b="1" dirty="0">
              <a:solidFill>
                <a:schemeClr val="bg1"/>
              </a:solidFill>
            </a:endParaRPr>
          </a:p>
        </p:txBody>
      </p:sp>
      <p:sp>
        <p:nvSpPr>
          <p:cNvPr id="4" name="Titre 1"/>
          <p:cNvSpPr txBox="1">
            <a:spLocks/>
          </p:cNvSpPr>
          <p:nvPr/>
        </p:nvSpPr>
        <p:spPr>
          <a:xfrm>
            <a:off x="1876423" y="4377990"/>
            <a:ext cx="8791575" cy="96401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rtl="1"/>
            <a:r>
              <a:rPr lang="ar-DZ" dirty="0" smtClean="0">
                <a:solidFill>
                  <a:srgbClr val="FF0000"/>
                </a:solidFill>
              </a:rPr>
              <a:t>د/ وفاء رايس</a:t>
            </a:r>
            <a:endParaRPr lang="fr-FR" dirty="0">
              <a:solidFill>
                <a:srgbClr val="FF0000"/>
              </a:solidFill>
            </a:endParaRPr>
          </a:p>
        </p:txBody>
      </p:sp>
      <p:sp>
        <p:nvSpPr>
          <p:cNvPr id="5" name="Titre 1"/>
          <p:cNvSpPr>
            <a:spLocks noGrp="1"/>
          </p:cNvSpPr>
          <p:nvPr>
            <p:ph type="ctrTitle"/>
          </p:nvPr>
        </p:nvSpPr>
        <p:spPr>
          <a:xfrm>
            <a:off x="1876425" y="246063"/>
            <a:ext cx="8791575" cy="965200"/>
          </a:xfrm>
        </p:spPr>
        <p:txBody>
          <a:bodyPr/>
          <a:lstStyle/>
          <a:p>
            <a:pPr algn="ctr" rtl="1"/>
            <a:r>
              <a:rPr lang="ar-DZ" b="1" dirty="0" smtClean="0"/>
              <a:t>المحاضرة </a:t>
            </a:r>
            <a:r>
              <a:rPr lang="ar-DZ" b="1" dirty="0" smtClean="0"/>
              <a:t>الأولى</a:t>
            </a:r>
            <a:endParaRPr lang="fr-FR" b="1" dirty="0"/>
          </a:p>
        </p:txBody>
      </p:sp>
    </p:spTree>
    <p:extLst>
      <p:ext uri="{BB962C8B-B14F-4D97-AF65-F5344CB8AC3E}">
        <p14:creationId xmlns:p14="http://schemas.microsoft.com/office/powerpoint/2010/main" val="3114088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mph" presetSubtype="0" fill="hold" grpId="0" nodeType="clickEffect">
                                  <p:stCondLst>
                                    <p:cond delay="0"/>
                                  </p:stCondLst>
                                  <p:childTnLst>
                                    <p:animScale>
                                      <p:cBhvr>
                                        <p:cTn id="20"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76424" y="0"/>
            <a:ext cx="8791575" cy="1261872"/>
          </a:xfrm>
        </p:spPr>
        <p:txBody>
          <a:bodyPr/>
          <a:lstStyle/>
          <a:p>
            <a:pPr algn="ctr"/>
            <a:r>
              <a:rPr lang="ar-DZ" b="1" dirty="0">
                <a:solidFill>
                  <a:schemeClr val="bg1"/>
                </a:solidFill>
              </a:rPr>
              <a:t>البيانات:</a:t>
            </a:r>
            <a:endParaRPr lang="fr-FR" b="1" dirty="0"/>
          </a:p>
        </p:txBody>
      </p:sp>
      <p:sp>
        <p:nvSpPr>
          <p:cNvPr id="3" name="Sous-titre 2"/>
          <p:cNvSpPr>
            <a:spLocks noGrp="1"/>
          </p:cNvSpPr>
          <p:nvPr>
            <p:ph type="subTitle" idx="1"/>
          </p:nvPr>
        </p:nvSpPr>
        <p:spPr>
          <a:xfrm>
            <a:off x="862885" y="1554480"/>
            <a:ext cx="11329115" cy="5303520"/>
          </a:xfrm>
        </p:spPr>
        <p:txBody>
          <a:bodyPr>
            <a:noAutofit/>
          </a:bodyPr>
          <a:lstStyle/>
          <a:p>
            <a:pPr algn="r" rtl="1">
              <a:lnSpc>
                <a:spcPct val="200000"/>
              </a:lnSpc>
            </a:pPr>
            <a:r>
              <a:rPr lang="fr-FR" sz="3200" dirty="0" smtClean="0">
                <a:solidFill>
                  <a:schemeClr val="bg1"/>
                </a:solidFill>
              </a:rPr>
              <a:t>      </a:t>
            </a:r>
            <a:r>
              <a:rPr lang="ar-DZ" sz="3200" dirty="0" smtClean="0">
                <a:solidFill>
                  <a:schemeClr val="bg1"/>
                </a:solidFill>
              </a:rPr>
              <a:t>مجموع </a:t>
            </a:r>
            <a:r>
              <a:rPr lang="ar-DZ" sz="3200" dirty="0">
                <a:solidFill>
                  <a:schemeClr val="bg1"/>
                </a:solidFill>
              </a:rPr>
              <a:t>القيم أو القياسات </a:t>
            </a:r>
            <a:r>
              <a:rPr lang="ar-DZ" sz="3200" dirty="0" smtClean="0">
                <a:solidFill>
                  <a:schemeClr val="bg1"/>
                </a:solidFill>
              </a:rPr>
              <a:t>للمتغير </a:t>
            </a:r>
            <a:r>
              <a:rPr lang="ar-DZ" sz="3200" dirty="0">
                <a:solidFill>
                  <a:schemeClr val="bg1"/>
                </a:solidFill>
              </a:rPr>
              <a:t>الذي يرافق </a:t>
            </a:r>
            <a:r>
              <a:rPr lang="ar-DZ" sz="3200" dirty="0" smtClean="0">
                <a:solidFill>
                  <a:schemeClr val="bg1"/>
                </a:solidFill>
              </a:rPr>
              <a:t>المفردات </a:t>
            </a:r>
            <a:r>
              <a:rPr lang="ar-DZ" sz="3200" dirty="0">
                <a:solidFill>
                  <a:schemeClr val="bg1"/>
                </a:solidFill>
              </a:rPr>
              <a:t>أو عناصر </a:t>
            </a:r>
            <a:r>
              <a:rPr lang="ar-DZ" sz="3200" dirty="0" smtClean="0">
                <a:solidFill>
                  <a:schemeClr val="bg1"/>
                </a:solidFill>
              </a:rPr>
              <a:t>المجتمع</a:t>
            </a:r>
            <a:r>
              <a:rPr lang="ar-DZ" sz="3200" dirty="0">
                <a:solidFill>
                  <a:schemeClr val="bg1"/>
                </a:solidFill>
              </a:rPr>
              <a:t>، قد تكون </a:t>
            </a:r>
            <a:r>
              <a:rPr lang="ar-DZ" sz="3200" dirty="0" smtClean="0">
                <a:solidFill>
                  <a:schemeClr val="bg1"/>
                </a:solidFill>
              </a:rPr>
              <a:t>في </a:t>
            </a:r>
            <a:r>
              <a:rPr lang="ar-DZ" sz="3200" dirty="0">
                <a:solidFill>
                  <a:schemeClr val="bg1"/>
                </a:solidFill>
              </a:rPr>
              <a:t>شكل أرقام أو رموز أو </a:t>
            </a:r>
            <a:r>
              <a:rPr lang="ar-DZ" sz="3200" dirty="0" smtClean="0">
                <a:solidFill>
                  <a:schemeClr val="bg1"/>
                </a:solidFill>
              </a:rPr>
              <a:t>صفات، </a:t>
            </a:r>
            <a:r>
              <a:rPr lang="ar-DZ" sz="3200" u="sng" dirty="0" smtClean="0">
                <a:solidFill>
                  <a:schemeClr val="bg1"/>
                </a:solidFill>
              </a:rPr>
              <a:t>ليست </a:t>
            </a:r>
            <a:r>
              <a:rPr lang="ar-DZ" sz="3200" u="sng" dirty="0">
                <a:solidFill>
                  <a:schemeClr val="bg1"/>
                </a:solidFill>
              </a:rPr>
              <a:t>ذات معنى أو </a:t>
            </a:r>
            <a:r>
              <a:rPr lang="ar-DZ" sz="3200" u="sng" dirty="0" smtClean="0">
                <a:solidFill>
                  <a:schemeClr val="bg1"/>
                </a:solidFill>
              </a:rPr>
              <a:t>دلالة </a:t>
            </a:r>
            <a:r>
              <a:rPr lang="ar-DZ" sz="3200" u="sng" dirty="0">
                <a:solidFill>
                  <a:schemeClr val="bg1"/>
                </a:solidFill>
              </a:rPr>
              <a:t>في حد ذاتها، </a:t>
            </a:r>
            <a:r>
              <a:rPr lang="ar-DZ" sz="3200" u="sng" dirty="0" smtClean="0">
                <a:solidFill>
                  <a:schemeClr val="bg1"/>
                </a:solidFill>
              </a:rPr>
              <a:t>ولا </a:t>
            </a:r>
            <a:r>
              <a:rPr lang="ar-DZ" sz="3200" u="sng" dirty="0">
                <a:solidFill>
                  <a:schemeClr val="bg1"/>
                </a:solidFill>
              </a:rPr>
              <a:t>تضيف لمستخدمها أي منفعة او فائدة.</a:t>
            </a:r>
            <a:endParaRPr lang="fr-FR" sz="3200" u="sng" dirty="0">
              <a:solidFill>
                <a:schemeClr val="bg1"/>
              </a:solidFill>
            </a:endParaRPr>
          </a:p>
        </p:txBody>
      </p:sp>
    </p:spTree>
    <p:extLst>
      <p:ext uri="{BB962C8B-B14F-4D97-AF65-F5344CB8AC3E}">
        <p14:creationId xmlns:p14="http://schemas.microsoft.com/office/powerpoint/2010/main" val="4111643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47233" y="1354309"/>
            <a:ext cx="8530107" cy="3254994"/>
          </a:xfrm>
          <a:prstGeom prst="rect">
            <a:avLst/>
          </a:prstGeom>
        </p:spPr>
        <p:txBody>
          <a:bodyPr wrap="square">
            <a:spAutoFit/>
          </a:bodyPr>
          <a:lstStyle/>
          <a:p>
            <a:pPr algn="r">
              <a:lnSpc>
                <a:spcPct val="200000"/>
              </a:lnSpc>
            </a:pPr>
            <a:r>
              <a:rPr lang="ar-DZ" sz="3600" dirty="0" smtClean="0">
                <a:solidFill>
                  <a:schemeClr val="bg1"/>
                </a:solidFill>
              </a:rPr>
              <a:t>       </a:t>
            </a:r>
            <a:r>
              <a:rPr lang="ar-DZ" sz="3600" dirty="0">
                <a:solidFill>
                  <a:schemeClr val="bg1"/>
                </a:solidFill>
              </a:rPr>
              <a:t>مجموعة القيم التي يتم جمعها من مفردات المجتمع أو العينة محل الدراسة لخاصية معينة (</a:t>
            </a:r>
            <a:r>
              <a:rPr lang="ar-DZ" sz="3600" dirty="0" smtClean="0">
                <a:solidFill>
                  <a:schemeClr val="bg1"/>
                </a:solidFill>
              </a:rPr>
              <a:t>متغير)، </a:t>
            </a:r>
            <a:r>
              <a:rPr lang="ar-DZ" sz="3600" dirty="0">
                <a:solidFill>
                  <a:schemeClr val="bg1"/>
                </a:solidFill>
              </a:rPr>
              <a:t>وتنقسم إلى نوعين بيانات نوعية وكمية.</a:t>
            </a:r>
            <a:endParaRPr lang="fr-FR" sz="3600" dirty="0">
              <a:solidFill>
                <a:schemeClr val="bg1"/>
              </a:solidFill>
            </a:endParaRPr>
          </a:p>
        </p:txBody>
      </p:sp>
    </p:spTree>
    <p:extLst>
      <p:ext uri="{BB962C8B-B14F-4D97-AF65-F5344CB8AC3E}">
        <p14:creationId xmlns:p14="http://schemas.microsoft.com/office/powerpoint/2010/main" val="17008443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1413" y="0"/>
            <a:ext cx="9905998" cy="1024128"/>
          </a:xfrm>
        </p:spPr>
        <p:txBody>
          <a:bodyPr>
            <a:normAutofit/>
          </a:bodyPr>
          <a:lstStyle/>
          <a:p>
            <a:pPr algn="ctr"/>
            <a:r>
              <a:rPr lang="ar-DZ" sz="4000" b="1" dirty="0">
                <a:solidFill>
                  <a:schemeClr val="bg1"/>
                </a:solidFill>
              </a:rPr>
              <a:t>مصادر جمع البيانات</a:t>
            </a:r>
            <a:endParaRPr lang="fr-FR" sz="4000" b="1" dirty="0"/>
          </a:p>
        </p:txBody>
      </p:sp>
      <p:sp>
        <p:nvSpPr>
          <p:cNvPr id="4" name="Espace réservé du contenu 3"/>
          <p:cNvSpPr>
            <a:spLocks noGrp="1"/>
          </p:cNvSpPr>
          <p:nvPr>
            <p:ph sz="half" idx="2"/>
          </p:nvPr>
        </p:nvSpPr>
        <p:spPr>
          <a:xfrm>
            <a:off x="0" y="850005"/>
            <a:ext cx="12192000" cy="6007995"/>
          </a:xfrm>
        </p:spPr>
        <p:txBody>
          <a:bodyPr>
            <a:noAutofit/>
          </a:bodyPr>
          <a:lstStyle/>
          <a:p>
            <a:pPr marL="0" indent="0" algn="r" rtl="1">
              <a:buNone/>
            </a:pPr>
            <a:endParaRPr lang="ar-DZ" sz="3200" b="1" dirty="0" smtClean="0">
              <a:solidFill>
                <a:schemeClr val="bg1"/>
              </a:solidFill>
            </a:endParaRPr>
          </a:p>
          <a:p>
            <a:pPr marL="0" indent="0" algn="r" rtl="1">
              <a:lnSpc>
                <a:spcPct val="150000"/>
              </a:lnSpc>
              <a:buNone/>
            </a:pPr>
            <a:r>
              <a:rPr lang="ar-DZ" sz="3200" b="1" dirty="0" smtClean="0">
                <a:solidFill>
                  <a:schemeClr val="bg1"/>
                </a:solidFill>
              </a:rPr>
              <a:t>التصنيف الأول: </a:t>
            </a:r>
            <a:r>
              <a:rPr lang="ar-DZ" sz="3200" dirty="0">
                <a:solidFill>
                  <a:schemeClr val="bg1"/>
                </a:solidFill>
              </a:rPr>
              <a:t>وهنا تصنف </a:t>
            </a:r>
            <a:r>
              <a:rPr lang="ar-DZ" sz="3200" dirty="0" smtClean="0">
                <a:solidFill>
                  <a:schemeClr val="bg1"/>
                </a:solidFill>
              </a:rPr>
              <a:t>إلى</a:t>
            </a:r>
            <a:endParaRPr lang="ar-DZ" sz="3200" b="1" dirty="0" smtClean="0">
              <a:solidFill>
                <a:schemeClr val="bg1"/>
              </a:solidFill>
            </a:endParaRPr>
          </a:p>
          <a:p>
            <a:pPr marL="0" indent="0" algn="r" rtl="1">
              <a:lnSpc>
                <a:spcPct val="150000"/>
              </a:lnSpc>
              <a:buNone/>
            </a:pPr>
            <a:r>
              <a:rPr lang="ar-DZ" sz="3200" b="1" dirty="0" err="1" smtClean="0">
                <a:solidFill>
                  <a:schemeClr val="bg1"/>
                </a:solidFill>
              </a:rPr>
              <a:t>أ.المصادر</a:t>
            </a:r>
            <a:r>
              <a:rPr lang="ar-DZ" sz="3200" b="1" dirty="0" smtClean="0">
                <a:solidFill>
                  <a:schemeClr val="bg1"/>
                </a:solidFill>
              </a:rPr>
              <a:t> </a:t>
            </a:r>
            <a:r>
              <a:rPr lang="ar-DZ" sz="3200" b="1" dirty="0">
                <a:solidFill>
                  <a:schemeClr val="bg1"/>
                </a:solidFill>
              </a:rPr>
              <a:t>الداخلية: </a:t>
            </a:r>
            <a:r>
              <a:rPr lang="ar-DZ" sz="3200" dirty="0">
                <a:solidFill>
                  <a:schemeClr val="bg1"/>
                </a:solidFill>
              </a:rPr>
              <a:t>تشمل البيانات التي نجدها في الوثائق المرتبطة </a:t>
            </a:r>
            <a:r>
              <a:rPr lang="ar-DZ" sz="3200" dirty="0" smtClean="0">
                <a:solidFill>
                  <a:schemeClr val="bg1"/>
                </a:solidFill>
              </a:rPr>
              <a:t>بنشاط الإنتاج</a:t>
            </a:r>
            <a:r>
              <a:rPr lang="ar-DZ" sz="3200" dirty="0">
                <a:solidFill>
                  <a:schemeClr val="bg1"/>
                </a:solidFill>
              </a:rPr>
              <a:t>، التسويق، المالي ...( تكاليف الحصول عليها ضعيفة مقارنة بالمصادر </a:t>
            </a:r>
            <a:r>
              <a:rPr lang="ar-DZ" sz="3200" dirty="0" smtClean="0">
                <a:solidFill>
                  <a:schemeClr val="bg1"/>
                </a:solidFill>
              </a:rPr>
              <a:t>الخارجية</a:t>
            </a:r>
            <a:r>
              <a:rPr lang="ar-DZ" sz="3200" dirty="0">
                <a:solidFill>
                  <a:schemeClr val="bg1"/>
                </a:solidFill>
              </a:rPr>
              <a:t>)</a:t>
            </a:r>
            <a:r>
              <a:rPr lang="ar-DZ" sz="3200" dirty="0" smtClean="0">
                <a:solidFill>
                  <a:schemeClr val="bg1"/>
                </a:solidFill>
              </a:rPr>
              <a:t>. </a:t>
            </a:r>
          </a:p>
          <a:p>
            <a:pPr marL="0" indent="0" algn="r" rtl="1">
              <a:lnSpc>
                <a:spcPct val="150000"/>
              </a:lnSpc>
              <a:buNone/>
            </a:pPr>
            <a:r>
              <a:rPr lang="ar-DZ" sz="3200" b="1" dirty="0" smtClean="0">
                <a:solidFill>
                  <a:schemeClr val="bg1"/>
                </a:solidFill>
              </a:rPr>
              <a:t>ب</a:t>
            </a:r>
            <a:r>
              <a:rPr lang="ar-DZ" sz="3200" b="1" dirty="0">
                <a:solidFill>
                  <a:schemeClr val="bg1"/>
                </a:solidFill>
              </a:rPr>
              <a:t>. المصادر الخارجية: </a:t>
            </a:r>
            <a:r>
              <a:rPr lang="ar-DZ" sz="3200" dirty="0">
                <a:solidFill>
                  <a:schemeClr val="bg1"/>
                </a:solidFill>
              </a:rPr>
              <a:t>نحصل عليها من المحيط </a:t>
            </a:r>
            <a:r>
              <a:rPr lang="ar-DZ" sz="3200" dirty="0" smtClean="0">
                <a:solidFill>
                  <a:schemeClr val="bg1"/>
                </a:solidFill>
              </a:rPr>
              <a:t>الخارجي </a:t>
            </a:r>
            <a:r>
              <a:rPr lang="ar-DZ" sz="3200" dirty="0">
                <a:solidFill>
                  <a:schemeClr val="bg1"/>
                </a:solidFill>
              </a:rPr>
              <a:t>للمؤسسة وتتمثل في الدراسات التي تقوم بها </a:t>
            </a:r>
            <a:r>
              <a:rPr lang="ar-DZ" sz="3200" dirty="0" smtClean="0">
                <a:solidFill>
                  <a:schemeClr val="bg1"/>
                </a:solidFill>
              </a:rPr>
              <a:t>الهيئات</a:t>
            </a:r>
            <a:r>
              <a:rPr lang="fr-FR" sz="3200" dirty="0" smtClean="0">
                <a:solidFill>
                  <a:schemeClr val="bg1"/>
                </a:solidFill>
              </a:rPr>
              <a:t>)</a:t>
            </a:r>
            <a:r>
              <a:rPr lang="ar-DZ" sz="3200" dirty="0" smtClean="0">
                <a:solidFill>
                  <a:schemeClr val="bg1"/>
                </a:solidFill>
              </a:rPr>
              <a:t>البنوك</a:t>
            </a:r>
            <a:r>
              <a:rPr lang="ar-DZ" sz="3200" dirty="0">
                <a:solidFill>
                  <a:schemeClr val="bg1"/>
                </a:solidFill>
              </a:rPr>
              <a:t>، الوزارات، المنظمات والهيئات </a:t>
            </a:r>
            <a:r>
              <a:rPr lang="ar-DZ" sz="3200" dirty="0" smtClean="0">
                <a:solidFill>
                  <a:schemeClr val="bg1"/>
                </a:solidFill>
              </a:rPr>
              <a:t>الدولية</a:t>
            </a:r>
            <a:r>
              <a:rPr lang="fr-FR" sz="3200" dirty="0" smtClean="0">
                <a:solidFill>
                  <a:schemeClr val="bg1"/>
                </a:solidFill>
              </a:rPr>
              <a:t>(</a:t>
            </a:r>
            <a:endParaRPr lang="fr-FR" sz="3200" dirty="0">
              <a:solidFill>
                <a:schemeClr val="bg1"/>
              </a:solidFill>
            </a:endParaRPr>
          </a:p>
        </p:txBody>
      </p:sp>
    </p:spTree>
    <p:extLst>
      <p:ext uri="{BB962C8B-B14F-4D97-AF65-F5344CB8AC3E}">
        <p14:creationId xmlns:p14="http://schemas.microsoft.com/office/powerpoint/2010/main" val="3286421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4">
                                            <p:txEl>
                                              <p:pRg st="1" end="1"/>
                                            </p:txEl>
                                          </p:spTgt>
                                        </p:tgtEl>
                                        <p:attrNameLst>
                                          <p:attrName>ppt_w</p:attrName>
                                        </p:attrNameLst>
                                      </p:cBhvr>
                                      <p:tavLst>
                                        <p:tav tm="0">
                                          <p:val>
                                            <p:strVal val="ppt_w"/>
                                          </p:val>
                                        </p:tav>
                                        <p:tav tm="100000">
                                          <p:val>
                                            <p:fltVal val="0"/>
                                          </p:val>
                                        </p:tav>
                                      </p:tavLst>
                                    </p:anim>
                                    <p:anim calcmode="lin" valueType="num">
                                      <p:cBhvr>
                                        <p:cTn id="7" dur="500"/>
                                        <p:tgtEl>
                                          <p:spTgt spid="4">
                                            <p:txEl>
                                              <p:pRg st="1" end="1"/>
                                            </p:txEl>
                                          </p:spTgt>
                                        </p:tgtEl>
                                        <p:attrNameLst>
                                          <p:attrName>ppt_h</p:attrName>
                                        </p:attrNameLst>
                                      </p:cBhvr>
                                      <p:tavLst>
                                        <p:tav tm="0">
                                          <p:val>
                                            <p:strVal val="ppt_h"/>
                                          </p:val>
                                        </p:tav>
                                        <p:tav tm="100000">
                                          <p:val>
                                            <p:fltVal val="0"/>
                                          </p:val>
                                        </p:tav>
                                      </p:tavLst>
                                    </p:anim>
                                    <p:animEffect transition="out" filter="fade">
                                      <p:cBhvr>
                                        <p:cTn id="8" dur="500"/>
                                        <p:tgtEl>
                                          <p:spTgt spid="4">
                                            <p:txEl>
                                              <p:pRg st="1" end="1"/>
                                            </p:txEl>
                                          </p:spTgt>
                                        </p:tgtEl>
                                      </p:cBhvr>
                                    </p:animEffect>
                                    <p:set>
                                      <p:cBhvr>
                                        <p:cTn id="9" dur="1" fill="hold">
                                          <p:stCondLst>
                                            <p:cond delay="499"/>
                                          </p:stCondLst>
                                        </p:cTn>
                                        <p:tgtEl>
                                          <p:spTgt spid="4">
                                            <p:txEl>
                                              <p:pRg st="1" end="1"/>
                                            </p:txEl>
                                          </p:spTgt>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53" presetClass="exit" presetSubtype="32" fill="hold" grpId="0" nodeType="clickEffect">
                                  <p:stCondLst>
                                    <p:cond delay="0"/>
                                  </p:stCondLst>
                                  <p:childTnLst>
                                    <p:anim calcmode="lin" valueType="num">
                                      <p:cBhvr>
                                        <p:cTn id="13" dur="500"/>
                                        <p:tgtEl>
                                          <p:spTgt spid="4">
                                            <p:txEl>
                                              <p:pRg st="2" end="2"/>
                                            </p:txEl>
                                          </p:spTgt>
                                        </p:tgtEl>
                                        <p:attrNameLst>
                                          <p:attrName>ppt_w</p:attrName>
                                        </p:attrNameLst>
                                      </p:cBhvr>
                                      <p:tavLst>
                                        <p:tav tm="0">
                                          <p:val>
                                            <p:strVal val="ppt_w"/>
                                          </p:val>
                                        </p:tav>
                                        <p:tav tm="100000">
                                          <p:val>
                                            <p:fltVal val="0"/>
                                          </p:val>
                                        </p:tav>
                                      </p:tavLst>
                                    </p:anim>
                                    <p:anim calcmode="lin" valueType="num">
                                      <p:cBhvr>
                                        <p:cTn id="14" dur="500"/>
                                        <p:tgtEl>
                                          <p:spTgt spid="4">
                                            <p:txEl>
                                              <p:pRg st="2" end="2"/>
                                            </p:txEl>
                                          </p:spTgt>
                                        </p:tgtEl>
                                        <p:attrNameLst>
                                          <p:attrName>ppt_h</p:attrName>
                                        </p:attrNameLst>
                                      </p:cBhvr>
                                      <p:tavLst>
                                        <p:tav tm="0">
                                          <p:val>
                                            <p:strVal val="ppt_h"/>
                                          </p:val>
                                        </p:tav>
                                        <p:tav tm="100000">
                                          <p:val>
                                            <p:fltVal val="0"/>
                                          </p:val>
                                        </p:tav>
                                      </p:tavLst>
                                    </p:anim>
                                    <p:animEffect transition="out" filter="fade">
                                      <p:cBhvr>
                                        <p:cTn id="15" dur="500"/>
                                        <p:tgtEl>
                                          <p:spTgt spid="4">
                                            <p:txEl>
                                              <p:pRg st="2" end="2"/>
                                            </p:txEl>
                                          </p:spTgt>
                                        </p:tgtEl>
                                      </p:cBhvr>
                                    </p:animEffect>
                                    <p:set>
                                      <p:cBhvr>
                                        <p:cTn id="16" dur="1" fill="hold">
                                          <p:stCondLst>
                                            <p:cond delay="499"/>
                                          </p:stCondLst>
                                        </p:cTn>
                                        <p:tgtEl>
                                          <p:spTgt spid="4">
                                            <p:txEl>
                                              <p:pRg st="2" end="2"/>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53" presetClass="exit" presetSubtype="32" fill="hold" grpId="0" nodeType="clickEffect">
                                  <p:stCondLst>
                                    <p:cond delay="0"/>
                                  </p:stCondLst>
                                  <p:childTnLst>
                                    <p:anim calcmode="lin" valueType="num">
                                      <p:cBhvr>
                                        <p:cTn id="20" dur="500"/>
                                        <p:tgtEl>
                                          <p:spTgt spid="4">
                                            <p:txEl>
                                              <p:pRg st="3" end="3"/>
                                            </p:txEl>
                                          </p:spTgt>
                                        </p:tgtEl>
                                        <p:attrNameLst>
                                          <p:attrName>ppt_w</p:attrName>
                                        </p:attrNameLst>
                                      </p:cBhvr>
                                      <p:tavLst>
                                        <p:tav tm="0">
                                          <p:val>
                                            <p:strVal val="ppt_w"/>
                                          </p:val>
                                        </p:tav>
                                        <p:tav tm="100000">
                                          <p:val>
                                            <p:fltVal val="0"/>
                                          </p:val>
                                        </p:tav>
                                      </p:tavLst>
                                    </p:anim>
                                    <p:anim calcmode="lin" valueType="num">
                                      <p:cBhvr>
                                        <p:cTn id="21" dur="500"/>
                                        <p:tgtEl>
                                          <p:spTgt spid="4">
                                            <p:txEl>
                                              <p:pRg st="3" end="3"/>
                                            </p:txEl>
                                          </p:spTgt>
                                        </p:tgtEl>
                                        <p:attrNameLst>
                                          <p:attrName>ppt_h</p:attrName>
                                        </p:attrNameLst>
                                      </p:cBhvr>
                                      <p:tavLst>
                                        <p:tav tm="0">
                                          <p:val>
                                            <p:strVal val="ppt_h"/>
                                          </p:val>
                                        </p:tav>
                                        <p:tav tm="100000">
                                          <p:val>
                                            <p:fltVal val="0"/>
                                          </p:val>
                                        </p:tav>
                                      </p:tavLst>
                                    </p:anim>
                                    <p:animEffect transition="out" filter="fade">
                                      <p:cBhvr>
                                        <p:cTn id="22" dur="500"/>
                                        <p:tgtEl>
                                          <p:spTgt spid="4">
                                            <p:txEl>
                                              <p:pRg st="3" end="3"/>
                                            </p:txEl>
                                          </p:spTgt>
                                        </p:tgtEl>
                                      </p:cBhvr>
                                    </p:animEffect>
                                    <p:set>
                                      <p:cBhvr>
                                        <p:cTn id="23" dur="1" fill="hold">
                                          <p:stCondLst>
                                            <p:cond delay="499"/>
                                          </p:stCondLst>
                                        </p:cTn>
                                        <p:tgtEl>
                                          <p:spTgt spid="4">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3001" y="0"/>
            <a:ext cx="9905998" cy="877824"/>
          </a:xfrm>
        </p:spPr>
        <p:txBody>
          <a:bodyPr>
            <a:normAutofit/>
          </a:bodyPr>
          <a:lstStyle/>
          <a:p>
            <a:pPr algn="ctr"/>
            <a:r>
              <a:rPr lang="ar-DZ" sz="4000" b="1" dirty="0">
                <a:solidFill>
                  <a:schemeClr val="bg1"/>
                </a:solidFill>
              </a:rPr>
              <a:t>مصادر جمع البيانات</a:t>
            </a:r>
            <a:endParaRPr lang="fr-FR" sz="4000" dirty="0"/>
          </a:p>
        </p:txBody>
      </p:sp>
      <p:sp>
        <p:nvSpPr>
          <p:cNvPr id="3" name="Espace réservé du contenu 2"/>
          <p:cNvSpPr txBox="1">
            <a:spLocks/>
          </p:cNvSpPr>
          <p:nvPr/>
        </p:nvSpPr>
        <p:spPr>
          <a:xfrm>
            <a:off x="0" y="1078992"/>
            <a:ext cx="12192000" cy="7253638"/>
          </a:xfrm>
          <a:prstGeom prst="rect">
            <a:avLst/>
          </a:prstGeom>
        </p:spPr>
        <p:txBody>
          <a:bodyPr>
            <a:no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lgn="r" rtl="1">
              <a:buFont typeface="Arial" panose="020B0604020202020204" pitchFamily="34" charset="0"/>
              <a:buNone/>
            </a:pPr>
            <a:r>
              <a:rPr lang="ar-DZ" sz="3200" b="1" dirty="0" smtClean="0">
                <a:solidFill>
                  <a:schemeClr val="bg1"/>
                </a:solidFill>
              </a:rPr>
              <a:t>التصنيف الثاني: </a:t>
            </a:r>
            <a:r>
              <a:rPr lang="ar-DZ" sz="3200" dirty="0" smtClean="0">
                <a:solidFill>
                  <a:schemeClr val="bg1"/>
                </a:solidFill>
              </a:rPr>
              <a:t>وهنا تصنف إلى </a:t>
            </a:r>
          </a:p>
          <a:p>
            <a:pPr marL="0" indent="0" algn="r" rtl="1">
              <a:buFont typeface="Arial" panose="020B0604020202020204" pitchFamily="34" charset="0"/>
              <a:buNone/>
            </a:pPr>
            <a:r>
              <a:rPr lang="ar-DZ" sz="3200" b="1" dirty="0" smtClean="0">
                <a:solidFill>
                  <a:schemeClr val="bg1"/>
                </a:solidFill>
              </a:rPr>
              <a:t>أ .المصادر الثانوية : </a:t>
            </a:r>
            <a:r>
              <a:rPr lang="ar-DZ" sz="3200" dirty="0" smtClean="0">
                <a:solidFill>
                  <a:schemeClr val="bg1"/>
                </a:solidFill>
              </a:rPr>
              <a:t>وهي المصادر التي نحصل منها على البيانات بشكل غير مباشر، بمعنى آخر يتم الحصول عليها بواسطة أشخاص آخرين، أو أجهزة، وهيئات رسمية متخصصة، مثل نشرات الوزارات، ونشرات مصالح الإحصاء وغيرها. من مزايا هذا النوع من المصادر، توفير الوقت والجهد والمال، إلا أن درجة ثقة الباحث فيها ليست بنفس الدرجة في حالة المصادر الأولية.</a:t>
            </a:r>
          </a:p>
          <a:p>
            <a:pPr marL="0" indent="0" algn="r" rtl="1">
              <a:buFont typeface="Arial" panose="020B0604020202020204" pitchFamily="34" charset="0"/>
              <a:buNone/>
            </a:pPr>
            <a:r>
              <a:rPr lang="ar-DZ" sz="3200" b="1" dirty="0" smtClean="0">
                <a:solidFill>
                  <a:schemeClr val="bg1"/>
                </a:solidFill>
              </a:rPr>
              <a:t>ب. المصادر الأولية : </a:t>
            </a:r>
            <a:r>
              <a:rPr lang="ar-DZ" sz="3200" dirty="0" smtClean="0">
                <a:solidFill>
                  <a:schemeClr val="bg1"/>
                </a:solidFill>
              </a:rPr>
              <a:t>وهي المصادر التي نحصل منها على البيانات بشكل مباشر، حيث يقوم الباحث نفسه بجمع البيانات من المفردة محل البحث مباشرة، يم جمع المعلومات فيها عن طريق أسلوب الحصر الشامل أو دراسة العينات .</a:t>
            </a:r>
            <a:endParaRPr lang="fr-FR" sz="3200" dirty="0" smtClean="0">
              <a:solidFill>
                <a:schemeClr val="bg1"/>
              </a:solidFill>
            </a:endParaRPr>
          </a:p>
          <a:p>
            <a:endParaRPr lang="fr-FR" sz="2800" dirty="0"/>
          </a:p>
        </p:txBody>
      </p:sp>
    </p:spTree>
    <p:extLst>
      <p:ext uri="{BB962C8B-B14F-4D97-AF65-F5344CB8AC3E}">
        <p14:creationId xmlns:p14="http://schemas.microsoft.com/office/powerpoint/2010/main" val="1040642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5" presetClass="emph" presetSubtype="0" grpId="0" nodeType="clickEffect">
                                  <p:stCondLst>
                                    <p:cond delay="0"/>
                                  </p:stCondLst>
                                  <p:iterate type="lt">
                                    <p:tmAbs val="25"/>
                                  </p:iterate>
                                  <p:childTnLst>
                                    <p:set>
                                      <p:cBhvr override="childStyle">
                                        <p:cTn id="14" dur="indefinite"/>
                                        <p:tgtEl>
                                          <p:spTgt spid="3"/>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3490261743"/>
              </p:ext>
            </p:extLst>
          </p:nvPr>
        </p:nvGraphicFramePr>
        <p:xfrm>
          <a:off x="347730" y="399245"/>
          <a:ext cx="11204619" cy="58470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358406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1412" y="103363"/>
            <a:ext cx="9905998" cy="1094372"/>
          </a:xfrm>
        </p:spPr>
        <p:txBody>
          <a:bodyPr/>
          <a:lstStyle/>
          <a:p>
            <a:pPr algn="ctr"/>
            <a:r>
              <a:rPr lang="ar-DZ" b="1" dirty="0">
                <a:solidFill>
                  <a:schemeClr val="bg1"/>
                </a:solidFill>
              </a:rPr>
              <a:t>تحليل </a:t>
            </a:r>
            <a:r>
              <a:rPr lang="ar-DZ" sz="4000" b="1" dirty="0">
                <a:solidFill>
                  <a:schemeClr val="bg1"/>
                </a:solidFill>
              </a:rPr>
              <a:t>البيانات</a:t>
            </a:r>
            <a:endParaRPr lang="fr-FR" sz="4000" b="1" dirty="0"/>
          </a:p>
        </p:txBody>
      </p:sp>
      <p:sp>
        <p:nvSpPr>
          <p:cNvPr id="3" name="Espace réservé du contenu 2"/>
          <p:cNvSpPr>
            <a:spLocks noGrp="1"/>
          </p:cNvSpPr>
          <p:nvPr>
            <p:ph idx="1"/>
          </p:nvPr>
        </p:nvSpPr>
        <p:spPr>
          <a:xfrm>
            <a:off x="859536" y="1197734"/>
            <a:ext cx="10698480" cy="5660265"/>
          </a:xfrm>
        </p:spPr>
        <p:txBody>
          <a:bodyPr/>
          <a:lstStyle/>
          <a:p>
            <a:pPr marL="0" indent="0" algn="r" rtl="1">
              <a:lnSpc>
                <a:spcPct val="150000"/>
              </a:lnSpc>
              <a:buNone/>
            </a:pPr>
            <a:r>
              <a:rPr lang="ar-DZ" sz="4000" dirty="0" smtClean="0">
                <a:solidFill>
                  <a:schemeClr val="bg1"/>
                </a:solidFill>
              </a:rPr>
              <a:t>      الاعتماد </a:t>
            </a:r>
            <a:r>
              <a:rPr lang="ar-DZ" sz="4000" dirty="0">
                <a:solidFill>
                  <a:schemeClr val="bg1"/>
                </a:solidFill>
              </a:rPr>
              <a:t>على مجموعة من </a:t>
            </a:r>
            <a:r>
              <a:rPr lang="ar-DZ" sz="4000" u="sng" dirty="0">
                <a:solidFill>
                  <a:schemeClr val="bg1"/>
                </a:solidFill>
              </a:rPr>
              <a:t>التقنيات </a:t>
            </a:r>
            <a:r>
              <a:rPr lang="ar-DZ" sz="4000" u="sng" dirty="0" smtClean="0">
                <a:solidFill>
                  <a:schemeClr val="bg1"/>
                </a:solidFill>
              </a:rPr>
              <a:t>الإحصائية </a:t>
            </a:r>
            <a:r>
              <a:rPr lang="ar-DZ" sz="4000" dirty="0">
                <a:solidFill>
                  <a:schemeClr val="bg1"/>
                </a:solidFill>
              </a:rPr>
              <a:t>التي تساعد الباحث على تصنيف البيانات والمتعلقة بأحد المفاهيم أو الظواهر ومن ثم تنظيمها وتبويبها </a:t>
            </a:r>
            <a:r>
              <a:rPr lang="ar-DZ" sz="4000" u="sng" dirty="0">
                <a:solidFill>
                  <a:schemeClr val="bg1"/>
                </a:solidFill>
              </a:rPr>
              <a:t>بغرض وصفها و تفسيرها </a:t>
            </a:r>
            <a:r>
              <a:rPr lang="ar-DZ" sz="4000" dirty="0" smtClean="0">
                <a:solidFill>
                  <a:schemeClr val="bg1"/>
                </a:solidFill>
              </a:rPr>
              <a:t>وفهم العلاقات </a:t>
            </a:r>
            <a:r>
              <a:rPr lang="ar-DZ" sz="4000" dirty="0">
                <a:solidFill>
                  <a:schemeClr val="bg1"/>
                </a:solidFill>
              </a:rPr>
              <a:t>المختلفة فيما بينها بشكل يساعد في الوصول إلى عدد </a:t>
            </a:r>
            <a:r>
              <a:rPr lang="ar-DZ" sz="4000" dirty="0" smtClean="0">
                <a:solidFill>
                  <a:schemeClr val="bg1"/>
                </a:solidFill>
              </a:rPr>
              <a:t>من </a:t>
            </a:r>
            <a:r>
              <a:rPr lang="ar-DZ" sz="4000" u="sng" dirty="0" smtClean="0">
                <a:solidFill>
                  <a:schemeClr val="bg1"/>
                </a:solidFill>
              </a:rPr>
              <a:t>الاستنتاجات </a:t>
            </a:r>
            <a:r>
              <a:rPr lang="ar-DZ" sz="4000" u="sng" dirty="0">
                <a:solidFill>
                  <a:schemeClr val="bg1"/>
                </a:solidFill>
              </a:rPr>
              <a:t>ل</a:t>
            </a:r>
            <a:r>
              <a:rPr lang="ar-DZ" sz="4000" u="sng" dirty="0" smtClean="0">
                <a:solidFill>
                  <a:schemeClr val="bg1"/>
                </a:solidFill>
              </a:rPr>
              <a:t>اتخاذ </a:t>
            </a:r>
            <a:r>
              <a:rPr lang="ar-DZ" sz="4000" u="sng" dirty="0">
                <a:solidFill>
                  <a:schemeClr val="bg1"/>
                </a:solidFill>
              </a:rPr>
              <a:t>القرارات والتنبؤ .</a:t>
            </a:r>
            <a:endParaRPr lang="fr-FR" sz="4000" u="sng" dirty="0">
              <a:solidFill>
                <a:schemeClr val="bg1"/>
              </a:solidFill>
            </a:endParaRPr>
          </a:p>
          <a:p>
            <a:pPr algn="r" rtl="1">
              <a:lnSpc>
                <a:spcPct val="150000"/>
              </a:lnSpc>
            </a:pPr>
            <a:endParaRPr lang="fr-FR" sz="3600" u="sng" dirty="0"/>
          </a:p>
        </p:txBody>
      </p:sp>
    </p:spTree>
    <p:extLst>
      <p:ext uri="{BB962C8B-B14F-4D97-AF65-F5344CB8AC3E}">
        <p14:creationId xmlns:p14="http://schemas.microsoft.com/office/powerpoint/2010/main" val="3009042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mph" presetSubtype="0" fill="hold" grpId="0" nodeType="clickEffect">
                                  <p:stCondLst>
                                    <p:cond delay="0"/>
                                  </p:stCondLst>
                                  <p:childTnLst>
                                    <p:anim calcmode="discrete" valueType="str">
                                      <p:cBhvr override="childStyle">
                                        <p:cTn id="6" dur="2000" fill="hold"/>
                                        <p:tgtEl>
                                          <p:spTgt spid="2"/>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7" fill="hold">
                      <p:stCondLst>
                        <p:cond delay="indefinite"/>
                      </p:stCondLst>
                      <p:childTnLst>
                        <p:par>
                          <p:cTn id="8" fill="hold">
                            <p:stCondLst>
                              <p:cond delay="0"/>
                            </p:stCondLst>
                            <p:childTnLst>
                              <p:par>
                                <p:cTn id="9" presetID="27" presetClass="emph" presetSubtype="0" fill="remove" grpId="0" nodeType="clickEffect">
                                  <p:stCondLst>
                                    <p:cond delay="0"/>
                                  </p:stCondLst>
                                  <p:childTnLst>
                                    <p:animClr clrSpc="rgb" dir="cw">
                                      <p:cBhvr override="childStyle">
                                        <p:cTn id="10" dur="250" autoRev="1" fill="remove"/>
                                        <p:tgtEl>
                                          <p:spTgt spid="3">
                                            <p:txEl>
                                              <p:pRg st="0" end="0"/>
                                            </p:txEl>
                                          </p:spTgt>
                                        </p:tgtEl>
                                        <p:attrNameLst>
                                          <p:attrName>style.color</p:attrName>
                                        </p:attrNameLst>
                                      </p:cBhvr>
                                      <p:to>
                                        <a:schemeClr val="bg1"/>
                                      </p:to>
                                    </p:animClr>
                                    <p:animClr clrSpc="rgb" dir="cw">
                                      <p:cBhvr>
                                        <p:cTn id="11" dur="250" autoRev="1" fill="remove"/>
                                        <p:tgtEl>
                                          <p:spTgt spid="3">
                                            <p:txEl>
                                              <p:pRg st="0" end="0"/>
                                            </p:txEl>
                                          </p:spTgt>
                                        </p:tgtEl>
                                        <p:attrNameLst>
                                          <p:attrName>fillcolor</p:attrName>
                                        </p:attrNameLst>
                                      </p:cBhvr>
                                      <p:to>
                                        <a:schemeClr val="bg1"/>
                                      </p:to>
                                    </p:animClr>
                                    <p:set>
                                      <p:cBhvr>
                                        <p:cTn id="12" dur="250" autoRev="1" fill="remove"/>
                                        <p:tgtEl>
                                          <p:spTgt spid="3">
                                            <p:txEl>
                                              <p:pRg st="0" end="0"/>
                                            </p:txEl>
                                          </p:spTgt>
                                        </p:tgtEl>
                                        <p:attrNameLst>
                                          <p:attrName>fill.type</p:attrName>
                                        </p:attrNameLst>
                                      </p:cBhvr>
                                      <p:to>
                                        <p:strVal val="solid"/>
                                      </p:to>
                                    </p:set>
                                    <p:set>
                                      <p:cBhvr>
                                        <p:cTn id="13" dur="250" autoRev="1" fill="remove"/>
                                        <p:tgtEl>
                                          <p:spTgt spid="3">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4704" y="1998252"/>
            <a:ext cx="10109915" cy="2862322"/>
          </a:xfrm>
          <a:prstGeom prst="rect">
            <a:avLst/>
          </a:prstGeom>
        </p:spPr>
        <p:txBody>
          <a:bodyPr wrap="square">
            <a:spAutoFit/>
          </a:bodyPr>
          <a:lstStyle/>
          <a:p>
            <a:pPr algn="r" rtl="1">
              <a:lnSpc>
                <a:spcPct val="150000"/>
              </a:lnSpc>
            </a:pPr>
            <a:r>
              <a:rPr lang="ar-DZ" sz="4000" dirty="0" smtClean="0">
                <a:solidFill>
                  <a:schemeClr val="bg1"/>
                </a:solidFill>
              </a:rPr>
              <a:t>تحليل البيانات </a:t>
            </a:r>
            <a:r>
              <a:rPr lang="ar-DZ" sz="4000" dirty="0">
                <a:solidFill>
                  <a:schemeClr val="bg1"/>
                </a:solidFill>
              </a:rPr>
              <a:t>تعني إخضاع البيانات </a:t>
            </a:r>
            <a:r>
              <a:rPr lang="ar-DZ" sz="4000" dirty="0" smtClean="0">
                <a:solidFill>
                  <a:schemeClr val="bg1"/>
                </a:solidFill>
              </a:rPr>
              <a:t>للتحليل واجراء </a:t>
            </a:r>
            <a:r>
              <a:rPr lang="ar-DZ" sz="4000" dirty="0">
                <a:solidFill>
                  <a:schemeClr val="bg1"/>
                </a:solidFill>
              </a:rPr>
              <a:t>مجموعة من العمليات </a:t>
            </a:r>
            <a:r>
              <a:rPr lang="ar-DZ" sz="4000" dirty="0" smtClean="0">
                <a:solidFill>
                  <a:schemeClr val="bg1"/>
                </a:solidFill>
              </a:rPr>
              <a:t>عليها </a:t>
            </a:r>
            <a:r>
              <a:rPr lang="ar-DZ" sz="4000" dirty="0">
                <a:solidFill>
                  <a:schemeClr val="bg1"/>
                </a:solidFill>
              </a:rPr>
              <a:t>باستخدام وسائل معينة بغرض الحصول على معلومات مفيدة لاتخاذ القرارات.</a:t>
            </a:r>
            <a:endParaRPr lang="fr-FR" sz="4000" dirty="0">
              <a:solidFill>
                <a:schemeClr val="bg1"/>
              </a:solidFill>
            </a:endParaRPr>
          </a:p>
        </p:txBody>
      </p:sp>
    </p:spTree>
    <p:extLst>
      <p:ext uri="{BB962C8B-B14F-4D97-AF65-F5344CB8AC3E}">
        <p14:creationId xmlns:p14="http://schemas.microsoft.com/office/powerpoint/2010/main" val="40060956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5503" y="-11650"/>
            <a:ext cx="9905998" cy="552563"/>
          </a:xfrm>
        </p:spPr>
        <p:txBody>
          <a:bodyPr>
            <a:normAutofit fontScale="90000"/>
          </a:bodyPr>
          <a:lstStyle/>
          <a:p>
            <a:pPr algn="ctr"/>
            <a:r>
              <a:rPr lang="ar-DZ" dirty="0" smtClean="0">
                <a:solidFill>
                  <a:schemeClr val="bg1"/>
                </a:solidFill>
              </a:rPr>
              <a:t>أنواع البيانات</a:t>
            </a:r>
            <a:endParaRPr lang="fr-FR" dirty="0">
              <a:solidFill>
                <a:schemeClr val="bg1"/>
              </a:solidFill>
            </a:endParaRPr>
          </a:p>
        </p:txBody>
      </p:sp>
      <p:grpSp>
        <p:nvGrpSpPr>
          <p:cNvPr id="3" name="Zone de dessin 1"/>
          <p:cNvGrpSpPr/>
          <p:nvPr/>
        </p:nvGrpSpPr>
        <p:grpSpPr>
          <a:xfrm>
            <a:off x="252462" y="540913"/>
            <a:ext cx="11828642" cy="6101234"/>
            <a:chOff x="-217025" y="19050"/>
            <a:chExt cx="7419510" cy="5067300"/>
          </a:xfrm>
        </p:grpSpPr>
        <p:sp>
          <p:nvSpPr>
            <p:cNvPr id="4" name="Rectangle 3"/>
            <p:cNvSpPr/>
            <p:nvPr/>
          </p:nvSpPr>
          <p:spPr>
            <a:xfrm>
              <a:off x="38100" y="914400"/>
              <a:ext cx="7130415" cy="4171950"/>
            </a:xfrm>
            <a:prstGeom prst="rect">
              <a:avLst/>
            </a:prstGeom>
          </p:spPr>
        </p:sp>
        <p:sp>
          <p:nvSpPr>
            <p:cNvPr id="5" name="Rectangle 4"/>
            <p:cNvSpPr/>
            <p:nvPr/>
          </p:nvSpPr>
          <p:spPr>
            <a:xfrm>
              <a:off x="152399" y="409575"/>
              <a:ext cx="1657350" cy="638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ar-DZ" sz="1600" b="1" kern="1200" cap="all">
                  <a:solidFill>
                    <a:srgbClr val="000000"/>
                  </a:solidFill>
                  <a:effectLst/>
                  <a:latin typeface="Tw Cen MT" panose="020B0602020104020603" pitchFamily="34" charset="0"/>
                  <a:ea typeface="+mj-ea"/>
                  <a:cs typeface="Arial" panose="020B0604020202020204" pitchFamily="34" charset="0"/>
                </a:rPr>
                <a:t>البيانات الكمية</a:t>
              </a:r>
              <a:endParaRPr lang="fr-FR" sz="1100">
                <a:effectLst/>
                <a:ea typeface="Calibri" panose="020F0502020204030204" pitchFamily="34" charset="0"/>
                <a:cs typeface="Arial" panose="020B0604020202020204" pitchFamily="34" charset="0"/>
              </a:endParaRPr>
            </a:p>
          </p:txBody>
        </p:sp>
        <p:sp>
          <p:nvSpPr>
            <p:cNvPr id="6" name="Rectangle 5"/>
            <p:cNvSpPr/>
            <p:nvPr/>
          </p:nvSpPr>
          <p:spPr>
            <a:xfrm>
              <a:off x="5343524" y="466725"/>
              <a:ext cx="1514475" cy="495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ar-DZ" sz="1600" b="1" kern="1200" cap="all">
                  <a:solidFill>
                    <a:srgbClr val="000000"/>
                  </a:solidFill>
                  <a:effectLst/>
                  <a:latin typeface="Tw Cen MT" panose="020B0602020104020603" pitchFamily="34" charset="0"/>
                  <a:ea typeface="+mj-ea"/>
                  <a:cs typeface="Arial" panose="020B0604020202020204" pitchFamily="34" charset="0"/>
                </a:rPr>
                <a:t>البيانات النوعية</a:t>
              </a:r>
              <a:endParaRPr lang="fr-FR" sz="1100">
                <a:effectLst/>
                <a:ea typeface="Calibri" panose="020F0502020204030204" pitchFamily="34" charset="0"/>
                <a:cs typeface="Arial" panose="020B0604020202020204" pitchFamily="34" charset="0"/>
              </a:endParaRPr>
            </a:p>
          </p:txBody>
        </p:sp>
        <p:sp>
          <p:nvSpPr>
            <p:cNvPr id="7" name="Rectangle 6"/>
            <p:cNvSpPr/>
            <p:nvPr/>
          </p:nvSpPr>
          <p:spPr>
            <a:xfrm>
              <a:off x="2495549" y="19050"/>
              <a:ext cx="1800225" cy="476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07000"/>
                </a:lnSpc>
                <a:spcAft>
                  <a:spcPts val="800"/>
                </a:spcAft>
              </a:pPr>
              <a:r>
                <a:rPr lang="ar-DZ" sz="1600" b="1" kern="1200" cap="all">
                  <a:solidFill>
                    <a:srgbClr val="000000"/>
                  </a:solidFill>
                  <a:effectLst/>
                  <a:latin typeface="Tw Cen MT" panose="020B0602020104020603" pitchFamily="34" charset="0"/>
                  <a:ea typeface="+mj-ea"/>
                  <a:cs typeface="Arial" panose="020B0604020202020204" pitchFamily="34" charset="0"/>
                </a:rPr>
                <a:t> البيانات</a:t>
              </a:r>
              <a:r>
                <a:rPr lang="ar-DZ" sz="1600" b="1" kern="1200" cap="all">
                  <a:solidFill>
                    <a:srgbClr val="000000"/>
                  </a:solidFill>
                  <a:effectLst/>
                  <a:ea typeface="+mj-ea"/>
                  <a:cs typeface="Tw Cen MT" panose="020B0602020104020603" pitchFamily="34" charset="0"/>
                </a:rPr>
                <a:t> </a:t>
              </a:r>
              <a:r>
                <a:rPr lang="ar-DZ" sz="1600" b="1" kern="1200" cap="all">
                  <a:solidFill>
                    <a:srgbClr val="000000"/>
                  </a:solidFill>
                  <a:effectLst/>
                  <a:latin typeface="Tw Cen MT" panose="020B0602020104020603" pitchFamily="34" charset="0"/>
                  <a:ea typeface="+mj-ea"/>
                  <a:cs typeface="Arial" panose="020B0604020202020204" pitchFamily="34" charset="0"/>
                </a:rPr>
                <a:t>الاحصائية</a:t>
              </a:r>
              <a:endParaRPr lang="fr-FR" sz="1100">
                <a:effectLst/>
                <a:ea typeface="Calibri" panose="020F0502020204030204" pitchFamily="34" charset="0"/>
                <a:cs typeface="Arial" panose="020B0604020202020204" pitchFamily="34" charset="0"/>
              </a:endParaRPr>
            </a:p>
          </p:txBody>
        </p:sp>
        <p:cxnSp>
          <p:nvCxnSpPr>
            <p:cNvPr id="8" name="Connecteur droit avec flèche 7"/>
            <p:cNvCxnSpPr>
              <a:stCxn id="7" idx="1"/>
              <a:endCxn id="5" idx="0"/>
            </p:cNvCxnSpPr>
            <p:nvPr/>
          </p:nvCxnSpPr>
          <p:spPr>
            <a:xfrm flipH="1">
              <a:off x="981074" y="257175"/>
              <a:ext cx="1514475" cy="152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a:stCxn id="7" idx="3"/>
              <a:endCxn id="6" idx="0"/>
            </p:cNvCxnSpPr>
            <p:nvPr/>
          </p:nvCxnSpPr>
          <p:spPr>
            <a:xfrm>
              <a:off x="4295774" y="257175"/>
              <a:ext cx="1804988" cy="209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17025" y="1371599"/>
              <a:ext cx="714375" cy="4484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ar-DZ" sz="1600" b="1" dirty="0" smtClean="0">
                  <a:solidFill>
                    <a:schemeClr val="bg1"/>
                  </a:solidFill>
                  <a:effectLst/>
                  <a:ea typeface="Calibri" panose="020F0502020204030204" pitchFamily="34" charset="0"/>
                  <a:cs typeface="Arial" panose="020B0604020202020204" pitchFamily="34" charset="0"/>
                </a:rPr>
                <a:t>المتقطعة</a:t>
              </a:r>
              <a:r>
                <a:rPr lang="fr-FR" sz="1600" b="1" dirty="0" smtClean="0">
                  <a:solidFill>
                    <a:schemeClr val="bg1"/>
                  </a:solidFill>
                  <a:effectLst/>
                  <a:ea typeface="Calibri" panose="020F0502020204030204" pitchFamily="34" charset="0"/>
                  <a:cs typeface="Arial" panose="020B0604020202020204" pitchFamily="34" charset="0"/>
                </a:rPr>
                <a:t> DISCRETE</a:t>
              </a:r>
              <a:endParaRPr lang="fr-FR" sz="1600" b="1" dirty="0">
                <a:solidFill>
                  <a:schemeClr val="bg1"/>
                </a:solidFill>
                <a:effectLst/>
                <a:ea typeface="Calibri" panose="020F0502020204030204" pitchFamily="34" charset="0"/>
                <a:cs typeface="Arial" panose="020B0604020202020204" pitchFamily="34" charset="0"/>
              </a:endParaRPr>
            </a:p>
          </p:txBody>
        </p:sp>
        <p:sp>
          <p:nvSpPr>
            <p:cNvPr id="11" name="Rectangle 10"/>
            <p:cNvSpPr/>
            <p:nvPr/>
          </p:nvSpPr>
          <p:spPr>
            <a:xfrm>
              <a:off x="799701" y="1332023"/>
              <a:ext cx="858077" cy="5082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ar-DZ" sz="1600" b="1" dirty="0" smtClean="0">
                  <a:solidFill>
                    <a:schemeClr val="bg1"/>
                  </a:solidFill>
                  <a:effectLst/>
                  <a:ea typeface="Calibri" panose="020F0502020204030204" pitchFamily="34" charset="0"/>
                  <a:cs typeface="Arial" panose="020B0604020202020204" pitchFamily="34" charset="0"/>
                </a:rPr>
                <a:t>النسبية</a:t>
              </a:r>
              <a:r>
                <a:rPr lang="fr-FR" sz="1600" b="1" dirty="0" smtClean="0">
                  <a:solidFill>
                    <a:schemeClr val="bg1"/>
                  </a:solidFill>
                  <a:effectLst/>
                  <a:ea typeface="Calibri" panose="020F0502020204030204" pitchFamily="34" charset="0"/>
                  <a:cs typeface="Arial" panose="020B0604020202020204" pitchFamily="34" charset="0"/>
                </a:rPr>
                <a:t> </a:t>
              </a:r>
            </a:p>
            <a:p>
              <a:pPr algn="ctr">
                <a:lnSpc>
                  <a:spcPct val="107000"/>
                </a:lnSpc>
                <a:spcAft>
                  <a:spcPts val="800"/>
                </a:spcAft>
              </a:pPr>
              <a:r>
                <a:rPr lang="fr-FR" sz="1600" b="1" dirty="0" smtClean="0">
                  <a:solidFill>
                    <a:schemeClr val="bg1"/>
                  </a:solidFill>
                  <a:effectLst/>
                  <a:ea typeface="Calibri" panose="020F0502020204030204" pitchFamily="34" charset="0"/>
                  <a:cs typeface="Arial" panose="020B0604020202020204" pitchFamily="34" charset="0"/>
                </a:rPr>
                <a:t>RATIO </a:t>
              </a:r>
              <a:endParaRPr lang="fr-FR" sz="1600" b="1" dirty="0">
                <a:solidFill>
                  <a:schemeClr val="bg1"/>
                </a:solidFill>
                <a:effectLst/>
                <a:ea typeface="Calibri" panose="020F0502020204030204" pitchFamily="34" charset="0"/>
                <a:cs typeface="Arial" panose="020B0604020202020204" pitchFamily="34" charset="0"/>
              </a:endParaRPr>
            </a:p>
          </p:txBody>
        </p:sp>
        <p:sp>
          <p:nvSpPr>
            <p:cNvPr id="12" name="Rectangle 11"/>
            <p:cNvSpPr/>
            <p:nvPr/>
          </p:nvSpPr>
          <p:spPr>
            <a:xfrm>
              <a:off x="1982224" y="1337167"/>
              <a:ext cx="745172" cy="4783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ar-DZ" sz="1600" b="1" dirty="0" smtClean="0">
                  <a:solidFill>
                    <a:schemeClr val="bg1"/>
                  </a:solidFill>
                  <a:effectLst/>
                  <a:ea typeface="Calibri" panose="020F0502020204030204" pitchFamily="34" charset="0"/>
                  <a:cs typeface="Arial" panose="020B0604020202020204" pitchFamily="34" charset="0"/>
                </a:rPr>
                <a:t>المتصلة</a:t>
              </a:r>
              <a:r>
                <a:rPr lang="fr-FR" sz="1600" b="1" dirty="0" smtClean="0">
                  <a:solidFill>
                    <a:schemeClr val="bg1"/>
                  </a:solidFill>
                  <a:effectLst/>
                  <a:ea typeface="Calibri" panose="020F0502020204030204" pitchFamily="34" charset="0"/>
                  <a:cs typeface="Arial" panose="020B0604020202020204" pitchFamily="34" charset="0"/>
                </a:rPr>
                <a:t> CONTINUE</a:t>
              </a:r>
              <a:endParaRPr lang="fr-FR" sz="1600" b="1" dirty="0">
                <a:solidFill>
                  <a:schemeClr val="bg1"/>
                </a:solidFill>
                <a:effectLst/>
                <a:ea typeface="Calibri" panose="020F0502020204030204" pitchFamily="34" charset="0"/>
                <a:cs typeface="Arial" panose="020B0604020202020204" pitchFamily="34" charset="0"/>
              </a:endParaRPr>
            </a:p>
          </p:txBody>
        </p:sp>
        <p:sp>
          <p:nvSpPr>
            <p:cNvPr id="13" name="Rectangle 12"/>
            <p:cNvSpPr/>
            <p:nvPr/>
          </p:nvSpPr>
          <p:spPr>
            <a:xfrm>
              <a:off x="3095625" y="1332023"/>
              <a:ext cx="716358" cy="4602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ar-DZ" sz="1600" b="1" dirty="0" smtClean="0">
                  <a:solidFill>
                    <a:schemeClr val="bg1"/>
                  </a:solidFill>
                  <a:effectLst/>
                  <a:ea typeface="Calibri" panose="020F0502020204030204" pitchFamily="34" charset="0"/>
                  <a:cs typeface="Arial" panose="020B0604020202020204" pitchFamily="34" charset="0"/>
                </a:rPr>
                <a:t>الفئوية</a:t>
              </a:r>
              <a:r>
                <a:rPr lang="fr-FR" sz="1600" b="1" dirty="0" smtClean="0">
                  <a:solidFill>
                    <a:schemeClr val="bg1"/>
                  </a:solidFill>
                  <a:effectLst/>
                  <a:ea typeface="Calibri" panose="020F0502020204030204" pitchFamily="34" charset="0"/>
                  <a:cs typeface="Arial" panose="020B0604020202020204" pitchFamily="34" charset="0"/>
                </a:rPr>
                <a:t> INTERVAL</a:t>
              </a:r>
              <a:endParaRPr lang="fr-FR" sz="1600" b="1" dirty="0">
                <a:solidFill>
                  <a:schemeClr val="bg1"/>
                </a:solidFill>
                <a:effectLst/>
                <a:ea typeface="Calibri" panose="020F0502020204030204" pitchFamily="34" charset="0"/>
                <a:cs typeface="Arial" panose="020B0604020202020204" pitchFamily="34" charset="0"/>
              </a:endParaRPr>
            </a:p>
          </p:txBody>
        </p:sp>
        <p:cxnSp>
          <p:nvCxnSpPr>
            <p:cNvPr id="14" name="Connecteur droit avec flèche 13"/>
            <p:cNvCxnSpPr>
              <a:stCxn id="5" idx="2"/>
              <a:endCxn id="10" idx="0"/>
            </p:cNvCxnSpPr>
            <p:nvPr/>
          </p:nvCxnSpPr>
          <p:spPr>
            <a:xfrm flipH="1">
              <a:off x="140163" y="1047750"/>
              <a:ext cx="840911" cy="3238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a:endCxn id="11" idx="0"/>
            </p:cNvCxnSpPr>
            <p:nvPr/>
          </p:nvCxnSpPr>
          <p:spPr>
            <a:xfrm>
              <a:off x="828277" y="1043252"/>
              <a:ext cx="400463" cy="2887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990599" y="1038225"/>
              <a:ext cx="1228726" cy="3333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a:stCxn id="5" idx="2"/>
              <a:endCxn id="13" idx="0"/>
            </p:cNvCxnSpPr>
            <p:nvPr/>
          </p:nvCxnSpPr>
          <p:spPr>
            <a:xfrm>
              <a:off x="981074" y="1047750"/>
              <a:ext cx="2472730" cy="284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6338489" y="1171576"/>
              <a:ext cx="863996" cy="5611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6000"/>
                </a:lnSpc>
                <a:spcAft>
                  <a:spcPts val="800"/>
                </a:spcAft>
              </a:pPr>
              <a:r>
                <a:rPr lang="ar-DZ" sz="1600" b="1" dirty="0" err="1"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الرتبية</a:t>
              </a:r>
              <a:r>
                <a:rPr lang="fr-FR" sz="1600" b="1"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ORDINALE </a:t>
              </a:r>
              <a:endParaRPr lang="fr-FR" sz="1600" b="1" dirty="0">
                <a:solidFill>
                  <a:schemeClr val="bg1"/>
                </a:solidFill>
                <a:effectLst/>
                <a:latin typeface="Times New Roman" panose="02020603050405020304" pitchFamily="18" charset="0"/>
                <a:ea typeface="Times New Roman" panose="02020603050405020304" pitchFamily="18" charset="0"/>
              </a:endParaRPr>
            </a:p>
          </p:txBody>
        </p:sp>
        <p:sp>
          <p:nvSpPr>
            <p:cNvPr id="19" name="Rectangle 18"/>
            <p:cNvSpPr/>
            <p:nvPr/>
          </p:nvSpPr>
          <p:spPr>
            <a:xfrm>
              <a:off x="5118892" y="1214361"/>
              <a:ext cx="981870" cy="496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6000"/>
                </a:lnSpc>
                <a:spcAft>
                  <a:spcPts val="800"/>
                </a:spcAft>
              </a:pPr>
              <a:r>
                <a:rPr lang="ar-DZ" sz="1600" b="1"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الاسمية</a:t>
              </a:r>
              <a:r>
                <a:rPr lang="fr-FR" sz="1600" b="1"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NOMINALE</a:t>
              </a:r>
              <a:endParaRPr lang="fr-FR" sz="1600" b="1" dirty="0">
                <a:solidFill>
                  <a:schemeClr val="bg1"/>
                </a:solidFill>
                <a:effectLst/>
                <a:latin typeface="Times New Roman" panose="02020603050405020304" pitchFamily="18" charset="0"/>
                <a:ea typeface="Times New Roman" panose="02020603050405020304" pitchFamily="18" charset="0"/>
              </a:endParaRPr>
            </a:p>
          </p:txBody>
        </p:sp>
        <p:cxnSp>
          <p:nvCxnSpPr>
            <p:cNvPr id="20" name="Connecteur droit avec flèche 19"/>
            <p:cNvCxnSpPr>
              <a:endCxn id="18" idx="0"/>
            </p:cNvCxnSpPr>
            <p:nvPr/>
          </p:nvCxnSpPr>
          <p:spPr>
            <a:xfrm>
              <a:off x="6136515" y="1058885"/>
              <a:ext cx="633972" cy="1126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a:stCxn id="6" idx="2"/>
              <a:endCxn id="19" idx="0"/>
            </p:cNvCxnSpPr>
            <p:nvPr/>
          </p:nvCxnSpPr>
          <p:spPr>
            <a:xfrm flipH="1">
              <a:off x="5609827" y="962025"/>
              <a:ext cx="490935" cy="2523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22" name="Rectangle 21"/>
          <p:cNvSpPr/>
          <p:nvPr/>
        </p:nvSpPr>
        <p:spPr>
          <a:xfrm>
            <a:off x="12878" y="3133820"/>
            <a:ext cx="1655733" cy="277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sz="2000" b="1" dirty="0" smtClean="0">
                <a:solidFill>
                  <a:schemeClr val="bg1"/>
                </a:solidFill>
              </a:rPr>
              <a:t>أرقام أعداد صحيحة غير متواصلة </a:t>
            </a:r>
          </a:p>
          <a:p>
            <a:pPr algn="r" rtl="1"/>
            <a:r>
              <a:rPr lang="ar-DZ" sz="2000" b="1" dirty="0" smtClean="0">
                <a:solidFill>
                  <a:schemeClr val="bg1"/>
                </a:solidFill>
              </a:rPr>
              <a:t>مثال عدد الأطفال في الاسرة، عدد العمال،</a:t>
            </a:r>
            <a:endParaRPr lang="fr-FR" sz="2000" b="1" dirty="0">
              <a:solidFill>
                <a:schemeClr val="bg1"/>
              </a:solidFill>
            </a:endParaRPr>
          </a:p>
        </p:txBody>
      </p:sp>
      <p:sp>
        <p:nvSpPr>
          <p:cNvPr id="23" name="Rectangle 22"/>
          <p:cNvSpPr/>
          <p:nvPr/>
        </p:nvSpPr>
        <p:spPr>
          <a:xfrm>
            <a:off x="1747471" y="3134546"/>
            <a:ext cx="1655733" cy="277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b="1" dirty="0" smtClean="0">
                <a:solidFill>
                  <a:schemeClr val="bg1"/>
                </a:solidFill>
              </a:rPr>
              <a:t>وهي متغيرات لا تختلف كثيرا عن المتغيرات الفئوية الا انها تتميز عنها في انها تبدأ قيمها الأولى بالصفر المطلق نستطيع ان ننسب قيم لأخرى</a:t>
            </a:r>
            <a:endParaRPr lang="fr-FR" sz="2000" b="1" dirty="0">
              <a:solidFill>
                <a:schemeClr val="bg1"/>
              </a:solidFill>
            </a:endParaRPr>
          </a:p>
        </p:txBody>
      </p:sp>
      <p:sp>
        <p:nvSpPr>
          <p:cNvPr id="24" name="Rectangle 23"/>
          <p:cNvSpPr/>
          <p:nvPr/>
        </p:nvSpPr>
        <p:spPr>
          <a:xfrm>
            <a:off x="3523486" y="3133820"/>
            <a:ext cx="1655733" cy="277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sz="2000" b="1" dirty="0" smtClean="0">
                <a:solidFill>
                  <a:schemeClr val="bg1"/>
                </a:solidFill>
              </a:rPr>
              <a:t>أعداد </a:t>
            </a:r>
            <a:r>
              <a:rPr lang="ar-DZ" sz="2000" b="1" dirty="0">
                <a:solidFill>
                  <a:schemeClr val="bg1"/>
                </a:solidFill>
              </a:rPr>
              <a:t>صحيحة </a:t>
            </a:r>
            <a:r>
              <a:rPr lang="ar-DZ" sz="2000" b="1" dirty="0" smtClean="0">
                <a:solidFill>
                  <a:schemeClr val="bg1"/>
                </a:solidFill>
              </a:rPr>
              <a:t>متواصلة </a:t>
            </a:r>
            <a:endParaRPr lang="ar-DZ" sz="2000" b="1" dirty="0">
              <a:solidFill>
                <a:schemeClr val="bg1"/>
              </a:solidFill>
            </a:endParaRPr>
          </a:p>
          <a:p>
            <a:pPr algn="r" rtl="1"/>
            <a:r>
              <a:rPr lang="ar-DZ" sz="2000" b="1" dirty="0" smtClean="0">
                <a:solidFill>
                  <a:schemeClr val="bg1"/>
                </a:solidFill>
              </a:rPr>
              <a:t>مثال معدل الطلبة، أطوال الرياضيين، وزن بعض المنتجات</a:t>
            </a:r>
            <a:endParaRPr lang="fr-FR" sz="2000" dirty="0"/>
          </a:p>
        </p:txBody>
      </p:sp>
      <p:sp>
        <p:nvSpPr>
          <p:cNvPr id="25" name="Rectangle 24"/>
          <p:cNvSpPr/>
          <p:nvPr/>
        </p:nvSpPr>
        <p:spPr>
          <a:xfrm>
            <a:off x="5338917" y="3133820"/>
            <a:ext cx="1655733" cy="277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b="1" dirty="0" smtClean="0">
                <a:solidFill>
                  <a:schemeClr val="bg1"/>
                </a:solidFill>
              </a:rPr>
              <a:t>وتعني وجود مجال وليس القيمة المطلقة وهذه الفئة لها حد أعلى وحد أدنى ويتم ترتيب الفئات على شاكلة المتغير الرتبي قيم حقيقية</a:t>
            </a:r>
            <a:endParaRPr lang="fr-FR" sz="2000" b="1" dirty="0">
              <a:solidFill>
                <a:schemeClr val="bg1"/>
              </a:solidFill>
            </a:endParaRPr>
          </a:p>
        </p:txBody>
      </p:sp>
      <p:sp>
        <p:nvSpPr>
          <p:cNvPr id="26" name="Rectangle 25"/>
          <p:cNvSpPr/>
          <p:nvPr/>
        </p:nvSpPr>
        <p:spPr>
          <a:xfrm>
            <a:off x="8637197" y="3097881"/>
            <a:ext cx="1655733" cy="277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b="1" dirty="0" smtClean="0">
                <a:solidFill>
                  <a:schemeClr val="bg1"/>
                </a:solidFill>
              </a:rPr>
              <a:t>مثال </a:t>
            </a:r>
          </a:p>
          <a:p>
            <a:pPr algn="r" rtl="1"/>
            <a:r>
              <a:rPr lang="ar-DZ" sz="2000" b="1" dirty="0" smtClean="0">
                <a:solidFill>
                  <a:schemeClr val="bg1"/>
                </a:solidFill>
              </a:rPr>
              <a:t>اللون</a:t>
            </a:r>
          </a:p>
          <a:p>
            <a:pPr algn="r" rtl="1"/>
            <a:r>
              <a:rPr lang="ar-DZ" sz="2000" b="1" dirty="0" smtClean="0">
                <a:solidFill>
                  <a:schemeClr val="bg1"/>
                </a:solidFill>
              </a:rPr>
              <a:t>الوظيفة</a:t>
            </a:r>
          </a:p>
          <a:p>
            <a:pPr algn="r" rtl="1"/>
            <a:r>
              <a:rPr lang="ar-DZ" sz="2000" b="1" dirty="0" smtClean="0">
                <a:solidFill>
                  <a:schemeClr val="bg1"/>
                </a:solidFill>
              </a:rPr>
              <a:t>الجنس</a:t>
            </a:r>
            <a:endParaRPr lang="fr-FR" sz="2000" b="1" dirty="0">
              <a:solidFill>
                <a:schemeClr val="bg1"/>
              </a:solidFill>
            </a:endParaRPr>
          </a:p>
        </p:txBody>
      </p:sp>
      <p:sp>
        <p:nvSpPr>
          <p:cNvPr id="27" name="Rectangle 26"/>
          <p:cNvSpPr/>
          <p:nvPr/>
        </p:nvSpPr>
        <p:spPr>
          <a:xfrm>
            <a:off x="10536267" y="3083695"/>
            <a:ext cx="1655733" cy="277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b="1" dirty="0" smtClean="0">
                <a:solidFill>
                  <a:schemeClr val="bg1"/>
                </a:solidFill>
              </a:rPr>
              <a:t>يوجد علاقة ترتيب للبدائل </a:t>
            </a:r>
          </a:p>
          <a:p>
            <a:pPr algn="r" rtl="1"/>
            <a:r>
              <a:rPr lang="ar-DZ" sz="2000" b="1" dirty="0" smtClean="0">
                <a:solidFill>
                  <a:schemeClr val="bg1"/>
                </a:solidFill>
              </a:rPr>
              <a:t>موافق</a:t>
            </a:r>
          </a:p>
          <a:p>
            <a:pPr algn="r" rtl="1"/>
            <a:r>
              <a:rPr lang="ar-DZ" sz="2000" b="1" dirty="0" smtClean="0">
                <a:solidFill>
                  <a:schemeClr val="bg1"/>
                </a:solidFill>
              </a:rPr>
              <a:t>محايد</a:t>
            </a:r>
          </a:p>
          <a:p>
            <a:pPr algn="r" rtl="1"/>
            <a:r>
              <a:rPr lang="ar-DZ" sz="2000" b="1" dirty="0" smtClean="0">
                <a:solidFill>
                  <a:schemeClr val="bg1"/>
                </a:solidFill>
              </a:rPr>
              <a:t>غير موافق </a:t>
            </a:r>
          </a:p>
          <a:p>
            <a:pPr algn="r" rtl="1"/>
            <a:endParaRPr lang="fr-FR" dirty="0"/>
          </a:p>
        </p:txBody>
      </p:sp>
      <p:cxnSp>
        <p:nvCxnSpPr>
          <p:cNvPr id="48" name="Connecteur droit avec flèche 47"/>
          <p:cNvCxnSpPr>
            <a:stCxn id="10" idx="2"/>
            <a:endCxn id="22" idx="0"/>
          </p:cNvCxnSpPr>
          <p:nvPr/>
        </p:nvCxnSpPr>
        <p:spPr>
          <a:xfrm>
            <a:off x="821913" y="2709437"/>
            <a:ext cx="18832" cy="424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p:cNvCxnSpPr>
            <a:stCxn id="11" idx="2"/>
            <a:endCxn id="23" idx="0"/>
          </p:cNvCxnSpPr>
          <p:nvPr/>
        </p:nvCxnSpPr>
        <p:spPr>
          <a:xfrm>
            <a:off x="2557390" y="2733786"/>
            <a:ext cx="17948" cy="4007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Connecteur droit avec flèche 51"/>
          <p:cNvCxnSpPr>
            <a:stCxn id="12" idx="2"/>
            <a:endCxn id="24" idx="0"/>
          </p:cNvCxnSpPr>
          <p:nvPr/>
        </p:nvCxnSpPr>
        <p:spPr>
          <a:xfrm flipH="1">
            <a:off x="4351353" y="2703979"/>
            <a:ext cx="1288" cy="4298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Connecteur droit avec flèche 53"/>
          <p:cNvCxnSpPr>
            <a:stCxn id="13" idx="2"/>
            <a:endCxn id="25" idx="0"/>
          </p:cNvCxnSpPr>
          <p:nvPr/>
        </p:nvCxnSpPr>
        <p:spPr>
          <a:xfrm>
            <a:off x="6104725" y="2675949"/>
            <a:ext cx="62059" cy="4578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Connecteur droit avec flèche 55"/>
          <p:cNvCxnSpPr/>
          <p:nvPr/>
        </p:nvCxnSpPr>
        <p:spPr>
          <a:xfrm flipH="1">
            <a:off x="9490822" y="2794333"/>
            <a:ext cx="0" cy="3035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a:stCxn id="18" idx="2"/>
            <a:endCxn id="27" idx="0"/>
          </p:cNvCxnSpPr>
          <p:nvPr/>
        </p:nvCxnSpPr>
        <p:spPr>
          <a:xfrm flipH="1">
            <a:off x="11364134" y="2604237"/>
            <a:ext cx="28252" cy="4794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Double flèche horizontale 27"/>
          <p:cNvSpPr/>
          <p:nvPr/>
        </p:nvSpPr>
        <p:spPr>
          <a:xfrm>
            <a:off x="460471" y="6044806"/>
            <a:ext cx="6172690" cy="8640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bg1"/>
                </a:solidFill>
              </a:rPr>
              <a:t>Echelle</a:t>
            </a:r>
            <a:r>
              <a:rPr lang="ar-DZ" sz="2800" b="1" dirty="0">
                <a:solidFill>
                  <a:schemeClr val="bg1"/>
                </a:solidFill>
              </a:rPr>
              <a:t>كمي </a:t>
            </a:r>
            <a:endParaRPr lang="fr-FR" sz="2800" b="1" dirty="0">
              <a:solidFill>
                <a:schemeClr val="bg1"/>
              </a:solidFill>
            </a:endParaRPr>
          </a:p>
        </p:txBody>
      </p:sp>
      <p:sp>
        <p:nvSpPr>
          <p:cNvPr id="29" name="Double flèche horizontale 28"/>
          <p:cNvSpPr/>
          <p:nvPr/>
        </p:nvSpPr>
        <p:spPr>
          <a:xfrm>
            <a:off x="8626563" y="6078827"/>
            <a:ext cx="1656000" cy="7920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bg1"/>
                </a:solidFill>
              </a:rPr>
              <a:t>الاسمي </a:t>
            </a:r>
          </a:p>
          <a:p>
            <a:pPr algn="ctr"/>
            <a:r>
              <a:rPr lang="fr-FR" sz="2000" b="1" dirty="0" smtClean="0">
                <a:solidFill>
                  <a:schemeClr val="bg1"/>
                </a:solidFill>
              </a:rPr>
              <a:t>nominale</a:t>
            </a:r>
            <a:r>
              <a:rPr lang="ar-DZ" sz="2000" b="1" dirty="0" smtClean="0">
                <a:solidFill>
                  <a:schemeClr val="bg1"/>
                </a:solidFill>
              </a:rPr>
              <a:t> </a:t>
            </a:r>
            <a:endParaRPr lang="fr-FR" sz="2000" b="1" dirty="0">
              <a:solidFill>
                <a:schemeClr val="bg1"/>
              </a:solidFill>
            </a:endParaRPr>
          </a:p>
        </p:txBody>
      </p:sp>
      <p:sp>
        <p:nvSpPr>
          <p:cNvPr id="30" name="Double flèche horizontale 29"/>
          <p:cNvSpPr/>
          <p:nvPr/>
        </p:nvSpPr>
        <p:spPr>
          <a:xfrm>
            <a:off x="10536267" y="6044806"/>
            <a:ext cx="1656000" cy="8280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bg1"/>
                </a:solidFill>
              </a:rPr>
              <a:t>الرتبي  </a:t>
            </a:r>
            <a:r>
              <a:rPr lang="fr-FR" sz="2000" b="1" dirty="0" smtClean="0">
                <a:solidFill>
                  <a:schemeClr val="bg1"/>
                </a:solidFill>
              </a:rPr>
              <a:t>ordinale </a:t>
            </a:r>
            <a:endParaRPr lang="fr-FR" sz="2000" b="1" dirty="0">
              <a:solidFill>
                <a:schemeClr val="bg1"/>
              </a:solidFill>
            </a:endParaRPr>
          </a:p>
        </p:txBody>
      </p:sp>
    </p:spTree>
    <p:extLst>
      <p:ext uri="{BB962C8B-B14F-4D97-AF65-F5344CB8AC3E}">
        <p14:creationId xmlns:p14="http://schemas.microsoft.com/office/powerpoint/2010/main" val="23139780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1530</TotalTime>
  <Words>446</Words>
  <Application>Microsoft Office PowerPoint</Application>
  <PresentationFormat>Grand écran</PresentationFormat>
  <Paragraphs>51</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Calibri</vt:lpstr>
      <vt:lpstr>Times New Roman</vt:lpstr>
      <vt:lpstr>Trebuchet MS</vt:lpstr>
      <vt:lpstr>Tw Cen MT</vt:lpstr>
      <vt:lpstr>Circuit</vt:lpstr>
      <vt:lpstr>المحاضرة الأولى</vt:lpstr>
      <vt:lpstr>البيانات:</vt:lpstr>
      <vt:lpstr>Présentation PowerPoint</vt:lpstr>
      <vt:lpstr>مصادر جمع البيانات</vt:lpstr>
      <vt:lpstr>مصادر جمع البيانات</vt:lpstr>
      <vt:lpstr>Présentation PowerPoint</vt:lpstr>
      <vt:lpstr>تحليل البيانات</vt:lpstr>
      <vt:lpstr>Présentation PowerPoint</vt:lpstr>
      <vt:lpstr>أنواع البيانات</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dc:creator>
  <cp:lastModifiedBy>MICRO</cp:lastModifiedBy>
  <cp:revision>31</cp:revision>
  <dcterms:created xsi:type="dcterms:W3CDTF">2021-09-23T11:06:42Z</dcterms:created>
  <dcterms:modified xsi:type="dcterms:W3CDTF">2021-10-28T06:19:36Z</dcterms:modified>
</cp:coreProperties>
</file>