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09" autoAdjust="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36F0C55-1616-414F-9FF8-92D885027D59}" type="datetimeFigureOut">
              <a:rPr lang="fr-FR" smtClean="0"/>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FBCD02-DA57-4ED0-B996-9BCA4BEA418F}"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36F0C55-1616-414F-9FF8-92D885027D59}" type="datetimeFigureOut">
              <a:rPr lang="fr-FR" smtClean="0"/>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FBCD02-DA57-4ED0-B996-9BCA4BEA418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36F0C55-1616-414F-9FF8-92D885027D59}" type="datetimeFigureOut">
              <a:rPr lang="fr-FR" smtClean="0"/>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FBCD02-DA57-4ED0-B996-9BCA4BEA418F}"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36F0C55-1616-414F-9FF8-92D885027D59}" type="datetimeFigureOut">
              <a:rPr lang="fr-FR" smtClean="0"/>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FBCD02-DA57-4ED0-B996-9BCA4BEA418F}"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36F0C55-1616-414F-9FF8-92D885027D59}" type="datetimeFigureOut">
              <a:rPr lang="fr-FR" smtClean="0"/>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FBCD02-DA57-4ED0-B996-9BCA4BEA418F}"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36F0C55-1616-414F-9FF8-92D885027D59}" type="datetimeFigureOut">
              <a:rPr lang="fr-FR" smtClean="0"/>
              <a:t>30/01/2021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FBCD02-DA57-4ED0-B996-9BCA4BEA418F}"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36F0C55-1616-414F-9FF8-92D885027D59}" type="datetimeFigureOut">
              <a:rPr lang="fr-FR" smtClean="0"/>
              <a:t>30/01/2021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1FBCD02-DA57-4ED0-B996-9BCA4BEA418F}"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36F0C55-1616-414F-9FF8-92D885027D59}" type="datetimeFigureOut">
              <a:rPr lang="fr-FR" smtClean="0"/>
              <a:t>30/01/2021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1FBCD02-DA57-4ED0-B996-9BCA4BEA418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36F0C55-1616-414F-9FF8-92D885027D59}" type="datetimeFigureOut">
              <a:rPr lang="fr-FR" smtClean="0"/>
              <a:t>30/01/2021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1FBCD02-DA57-4ED0-B996-9BCA4BEA418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36F0C55-1616-414F-9FF8-92D885027D59}" type="datetimeFigureOut">
              <a:rPr lang="fr-FR" smtClean="0"/>
              <a:t>30/01/2021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FBCD02-DA57-4ED0-B996-9BCA4BEA418F}"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36F0C55-1616-414F-9FF8-92D885027D59}" type="datetimeFigureOut">
              <a:rPr lang="fr-FR" smtClean="0"/>
              <a:t>30/01/2021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FBCD02-DA57-4ED0-B996-9BCA4BEA418F}"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6F0C55-1616-414F-9FF8-92D885027D59}" type="datetimeFigureOut">
              <a:rPr lang="fr-FR" smtClean="0"/>
              <a:t>30/01/2021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FBCD02-DA57-4ED0-B996-9BCA4BEA418F}"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normAutofit/>
          </a:bodyPr>
          <a:lstStyle/>
          <a:p>
            <a:r>
              <a:rPr lang="ar-SA" sz="2800" dirty="0" smtClean="0"/>
              <a:t>المحاضرة السابعة</a:t>
            </a:r>
            <a:endParaRPr lang="fr-FR" sz="2800" dirty="0"/>
          </a:p>
        </p:txBody>
      </p:sp>
      <p:sp>
        <p:nvSpPr>
          <p:cNvPr id="3" name="Espace réservé du contenu 2"/>
          <p:cNvSpPr>
            <a:spLocks noGrp="1"/>
          </p:cNvSpPr>
          <p:nvPr>
            <p:ph idx="1"/>
          </p:nvPr>
        </p:nvSpPr>
        <p:spPr>
          <a:xfrm>
            <a:off x="357158" y="1643050"/>
            <a:ext cx="8229600" cy="4929222"/>
          </a:xfrm>
          <a:solidFill>
            <a:schemeClr val="accent6">
              <a:lumMod val="40000"/>
              <a:lumOff val="60000"/>
            </a:schemeClr>
          </a:solidFill>
        </p:spPr>
        <p:txBody>
          <a:bodyPr>
            <a:normAutofit/>
          </a:bodyPr>
          <a:lstStyle/>
          <a:p>
            <a:pPr algn="ctr">
              <a:buNone/>
            </a:pPr>
            <a:endParaRPr lang="ar-SA" sz="4400" b="1" dirty="0" smtClean="0"/>
          </a:p>
          <a:p>
            <a:pPr algn="ctr">
              <a:buNone/>
            </a:pPr>
            <a:endParaRPr lang="ar-SA" sz="4400" b="1" dirty="0" smtClean="0"/>
          </a:p>
          <a:p>
            <a:pPr algn="ctr">
              <a:buNone/>
            </a:pPr>
            <a:r>
              <a:rPr lang="ar-SA" sz="4400" b="1" dirty="0" smtClean="0"/>
              <a:t>التوظيف الالكتروني</a:t>
            </a:r>
          </a:p>
          <a:p>
            <a:pPr algn="ctr">
              <a:buNone/>
            </a:pPr>
            <a:endParaRPr lang="ar-SA" sz="4400" b="1" dirty="0"/>
          </a:p>
          <a:p>
            <a:pPr algn="ctr">
              <a:buNone/>
            </a:pPr>
            <a:endParaRPr lang="ar-SA" sz="4400" b="1" dirty="0" smtClean="0"/>
          </a:p>
          <a:p>
            <a:pPr>
              <a:buNone/>
            </a:pPr>
            <a:r>
              <a:rPr lang="ar-SA" sz="2400" b="1" dirty="0" smtClean="0"/>
              <a:t>ا/ داسي وهيبة</a:t>
            </a:r>
            <a:endParaRPr lang="fr-FR" sz="2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500042"/>
            <a:ext cx="8215370" cy="5857916"/>
          </a:xfrm>
          <a:solidFill>
            <a:schemeClr val="accent6">
              <a:lumMod val="40000"/>
              <a:lumOff val="60000"/>
            </a:schemeClr>
          </a:solidFill>
        </p:spPr>
        <p:txBody>
          <a:bodyPr/>
          <a:lstStyle/>
          <a:p>
            <a:r>
              <a:rPr lang="ar-SA" dirty="0">
                <a:solidFill>
                  <a:schemeClr val="tx1"/>
                </a:solidFill>
              </a:rPr>
              <a:t>التوظيف من المهام الإستراتيجية التي تقوم </a:t>
            </a:r>
            <a:r>
              <a:rPr lang="ar-SA" dirty="0" err="1">
                <a:solidFill>
                  <a:schemeClr val="tx1"/>
                </a:solidFill>
              </a:rPr>
              <a:t>بها</a:t>
            </a:r>
            <a:r>
              <a:rPr lang="ar-SA" dirty="0">
                <a:solidFill>
                  <a:schemeClr val="tx1"/>
                </a:solidFill>
              </a:rPr>
              <a:t> إدارة الموارد البشرية، فنجاح المنظمات يعتمد على مدى إسهامات هذه الأخيرة في إيجاد أفضل الكفاءات الموجودة في سوق العمل واستثمارها بشكل يسمح بتحقيق أفضل العوائد، ولقد ازداد الاعتماد على تكنولوجيا المعلومات والاتصال في عملية التوظيف في الآونة الأخيرة مما ظهر مصطلح حديث هو التوظيف الالكتروني.</a:t>
            </a:r>
            <a:endParaRPr lang="fr-FR" dirty="0">
              <a:solidFill>
                <a:schemeClr val="tx1"/>
              </a:solidFill>
            </a:endParaRP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82660"/>
          </a:xfrm>
          <a:solidFill>
            <a:schemeClr val="accent6">
              <a:lumMod val="40000"/>
              <a:lumOff val="60000"/>
            </a:schemeClr>
          </a:solidFill>
        </p:spPr>
        <p:txBody>
          <a:bodyPr>
            <a:normAutofit/>
          </a:bodyPr>
          <a:lstStyle/>
          <a:p>
            <a:r>
              <a:rPr lang="ar-SA" sz="3200" dirty="0" smtClean="0"/>
              <a:t>مفهوم التوظيف الالكتروني</a:t>
            </a:r>
            <a:endParaRPr lang="fr-FR" sz="3200" dirty="0"/>
          </a:p>
        </p:txBody>
      </p:sp>
      <p:sp>
        <p:nvSpPr>
          <p:cNvPr id="3" name="Espace réservé du contenu 2"/>
          <p:cNvSpPr>
            <a:spLocks noGrp="1"/>
          </p:cNvSpPr>
          <p:nvPr>
            <p:ph idx="1"/>
          </p:nvPr>
        </p:nvSpPr>
        <p:spPr>
          <a:solidFill>
            <a:schemeClr val="accent6">
              <a:lumMod val="40000"/>
              <a:lumOff val="60000"/>
            </a:schemeClr>
          </a:solidFill>
        </p:spPr>
        <p:txBody>
          <a:bodyPr/>
          <a:lstStyle/>
          <a:p>
            <a:pPr algn="just" rtl="1"/>
            <a:r>
              <a:rPr lang="ar-SA" dirty="0"/>
              <a:t>إن عملية الاستقطاب الالكتروني تقوم على توفير فرص العمل، من خلال شبكة الإنترنت، وتعمل على القيام بعمليات التوظيف الإلكترونية لنشر فرص العمل وقبول السير الذاتية على الانترنت والمقابلة مع المتقدمين عن طريق البريد الإلكتروني وتعمل هذه العملية على إيجاد وتوظيف أفضل المؤهلين والمرشحين للوظيفة (من داخل أو خارج المنظمة) في الوقت المناسب وبطريقة فعالة من حيث التكلفة</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472518" cy="6500834"/>
          </a:xfrm>
          <a:solidFill>
            <a:schemeClr val="accent6">
              <a:lumMod val="40000"/>
              <a:lumOff val="60000"/>
            </a:schemeClr>
          </a:solidFill>
        </p:spPr>
        <p:txBody>
          <a:bodyPr/>
          <a:lstStyle/>
          <a:p>
            <a:pPr algn="just" rtl="1">
              <a:buNone/>
            </a:pPr>
            <a:r>
              <a:rPr lang="ar-SA" sz="2800" dirty="0"/>
              <a:t>ومن أهم الطرق والأشكال التي تقوم </a:t>
            </a:r>
            <a:r>
              <a:rPr lang="ar-SA" sz="2800" dirty="0" err="1"/>
              <a:t>بها</a:t>
            </a:r>
            <a:r>
              <a:rPr lang="ar-SA" sz="2800" dirty="0"/>
              <a:t> عملية "الاستقطاب الالكتروني" هي أن تسمح للمتقدمين للوظيفة بتقديم أنفسهم وطلباتهم بشكل الكتروني عبر البريد الالكتروني أو عبر تعبئة نموذج من خلال موقع الانترنت وتلجأ منظمات الأعمال إلى عمل وإنشاء مواقع على الانترنت يمكن للراغبين في العمل من خلالها التقدم للوظائف المطلوبة أو حتى تقديم بياناتهم انتظارا لتوفر وظيفة ملائمة في </a:t>
            </a:r>
            <a:r>
              <a:rPr lang="ar-SA" sz="2800" dirty="0" smtClean="0"/>
              <a:t>المستقبل</a:t>
            </a:r>
            <a:r>
              <a:rPr lang="ar-SA" dirty="0" smtClean="0"/>
              <a:t>.</a:t>
            </a:r>
          </a:p>
          <a:p>
            <a:pPr algn="just" rtl="1">
              <a:buNone/>
            </a:pPr>
            <a:endParaRPr lang="ar-SA" dirty="0" smtClean="0"/>
          </a:p>
          <a:p>
            <a:pPr algn="just" rtl="1">
              <a:buNone/>
            </a:pPr>
            <a:r>
              <a:rPr lang="ar-SA" sz="2800" dirty="0" smtClean="0"/>
              <a:t>بمعنى التوظيف </a:t>
            </a:r>
            <a:r>
              <a:rPr lang="ar-SA" sz="2800" dirty="0"/>
              <a:t>الإلكتروني مجموعة من الأدوات ذات الطبيعة الالكترونية، وتعمل بسرية تامة باستخدام برنامج تشغيل </a:t>
            </a:r>
            <a:r>
              <a:rPr lang="ar-SA" sz="2800" dirty="0" err="1"/>
              <a:t>محوسب</a:t>
            </a:r>
            <a:r>
              <a:rPr lang="ar-SA" sz="2800" dirty="0"/>
              <a:t> يقوم على مقابلة كل من جانبي الطلب والعرض من القوى العاملة باستخدام قوائم وصف الأعمال والمهن</a:t>
            </a:r>
            <a:r>
              <a:rPr lang="fr-FR" sz="2800" dirty="0"/>
              <a:t>.</a:t>
            </a:r>
            <a:r>
              <a:rPr lang="ar-SA" sz="2800" dirty="0"/>
              <a:t> </a:t>
            </a:r>
            <a:endParaRPr lang="fr-F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0"/>
            <a:ext cx="8472518" cy="6572272"/>
          </a:xfr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normAutofit fontScale="90000"/>
          </a:bodyPr>
          <a:lstStyle/>
          <a:p>
            <a:pPr rtl="1"/>
            <a:r>
              <a:rPr lang="ar-SA" sz="3100" b="1" dirty="0" smtClean="0"/>
              <a:t/>
            </a:r>
            <a:br>
              <a:rPr lang="ar-SA" sz="3100" b="1" dirty="0" smtClean="0"/>
            </a:br>
            <a:r>
              <a:rPr lang="ar-SA" sz="3100" b="1" dirty="0" smtClean="0"/>
              <a:t>مواقع </a:t>
            </a:r>
            <a:r>
              <a:rPr lang="ar-SA" sz="3100" b="1" dirty="0"/>
              <a:t>الشركات الكبرى</a:t>
            </a:r>
            <a:r>
              <a:rPr lang="ar-SA" sz="3100" dirty="0"/>
              <a:t>:  فاغلب،إن لم تكن جميع،الشركات الكبرى تستقبل طلبات التوظيف من الراغبين بالعمل عبر مواقعها الخاصة على شبكة الانترنت حيث غالبا ما تخصص هذه الشركات بمواقعها الالكتروني قسما خاصا للتوظيف تعلن فيه عن الوظائف الشاغرة وتستقبل فيه السير الذاتية للراغبين بالحصول على الوظيفة الشاغرة.</a:t>
            </a:r>
            <a:r>
              <a:rPr lang="fr-FR" sz="3100" dirty="0"/>
              <a:t/>
            </a:r>
            <a:br>
              <a:rPr lang="fr-FR" sz="3100" dirty="0"/>
            </a:br>
            <a:r>
              <a:rPr lang="ar-SA" sz="3100" b="1" dirty="0"/>
              <a:t>المواقع الوسيطة</a:t>
            </a:r>
            <a:r>
              <a:rPr lang="ar-SA" sz="3100" dirty="0"/>
              <a:t>: هناك مواقع متخصصة للبحث عن الوظائف الشاغرة في تخصصات عدة فهذه المواقع التي تلعب دور الوسيط بين الباحث عن وظيفة والشركة تقدم قائمة بأهم الوظائف المتوفرة حيث غالبا ما تخصص قسما منفصلا للوظائف المتوفرة في كل دولة الأمر الذي يسمح للراغبين بالبحث عن وظائف بدول أخرى غير بلدانهم</a:t>
            </a:r>
            <a:r>
              <a:rPr lang="ar-SA" sz="3100" dirty="0" smtClean="0"/>
              <a:t>.</a:t>
            </a:r>
            <a:br>
              <a:rPr lang="ar-SA" sz="3100" dirty="0" smtClean="0"/>
            </a:br>
            <a:r>
              <a:rPr lang="ar-SA" sz="3100" dirty="0" smtClean="0"/>
              <a:t/>
            </a:r>
            <a:br>
              <a:rPr lang="ar-SA" sz="3100" dirty="0" smtClean="0"/>
            </a:br>
            <a:r>
              <a:rPr lang="ar-SA" sz="2800" b="1" dirty="0"/>
              <a:t>مواقع متخصصة</a:t>
            </a:r>
            <a:r>
              <a:rPr lang="ar-SA" sz="2800" dirty="0"/>
              <a:t>: وهناك مواقع أخرى أكثر تخصصا، حيث لا تعلن عن الوظائف المتاحة في الشركات إلا في دولة معينة، حيث يكون فيها البحث أكثر تخصصا، فهي تفتح خدمات موقعها فقط أمام الشركات في دولة محددة.</a:t>
            </a:r>
            <a:r>
              <a:rPr lang="fr-FR" sz="2800" dirty="0"/>
              <a:t/>
            </a:r>
            <a:br>
              <a:rPr lang="fr-FR" sz="2800" dirty="0"/>
            </a:br>
            <a:r>
              <a:rPr lang="fr-FR" sz="3100" dirty="0"/>
              <a:t/>
            </a:r>
            <a:br>
              <a:rPr lang="fr-FR" sz="3100" dirty="0"/>
            </a:br>
            <a:endParaRPr lang="fr-FR" sz="3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lstStyle/>
          <a:p>
            <a:r>
              <a:rPr lang="ar-EG" b="1" dirty="0"/>
              <a:t>عمليات التوظيف الإلكتروني</a:t>
            </a:r>
            <a:endParaRPr lang="fr-FR" dirty="0"/>
          </a:p>
        </p:txBody>
      </p:sp>
      <p:sp>
        <p:nvSpPr>
          <p:cNvPr id="3" name="Espace réservé du contenu 2"/>
          <p:cNvSpPr>
            <a:spLocks noGrp="1"/>
          </p:cNvSpPr>
          <p:nvPr>
            <p:ph idx="1"/>
          </p:nvPr>
        </p:nvSpPr>
        <p:spPr>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normAutofit/>
          </a:bodyPr>
          <a:lstStyle/>
          <a:p>
            <a:pPr algn="just" rtl="1"/>
            <a:r>
              <a:rPr lang="ar-EG" sz="2400" dirty="0"/>
              <a:t>الإعلان عن الوظائف الشاغرة: من خلال </a:t>
            </a:r>
            <a:r>
              <a:rPr lang="ar-EG" sz="2400" dirty="0" smtClean="0"/>
              <a:t>بشبكة </a:t>
            </a:r>
            <a:r>
              <a:rPr lang="ar-EG" sz="2400" dirty="0"/>
              <a:t>الإنترنت </a:t>
            </a:r>
            <a:r>
              <a:rPr lang="ar-SA" sz="2400" dirty="0" smtClean="0"/>
              <a:t>في موقع </a:t>
            </a:r>
            <a:r>
              <a:rPr lang="ar-EG" sz="2400" dirty="0" err="1" smtClean="0"/>
              <a:t>الخاصةبالشركة</a:t>
            </a:r>
            <a:r>
              <a:rPr lang="ar-EG" sz="2400" dirty="0" smtClean="0"/>
              <a:t> </a:t>
            </a:r>
            <a:r>
              <a:rPr lang="ar-EG" sz="2400" dirty="0"/>
              <a:t>وذلك  حسب طبيعة تلك الوظائف وسياسة التوظيف الخاصة </a:t>
            </a:r>
            <a:r>
              <a:rPr lang="ar-EG" sz="2400" dirty="0" smtClean="0"/>
              <a:t>بالعمل.</a:t>
            </a:r>
            <a:endParaRPr lang="fr-FR" sz="2400" dirty="0"/>
          </a:p>
          <a:p>
            <a:pPr lvl="0" algn="just" rtl="1"/>
            <a:r>
              <a:rPr lang="ar-EG" sz="2400" dirty="0" smtClean="0"/>
              <a:t>نظم </a:t>
            </a:r>
            <a:r>
              <a:rPr lang="ar-EG" sz="2400" dirty="0"/>
              <a:t>متابعة </a:t>
            </a:r>
            <a:r>
              <a:rPr lang="ar-EG" sz="2400" dirty="0" err="1"/>
              <a:t>المتقديم</a:t>
            </a:r>
            <a:r>
              <a:rPr lang="ar-EG" sz="2400" dirty="0"/>
              <a:t> للوظائف: وهى برامج مسح </a:t>
            </a:r>
            <a:r>
              <a:rPr lang="ar-EG" sz="2400" dirty="0" err="1"/>
              <a:t>ضوئى</a:t>
            </a:r>
            <a:r>
              <a:rPr lang="ar-EG" sz="2400" dirty="0"/>
              <a:t> للسير الذاتية .</a:t>
            </a:r>
            <a:endParaRPr lang="fr-FR" sz="2400" dirty="0"/>
          </a:p>
          <a:p>
            <a:pPr algn="just" rtl="1"/>
            <a:r>
              <a:rPr lang="ar-EG" sz="2400" dirty="0"/>
              <a:t>إجراءات اختبارات على الإنترنت: مما يفيد </a:t>
            </a:r>
            <a:r>
              <a:rPr lang="ar-EG" sz="2400" dirty="0" err="1"/>
              <a:t>فى</a:t>
            </a:r>
            <a:r>
              <a:rPr lang="ar-EG" sz="2400" dirty="0"/>
              <a:t> عدم الحاجة إلى جميع المقدمين للوظيفة بمكان محدد وإمكانية إجراء عملية التصفية لعدد ضخم من المتقدمين </a:t>
            </a:r>
            <a:r>
              <a:rPr lang="ar-EG" sz="2400" dirty="0" err="1"/>
              <a:t>فى</a:t>
            </a:r>
            <a:r>
              <a:rPr lang="ar-EG" sz="2400" dirty="0"/>
              <a:t> الوقت </a:t>
            </a:r>
            <a:r>
              <a:rPr lang="ar-EG" sz="2400" dirty="0" smtClean="0"/>
              <a:t>نفسه</a:t>
            </a:r>
            <a:r>
              <a:rPr lang="ar-SA" sz="2400" dirty="0" smtClean="0"/>
              <a:t>.</a:t>
            </a:r>
            <a:endParaRPr lang="fr-F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85926"/>
            <a:ext cx="8229600" cy="4572032"/>
          </a:xfr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normAutofit fontScale="90000"/>
          </a:bodyPr>
          <a:lstStyle/>
          <a:p>
            <a:pPr lvl="0" rtl="1"/>
            <a:r>
              <a:rPr lang="fr-FR" b="1" dirty="0"/>
              <a:t/>
            </a:r>
            <a:br>
              <a:rPr lang="fr-FR" b="1" dirty="0"/>
            </a:br>
            <a:r>
              <a:rPr lang="fr-FR" sz="2700" dirty="0"/>
              <a:t/>
            </a:r>
            <a:br>
              <a:rPr lang="fr-FR" sz="2700" dirty="0"/>
            </a:br>
            <a:r>
              <a:rPr lang="ar-DZ" sz="2700" b="1" dirty="0"/>
              <a:t>الطريقة المباشرة: </a:t>
            </a:r>
            <a:r>
              <a:rPr lang="ar-DZ" sz="2700" dirty="0"/>
              <a:t>والتي يتم من خلالها عملية الإعلان عن الوظائف الشاغرة على المواقع الخاصة بمنظمات الأعمال على شبكة الإنترنت</a:t>
            </a:r>
            <a:r>
              <a:rPr lang="ar-DZ" sz="2700" dirty="0" smtClean="0"/>
              <a:t>.</a:t>
            </a:r>
            <a:r>
              <a:rPr lang="ar-SA" sz="2700" dirty="0" smtClean="0"/>
              <a:t/>
            </a:r>
            <a:br>
              <a:rPr lang="ar-SA" sz="2700" dirty="0" smtClean="0"/>
            </a:br>
            <a:r>
              <a:rPr lang="fr-FR" sz="2700" dirty="0"/>
              <a:t/>
            </a:r>
            <a:br>
              <a:rPr lang="fr-FR" sz="2700" dirty="0"/>
            </a:br>
            <a:r>
              <a:rPr lang="ar-DZ" sz="2700" b="1" dirty="0"/>
              <a:t>الطريقة غير المباشرة: </a:t>
            </a:r>
            <a:r>
              <a:rPr lang="ar-DZ" sz="2700" dirty="0"/>
              <a:t>والتي يتم من خلالها الإعلان عن طريق شركات التوظيف، والتي تعتبر منظمات عمل </a:t>
            </a:r>
            <a:r>
              <a:rPr lang="ar-SA" sz="2700" dirty="0" smtClean="0"/>
              <a:t>افتراضية </a:t>
            </a:r>
            <a:r>
              <a:rPr lang="ar-DZ" sz="2700" dirty="0" smtClean="0"/>
              <a:t> </a:t>
            </a:r>
            <a:r>
              <a:rPr lang="ar-DZ" sz="2700" dirty="0"/>
              <a:t>تقوم بالدور البسيط بين الباحثين عن العمل وبين الجهات التي توجد </a:t>
            </a:r>
            <a:r>
              <a:rPr lang="ar-DZ" sz="2700" dirty="0" err="1"/>
              <a:t>بها</a:t>
            </a:r>
            <a:r>
              <a:rPr lang="ar-DZ" sz="2700" dirty="0"/>
              <a:t> وظائف شاغرة نظير تقاضي رسوم معينة متفق عليها من قبل الطرفين. </a:t>
            </a:r>
            <a:r>
              <a:rPr lang="fr-FR" dirty="0"/>
              <a:t/>
            </a:r>
            <a:br>
              <a:rPr lang="fr-FR" dirty="0"/>
            </a:br>
            <a:endParaRPr lang="fr-FR" dirty="0"/>
          </a:p>
        </p:txBody>
      </p:sp>
      <p:sp>
        <p:nvSpPr>
          <p:cNvPr id="4" name="Titre 1"/>
          <p:cNvSpPr txBox="1">
            <a:spLocks/>
          </p:cNvSpPr>
          <p:nvPr/>
        </p:nvSpPr>
        <p:spPr>
          <a:xfrm>
            <a:off x="457200" y="274638"/>
            <a:ext cx="8229600" cy="1143000"/>
          </a:xfrm>
          <a:prstGeom prst="rect">
            <a:avLst/>
          </a:prstGeom>
          <a:solidFill>
            <a:schemeClr val="accent2"/>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SA" sz="4400" b="1" i="0" u="none" strike="noStrike" kern="1200" cap="none" spc="0" normalizeH="0" baseline="0" noProof="0" dirty="0" smtClean="0">
                <a:ln>
                  <a:noFill/>
                </a:ln>
                <a:solidFill>
                  <a:schemeClr val="tx1"/>
                </a:solidFill>
                <a:effectLst/>
                <a:uLnTx/>
                <a:uFillTx/>
                <a:latin typeface="+mj-lt"/>
                <a:ea typeface="+mj-ea"/>
                <a:cs typeface="+mj-cs"/>
              </a:rPr>
              <a:t>طرق</a:t>
            </a:r>
            <a:r>
              <a:rPr kumimoji="0" lang="ar-EG" sz="4400" b="1" i="0" u="none" strike="noStrike" kern="1200" cap="none" spc="0" normalizeH="0" baseline="0" noProof="0" dirty="0" smtClean="0">
                <a:ln>
                  <a:noFill/>
                </a:ln>
                <a:solidFill>
                  <a:schemeClr val="tx1"/>
                </a:solidFill>
                <a:effectLst/>
                <a:uLnTx/>
                <a:uFillTx/>
                <a:latin typeface="+mj-lt"/>
                <a:ea typeface="+mj-ea"/>
                <a:cs typeface="+mj-cs"/>
              </a:rPr>
              <a:t> التوظيف الإلكتروني</a:t>
            </a:r>
            <a:endParaRPr kumimoji="0" lang="fr-FR"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style>
          <a:lnRef idx="2">
            <a:schemeClr val="accent2"/>
          </a:lnRef>
          <a:fillRef idx="1">
            <a:schemeClr val="lt1"/>
          </a:fillRef>
          <a:effectRef idx="0">
            <a:schemeClr val="accent2"/>
          </a:effectRef>
          <a:fontRef idx="minor">
            <a:schemeClr val="dk1"/>
          </a:fontRef>
        </p:style>
        <p:txBody>
          <a:bodyPr/>
          <a:lstStyle/>
          <a:p>
            <a:r>
              <a:rPr lang="ar-SA" dirty="0" smtClean="0"/>
              <a:t>فوائد التوظيف الالكتروني</a:t>
            </a:r>
            <a:endParaRPr lang="fr-FR" dirty="0"/>
          </a:p>
        </p:txBody>
      </p:sp>
      <p:sp>
        <p:nvSpPr>
          <p:cNvPr id="3" name="Espace réservé du contenu 2"/>
          <p:cNvSpPr>
            <a:spLocks noGrp="1"/>
          </p:cNvSpPr>
          <p:nvPr>
            <p:ph idx="1"/>
          </p:nvPr>
        </p:nvSpPr>
        <p:spPr>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normAutofit/>
          </a:bodyPr>
          <a:lstStyle/>
          <a:p>
            <a:pPr algn="r" rtl="1"/>
            <a:r>
              <a:rPr lang="ar-SA" sz="2800" dirty="0"/>
              <a:t>اختصار الوقت في </a:t>
            </a:r>
            <a:r>
              <a:rPr lang="ar-SA" sz="2800" dirty="0" smtClean="0"/>
              <a:t>التوظيف.</a:t>
            </a:r>
          </a:p>
          <a:p>
            <a:pPr algn="r" rtl="1"/>
            <a:r>
              <a:rPr lang="ar-SA" sz="2800" dirty="0"/>
              <a:t>تكاليف توظيف </a:t>
            </a:r>
            <a:r>
              <a:rPr lang="ar-SA" sz="2800" dirty="0" smtClean="0"/>
              <a:t>مخفضة.</a:t>
            </a:r>
          </a:p>
          <a:p>
            <a:pPr algn="r" rtl="1"/>
            <a:r>
              <a:rPr lang="ar-SA" sz="2800" dirty="0"/>
              <a:t>انتشار أوسع </a:t>
            </a:r>
            <a:r>
              <a:rPr lang="ar-SA" sz="2800" dirty="0" smtClean="0"/>
              <a:t>للشركات.</a:t>
            </a:r>
          </a:p>
          <a:p>
            <a:pPr algn="r" rtl="1"/>
            <a:r>
              <a:rPr lang="fr-FR" sz="2800" dirty="0"/>
              <a:t> </a:t>
            </a:r>
            <a:r>
              <a:rPr lang="ar-SA" sz="2800" dirty="0"/>
              <a:t>أحدث أدوات </a:t>
            </a:r>
            <a:r>
              <a:rPr lang="ar-SA" sz="2800" dirty="0" smtClean="0"/>
              <a:t>الغربلة.</a:t>
            </a:r>
          </a:p>
          <a:p>
            <a:pPr algn="r" rtl="1"/>
            <a:r>
              <a:rPr lang="ar-SA" sz="2800" dirty="0"/>
              <a:t>توفير فرص إظهار العلامة التجارية </a:t>
            </a:r>
            <a:r>
              <a:rPr lang="ar-SA" sz="2800" dirty="0" smtClean="0"/>
              <a:t>للشركات</a:t>
            </a:r>
          </a:p>
          <a:p>
            <a:pPr algn="r" rtl="1"/>
            <a:r>
              <a:rPr lang="ar-SA" sz="2800" dirty="0"/>
              <a:t>أحدث أدوات </a:t>
            </a:r>
            <a:r>
              <a:rPr lang="ar-SA" sz="2800" dirty="0" smtClean="0"/>
              <a:t>الإدارة.</a:t>
            </a:r>
          </a:p>
          <a:p>
            <a:pPr algn="r" rtl="1"/>
            <a:r>
              <a:rPr lang="ar-SA" sz="2800" dirty="0"/>
              <a:t>المحافظة على </a:t>
            </a:r>
            <a:r>
              <a:rPr lang="ar-SA" sz="2800" dirty="0" smtClean="0"/>
              <a:t>السرية</a:t>
            </a:r>
          </a:p>
          <a:p>
            <a:pPr algn="r" rtl="1"/>
            <a:r>
              <a:rPr lang="ar-SA" sz="2800" dirty="0"/>
              <a:t>يفتح المجال لبناء قاعدة بيانات مرجعية</a:t>
            </a:r>
            <a:endParaRPr lang="fr-F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lstStyle/>
          <a:p>
            <a:r>
              <a:rPr lang="ar-SA" b="1" dirty="0" smtClean="0"/>
              <a:t>مشاكل التوظيف الالكتروني</a:t>
            </a:r>
            <a:endParaRPr lang="fr-FR" b="1" dirty="0"/>
          </a:p>
        </p:txBody>
      </p:sp>
      <p:sp>
        <p:nvSpPr>
          <p:cNvPr id="3" name="Espace réservé du contenu 2"/>
          <p:cNvSpPr>
            <a:spLocks noGrp="1"/>
          </p:cNvSpPr>
          <p:nvPr>
            <p:ph idx="1"/>
          </p:nvPr>
        </p:nvSpPr>
        <p:spPr>
          <a:solidFill>
            <a:schemeClr val="accent6">
              <a:lumMod val="40000"/>
              <a:lumOff val="60000"/>
            </a:schemeClr>
          </a:solidFill>
        </p:spPr>
        <p:txBody>
          <a:bodyPr>
            <a:normAutofit fontScale="92500" lnSpcReduction="20000"/>
          </a:bodyPr>
          <a:lstStyle/>
          <a:p>
            <a:pPr lvl="0" algn="r" rtl="1"/>
            <a:r>
              <a:rPr lang="ar-DZ" dirty="0"/>
              <a:t>كثرة النماذج والسير الذاتية الخاصة بالمتقدمين للوظائف بسبب السهولة في الترشح للوظيفة.</a:t>
            </a:r>
            <a:endParaRPr lang="fr-FR" dirty="0"/>
          </a:p>
          <a:p>
            <a:pPr lvl="0" algn="r" rtl="1"/>
            <a:r>
              <a:rPr lang="ar-DZ" dirty="0"/>
              <a:t>الصعوبة في التأكد من مصادر المستندات والبيانات (دون توثيق ورقي).</a:t>
            </a:r>
            <a:endParaRPr lang="fr-FR" dirty="0"/>
          </a:p>
          <a:p>
            <a:pPr lvl="0" algn="r" rtl="1"/>
            <a:r>
              <a:rPr lang="ar-DZ" dirty="0"/>
              <a:t>التحيز ضد الأعراق والأقليات، وهذا القصور يجعل تحقيق التنوع في العمالة أمرا صعبا.</a:t>
            </a:r>
            <a:endParaRPr lang="fr-FR" dirty="0"/>
          </a:p>
          <a:p>
            <a:pPr lvl="0" algn="r" rtl="1"/>
            <a:r>
              <a:rPr lang="ar-DZ" dirty="0"/>
              <a:t> صعوبة الوصول لأفضل </a:t>
            </a:r>
            <a:r>
              <a:rPr lang="ar-DZ" dirty="0" err="1"/>
              <a:t>المترشحين</a:t>
            </a:r>
            <a:r>
              <a:rPr lang="ar-DZ" dirty="0"/>
              <a:t> نظرا لتراكم البيانات مما يصعب الفرز. </a:t>
            </a:r>
            <a:endParaRPr lang="fr-FR" dirty="0"/>
          </a:p>
          <a:p>
            <a:pPr algn="r" rtl="1"/>
            <a:r>
              <a:rPr lang="ar-DZ" dirty="0"/>
              <a:t>عدم قدرة بعض الأفراد على التحكم بالوسائل التكنولوجيا الحديثة والتعامل معها.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398</Words>
  <Application>Microsoft Office PowerPoint</Application>
  <PresentationFormat>Affichage à l'écran (4:3)</PresentationFormat>
  <Paragraphs>35</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المحاضرة السابعة</vt:lpstr>
      <vt:lpstr>Diapositive 2</vt:lpstr>
      <vt:lpstr>مفهوم التوظيف الالكتروني</vt:lpstr>
      <vt:lpstr>Diapositive 4</vt:lpstr>
      <vt:lpstr> مواقع الشركات الكبرى:  فاغلب،إن لم تكن جميع،الشركات الكبرى تستقبل طلبات التوظيف من الراغبين بالعمل عبر مواقعها الخاصة على شبكة الانترنت حيث غالبا ما تخصص هذه الشركات بمواقعها الالكتروني قسما خاصا للتوظيف تعلن فيه عن الوظائف الشاغرة وتستقبل فيه السير الذاتية للراغبين بالحصول على الوظيفة الشاغرة. المواقع الوسيطة: هناك مواقع متخصصة للبحث عن الوظائف الشاغرة في تخصصات عدة فهذه المواقع التي تلعب دور الوسيط بين الباحث عن وظيفة والشركة تقدم قائمة بأهم الوظائف المتوفرة حيث غالبا ما تخصص قسما منفصلا للوظائف المتوفرة في كل دولة الأمر الذي يسمح للراغبين بالبحث عن وظائف بدول أخرى غير بلدانهم.  مواقع متخصصة: وهناك مواقع أخرى أكثر تخصصا، حيث لا تعلن عن الوظائف المتاحة في الشركات إلا في دولة معينة، حيث يكون فيها البحث أكثر تخصصا، فهي تفتح خدمات موقعها فقط أمام الشركات في دولة محددة.  </vt:lpstr>
      <vt:lpstr>عمليات التوظيف الإلكتروني</vt:lpstr>
      <vt:lpstr>  الطريقة المباشرة: والتي يتم من خلالها عملية الإعلان عن الوظائف الشاغرة على المواقع الخاصة بمنظمات الأعمال على شبكة الإنترنت.  الطريقة غير المباشرة: والتي يتم من خلالها الإعلان عن طريق شركات التوظيف، والتي تعتبر منظمات عمل افتراضية  تقوم بالدور البسيط بين الباحثين عن العمل وبين الجهات التي توجد بها وظائف شاغرة نظير تقاضي رسوم معينة متفق عليها من قبل الطرفين.  </vt:lpstr>
      <vt:lpstr>فوائد التوظيف الالكتروني</vt:lpstr>
      <vt:lpstr>مشاكل التوظيف الالكتروني</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السابعة</dc:title>
  <dc:creator>hp</dc:creator>
  <cp:lastModifiedBy>hp</cp:lastModifiedBy>
  <cp:revision>10</cp:revision>
  <dcterms:created xsi:type="dcterms:W3CDTF">2021-01-30T13:34:03Z</dcterms:created>
  <dcterms:modified xsi:type="dcterms:W3CDTF">2021-01-30T15:08:35Z</dcterms:modified>
</cp:coreProperties>
</file>