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58" r:id="rId3"/>
    <p:sldId id="259" r:id="rId4"/>
    <p:sldId id="273" r:id="rId5"/>
    <p:sldId id="274" r:id="rId6"/>
    <p:sldId id="281" r:id="rId7"/>
    <p:sldId id="275" r:id="rId8"/>
    <p:sldId id="282" r:id="rId9"/>
    <p:sldId id="276" r:id="rId10"/>
    <p:sldId id="283" r:id="rId11"/>
    <p:sldId id="277" r:id="rId12"/>
    <p:sldId id="284" r:id="rId13"/>
    <p:sldId id="285" r:id="rId14"/>
    <p:sldId id="286" r:id="rId15"/>
    <p:sldId id="287" r:id="rId16"/>
    <p:sldId id="288" r:id="rId17"/>
    <p:sldId id="278" r:id="rId18"/>
    <p:sldId id="279" r:id="rId19"/>
    <p:sldId id="289" r:id="rId20"/>
    <p:sldId id="280" r:id="rId21"/>
    <p:sldId id="290" r:id="rId22"/>
    <p:sldId id="291" r:id="rId23"/>
    <p:sldId id="292"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F41EE1-B986-4663-839A-B0D0A888E520}" type="datetimeFigureOut">
              <a:rPr lang="fr-FR" smtClean="0"/>
              <a:pPr/>
              <a:t>07/12/2021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ABAD41-EAAB-4413-B739-270BA85C89D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EC84F84-3677-47ED-8E7B-445E695B68B2}"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C996461-F254-4102-8B97-E8BE2CD943C7}" type="datetimeFigureOut">
              <a:rPr lang="fr-FR" smtClean="0"/>
              <a:pPr/>
              <a:t>07/12/2021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996461-F254-4102-8B97-E8BE2CD943C7}" type="datetimeFigureOut">
              <a:rPr lang="fr-FR" smtClean="0"/>
              <a:pPr/>
              <a:t>07/12/2021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996461-F254-4102-8B97-E8BE2CD943C7}" type="datetimeFigureOut">
              <a:rPr lang="fr-FR" smtClean="0"/>
              <a:pPr/>
              <a:t>07/12/2021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996461-F254-4102-8B97-E8BE2CD943C7}" type="datetimeFigureOut">
              <a:rPr lang="fr-FR" smtClean="0"/>
              <a:pPr/>
              <a:t>07/12/2021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C996461-F254-4102-8B97-E8BE2CD943C7}" type="datetimeFigureOut">
              <a:rPr lang="fr-FR" smtClean="0"/>
              <a:pPr/>
              <a:t>07/12/2021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C996461-F254-4102-8B97-E8BE2CD943C7}" type="datetimeFigureOut">
              <a:rPr lang="fr-FR" smtClean="0"/>
              <a:pPr/>
              <a:t>07/12/2021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C996461-F254-4102-8B97-E8BE2CD943C7}" type="datetimeFigureOut">
              <a:rPr lang="fr-FR" smtClean="0"/>
              <a:pPr/>
              <a:t>07/12/2021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C996461-F254-4102-8B97-E8BE2CD943C7}" type="datetimeFigureOut">
              <a:rPr lang="fr-FR" smtClean="0"/>
              <a:pPr/>
              <a:t>07/12/2021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C996461-F254-4102-8B97-E8BE2CD943C7}" type="datetimeFigureOut">
              <a:rPr lang="fr-FR" smtClean="0"/>
              <a:pPr/>
              <a:t>07/12/2021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C996461-F254-4102-8B97-E8BE2CD943C7}" type="datetimeFigureOut">
              <a:rPr lang="fr-FR" smtClean="0"/>
              <a:pPr/>
              <a:t>07/12/2021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C996461-F254-4102-8B97-E8BE2CD943C7}" type="datetimeFigureOut">
              <a:rPr lang="fr-FR" smtClean="0"/>
              <a:pPr/>
              <a:t>07/12/2021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BD76ED-61AE-4BEF-BA35-EFD767EDF44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996461-F254-4102-8B97-E8BE2CD943C7}" type="datetimeFigureOut">
              <a:rPr lang="fr-FR" smtClean="0"/>
              <a:pPr/>
              <a:t>07/12/2021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BD76ED-61AE-4BEF-BA35-EFD767EDF44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214554"/>
            <a:ext cx="7772400" cy="1470025"/>
          </a:xfrm>
        </p:spPr>
        <p:txBody>
          <a:bodyPr/>
          <a:lstStyle/>
          <a:p>
            <a:r>
              <a:rPr lang="ar-DZ" dirty="0" smtClean="0"/>
              <a:t>محاضرات الموازنة التقديرية</a:t>
            </a:r>
            <a:endParaRPr lang="fr-FR" dirty="0"/>
          </a:p>
        </p:txBody>
      </p:sp>
      <p:sp>
        <p:nvSpPr>
          <p:cNvPr id="3" name="Sous-titre 2"/>
          <p:cNvSpPr>
            <a:spLocks noGrp="1"/>
          </p:cNvSpPr>
          <p:nvPr>
            <p:ph type="subTitle" idx="1"/>
          </p:nvPr>
        </p:nvSpPr>
        <p:spPr/>
        <p:txBody>
          <a:bodyPr/>
          <a:lstStyle/>
          <a:p>
            <a:r>
              <a:rPr lang="ar-DZ" dirty="0" smtClean="0"/>
              <a:t>طلبة السنة الثالثة محاسبة وجباية</a:t>
            </a:r>
          </a:p>
          <a:p>
            <a:r>
              <a:rPr lang="ar-DZ" dirty="0" smtClean="0"/>
              <a:t>الاستاذة زعرور نعيمة</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20000"/>
              <a:lumOff val="80000"/>
            </a:schemeClr>
          </a:solidFill>
        </p:spPr>
        <p:txBody>
          <a:bodyPr>
            <a:normAutofit/>
          </a:bodyPr>
          <a:lstStyle/>
          <a:p>
            <a:pPr algn="just" rtl="1">
              <a:buNone/>
            </a:pPr>
            <a:r>
              <a:rPr lang="ar-DZ" sz="4800" b="1" dirty="0" smtClean="0">
                <a:latin typeface="Traditional Arabic" pitchFamily="18" charset="-78"/>
                <a:cs typeface="Traditional Arabic" pitchFamily="18" charset="-78"/>
              </a:rPr>
              <a:t>2</a:t>
            </a:r>
            <a:r>
              <a:rPr lang="ar-SA" sz="4800" b="1" dirty="0" smtClean="0">
                <a:latin typeface="Traditional Arabic" pitchFamily="18" charset="-78"/>
                <a:cs typeface="Traditional Arabic" pitchFamily="18" charset="-78"/>
              </a:rPr>
              <a:t>.القيود المتعلقة باليد العاملة: </a:t>
            </a:r>
            <a:r>
              <a:rPr lang="ar-SA" sz="4800" dirty="0" err="1" smtClean="0">
                <a:latin typeface="Traditional Arabic" pitchFamily="18" charset="-78"/>
                <a:cs typeface="Traditional Arabic" pitchFamily="18" charset="-78"/>
              </a:rPr>
              <a:t>نتحصل</a:t>
            </a:r>
            <a:r>
              <a:rPr lang="ar-SA" sz="4800" dirty="0" smtClean="0">
                <a:latin typeface="Traditional Arabic" pitchFamily="18" charset="-78"/>
                <a:cs typeface="Traditional Arabic" pitchFamily="18" charset="-78"/>
              </a:rPr>
              <a:t> على الوقت المنتج لليد العاملة كما يلي:</a:t>
            </a:r>
            <a:endParaRPr lang="fr-FR" sz="4800" dirty="0" smtClean="0">
              <a:latin typeface="Traditional Arabic" pitchFamily="18" charset="-78"/>
              <a:cs typeface="Traditional Arabic" pitchFamily="18" charset="-78"/>
            </a:endParaRPr>
          </a:p>
          <a:p>
            <a:pPr algn="ctr" rtl="1"/>
            <a:r>
              <a:rPr lang="ar-SA" sz="4800" b="1" dirty="0" smtClean="0">
                <a:latin typeface="Traditional Arabic" pitchFamily="18" charset="-78"/>
                <a:cs typeface="Traditional Arabic" pitchFamily="18" charset="-78"/>
              </a:rPr>
              <a:t>الوقت المنتج لليد العاملة= عدد ساعات الحضور أو التواجد – الوقت غير المنتج</a:t>
            </a:r>
            <a:endParaRPr lang="fr-FR" sz="4800" b="1" dirty="0" smtClean="0">
              <a:latin typeface="Traditional Arabic" pitchFamily="18" charset="-78"/>
              <a:cs typeface="Traditional Arabic" pitchFamily="18" charset="-78"/>
            </a:endParaRPr>
          </a:p>
          <a:p>
            <a:pPr algn="just" rtl="1">
              <a:buNone/>
            </a:pPr>
            <a:r>
              <a:rPr lang="ar-DZ" sz="4800" b="1" dirty="0" smtClean="0">
                <a:latin typeface="Traditional Arabic" pitchFamily="18" charset="-78"/>
                <a:cs typeface="Traditional Arabic" pitchFamily="18" charset="-78"/>
              </a:rPr>
              <a:t>3</a:t>
            </a:r>
            <a:r>
              <a:rPr lang="ar-SA" sz="4800" b="1" dirty="0" smtClean="0">
                <a:latin typeface="Traditional Arabic" pitchFamily="18" charset="-78"/>
                <a:cs typeface="Traditional Arabic" pitchFamily="18" charset="-78"/>
              </a:rPr>
              <a:t>.القيود الإنتاجية الأخرى: </a:t>
            </a:r>
            <a:r>
              <a:rPr lang="ar-SA" sz="4800" dirty="0" smtClean="0">
                <a:latin typeface="Traditional Arabic" pitchFamily="18" charset="-78"/>
                <a:cs typeface="Traditional Arabic" pitchFamily="18" charset="-78"/>
              </a:rPr>
              <a:t>يمكن أن تواجهنا قيود إنتاجية أخرى تتعلق مثلا بالمساحة المتاحة للتخزين، الوقت من اليد العاملة ذات المهارة، كما يجب الأخذ بعين الاعتبار معدل الإنتاج غير القابل للتسويق.</a:t>
            </a:r>
            <a:endParaRPr lang="fr-FR" sz="4800" dirty="0" smtClean="0">
              <a:latin typeface="Traditional Arabic" pitchFamily="18" charset="-78"/>
              <a:cs typeface="Traditional Arabic" pitchFamily="18" charset="-78"/>
            </a:endParaRPr>
          </a:p>
          <a:p>
            <a:pPr algn="just" rtl="1">
              <a:buNone/>
            </a:pPr>
            <a:endParaRPr lang="fr-FR" sz="4800" dirty="0" smtClean="0">
              <a:latin typeface="Traditional Arabic" pitchFamily="18" charset="-78"/>
              <a:cs typeface="Traditional Arabic" pitchFamily="18"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417638"/>
          </a:xfrm>
          <a:solidFill>
            <a:schemeClr val="bg1">
              <a:lumMod val="85000"/>
            </a:schemeClr>
          </a:solidFill>
        </p:spPr>
        <p:txBody>
          <a:bodyPr/>
          <a:lstStyle/>
          <a:p>
            <a:pPr lvl="0" rtl="1"/>
            <a:r>
              <a:rPr lang="ar-DZ" b="1" dirty="0" smtClean="0">
                <a:solidFill>
                  <a:schemeClr val="dk1"/>
                </a:solidFill>
                <a:latin typeface="Traditional Arabic" pitchFamily="18" charset="-78"/>
                <a:cs typeface="Traditional Arabic" pitchFamily="18" charset="-78"/>
              </a:rPr>
              <a:t>خامسا: مقومات إعداد الموازنة التقديرية للإنتاج</a:t>
            </a:r>
            <a:endParaRPr lang="fr-FR" b="1" dirty="0">
              <a:solidFill>
                <a:schemeClr val="dk1"/>
              </a:solidFill>
              <a:latin typeface="Traditional Arabic" pitchFamily="18" charset="-78"/>
              <a:cs typeface="Traditional Arabic" pitchFamily="18" charset="-78"/>
            </a:endParaRPr>
          </a:p>
        </p:txBody>
      </p:sp>
      <p:sp>
        <p:nvSpPr>
          <p:cNvPr id="3" name="Espace réservé du contenu 2"/>
          <p:cNvSpPr>
            <a:spLocks noGrp="1"/>
          </p:cNvSpPr>
          <p:nvPr>
            <p:ph idx="1"/>
          </p:nvPr>
        </p:nvSpPr>
        <p:spPr>
          <a:xfrm>
            <a:off x="0" y="1428736"/>
            <a:ext cx="9144000" cy="5429264"/>
          </a:xfrm>
          <a:solidFill>
            <a:schemeClr val="tx2">
              <a:lumMod val="20000"/>
              <a:lumOff val="80000"/>
            </a:schemeClr>
          </a:solidFill>
        </p:spPr>
        <p:txBody>
          <a:bodyPr>
            <a:noAutofit/>
          </a:bodyPr>
          <a:lstStyle/>
          <a:p>
            <a:pPr algn="r" rtl="1">
              <a:buNone/>
            </a:pPr>
            <a:r>
              <a:rPr lang="ar-SA" sz="3600" dirty="0" smtClean="0">
                <a:latin typeface="Traditional Arabic" pitchFamily="18" charset="-78"/>
                <a:cs typeface="Traditional Arabic" pitchFamily="18" charset="-78"/>
              </a:rPr>
              <a:t>هناك مجموعة من المقومات يجب توفرها لإعداد الموازنة التقديرية للإنتاج وهي:</a:t>
            </a:r>
            <a:endParaRPr lang="fr-FR" sz="3600" dirty="0" smtClean="0">
              <a:latin typeface="Traditional Arabic" pitchFamily="18" charset="-78"/>
              <a:cs typeface="Traditional Arabic" pitchFamily="18" charset="-78"/>
            </a:endParaRPr>
          </a:p>
          <a:p>
            <a:pPr lvl="0" algn="r" rtl="1"/>
            <a:r>
              <a:rPr lang="ar-SA" sz="3600" dirty="0" smtClean="0">
                <a:latin typeface="Traditional Arabic" pitchFamily="18" charset="-78"/>
                <a:cs typeface="Traditional Arabic" pitchFamily="18" charset="-78"/>
              </a:rPr>
              <a:t>كمية المبيعات المتوقعة لكل فترة ويتم الحصول عليها من موازنة المبيعات.</a:t>
            </a:r>
            <a:endParaRPr lang="fr-FR" sz="3600" dirty="0" smtClean="0">
              <a:latin typeface="Traditional Arabic" pitchFamily="18" charset="-78"/>
              <a:cs typeface="Traditional Arabic" pitchFamily="18" charset="-78"/>
            </a:endParaRPr>
          </a:p>
          <a:p>
            <a:pPr lvl="0" algn="r" rtl="1"/>
            <a:r>
              <a:rPr lang="ar-SA" sz="3600" dirty="0" smtClean="0">
                <a:latin typeface="Traditional Arabic" pitchFamily="18" charset="-78"/>
                <a:cs typeface="Traditional Arabic" pitchFamily="18" charset="-78"/>
              </a:rPr>
              <a:t>كمية مخزون أول المدة من البضاعة تامة الصنع.</a:t>
            </a:r>
            <a:endParaRPr lang="fr-FR" sz="3600" dirty="0" smtClean="0">
              <a:latin typeface="Traditional Arabic" pitchFamily="18" charset="-78"/>
              <a:cs typeface="Traditional Arabic" pitchFamily="18" charset="-78"/>
            </a:endParaRPr>
          </a:p>
          <a:p>
            <a:pPr lvl="0" algn="r" rtl="1"/>
            <a:r>
              <a:rPr lang="ar-SA" sz="3600" dirty="0" smtClean="0">
                <a:latin typeface="Traditional Arabic" pitchFamily="18" charset="-78"/>
                <a:cs typeface="Traditional Arabic" pitchFamily="18" charset="-78"/>
              </a:rPr>
              <a:t>كمية مخزون آخر المدة من البضاعة تامة الصنع الواجب الاحتفاظ </a:t>
            </a:r>
            <a:r>
              <a:rPr lang="ar-SA" sz="3600" dirty="0" err="1" smtClean="0">
                <a:latin typeface="Traditional Arabic" pitchFamily="18" charset="-78"/>
                <a:cs typeface="Traditional Arabic" pitchFamily="18" charset="-78"/>
              </a:rPr>
              <a:t>بها</a:t>
            </a:r>
            <a:r>
              <a:rPr lang="ar-SA" sz="3600" dirty="0" smtClean="0">
                <a:latin typeface="Traditional Arabic" pitchFamily="18" charset="-78"/>
                <a:cs typeface="Traditional Arabic" pitchFamily="18" charset="-78"/>
              </a:rPr>
              <a:t> نهاية كل فترة ويتم تحديد كمية الإنتاج المطلوب بواسطة العلاقة التالية:</a:t>
            </a:r>
            <a:endParaRPr lang="ar-DZ" sz="3600" dirty="0" smtClean="0">
              <a:latin typeface="Traditional Arabic" pitchFamily="18" charset="-78"/>
              <a:cs typeface="Traditional Arabic" pitchFamily="18" charset="-78"/>
            </a:endParaRPr>
          </a:p>
          <a:p>
            <a:pPr lvl="0" algn="r" rtl="1"/>
            <a:endParaRPr lang="fr-FR" sz="3600" dirty="0" smtClean="0">
              <a:latin typeface="Traditional Arabic" pitchFamily="18" charset="-78"/>
              <a:cs typeface="Traditional Arabic" pitchFamily="18" charset="-78"/>
            </a:endParaRPr>
          </a:p>
          <a:p>
            <a:pPr algn="r" rtl="1">
              <a:buNone/>
            </a:pPr>
            <a:r>
              <a:rPr lang="ar-SA" sz="3600" b="1" dirty="0" smtClean="0">
                <a:solidFill>
                  <a:srgbClr val="FF0000"/>
                </a:solidFill>
                <a:latin typeface="Traditional Arabic" pitchFamily="18" charset="-78"/>
                <a:cs typeface="Traditional Arabic" pitchFamily="18" charset="-78"/>
              </a:rPr>
              <a:t>عدد الوحدات الواجب إنتاجها= عدد الوحدات المتوقع بيعها + مخزون آخر المدة الواجب الاحتفاظ </a:t>
            </a:r>
            <a:r>
              <a:rPr lang="ar-SA" sz="3600" b="1" dirty="0" err="1" smtClean="0">
                <a:solidFill>
                  <a:srgbClr val="FF0000"/>
                </a:solidFill>
                <a:latin typeface="Traditional Arabic" pitchFamily="18" charset="-78"/>
                <a:cs typeface="Traditional Arabic" pitchFamily="18" charset="-78"/>
              </a:rPr>
              <a:t>به</a:t>
            </a:r>
            <a:r>
              <a:rPr lang="ar-SA" sz="3600" b="1" dirty="0" smtClean="0">
                <a:solidFill>
                  <a:srgbClr val="FF0000"/>
                </a:solidFill>
                <a:latin typeface="Traditional Arabic" pitchFamily="18" charset="-78"/>
                <a:cs typeface="Traditional Arabic" pitchFamily="18" charset="-78"/>
              </a:rPr>
              <a:t> – مخزون أول المدة.</a:t>
            </a:r>
            <a:endParaRPr lang="fr-FR" sz="3600" dirty="0" smtClean="0">
              <a:solidFill>
                <a:srgbClr val="FF0000"/>
              </a:solidFill>
              <a:latin typeface="Traditional Arabic" pitchFamily="18" charset="-78"/>
              <a:cs typeface="Traditional Arabic" pitchFamily="18"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20000"/>
              <a:lumOff val="80000"/>
            </a:schemeClr>
          </a:solidFill>
        </p:spPr>
        <p:txBody>
          <a:bodyPr>
            <a:normAutofit fontScale="92500" lnSpcReduction="20000"/>
          </a:bodyPr>
          <a:lstStyle/>
          <a:p>
            <a:pPr algn="just" rtl="1">
              <a:buNone/>
            </a:pPr>
            <a:r>
              <a:rPr lang="ar-SA" sz="4800" dirty="0" smtClean="0">
                <a:latin typeface="Traditional Arabic" pitchFamily="18" charset="-78"/>
                <a:cs typeface="Traditional Arabic" pitchFamily="18" charset="-78"/>
              </a:rPr>
              <a:t>يوزع البرنامج الإنتاجي حسب مراكز المسؤولية وحسب الفترات:</a:t>
            </a:r>
            <a:endParaRPr lang="fr-FR" sz="4800" dirty="0" smtClean="0">
              <a:latin typeface="Traditional Arabic" pitchFamily="18" charset="-78"/>
              <a:cs typeface="Traditional Arabic" pitchFamily="18" charset="-78"/>
            </a:endParaRPr>
          </a:p>
          <a:p>
            <a:pPr algn="just" rtl="1"/>
            <a:r>
              <a:rPr lang="ar-SA" sz="4800" b="1" dirty="0" smtClean="0">
                <a:latin typeface="Traditional Arabic" pitchFamily="18" charset="-78"/>
                <a:cs typeface="Traditional Arabic" pitchFamily="18" charset="-78"/>
              </a:rPr>
              <a:t>- التوزيع حسب مراكز المسؤولية:</a:t>
            </a:r>
            <a:r>
              <a:rPr lang="ar-SA" sz="4800" dirty="0" smtClean="0">
                <a:latin typeface="Traditional Arabic" pitchFamily="18" charset="-78"/>
                <a:cs typeface="Traditional Arabic" pitchFamily="18" charset="-78"/>
              </a:rPr>
              <a:t> أي حسب كل ورشة وكل قسم يسمح بتحديد مسؤولية كل فرد وتوضيح دوره، كما إعداد الميزانية حسب مراكز المسؤولية يهدف إلى ترشيد استخدام الطاقة الإنتاجية وتحديد أسباب عدم استغلال الطاقة استغلالا جيدا؛</a:t>
            </a:r>
            <a:endParaRPr lang="fr-FR" sz="4800" dirty="0" smtClean="0">
              <a:latin typeface="Traditional Arabic" pitchFamily="18" charset="-78"/>
              <a:cs typeface="Traditional Arabic" pitchFamily="18" charset="-78"/>
            </a:endParaRPr>
          </a:p>
          <a:p>
            <a:pPr algn="just" rtl="1"/>
            <a:r>
              <a:rPr lang="ar-SA" sz="4800" b="1" dirty="0" smtClean="0">
                <a:latin typeface="Traditional Arabic" pitchFamily="18" charset="-78"/>
                <a:cs typeface="Traditional Arabic" pitchFamily="18" charset="-78"/>
              </a:rPr>
              <a:t>- التوزيع حسب الفترات:</a:t>
            </a:r>
            <a:r>
              <a:rPr lang="ar-SA" sz="4800" dirty="0" smtClean="0">
                <a:latin typeface="Traditional Arabic" pitchFamily="18" charset="-78"/>
                <a:cs typeface="Traditional Arabic" pitchFamily="18" charset="-78"/>
              </a:rPr>
              <a:t> بعد تحديد البرنامج السنوي للإنتاج تقوم المؤسسة بتوزيعه على مختلف فترات السنة مع الأخذ بعين الاعتبار توفر المنتجات بالكميات والأوقات المناسبة وكذلك الاحتفاظ بالمخزون بالمستوى المناسب، وغالبا ما يوزع توزيعا شهريا.</a:t>
            </a:r>
            <a:endParaRPr lang="fr-FR" sz="4800" dirty="0" smtClean="0">
              <a:latin typeface="Traditional Arabic" pitchFamily="18" charset="-78"/>
              <a:cs typeface="Traditional Arabic" pitchFamily="18" charset="-78"/>
            </a:endParaRPr>
          </a:p>
          <a:p>
            <a:pPr algn="just" rtl="1">
              <a:buNone/>
            </a:pPr>
            <a:endParaRPr lang="fr-FR" sz="4800" dirty="0" smtClean="0">
              <a:latin typeface="Traditional Arabic" pitchFamily="18" charset="-78"/>
              <a:cs typeface="Traditional Arabic" pitchFamily="18"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20000"/>
              <a:lumOff val="80000"/>
            </a:schemeClr>
          </a:solidFill>
        </p:spPr>
        <p:txBody>
          <a:bodyPr>
            <a:normAutofit/>
          </a:bodyPr>
          <a:lstStyle/>
          <a:p>
            <a:pPr algn="just" rtl="1">
              <a:buNone/>
            </a:pPr>
            <a:r>
              <a:rPr lang="ar-DZ" sz="4800" b="1" dirty="0" smtClean="0">
                <a:latin typeface="Traditional Arabic" pitchFamily="18" charset="-78"/>
                <a:cs typeface="Traditional Arabic" pitchFamily="18" charset="-78"/>
              </a:rPr>
              <a:t>مثال</a:t>
            </a:r>
            <a:r>
              <a:rPr lang="ar-DZ" sz="4800" dirty="0" smtClean="0">
                <a:latin typeface="Traditional Arabic" pitchFamily="18" charset="-78"/>
                <a:cs typeface="Traditional Arabic" pitchFamily="18" charset="-78"/>
              </a:rPr>
              <a:t>: </a:t>
            </a:r>
            <a:r>
              <a:rPr lang="ar-DZ" sz="3600" dirty="0" smtClean="0">
                <a:latin typeface="Traditional Arabic" pitchFamily="18" charset="-78"/>
                <a:cs typeface="Traditional Arabic" pitchFamily="18" charset="-78"/>
              </a:rPr>
              <a:t>إذا علمت أن الموازنة التقديرية للمبيعات في إحدى المؤسسات لسنة 2020 كما يلي:</a:t>
            </a:r>
          </a:p>
          <a:p>
            <a:pPr algn="just" rtl="1">
              <a:buNone/>
            </a:pPr>
            <a:endParaRPr lang="ar-DZ" sz="4800" dirty="0" smtClean="0">
              <a:latin typeface="Traditional Arabic" pitchFamily="18" charset="-78"/>
              <a:cs typeface="Traditional Arabic" pitchFamily="18" charset="-78"/>
            </a:endParaRPr>
          </a:p>
          <a:p>
            <a:pPr algn="just" rtl="1">
              <a:buNone/>
            </a:pPr>
            <a:endParaRPr lang="ar-DZ" sz="4800" dirty="0" smtClean="0">
              <a:latin typeface="Traditional Arabic" pitchFamily="18" charset="-78"/>
              <a:cs typeface="Traditional Arabic" pitchFamily="18" charset="-78"/>
            </a:endParaRPr>
          </a:p>
          <a:p>
            <a:pPr algn="just" rtl="1">
              <a:buNone/>
            </a:pPr>
            <a:endParaRPr lang="ar-DZ" sz="4800" dirty="0" smtClean="0">
              <a:latin typeface="Traditional Arabic" pitchFamily="18" charset="-78"/>
              <a:cs typeface="Traditional Arabic" pitchFamily="18" charset="-78"/>
            </a:endParaRPr>
          </a:p>
          <a:p>
            <a:pPr algn="just" rtl="1">
              <a:buNone/>
            </a:pPr>
            <a:endParaRPr lang="ar-DZ" sz="4800" dirty="0" smtClean="0">
              <a:latin typeface="Traditional Arabic" pitchFamily="18" charset="-78"/>
              <a:cs typeface="Traditional Arabic" pitchFamily="18" charset="-78"/>
            </a:endParaRPr>
          </a:p>
          <a:p>
            <a:pPr algn="just" rtl="1">
              <a:buNone/>
            </a:pPr>
            <a:r>
              <a:rPr lang="ar-DZ" sz="3600" dirty="0" smtClean="0">
                <a:latin typeface="Traditional Arabic" pitchFamily="18" charset="-78"/>
                <a:cs typeface="Traditional Arabic" pitchFamily="18" charset="-78"/>
              </a:rPr>
              <a:t> - المؤسسة تحتفظ بمخزون أول المدة من المنتجات التامة يساوي 10% من المبيعات المقدرة خلال ذلك الشهر.</a:t>
            </a:r>
          </a:p>
          <a:p>
            <a:pPr algn="just" rtl="1">
              <a:buNone/>
            </a:pPr>
            <a:r>
              <a:rPr lang="ar-DZ" sz="3600" dirty="0" smtClean="0">
                <a:latin typeface="Traditional Arabic" pitchFamily="18" charset="-78"/>
                <a:cs typeface="Traditional Arabic" pitchFamily="18" charset="-78"/>
              </a:rPr>
              <a:t>المطلوب: </a:t>
            </a:r>
            <a:r>
              <a:rPr lang="ar-DZ" sz="3600" b="1" dirty="0" smtClean="0">
                <a:latin typeface="Traditional Arabic" pitchFamily="18" charset="-78"/>
                <a:cs typeface="Traditional Arabic" pitchFamily="18" charset="-78"/>
              </a:rPr>
              <a:t>حساب الكميات المنتجة الواجب تسليمها إلى المخازن.</a:t>
            </a:r>
          </a:p>
          <a:p>
            <a:pPr algn="just" rtl="1">
              <a:buNone/>
            </a:pPr>
            <a:endParaRPr lang="fr-FR" sz="4800" dirty="0" smtClean="0">
              <a:latin typeface="Traditional Arabic" pitchFamily="18" charset="-78"/>
              <a:cs typeface="Traditional Arabic" pitchFamily="18" charset="-78"/>
            </a:endParaRPr>
          </a:p>
        </p:txBody>
      </p:sp>
      <p:graphicFrame>
        <p:nvGraphicFramePr>
          <p:cNvPr id="4" name="Tableau 3"/>
          <p:cNvGraphicFramePr>
            <a:graphicFrameLocks noGrp="1"/>
          </p:cNvGraphicFramePr>
          <p:nvPr/>
        </p:nvGraphicFramePr>
        <p:xfrm>
          <a:off x="1524000" y="1397000"/>
          <a:ext cx="6096000" cy="3108960"/>
        </p:xfrm>
        <a:graphic>
          <a:graphicData uri="http://schemas.openxmlformats.org/drawingml/2006/table">
            <a:tbl>
              <a:tblPr firstRow="1" bandRow="1">
                <a:tableStyleId>{5C22544A-7EE6-4342-B048-85BDC9FD1C3A}</a:tableStyleId>
              </a:tblPr>
              <a:tblGrid>
                <a:gridCol w="3762380"/>
                <a:gridCol w="2333620"/>
              </a:tblGrid>
              <a:tr h="370840">
                <a:tc>
                  <a:txBody>
                    <a:bodyPr/>
                    <a:lstStyle/>
                    <a:p>
                      <a:pPr algn="ctr"/>
                      <a:r>
                        <a:rPr lang="ar-DZ" sz="2800" b="1" dirty="0" smtClean="0">
                          <a:latin typeface="Traditional Arabic" pitchFamily="18" charset="-78"/>
                          <a:cs typeface="Traditional Arabic" pitchFamily="18" charset="-78"/>
                        </a:rPr>
                        <a:t>الكميات المقدر بيعها</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الشهر</a:t>
                      </a:r>
                      <a:endParaRPr lang="fr-FR" sz="2800" b="1" dirty="0">
                        <a:latin typeface="Traditional Arabic" pitchFamily="18" charset="-78"/>
                        <a:cs typeface="Traditional Arabic" pitchFamily="18" charset="-78"/>
                      </a:endParaRPr>
                    </a:p>
                  </a:txBody>
                  <a:tcPr/>
                </a:tc>
              </a:tr>
              <a:tr h="370840">
                <a:tc>
                  <a:txBody>
                    <a:bodyPr/>
                    <a:lstStyle/>
                    <a:p>
                      <a:pPr algn="ctr"/>
                      <a:r>
                        <a:rPr lang="ar-DZ" sz="2800" b="1" dirty="0" smtClean="0">
                          <a:latin typeface="Traditional Arabic" pitchFamily="18" charset="-78"/>
                          <a:cs typeface="Traditional Arabic" pitchFamily="18" charset="-78"/>
                        </a:rPr>
                        <a:t>5000</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جانفي</a:t>
                      </a:r>
                      <a:endParaRPr lang="fr-FR" sz="2800" b="1" dirty="0">
                        <a:latin typeface="Traditional Arabic" pitchFamily="18" charset="-78"/>
                        <a:cs typeface="Traditional Arabic" pitchFamily="18" charset="-78"/>
                      </a:endParaRPr>
                    </a:p>
                  </a:txBody>
                  <a:tcPr/>
                </a:tc>
              </a:tr>
              <a:tr h="370840">
                <a:tc>
                  <a:txBody>
                    <a:bodyPr/>
                    <a:lstStyle/>
                    <a:p>
                      <a:pPr algn="ctr"/>
                      <a:r>
                        <a:rPr lang="ar-DZ" sz="2800" b="1" dirty="0" smtClean="0">
                          <a:latin typeface="Traditional Arabic" pitchFamily="18" charset="-78"/>
                          <a:cs typeface="Traditional Arabic" pitchFamily="18" charset="-78"/>
                        </a:rPr>
                        <a:t>6000</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فيفري</a:t>
                      </a:r>
                      <a:endParaRPr lang="fr-FR" sz="2800" b="1" dirty="0">
                        <a:latin typeface="Traditional Arabic" pitchFamily="18" charset="-78"/>
                        <a:cs typeface="Traditional Arabic" pitchFamily="18" charset="-78"/>
                      </a:endParaRPr>
                    </a:p>
                  </a:txBody>
                  <a:tcPr/>
                </a:tc>
              </a:tr>
              <a:tr h="370840">
                <a:tc>
                  <a:txBody>
                    <a:bodyPr/>
                    <a:lstStyle/>
                    <a:p>
                      <a:pPr algn="ctr"/>
                      <a:r>
                        <a:rPr lang="ar-DZ" sz="2800" b="1" dirty="0" smtClean="0">
                          <a:latin typeface="Traditional Arabic" pitchFamily="18" charset="-78"/>
                          <a:cs typeface="Traditional Arabic" pitchFamily="18" charset="-78"/>
                        </a:rPr>
                        <a:t>6200</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مارس</a:t>
                      </a:r>
                      <a:endParaRPr lang="fr-FR" sz="2800" b="1" dirty="0">
                        <a:latin typeface="Traditional Arabic" pitchFamily="18" charset="-78"/>
                        <a:cs typeface="Traditional Arabic" pitchFamily="18" charset="-78"/>
                      </a:endParaRPr>
                    </a:p>
                  </a:txBody>
                  <a:tcPr/>
                </a:tc>
              </a:tr>
              <a:tr h="370840">
                <a:tc>
                  <a:txBody>
                    <a:bodyPr/>
                    <a:lstStyle/>
                    <a:p>
                      <a:pPr algn="ctr"/>
                      <a:r>
                        <a:rPr lang="ar-DZ" sz="2800" b="1" dirty="0" smtClean="0">
                          <a:latin typeface="Traditional Arabic" pitchFamily="18" charset="-78"/>
                          <a:cs typeface="Traditional Arabic" pitchFamily="18" charset="-78"/>
                        </a:rPr>
                        <a:t>7000</a:t>
                      </a:r>
                      <a:endParaRPr lang="fr-FR" sz="2800" b="1" dirty="0">
                        <a:latin typeface="Traditional Arabic" pitchFamily="18" charset="-78"/>
                        <a:cs typeface="Traditional Arabic" pitchFamily="18" charset="-78"/>
                      </a:endParaRPr>
                    </a:p>
                  </a:txBody>
                  <a:tcPr/>
                </a:tc>
                <a:tc>
                  <a:txBody>
                    <a:bodyPr/>
                    <a:lstStyle/>
                    <a:p>
                      <a:pPr algn="ctr"/>
                      <a:r>
                        <a:rPr lang="ar-DZ" sz="2800" b="1" dirty="0" err="1" smtClean="0">
                          <a:latin typeface="Traditional Arabic" pitchFamily="18" charset="-78"/>
                          <a:cs typeface="Traditional Arabic" pitchFamily="18" charset="-78"/>
                        </a:rPr>
                        <a:t>أفريل</a:t>
                      </a:r>
                      <a:endParaRPr lang="fr-FR" sz="2800" b="1" dirty="0">
                        <a:latin typeface="Traditional Arabic" pitchFamily="18" charset="-78"/>
                        <a:cs typeface="Traditional Arabic" pitchFamily="18" charset="-78"/>
                      </a:endParaRPr>
                    </a:p>
                  </a:txBody>
                  <a:tcPr/>
                </a:tc>
              </a:tr>
              <a:tr h="370840">
                <a:tc>
                  <a:txBody>
                    <a:bodyPr/>
                    <a:lstStyle/>
                    <a:p>
                      <a:pPr algn="ctr"/>
                      <a:r>
                        <a:rPr lang="ar-DZ" sz="2800" b="1" dirty="0" smtClean="0">
                          <a:latin typeface="Traditional Arabic" pitchFamily="18" charset="-78"/>
                          <a:cs typeface="Traditional Arabic" pitchFamily="18" charset="-78"/>
                        </a:rPr>
                        <a:t>8000</a:t>
                      </a:r>
                      <a:endParaRPr lang="fr-FR" sz="2800" b="1" dirty="0">
                        <a:latin typeface="Traditional Arabic" pitchFamily="18" charset="-78"/>
                        <a:cs typeface="Traditional Arabic" pitchFamily="18" charset="-78"/>
                      </a:endParaRPr>
                    </a:p>
                  </a:txBody>
                  <a:tcPr/>
                </a:tc>
                <a:tc>
                  <a:txBody>
                    <a:bodyPr/>
                    <a:lstStyle/>
                    <a:p>
                      <a:pPr algn="ctr"/>
                      <a:r>
                        <a:rPr lang="ar-DZ" sz="2800" b="1" dirty="0" err="1" smtClean="0">
                          <a:latin typeface="Traditional Arabic" pitchFamily="18" charset="-78"/>
                          <a:cs typeface="Traditional Arabic" pitchFamily="18" charset="-78"/>
                        </a:rPr>
                        <a:t>ماي</a:t>
                      </a:r>
                      <a:endParaRPr lang="fr-FR" sz="2800" b="1" dirty="0">
                        <a:latin typeface="Traditional Arabic" pitchFamily="18" charset="-78"/>
                        <a:cs typeface="Traditional Arabic" pitchFamily="18" charset="-78"/>
                      </a:endParaRPr>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20000"/>
              <a:lumOff val="80000"/>
            </a:schemeClr>
          </a:solidFill>
        </p:spPr>
        <p:txBody>
          <a:bodyPr>
            <a:normAutofit/>
          </a:bodyPr>
          <a:lstStyle/>
          <a:p>
            <a:pPr algn="just" rtl="1">
              <a:buNone/>
            </a:pPr>
            <a:r>
              <a:rPr lang="ar-DZ" sz="4800" b="1" dirty="0" smtClean="0">
                <a:latin typeface="Traditional Arabic" pitchFamily="18" charset="-78"/>
                <a:cs typeface="Traditional Arabic" pitchFamily="18" charset="-78"/>
              </a:rPr>
              <a:t>الحل: </a:t>
            </a:r>
          </a:p>
          <a:p>
            <a:pPr algn="just" rtl="1">
              <a:buNone/>
            </a:pPr>
            <a:r>
              <a:rPr lang="ar-DZ" b="1" dirty="0" smtClean="0">
                <a:latin typeface="Traditional Arabic" pitchFamily="18" charset="-78"/>
                <a:cs typeface="Traditional Arabic" pitchFamily="18" charset="-78"/>
              </a:rPr>
              <a:t>الكمية المنتجة المسلمة إلى المخازن= المبيعات المتوقعة+المخزون آخر المدة- المخزون أول المدة</a:t>
            </a:r>
          </a:p>
          <a:p>
            <a:pPr algn="just" rtl="1">
              <a:buNone/>
            </a:pPr>
            <a:r>
              <a:rPr lang="ar-DZ" b="1" dirty="0" smtClean="0">
                <a:latin typeface="Traditional Arabic" pitchFamily="18" charset="-78"/>
                <a:cs typeface="Traditional Arabic" pitchFamily="18" charset="-78"/>
              </a:rPr>
              <a:t>1. حساب المخزون أول المدة:</a:t>
            </a:r>
            <a:endParaRPr lang="ar-DZ" dirty="0" smtClean="0">
              <a:latin typeface="Traditional Arabic" pitchFamily="18" charset="-78"/>
              <a:cs typeface="Traditional Arabic" pitchFamily="18" charset="-78"/>
            </a:endParaRPr>
          </a:p>
          <a:p>
            <a:pPr algn="just" rtl="1">
              <a:buNone/>
            </a:pPr>
            <a:endParaRPr lang="ar-DZ" sz="4800" dirty="0" smtClean="0">
              <a:latin typeface="Traditional Arabic" pitchFamily="18" charset="-78"/>
              <a:cs typeface="Traditional Arabic" pitchFamily="18" charset="-78"/>
            </a:endParaRPr>
          </a:p>
          <a:p>
            <a:pPr algn="just" rtl="1">
              <a:buNone/>
            </a:pPr>
            <a:endParaRPr lang="ar-DZ" sz="4800" dirty="0" smtClean="0">
              <a:latin typeface="Traditional Arabic" pitchFamily="18" charset="-78"/>
              <a:cs typeface="Traditional Arabic" pitchFamily="18" charset="-78"/>
            </a:endParaRPr>
          </a:p>
          <a:p>
            <a:pPr algn="just" rtl="1">
              <a:buNone/>
            </a:pPr>
            <a:endParaRPr lang="ar-DZ" sz="4800" dirty="0" smtClean="0">
              <a:latin typeface="Traditional Arabic" pitchFamily="18" charset="-78"/>
              <a:cs typeface="Traditional Arabic" pitchFamily="18" charset="-78"/>
            </a:endParaRPr>
          </a:p>
          <a:p>
            <a:pPr algn="just" rtl="1">
              <a:buNone/>
            </a:pPr>
            <a:endParaRPr lang="ar-DZ" sz="4800" dirty="0" smtClean="0">
              <a:latin typeface="Traditional Arabic" pitchFamily="18" charset="-78"/>
              <a:cs typeface="Traditional Arabic" pitchFamily="18" charset="-78"/>
            </a:endParaRPr>
          </a:p>
          <a:p>
            <a:pPr algn="just" rtl="1">
              <a:buNone/>
            </a:pPr>
            <a:endParaRPr lang="fr-FR" sz="4800" dirty="0" smtClean="0">
              <a:latin typeface="Traditional Arabic" pitchFamily="18" charset="-78"/>
              <a:cs typeface="Traditional Arabic" pitchFamily="18" charset="-78"/>
            </a:endParaRPr>
          </a:p>
        </p:txBody>
      </p:sp>
      <p:graphicFrame>
        <p:nvGraphicFramePr>
          <p:cNvPr id="4" name="Tableau 3"/>
          <p:cNvGraphicFramePr>
            <a:graphicFrameLocks noGrp="1"/>
          </p:cNvGraphicFramePr>
          <p:nvPr/>
        </p:nvGraphicFramePr>
        <p:xfrm>
          <a:off x="1524000" y="2534618"/>
          <a:ext cx="6096000" cy="3108960"/>
        </p:xfrm>
        <a:graphic>
          <a:graphicData uri="http://schemas.openxmlformats.org/drawingml/2006/table">
            <a:tbl>
              <a:tblPr firstRow="1" bandRow="1">
                <a:tableStyleId>{5C22544A-7EE6-4342-B048-85BDC9FD1C3A}</a:tableStyleId>
              </a:tblPr>
              <a:tblGrid>
                <a:gridCol w="3762380"/>
                <a:gridCol w="2333620"/>
              </a:tblGrid>
              <a:tr h="370840">
                <a:tc>
                  <a:txBody>
                    <a:bodyPr/>
                    <a:lstStyle/>
                    <a:p>
                      <a:pPr algn="ctr"/>
                      <a:r>
                        <a:rPr lang="ar-DZ" sz="2800" b="1" dirty="0" smtClean="0">
                          <a:latin typeface="Traditional Arabic" pitchFamily="18" charset="-78"/>
                          <a:cs typeface="Traditional Arabic" pitchFamily="18" charset="-78"/>
                        </a:rPr>
                        <a:t>المخزون أول المدة</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الشهر</a:t>
                      </a:r>
                      <a:endParaRPr lang="fr-FR" sz="2800" b="1" dirty="0">
                        <a:latin typeface="Traditional Arabic" pitchFamily="18" charset="-78"/>
                        <a:cs typeface="Traditional Arabic" pitchFamily="18" charset="-78"/>
                      </a:endParaRPr>
                    </a:p>
                  </a:txBody>
                  <a:tcPr/>
                </a:tc>
              </a:tr>
              <a:tr h="370840">
                <a:tc>
                  <a:txBody>
                    <a:bodyPr/>
                    <a:lstStyle/>
                    <a:p>
                      <a:pPr algn="ctr"/>
                      <a:r>
                        <a:rPr lang="ar-DZ" sz="2800" b="1" dirty="0" smtClean="0">
                          <a:latin typeface="Traditional Arabic" pitchFamily="18" charset="-78"/>
                          <a:cs typeface="Traditional Arabic" pitchFamily="18" charset="-78"/>
                        </a:rPr>
                        <a:t>5000*0.1= 500</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جانفي</a:t>
                      </a:r>
                      <a:endParaRPr lang="fr-FR" sz="2800" b="1" dirty="0">
                        <a:latin typeface="Traditional Arabic" pitchFamily="18" charset="-78"/>
                        <a:cs typeface="Traditional Arabic" pitchFamily="18" charset="-78"/>
                      </a:endParaRPr>
                    </a:p>
                  </a:txBody>
                  <a:tcPr/>
                </a:tc>
              </a:tr>
              <a:tr h="370840">
                <a:tc>
                  <a:txBody>
                    <a:bodyPr/>
                    <a:lstStyle/>
                    <a:p>
                      <a:pPr algn="ctr"/>
                      <a:r>
                        <a:rPr lang="ar-DZ" sz="2800" b="1" dirty="0" smtClean="0">
                          <a:latin typeface="Traditional Arabic" pitchFamily="18" charset="-78"/>
                          <a:cs typeface="Traditional Arabic" pitchFamily="18" charset="-78"/>
                        </a:rPr>
                        <a:t>6000*0.1= 600</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فيفري</a:t>
                      </a:r>
                      <a:endParaRPr lang="fr-FR" sz="2800" b="1" dirty="0">
                        <a:latin typeface="Traditional Arabic" pitchFamily="18" charset="-78"/>
                        <a:cs typeface="Traditional Arabic" pitchFamily="18" charset="-78"/>
                      </a:endParaRPr>
                    </a:p>
                  </a:txBody>
                  <a:tcPr/>
                </a:tc>
              </a:tr>
              <a:tr h="370840">
                <a:tc>
                  <a:txBody>
                    <a:bodyPr/>
                    <a:lstStyle/>
                    <a:p>
                      <a:pPr algn="ctr"/>
                      <a:r>
                        <a:rPr lang="ar-DZ" sz="2800" b="1" dirty="0" smtClean="0">
                          <a:latin typeface="Traditional Arabic" pitchFamily="18" charset="-78"/>
                          <a:cs typeface="Traditional Arabic" pitchFamily="18" charset="-78"/>
                        </a:rPr>
                        <a:t>6200*0.1= 620</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مارس</a:t>
                      </a:r>
                      <a:endParaRPr lang="fr-FR" sz="2800" b="1" dirty="0">
                        <a:latin typeface="Traditional Arabic" pitchFamily="18" charset="-78"/>
                        <a:cs typeface="Traditional Arabic" pitchFamily="18" charset="-78"/>
                      </a:endParaRPr>
                    </a:p>
                  </a:txBody>
                  <a:tcPr/>
                </a:tc>
              </a:tr>
              <a:tr h="370840">
                <a:tc>
                  <a:txBody>
                    <a:bodyPr/>
                    <a:lstStyle/>
                    <a:p>
                      <a:pPr algn="ctr"/>
                      <a:r>
                        <a:rPr lang="ar-DZ" sz="2800" b="1" dirty="0" smtClean="0">
                          <a:latin typeface="Traditional Arabic" pitchFamily="18" charset="-78"/>
                          <a:cs typeface="Traditional Arabic" pitchFamily="18" charset="-78"/>
                        </a:rPr>
                        <a:t>7000*0.1= 700</a:t>
                      </a:r>
                      <a:endParaRPr lang="fr-FR" sz="2800" b="1" dirty="0">
                        <a:latin typeface="Traditional Arabic" pitchFamily="18" charset="-78"/>
                        <a:cs typeface="Traditional Arabic" pitchFamily="18" charset="-78"/>
                      </a:endParaRPr>
                    </a:p>
                  </a:txBody>
                  <a:tcPr/>
                </a:tc>
                <a:tc>
                  <a:txBody>
                    <a:bodyPr/>
                    <a:lstStyle/>
                    <a:p>
                      <a:pPr algn="ctr"/>
                      <a:r>
                        <a:rPr lang="ar-DZ" sz="2800" b="1" dirty="0" err="1" smtClean="0">
                          <a:latin typeface="Traditional Arabic" pitchFamily="18" charset="-78"/>
                          <a:cs typeface="Traditional Arabic" pitchFamily="18" charset="-78"/>
                        </a:rPr>
                        <a:t>أفريل</a:t>
                      </a:r>
                      <a:endParaRPr lang="fr-FR" sz="2800" b="1" dirty="0">
                        <a:latin typeface="Traditional Arabic" pitchFamily="18" charset="-78"/>
                        <a:cs typeface="Traditional Arabic" pitchFamily="18" charset="-78"/>
                      </a:endParaRPr>
                    </a:p>
                  </a:txBody>
                  <a:tcPr/>
                </a:tc>
              </a:tr>
              <a:tr h="370840">
                <a:tc>
                  <a:txBody>
                    <a:bodyPr/>
                    <a:lstStyle/>
                    <a:p>
                      <a:pPr algn="ctr"/>
                      <a:r>
                        <a:rPr lang="ar-DZ" sz="2800" b="1" dirty="0" smtClean="0">
                          <a:latin typeface="Traditional Arabic" pitchFamily="18" charset="-78"/>
                          <a:cs typeface="Traditional Arabic" pitchFamily="18" charset="-78"/>
                        </a:rPr>
                        <a:t>8000*0.1= 800</a:t>
                      </a:r>
                      <a:endParaRPr lang="fr-FR" sz="2800" b="1" dirty="0">
                        <a:latin typeface="Traditional Arabic" pitchFamily="18" charset="-78"/>
                        <a:cs typeface="Traditional Arabic" pitchFamily="18" charset="-78"/>
                      </a:endParaRPr>
                    </a:p>
                  </a:txBody>
                  <a:tcPr/>
                </a:tc>
                <a:tc>
                  <a:txBody>
                    <a:bodyPr/>
                    <a:lstStyle/>
                    <a:p>
                      <a:pPr algn="ctr"/>
                      <a:r>
                        <a:rPr lang="ar-DZ" sz="2800" b="1" dirty="0" err="1" smtClean="0">
                          <a:latin typeface="Traditional Arabic" pitchFamily="18" charset="-78"/>
                          <a:cs typeface="Traditional Arabic" pitchFamily="18" charset="-78"/>
                        </a:rPr>
                        <a:t>ماي</a:t>
                      </a:r>
                      <a:endParaRPr lang="fr-FR" sz="2800" b="1" dirty="0">
                        <a:latin typeface="Traditional Arabic" pitchFamily="18" charset="-78"/>
                        <a:cs typeface="Traditional Arabic" pitchFamily="18" charset="-78"/>
                      </a:endParaRPr>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20000"/>
              <a:lumOff val="80000"/>
            </a:schemeClr>
          </a:solidFill>
        </p:spPr>
        <p:txBody>
          <a:bodyPr>
            <a:normAutofit/>
          </a:bodyPr>
          <a:lstStyle/>
          <a:p>
            <a:pPr algn="just" rtl="1">
              <a:buNone/>
            </a:pPr>
            <a:r>
              <a:rPr lang="ar-DZ" sz="4000" b="1" dirty="0" smtClean="0">
                <a:latin typeface="Traditional Arabic" pitchFamily="18" charset="-78"/>
                <a:cs typeface="Traditional Arabic" pitchFamily="18" charset="-78"/>
              </a:rPr>
              <a:t>2. حساب مخزون آخر المدة</a:t>
            </a:r>
          </a:p>
          <a:p>
            <a:pPr algn="just" rtl="1">
              <a:buNone/>
            </a:pPr>
            <a:r>
              <a:rPr lang="ar-DZ" sz="4000" b="1" dirty="0" smtClean="0">
                <a:latin typeface="Traditional Arabic" pitchFamily="18" charset="-78"/>
                <a:cs typeface="Traditional Arabic" pitchFamily="18" charset="-78"/>
              </a:rPr>
              <a:t>من الجدول السابق نجد أن مخزون آخر المدة لشهر جانفي هو مخزون أول المدة لشهر فيفري</a:t>
            </a:r>
          </a:p>
          <a:p>
            <a:pPr algn="just" rtl="1">
              <a:buNone/>
            </a:pPr>
            <a:endParaRPr lang="ar-DZ" sz="4000" b="1" dirty="0" smtClean="0">
              <a:latin typeface="Traditional Arabic" pitchFamily="18" charset="-78"/>
              <a:cs typeface="Traditional Arabic" pitchFamily="18" charset="-78"/>
            </a:endParaRPr>
          </a:p>
          <a:p>
            <a:pPr algn="just" rtl="1">
              <a:buNone/>
            </a:pPr>
            <a:endParaRPr lang="ar-DZ" sz="4800" dirty="0" smtClean="0">
              <a:latin typeface="Traditional Arabic" pitchFamily="18" charset="-78"/>
              <a:cs typeface="Traditional Arabic" pitchFamily="18" charset="-78"/>
            </a:endParaRPr>
          </a:p>
          <a:p>
            <a:pPr algn="just" rtl="1">
              <a:buNone/>
            </a:pPr>
            <a:endParaRPr lang="ar-DZ" sz="4800" dirty="0" smtClean="0">
              <a:latin typeface="Traditional Arabic" pitchFamily="18" charset="-78"/>
              <a:cs typeface="Traditional Arabic" pitchFamily="18" charset="-78"/>
            </a:endParaRPr>
          </a:p>
          <a:p>
            <a:pPr algn="just" rtl="1">
              <a:buNone/>
            </a:pPr>
            <a:endParaRPr lang="ar-DZ" sz="4800" dirty="0" smtClean="0">
              <a:latin typeface="Traditional Arabic" pitchFamily="18" charset="-78"/>
              <a:cs typeface="Traditional Arabic" pitchFamily="18" charset="-78"/>
            </a:endParaRPr>
          </a:p>
          <a:p>
            <a:pPr algn="just" rtl="1">
              <a:buNone/>
            </a:pPr>
            <a:endParaRPr lang="ar-DZ" sz="4800" dirty="0" smtClean="0">
              <a:latin typeface="Traditional Arabic" pitchFamily="18" charset="-78"/>
              <a:cs typeface="Traditional Arabic" pitchFamily="18" charset="-78"/>
            </a:endParaRPr>
          </a:p>
          <a:p>
            <a:pPr algn="just" rtl="1">
              <a:buNone/>
            </a:pPr>
            <a:endParaRPr lang="fr-FR" sz="4800" dirty="0" smtClean="0">
              <a:latin typeface="Traditional Arabic" pitchFamily="18" charset="-78"/>
              <a:cs typeface="Traditional Arabic" pitchFamily="18" charset="-78"/>
            </a:endParaRPr>
          </a:p>
        </p:txBody>
      </p:sp>
      <p:graphicFrame>
        <p:nvGraphicFramePr>
          <p:cNvPr id="4" name="Tableau 3"/>
          <p:cNvGraphicFramePr>
            <a:graphicFrameLocks noGrp="1"/>
          </p:cNvGraphicFramePr>
          <p:nvPr/>
        </p:nvGraphicFramePr>
        <p:xfrm>
          <a:off x="1524000" y="2463180"/>
          <a:ext cx="6096000" cy="3108960"/>
        </p:xfrm>
        <a:graphic>
          <a:graphicData uri="http://schemas.openxmlformats.org/drawingml/2006/table">
            <a:tbl>
              <a:tblPr firstRow="1" bandRow="1">
                <a:tableStyleId>{5C22544A-7EE6-4342-B048-85BDC9FD1C3A}</a:tableStyleId>
              </a:tblPr>
              <a:tblGrid>
                <a:gridCol w="3762380"/>
                <a:gridCol w="2333620"/>
              </a:tblGrid>
              <a:tr h="370840">
                <a:tc>
                  <a:txBody>
                    <a:bodyPr/>
                    <a:lstStyle/>
                    <a:p>
                      <a:pPr algn="ctr"/>
                      <a:r>
                        <a:rPr lang="ar-DZ" sz="2800" b="1" dirty="0" smtClean="0">
                          <a:latin typeface="Traditional Arabic" pitchFamily="18" charset="-78"/>
                          <a:cs typeface="Traditional Arabic" pitchFamily="18" charset="-78"/>
                        </a:rPr>
                        <a:t>الكميات المقدر بيعها</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الشهر</a:t>
                      </a:r>
                      <a:endParaRPr lang="fr-FR" sz="2800" b="1" dirty="0">
                        <a:latin typeface="Traditional Arabic" pitchFamily="18" charset="-78"/>
                        <a:cs typeface="Traditional Arabic" pitchFamily="18" charset="-78"/>
                      </a:endParaRPr>
                    </a:p>
                  </a:txBody>
                  <a:tcPr/>
                </a:tc>
              </a:tr>
              <a:tr h="370840">
                <a:tc>
                  <a:txBody>
                    <a:bodyPr/>
                    <a:lstStyle/>
                    <a:p>
                      <a:pPr algn="ctr"/>
                      <a:r>
                        <a:rPr lang="ar-DZ" sz="2800" b="1" dirty="0" smtClean="0">
                          <a:latin typeface="Traditional Arabic" pitchFamily="18" charset="-78"/>
                          <a:cs typeface="Traditional Arabic" pitchFamily="18" charset="-78"/>
                        </a:rPr>
                        <a:t>600</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جانفي</a:t>
                      </a:r>
                      <a:endParaRPr lang="fr-FR" sz="2800" b="1" dirty="0">
                        <a:latin typeface="Traditional Arabic" pitchFamily="18" charset="-78"/>
                        <a:cs typeface="Traditional Arabic" pitchFamily="18" charset="-78"/>
                      </a:endParaRPr>
                    </a:p>
                  </a:txBody>
                  <a:tcPr/>
                </a:tc>
              </a:tr>
              <a:tr h="370840">
                <a:tc>
                  <a:txBody>
                    <a:bodyPr/>
                    <a:lstStyle/>
                    <a:p>
                      <a:pPr algn="ctr"/>
                      <a:r>
                        <a:rPr lang="ar-DZ" sz="2800" b="1" dirty="0" smtClean="0">
                          <a:latin typeface="Traditional Arabic" pitchFamily="18" charset="-78"/>
                          <a:cs typeface="Traditional Arabic" pitchFamily="18" charset="-78"/>
                        </a:rPr>
                        <a:t>620</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فيفري</a:t>
                      </a:r>
                      <a:endParaRPr lang="fr-FR" sz="2800" b="1" dirty="0">
                        <a:latin typeface="Traditional Arabic" pitchFamily="18" charset="-78"/>
                        <a:cs typeface="Traditional Arabic" pitchFamily="18" charset="-78"/>
                      </a:endParaRPr>
                    </a:p>
                  </a:txBody>
                  <a:tcPr/>
                </a:tc>
              </a:tr>
              <a:tr h="370840">
                <a:tc>
                  <a:txBody>
                    <a:bodyPr/>
                    <a:lstStyle/>
                    <a:p>
                      <a:pPr algn="ctr"/>
                      <a:r>
                        <a:rPr lang="ar-DZ" sz="2800" b="1" dirty="0" smtClean="0">
                          <a:latin typeface="Traditional Arabic" pitchFamily="18" charset="-78"/>
                          <a:cs typeface="Traditional Arabic" pitchFamily="18" charset="-78"/>
                        </a:rPr>
                        <a:t>700</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مارس</a:t>
                      </a:r>
                      <a:endParaRPr lang="fr-FR" sz="2800" b="1" dirty="0">
                        <a:latin typeface="Traditional Arabic" pitchFamily="18" charset="-78"/>
                        <a:cs typeface="Traditional Arabic" pitchFamily="18" charset="-78"/>
                      </a:endParaRPr>
                    </a:p>
                  </a:txBody>
                  <a:tcPr/>
                </a:tc>
              </a:tr>
              <a:tr h="370840">
                <a:tc>
                  <a:txBody>
                    <a:bodyPr/>
                    <a:lstStyle/>
                    <a:p>
                      <a:pPr algn="ctr"/>
                      <a:r>
                        <a:rPr lang="ar-DZ" sz="2800" b="1" dirty="0" smtClean="0">
                          <a:latin typeface="Traditional Arabic" pitchFamily="18" charset="-78"/>
                          <a:cs typeface="Traditional Arabic" pitchFamily="18" charset="-78"/>
                        </a:rPr>
                        <a:t>800</a:t>
                      </a:r>
                      <a:endParaRPr lang="fr-FR" sz="2800" b="1" dirty="0">
                        <a:latin typeface="Traditional Arabic" pitchFamily="18" charset="-78"/>
                        <a:cs typeface="Traditional Arabic" pitchFamily="18" charset="-78"/>
                      </a:endParaRPr>
                    </a:p>
                  </a:txBody>
                  <a:tcPr/>
                </a:tc>
                <a:tc>
                  <a:txBody>
                    <a:bodyPr/>
                    <a:lstStyle/>
                    <a:p>
                      <a:pPr algn="ctr"/>
                      <a:r>
                        <a:rPr lang="ar-DZ" sz="2800" b="1" dirty="0" err="1" smtClean="0">
                          <a:latin typeface="Traditional Arabic" pitchFamily="18" charset="-78"/>
                          <a:cs typeface="Traditional Arabic" pitchFamily="18" charset="-78"/>
                        </a:rPr>
                        <a:t>أفريل</a:t>
                      </a:r>
                      <a:endParaRPr lang="fr-FR" sz="2800" b="1" dirty="0">
                        <a:latin typeface="Traditional Arabic" pitchFamily="18" charset="-78"/>
                        <a:cs typeface="Traditional Arabic" pitchFamily="18" charset="-78"/>
                      </a:endParaRPr>
                    </a:p>
                  </a:txBody>
                  <a:tcPr/>
                </a:tc>
              </a:tr>
              <a:tr h="370840">
                <a:tc>
                  <a:txBody>
                    <a:bodyPr/>
                    <a:lstStyle/>
                    <a:p>
                      <a:pPr algn="ctr"/>
                      <a:r>
                        <a:rPr lang="fr-FR" sz="2400" b="1" dirty="0" smtClean="0"/>
                        <a:t>/</a:t>
                      </a:r>
                      <a:endParaRPr lang="fr-FR" sz="2400" b="1" dirty="0"/>
                    </a:p>
                  </a:txBody>
                  <a:tcPr/>
                </a:tc>
                <a:tc>
                  <a:txBody>
                    <a:bodyPr/>
                    <a:lstStyle/>
                    <a:p>
                      <a:pPr algn="ctr"/>
                      <a:r>
                        <a:rPr lang="ar-DZ" sz="2800" b="1" dirty="0" err="1" smtClean="0">
                          <a:latin typeface="Traditional Arabic" pitchFamily="18" charset="-78"/>
                          <a:cs typeface="Traditional Arabic" pitchFamily="18" charset="-78"/>
                        </a:rPr>
                        <a:t>ماي</a:t>
                      </a:r>
                      <a:endParaRPr lang="fr-FR" sz="2800" b="1" dirty="0">
                        <a:latin typeface="Traditional Arabic" pitchFamily="18" charset="-78"/>
                        <a:cs typeface="Traditional Arabic" pitchFamily="18" charset="-78"/>
                      </a:endParaRP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20000"/>
              <a:lumOff val="80000"/>
            </a:schemeClr>
          </a:solidFill>
          <a:ln>
            <a:solidFill>
              <a:schemeClr val="tx2">
                <a:lumMod val="20000"/>
                <a:lumOff val="80000"/>
              </a:schemeClr>
            </a:solidFill>
          </a:ln>
        </p:spPr>
        <p:txBody>
          <a:bodyPr>
            <a:normAutofit/>
          </a:bodyPr>
          <a:lstStyle/>
          <a:p>
            <a:pPr algn="r" rtl="1">
              <a:buNone/>
            </a:pPr>
            <a:r>
              <a:rPr lang="ar-DZ" sz="4000" b="1" dirty="0" smtClean="0">
                <a:latin typeface="Traditional Arabic" pitchFamily="18" charset="-78"/>
                <a:cs typeface="Traditional Arabic" pitchFamily="18" charset="-78"/>
              </a:rPr>
              <a:t>3. حساب الكميات المنتجة الواجب تسليمها للمخازن:</a:t>
            </a:r>
          </a:p>
          <a:p>
            <a:pPr algn="r" rtl="1">
              <a:buNone/>
            </a:pPr>
            <a:endParaRPr lang="fr-FR" sz="4000" b="1" dirty="0">
              <a:latin typeface="Traditional Arabic" pitchFamily="18" charset="-78"/>
              <a:cs typeface="Traditional Arabic" pitchFamily="18" charset="-78"/>
            </a:endParaRPr>
          </a:p>
        </p:txBody>
      </p:sp>
      <p:graphicFrame>
        <p:nvGraphicFramePr>
          <p:cNvPr id="4" name="Tableau 3"/>
          <p:cNvGraphicFramePr>
            <a:graphicFrameLocks noGrp="1"/>
          </p:cNvGraphicFramePr>
          <p:nvPr/>
        </p:nvGraphicFramePr>
        <p:xfrm>
          <a:off x="285720" y="1397000"/>
          <a:ext cx="8643965" cy="3505200"/>
        </p:xfrm>
        <a:graphic>
          <a:graphicData uri="http://schemas.openxmlformats.org/drawingml/2006/table">
            <a:tbl>
              <a:tblPr firstRow="1" bandRow="1">
                <a:tableStyleId>{5C22544A-7EE6-4342-B048-85BDC9FD1C3A}</a:tableStyleId>
              </a:tblPr>
              <a:tblGrid>
                <a:gridCol w="1928826"/>
                <a:gridCol w="1785950"/>
                <a:gridCol w="1928826"/>
                <a:gridCol w="1857388"/>
                <a:gridCol w="1142975"/>
              </a:tblGrid>
              <a:tr h="370840">
                <a:tc>
                  <a:txBody>
                    <a:bodyPr/>
                    <a:lstStyle/>
                    <a:p>
                      <a:pPr algn="ctr"/>
                      <a:r>
                        <a:rPr lang="ar-DZ" sz="2400" dirty="0" smtClean="0">
                          <a:solidFill>
                            <a:schemeClr val="tx1"/>
                          </a:solidFill>
                          <a:latin typeface="Traditional Arabic" pitchFamily="18" charset="-78"/>
                          <a:cs typeface="Traditional Arabic" pitchFamily="18" charset="-78"/>
                        </a:rPr>
                        <a:t>الكميات المنتجة الواجب تسليمها للمخازن</a:t>
                      </a:r>
                      <a:endParaRPr lang="fr-FR" sz="2400" dirty="0">
                        <a:solidFill>
                          <a:schemeClr val="tx1"/>
                        </a:solidFill>
                        <a:latin typeface="Traditional Arabic" pitchFamily="18" charset="-78"/>
                        <a:cs typeface="Traditional Arabic" pitchFamily="18" charset="-78"/>
                      </a:endParaRPr>
                    </a:p>
                  </a:txBody>
                  <a:tcPr/>
                </a:tc>
                <a:tc>
                  <a:txBody>
                    <a:bodyPr/>
                    <a:lstStyle/>
                    <a:p>
                      <a:pPr algn="ctr"/>
                      <a:r>
                        <a:rPr lang="ar-DZ" sz="2400" dirty="0" smtClean="0">
                          <a:solidFill>
                            <a:schemeClr val="tx1"/>
                          </a:solidFill>
                          <a:latin typeface="Traditional Arabic" pitchFamily="18" charset="-78"/>
                          <a:cs typeface="Traditional Arabic" pitchFamily="18" charset="-78"/>
                        </a:rPr>
                        <a:t>مخزون أول المدة</a:t>
                      </a:r>
                      <a:endParaRPr lang="fr-FR" sz="2400" dirty="0">
                        <a:solidFill>
                          <a:schemeClr val="tx1"/>
                        </a:solidFill>
                        <a:latin typeface="Traditional Arabic" pitchFamily="18" charset="-78"/>
                        <a:cs typeface="Traditional Arabic" pitchFamily="18" charset="-78"/>
                      </a:endParaRPr>
                    </a:p>
                  </a:txBody>
                  <a:tcPr/>
                </a:tc>
                <a:tc>
                  <a:txBody>
                    <a:bodyPr/>
                    <a:lstStyle/>
                    <a:p>
                      <a:pPr algn="ctr"/>
                      <a:r>
                        <a:rPr lang="ar-DZ" sz="2400" dirty="0" smtClean="0">
                          <a:solidFill>
                            <a:schemeClr val="tx1"/>
                          </a:solidFill>
                          <a:latin typeface="Traditional Arabic" pitchFamily="18" charset="-78"/>
                          <a:cs typeface="Traditional Arabic" pitchFamily="18" charset="-78"/>
                        </a:rPr>
                        <a:t>مخزون آخر المدة</a:t>
                      </a:r>
                      <a:endParaRPr lang="fr-FR" sz="2400" dirty="0">
                        <a:solidFill>
                          <a:schemeClr val="tx1"/>
                        </a:solidFill>
                        <a:latin typeface="Traditional Arabic" pitchFamily="18" charset="-78"/>
                        <a:cs typeface="Traditional Arabic" pitchFamily="18" charset="-78"/>
                      </a:endParaRPr>
                    </a:p>
                  </a:txBody>
                  <a:tcPr/>
                </a:tc>
                <a:tc>
                  <a:txBody>
                    <a:bodyPr/>
                    <a:lstStyle/>
                    <a:p>
                      <a:pPr algn="ctr"/>
                      <a:r>
                        <a:rPr lang="ar-DZ" sz="2400" dirty="0" smtClean="0">
                          <a:solidFill>
                            <a:schemeClr val="tx1"/>
                          </a:solidFill>
                          <a:latin typeface="Traditional Arabic" pitchFamily="18" charset="-78"/>
                          <a:cs typeface="Traditional Arabic" pitchFamily="18" charset="-78"/>
                        </a:rPr>
                        <a:t>المبيعات المقدرة</a:t>
                      </a:r>
                      <a:endParaRPr lang="fr-FR" sz="2400" dirty="0">
                        <a:solidFill>
                          <a:schemeClr val="tx1"/>
                        </a:solidFill>
                        <a:latin typeface="Traditional Arabic" pitchFamily="18" charset="-78"/>
                        <a:cs typeface="Traditional Arabic" pitchFamily="18" charset="-78"/>
                      </a:endParaRPr>
                    </a:p>
                  </a:txBody>
                  <a:tcPr/>
                </a:tc>
                <a:tc>
                  <a:txBody>
                    <a:bodyPr/>
                    <a:lstStyle/>
                    <a:p>
                      <a:pPr algn="ctr"/>
                      <a:r>
                        <a:rPr lang="ar-DZ" sz="2400" dirty="0" smtClean="0">
                          <a:solidFill>
                            <a:schemeClr val="tx1"/>
                          </a:solidFill>
                          <a:latin typeface="Traditional Arabic" pitchFamily="18" charset="-78"/>
                          <a:cs typeface="Traditional Arabic" pitchFamily="18" charset="-78"/>
                        </a:rPr>
                        <a:t>الشهر</a:t>
                      </a:r>
                      <a:endParaRPr lang="fr-FR" sz="2400" dirty="0">
                        <a:solidFill>
                          <a:schemeClr val="tx1"/>
                        </a:solidFill>
                        <a:latin typeface="Traditional Arabic" pitchFamily="18" charset="-78"/>
                        <a:cs typeface="Traditional Arabic" pitchFamily="18" charset="-78"/>
                      </a:endParaRPr>
                    </a:p>
                  </a:txBody>
                  <a:tcPr/>
                </a:tc>
              </a:tr>
              <a:tr h="370840">
                <a:tc>
                  <a:txBody>
                    <a:bodyPr/>
                    <a:lstStyle/>
                    <a:p>
                      <a:pPr algn="ctr"/>
                      <a:r>
                        <a:rPr lang="ar-DZ" sz="3200" b="1" dirty="0" smtClean="0">
                          <a:latin typeface="Traditional Arabic" pitchFamily="18" charset="-78"/>
                          <a:cs typeface="Traditional Arabic" pitchFamily="18" charset="-78"/>
                        </a:rPr>
                        <a:t>5100</a:t>
                      </a:r>
                      <a:endParaRPr lang="fr-FR" sz="3200" b="1" dirty="0">
                        <a:latin typeface="Traditional Arabic" pitchFamily="18" charset="-78"/>
                        <a:cs typeface="Traditional Arabic" pitchFamily="18" charset="-78"/>
                      </a:endParaRPr>
                    </a:p>
                  </a:txBody>
                  <a:tcPr>
                    <a:solidFill>
                      <a:schemeClr val="accent2">
                        <a:lumMod val="40000"/>
                        <a:lumOff val="60000"/>
                      </a:schemeClr>
                    </a:solidFill>
                  </a:tcPr>
                </a:tc>
                <a:tc>
                  <a:txBody>
                    <a:bodyPr/>
                    <a:lstStyle/>
                    <a:p>
                      <a:pPr algn="ctr"/>
                      <a:r>
                        <a:rPr lang="ar-DZ" sz="2800" b="1" dirty="0" smtClean="0">
                          <a:latin typeface="Traditional Arabic" pitchFamily="18" charset="-78"/>
                          <a:cs typeface="Traditional Arabic" pitchFamily="18" charset="-78"/>
                        </a:rPr>
                        <a:t>(500)</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600</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5000</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جانفي</a:t>
                      </a:r>
                      <a:endParaRPr lang="fr-FR" sz="2800" b="1" dirty="0">
                        <a:latin typeface="Traditional Arabic" pitchFamily="18" charset="-78"/>
                        <a:cs typeface="Traditional Arabic" pitchFamily="18" charset="-78"/>
                      </a:endParaRPr>
                    </a:p>
                  </a:txBody>
                  <a:tcPr/>
                </a:tc>
              </a:tr>
              <a:tr h="370840">
                <a:tc>
                  <a:txBody>
                    <a:bodyPr/>
                    <a:lstStyle/>
                    <a:p>
                      <a:pPr algn="ctr"/>
                      <a:r>
                        <a:rPr lang="ar-DZ" sz="3200" b="1" dirty="0" smtClean="0">
                          <a:latin typeface="Traditional Arabic" pitchFamily="18" charset="-78"/>
                          <a:cs typeface="Traditional Arabic" pitchFamily="18" charset="-78"/>
                        </a:rPr>
                        <a:t>6020</a:t>
                      </a:r>
                      <a:endParaRPr lang="fr-FR" sz="3200" b="1" dirty="0">
                        <a:latin typeface="Traditional Arabic" pitchFamily="18" charset="-78"/>
                        <a:cs typeface="Traditional Arabic" pitchFamily="18" charset="-78"/>
                      </a:endParaRPr>
                    </a:p>
                  </a:txBody>
                  <a:tcPr>
                    <a:solidFill>
                      <a:schemeClr val="accent2">
                        <a:lumMod val="40000"/>
                        <a:lumOff val="60000"/>
                      </a:schemeClr>
                    </a:solidFill>
                  </a:tcPr>
                </a:tc>
                <a:tc>
                  <a:txBody>
                    <a:bodyPr/>
                    <a:lstStyle/>
                    <a:p>
                      <a:pPr algn="ctr"/>
                      <a:r>
                        <a:rPr lang="ar-DZ" sz="2800" b="1" dirty="0" smtClean="0">
                          <a:latin typeface="Traditional Arabic" pitchFamily="18" charset="-78"/>
                          <a:cs typeface="Traditional Arabic" pitchFamily="18" charset="-78"/>
                        </a:rPr>
                        <a:t>(600)</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620</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6000</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فيفري</a:t>
                      </a:r>
                      <a:endParaRPr lang="fr-FR" sz="2800" b="1" dirty="0">
                        <a:latin typeface="Traditional Arabic" pitchFamily="18" charset="-78"/>
                        <a:cs typeface="Traditional Arabic" pitchFamily="18" charset="-78"/>
                      </a:endParaRPr>
                    </a:p>
                  </a:txBody>
                  <a:tcPr/>
                </a:tc>
              </a:tr>
              <a:tr h="370840">
                <a:tc>
                  <a:txBody>
                    <a:bodyPr/>
                    <a:lstStyle/>
                    <a:p>
                      <a:pPr algn="ctr"/>
                      <a:r>
                        <a:rPr lang="ar-DZ" sz="3200" b="1" dirty="0" smtClean="0">
                          <a:latin typeface="Traditional Arabic" pitchFamily="18" charset="-78"/>
                          <a:cs typeface="Traditional Arabic" pitchFamily="18" charset="-78"/>
                        </a:rPr>
                        <a:t>6280</a:t>
                      </a:r>
                      <a:endParaRPr lang="fr-FR" sz="3200" b="1" dirty="0">
                        <a:latin typeface="Traditional Arabic" pitchFamily="18" charset="-78"/>
                        <a:cs typeface="Traditional Arabic" pitchFamily="18" charset="-78"/>
                      </a:endParaRPr>
                    </a:p>
                  </a:txBody>
                  <a:tcPr>
                    <a:solidFill>
                      <a:schemeClr val="accent2">
                        <a:lumMod val="40000"/>
                        <a:lumOff val="60000"/>
                      </a:schemeClr>
                    </a:solidFill>
                  </a:tcPr>
                </a:tc>
                <a:tc>
                  <a:txBody>
                    <a:bodyPr/>
                    <a:lstStyle/>
                    <a:p>
                      <a:pPr algn="ctr"/>
                      <a:r>
                        <a:rPr lang="ar-DZ" sz="2800" b="1" dirty="0" smtClean="0">
                          <a:latin typeface="Traditional Arabic" pitchFamily="18" charset="-78"/>
                          <a:cs typeface="Traditional Arabic" pitchFamily="18" charset="-78"/>
                        </a:rPr>
                        <a:t>(620)</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700</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6200</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مارس</a:t>
                      </a:r>
                      <a:endParaRPr lang="fr-FR" sz="2800" b="1" dirty="0">
                        <a:latin typeface="Traditional Arabic" pitchFamily="18" charset="-78"/>
                        <a:cs typeface="Traditional Arabic" pitchFamily="18" charset="-78"/>
                      </a:endParaRPr>
                    </a:p>
                  </a:txBody>
                  <a:tcPr/>
                </a:tc>
              </a:tr>
              <a:tr h="370840">
                <a:tc>
                  <a:txBody>
                    <a:bodyPr/>
                    <a:lstStyle/>
                    <a:p>
                      <a:pPr algn="ctr"/>
                      <a:r>
                        <a:rPr lang="ar-DZ" sz="3200" b="1" dirty="0" smtClean="0">
                          <a:latin typeface="Traditional Arabic" pitchFamily="18" charset="-78"/>
                          <a:cs typeface="Traditional Arabic" pitchFamily="18" charset="-78"/>
                        </a:rPr>
                        <a:t>7100</a:t>
                      </a:r>
                      <a:endParaRPr lang="fr-FR" sz="3200" b="1" dirty="0">
                        <a:latin typeface="Traditional Arabic" pitchFamily="18" charset="-78"/>
                        <a:cs typeface="Traditional Arabic" pitchFamily="18" charset="-78"/>
                      </a:endParaRPr>
                    </a:p>
                  </a:txBody>
                  <a:tcPr>
                    <a:solidFill>
                      <a:schemeClr val="accent2">
                        <a:lumMod val="40000"/>
                        <a:lumOff val="60000"/>
                      </a:schemeClr>
                    </a:solidFill>
                  </a:tcPr>
                </a:tc>
                <a:tc>
                  <a:txBody>
                    <a:bodyPr/>
                    <a:lstStyle/>
                    <a:p>
                      <a:pPr algn="ctr"/>
                      <a:r>
                        <a:rPr lang="ar-DZ" sz="2800" b="1" dirty="0" smtClean="0">
                          <a:latin typeface="Traditional Arabic" pitchFamily="18" charset="-78"/>
                          <a:cs typeface="Traditional Arabic" pitchFamily="18" charset="-78"/>
                        </a:rPr>
                        <a:t>(700)</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800</a:t>
                      </a:r>
                      <a:endParaRPr lang="fr-FR" sz="2800" b="1" dirty="0">
                        <a:latin typeface="Traditional Arabic" pitchFamily="18" charset="-78"/>
                        <a:cs typeface="Traditional Arabic" pitchFamily="18" charset="-78"/>
                      </a:endParaRPr>
                    </a:p>
                  </a:txBody>
                  <a:tcPr/>
                </a:tc>
                <a:tc>
                  <a:txBody>
                    <a:bodyPr/>
                    <a:lstStyle/>
                    <a:p>
                      <a:pPr algn="ctr"/>
                      <a:r>
                        <a:rPr lang="ar-DZ" sz="2800" b="1" dirty="0" smtClean="0">
                          <a:latin typeface="Traditional Arabic" pitchFamily="18" charset="-78"/>
                          <a:cs typeface="Traditional Arabic" pitchFamily="18" charset="-78"/>
                        </a:rPr>
                        <a:t>7000</a:t>
                      </a:r>
                      <a:endParaRPr lang="fr-FR" sz="2800" b="1" dirty="0">
                        <a:latin typeface="Traditional Arabic" pitchFamily="18" charset="-78"/>
                        <a:cs typeface="Traditional Arabic" pitchFamily="18" charset="-78"/>
                      </a:endParaRPr>
                    </a:p>
                  </a:txBody>
                  <a:tcPr/>
                </a:tc>
                <a:tc>
                  <a:txBody>
                    <a:bodyPr/>
                    <a:lstStyle/>
                    <a:p>
                      <a:pPr algn="ctr"/>
                      <a:r>
                        <a:rPr lang="ar-DZ" sz="2800" b="1" dirty="0" err="1" smtClean="0">
                          <a:latin typeface="Traditional Arabic" pitchFamily="18" charset="-78"/>
                          <a:cs typeface="Traditional Arabic" pitchFamily="18" charset="-78"/>
                        </a:rPr>
                        <a:t>أفريل</a:t>
                      </a:r>
                      <a:endParaRPr lang="fr-FR" sz="2800" b="1" dirty="0">
                        <a:latin typeface="Traditional Arabic" pitchFamily="18" charset="-78"/>
                        <a:cs typeface="Traditional Arabic" pitchFamily="18" charset="-78"/>
                      </a:endParaRP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bg1">
              <a:lumMod val="85000"/>
            </a:schemeClr>
          </a:solidFill>
        </p:spPr>
        <p:txBody>
          <a:bodyPr>
            <a:normAutofit fontScale="90000"/>
          </a:bodyPr>
          <a:lstStyle/>
          <a:p>
            <a:r>
              <a:rPr lang="ar-DZ" b="1" dirty="0" smtClean="0">
                <a:latin typeface="Traditional Arabic" pitchFamily="18" charset="-78"/>
                <a:cs typeface="Traditional Arabic" pitchFamily="18" charset="-78"/>
              </a:rPr>
              <a:t>المحور الخامس: الموازنة التقديرية للمواد الأولية المشتراة</a:t>
            </a:r>
            <a:endParaRPr lang="fr-FR" b="1" dirty="0">
              <a:latin typeface="Traditional Arabic" pitchFamily="18" charset="-78"/>
              <a:cs typeface="Traditional Arabic" pitchFamily="18" charset="-78"/>
            </a:endParaRPr>
          </a:p>
        </p:txBody>
      </p:sp>
      <p:graphicFrame>
        <p:nvGraphicFramePr>
          <p:cNvPr id="4" name="Espace réservé du contenu 3"/>
          <p:cNvGraphicFramePr>
            <a:graphicFrameLocks noGrp="1"/>
          </p:cNvGraphicFramePr>
          <p:nvPr>
            <p:ph idx="1"/>
          </p:nvPr>
        </p:nvGraphicFramePr>
        <p:xfrm>
          <a:off x="457200" y="1600200"/>
          <a:ext cx="8229600" cy="1402080"/>
        </p:xfrm>
        <a:graphic>
          <a:graphicData uri="http://schemas.openxmlformats.org/drawingml/2006/table">
            <a:tbl>
              <a:tblPr firstRow="1" bandRow="1">
                <a:tableStyleId>{5C22544A-7EE6-4342-B048-85BDC9FD1C3A}</a:tableStyleId>
              </a:tblPr>
              <a:tblGrid>
                <a:gridCol w="8229600"/>
              </a:tblGrid>
              <a:tr h="370840">
                <a:tc>
                  <a:txBody>
                    <a:bodyPr/>
                    <a:lstStyle/>
                    <a:p>
                      <a:pPr algn="r" rtl="1"/>
                      <a:r>
                        <a:rPr lang="ar-SA" sz="4000" b="1" kern="1200" dirty="0" smtClean="0">
                          <a:solidFill>
                            <a:schemeClr val="tx1"/>
                          </a:solidFill>
                          <a:latin typeface="Traditional Arabic" pitchFamily="18" charset="-78"/>
                          <a:ea typeface="+mn-ea"/>
                          <a:cs typeface="Traditional Arabic" pitchFamily="18" charset="-78"/>
                        </a:rPr>
                        <a:t>أولا: ماهية الميزانية التقديرية </a:t>
                      </a:r>
                      <a:r>
                        <a:rPr lang="ar-SA" sz="4000" b="1" kern="1200" dirty="0" err="1" smtClean="0">
                          <a:solidFill>
                            <a:schemeClr val="tx1"/>
                          </a:solidFill>
                          <a:latin typeface="Traditional Arabic" pitchFamily="18" charset="-78"/>
                          <a:ea typeface="+mn-ea"/>
                          <a:cs typeface="Traditional Arabic" pitchFamily="18" charset="-78"/>
                        </a:rPr>
                        <a:t>لل</a:t>
                      </a:r>
                      <a:r>
                        <a:rPr lang="ar-DZ" sz="4000" b="1" kern="1200" dirty="0" smtClean="0">
                          <a:solidFill>
                            <a:schemeClr val="tx1"/>
                          </a:solidFill>
                          <a:latin typeface="Traditional Arabic" pitchFamily="18" charset="-78"/>
                          <a:ea typeface="+mn-ea"/>
                          <a:cs typeface="Traditional Arabic" pitchFamily="18" charset="-78"/>
                        </a:rPr>
                        <a:t>مواد</a:t>
                      </a:r>
                      <a:r>
                        <a:rPr lang="ar-DZ" sz="4000" b="1" kern="1200" baseline="0" dirty="0" smtClean="0">
                          <a:solidFill>
                            <a:schemeClr val="tx1"/>
                          </a:solidFill>
                          <a:latin typeface="Traditional Arabic" pitchFamily="18" charset="-78"/>
                          <a:ea typeface="+mn-ea"/>
                          <a:cs typeface="Traditional Arabic" pitchFamily="18" charset="-78"/>
                        </a:rPr>
                        <a:t> الأولية</a:t>
                      </a:r>
                      <a:endParaRPr lang="fr-FR" sz="4000" b="1" kern="1200" dirty="0">
                        <a:solidFill>
                          <a:schemeClr val="tx1"/>
                        </a:solidFill>
                        <a:latin typeface="Traditional Arabic" pitchFamily="18" charset="-78"/>
                        <a:ea typeface="+mn-ea"/>
                        <a:cs typeface="Traditional Arabic" pitchFamily="18" charset="-78"/>
                      </a:endParaRPr>
                    </a:p>
                  </a:txBody>
                  <a:tcPr/>
                </a:tc>
              </a:tr>
              <a:tr h="370840">
                <a:tc>
                  <a:txBody>
                    <a:bodyPr/>
                    <a:lstStyle/>
                    <a:p>
                      <a:pPr algn="r" rtl="1"/>
                      <a:r>
                        <a:rPr lang="ar-SA" sz="4000" b="1" kern="1200" dirty="0" smtClean="0">
                          <a:solidFill>
                            <a:schemeClr val="dk1"/>
                          </a:solidFill>
                          <a:latin typeface="Traditional Arabic" pitchFamily="18" charset="-78"/>
                          <a:ea typeface="+mn-ea"/>
                          <a:cs typeface="Traditional Arabic" pitchFamily="18" charset="-78"/>
                        </a:rPr>
                        <a:t>ثانيا: طريقة تقدير كمية وقيمة مشتريات المواد الأولية</a:t>
                      </a:r>
                      <a:endParaRPr lang="fr-FR" sz="4000" kern="1200" dirty="0">
                        <a:solidFill>
                          <a:schemeClr val="dk1"/>
                        </a:solidFill>
                        <a:latin typeface="Traditional Arabic" pitchFamily="18" charset="-78"/>
                        <a:ea typeface="+mn-ea"/>
                        <a:cs typeface="Traditional Arabic" pitchFamily="18" charset="-78"/>
                      </a:endParaRP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417638"/>
          </a:xfrm>
          <a:solidFill>
            <a:schemeClr val="bg1">
              <a:lumMod val="85000"/>
            </a:schemeClr>
          </a:solidFill>
        </p:spPr>
        <p:txBody>
          <a:bodyPr/>
          <a:lstStyle/>
          <a:p>
            <a:pPr rtl="1"/>
            <a:r>
              <a:rPr lang="ar-SA" b="1" dirty="0" smtClean="0">
                <a:latin typeface="Traditional Arabic" pitchFamily="18" charset="-78"/>
                <a:cs typeface="Traditional Arabic" pitchFamily="18" charset="-78"/>
              </a:rPr>
              <a:t>أولا: ماهية الميزانية التقديرية لل</a:t>
            </a:r>
            <a:r>
              <a:rPr lang="ar-DZ" b="1" dirty="0" smtClean="0">
                <a:latin typeface="Traditional Arabic" pitchFamily="18" charset="-78"/>
                <a:cs typeface="Traditional Arabic" pitchFamily="18" charset="-78"/>
              </a:rPr>
              <a:t>مواد الأولية</a:t>
            </a:r>
            <a:endParaRPr lang="fr-FR" b="1" dirty="0">
              <a:latin typeface="Traditional Arabic" pitchFamily="18" charset="-78"/>
              <a:cs typeface="Traditional Arabic" pitchFamily="18" charset="-78"/>
            </a:endParaRPr>
          </a:p>
        </p:txBody>
      </p:sp>
      <p:sp>
        <p:nvSpPr>
          <p:cNvPr id="3" name="Espace réservé du contenu 2"/>
          <p:cNvSpPr>
            <a:spLocks noGrp="1"/>
          </p:cNvSpPr>
          <p:nvPr>
            <p:ph idx="1"/>
          </p:nvPr>
        </p:nvSpPr>
        <p:spPr>
          <a:xfrm>
            <a:off x="0" y="1428736"/>
            <a:ext cx="9144000" cy="5429264"/>
          </a:xfrm>
          <a:solidFill>
            <a:schemeClr val="tx2">
              <a:lumMod val="20000"/>
              <a:lumOff val="80000"/>
            </a:schemeClr>
          </a:solidFill>
        </p:spPr>
        <p:txBody>
          <a:bodyPr>
            <a:noAutofit/>
          </a:bodyPr>
          <a:lstStyle/>
          <a:p>
            <a:pPr algn="just" rtl="1">
              <a:buNone/>
            </a:pPr>
            <a:r>
              <a:rPr lang="ar-SA" sz="4800" dirty="0" smtClean="0">
                <a:latin typeface="Traditional Arabic" pitchFamily="18" charset="-78"/>
                <a:cs typeface="Traditional Arabic" pitchFamily="18" charset="-78"/>
              </a:rPr>
              <a:t>بعد تقدير </a:t>
            </a:r>
            <a:r>
              <a:rPr lang="ar-SA" sz="4800" dirty="0" err="1" smtClean="0">
                <a:latin typeface="Traditional Arabic" pitchFamily="18" charset="-78"/>
                <a:cs typeface="Traditional Arabic" pitchFamily="18" charset="-78"/>
              </a:rPr>
              <a:t>الانتاج</a:t>
            </a:r>
            <a:r>
              <a:rPr lang="ar-SA" sz="4800" dirty="0" smtClean="0">
                <a:latin typeface="Traditional Arabic" pitchFamily="18" charset="-78"/>
                <a:cs typeface="Traditional Arabic" pitchFamily="18" charset="-78"/>
              </a:rPr>
              <a:t> وإعداد الميزانية التقديرية للإنتاج يجب تقدير عوامل </a:t>
            </a:r>
            <a:r>
              <a:rPr lang="ar-SA" sz="4800" dirty="0" err="1" smtClean="0">
                <a:latin typeface="Traditional Arabic" pitchFamily="18" charset="-78"/>
                <a:cs typeface="Traditional Arabic" pitchFamily="18" charset="-78"/>
              </a:rPr>
              <a:t>الانتاج</a:t>
            </a:r>
            <a:r>
              <a:rPr lang="ar-SA" sz="4800" dirty="0" smtClean="0">
                <a:latin typeface="Traditional Arabic" pitchFamily="18" charset="-78"/>
                <a:cs typeface="Traditional Arabic" pitchFamily="18" charset="-78"/>
              </a:rPr>
              <a:t> اللازمة من مواد مباشرة ويد عاملة، وذلك من أجل تنفيذ خطة </a:t>
            </a:r>
            <a:r>
              <a:rPr lang="ar-SA" sz="4800" dirty="0" err="1" smtClean="0">
                <a:latin typeface="Traditional Arabic" pitchFamily="18" charset="-78"/>
                <a:cs typeface="Traditional Arabic" pitchFamily="18" charset="-78"/>
              </a:rPr>
              <a:t>الانتاج</a:t>
            </a:r>
            <a:r>
              <a:rPr lang="ar-SA" sz="4800" dirty="0" smtClean="0">
                <a:latin typeface="Traditional Arabic" pitchFamily="18" charset="-78"/>
                <a:cs typeface="Traditional Arabic" pitchFamily="18" charset="-78"/>
              </a:rPr>
              <a:t>، حيث يتم إعداد ميزانيتين مكملتين للميزانية التقديرية المباشرة هما:</a:t>
            </a:r>
            <a:endParaRPr lang="fr-FR" sz="4800" dirty="0" smtClean="0">
              <a:latin typeface="Traditional Arabic" pitchFamily="18" charset="-78"/>
              <a:cs typeface="Traditional Arabic" pitchFamily="18" charset="-78"/>
            </a:endParaRPr>
          </a:p>
          <a:p>
            <a:pPr algn="ctr" rtl="1"/>
            <a:r>
              <a:rPr lang="ar-SA" sz="4800" dirty="0" smtClean="0">
                <a:latin typeface="Traditional Arabic" pitchFamily="18" charset="-78"/>
                <a:cs typeface="Traditional Arabic" pitchFamily="18" charset="-78"/>
              </a:rPr>
              <a:t>-الميزانية التقديرية للمواد </a:t>
            </a:r>
            <a:r>
              <a:rPr lang="ar-DZ" sz="4800" dirty="0" smtClean="0">
                <a:latin typeface="Traditional Arabic" pitchFamily="18" charset="-78"/>
                <a:cs typeface="Traditional Arabic" pitchFamily="18" charset="-78"/>
              </a:rPr>
              <a:t>الأولية</a:t>
            </a:r>
            <a:r>
              <a:rPr lang="ar-SA" sz="4800" dirty="0" smtClean="0">
                <a:latin typeface="Traditional Arabic" pitchFamily="18" charset="-78"/>
                <a:cs typeface="Traditional Arabic" pitchFamily="18" charset="-78"/>
              </a:rPr>
              <a:t>؛</a:t>
            </a:r>
            <a:endParaRPr lang="fr-FR" sz="4800" dirty="0" smtClean="0">
              <a:latin typeface="Traditional Arabic" pitchFamily="18" charset="-78"/>
              <a:cs typeface="Traditional Arabic" pitchFamily="18" charset="-78"/>
            </a:endParaRPr>
          </a:p>
          <a:p>
            <a:pPr algn="ctr" rtl="1"/>
            <a:r>
              <a:rPr lang="ar-SA" sz="4800" dirty="0" smtClean="0">
                <a:latin typeface="Traditional Arabic" pitchFamily="18" charset="-78"/>
                <a:cs typeface="Traditional Arabic" pitchFamily="18" charset="-78"/>
              </a:rPr>
              <a:t>-الميزانية التقديرية لتكاليف العمل المباشر.</a:t>
            </a:r>
            <a:endParaRPr lang="fr-FR" sz="4800" dirty="0" smtClean="0">
              <a:latin typeface="Traditional Arabic" pitchFamily="18" charset="-78"/>
              <a:cs typeface="Traditional Arabic" pitchFamily="18" charset="-78"/>
            </a:endParaRPr>
          </a:p>
          <a:p>
            <a:pPr algn="just" rtl="1"/>
            <a:endParaRPr lang="fr-FR" sz="4800" dirty="0" smtClean="0">
              <a:latin typeface="Traditional Arabic" pitchFamily="18" charset="-78"/>
              <a:cs typeface="Traditional Arabic" pitchFamily="18"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20000"/>
              <a:lumOff val="80000"/>
            </a:schemeClr>
          </a:solidFill>
        </p:spPr>
        <p:txBody>
          <a:bodyPr>
            <a:normAutofit/>
          </a:bodyPr>
          <a:lstStyle/>
          <a:p>
            <a:pPr algn="just" rtl="1">
              <a:buNone/>
            </a:pPr>
            <a:r>
              <a:rPr lang="ar-SA" sz="4800" dirty="0" smtClean="0">
                <a:latin typeface="Traditional Arabic" pitchFamily="18" charset="-78"/>
                <a:cs typeface="Traditional Arabic" pitchFamily="18" charset="-78"/>
              </a:rPr>
              <a:t>توضح هذه الميزانية مبلغ المواد المباشرة التي يجب على المؤسسة شرائها من أجل تغطية </a:t>
            </a:r>
            <a:r>
              <a:rPr lang="ar-SA" sz="4800" dirty="0" err="1" smtClean="0">
                <a:latin typeface="Traditional Arabic" pitchFamily="18" charset="-78"/>
                <a:cs typeface="Traditional Arabic" pitchFamily="18" charset="-78"/>
              </a:rPr>
              <a:t>الانتاج</a:t>
            </a:r>
            <a:r>
              <a:rPr lang="ar-SA" sz="4800" dirty="0" smtClean="0">
                <a:latin typeface="Traditional Arabic" pitchFamily="18" charset="-78"/>
                <a:cs typeface="Traditional Arabic" pitchFamily="18" charset="-78"/>
              </a:rPr>
              <a:t> التقديري، حيث يتطلب إعداد هذه الميزانية معرفة ما يلي:</a:t>
            </a:r>
            <a:endParaRPr lang="fr-FR" sz="4800" dirty="0" smtClean="0">
              <a:latin typeface="Traditional Arabic" pitchFamily="18" charset="-78"/>
              <a:cs typeface="Traditional Arabic" pitchFamily="18" charset="-78"/>
            </a:endParaRPr>
          </a:p>
          <a:p>
            <a:pPr algn="just" rtl="1"/>
            <a:r>
              <a:rPr lang="ar-SA" sz="4800" dirty="0" smtClean="0">
                <a:latin typeface="Traditional Arabic" pitchFamily="18" charset="-78"/>
                <a:cs typeface="Traditional Arabic" pitchFamily="18" charset="-78"/>
              </a:rPr>
              <a:t>-مستوى </a:t>
            </a:r>
            <a:r>
              <a:rPr lang="ar-SA" sz="4800" dirty="0" err="1" smtClean="0">
                <a:latin typeface="Traditional Arabic" pitchFamily="18" charset="-78"/>
                <a:cs typeface="Traditional Arabic" pitchFamily="18" charset="-78"/>
              </a:rPr>
              <a:t>الانتاج</a:t>
            </a:r>
            <a:r>
              <a:rPr lang="ar-SA" sz="4800" dirty="0" smtClean="0">
                <a:latin typeface="Traditional Arabic" pitchFamily="18" charset="-78"/>
                <a:cs typeface="Traditional Arabic" pitchFamily="18" charset="-78"/>
              </a:rPr>
              <a:t>؛</a:t>
            </a:r>
            <a:endParaRPr lang="fr-FR" sz="4800" dirty="0" smtClean="0">
              <a:latin typeface="Traditional Arabic" pitchFamily="18" charset="-78"/>
              <a:cs typeface="Traditional Arabic" pitchFamily="18" charset="-78"/>
            </a:endParaRPr>
          </a:p>
          <a:p>
            <a:pPr algn="just" rtl="1"/>
            <a:r>
              <a:rPr lang="ar-SA" sz="4800" dirty="0" smtClean="0">
                <a:latin typeface="Traditional Arabic" pitchFamily="18" charset="-78"/>
                <a:cs typeface="Traditional Arabic" pitchFamily="18" charset="-78"/>
              </a:rPr>
              <a:t>-مستوى مخزون المواد الابتدائي(مخزون أول مدة)؛</a:t>
            </a:r>
            <a:endParaRPr lang="fr-FR" sz="4800" dirty="0" smtClean="0">
              <a:latin typeface="Traditional Arabic" pitchFamily="18" charset="-78"/>
              <a:cs typeface="Traditional Arabic" pitchFamily="18" charset="-78"/>
            </a:endParaRPr>
          </a:p>
          <a:p>
            <a:pPr algn="just" rtl="1"/>
            <a:r>
              <a:rPr lang="ar-SA" sz="4800" dirty="0" smtClean="0">
                <a:latin typeface="Traditional Arabic" pitchFamily="18" charset="-78"/>
                <a:cs typeface="Traditional Arabic" pitchFamily="18" charset="-78"/>
              </a:rPr>
              <a:t>-مستوى مخزون المواد (مخزون آخر مدة)، حيث يسمح هذا المستوى بالإنتاج في الفترة الموالية؛</a:t>
            </a:r>
            <a:endParaRPr lang="fr-FR" sz="4800" dirty="0" smtClean="0">
              <a:latin typeface="Traditional Arabic" pitchFamily="18" charset="-78"/>
              <a:cs typeface="Traditional Arabic" pitchFamily="18" charset="-78"/>
            </a:endParaRPr>
          </a:p>
          <a:p>
            <a:pPr algn="just" rtl="1"/>
            <a:r>
              <a:rPr lang="ar-SA" sz="4800" dirty="0" smtClean="0">
                <a:latin typeface="Traditional Arabic" pitchFamily="18" charset="-78"/>
                <a:cs typeface="Traditional Arabic" pitchFamily="18" charset="-78"/>
              </a:rPr>
              <a:t>-المواد المباشرة المستعملة في الإنتاج وتكلفتها.</a:t>
            </a:r>
            <a:endParaRPr lang="fr-FR" sz="4800" dirty="0" smtClean="0">
              <a:latin typeface="Traditional Arabic" pitchFamily="18" charset="-78"/>
              <a:cs typeface="Traditional Arabic" pitchFamily="18" charset="-78"/>
            </a:endParaRPr>
          </a:p>
          <a:p>
            <a:pPr algn="just" rtl="1">
              <a:buNone/>
            </a:pPr>
            <a:endParaRPr lang="fr-FR" sz="4800" dirty="0" smtClean="0">
              <a:latin typeface="Traditional Arabic" pitchFamily="18" charset="-78"/>
              <a:cs typeface="Traditional Arabic"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bg1">
              <a:lumMod val="85000"/>
            </a:schemeClr>
          </a:solidFill>
        </p:spPr>
        <p:txBody>
          <a:bodyPr>
            <a:normAutofit/>
          </a:bodyPr>
          <a:lstStyle/>
          <a:p>
            <a:r>
              <a:rPr lang="ar-DZ" b="1" dirty="0" smtClean="0">
                <a:latin typeface="Traditional Arabic" pitchFamily="18" charset="-78"/>
                <a:cs typeface="Traditional Arabic" pitchFamily="18" charset="-78"/>
              </a:rPr>
              <a:t>المحور الرابع: الموازنة التقديرية للإنتاج</a:t>
            </a:r>
            <a:endParaRPr lang="fr-FR" b="1" dirty="0">
              <a:latin typeface="Traditional Arabic" pitchFamily="18" charset="-78"/>
              <a:cs typeface="Traditional Arabic" pitchFamily="18" charset="-78"/>
            </a:endParaRPr>
          </a:p>
        </p:txBody>
      </p:sp>
      <p:graphicFrame>
        <p:nvGraphicFramePr>
          <p:cNvPr id="4" name="Espace réservé du contenu 3"/>
          <p:cNvGraphicFramePr>
            <a:graphicFrameLocks noGrp="1"/>
          </p:cNvGraphicFramePr>
          <p:nvPr>
            <p:ph idx="1"/>
          </p:nvPr>
        </p:nvGraphicFramePr>
        <p:xfrm>
          <a:off x="457200" y="1600200"/>
          <a:ext cx="8229600" cy="3505200"/>
        </p:xfrm>
        <a:graphic>
          <a:graphicData uri="http://schemas.openxmlformats.org/drawingml/2006/table">
            <a:tbl>
              <a:tblPr firstRow="1" bandRow="1">
                <a:tableStyleId>{5C22544A-7EE6-4342-B048-85BDC9FD1C3A}</a:tableStyleId>
              </a:tblPr>
              <a:tblGrid>
                <a:gridCol w="8229600"/>
              </a:tblGrid>
              <a:tr h="370840">
                <a:tc>
                  <a:txBody>
                    <a:bodyPr/>
                    <a:lstStyle/>
                    <a:p>
                      <a:pPr algn="r" rtl="1"/>
                      <a:r>
                        <a:rPr lang="ar-DZ" sz="4000" b="1" kern="1200" dirty="0" smtClean="0">
                          <a:solidFill>
                            <a:schemeClr val="tx1"/>
                          </a:solidFill>
                          <a:latin typeface="Traditional Arabic" pitchFamily="18" charset="-78"/>
                          <a:ea typeface="+mn-ea"/>
                          <a:cs typeface="Traditional Arabic" pitchFamily="18" charset="-78"/>
                        </a:rPr>
                        <a:t>أولا: تعريف موازنة الإنتاج</a:t>
                      </a:r>
                      <a:endParaRPr lang="fr-FR" sz="4000" b="1" kern="1200" dirty="0">
                        <a:solidFill>
                          <a:schemeClr val="tx1"/>
                        </a:solidFill>
                        <a:latin typeface="Traditional Arabic" pitchFamily="18" charset="-78"/>
                        <a:ea typeface="+mn-ea"/>
                        <a:cs typeface="Traditional Arabic" pitchFamily="18" charset="-78"/>
                      </a:endParaRPr>
                    </a:p>
                  </a:txBody>
                  <a:tcPr/>
                </a:tc>
              </a:tr>
              <a:tr h="370840">
                <a:tc>
                  <a:txBody>
                    <a:bodyPr/>
                    <a:lstStyle/>
                    <a:p>
                      <a:pPr lvl="0" algn="r" rtl="1"/>
                      <a:r>
                        <a:rPr lang="ar-DZ" sz="4000" b="1" kern="1200" dirty="0" smtClean="0">
                          <a:solidFill>
                            <a:schemeClr val="dk1"/>
                          </a:solidFill>
                          <a:latin typeface="Traditional Arabic" pitchFamily="18" charset="-78"/>
                          <a:ea typeface="+mn-ea"/>
                          <a:cs typeface="Traditional Arabic" pitchFamily="18" charset="-78"/>
                        </a:rPr>
                        <a:t>ثانيا: أهداف موازنة  الإنتاج</a:t>
                      </a:r>
                      <a:endParaRPr lang="fr-FR" sz="4000" b="1" kern="1200" dirty="0">
                        <a:solidFill>
                          <a:schemeClr val="dk1"/>
                        </a:solidFill>
                        <a:latin typeface="Traditional Arabic" pitchFamily="18" charset="-78"/>
                        <a:ea typeface="+mn-ea"/>
                        <a:cs typeface="Traditional Arabic" pitchFamily="18" charset="-78"/>
                      </a:endParaRPr>
                    </a:p>
                  </a:txBody>
                  <a:tcPr/>
                </a:tc>
              </a:tr>
              <a:tr h="370840">
                <a:tc>
                  <a:txBody>
                    <a:bodyPr/>
                    <a:lstStyle/>
                    <a:p>
                      <a:pPr lvl="0" algn="r" rtl="1"/>
                      <a:r>
                        <a:rPr lang="ar-DZ" sz="4000" b="1" kern="1200" dirty="0" smtClean="0">
                          <a:solidFill>
                            <a:schemeClr val="dk1"/>
                          </a:solidFill>
                          <a:latin typeface="Traditional Arabic" pitchFamily="18" charset="-78"/>
                          <a:ea typeface="+mn-ea"/>
                          <a:cs typeface="Traditional Arabic" pitchFamily="18" charset="-78"/>
                        </a:rPr>
                        <a:t>ثالثا: أنظمة الإنتاج</a:t>
                      </a:r>
                      <a:endParaRPr lang="fr-FR" sz="4000" b="1" kern="1200" dirty="0">
                        <a:solidFill>
                          <a:schemeClr val="dk1"/>
                        </a:solidFill>
                        <a:latin typeface="Traditional Arabic" pitchFamily="18" charset="-78"/>
                        <a:ea typeface="+mn-ea"/>
                        <a:cs typeface="Traditional Arabic" pitchFamily="18" charset="-78"/>
                      </a:endParaRPr>
                    </a:p>
                  </a:txBody>
                  <a:tcPr/>
                </a:tc>
              </a:tr>
              <a:tr h="370840">
                <a:tc>
                  <a:txBody>
                    <a:bodyPr/>
                    <a:lstStyle/>
                    <a:p>
                      <a:pPr lvl="0" algn="r" rtl="1"/>
                      <a:r>
                        <a:rPr lang="ar-DZ" sz="4000" b="1" kern="1200" dirty="0" smtClean="0">
                          <a:solidFill>
                            <a:schemeClr val="dk1"/>
                          </a:solidFill>
                          <a:latin typeface="Traditional Arabic" pitchFamily="18" charset="-78"/>
                          <a:ea typeface="+mn-ea"/>
                          <a:cs typeface="Traditional Arabic" pitchFamily="18" charset="-78"/>
                        </a:rPr>
                        <a:t>رابعا:القيود المتعلقة بإعداد الموازنة التقديرية للإنتاج </a:t>
                      </a:r>
                      <a:endParaRPr lang="fr-FR" sz="4000" b="1" kern="1200" dirty="0">
                        <a:solidFill>
                          <a:schemeClr val="dk1"/>
                        </a:solidFill>
                        <a:latin typeface="Traditional Arabic" pitchFamily="18" charset="-78"/>
                        <a:ea typeface="+mn-ea"/>
                        <a:cs typeface="Traditional Arabic" pitchFamily="18" charset="-78"/>
                      </a:endParaRPr>
                    </a:p>
                  </a:txBody>
                  <a:tcPr/>
                </a:tc>
              </a:tr>
              <a:tr h="370840">
                <a:tc>
                  <a:txBody>
                    <a:bodyPr/>
                    <a:lstStyle/>
                    <a:p>
                      <a:pPr lvl="0" algn="r" rtl="1"/>
                      <a:r>
                        <a:rPr lang="ar-DZ" sz="4000" b="1" kern="1200" dirty="0" smtClean="0">
                          <a:solidFill>
                            <a:schemeClr val="dk1"/>
                          </a:solidFill>
                          <a:latin typeface="Traditional Arabic" pitchFamily="18" charset="-78"/>
                          <a:ea typeface="+mn-ea"/>
                          <a:cs typeface="Traditional Arabic" pitchFamily="18" charset="-78"/>
                        </a:rPr>
                        <a:t>خامسا: مقومات إعداد الموازنة التقديرية للإنتاج</a:t>
                      </a:r>
                      <a:endParaRPr lang="fr-FR" sz="4000" b="1" kern="1200" dirty="0">
                        <a:solidFill>
                          <a:schemeClr val="dk1"/>
                        </a:solidFill>
                        <a:latin typeface="Traditional Arabic" pitchFamily="18" charset="-78"/>
                        <a:ea typeface="+mn-ea"/>
                        <a:cs typeface="Traditional Arabic" pitchFamily="18" charset="-78"/>
                      </a:endParaRPr>
                    </a:p>
                  </a:txBody>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417638"/>
          </a:xfrm>
          <a:solidFill>
            <a:schemeClr val="bg1">
              <a:lumMod val="85000"/>
            </a:schemeClr>
          </a:solidFill>
        </p:spPr>
        <p:txBody>
          <a:bodyPr/>
          <a:lstStyle/>
          <a:p>
            <a:pPr rtl="1"/>
            <a:r>
              <a:rPr lang="ar-SA" b="1" dirty="0" smtClean="0">
                <a:solidFill>
                  <a:schemeClr val="dk1"/>
                </a:solidFill>
                <a:latin typeface="Traditional Arabic" pitchFamily="18" charset="-78"/>
                <a:cs typeface="Traditional Arabic" pitchFamily="18" charset="-78"/>
              </a:rPr>
              <a:t>ثانيا: طريقة تقدير كمية وقيمة مشتريات المواد الأولية</a:t>
            </a:r>
            <a:endParaRPr lang="fr-FR" dirty="0">
              <a:solidFill>
                <a:schemeClr val="dk1"/>
              </a:solidFill>
              <a:latin typeface="Traditional Arabic" pitchFamily="18" charset="-78"/>
              <a:cs typeface="Traditional Arabic" pitchFamily="18" charset="-78"/>
            </a:endParaRPr>
          </a:p>
        </p:txBody>
      </p:sp>
      <p:sp>
        <p:nvSpPr>
          <p:cNvPr id="3" name="Espace réservé du contenu 2"/>
          <p:cNvSpPr>
            <a:spLocks noGrp="1"/>
          </p:cNvSpPr>
          <p:nvPr>
            <p:ph idx="1"/>
          </p:nvPr>
        </p:nvSpPr>
        <p:spPr>
          <a:xfrm>
            <a:off x="0" y="1428736"/>
            <a:ext cx="9144000" cy="5429264"/>
          </a:xfrm>
          <a:solidFill>
            <a:schemeClr val="tx2">
              <a:lumMod val="20000"/>
              <a:lumOff val="80000"/>
            </a:schemeClr>
          </a:solidFill>
        </p:spPr>
        <p:txBody>
          <a:bodyPr>
            <a:noAutofit/>
          </a:bodyPr>
          <a:lstStyle/>
          <a:p>
            <a:pPr algn="just" rtl="1">
              <a:buNone/>
            </a:pPr>
            <a:r>
              <a:rPr lang="ar-SA" sz="4400" dirty="0" smtClean="0">
                <a:latin typeface="Traditional Arabic" pitchFamily="18" charset="-78"/>
                <a:cs typeface="Traditional Arabic" pitchFamily="18" charset="-78"/>
              </a:rPr>
              <a:t>يتم تقدير كمية وقيمة المشتريات من كل مادة أولية كما يلي:</a:t>
            </a:r>
            <a:endParaRPr lang="fr-FR" sz="4400" dirty="0" smtClean="0">
              <a:latin typeface="Traditional Arabic" pitchFamily="18" charset="-78"/>
              <a:cs typeface="Traditional Arabic" pitchFamily="18" charset="-78"/>
            </a:endParaRPr>
          </a:p>
          <a:p>
            <a:pPr algn="just" rtl="1">
              <a:buNone/>
            </a:pPr>
            <a:r>
              <a:rPr lang="ar-SA" sz="4400" b="1" dirty="0" smtClean="0">
                <a:solidFill>
                  <a:srgbClr val="FF0000"/>
                </a:solidFill>
                <a:latin typeface="Traditional Arabic" pitchFamily="18" charset="-78"/>
                <a:cs typeface="Traditional Arabic" pitchFamily="18" charset="-78"/>
              </a:rPr>
              <a:t>كمية المواد المطلوب شراؤها= كمية احتياجات الإنتاج+ كمية المخزون آخر مدة- كمية المخزون أول المدة</a:t>
            </a:r>
            <a:endParaRPr lang="fr-FR" sz="4400" b="1" dirty="0" smtClean="0">
              <a:solidFill>
                <a:srgbClr val="FF0000"/>
              </a:solidFill>
              <a:latin typeface="Traditional Arabic" pitchFamily="18" charset="-78"/>
              <a:cs typeface="Traditional Arabic" pitchFamily="18" charset="-78"/>
            </a:endParaRPr>
          </a:p>
          <a:p>
            <a:pPr algn="just" rtl="1">
              <a:buNone/>
            </a:pPr>
            <a:r>
              <a:rPr lang="ar-SA" sz="4400" b="1" dirty="0" smtClean="0">
                <a:latin typeface="Traditional Arabic" pitchFamily="18" charset="-78"/>
                <a:cs typeface="Traditional Arabic" pitchFamily="18" charset="-78"/>
              </a:rPr>
              <a:t>قيمة المشتريات= كمية المواد المطلوب شراؤها* متوسط سعر شراء الوحدة</a:t>
            </a:r>
            <a:endParaRPr lang="fr-FR" sz="4400" b="1" dirty="0" smtClean="0">
              <a:latin typeface="Traditional Arabic" pitchFamily="18" charset="-78"/>
              <a:cs typeface="Traditional Arabic" pitchFamily="18" charset="-78"/>
            </a:endParaRPr>
          </a:p>
          <a:p>
            <a:pPr algn="just" rtl="1">
              <a:buNone/>
            </a:pPr>
            <a:r>
              <a:rPr lang="ar-SA" sz="4400" b="1" dirty="0" smtClean="0">
                <a:latin typeface="Traditional Arabic" pitchFamily="18" charset="-78"/>
                <a:cs typeface="Traditional Arabic" pitchFamily="18" charset="-78"/>
              </a:rPr>
              <a:t>إجمالي تكاليف المشتريات= قيمة المشتريات+ مصاريف النقل+ عمولة الشراء</a:t>
            </a:r>
            <a:endParaRPr lang="fr-FR" sz="4400" b="1" dirty="0" smtClean="0">
              <a:latin typeface="Traditional Arabic" pitchFamily="18" charset="-78"/>
              <a:cs typeface="Traditional Arabic" pitchFamily="18" charset="-78"/>
            </a:endParaRPr>
          </a:p>
          <a:p>
            <a:pPr algn="just" rtl="1"/>
            <a:endParaRPr lang="fr-FR" sz="4800" dirty="0" smtClean="0">
              <a:latin typeface="Traditional Arabic" pitchFamily="18" charset="-78"/>
              <a:cs typeface="Traditional Arabic" pitchFamily="18"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20000"/>
              <a:lumOff val="80000"/>
            </a:schemeClr>
          </a:solidFill>
        </p:spPr>
        <p:txBody>
          <a:bodyPr>
            <a:normAutofit fontScale="92500"/>
          </a:bodyPr>
          <a:lstStyle/>
          <a:p>
            <a:pPr algn="just" rtl="1">
              <a:buNone/>
            </a:pPr>
            <a:r>
              <a:rPr lang="ar-DZ" sz="4000" b="1" dirty="0" smtClean="0">
                <a:latin typeface="Traditional Arabic" pitchFamily="18" charset="-78"/>
                <a:cs typeface="Traditional Arabic" pitchFamily="18" charset="-78"/>
              </a:rPr>
              <a:t>مثال</a:t>
            </a:r>
            <a:r>
              <a:rPr lang="ar-DZ" sz="4000" dirty="0" smtClean="0">
                <a:latin typeface="Traditional Arabic" pitchFamily="18" charset="-78"/>
                <a:cs typeface="Traditional Arabic" pitchFamily="18" charset="-78"/>
              </a:rPr>
              <a:t>: الجدول التالي يمثل كمية المواد الأولية المتوقع استخدامها في الإنتاج</a:t>
            </a:r>
          </a:p>
          <a:p>
            <a:pPr algn="just" rtl="1">
              <a:buNone/>
            </a:pPr>
            <a:endParaRPr lang="ar-DZ" sz="4000" dirty="0" smtClean="0">
              <a:latin typeface="Traditional Arabic" pitchFamily="18" charset="-78"/>
              <a:cs typeface="Traditional Arabic" pitchFamily="18" charset="-78"/>
            </a:endParaRPr>
          </a:p>
          <a:p>
            <a:pPr algn="just" rtl="1">
              <a:buNone/>
            </a:pPr>
            <a:endParaRPr lang="ar-DZ" sz="4800" dirty="0" smtClean="0">
              <a:latin typeface="Traditional Arabic" pitchFamily="18" charset="-78"/>
              <a:cs typeface="Traditional Arabic" pitchFamily="18" charset="-78"/>
            </a:endParaRPr>
          </a:p>
          <a:p>
            <a:pPr algn="just" rtl="1">
              <a:buNone/>
            </a:pPr>
            <a:r>
              <a:rPr lang="ar-DZ" sz="4000" dirty="0" smtClean="0">
                <a:latin typeface="Traditional Arabic" pitchFamily="18" charset="-78"/>
                <a:cs typeface="Traditional Arabic" pitchFamily="18" charset="-78"/>
              </a:rPr>
              <a:t>إذا علمت أن:</a:t>
            </a:r>
          </a:p>
          <a:p>
            <a:pPr algn="just" rtl="1">
              <a:buNone/>
            </a:pPr>
            <a:r>
              <a:rPr lang="ar-DZ" sz="4000" dirty="0" smtClean="0">
                <a:latin typeface="Traditional Arabic" pitchFamily="18" charset="-78"/>
                <a:cs typeface="Traditional Arabic" pitchFamily="18" charset="-78"/>
              </a:rPr>
              <a:t>- سعر شراء الوحدة من المواد الأولية 120دج.</a:t>
            </a:r>
          </a:p>
          <a:p>
            <a:pPr algn="just" rtl="1">
              <a:buFontTx/>
              <a:buChar char="-"/>
            </a:pPr>
            <a:r>
              <a:rPr lang="ar-DZ" sz="4000" dirty="0" smtClean="0">
                <a:latin typeface="Traditional Arabic" pitchFamily="18" charset="-78"/>
                <a:cs typeface="Traditional Arabic" pitchFamily="18" charset="-78"/>
              </a:rPr>
              <a:t>سياسة المؤسسة الاحتفاظ في نهاية كل شهر بنسبة 10% من المواد الأولية المستخدمة بالإنتاج في الشهر الموالي.</a:t>
            </a:r>
          </a:p>
          <a:p>
            <a:pPr algn="just" rtl="1">
              <a:buFontTx/>
              <a:buChar char="-"/>
            </a:pPr>
            <a:r>
              <a:rPr lang="ar-DZ" sz="4000" dirty="0" smtClean="0">
                <a:latin typeface="Traditional Arabic" pitchFamily="18" charset="-78"/>
                <a:cs typeface="Traditional Arabic" pitchFamily="18" charset="-78"/>
              </a:rPr>
              <a:t>تسدد الشركة نهاية كل شهر لنقل المواد مبلغ 25000دج، وعمولة شراء 15000دج.</a:t>
            </a:r>
          </a:p>
          <a:p>
            <a:pPr algn="just" rtl="1">
              <a:buNone/>
            </a:pPr>
            <a:r>
              <a:rPr lang="ar-DZ" sz="4000" b="1" dirty="0" smtClean="0">
                <a:latin typeface="Traditional Arabic" pitchFamily="18" charset="-78"/>
                <a:cs typeface="Traditional Arabic" pitchFamily="18" charset="-78"/>
              </a:rPr>
              <a:t>المطلوب</a:t>
            </a:r>
            <a:r>
              <a:rPr lang="ar-DZ" sz="4000" dirty="0" smtClean="0">
                <a:latin typeface="Traditional Arabic" pitchFamily="18" charset="-78"/>
                <a:cs typeface="Traditional Arabic" pitchFamily="18" charset="-78"/>
              </a:rPr>
              <a:t>: إعداد موازنة مشتريات المواد الأولية للثلاثي الأول </a:t>
            </a:r>
          </a:p>
          <a:p>
            <a:pPr algn="just" rtl="1">
              <a:buNone/>
            </a:pPr>
            <a:endParaRPr lang="fr-FR" sz="4800" dirty="0" smtClean="0">
              <a:latin typeface="Traditional Arabic" pitchFamily="18" charset="-78"/>
              <a:cs typeface="Traditional Arabic" pitchFamily="18" charset="-78"/>
            </a:endParaRPr>
          </a:p>
        </p:txBody>
      </p:sp>
      <p:graphicFrame>
        <p:nvGraphicFramePr>
          <p:cNvPr id="4" name="Tableau 3"/>
          <p:cNvGraphicFramePr>
            <a:graphicFrameLocks noGrp="1"/>
          </p:cNvGraphicFramePr>
          <p:nvPr/>
        </p:nvGraphicFramePr>
        <p:xfrm>
          <a:off x="142876" y="857232"/>
          <a:ext cx="8858280" cy="1158240"/>
        </p:xfrm>
        <a:graphic>
          <a:graphicData uri="http://schemas.openxmlformats.org/drawingml/2006/table">
            <a:tbl>
              <a:tblPr firstRow="1" bandRow="1">
                <a:tableStyleId>{5C22544A-7EE6-4342-B048-85BDC9FD1C3A}</a:tableStyleId>
              </a:tblPr>
              <a:tblGrid>
                <a:gridCol w="1142976"/>
                <a:gridCol w="1214446"/>
                <a:gridCol w="1285884"/>
                <a:gridCol w="1143008"/>
                <a:gridCol w="1285884"/>
                <a:gridCol w="2786082"/>
              </a:tblGrid>
              <a:tr h="370840">
                <a:tc>
                  <a:txBody>
                    <a:bodyPr/>
                    <a:lstStyle/>
                    <a:p>
                      <a:pPr algn="ctr"/>
                      <a:r>
                        <a:rPr lang="ar-DZ" sz="3200" b="1" dirty="0" err="1" smtClean="0">
                          <a:solidFill>
                            <a:schemeClr val="tx1"/>
                          </a:solidFill>
                          <a:latin typeface="Traditional Arabic" pitchFamily="18" charset="-78"/>
                          <a:cs typeface="Traditional Arabic" pitchFamily="18" charset="-78"/>
                        </a:rPr>
                        <a:t>ماي</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3200" b="1" dirty="0" err="1" smtClean="0">
                          <a:solidFill>
                            <a:schemeClr val="tx1"/>
                          </a:solidFill>
                          <a:latin typeface="Traditional Arabic" pitchFamily="18" charset="-78"/>
                          <a:cs typeface="Traditional Arabic" pitchFamily="18" charset="-78"/>
                        </a:rPr>
                        <a:t>أفريل</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3200" b="1" dirty="0" smtClean="0">
                          <a:solidFill>
                            <a:schemeClr val="tx1"/>
                          </a:solidFill>
                          <a:latin typeface="Traditional Arabic" pitchFamily="18" charset="-78"/>
                          <a:cs typeface="Traditional Arabic" pitchFamily="18" charset="-78"/>
                        </a:rPr>
                        <a:t>مارس</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3200" b="1" dirty="0" smtClean="0">
                          <a:solidFill>
                            <a:schemeClr val="tx1"/>
                          </a:solidFill>
                          <a:latin typeface="Traditional Arabic" pitchFamily="18" charset="-78"/>
                          <a:cs typeface="Traditional Arabic" pitchFamily="18" charset="-78"/>
                        </a:rPr>
                        <a:t>فيفري</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3200" b="1" dirty="0" smtClean="0">
                          <a:solidFill>
                            <a:schemeClr val="tx1"/>
                          </a:solidFill>
                          <a:latin typeface="Traditional Arabic" pitchFamily="18" charset="-78"/>
                          <a:cs typeface="Traditional Arabic" pitchFamily="18" charset="-78"/>
                        </a:rPr>
                        <a:t>جانفي</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3200" b="1" dirty="0" smtClean="0">
                          <a:solidFill>
                            <a:schemeClr val="tx1"/>
                          </a:solidFill>
                          <a:latin typeface="Traditional Arabic" pitchFamily="18" charset="-78"/>
                          <a:cs typeface="Traditional Arabic" pitchFamily="18" charset="-78"/>
                        </a:rPr>
                        <a:t>الأشهر</a:t>
                      </a:r>
                      <a:endParaRPr lang="fr-FR" sz="32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3200" b="1" dirty="0" smtClean="0">
                          <a:solidFill>
                            <a:schemeClr val="tx1"/>
                          </a:solidFill>
                          <a:latin typeface="Traditional Arabic" pitchFamily="18" charset="-78"/>
                          <a:cs typeface="Traditional Arabic" pitchFamily="18" charset="-78"/>
                        </a:rPr>
                        <a:t>6000</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3200" b="1" dirty="0" smtClean="0">
                          <a:solidFill>
                            <a:schemeClr val="tx1"/>
                          </a:solidFill>
                          <a:latin typeface="Traditional Arabic" pitchFamily="18" charset="-78"/>
                          <a:cs typeface="Traditional Arabic" pitchFamily="18" charset="-78"/>
                        </a:rPr>
                        <a:t>5600</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3200" b="1" dirty="0" smtClean="0">
                          <a:solidFill>
                            <a:schemeClr val="tx1"/>
                          </a:solidFill>
                          <a:latin typeface="Traditional Arabic" pitchFamily="18" charset="-78"/>
                          <a:cs typeface="Traditional Arabic" pitchFamily="18" charset="-78"/>
                        </a:rPr>
                        <a:t>5200</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3200" b="1" dirty="0" smtClean="0">
                          <a:solidFill>
                            <a:schemeClr val="tx1"/>
                          </a:solidFill>
                          <a:latin typeface="Traditional Arabic" pitchFamily="18" charset="-78"/>
                          <a:cs typeface="Traditional Arabic" pitchFamily="18" charset="-78"/>
                        </a:rPr>
                        <a:t>4800</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3200" b="1" dirty="0" smtClean="0">
                          <a:solidFill>
                            <a:schemeClr val="tx1"/>
                          </a:solidFill>
                          <a:latin typeface="Traditional Arabic" pitchFamily="18" charset="-78"/>
                          <a:cs typeface="Traditional Arabic" pitchFamily="18" charset="-78"/>
                        </a:rPr>
                        <a:t>4500</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3200" b="1" dirty="0" smtClean="0">
                          <a:solidFill>
                            <a:schemeClr val="tx1"/>
                          </a:solidFill>
                          <a:latin typeface="Traditional Arabic" pitchFamily="18" charset="-78"/>
                          <a:cs typeface="Traditional Arabic" pitchFamily="18" charset="-78"/>
                        </a:rPr>
                        <a:t>كمية</a:t>
                      </a:r>
                      <a:r>
                        <a:rPr lang="ar-DZ" sz="3200" b="1" baseline="0" dirty="0" smtClean="0">
                          <a:solidFill>
                            <a:schemeClr val="tx1"/>
                          </a:solidFill>
                          <a:latin typeface="Traditional Arabic" pitchFamily="18" charset="-78"/>
                          <a:cs typeface="Traditional Arabic" pitchFamily="18" charset="-78"/>
                        </a:rPr>
                        <a:t> المواد الأولية</a:t>
                      </a:r>
                      <a:endParaRPr lang="fr-FR" sz="3200" b="1" dirty="0">
                        <a:solidFill>
                          <a:schemeClr val="tx1"/>
                        </a:solidFill>
                        <a:latin typeface="Traditional Arabic" pitchFamily="18" charset="-78"/>
                        <a:cs typeface="Traditional Arabic" pitchFamily="18" charset="-78"/>
                      </a:endParaRPr>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20000"/>
              <a:lumOff val="80000"/>
            </a:schemeClr>
          </a:solidFill>
        </p:spPr>
        <p:txBody>
          <a:bodyPr>
            <a:normAutofit fontScale="92500" lnSpcReduction="10000"/>
          </a:bodyPr>
          <a:lstStyle/>
          <a:p>
            <a:pPr algn="ctr" rtl="1">
              <a:buNone/>
            </a:pPr>
            <a:r>
              <a:rPr lang="ar-DZ" sz="4000" b="1" dirty="0" smtClean="0">
                <a:latin typeface="Traditional Arabic" pitchFamily="18" charset="-78"/>
                <a:cs typeface="Traditional Arabic" pitchFamily="18" charset="-78"/>
              </a:rPr>
              <a:t>الحل: </a:t>
            </a:r>
          </a:p>
          <a:p>
            <a:pPr algn="just" rtl="1">
              <a:buNone/>
            </a:pPr>
            <a:r>
              <a:rPr lang="ar-SA" sz="3900" b="1" dirty="0" smtClean="0">
                <a:latin typeface="Traditional Arabic" pitchFamily="18" charset="-78"/>
                <a:cs typeface="Traditional Arabic" pitchFamily="18" charset="-78"/>
              </a:rPr>
              <a:t>لدينا</a:t>
            </a:r>
            <a:r>
              <a:rPr lang="ar-SA" sz="3900" dirty="0" smtClean="0">
                <a:latin typeface="Traditional Arabic" pitchFamily="18" charset="-78"/>
                <a:cs typeface="Traditional Arabic" pitchFamily="18" charset="-78"/>
              </a:rPr>
              <a:t>: كمية المطلوب شراؤها= كمية احتياجات </a:t>
            </a:r>
            <a:r>
              <a:rPr lang="ar-SA" sz="3900" dirty="0" err="1" smtClean="0">
                <a:latin typeface="Traditional Arabic" pitchFamily="18" charset="-78"/>
                <a:cs typeface="Traditional Arabic" pitchFamily="18" charset="-78"/>
              </a:rPr>
              <a:t>الانتاج</a:t>
            </a:r>
            <a:r>
              <a:rPr lang="ar-SA" sz="3900" dirty="0" smtClean="0">
                <a:latin typeface="Traditional Arabic" pitchFamily="18" charset="-78"/>
                <a:cs typeface="Traditional Arabic" pitchFamily="18" charset="-78"/>
              </a:rPr>
              <a:t>+ مخزون آخر المدة – مخزون أول المدة</a:t>
            </a:r>
            <a:endParaRPr lang="fr-FR" sz="3900" dirty="0" smtClean="0">
              <a:latin typeface="Traditional Arabic" pitchFamily="18" charset="-78"/>
              <a:cs typeface="Traditional Arabic" pitchFamily="18" charset="-78"/>
            </a:endParaRPr>
          </a:p>
          <a:p>
            <a:pPr algn="just" rtl="1"/>
            <a:r>
              <a:rPr lang="ar-SA" sz="3900" dirty="0" smtClean="0">
                <a:latin typeface="Traditional Arabic" pitchFamily="18" charset="-78"/>
                <a:cs typeface="Traditional Arabic" pitchFamily="18" charset="-78"/>
              </a:rPr>
              <a:t>قيمة المشتريات= كمية المواد المطلوب شراؤها* متوسط سعر شراء الوحدة</a:t>
            </a:r>
            <a:endParaRPr lang="fr-FR" sz="3900" dirty="0" smtClean="0">
              <a:latin typeface="Traditional Arabic" pitchFamily="18" charset="-78"/>
              <a:cs typeface="Traditional Arabic" pitchFamily="18" charset="-78"/>
            </a:endParaRPr>
          </a:p>
          <a:p>
            <a:pPr algn="just" rtl="1"/>
            <a:r>
              <a:rPr lang="ar-SA" sz="3900" dirty="0" smtClean="0">
                <a:latin typeface="Traditional Arabic" pitchFamily="18" charset="-78"/>
                <a:cs typeface="Traditional Arabic" pitchFamily="18" charset="-78"/>
              </a:rPr>
              <a:t>إجمالي تكاليف المشتريات= قيمة المشتريات+ مصاريف النقل+ عمولة الشراء</a:t>
            </a:r>
            <a:endParaRPr lang="fr-FR" sz="3900" dirty="0" smtClean="0">
              <a:latin typeface="Traditional Arabic" pitchFamily="18" charset="-78"/>
              <a:cs typeface="Traditional Arabic" pitchFamily="18" charset="-78"/>
            </a:endParaRPr>
          </a:p>
          <a:p>
            <a:pPr algn="just" rtl="1">
              <a:buNone/>
            </a:pPr>
            <a:r>
              <a:rPr lang="ar-SA" sz="3900" b="1" dirty="0" smtClean="0">
                <a:latin typeface="Traditional Arabic" pitchFamily="18" charset="-78"/>
                <a:cs typeface="Traditional Arabic" pitchFamily="18" charset="-78"/>
              </a:rPr>
              <a:t>لدينا: </a:t>
            </a:r>
            <a:endParaRPr lang="fr-FR" sz="3900" b="1" dirty="0" smtClean="0">
              <a:latin typeface="Traditional Arabic" pitchFamily="18" charset="-78"/>
              <a:cs typeface="Traditional Arabic" pitchFamily="18" charset="-78"/>
            </a:endParaRPr>
          </a:p>
          <a:p>
            <a:pPr algn="just" rtl="1">
              <a:buNone/>
            </a:pPr>
            <a:r>
              <a:rPr lang="ar-SA" sz="3900" dirty="0" smtClean="0">
                <a:latin typeface="Traditional Arabic" pitchFamily="18" charset="-78"/>
                <a:cs typeface="Traditional Arabic" pitchFamily="18" charset="-78"/>
              </a:rPr>
              <a:t>مخزون آخر المدة= 10% من المواد الأولية المستخدمة بالإنتاج خلال الشهر الموالي</a:t>
            </a:r>
            <a:endParaRPr lang="fr-FR" sz="3900" dirty="0" smtClean="0">
              <a:latin typeface="Traditional Arabic" pitchFamily="18" charset="-78"/>
              <a:cs typeface="Traditional Arabic" pitchFamily="18" charset="-78"/>
            </a:endParaRPr>
          </a:p>
          <a:p>
            <a:pPr algn="just" rtl="1"/>
            <a:r>
              <a:rPr lang="ar-SA" sz="3900" dirty="0" smtClean="0">
                <a:latin typeface="Traditional Arabic" pitchFamily="18" charset="-78"/>
                <a:cs typeface="Traditional Arabic" pitchFamily="18" charset="-78"/>
              </a:rPr>
              <a:t>مخزون أول المدة للشهر الحالي= مخزون آخر المدة للشهر السابق</a:t>
            </a:r>
            <a:endParaRPr lang="fr-FR" sz="3900" dirty="0" smtClean="0">
              <a:latin typeface="Traditional Arabic" pitchFamily="18" charset="-78"/>
              <a:cs typeface="Traditional Arabic" pitchFamily="18" charset="-78"/>
            </a:endParaRPr>
          </a:p>
          <a:p>
            <a:pPr algn="just" rtl="1"/>
            <a:r>
              <a:rPr lang="ar-SA" sz="3900" dirty="0" smtClean="0">
                <a:latin typeface="Traditional Arabic" pitchFamily="18" charset="-78"/>
                <a:cs typeface="Traditional Arabic" pitchFamily="18" charset="-78"/>
              </a:rPr>
              <a:t>مخزون آخر المدة للشهر الحالي= مخزون أول المدة للشهر اللاحق</a:t>
            </a:r>
            <a:endParaRPr lang="fr-FR" sz="3900" dirty="0" smtClean="0">
              <a:latin typeface="Traditional Arabic" pitchFamily="18" charset="-78"/>
              <a:cs typeface="Traditional Arabic" pitchFamily="18" charset="-78"/>
            </a:endParaRPr>
          </a:p>
          <a:p>
            <a:pPr algn="just" rtl="1"/>
            <a:endParaRPr lang="fr-FR" sz="4000" dirty="0">
              <a:latin typeface="Traditional Arabic" pitchFamily="18" charset="-78"/>
              <a:cs typeface="Traditional Arabic" pitchFamily="18" charset="-7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0" y="0"/>
          <a:ext cx="9144000" cy="6583680"/>
        </p:xfrm>
        <a:graphic>
          <a:graphicData uri="http://schemas.openxmlformats.org/drawingml/2006/table">
            <a:tbl>
              <a:tblPr firstRow="1" bandRow="1">
                <a:tableStyleId>{5C22544A-7EE6-4342-B048-85BDC9FD1C3A}</a:tableStyleId>
              </a:tblPr>
              <a:tblGrid>
                <a:gridCol w="2214546"/>
                <a:gridCol w="1357322"/>
                <a:gridCol w="1357322"/>
                <a:gridCol w="1500198"/>
                <a:gridCol w="2714612"/>
              </a:tblGrid>
              <a:tr h="370840">
                <a:tc>
                  <a:txBody>
                    <a:bodyPr/>
                    <a:lstStyle/>
                    <a:p>
                      <a:pPr algn="ctr"/>
                      <a:r>
                        <a:rPr lang="ar-DZ" sz="3200" b="1" dirty="0" smtClean="0">
                          <a:solidFill>
                            <a:schemeClr val="tx1"/>
                          </a:solidFill>
                          <a:latin typeface="Traditional Arabic" pitchFamily="18" charset="-78"/>
                          <a:cs typeface="Traditional Arabic" pitchFamily="18" charset="-78"/>
                        </a:rPr>
                        <a:t>المجموع</a:t>
                      </a:r>
                      <a:endParaRPr lang="fr-FR" sz="3200" b="1" dirty="0">
                        <a:solidFill>
                          <a:schemeClr val="tx1"/>
                        </a:solidFill>
                        <a:latin typeface="Traditional Arabic" pitchFamily="18" charset="-78"/>
                        <a:cs typeface="Traditional Arabic" pitchFamily="18" charset="-78"/>
                      </a:endParaRPr>
                    </a:p>
                  </a:txBody>
                  <a:tcPr/>
                </a:tc>
                <a:tc gridSpan="3">
                  <a:txBody>
                    <a:bodyPr/>
                    <a:lstStyle/>
                    <a:p>
                      <a:pPr algn="ctr"/>
                      <a:r>
                        <a:rPr lang="ar-DZ" sz="3200" b="1" dirty="0" smtClean="0">
                          <a:solidFill>
                            <a:schemeClr val="tx1"/>
                          </a:solidFill>
                          <a:latin typeface="Traditional Arabic" pitchFamily="18" charset="-78"/>
                          <a:cs typeface="Traditional Arabic" pitchFamily="18" charset="-78"/>
                        </a:rPr>
                        <a:t>الأشهر</a:t>
                      </a:r>
                      <a:endParaRPr lang="fr-FR" sz="3200" b="1" dirty="0">
                        <a:solidFill>
                          <a:schemeClr val="tx1"/>
                        </a:solidFill>
                        <a:latin typeface="Traditional Arabic" pitchFamily="18" charset="-78"/>
                        <a:cs typeface="Traditional Arabic" pitchFamily="18" charset="-78"/>
                      </a:endParaRPr>
                    </a:p>
                  </a:txBody>
                  <a:tcPr/>
                </a:tc>
                <a:tc hMerge="1">
                  <a:txBody>
                    <a:bodyPr/>
                    <a:lstStyle/>
                    <a:p>
                      <a:endParaRPr lang="fr-FR"/>
                    </a:p>
                  </a:txBody>
                  <a:tcPr/>
                </a:tc>
                <a:tc hMerge="1">
                  <a:txBody>
                    <a:bodyPr/>
                    <a:lstStyle/>
                    <a:p>
                      <a:endParaRPr lang="fr-FR" dirty="0"/>
                    </a:p>
                  </a:txBody>
                  <a:tcPr/>
                </a:tc>
                <a:tc rowSpan="2">
                  <a:txBody>
                    <a:bodyPr/>
                    <a:lstStyle/>
                    <a:p>
                      <a:pPr algn="ctr"/>
                      <a:r>
                        <a:rPr lang="ar-DZ" sz="3200" b="1" dirty="0" smtClean="0">
                          <a:solidFill>
                            <a:schemeClr val="tx1"/>
                          </a:solidFill>
                          <a:latin typeface="Traditional Arabic" pitchFamily="18" charset="-78"/>
                          <a:cs typeface="Traditional Arabic" pitchFamily="18" charset="-78"/>
                        </a:rPr>
                        <a:t>البيان</a:t>
                      </a:r>
                      <a:endParaRPr lang="fr-FR" sz="3200" b="1" dirty="0">
                        <a:solidFill>
                          <a:schemeClr val="tx1"/>
                        </a:solidFill>
                        <a:latin typeface="Traditional Arabic" pitchFamily="18" charset="-78"/>
                        <a:cs typeface="Traditional Arabic" pitchFamily="18" charset="-78"/>
                      </a:endParaRPr>
                    </a:p>
                  </a:txBody>
                  <a:tcPr/>
                </a:tc>
              </a:tr>
              <a:tr h="370840">
                <a:tc>
                  <a:txBody>
                    <a:bodyPr/>
                    <a:lstStyle/>
                    <a:p>
                      <a:pPr algn="ctr"/>
                      <a:endParaRPr lang="fr-FR" sz="3200" b="1">
                        <a:solidFill>
                          <a:schemeClr val="tx1"/>
                        </a:solidFill>
                        <a:latin typeface="Traditional Arabic" pitchFamily="18" charset="-78"/>
                        <a:cs typeface="Traditional Arabic" pitchFamily="18" charset="-78"/>
                      </a:endParaRPr>
                    </a:p>
                  </a:txBody>
                  <a:tcPr/>
                </a:tc>
                <a:tc>
                  <a:txBody>
                    <a:bodyPr/>
                    <a:lstStyle/>
                    <a:p>
                      <a:pPr algn="ctr"/>
                      <a:r>
                        <a:rPr lang="ar-DZ" sz="3200" b="1" dirty="0" smtClean="0">
                          <a:solidFill>
                            <a:schemeClr val="tx1"/>
                          </a:solidFill>
                          <a:latin typeface="Traditional Arabic" pitchFamily="18" charset="-78"/>
                          <a:cs typeface="Traditional Arabic" pitchFamily="18" charset="-78"/>
                        </a:rPr>
                        <a:t>مارس</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3200" b="1" dirty="0" smtClean="0">
                          <a:solidFill>
                            <a:schemeClr val="tx1"/>
                          </a:solidFill>
                          <a:latin typeface="Traditional Arabic" pitchFamily="18" charset="-78"/>
                          <a:cs typeface="Traditional Arabic" pitchFamily="18" charset="-78"/>
                        </a:rPr>
                        <a:t>فيفري</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3200" b="1" dirty="0" smtClean="0">
                          <a:solidFill>
                            <a:schemeClr val="tx1"/>
                          </a:solidFill>
                          <a:latin typeface="Traditional Arabic" pitchFamily="18" charset="-78"/>
                          <a:cs typeface="Traditional Arabic" pitchFamily="18" charset="-78"/>
                        </a:rPr>
                        <a:t>جانفي</a:t>
                      </a:r>
                      <a:endParaRPr lang="fr-FR" sz="3200" b="1" dirty="0">
                        <a:solidFill>
                          <a:schemeClr val="tx1"/>
                        </a:solidFill>
                        <a:latin typeface="Traditional Arabic" pitchFamily="18" charset="-78"/>
                        <a:cs typeface="Traditional Arabic" pitchFamily="18" charset="-78"/>
                      </a:endParaRPr>
                    </a:p>
                  </a:txBody>
                  <a:tcPr/>
                </a:tc>
                <a:tc vMerge="1">
                  <a:txBody>
                    <a:bodyPr/>
                    <a:lstStyle/>
                    <a:p>
                      <a:pPr algn="ctr"/>
                      <a:endParaRPr lang="fr-FR" sz="3200" b="1" dirty="0">
                        <a:solidFill>
                          <a:schemeClr val="tx1"/>
                        </a:solidFill>
                        <a:latin typeface="Traditional Arabic" pitchFamily="18" charset="-78"/>
                        <a:cs typeface="Traditional Arabic" pitchFamily="18" charset="-78"/>
                      </a:endParaRPr>
                    </a:p>
                  </a:txBody>
                  <a:tcPr/>
                </a:tc>
              </a:tr>
              <a:tr h="370840">
                <a:tc>
                  <a:txBody>
                    <a:bodyPr/>
                    <a:lstStyle/>
                    <a:p>
                      <a:pPr algn="r"/>
                      <a:r>
                        <a:rPr lang="ar-DZ" sz="3200" b="1" dirty="0" smtClean="0">
                          <a:solidFill>
                            <a:schemeClr val="tx1"/>
                          </a:solidFill>
                          <a:latin typeface="Traditional Arabic" pitchFamily="18" charset="-78"/>
                          <a:cs typeface="Traditional Arabic" pitchFamily="18" charset="-78"/>
                        </a:rPr>
                        <a:t>14500</a:t>
                      </a:r>
                    </a:p>
                    <a:p>
                      <a:pPr algn="ctr"/>
                      <a:r>
                        <a:rPr lang="ar-DZ" sz="3200" b="1" dirty="0" smtClean="0">
                          <a:solidFill>
                            <a:schemeClr val="tx1"/>
                          </a:solidFill>
                          <a:latin typeface="Traditional Arabic" pitchFamily="18" charset="-78"/>
                          <a:cs typeface="Traditional Arabic" pitchFamily="18" charset="-78"/>
                        </a:rPr>
                        <a:t>560</a:t>
                      </a:r>
                      <a:r>
                        <a:rPr lang="ar-DZ" sz="1600" b="1" dirty="0" smtClean="0">
                          <a:solidFill>
                            <a:schemeClr val="tx1"/>
                          </a:solidFill>
                          <a:latin typeface="Traditional Arabic" pitchFamily="18" charset="-78"/>
                          <a:cs typeface="Traditional Arabic" pitchFamily="18" charset="-78"/>
                        </a:rPr>
                        <a:t> </a:t>
                      </a:r>
                      <a:r>
                        <a:rPr lang="ar-DZ" sz="2000" b="1" dirty="0" smtClean="0">
                          <a:solidFill>
                            <a:schemeClr val="tx1"/>
                          </a:solidFill>
                          <a:latin typeface="Traditional Arabic" pitchFamily="18" charset="-78"/>
                          <a:cs typeface="Traditional Arabic" pitchFamily="18" charset="-78"/>
                        </a:rPr>
                        <a:t>يؤخذ مبلغ</a:t>
                      </a:r>
                      <a:r>
                        <a:rPr lang="ar-DZ" sz="2000" b="1" baseline="0" dirty="0" smtClean="0">
                          <a:solidFill>
                            <a:schemeClr val="tx1"/>
                          </a:solidFill>
                          <a:latin typeface="Traditional Arabic" pitchFamily="18" charset="-78"/>
                          <a:cs typeface="Traditional Arabic" pitchFamily="18" charset="-78"/>
                        </a:rPr>
                        <a:t> مارس</a:t>
                      </a:r>
                    </a:p>
                    <a:p>
                      <a:pPr algn="r"/>
                      <a:r>
                        <a:rPr lang="ar-DZ" sz="2800" b="1" baseline="0" dirty="0" smtClean="0">
                          <a:solidFill>
                            <a:schemeClr val="tx1"/>
                          </a:solidFill>
                          <a:latin typeface="Traditional Arabic" pitchFamily="18" charset="-78"/>
                          <a:cs typeface="Traditional Arabic" pitchFamily="18" charset="-78"/>
                        </a:rPr>
                        <a:t>(450</a:t>
                      </a:r>
                      <a:r>
                        <a:rPr lang="ar-DZ" sz="2000" b="1" baseline="0" dirty="0" smtClean="0">
                          <a:solidFill>
                            <a:schemeClr val="tx1"/>
                          </a:solidFill>
                          <a:latin typeface="Traditional Arabic" pitchFamily="18" charset="-78"/>
                          <a:cs typeface="Traditional Arabic" pitchFamily="18" charset="-78"/>
                        </a:rPr>
                        <a:t>) يؤخذ مبلغ جانفي</a:t>
                      </a:r>
                      <a:endParaRPr lang="fr-FR" sz="2000" b="1" dirty="0">
                        <a:solidFill>
                          <a:schemeClr val="tx1"/>
                        </a:solidFill>
                        <a:latin typeface="Traditional Arabic" pitchFamily="18" charset="-78"/>
                        <a:cs typeface="Traditional Arabic" pitchFamily="18" charset="-78"/>
                      </a:endParaRPr>
                    </a:p>
                  </a:txBody>
                  <a:tcPr>
                    <a:solidFill>
                      <a:schemeClr val="accent2">
                        <a:lumMod val="40000"/>
                        <a:lumOff val="60000"/>
                      </a:schemeClr>
                    </a:solidFill>
                  </a:tcPr>
                </a:tc>
                <a:tc>
                  <a:txBody>
                    <a:bodyPr/>
                    <a:lstStyle/>
                    <a:p>
                      <a:pPr algn="ctr" rtl="1"/>
                      <a:r>
                        <a:rPr lang="ar-DZ" sz="3200" b="1" dirty="0" smtClean="0">
                          <a:solidFill>
                            <a:schemeClr val="tx1"/>
                          </a:solidFill>
                          <a:latin typeface="Traditional Arabic" pitchFamily="18" charset="-78"/>
                          <a:cs typeface="Traditional Arabic" pitchFamily="18" charset="-78"/>
                        </a:rPr>
                        <a:t>5200</a:t>
                      </a:r>
                    </a:p>
                    <a:p>
                      <a:pPr algn="ctr" rtl="1"/>
                      <a:r>
                        <a:rPr lang="ar-DZ" sz="3200" b="1" dirty="0" smtClean="0">
                          <a:solidFill>
                            <a:schemeClr val="tx1"/>
                          </a:solidFill>
                          <a:latin typeface="Traditional Arabic" pitchFamily="18" charset="-78"/>
                          <a:cs typeface="Traditional Arabic" pitchFamily="18" charset="-78"/>
                        </a:rPr>
                        <a:t>560</a:t>
                      </a:r>
                    </a:p>
                    <a:p>
                      <a:pPr algn="ctr" rtl="1"/>
                      <a:r>
                        <a:rPr lang="ar-DZ" sz="3200" b="1" dirty="0" smtClean="0">
                          <a:solidFill>
                            <a:schemeClr val="tx1"/>
                          </a:solidFill>
                          <a:latin typeface="Traditional Arabic" pitchFamily="18" charset="-78"/>
                          <a:cs typeface="Traditional Arabic" pitchFamily="18" charset="-78"/>
                        </a:rPr>
                        <a:t>(520)</a:t>
                      </a:r>
                      <a:endParaRPr lang="fr-FR" sz="3200" b="1" dirty="0">
                        <a:solidFill>
                          <a:schemeClr val="tx1"/>
                        </a:solidFill>
                        <a:latin typeface="Traditional Arabic" pitchFamily="18" charset="-78"/>
                        <a:cs typeface="Traditional Arabic" pitchFamily="18" charset="-78"/>
                      </a:endParaRPr>
                    </a:p>
                  </a:txBody>
                  <a:tcPr/>
                </a:tc>
                <a:tc>
                  <a:txBody>
                    <a:bodyPr/>
                    <a:lstStyle/>
                    <a:p>
                      <a:pPr algn="ctr" rtl="1"/>
                      <a:r>
                        <a:rPr lang="ar-DZ" sz="3200" b="1" dirty="0" smtClean="0">
                          <a:solidFill>
                            <a:schemeClr val="tx1"/>
                          </a:solidFill>
                          <a:latin typeface="Traditional Arabic" pitchFamily="18" charset="-78"/>
                          <a:cs typeface="Traditional Arabic" pitchFamily="18" charset="-78"/>
                        </a:rPr>
                        <a:t>4800</a:t>
                      </a:r>
                    </a:p>
                    <a:p>
                      <a:pPr algn="ctr" rtl="1"/>
                      <a:r>
                        <a:rPr lang="ar-DZ" sz="3200" b="1" dirty="0" smtClean="0">
                          <a:solidFill>
                            <a:schemeClr val="tx1"/>
                          </a:solidFill>
                          <a:latin typeface="Traditional Arabic" pitchFamily="18" charset="-78"/>
                          <a:cs typeface="Traditional Arabic" pitchFamily="18" charset="-78"/>
                        </a:rPr>
                        <a:t>520</a:t>
                      </a:r>
                    </a:p>
                    <a:p>
                      <a:pPr algn="ctr" rtl="1"/>
                      <a:r>
                        <a:rPr lang="ar-DZ" sz="3200" b="1" dirty="0" smtClean="0">
                          <a:solidFill>
                            <a:schemeClr val="tx1"/>
                          </a:solidFill>
                          <a:latin typeface="Traditional Arabic" pitchFamily="18" charset="-78"/>
                          <a:cs typeface="Traditional Arabic" pitchFamily="18" charset="-78"/>
                        </a:rPr>
                        <a:t>(480)</a:t>
                      </a:r>
                      <a:endParaRPr lang="fr-FR" sz="3200" b="1" dirty="0">
                        <a:solidFill>
                          <a:schemeClr val="tx1"/>
                        </a:solidFill>
                        <a:latin typeface="Traditional Arabic" pitchFamily="18" charset="-78"/>
                        <a:cs typeface="Traditional Arabic" pitchFamily="18" charset="-78"/>
                      </a:endParaRPr>
                    </a:p>
                  </a:txBody>
                  <a:tcPr/>
                </a:tc>
                <a:tc>
                  <a:txBody>
                    <a:bodyPr/>
                    <a:lstStyle/>
                    <a:p>
                      <a:pPr algn="ctr" rtl="1"/>
                      <a:r>
                        <a:rPr lang="ar-DZ" sz="3200" b="1" dirty="0" smtClean="0">
                          <a:solidFill>
                            <a:schemeClr val="tx1"/>
                          </a:solidFill>
                          <a:latin typeface="Traditional Arabic" pitchFamily="18" charset="-78"/>
                          <a:cs typeface="Traditional Arabic" pitchFamily="18" charset="-78"/>
                        </a:rPr>
                        <a:t>4500</a:t>
                      </a:r>
                    </a:p>
                    <a:p>
                      <a:pPr algn="ctr" rtl="1"/>
                      <a:r>
                        <a:rPr lang="ar-DZ" sz="3200" b="1" dirty="0" smtClean="0">
                          <a:solidFill>
                            <a:schemeClr val="tx1"/>
                          </a:solidFill>
                          <a:latin typeface="Traditional Arabic" pitchFamily="18" charset="-78"/>
                          <a:cs typeface="Traditional Arabic" pitchFamily="18" charset="-78"/>
                        </a:rPr>
                        <a:t>480</a:t>
                      </a:r>
                    </a:p>
                    <a:p>
                      <a:pPr algn="ctr" rtl="1"/>
                      <a:r>
                        <a:rPr lang="ar-DZ" sz="3200" b="1" dirty="0" smtClean="0">
                          <a:solidFill>
                            <a:schemeClr val="tx1"/>
                          </a:solidFill>
                          <a:latin typeface="Traditional Arabic" pitchFamily="18" charset="-78"/>
                          <a:cs typeface="Traditional Arabic" pitchFamily="18" charset="-78"/>
                        </a:rPr>
                        <a:t>(450)</a:t>
                      </a:r>
                      <a:endParaRPr lang="fr-FR" sz="3200" b="1" dirty="0">
                        <a:solidFill>
                          <a:schemeClr val="tx1"/>
                        </a:solidFill>
                        <a:latin typeface="Traditional Arabic" pitchFamily="18" charset="-78"/>
                        <a:cs typeface="Traditional Arabic" pitchFamily="18" charset="-78"/>
                      </a:endParaRPr>
                    </a:p>
                  </a:txBody>
                  <a:tcPr/>
                </a:tc>
                <a:tc>
                  <a:txBody>
                    <a:bodyPr/>
                    <a:lstStyle/>
                    <a:p>
                      <a:pPr algn="ctr" rtl="1"/>
                      <a:r>
                        <a:rPr lang="ar-DZ" sz="3200" b="1" dirty="0" smtClean="0">
                          <a:solidFill>
                            <a:schemeClr val="tx1"/>
                          </a:solidFill>
                          <a:latin typeface="Traditional Arabic" pitchFamily="18" charset="-78"/>
                          <a:cs typeface="Traditional Arabic" pitchFamily="18" charset="-78"/>
                        </a:rPr>
                        <a:t>كمية المواد الأولية</a:t>
                      </a:r>
                    </a:p>
                    <a:p>
                      <a:pPr marL="0" marR="0" indent="0" algn="ctr" defTabSz="914400" rtl="1" eaLnBrk="1" fontAlgn="auto" latinLnBrk="0" hangingPunct="1">
                        <a:lnSpc>
                          <a:spcPct val="100000"/>
                        </a:lnSpc>
                        <a:spcBef>
                          <a:spcPts val="0"/>
                        </a:spcBef>
                        <a:spcAft>
                          <a:spcPts val="0"/>
                        </a:spcAft>
                        <a:buClrTx/>
                        <a:buSzTx/>
                        <a:buFontTx/>
                        <a:buNone/>
                        <a:tabLst/>
                        <a:defRPr/>
                      </a:pPr>
                      <a:r>
                        <a:rPr lang="ar-DZ" sz="3200" b="1" dirty="0" smtClean="0">
                          <a:solidFill>
                            <a:schemeClr val="tx1"/>
                          </a:solidFill>
                          <a:latin typeface="Traditional Arabic" pitchFamily="18" charset="-78"/>
                          <a:cs typeface="Traditional Arabic" pitchFamily="18" charset="-78"/>
                        </a:rPr>
                        <a:t>+مخزون آخر</a:t>
                      </a:r>
                      <a:r>
                        <a:rPr lang="ar-DZ" sz="3200" b="1" baseline="0" dirty="0" smtClean="0">
                          <a:solidFill>
                            <a:schemeClr val="tx1"/>
                          </a:solidFill>
                          <a:latin typeface="Traditional Arabic" pitchFamily="18" charset="-78"/>
                          <a:cs typeface="Traditional Arabic" pitchFamily="18" charset="-78"/>
                        </a:rPr>
                        <a:t> المدة</a:t>
                      </a:r>
                      <a:endParaRPr lang="fr-FR" sz="3200" b="1" dirty="0" smtClean="0">
                        <a:solidFill>
                          <a:schemeClr val="tx1"/>
                        </a:solidFill>
                        <a:latin typeface="Traditional Arabic" pitchFamily="18" charset="-78"/>
                        <a:cs typeface="Traditional Arabic" pitchFamily="18" charset="-78"/>
                      </a:endParaRPr>
                    </a:p>
                    <a:p>
                      <a:pPr algn="ctr" rtl="1"/>
                      <a:r>
                        <a:rPr lang="ar-DZ" sz="3200" b="1" dirty="0" smtClean="0">
                          <a:solidFill>
                            <a:schemeClr val="tx1"/>
                          </a:solidFill>
                          <a:latin typeface="Traditional Arabic" pitchFamily="18" charset="-78"/>
                          <a:cs typeface="Traditional Arabic" pitchFamily="18" charset="-78"/>
                        </a:rPr>
                        <a:t>-مخزون أول المدة</a:t>
                      </a:r>
                      <a:endParaRPr lang="fr-FR" sz="32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3200" b="1" dirty="0" smtClean="0">
                          <a:solidFill>
                            <a:schemeClr val="tx1"/>
                          </a:solidFill>
                          <a:latin typeface="Traditional Arabic" pitchFamily="18" charset="-78"/>
                          <a:cs typeface="Traditional Arabic" pitchFamily="18" charset="-78"/>
                        </a:rPr>
                        <a:t>14610</a:t>
                      </a:r>
                      <a:endParaRPr lang="fr-FR" sz="3200" b="1" dirty="0">
                        <a:solidFill>
                          <a:schemeClr val="tx1"/>
                        </a:solidFill>
                        <a:latin typeface="Traditional Arabic" pitchFamily="18" charset="-78"/>
                        <a:cs typeface="Traditional Arabic" pitchFamily="18" charset="-78"/>
                      </a:endParaRPr>
                    </a:p>
                  </a:txBody>
                  <a:tcPr>
                    <a:solidFill>
                      <a:schemeClr val="accent2">
                        <a:lumMod val="40000"/>
                        <a:lumOff val="60000"/>
                      </a:schemeClr>
                    </a:solidFill>
                  </a:tcPr>
                </a:tc>
                <a:tc>
                  <a:txBody>
                    <a:bodyPr/>
                    <a:lstStyle/>
                    <a:p>
                      <a:r>
                        <a:rPr lang="ar-DZ" sz="3200" b="1" dirty="0" smtClean="0">
                          <a:latin typeface="Traditional Arabic" pitchFamily="18" charset="-78"/>
                          <a:cs typeface="Traditional Arabic" pitchFamily="18" charset="-78"/>
                        </a:rPr>
                        <a:t>5240</a:t>
                      </a:r>
                      <a:endParaRPr lang="fr-FR" sz="3200" b="1" dirty="0">
                        <a:latin typeface="Traditional Arabic" pitchFamily="18" charset="-78"/>
                        <a:cs typeface="Traditional Arabic" pitchFamily="18" charset="-78"/>
                      </a:endParaRPr>
                    </a:p>
                  </a:txBody>
                  <a:tcPr>
                    <a:solidFill>
                      <a:schemeClr val="accent2">
                        <a:lumMod val="40000"/>
                        <a:lumOff val="60000"/>
                      </a:schemeClr>
                    </a:solidFill>
                  </a:tcPr>
                </a:tc>
                <a:tc>
                  <a:txBody>
                    <a:bodyPr/>
                    <a:lstStyle/>
                    <a:p>
                      <a:r>
                        <a:rPr lang="ar-DZ" sz="3200" b="1" dirty="0" smtClean="0">
                          <a:latin typeface="Traditional Arabic" pitchFamily="18" charset="-78"/>
                          <a:cs typeface="Traditional Arabic" pitchFamily="18" charset="-78"/>
                        </a:rPr>
                        <a:t>4840</a:t>
                      </a:r>
                      <a:endParaRPr lang="fr-FR" sz="3200" b="1" dirty="0">
                        <a:latin typeface="Traditional Arabic" pitchFamily="18" charset="-78"/>
                        <a:cs typeface="Traditional Arabic" pitchFamily="18" charset="-78"/>
                      </a:endParaRPr>
                    </a:p>
                  </a:txBody>
                  <a:tcPr>
                    <a:solidFill>
                      <a:schemeClr val="accent2">
                        <a:lumMod val="40000"/>
                        <a:lumOff val="60000"/>
                      </a:schemeClr>
                    </a:solidFill>
                  </a:tcPr>
                </a:tc>
                <a:tc>
                  <a:txBody>
                    <a:bodyPr/>
                    <a:lstStyle/>
                    <a:p>
                      <a:r>
                        <a:rPr lang="ar-DZ" sz="3200" b="1" dirty="0" smtClean="0">
                          <a:latin typeface="Traditional Arabic" pitchFamily="18" charset="-78"/>
                          <a:cs typeface="Traditional Arabic" pitchFamily="18" charset="-78"/>
                        </a:rPr>
                        <a:t>4530</a:t>
                      </a:r>
                      <a:endParaRPr lang="fr-FR" sz="3200" b="1" dirty="0">
                        <a:latin typeface="Traditional Arabic" pitchFamily="18" charset="-78"/>
                        <a:cs typeface="Traditional Arabic" pitchFamily="18" charset="-78"/>
                      </a:endParaRPr>
                    </a:p>
                  </a:txBody>
                  <a:tcPr>
                    <a:solidFill>
                      <a:schemeClr val="accent2">
                        <a:lumMod val="40000"/>
                        <a:lumOff val="60000"/>
                      </a:schemeClr>
                    </a:solidFill>
                  </a:tcPr>
                </a:tc>
                <a:tc>
                  <a:txBody>
                    <a:bodyPr/>
                    <a:lstStyle/>
                    <a:p>
                      <a:pPr algn="ctr"/>
                      <a:r>
                        <a:rPr lang="ar-DZ" sz="3200" b="1" dirty="0" smtClean="0">
                          <a:solidFill>
                            <a:schemeClr val="tx1"/>
                          </a:solidFill>
                          <a:latin typeface="Traditional Arabic" pitchFamily="18" charset="-78"/>
                          <a:cs typeface="Traditional Arabic" pitchFamily="18" charset="-78"/>
                        </a:rPr>
                        <a:t>كمية المواد المطلوب شراؤها</a:t>
                      </a:r>
                      <a:endParaRPr lang="fr-FR" sz="32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3200" b="1" smtClean="0">
                          <a:solidFill>
                            <a:schemeClr val="tx1"/>
                          </a:solidFill>
                          <a:latin typeface="Traditional Arabic" pitchFamily="18" charset="-78"/>
                          <a:cs typeface="Traditional Arabic" pitchFamily="18" charset="-78"/>
                        </a:rPr>
                        <a:t>120</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3200" b="1" smtClean="0">
                          <a:solidFill>
                            <a:schemeClr val="tx1"/>
                          </a:solidFill>
                          <a:latin typeface="Traditional Arabic" pitchFamily="18" charset="-78"/>
                          <a:cs typeface="Traditional Arabic" pitchFamily="18" charset="-78"/>
                        </a:rPr>
                        <a:t>120</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3200" b="1" dirty="0" smtClean="0">
                          <a:solidFill>
                            <a:schemeClr val="tx1"/>
                          </a:solidFill>
                          <a:latin typeface="Traditional Arabic" pitchFamily="18" charset="-78"/>
                          <a:cs typeface="Traditional Arabic" pitchFamily="18" charset="-78"/>
                        </a:rPr>
                        <a:t>120</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3200" b="1" dirty="0" smtClean="0">
                          <a:solidFill>
                            <a:schemeClr val="tx1"/>
                          </a:solidFill>
                          <a:latin typeface="Traditional Arabic" pitchFamily="18" charset="-78"/>
                          <a:cs typeface="Traditional Arabic" pitchFamily="18" charset="-78"/>
                        </a:rPr>
                        <a:t>120</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3200" b="1" dirty="0" smtClean="0">
                          <a:solidFill>
                            <a:schemeClr val="tx1"/>
                          </a:solidFill>
                          <a:latin typeface="Traditional Arabic" pitchFamily="18" charset="-78"/>
                          <a:cs typeface="Traditional Arabic" pitchFamily="18" charset="-78"/>
                        </a:rPr>
                        <a:t>سعر شراء الوحدة</a:t>
                      </a:r>
                      <a:endParaRPr lang="fr-FR" sz="32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3200" b="1" dirty="0" smtClean="0">
                          <a:solidFill>
                            <a:schemeClr val="tx1"/>
                          </a:solidFill>
                          <a:latin typeface="Traditional Arabic" pitchFamily="18" charset="-78"/>
                          <a:cs typeface="Traditional Arabic" pitchFamily="18" charset="-78"/>
                        </a:rPr>
                        <a:t>1753200</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2800" b="1" dirty="0" smtClean="0">
                          <a:solidFill>
                            <a:schemeClr val="tx1"/>
                          </a:solidFill>
                          <a:latin typeface="Traditional Arabic" pitchFamily="18" charset="-78"/>
                          <a:cs typeface="Traditional Arabic" pitchFamily="18" charset="-78"/>
                        </a:rPr>
                        <a:t>628800</a:t>
                      </a:r>
                      <a:endParaRPr lang="fr-FR" sz="2800" b="1" dirty="0">
                        <a:solidFill>
                          <a:schemeClr val="tx1"/>
                        </a:solidFill>
                        <a:latin typeface="Traditional Arabic" pitchFamily="18" charset="-78"/>
                        <a:cs typeface="Traditional Arabic" pitchFamily="18" charset="-78"/>
                      </a:endParaRPr>
                    </a:p>
                  </a:txBody>
                  <a:tcPr/>
                </a:tc>
                <a:tc>
                  <a:txBody>
                    <a:bodyPr/>
                    <a:lstStyle/>
                    <a:p>
                      <a:pPr algn="ctr"/>
                      <a:r>
                        <a:rPr lang="ar-DZ" sz="2800" b="1" dirty="0" smtClean="0">
                          <a:solidFill>
                            <a:schemeClr val="tx1"/>
                          </a:solidFill>
                          <a:latin typeface="Traditional Arabic" pitchFamily="18" charset="-78"/>
                          <a:cs typeface="Traditional Arabic" pitchFamily="18" charset="-78"/>
                        </a:rPr>
                        <a:t>580800</a:t>
                      </a:r>
                      <a:endParaRPr lang="fr-FR" sz="2800" b="1" dirty="0">
                        <a:solidFill>
                          <a:schemeClr val="tx1"/>
                        </a:solidFill>
                        <a:latin typeface="Traditional Arabic" pitchFamily="18" charset="-78"/>
                        <a:cs typeface="Traditional Arabic" pitchFamily="18" charset="-78"/>
                      </a:endParaRPr>
                    </a:p>
                  </a:txBody>
                  <a:tcPr/>
                </a:tc>
                <a:tc>
                  <a:txBody>
                    <a:bodyPr/>
                    <a:lstStyle/>
                    <a:p>
                      <a:pPr algn="ctr"/>
                      <a:r>
                        <a:rPr lang="ar-DZ" sz="2800" b="1" dirty="0" smtClean="0">
                          <a:solidFill>
                            <a:schemeClr val="tx1"/>
                          </a:solidFill>
                          <a:latin typeface="Traditional Arabic" pitchFamily="18" charset="-78"/>
                          <a:cs typeface="Traditional Arabic" pitchFamily="18" charset="-78"/>
                        </a:rPr>
                        <a:t>543600</a:t>
                      </a:r>
                      <a:endParaRPr lang="fr-FR" sz="2800" b="1" dirty="0">
                        <a:solidFill>
                          <a:schemeClr val="tx1"/>
                        </a:solidFill>
                        <a:latin typeface="Traditional Arabic" pitchFamily="18" charset="-78"/>
                        <a:cs typeface="Traditional Arabic" pitchFamily="18" charset="-78"/>
                      </a:endParaRPr>
                    </a:p>
                  </a:txBody>
                  <a:tcPr/>
                </a:tc>
                <a:tc>
                  <a:txBody>
                    <a:bodyPr/>
                    <a:lstStyle/>
                    <a:p>
                      <a:pPr algn="ctr"/>
                      <a:r>
                        <a:rPr lang="ar-DZ" sz="3200" b="1" dirty="0" smtClean="0">
                          <a:solidFill>
                            <a:schemeClr val="tx1"/>
                          </a:solidFill>
                          <a:latin typeface="Traditional Arabic" pitchFamily="18" charset="-78"/>
                          <a:cs typeface="Traditional Arabic" pitchFamily="18" charset="-78"/>
                        </a:rPr>
                        <a:t>قيمة المشتريات</a:t>
                      </a:r>
                      <a:endParaRPr lang="fr-FR" sz="32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3200" b="1" dirty="0" smtClean="0">
                          <a:solidFill>
                            <a:schemeClr val="tx1"/>
                          </a:solidFill>
                          <a:latin typeface="Traditional Arabic" pitchFamily="18" charset="-78"/>
                          <a:cs typeface="Traditional Arabic" pitchFamily="18" charset="-78"/>
                        </a:rPr>
                        <a:t>75000</a:t>
                      </a:r>
                    </a:p>
                    <a:p>
                      <a:pPr algn="ctr"/>
                      <a:r>
                        <a:rPr lang="ar-DZ" sz="3200" b="1" dirty="0" smtClean="0">
                          <a:solidFill>
                            <a:schemeClr val="tx1"/>
                          </a:solidFill>
                          <a:latin typeface="Traditional Arabic" pitchFamily="18" charset="-78"/>
                          <a:cs typeface="Traditional Arabic" pitchFamily="18" charset="-78"/>
                        </a:rPr>
                        <a:t>45000</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3200" b="1" smtClean="0">
                          <a:solidFill>
                            <a:schemeClr val="tx1"/>
                          </a:solidFill>
                          <a:latin typeface="Traditional Arabic" pitchFamily="18" charset="-78"/>
                          <a:cs typeface="Traditional Arabic" pitchFamily="18" charset="-78"/>
                        </a:rPr>
                        <a:t>25000</a:t>
                      </a:r>
                    </a:p>
                    <a:p>
                      <a:pPr algn="ctr"/>
                      <a:r>
                        <a:rPr lang="ar-DZ" sz="3200" b="1" smtClean="0">
                          <a:solidFill>
                            <a:schemeClr val="tx1"/>
                          </a:solidFill>
                          <a:latin typeface="Traditional Arabic" pitchFamily="18" charset="-78"/>
                          <a:cs typeface="Traditional Arabic" pitchFamily="18" charset="-78"/>
                        </a:rPr>
                        <a:t>15000</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3200" b="1" dirty="0" smtClean="0">
                          <a:solidFill>
                            <a:schemeClr val="tx1"/>
                          </a:solidFill>
                          <a:latin typeface="Traditional Arabic" pitchFamily="18" charset="-78"/>
                          <a:cs typeface="Traditional Arabic" pitchFamily="18" charset="-78"/>
                        </a:rPr>
                        <a:t>25000</a:t>
                      </a:r>
                    </a:p>
                    <a:p>
                      <a:pPr algn="ctr"/>
                      <a:r>
                        <a:rPr lang="ar-DZ" sz="3200" b="1" dirty="0" smtClean="0">
                          <a:solidFill>
                            <a:schemeClr val="tx1"/>
                          </a:solidFill>
                          <a:latin typeface="Traditional Arabic" pitchFamily="18" charset="-78"/>
                          <a:cs typeface="Traditional Arabic" pitchFamily="18" charset="-78"/>
                        </a:rPr>
                        <a:t>15000</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3200" b="1" dirty="0" smtClean="0">
                          <a:solidFill>
                            <a:schemeClr val="tx1"/>
                          </a:solidFill>
                          <a:latin typeface="Traditional Arabic" pitchFamily="18" charset="-78"/>
                          <a:cs typeface="Traditional Arabic" pitchFamily="18" charset="-78"/>
                        </a:rPr>
                        <a:t>25000</a:t>
                      </a:r>
                    </a:p>
                    <a:p>
                      <a:pPr algn="ctr"/>
                      <a:r>
                        <a:rPr lang="ar-DZ" sz="3200" b="1" dirty="0" smtClean="0">
                          <a:solidFill>
                            <a:schemeClr val="tx1"/>
                          </a:solidFill>
                          <a:latin typeface="Traditional Arabic" pitchFamily="18" charset="-78"/>
                          <a:cs typeface="Traditional Arabic" pitchFamily="18" charset="-78"/>
                        </a:rPr>
                        <a:t>15000</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3200" b="1" dirty="0" smtClean="0">
                          <a:solidFill>
                            <a:schemeClr val="tx1"/>
                          </a:solidFill>
                          <a:latin typeface="Traditional Arabic" pitchFamily="18" charset="-78"/>
                          <a:cs typeface="Traditional Arabic" pitchFamily="18" charset="-78"/>
                        </a:rPr>
                        <a:t>مصاريف النقل</a:t>
                      </a:r>
                    </a:p>
                    <a:p>
                      <a:pPr algn="ctr"/>
                      <a:r>
                        <a:rPr lang="ar-DZ" sz="3200" b="1" dirty="0" smtClean="0">
                          <a:solidFill>
                            <a:schemeClr val="tx1"/>
                          </a:solidFill>
                          <a:latin typeface="Traditional Arabic" pitchFamily="18" charset="-78"/>
                          <a:cs typeface="Traditional Arabic" pitchFamily="18" charset="-78"/>
                        </a:rPr>
                        <a:t>عمولة الشراء</a:t>
                      </a:r>
                      <a:endParaRPr lang="fr-FR" sz="3200" b="1" dirty="0">
                        <a:solidFill>
                          <a:schemeClr val="tx1"/>
                        </a:solidFill>
                        <a:latin typeface="Traditional Arabic" pitchFamily="18" charset="-78"/>
                        <a:cs typeface="Traditional Arabic" pitchFamily="18" charset="-78"/>
                      </a:endParaRPr>
                    </a:p>
                  </a:txBody>
                  <a:tcPr/>
                </a:tc>
              </a:tr>
              <a:tr h="370840">
                <a:tc>
                  <a:txBody>
                    <a:bodyPr/>
                    <a:lstStyle/>
                    <a:p>
                      <a:pPr algn="ctr"/>
                      <a:r>
                        <a:rPr lang="ar-DZ" sz="3200" b="1" dirty="0" smtClean="0">
                          <a:solidFill>
                            <a:schemeClr val="tx1"/>
                          </a:solidFill>
                          <a:latin typeface="Traditional Arabic" pitchFamily="18" charset="-78"/>
                          <a:cs typeface="Traditional Arabic" pitchFamily="18" charset="-78"/>
                        </a:rPr>
                        <a:t>1873200</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2800" b="1" dirty="0" smtClean="0">
                          <a:solidFill>
                            <a:schemeClr val="tx1"/>
                          </a:solidFill>
                          <a:latin typeface="Traditional Arabic" pitchFamily="18" charset="-78"/>
                          <a:cs typeface="Traditional Arabic" pitchFamily="18" charset="-78"/>
                        </a:rPr>
                        <a:t>668800</a:t>
                      </a:r>
                      <a:endParaRPr lang="fr-FR" sz="2800" b="1" dirty="0">
                        <a:solidFill>
                          <a:schemeClr val="tx1"/>
                        </a:solidFill>
                        <a:latin typeface="Traditional Arabic" pitchFamily="18" charset="-78"/>
                        <a:cs typeface="Traditional Arabic" pitchFamily="18" charset="-78"/>
                      </a:endParaRPr>
                    </a:p>
                  </a:txBody>
                  <a:tcPr/>
                </a:tc>
                <a:tc>
                  <a:txBody>
                    <a:bodyPr/>
                    <a:lstStyle/>
                    <a:p>
                      <a:pPr algn="ctr"/>
                      <a:r>
                        <a:rPr lang="ar-DZ" sz="2800" b="1" dirty="0" smtClean="0">
                          <a:solidFill>
                            <a:schemeClr val="tx1"/>
                          </a:solidFill>
                          <a:latin typeface="Traditional Arabic" pitchFamily="18" charset="-78"/>
                          <a:cs typeface="Traditional Arabic" pitchFamily="18" charset="-78"/>
                        </a:rPr>
                        <a:t>620800</a:t>
                      </a:r>
                      <a:endParaRPr lang="fr-FR" sz="2800" b="1" dirty="0">
                        <a:solidFill>
                          <a:schemeClr val="tx1"/>
                        </a:solidFill>
                        <a:latin typeface="Traditional Arabic" pitchFamily="18" charset="-78"/>
                        <a:cs typeface="Traditional Arabic" pitchFamily="18" charset="-78"/>
                      </a:endParaRPr>
                    </a:p>
                  </a:txBody>
                  <a:tcPr/>
                </a:tc>
                <a:tc>
                  <a:txBody>
                    <a:bodyPr/>
                    <a:lstStyle/>
                    <a:p>
                      <a:pPr algn="ctr"/>
                      <a:r>
                        <a:rPr lang="ar-DZ" sz="3200" b="1" dirty="0" smtClean="0">
                          <a:solidFill>
                            <a:schemeClr val="tx1"/>
                          </a:solidFill>
                          <a:latin typeface="Traditional Arabic" pitchFamily="18" charset="-78"/>
                          <a:cs typeface="Traditional Arabic" pitchFamily="18" charset="-78"/>
                        </a:rPr>
                        <a:t>583600</a:t>
                      </a:r>
                      <a:endParaRPr lang="fr-FR" sz="3200" b="1" dirty="0">
                        <a:solidFill>
                          <a:schemeClr val="tx1"/>
                        </a:solidFill>
                        <a:latin typeface="Traditional Arabic" pitchFamily="18" charset="-78"/>
                        <a:cs typeface="Traditional Arabic" pitchFamily="18" charset="-78"/>
                      </a:endParaRPr>
                    </a:p>
                  </a:txBody>
                  <a:tcPr/>
                </a:tc>
                <a:tc>
                  <a:txBody>
                    <a:bodyPr/>
                    <a:lstStyle/>
                    <a:p>
                      <a:pPr algn="ctr"/>
                      <a:r>
                        <a:rPr lang="ar-DZ" sz="3200" b="1" dirty="0" smtClean="0">
                          <a:solidFill>
                            <a:schemeClr val="tx1"/>
                          </a:solidFill>
                          <a:latin typeface="Traditional Arabic" pitchFamily="18" charset="-78"/>
                          <a:cs typeface="Traditional Arabic" pitchFamily="18" charset="-78"/>
                        </a:rPr>
                        <a:t>إجمالي تكاليف الشراء</a:t>
                      </a:r>
                      <a:endParaRPr lang="fr-FR" sz="3200" b="1" dirty="0">
                        <a:solidFill>
                          <a:schemeClr val="tx1"/>
                        </a:solidFill>
                        <a:latin typeface="Traditional Arabic" pitchFamily="18" charset="-78"/>
                        <a:cs typeface="Traditional Arabic" pitchFamily="18" charset="-78"/>
                      </a:endParaRPr>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417638"/>
          </a:xfrm>
          <a:solidFill>
            <a:schemeClr val="bg1">
              <a:lumMod val="85000"/>
            </a:schemeClr>
          </a:solidFill>
        </p:spPr>
        <p:txBody>
          <a:bodyPr/>
          <a:lstStyle/>
          <a:p>
            <a:pPr rtl="1"/>
            <a:r>
              <a:rPr lang="ar-DZ" b="1" dirty="0" smtClean="0">
                <a:latin typeface="Traditional Arabic" pitchFamily="18" charset="-78"/>
                <a:cs typeface="Traditional Arabic" pitchFamily="18" charset="-78"/>
              </a:rPr>
              <a:t>أولا: تعريف موازنة الإنتاج</a:t>
            </a:r>
            <a:endParaRPr lang="fr-FR" b="1" dirty="0">
              <a:latin typeface="Traditional Arabic" pitchFamily="18" charset="-78"/>
              <a:cs typeface="Traditional Arabic" pitchFamily="18" charset="-78"/>
            </a:endParaRPr>
          </a:p>
        </p:txBody>
      </p:sp>
      <p:sp>
        <p:nvSpPr>
          <p:cNvPr id="3" name="Espace réservé du contenu 2"/>
          <p:cNvSpPr>
            <a:spLocks noGrp="1"/>
          </p:cNvSpPr>
          <p:nvPr>
            <p:ph idx="1"/>
          </p:nvPr>
        </p:nvSpPr>
        <p:spPr>
          <a:xfrm>
            <a:off x="0" y="1428736"/>
            <a:ext cx="9144000" cy="5429264"/>
          </a:xfrm>
          <a:solidFill>
            <a:schemeClr val="tx2">
              <a:lumMod val="20000"/>
              <a:lumOff val="80000"/>
            </a:schemeClr>
          </a:solidFill>
        </p:spPr>
        <p:txBody>
          <a:bodyPr>
            <a:noAutofit/>
          </a:bodyPr>
          <a:lstStyle/>
          <a:p>
            <a:pPr algn="just" rtl="1">
              <a:buNone/>
            </a:pPr>
            <a:r>
              <a:rPr lang="ar-SA" sz="5400" dirty="0" smtClean="0">
                <a:latin typeface="Traditional Arabic" pitchFamily="18" charset="-78"/>
                <a:cs typeface="Traditional Arabic" pitchFamily="18" charset="-78"/>
              </a:rPr>
              <a:t>هي عبارة عن تقدير لكمية الوحدات الواجب إنتاجها مع الأخذ بعين الاعتبار مستويات المخزون المطلوبة، حيث أن عملية تقدير ومراقبة الإنتاج تقوم </a:t>
            </a:r>
            <a:r>
              <a:rPr lang="ar-SA" sz="5400" dirty="0" err="1" smtClean="0">
                <a:latin typeface="Traditional Arabic" pitchFamily="18" charset="-78"/>
                <a:cs typeface="Traditional Arabic" pitchFamily="18" charset="-78"/>
              </a:rPr>
              <a:t>بها</a:t>
            </a:r>
            <a:r>
              <a:rPr lang="ar-SA" sz="5400" dirty="0" smtClean="0">
                <a:latin typeface="Traditional Arabic" pitchFamily="18" charset="-78"/>
                <a:cs typeface="Traditional Arabic" pitchFamily="18" charset="-78"/>
              </a:rPr>
              <a:t> مجموعة من الأقسام: مصلحة مراقبة التسيير، مكتب الدراسات، ومصلحة المستخدمين</a:t>
            </a:r>
            <a:r>
              <a:rPr lang="ar-DZ" sz="5400" dirty="0" smtClean="0">
                <a:latin typeface="Traditional Arabic" pitchFamily="18" charset="-78"/>
                <a:cs typeface="Traditional Arabic" pitchFamily="18" charset="-78"/>
              </a:rPr>
              <a:t>.</a:t>
            </a:r>
            <a:endParaRPr lang="fr-FR" sz="5400" dirty="0" smtClean="0">
              <a:latin typeface="Traditional Arabic" pitchFamily="18" charset="-78"/>
              <a:cs typeface="Traditional Arabic"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20000"/>
              <a:lumOff val="80000"/>
            </a:schemeClr>
          </a:solidFill>
        </p:spPr>
        <p:txBody>
          <a:bodyPr>
            <a:normAutofit/>
          </a:bodyPr>
          <a:lstStyle/>
          <a:p>
            <a:pPr algn="just" rtl="1">
              <a:buNone/>
            </a:pPr>
            <a:r>
              <a:rPr lang="ar-SA" sz="5400" dirty="0" smtClean="0">
                <a:latin typeface="Traditional Arabic" pitchFamily="18" charset="-78"/>
                <a:cs typeface="Traditional Arabic" pitchFamily="18" charset="-78"/>
              </a:rPr>
              <a:t> ويمكن تقسيم الميزانية التقديرية للإنتاج إلى ميزانيات مصغرة تتضمن:</a:t>
            </a:r>
            <a:endParaRPr lang="fr-FR" sz="5400" dirty="0" smtClean="0">
              <a:latin typeface="Traditional Arabic" pitchFamily="18" charset="-78"/>
              <a:cs typeface="Traditional Arabic" pitchFamily="18" charset="-78"/>
            </a:endParaRPr>
          </a:p>
          <a:p>
            <a:pPr algn="just" rtl="1"/>
            <a:r>
              <a:rPr lang="ar-SA" sz="5400" dirty="0" smtClean="0">
                <a:latin typeface="Traditional Arabic" pitchFamily="18" charset="-78"/>
                <a:cs typeface="Traditional Arabic" pitchFamily="18" charset="-78"/>
              </a:rPr>
              <a:t>- الميزانية التقديرية للمواد الأولية المباشرة؛</a:t>
            </a:r>
            <a:endParaRPr lang="fr-FR" sz="5400" dirty="0" smtClean="0">
              <a:latin typeface="Traditional Arabic" pitchFamily="18" charset="-78"/>
              <a:cs typeface="Traditional Arabic" pitchFamily="18" charset="-78"/>
            </a:endParaRPr>
          </a:p>
          <a:p>
            <a:pPr algn="just" rtl="1"/>
            <a:r>
              <a:rPr lang="ar-SA" sz="5400" dirty="0" smtClean="0">
                <a:latin typeface="Traditional Arabic" pitchFamily="18" charset="-78"/>
                <a:cs typeface="Traditional Arabic" pitchFamily="18" charset="-78"/>
              </a:rPr>
              <a:t>- الميزانية التقديرية لليد العاملة؛</a:t>
            </a:r>
            <a:endParaRPr lang="fr-FR" sz="5400" dirty="0" smtClean="0">
              <a:latin typeface="Traditional Arabic" pitchFamily="18" charset="-78"/>
              <a:cs typeface="Traditional Arabic" pitchFamily="18" charset="-78"/>
            </a:endParaRPr>
          </a:p>
          <a:p>
            <a:pPr algn="just" rtl="1"/>
            <a:r>
              <a:rPr lang="ar-SA" sz="5400" dirty="0" smtClean="0">
                <a:latin typeface="Traditional Arabic" pitchFamily="18" charset="-78"/>
                <a:cs typeface="Traditional Arabic" pitchFamily="18" charset="-78"/>
              </a:rPr>
              <a:t>- الميزانية التقديرية للمصاريف العامة للمؤسسة.</a:t>
            </a:r>
            <a:endParaRPr lang="fr-FR" sz="5400" dirty="0" smtClean="0">
              <a:latin typeface="Traditional Arabic" pitchFamily="18" charset="-78"/>
              <a:cs typeface="Traditional Arabic"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417638"/>
          </a:xfrm>
          <a:solidFill>
            <a:schemeClr val="bg1">
              <a:lumMod val="85000"/>
            </a:schemeClr>
          </a:solidFill>
        </p:spPr>
        <p:txBody>
          <a:bodyPr/>
          <a:lstStyle/>
          <a:p>
            <a:pPr lvl="0" rtl="1"/>
            <a:r>
              <a:rPr lang="ar-DZ" b="1" dirty="0" smtClean="0">
                <a:solidFill>
                  <a:schemeClr val="dk1"/>
                </a:solidFill>
                <a:latin typeface="Traditional Arabic" pitchFamily="18" charset="-78"/>
                <a:cs typeface="Traditional Arabic" pitchFamily="18" charset="-78"/>
              </a:rPr>
              <a:t>ثانيا: أهداف موازنة  الإنتاج</a:t>
            </a:r>
            <a:endParaRPr lang="fr-FR" b="1" dirty="0">
              <a:solidFill>
                <a:schemeClr val="dk1"/>
              </a:solidFill>
              <a:latin typeface="Traditional Arabic" pitchFamily="18" charset="-78"/>
              <a:cs typeface="Traditional Arabic" pitchFamily="18" charset="-78"/>
            </a:endParaRPr>
          </a:p>
        </p:txBody>
      </p:sp>
      <p:sp>
        <p:nvSpPr>
          <p:cNvPr id="3" name="Espace réservé du contenu 2"/>
          <p:cNvSpPr>
            <a:spLocks noGrp="1"/>
          </p:cNvSpPr>
          <p:nvPr>
            <p:ph idx="1"/>
          </p:nvPr>
        </p:nvSpPr>
        <p:spPr>
          <a:xfrm>
            <a:off x="0" y="1285884"/>
            <a:ext cx="9144000" cy="5572116"/>
          </a:xfrm>
          <a:solidFill>
            <a:schemeClr val="tx2">
              <a:lumMod val="20000"/>
              <a:lumOff val="80000"/>
            </a:schemeClr>
          </a:solidFill>
        </p:spPr>
        <p:txBody>
          <a:bodyPr>
            <a:noAutofit/>
          </a:bodyPr>
          <a:lstStyle/>
          <a:p>
            <a:pPr lvl="0" algn="just" rtl="1"/>
            <a:r>
              <a:rPr lang="ar-SA" sz="4800" dirty="0" smtClean="0">
                <a:latin typeface="Traditional Arabic" pitchFamily="18" charset="-78"/>
                <a:cs typeface="Traditional Arabic" pitchFamily="18" charset="-78"/>
              </a:rPr>
              <a:t>الهدف الأساسي لموازنة الإنتاج هو تحديد كيفية استخدام الإمكانيات المتاحة لإنتاج السلع والمنتجات النهائية لضمان تنفيذ خطة المبيعات.</a:t>
            </a:r>
            <a:endParaRPr lang="fr-FR" sz="4800" dirty="0" smtClean="0">
              <a:latin typeface="Traditional Arabic" pitchFamily="18" charset="-78"/>
              <a:cs typeface="Traditional Arabic" pitchFamily="18" charset="-78"/>
            </a:endParaRPr>
          </a:p>
          <a:p>
            <a:pPr lvl="0" algn="just" rtl="1"/>
            <a:r>
              <a:rPr lang="ar-SA" sz="4800" dirty="0" smtClean="0">
                <a:latin typeface="Traditional Arabic" pitchFamily="18" charset="-78"/>
                <a:cs typeface="Traditional Arabic" pitchFamily="18" charset="-78"/>
              </a:rPr>
              <a:t>دراسة الجوانب الفنية للآلات والمعدات القائمة بكل الأقسام الصناعية.</a:t>
            </a:r>
            <a:endParaRPr lang="fr-FR" sz="4800" dirty="0" smtClean="0">
              <a:latin typeface="Traditional Arabic" pitchFamily="18" charset="-78"/>
              <a:cs typeface="Traditional Arabic" pitchFamily="18"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20000"/>
              <a:lumOff val="80000"/>
            </a:schemeClr>
          </a:solidFill>
        </p:spPr>
        <p:txBody>
          <a:bodyPr>
            <a:normAutofit/>
          </a:bodyPr>
          <a:lstStyle/>
          <a:p>
            <a:pPr algn="just" rtl="1"/>
            <a:r>
              <a:rPr lang="ar-SA" sz="4800" dirty="0" smtClean="0">
                <a:latin typeface="Traditional Arabic" pitchFamily="18" charset="-78"/>
                <a:cs typeface="Traditional Arabic" pitchFamily="18" charset="-78"/>
              </a:rPr>
              <a:t>تهدف هذه الموازنة إلى تخطيط الكميات المنتجة والطاقات الإنتاجية المتاحة والاحتياجات من الموارد الأولية وأوقات شراؤها، وكذا الاحتياجات من اليد العاملة بشكل منسق مع التقديرات الواردة في الميزانية التقديرية للمبيعات.</a:t>
            </a:r>
            <a:endParaRPr lang="fr-FR" sz="4800" dirty="0" smtClean="0">
              <a:latin typeface="Traditional Arabic" pitchFamily="18" charset="-78"/>
              <a:cs typeface="Traditional Arabic"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417638"/>
          </a:xfrm>
          <a:solidFill>
            <a:schemeClr val="bg1">
              <a:lumMod val="85000"/>
            </a:schemeClr>
          </a:solidFill>
        </p:spPr>
        <p:txBody>
          <a:bodyPr/>
          <a:lstStyle/>
          <a:p>
            <a:pPr lvl="0" rtl="1"/>
            <a:r>
              <a:rPr lang="ar-DZ" b="1" dirty="0" smtClean="0">
                <a:solidFill>
                  <a:schemeClr val="dk1"/>
                </a:solidFill>
                <a:latin typeface="Traditional Arabic" pitchFamily="18" charset="-78"/>
                <a:cs typeface="Traditional Arabic" pitchFamily="18" charset="-78"/>
              </a:rPr>
              <a:t>ثالثا: أنظمة الإنتاج</a:t>
            </a:r>
            <a:endParaRPr lang="fr-FR" b="1" dirty="0">
              <a:solidFill>
                <a:schemeClr val="dk1"/>
              </a:solidFill>
              <a:latin typeface="Traditional Arabic" pitchFamily="18" charset="-78"/>
              <a:cs typeface="Traditional Arabic" pitchFamily="18" charset="-78"/>
            </a:endParaRPr>
          </a:p>
        </p:txBody>
      </p:sp>
      <p:sp>
        <p:nvSpPr>
          <p:cNvPr id="3" name="Espace réservé du contenu 2"/>
          <p:cNvSpPr>
            <a:spLocks noGrp="1"/>
          </p:cNvSpPr>
          <p:nvPr>
            <p:ph idx="1"/>
          </p:nvPr>
        </p:nvSpPr>
        <p:spPr>
          <a:xfrm>
            <a:off x="0" y="1428736"/>
            <a:ext cx="9144000" cy="5429264"/>
          </a:xfrm>
          <a:solidFill>
            <a:schemeClr val="tx2">
              <a:lumMod val="20000"/>
              <a:lumOff val="80000"/>
            </a:schemeClr>
          </a:solidFill>
        </p:spPr>
        <p:txBody>
          <a:bodyPr>
            <a:noAutofit/>
          </a:bodyPr>
          <a:lstStyle/>
          <a:p>
            <a:pPr algn="just" rtl="1">
              <a:buNone/>
            </a:pPr>
            <a:r>
              <a:rPr lang="ar-SA" sz="6000" dirty="0" smtClean="0">
                <a:latin typeface="Traditional Arabic" pitchFamily="18" charset="-78"/>
                <a:cs typeface="Traditional Arabic" pitchFamily="18" charset="-78"/>
              </a:rPr>
              <a:t>وهي عبارة عن الأنماط التي تتبعها المؤسسة في عملية الإنتاج، ولإعداد الميزانية التقديرية للإنتاج يجب معرفة أنظمة الإنتاج المتبعة، وهناك نوعين أساسيين من أنظمة الإنتاج:</a:t>
            </a:r>
            <a:endParaRPr lang="fr-FR" sz="6000" dirty="0" smtClean="0">
              <a:latin typeface="Traditional Arabic" pitchFamily="18" charset="-78"/>
              <a:cs typeface="Traditional Arabic" pitchFamily="18" charset="-78"/>
            </a:endParaRPr>
          </a:p>
          <a:p>
            <a:pPr algn="just" rtl="1"/>
            <a:endParaRPr lang="fr-FR" sz="4800" dirty="0" smtClean="0">
              <a:latin typeface="Traditional Arabic" pitchFamily="18" charset="-78"/>
              <a:cs typeface="Traditional Arabic" pitchFamily="18"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20000"/>
              <a:lumOff val="80000"/>
            </a:schemeClr>
          </a:solidFill>
        </p:spPr>
        <p:txBody>
          <a:bodyPr>
            <a:normAutofit fontScale="92500" lnSpcReduction="20000"/>
          </a:bodyPr>
          <a:lstStyle/>
          <a:p>
            <a:pPr algn="just" rtl="1">
              <a:buNone/>
            </a:pPr>
            <a:r>
              <a:rPr lang="ar-SA" sz="4800" b="1" dirty="0" smtClean="0">
                <a:latin typeface="Traditional Arabic" pitchFamily="18" charset="-78"/>
                <a:cs typeface="Traditional Arabic" pitchFamily="18" charset="-78"/>
              </a:rPr>
              <a:t>أ. الإنتاج على أساس الأوامر (حسب الطلب):</a:t>
            </a:r>
            <a:r>
              <a:rPr lang="ar-SA" sz="4800" dirty="0" smtClean="0">
                <a:latin typeface="Traditional Arabic" pitchFamily="18" charset="-78"/>
                <a:cs typeface="Traditional Arabic" pitchFamily="18" charset="-78"/>
              </a:rPr>
              <a:t> في هذه الحالة تقوم المؤسسة بصناعة أنواع خاصة من المنتجات لتنفيذ طلبات الزبائن، وهذه الحالة المؤسسة لا</a:t>
            </a:r>
            <a:r>
              <a:rPr lang="ar-DZ" sz="4800" dirty="0" smtClean="0">
                <a:latin typeface="Traditional Arabic" pitchFamily="18" charset="-78"/>
                <a:cs typeface="Traditional Arabic" pitchFamily="18" charset="-78"/>
              </a:rPr>
              <a:t> </a:t>
            </a:r>
            <a:r>
              <a:rPr lang="ar-SA" sz="4800" dirty="0" smtClean="0">
                <a:latin typeface="Traditional Arabic" pitchFamily="18" charset="-78"/>
                <a:cs typeface="Traditional Arabic" pitchFamily="18" charset="-78"/>
              </a:rPr>
              <a:t>تنتج منتجات من أجل التخزين، وهنا تقدير المبيعات ليس سهلا، لذا فإنه من الصعب إنتاج كميات مقدما قبل الحصول على </a:t>
            </a:r>
            <a:r>
              <a:rPr lang="ar-DZ" sz="4800" dirty="0" err="1" smtClean="0">
                <a:latin typeface="Traditional Arabic" pitchFamily="18" charset="-78"/>
                <a:cs typeface="Traditional Arabic" pitchFamily="18" charset="-78"/>
              </a:rPr>
              <a:t>الطلبيات</a:t>
            </a:r>
            <a:r>
              <a:rPr lang="ar-SA" sz="4800" dirty="0" smtClean="0">
                <a:latin typeface="Traditional Arabic" pitchFamily="18" charset="-78"/>
                <a:cs typeface="Traditional Arabic" pitchFamily="18" charset="-78"/>
              </a:rPr>
              <a:t>؛</a:t>
            </a:r>
            <a:endParaRPr lang="fr-FR" sz="4800" dirty="0" smtClean="0">
              <a:latin typeface="Traditional Arabic" pitchFamily="18" charset="-78"/>
              <a:cs typeface="Traditional Arabic" pitchFamily="18" charset="-78"/>
            </a:endParaRPr>
          </a:p>
          <a:p>
            <a:pPr algn="just" rtl="1">
              <a:buNone/>
            </a:pPr>
            <a:r>
              <a:rPr lang="ar-SA" sz="4800" b="1" dirty="0" smtClean="0">
                <a:latin typeface="Traditional Arabic" pitchFamily="18" charset="-78"/>
                <a:cs typeface="Traditional Arabic" pitchFamily="18" charset="-78"/>
              </a:rPr>
              <a:t>ب. الإنتاج المستمر:</a:t>
            </a:r>
            <a:r>
              <a:rPr lang="ar-SA" sz="4800" dirty="0" smtClean="0">
                <a:latin typeface="Traditional Arabic" pitchFamily="18" charset="-78"/>
                <a:cs typeface="Traditional Arabic" pitchFamily="18" charset="-78"/>
              </a:rPr>
              <a:t> يتميز هذا النوع بالخصائص التالية:</a:t>
            </a:r>
            <a:endParaRPr lang="fr-FR" sz="4800" dirty="0" smtClean="0">
              <a:latin typeface="Traditional Arabic" pitchFamily="18" charset="-78"/>
              <a:cs typeface="Traditional Arabic" pitchFamily="18" charset="-78"/>
            </a:endParaRPr>
          </a:p>
          <a:p>
            <a:pPr algn="just" rtl="1"/>
            <a:r>
              <a:rPr lang="ar-SA" sz="4800" dirty="0" smtClean="0">
                <a:latin typeface="Traditional Arabic" pitchFamily="18" charset="-78"/>
                <a:cs typeface="Traditional Arabic" pitchFamily="18" charset="-78"/>
              </a:rPr>
              <a:t> يمكن تقدير المبيعات؛</a:t>
            </a:r>
            <a:endParaRPr lang="fr-FR" sz="4800" dirty="0" smtClean="0">
              <a:latin typeface="Traditional Arabic" pitchFamily="18" charset="-78"/>
              <a:cs typeface="Traditional Arabic" pitchFamily="18" charset="-78"/>
            </a:endParaRPr>
          </a:p>
          <a:p>
            <a:pPr algn="just" rtl="1"/>
            <a:r>
              <a:rPr lang="ar-SA" sz="4800" dirty="0" smtClean="0">
                <a:latin typeface="Traditional Arabic" pitchFamily="18" charset="-78"/>
                <a:cs typeface="Traditional Arabic" pitchFamily="18" charset="-78"/>
              </a:rPr>
              <a:t>دورة الإنتاج تكون قصيرة؛</a:t>
            </a:r>
            <a:endParaRPr lang="fr-FR" sz="4800" dirty="0" smtClean="0">
              <a:latin typeface="Traditional Arabic" pitchFamily="18" charset="-78"/>
              <a:cs typeface="Traditional Arabic" pitchFamily="18" charset="-78"/>
            </a:endParaRPr>
          </a:p>
          <a:p>
            <a:pPr algn="just" rtl="1"/>
            <a:r>
              <a:rPr lang="ar-SA" sz="4800" dirty="0" smtClean="0">
                <a:latin typeface="Traditional Arabic" pitchFamily="18" charset="-78"/>
                <a:cs typeface="Traditional Arabic" pitchFamily="18" charset="-78"/>
              </a:rPr>
              <a:t>يستوجب على المؤسسة تخزين كميات معتبرة وبصفة دائمة من المنتجات التامة الصنع وذلك لمقابلة الطلب كالآلات والمعدات الصناعية وتجهيزات مكتب...</a:t>
            </a:r>
            <a:endParaRPr lang="fr-FR" sz="4800" dirty="0" smtClean="0">
              <a:latin typeface="Traditional Arabic" pitchFamily="18" charset="-78"/>
              <a:cs typeface="Traditional Arabic" pitchFamily="18" charset="-78"/>
            </a:endParaRPr>
          </a:p>
          <a:p>
            <a:pPr algn="just" rtl="1"/>
            <a:endParaRPr lang="fr-FR" sz="4800" dirty="0" smtClean="0">
              <a:latin typeface="Traditional Arabic" pitchFamily="18" charset="-78"/>
              <a:cs typeface="Traditional Arabic" pitchFamily="18"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417638"/>
          </a:xfrm>
          <a:solidFill>
            <a:schemeClr val="bg1">
              <a:lumMod val="85000"/>
            </a:schemeClr>
          </a:solidFill>
        </p:spPr>
        <p:txBody>
          <a:bodyPr/>
          <a:lstStyle/>
          <a:p>
            <a:pPr lvl="0" rtl="1"/>
            <a:r>
              <a:rPr lang="ar-DZ" b="1" dirty="0" smtClean="0">
                <a:solidFill>
                  <a:schemeClr val="dk1"/>
                </a:solidFill>
                <a:latin typeface="Traditional Arabic" pitchFamily="18" charset="-78"/>
                <a:cs typeface="Traditional Arabic" pitchFamily="18" charset="-78"/>
              </a:rPr>
              <a:t>رابعا:القيود المتعلقة بإعداد الموازنة التقديرية للإنتاج </a:t>
            </a:r>
            <a:endParaRPr lang="fr-FR" b="1" dirty="0">
              <a:solidFill>
                <a:schemeClr val="dk1"/>
              </a:solidFill>
              <a:latin typeface="Traditional Arabic" pitchFamily="18" charset="-78"/>
              <a:cs typeface="Traditional Arabic" pitchFamily="18" charset="-78"/>
            </a:endParaRPr>
          </a:p>
        </p:txBody>
      </p:sp>
      <p:sp>
        <p:nvSpPr>
          <p:cNvPr id="3" name="Espace réservé du contenu 2"/>
          <p:cNvSpPr>
            <a:spLocks noGrp="1"/>
          </p:cNvSpPr>
          <p:nvPr>
            <p:ph idx="1"/>
          </p:nvPr>
        </p:nvSpPr>
        <p:spPr>
          <a:xfrm>
            <a:off x="0" y="1071546"/>
            <a:ext cx="9144000" cy="5786454"/>
          </a:xfrm>
          <a:solidFill>
            <a:schemeClr val="tx2">
              <a:lumMod val="20000"/>
              <a:lumOff val="80000"/>
            </a:schemeClr>
          </a:solidFill>
        </p:spPr>
        <p:txBody>
          <a:bodyPr>
            <a:noAutofit/>
          </a:bodyPr>
          <a:lstStyle/>
          <a:p>
            <a:pPr algn="r" rtl="1">
              <a:buNone/>
            </a:pPr>
            <a:r>
              <a:rPr lang="ar-SA" sz="4000" dirty="0" smtClean="0">
                <a:latin typeface="Traditional Arabic" pitchFamily="18" charset="-78"/>
                <a:cs typeface="Traditional Arabic" pitchFamily="18" charset="-78"/>
              </a:rPr>
              <a:t>هناك قيود إنتاجية يجب البحث عن الحل الأمثل مع المحافظة على المبيعات المقدرة، وتصنف القيود إلى:</a:t>
            </a:r>
            <a:endParaRPr lang="fr-FR" sz="4000" dirty="0" smtClean="0">
              <a:latin typeface="Traditional Arabic" pitchFamily="18" charset="-78"/>
              <a:cs typeface="Traditional Arabic" pitchFamily="18" charset="-78"/>
            </a:endParaRPr>
          </a:p>
          <a:p>
            <a:pPr algn="just" rtl="1">
              <a:buNone/>
            </a:pPr>
            <a:r>
              <a:rPr lang="ar-DZ" sz="4000" b="1" dirty="0" smtClean="0">
                <a:latin typeface="Traditional Arabic" pitchFamily="18" charset="-78"/>
                <a:cs typeface="Traditional Arabic" pitchFamily="18" charset="-78"/>
              </a:rPr>
              <a:t>1. </a:t>
            </a:r>
            <a:r>
              <a:rPr lang="ar-SA" sz="4000" b="1" dirty="0" smtClean="0">
                <a:latin typeface="Traditional Arabic" pitchFamily="18" charset="-78"/>
                <a:cs typeface="Traditional Arabic" pitchFamily="18" charset="-78"/>
              </a:rPr>
              <a:t>القيود المتعلقة بالمعدات الإنتاجية: </a:t>
            </a:r>
            <a:r>
              <a:rPr lang="ar-SA" sz="4000" dirty="0" smtClean="0">
                <a:latin typeface="Traditional Arabic" pitchFamily="18" charset="-78"/>
                <a:cs typeface="Traditional Arabic" pitchFamily="18" charset="-78"/>
              </a:rPr>
              <a:t>وهنا يتم تحديد الوقت المنتج الذي تسمح </a:t>
            </a:r>
            <a:r>
              <a:rPr lang="ar-SA" sz="4000" dirty="0" err="1" smtClean="0">
                <a:latin typeface="Traditional Arabic" pitchFamily="18" charset="-78"/>
                <a:cs typeface="Traditional Arabic" pitchFamily="18" charset="-78"/>
              </a:rPr>
              <a:t>به</a:t>
            </a:r>
            <a:r>
              <a:rPr lang="ar-SA" sz="4000" dirty="0" smtClean="0">
                <a:latin typeface="Traditional Arabic" pitchFamily="18" charset="-78"/>
                <a:cs typeface="Traditional Arabic" pitchFamily="18" charset="-78"/>
              </a:rPr>
              <a:t> طاقة الآلات المتواجدة أو المتوقعة، وتحديد نقاط الاختناق في </a:t>
            </a:r>
            <a:r>
              <a:rPr lang="ar-SA" sz="4000" dirty="0" err="1" smtClean="0">
                <a:latin typeface="Traditional Arabic" pitchFamily="18" charset="-78"/>
                <a:cs typeface="Traditional Arabic" pitchFamily="18" charset="-78"/>
              </a:rPr>
              <a:t>الورشات</a:t>
            </a:r>
            <a:r>
              <a:rPr lang="ar-SA" sz="4000" dirty="0" smtClean="0">
                <a:latin typeface="Traditional Arabic" pitchFamily="18" charset="-78"/>
                <a:cs typeface="Traditional Arabic" pitchFamily="18" charset="-78"/>
              </a:rPr>
              <a:t>، فمعرفة وقت النشاط العادي للآلة الذي هو الوقت الذي تكون فيه الآلة مشغلة وهو ما يمكننا من تقدير الوقت غير المنتج والذي يتمثل في أوقات ضبط وتركيب المعدات، الصيانة، ووقت الاستراحة ..الخ</a:t>
            </a:r>
            <a:endParaRPr lang="fr-FR" sz="4000" dirty="0" smtClean="0">
              <a:latin typeface="Traditional Arabic" pitchFamily="18" charset="-78"/>
              <a:cs typeface="Traditional Arabic" pitchFamily="18" charset="-78"/>
            </a:endParaRPr>
          </a:p>
          <a:p>
            <a:pPr algn="ctr" rtl="1"/>
            <a:r>
              <a:rPr lang="ar-SA" sz="4000" b="1" dirty="0" smtClean="0">
                <a:latin typeface="Traditional Arabic" pitchFamily="18" charset="-78"/>
                <a:cs typeface="Traditional Arabic" pitchFamily="18" charset="-78"/>
              </a:rPr>
              <a:t>الوقت المنتج= وقت النشاط + الوقت غير المنتج</a:t>
            </a:r>
            <a:endParaRPr lang="fr-FR" sz="4000" b="1" dirty="0" smtClean="0">
              <a:latin typeface="Traditional Arabic" pitchFamily="18" charset="-78"/>
              <a:cs typeface="Traditional Arabic" pitchFamily="18" charset="-78"/>
            </a:endParaRPr>
          </a:p>
          <a:p>
            <a:pPr algn="just" rtl="1"/>
            <a:endParaRPr lang="fr-FR" sz="4800" dirty="0" smtClean="0">
              <a:latin typeface="Traditional Arabic" pitchFamily="18" charset="-78"/>
              <a:cs typeface="Traditional Arabic" pitchFamily="18" charset="-78"/>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748</TotalTime>
  <Words>1286</Words>
  <Application>Microsoft Office PowerPoint</Application>
  <PresentationFormat>Affichage à l'écran (4:3)</PresentationFormat>
  <Paragraphs>221</Paragraphs>
  <Slides>23</Slides>
  <Notes>1</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Thème Office</vt:lpstr>
      <vt:lpstr>محاضرات الموازنة التقديرية</vt:lpstr>
      <vt:lpstr>المحور الرابع: الموازنة التقديرية للإنتاج</vt:lpstr>
      <vt:lpstr>أولا: تعريف موازنة الإنتاج</vt:lpstr>
      <vt:lpstr>Diapositive 4</vt:lpstr>
      <vt:lpstr>ثانيا: أهداف موازنة  الإنتاج</vt:lpstr>
      <vt:lpstr>Diapositive 6</vt:lpstr>
      <vt:lpstr>ثالثا: أنظمة الإنتاج</vt:lpstr>
      <vt:lpstr>Diapositive 8</vt:lpstr>
      <vt:lpstr>رابعا:القيود المتعلقة بإعداد الموازنة التقديرية للإنتاج </vt:lpstr>
      <vt:lpstr>Diapositive 10</vt:lpstr>
      <vt:lpstr>خامسا: مقومات إعداد الموازنة التقديرية للإنتاج</vt:lpstr>
      <vt:lpstr>Diapositive 12</vt:lpstr>
      <vt:lpstr>Diapositive 13</vt:lpstr>
      <vt:lpstr>Diapositive 14</vt:lpstr>
      <vt:lpstr>Diapositive 15</vt:lpstr>
      <vt:lpstr>Diapositive 16</vt:lpstr>
      <vt:lpstr>المحور الخامس: الموازنة التقديرية للمواد الأولية المشتراة</vt:lpstr>
      <vt:lpstr>أولا: ماهية الميزانية التقديرية للمواد الأولية</vt:lpstr>
      <vt:lpstr>Diapositive 19</vt:lpstr>
      <vt:lpstr>ثانيا: طريقة تقدير كمية وقيمة مشتريات المواد الأولية</vt:lpstr>
      <vt:lpstr>Diapositive 21</vt:lpstr>
      <vt:lpstr>Diapositive 22</vt:lpstr>
      <vt:lpstr>Diapositive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الموازنة التقديرية</dc:title>
  <dc:creator>tst</dc:creator>
  <cp:lastModifiedBy>tst</cp:lastModifiedBy>
  <cp:revision>72</cp:revision>
  <dcterms:created xsi:type="dcterms:W3CDTF">2021-11-03T17:22:11Z</dcterms:created>
  <dcterms:modified xsi:type="dcterms:W3CDTF">2021-12-07T11:50:41Z</dcterms:modified>
</cp:coreProperties>
</file>