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57" r:id="rId3"/>
    <p:sldId id="261" r:id="rId4"/>
    <p:sldId id="262" r:id="rId5"/>
    <p:sldId id="263" r:id="rId6"/>
    <p:sldId id="265" r:id="rId7"/>
    <p:sldId id="266" r:id="rId8"/>
    <p:sldId id="267" r:id="rId9"/>
    <p:sldId id="268" r:id="rId10"/>
    <p:sldId id="269" r:id="rId11"/>
    <p:sldId id="270" r:id="rId12"/>
    <p:sldId id="271" r:id="rId13"/>
    <p:sldId id="272" r:id="rId14"/>
    <p:sldId id="273"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8E00A895-080A-4DC8-9042-C952BF37E05C}" type="datetimeFigureOut">
              <a:rPr lang="fr-FR" smtClean="0"/>
              <a:t>03/01/2022</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F60534D2-8342-4C78-B341-C0FDE749143B}" type="slidenum">
              <a:rPr lang="fr-FR" smtClean="0"/>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E00A895-080A-4DC8-9042-C952BF37E05C}" type="datetimeFigureOut">
              <a:rPr lang="fr-FR" smtClean="0"/>
              <a:t>03/01/2022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E00A895-080A-4DC8-9042-C952BF37E05C}" type="datetimeFigureOut">
              <a:rPr lang="fr-FR" smtClean="0"/>
              <a:t>03/01/2022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E00A895-080A-4DC8-9042-C952BF37E05C}" type="datetimeFigureOut">
              <a:rPr lang="fr-FR" smtClean="0"/>
              <a:t>03/01/2022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8E00A895-080A-4DC8-9042-C952BF37E05C}" type="datetimeFigureOut">
              <a:rPr lang="fr-FR" smtClean="0"/>
              <a:t>03/01/2022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F60534D2-8342-4C78-B341-C0FDE749143B}"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E00A895-080A-4DC8-9042-C952BF37E05C}" type="datetimeFigureOut">
              <a:rPr lang="fr-FR" smtClean="0"/>
              <a:t>03/01/2022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8E00A895-080A-4DC8-9042-C952BF37E05C}" type="datetimeFigureOut">
              <a:rPr lang="fr-FR" smtClean="0"/>
              <a:t>03/01/2022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8E00A895-080A-4DC8-9042-C952BF37E05C}" type="datetimeFigureOut">
              <a:rPr lang="fr-FR" smtClean="0"/>
              <a:t>03/01/2022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E00A895-080A-4DC8-9042-C952BF37E05C}" type="datetimeFigureOut">
              <a:rPr lang="fr-FR" smtClean="0"/>
              <a:t>03/01/2022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E00A895-080A-4DC8-9042-C952BF37E05C}" type="datetimeFigureOut">
              <a:rPr lang="fr-FR" smtClean="0"/>
              <a:t>03/01/2022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8E00A895-080A-4DC8-9042-C952BF37E05C}" type="datetimeFigureOut">
              <a:rPr lang="fr-FR" smtClean="0"/>
              <a:t>03/01/2022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534D2-8342-4C78-B341-C0FDE749143B}"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E00A895-080A-4DC8-9042-C952BF37E05C}" type="datetimeFigureOut">
              <a:rPr lang="fr-FR" smtClean="0"/>
              <a:t>03/01/2022</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60534D2-8342-4C78-B341-C0FDE749143B}"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59633" y="1772816"/>
            <a:ext cx="6768752" cy="1440160"/>
          </a:xfrm>
        </p:spPr>
        <p:txBody>
          <a:bodyPr>
            <a:normAutofit fontScale="90000"/>
          </a:bodyPr>
          <a:lstStyle/>
          <a:p>
            <a:r>
              <a:rPr lang="ar-DZ" sz="3600" b="1" dirty="0" smtClean="0">
                <a:solidFill>
                  <a:schemeClr val="bg1"/>
                </a:solidFill>
              </a:rPr>
              <a:t>بحث </a:t>
            </a:r>
            <a:r>
              <a:rPr lang="ar-DZ" sz="3600" b="1" dirty="0" smtClean="0">
                <a:solidFill>
                  <a:schemeClr val="bg1"/>
                </a:solidFill>
              </a:rPr>
              <a:t>حول</a:t>
            </a:r>
            <a:r>
              <a:rPr lang="fr-FR" dirty="0" smtClean="0"/>
              <a:t/>
            </a:r>
            <a:br>
              <a:rPr lang="fr-FR" dirty="0" smtClean="0"/>
            </a:br>
            <a:r>
              <a:rPr lang="ar-DZ" sz="3100" dirty="0" smtClean="0">
                <a:solidFill>
                  <a:srgbClr val="FF0000"/>
                </a:solidFill>
              </a:rPr>
              <a:t>ادارة التنوع الثقافي والتواصل عبر الثقافات </a:t>
            </a:r>
            <a:endParaRPr lang="fr-FR" sz="3100" dirty="0">
              <a:solidFill>
                <a:srgbClr val="FF0000"/>
              </a:solidFill>
            </a:endParaRPr>
          </a:p>
        </p:txBody>
      </p:sp>
      <p:sp>
        <p:nvSpPr>
          <p:cNvPr id="3" name="Sous-titre 2"/>
          <p:cNvSpPr>
            <a:spLocks noGrp="1"/>
          </p:cNvSpPr>
          <p:nvPr>
            <p:ph type="subTitle" idx="1"/>
          </p:nvPr>
        </p:nvSpPr>
        <p:spPr>
          <a:xfrm>
            <a:off x="323528" y="3767862"/>
            <a:ext cx="8496944" cy="2685474"/>
          </a:xfrm>
        </p:spPr>
        <p:txBody>
          <a:bodyPr>
            <a:normAutofit lnSpcReduction="10000"/>
          </a:bodyPr>
          <a:lstStyle/>
          <a:p>
            <a:pPr algn="r" rtl="1"/>
            <a:r>
              <a:rPr lang="ar-DZ" sz="3200" b="1" dirty="0" smtClean="0">
                <a:solidFill>
                  <a:schemeClr val="tx2">
                    <a:lumMod val="90000"/>
                  </a:schemeClr>
                </a:solidFill>
              </a:rPr>
              <a:t>من إعداد :</a:t>
            </a:r>
            <a:endParaRPr lang="ar-DZ" sz="3200" b="1" dirty="0">
              <a:solidFill>
                <a:schemeClr val="tx2">
                  <a:lumMod val="90000"/>
                </a:schemeClr>
              </a:solidFill>
            </a:endParaRPr>
          </a:p>
          <a:p>
            <a:pPr algn="r" rtl="1"/>
            <a:r>
              <a:rPr lang="ar-DZ" sz="3200" b="1" dirty="0" smtClean="0">
                <a:solidFill>
                  <a:schemeClr val="tx2">
                    <a:lumMod val="90000"/>
                  </a:schemeClr>
                </a:solidFill>
              </a:rPr>
              <a:t>عميري خديجة </a:t>
            </a:r>
          </a:p>
          <a:p>
            <a:pPr algn="r" rtl="1"/>
            <a:r>
              <a:rPr lang="ar-DZ" sz="3200" b="1" dirty="0" smtClean="0">
                <a:solidFill>
                  <a:schemeClr val="tx2">
                    <a:lumMod val="90000"/>
                  </a:schemeClr>
                </a:solidFill>
              </a:rPr>
              <a:t>طبش رحيمة </a:t>
            </a:r>
          </a:p>
          <a:p>
            <a:pPr algn="r" rtl="1"/>
            <a:r>
              <a:rPr lang="ar-DZ" sz="3200" b="1" dirty="0" smtClean="0">
                <a:solidFill>
                  <a:schemeClr val="tx2">
                    <a:lumMod val="90000"/>
                  </a:schemeClr>
                </a:solidFill>
              </a:rPr>
              <a:t>سمية عجلان </a:t>
            </a:r>
            <a:endParaRPr lang="ar-DZ" dirty="0" smtClean="0"/>
          </a:p>
          <a:p>
            <a:pPr algn="l" rtl="1"/>
            <a:r>
              <a:rPr lang="ar-DZ" sz="3200" b="1" dirty="0" smtClean="0">
                <a:solidFill>
                  <a:schemeClr val="tx2">
                    <a:lumMod val="90000"/>
                  </a:schemeClr>
                </a:solidFill>
              </a:rPr>
              <a:t>تحت إشراف الأستاذة المحترمة : اقطي جوهرة </a:t>
            </a:r>
          </a:p>
        </p:txBody>
      </p:sp>
      <p:sp>
        <p:nvSpPr>
          <p:cNvPr id="4" name="Rectangle 3"/>
          <p:cNvSpPr/>
          <p:nvPr/>
        </p:nvSpPr>
        <p:spPr>
          <a:xfrm>
            <a:off x="1691680" y="644495"/>
            <a:ext cx="5958408" cy="1200329"/>
          </a:xfrm>
          <a:prstGeom prst="rect">
            <a:avLst/>
          </a:prstGeom>
        </p:spPr>
        <p:txBody>
          <a:bodyPr wrap="square">
            <a:spAutoFit/>
          </a:bodyPr>
          <a:lstStyle/>
          <a:p>
            <a:pPr algn="ctr" rtl="1"/>
            <a:r>
              <a:rPr lang="ar-DZ"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وزارة التعليم العالي والبحث العلمي جامعة محمد خيضر- بسكرة- كلية العلوم الاقتصادية والتجارية وعلوم التسيير ماستر</a:t>
            </a:r>
            <a:r>
              <a:rPr lang="fr-FR"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2</a:t>
            </a:r>
            <a:r>
              <a:rPr lang="ar-DZ" sz="2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ادارة موارد بشرية الفوج4 </a:t>
            </a:r>
            <a:endParaRPr lang="fr-FR" sz="16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val="2002121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200" dirty="0" smtClean="0">
                <a:solidFill>
                  <a:srgbClr val="FF0000"/>
                </a:solidFill>
              </a:rPr>
              <a:t>المطلب الثالث : أشكال التنوع الثقافي</a:t>
            </a:r>
            <a:endParaRPr lang="fr-FR" sz="3200" dirty="0">
              <a:solidFill>
                <a:srgbClr val="FF0000"/>
              </a:solidFill>
            </a:endParaRPr>
          </a:p>
        </p:txBody>
      </p:sp>
      <p:sp>
        <p:nvSpPr>
          <p:cNvPr id="3" name="Espace réservé du contenu 2"/>
          <p:cNvSpPr>
            <a:spLocks noGrp="1"/>
          </p:cNvSpPr>
          <p:nvPr>
            <p:ph idx="1"/>
          </p:nvPr>
        </p:nvSpPr>
        <p:spPr/>
        <p:txBody>
          <a:bodyPr/>
          <a:lstStyle/>
          <a:p>
            <a:pPr marL="137160" indent="0">
              <a:buNone/>
            </a:pPr>
            <a:r>
              <a:rPr lang="ar-DZ" dirty="0"/>
              <a:t> </a:t>
            </a:r>
            <a:endParaRPr lang="fr-FR" dirty="0"/>
          </a:p>
        </p:txBody>
      </p:sp>
      <p:sp>
        <p:nvSpPr>
          <p:cNvPr id="4" name="Ellipse 3"/>
          <p:cNvSpPr/>
          <p:nvPr/>
        </p:nvSpPr>
        <p:spPr>
          <a:xfrm>
            <a:off x="5063081" y="2330209"/>
            <a:ext cx="2736304" cy="1224137"/>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ar-DZ" sz="2800" b="1" dirty="0" smtClean="0">
                <a:solidFill>
                  <a:srgbClr val="FFFF00"/>
                </a:solidFill>
              </a:rPr>
              <a:t>التنوع اللغوي </a:t>
            </a:r>
            <a:endParaRPr lang="fr-FR" sz="2800" b="1" dirty="0">
              <a:solidFill>
                <a:srgbClr val="FFFF00"/>
              </a:solidFill>
            </a:endParaRPr>
          </a:p>
        </p:txBody>
      </p:sp>
      <p:sp>
        <p:nvSpPr>
          <p:cNvPr id="5" name="Ellipse 4"/>
          <p:cNvSpPr/>
          <p:nvPr/>
        </p:nvSpPr>
        <p:spPr>
          <a:xfrm>
            <a:off x="728650" y="2300730"/>
            <a:ext cx="3024336" cy="1224136"/>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ar-DZ" sz="2800" b="1" dirty="0" smtClean="0">
                <a:solidFill>
                  <a:srgbClr val="FFFF00"/>
                </a:solidFill>
              </a:rPr>
              <a:t>التنوع الديني </a:t>
            </a:r>
            <a:endParaRPr lang="fr-FR" sz="2800" b="1" dirty="0">
              <a:solidFill>
                <a:srgbClr val="FFFF00"/>
              </a:solidFill>
            </a:endParaRPr>
          </a:p>
        </p:txBody>
      </p:sp>
      <p:sp>
        <p:nvSpPr>
          <p:cNvPr id="6" name="Ellipse 5"/>
          <p:cNvSpPr/>
          <p:nvPr/>
        </p:nvSpPr>
        <p:spPr>
          <a:xfrm>
            <a:off x="3059832" y="3950425"/>
            <a:ext cx="3024336" cy="136815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ar-DZ" sz="2800" b="1" dirty="0" smtClean="0">
                <a:solidFill>
                  <a:srgbClr val="FFFF00"/>
                </a:solidFill>
              </a:rPr>
              <a:t>تنوع العادات </a:t>
            </a:r>
            <a:endParaRPr lang="fr-FR" sz="2800" b="1" dirty="0">
              <a:solidFill>
                <a:srgbClr val="FFFF00"/>
              </a:solidFill>
            </a:endParaRPr>
          </a:p>
        </p:txBody>
      </p:sp>
    </p:spTree>
    <p:extLst>
      <p:ext uri="{BB962C8B-B14F-4D97-AF65-F5344CB8AC3E}">
        <p14:creationId xmlns:p14="http://schemas.microsoft.com/office/powerpoint/2010/main" val="882711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2800" dirty="0" smtClean="0">
                <a:solidFill>
                  <a:srgbClr val="FF0000"/>
                </a:solidFill>
              </a:rPr>
              <a:t>المطلب</a:t>
            </a:r>
            <a:r>
              <a:rPr lang="ar-DZ" sz="2800" dirty="0" smtClean="0"/>
              <a:t> </a:t>
            </a:r>
            <a:r>
              <a:rPr lang="ar-DZ" sz="2800" dirty="0" smtClean="0">
                <a:solidFill>
                  <a:srgbClr val="FF0000"/>
                </a:solidFill>
              </a:rPr>
              <a:t>الرابع : فوائد ومشاكل ادارة التنوع الثقافي </a:t>
            </a:r>
            <a:endParaRPr lang="fr-FR" dirty="0">
              <a:solidFill>
                <a:srgbClr val="FF0000"/>
              </a:solidFill>
            </a:endParaRPr>
          </a:p>
        </p:txBody>
      </p:sp>
      <p:sp>
        <p:nvSpPr>
          <p:cNvPr id="3" name="Espace réservé du contenu 2"/>
          <p:cNvSpPr>
            <a:spLocks noGrp="1"/>
          </p:cNvSpPr>
          <p:nvPr>
            <p:ph idx="1"/>
          </p:nvPr>
        </p:nvSpPr>
        <p:spPr/>
        <p:txBody>
          <a:bodyPr/>
          <a:lstStyle/>
          <a:p>
            <a:pPr marL="137160" indent="0">
              <a:buNone/>
            </a:pPr>
            <a:r>
              <a:rPr lang="ar-DZ" dirty="0" smtClean="0">
                <a:solidFill>
                  <a:srgbClr val="92D050"/>
                </a:solidFill>
              </a:rPr>
              <a:t>فوائد ادارة التنوع الثقافي :                                                      </a:t>
            </a:r>
          </a:p>
          <a:p>
            <a:pPr algn="r" rtl="1">
              <a:buFont typeface="Wingdings" panose="05000000000000000000" pitchFamily="2" charset="2"/>
              <a:buChar char="v"/>
            </a:pPr>
            <a:r>
              <a:rPr lang="ar-DZ" dirty="0" smtClean="0"/>
              <a:t>يمكن خدمة الاسواق الخارجية بشكل اكثر سهولة من قبل الموظفين </a:t>
            </a:r>
          </a:p>
          <a:p>
            <a:pPr algn="r" rtl="1">
              <a:buFont typeface="Wingdings" panose="05000000000000000000" pitchFamily="2" charset="2"/>
              <a:buChar char="v"/>
            </a:pPr>
            <a:r>
              <a:rPr lang="ar-DZ" dirty="0" smtClean="0"/>
              <a:t>تواصل الثقافات نتيجة للتفاعل اليومي بين ثقافة الموظفين </a:t>
            </a:r>
          </a:p>
          <a:p>
            <a:pPr algn="r" rtl="1">
              <a:buFont typeface="Wingdings" panose="05000000000000000000" pitchFamily="2" charset="2"/>
              <a:buChar char="v"/>
            </a:pPr>
            <a:r>
              <a:rPr lang="ar-DZ" dirty="0" smtClean="0"/>
              <a:t>يمكن تلبية احتياجات الفئة المستهدفة على نحو اكثر فعالية من خلال اعضاء الخلفية الثقافية الخاصة بهم والمتواجدين بالمنظمة </a:t>
            </a:r>
          </a:p>
          <a:p>
            <a:pPr algn="r" rtl="1">
              <a:buFont typeface="Wingdings" panose="05000000000000000000" pitchFamily="2" charset="2"/>
              <a:buChar char="v"/>
            </a:pPr>
            <a:r>
              <a:rPr lang="ar-DZ" dirty="0" smtClean="0"/>
              <a:t>الموظفين المحليين هم اكثر قدرة على تطوير المنتجات وفقا للاحتياجات المحلية للزبون </a:t>
            </a:r>
          </a:p>
          <a:p>
            <a:pPr algn="r" rtl="1">
              <a:buFont typeface="Wingdings" panose="05000000000000000000" pitchFamily="2" charset="2"/>
              <a:buChar char="v"/>
            </a:pPr>
            <a:r>
              <a:rPr lang="ar-DZ" dirty="0" smtClean="0"/>
              <a:t>توظيف قوة عمل متنوعة ثقافيا وفقا للاحتياجات المحلية في ظل مجتمعات المعرفة </a:t>
            </a:r>
            <a:endParaRPr lang="ar-DZ" dirty="0"/>
          </a:p>
        </p:txBody>
      </p:sp>
    </p:spTree>
    <p:extLst>
      <p:ext uri="{BB962C8B-B14F-4D97-AF65-F5344CB8AC3E}">
        <p14:creationId xmlns:p14="http://schemas.microsoft.com/office/powerpoint/2010/main" val="555252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dirty="0" smtClean="0">
                <a:solidFill>
                  <a:srgbClr val="92D050"/>
                </a:solidFill>
              </a:rPr>
              <a:t>مشاكل ادارة التنوع الثقافي</a:t>
            </a:r>
            <a:r>
              <a:rPr lang="ar-DZ" dirty="0" smtClean="0"/>
              <a:t> </a:t>
            </a:r>
            <a:endParaRPr lang="fr-FR" dirty="0"/>
          </a:p>
        </p:txBody>
      </p:sp>
      <p:sp>
        <p:nvSpPr>
          <p:cNvPr id="3" name="Espace réservé du contenu 2"/>
          <p:cNvSpPr>
            <a:spLocks noGrp="1"/>
          </p:cNvSpPr>
          <p:nvPr>
            <p:ph idx="1"/>
          </p:nvPr>
        </p:nvSpPr>
        <p:spPr/>
        <p:txBody>
          <a:bodyPr>
            <a:normAutofit lnSpcReduction="10000"/>
          </a:bodyPr>
          <a:lstStyle/>
          <a:p>
            <a:pPr algn="r" rtl="1">
              <a:buFont typeface="Wingdings" panose="05000000000000000000" pitchFamily="2" charset="2"/>
              <a:buChar char="v"/>
            </a:pPr>
            <a:r>
              <a:rPr lang="ar-DZ" dirty="0" smtClean="0">
                <a:solidFill>
                  <a:schemeClr val="bg1"/>
                </a:solidFill>
              </a:rPr>
              <a:t>وجود فجوة بين ثقافة الموارد البشرية وثقافة المنظمة </a:t>
            </a:r>
          </a:p>
          <a:p>
            <a:pPr algn="r" rtl="1">
              <a:buFont typeface="Wingdings" panose="05000000000000000000" pitchFamily="2" charset="2"/>
              <a:buChar char="v"/>
            </a:pPr>
            <a:r>
              <a:rPr lang="ar-DZ" dirty="0" smtClean="0">
                <a:solidFill>
                  <a:schemeClr val="bg1"/>
                </a:solidFill>
              </a:rPr>
              <a:t>غياب النوعية المتعلقة بالتنوع الثقافي سواء لدى الادارة والموظفين مما يوقع المنظمة في مشاكل </a:t>
            </a:r>
          </a:p>
          <a:p>
            <a:pPr algn="r" rtl="1">
              <a:buFont typeface="Wingdings" panose="05000000000000000000" pitchFamily="2" charset="2"/>
              <a:buChar char="v"/>
            </a:pPr>
            <a:r>
              <a:rPr lang="ar-DZ" dirty="0" smtClean="0">
                <a:solidFill>
                  <a:schemeClr val="bg1"/>
                </a:solidFill>
              </a:rPr>
              <a:t>التوجيه على اساس التنوع الثقافي يقلص من معايير الاداة المحددة من طرف المنظمة والمرتبطة بثقافتها </a:t>
            </a:r>
          </a:p>
          <a:p>
            <a:pPr algn="r" rtl="1">
              <a:buFont typeface="Wingdings" panose="05000000000000000000" pitchFamily="2" charset="2"/>
              <a:buChar char="v"/>
            </a:pPr>
            <a:r>
              <a:rPr lang="ar-DZ" dirty="0" smtClean="0">
                <a:solidFill>
                  <a:schemeClr val="bg1"/>
                </a:solidFill>
              </a:rPr>
              <a:t>ادخال انظمة جديدة او انشطة بسبب ارتفاع في التكاليف </a:t>
            </a:r>
          </a:p>
          <a:p>
            <a:pPr algn="r" rtl="1">
              <a:buFont typeface="Wingdings" panose="05000000000000000000" pitchFamily="2" charset="2"/>
              <a:buChar char="v"/>
            </a:pPr>
            <a:r>
              <a:rPr lang="ar-DZ" dirty="0" smtClean="0">
                <a:solidFill>
                  <a:schemeClr val="bg1"/>
                </a:solidFill>
              </a:rPr>
              <a:t>غياب الخبرات والقيادات </a:t>
            </a:r>
            <a:r>
              <a:rPr lang="ar-DZ" dirty="0" err="1" smtClean="0">
                <a:solidFill>
                  <a:schemeClr val="bg1"/>
                </a:solidFill>
              </a:rPr>
              <a:t>الكفأة</a:t>
            </a:r>
            <a:r>
              <a:rPr lang="ar-DZ" dirty="0" smtClean="0">
                <a:solidFill>
                  <a:schemeClr val="bg1"/>
                </a:solidFill>
              </a:rPr>
              <a:t> لإدارة التنوع الثقافي </a:t>
            </a:r>
          </a:p>
          <a:p>
            <a:pPr algn="r" rtl="1">
              <a:buFont typeface="Wingdings" panose="05000000000000000000" pitchFamily="2" charset="2"/>
              <a:buChar char="v"/>
            </a:pPr>
            <a:r>
              <a:rPr lang="ar-DZ" dirty="0" smtClean="0">
                <a:solidFill>
                  <a:schemeClr val="bg1"/>
                </a:solidFill>
              </a:rPr>
              <a:t>عدم وجود خطة حقيقية واضحة لدمج ادارة التنوع الثقافي ضمن الثقافة التنظيمية </a:t>
            </a:r>
          </a:p>
          <a:p>
            <a:pPr algn="r" rtl="1">
              <a:buFont typeface="Wingdings" panose="05000000000000000000" pitchFamily="2" charset="2"/>
              <a:buChar char="v"/>
            </a:pPr>
            <a:r>
              <a:rPr lang="ar-DZ" dirty="0" smtClean="0">
                <a:solidFill>
                  <a:schemeClr val="bg1"/>
                </a:solidFill>
              </a:rPr>
              <a:t>ادوات تطبيق ادارة التوع الثقافي ليست </a:t>
            </a:r>
            <a:r>
              <a:rPr lang="ar-DZ" dirty="0" smtClean="0">
                <a:solidFill>
                  <a:schemeClr val="bg1">
                    <a:lumMod val="95000"/>
                    <a:lumOff val="5000"/>
                  </a:schemeClr>
                </a:solidFill>
              </a:rPr>
              <a:t>معروفة او متاحة  </a:t>
            </a:r>
          </a:p>
        </p:txBody>
      </p:sp>
    </p:spTree>
    <p:extLst>
      <p:ext uri="{BB962C8B-B14F-4D97-AF65-F5344CB8AC3E}">
        <p14:creationId xmlns:p14="http://schemas.microsoft.com/office/powerpoint/2010/main" val="2407384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200" dirty="0" smtClean="0">
                <a:solidFill>
                  <a:srgbClr val="FF0000"/>
                </a:solidFill>
              </a:rPr>
              <a:t>المطلب الخامس :التواصل عبر الثقافات </a:t>
            </a:r>
            <a:br>
              <a:rPr lang="ar-DZ" sz="3200" dirty="0" smtClean="0">
                <a:solidFill>
                  <a:srgbClr val="FF0000"/>
                </a:solidFill>
              </a:rPr>
            </a:br>
            <a:endParaRPr lang="fr-FR" sz="3200" dirty="0">
              <a:solidFill>
                <a:srgbClr val="FF0000"/>
              </a:solidFill>
            </a:endParaRPr>
          </a:p>
        </p:txBody>
      </p:sp>
      <p:sp>
        <p:nvSpPr>
          <p:cNvPr id="3" name="Espace réservé du contenu 2"/>
          <p:cNvSpPr>
            <a:spLocks noGrp="1"/>
          </p:cNvSpPr>
          <p:nvPr>
            <p:ph idx="1"/>
          </p:nvPr>
        </p:nvSpPr>
        <p:spPr/>
        <p:txBody>
          <a:bodyPr/>
          <a:lstStyle/>
          <a:p>
            <a:pPr marL="137160" indent="0" algn="r">
              <a:buNone/>
            </a:pPr>
            <a:r>
              <a:rPr lang="ar-DZ" dirty="0" smtClean="0">
                <a:solidFill>
                  <a:schemeClr val="bg1"/>
                </a:solidFill>
              </a:rPr>
              <a:t>هو شكل من اشكال الاتصال الذي يهدف الى مشاركة المعلومات والمعرفة بين الثقافات والمجموعات الثقافية المختلفة كما يستخدم لوصف طائفة واسعة من عمليات الاتصال والمشكلات التي تظهر بشكل طبيعي في التنظيمات التي تتكون من افراد ينتمون الى ديانات مختلفة ومجتمعات مختلفة كما يهدف ايضا الى فهم كيفية تصرف الاشخاص المنتمون لدول وثقافات مختلفة مع العالم المحيط بهم وكيفية تواصل معه وادراكهم له                                                                         </a:t>
            </a:r>
            <a:endParaRPr lang="fr-FR" dirty="0">
              <a:solidFill>
                <a:schemeClr val="bg1"/>
              </a:solidFill>
            </a:endParaRPr>
          </a:p>
        </p:txBody>
      </p:sp>
    </p:spTree>
    <p:extLst>
      <p:ext uri="{BB962C8B-B14F-4D97-AF65-F5344CB8AC3E}">
        <p14:creationId xmlns:p14="http://schemas.microsoft.com/office/powerpoint/2010/main" val="100796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solidFill>
                  <a:srgbClr val="FF0000"/>
                </a:solidFill>
              </a:rPr>
              <a:t>الخاتمة</a:t>
            </a:r>
            <a:r>
              <a:rPr lang="ar-DZ" dirty="0" smtClean="0"/>
              <a:t> </a:t>
            </a:r>
            <a:endParaRPr lang="fr-FR" dirty="0"/>
          </a:p>
        </p:txBody>
      </p:sp>
      <p:sp>
        <p:nvSpPr>
          <p:cNvPr id="3" name="Espace réservé du contenu 2"/>
          <p:cNvSpPr>
            <a:spLocks noGrp="1"/>
          </p:cNvSpPr>
          <p:nvPr>
            <p:ph idx="1"/>
          </p:nvPr>
        </p:nvSpPr>
        <p:spPr/>
        <p:txBody>
          <a:bodyPr/>
          <a:lstStyle/>
          <a:p>
            <a:pPr marL="137160" indent="0" algn="r">
              <a:buNone/>
            </a:pPr>
            <a:r>
              <a:rPr lang="ar-DZ" dirty="0" smtClean="0">
                <a:solidFill>
                  <a:schemeClr val="bg1"/>
                </a:solidFill>
              </a:rPr>
              <a:t>ان ادارة التنوع هي مسؤولية ادارة الموارد البشرية التي يجب ان تعمل على الاستفادة القصوى من التنوع واعتباره كمفتاح لتحقيق النجاح والانسجام والعمل الجاد ،وتواجه ادارة التنوع تحديات كبرى وانتقادات متنوعة تجعل مهمتها معقدة وصعبة ومع ذلك فهناك امل كبير يعقد عليها للقضاء على التمييز بكل اشكاله وتحقيق العدالة والمساواة كذلك ينبغي قيادة المبادرات الجادة لإدارة التنوع وتعميقها وترسيخها ليتصل الى كل جوانب التنظيم                                                                      </a:t>
            </a:r>
            <a:endParaRPr lang="fr-FR" dirty="0">
              <a:solidFill>
                <a:schemeClr val="bg1"/>
              </a:solidFill>
            </a:endParaRPr>
          </a:p>
        </p:txBody>
      </p:sp>
    </p:spTree>
    <p:extLst>
      <p:ext uri="{BB962C8B-B14F-4D97-AF65-F5344CB8AC3E}">
        <p14:creationId xmlns:p14="http://schemas.microsoft.com/office/powerpoint/2010/main" val="1969017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ar-DZ" sz="6000" b="1" dirty="0" smtClean="0">
                <a:solidFill>
                  <a:srgbClr val="FF0000"/>
                </a:solidFill>
              </a:rPr>
              <a:t>المقدمة</a:t>
            </a:r>
            <a:endParaRPr lang="fr-FR" sz="6000" b="1" dirty="0">
              <a:solidFill>
                <a:srgbClr val="FF0000"/>
              </a:solidFill>
            </a:endParaRPr>
          </a:p>
        </p:txBody>
      </p:sp>
      <p:sp>
        <p:nvSpPr>
          <p:cNvPr id="2" name="Espace réservé du contenu 1"/>
          <p:cNvSpPr>
            <a:spLocks noGrp="1"/>
          </p:cNvSpPr>
          <p:nvPr>
            <p:ph idx="1"/>
          </p:nvPr>
        </p:nvSpPr>
        <p:spPr>
          <a:xfrm>
            <a:off x="539553" y="2132857"/>
            <a:ext cx="7920880" cy="4464496"/>
          </a:xfrm>
        </p:spPr>
        <p:txBody>
          <a:bodyPr>
            <a:noAutofit/>
          </a:bodyPr>
          <a:lstStyle/>
          <a:p>
            <a:pPr algn="r" rtl="1"/>
            <a:r>
              <a:rPr lang="ar-DZ" sz="2800" dirty="0">
                <a:solidFill>
                  <a:schemeClr val="bg1"/>
                </a:solidFill>
              </a:rPr>
              <a:t> </a:t>
            </a:r>
            <a:r>
              <a:rPr lang="ar-DZ" sz="2800" dirty="0" smtClean="0">
                <a:solidFill>
                  <a:schemeClr val="bg1"/>
                </a:solidFill>
              </a:rPr>
              <a:t>التنوع الثقافي ليس ظاهرة جديدة فالتنوع كان موجودا من القدم في الحياة الانسانية ونتيجة للتوسع والانقسامات التي شهدتها البشرية نجد العالم الان يتألف من المجتمعات والثقافات المتنوعة والمختلفة فالثقافة تتخذ أشكالا متنوعة عبر الزمن ويتزايد تنوع هده المجتمعات يوما بعد يوم الامر الدي يستدعي التفاعل المنسجم والرغبة في العيش المشترك بين الافراد والمجموعات ّذات الهويات الثقافية المتعددة والمتنوعة ومن خلال هدا سنحاول القاء الضوء على موضوع ادارة التنوع الثقافي والتطرق لمختلف الجوانب النظرية المتعلقة به </a:t>
            </a:r>
            <a:endParaRPr lang="fr-FR" sz="2800" dirty="0">
              <a:solidFill>
                <a:schemeClr val="bg1"/>
              </a:solidFill>
            </a:endParaRPr>
          </a:p>
        </p:txBody>
      </p:sp>
    </p:spTree>
    <p:extLst>
      <p:ext uri="{BB962C8B-B14F-4D97-AF65-F5344CB8AC3E}">
        <p14:creationId xmlns:p14="http://schemas.microsoft.com/office/powerpoint/2010/main" val="1224721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ar-DZ" b="1" dirty="0" smtClean="0">
                <a:solidFill>
                  <a:srgbClr val="FF0000"/>
                </a:solidFill>
              </a:rPr>
              <a:t>المبحث الاول : ماهية ادارة التنوع </a:t>
            </a:r>
            <a:endParaRPr lang="fr-FR" b="1" dirty="0">
              <a:solidFill>
                <a:srgbClr val="FF0000"/>
              </a:solidFill>
            </a:endParaRPr>
          </a:p>
        </p:txBody>
      </p:sp>
      <p:sp>
        <p:nvSpPr>
          <p:cNvPr id="2" name="Espace réservé du contenu 1"/>
          <p:cNvSpPr>
            <a:spLocks noGrp="1"/>
          </p:cNvSpPr>
          <p:nvPr>
            <p:ph idx="1"/>
          </p:nvPr>
        </p:nvSpPr>
        <p:spPr/>
        <p:txBody>
          <a:bodyPr>
            <a:normAutofit lnSpcReduction="10000"/>
          </a:bodyPr>
          <a:lstStyle/>
          <a:p>
            <a:pPr algn="r" rtl="1"/>
            <a:r>
              <a:rPr lang="ar-DZ" b="1" dirty="0" smtClean="0">
                <a:solidFill>
                  <a:srgbClr val="002060"/>
                </a:solidFill>
              </a:rPr>
              <a:t>المطلب الاول : مفهوم ادارة التنوع ومزاياه  </a:t>
            </a:r>
          </a:p>
          <a:p>
            <a:pPr algn="r" rtl="1"/>
            <a:r>
              <a:rPr lang="ar-DZ" sz="3200" b="1" dirty="0" smtClean="0">
                <a:solidFill>
                  <a:schemeClr val="bg2">
                    <a:lumMod val="20000"/>
                    <a:lumOff val="80000"/>
                  </a:schemeClr>
                </a:solidFill>
              </a:rPr>
              <a:t>مفهوم ادارة التنوع  </a:t>
            </a:r>
          </a:p>
          <a:p>
            <a:pPr algn="r" rtl="1"/>
            <a:r>
              <a:rPr lang="ar-DZ" b="1" dirty="0" smtClean="0">
                <a:solidFill>
                  <a:srgbClr val="FFFF00"/>
                </a:solidFill>
              </a:rPr>
              <a:t>تعريف 1</a:t>
            </a:r>
            <a:r>
              <a:rPr lang="ar-DZ" dirty="0" smtClean="0">
                <a:solidFill>
                  <a:srgbClr val="FFFF00"/>
                </a:solidFill>
              </a:rPr>
              <a:t> : </a:t>
            </a:r>
            <a:r>
              <a:rPr lang="ar-DZ" dirty="0" smtClean="0">
                <a:solidFill>
                  <a:schemeClr val="bg1"/>
                </a:solidFill>
              </a:rPr>
              <a:t>ادارة التنوع تعني قبول مجموعة متنوعة من الأفراد  لتشكيل القوة العاملة وتحقيق امكانات الجميع وليس لصالح اي مجموعة  </a:t>
            </a:r>
          </a:p>
          <a:p>
            <a:pPr algn="r" rtl="1"/>
            <a:r>
              <a:rPr lang="ar-DZ" b="1" dirty="0" smtClean="0">
                <a:solidFill>
                  <a:srgbClr val="FFFF00"/>
                </a:solidFill>
              </a:rPr>
              <a:t>تعريف 2</a:t>
            </a:r>
            <a:r>
              <a:rPr lang="ar-DZ" dirty="0" smtClean="0">
                <a:solidFill>
                  <a:schemeClr val="bg1"/>
                </a:solidFill>
              </a:rPr>
              <a:t> :هي تمكين القوى العاملة المتنوعة من تنفيذ </a:t>
            </a:r>
            <a:r>
              <a:rPr lang="ar-DZ" dirty="0" err="1" smtClean="0">
                <a:solidFill>
                  <a:schemeClr val="bg1"/>
                </a:solidFill>
              </a:rPr>
              <a:t>امكانتياتها</a:t>
            </a:r>
            <a:r>
              <a:rPr lang="ar-DZ" dirty="0" smtClean="0">
                <a:solidFill>
                  <a:schemeClr val="bg1"/>
                </a:solidFill>
              </a:rPr>
              <a:t> </a:t>
            </a:r>
          </a:p>
          <a:p>
            <a:pPr marL="137160" indent="0" algn="r" rtl="1">
              <a:buNone/>
            </a:pPr>
            <a:r>
              <a:rPr lang="ar-DZ" dirty="0" smtClean="0">
                <a:solidFill>
                  <a:schemeClr val="bg1"/>
                </a:solidFill>
              </a:rPr>
              <a:t>الكاملة في بيئة العمل عادلة حيث لا يوجد فريق متميز عن الاخر لان قوى العمل تجلب مواهب ومصالح ووجهات نظر مختلفة وعليه فهي عملية تقسيم مستمرة للاستفادة من الفروق الفردية كي يتسنى لجميع الافراد تعظيم قدراتهم في ظل الامتثال القانوني </a:t>
            </a:r>
            <a:endParaRPr lang="fr-FR" dirty="0">
              <a:solidFill>
                <a:srgbClr val="7030A0"/>
              </a:solidFill>
            </a:endParaRPr>
          </a:p>
        </p:txBody>
      </p:sp>
    </p:spTree>
    <p:extLst>
      <p:ext uri="{BB962C8B-B14F-4D97-AF65-F5344CB8AC3E}">
        <p14:creationId xmlns:p14="http://schemas.microsoft.com/office/powerpoint/2010/main" val="1927994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solidFill>
                  <a:srgbClr val="FF0000"/>
                </a:solidFill>
              </a:rPr>
              <a:t>مزايا ادارة التنوع </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lgn="r" rtl="1">
              <a:buFont typeface="Wingdings" panose="05000000000000000000" pitchFamily="2" charset="2"/>
              <a:buChar char="v"/>
            </a:pPr>
            <a:r>
              <a:rPr lang="ar-DZ" dirty="0" smtClean="0"/>
              <a:t>تطوير الابداع والابتكار بين العاملين                                          </a:t>
            </a:r>
          </a:p>
          <a:p>
            <a:pPr algn="r" rtl="1">
              <a:buFont typeface="Wingdings" panose="05000000000000000000" pitchFamily="2" charset="2"/>
              <a:buChar char="v"/>
            </a:pPr>
            <a:r>
              <a:rPr lang="ar-DZ" dirty="0" smtClean="0"/>
              <a:t>تحسين سمعة المؤسسة                                                           </a:t>
            </a:r>
          </a:p>
          <a:p>
            <a:pPr algn="r" rtl="1">
              <a:buFont typeface="Wingdings" panose="05000000000000000000" pitchFamily="2" charset="2"/>
              <a:buChar char="v"/>
            </a:pPr>
            <a:r>
              <a:rPr lang="ar-DZ" dirty="0" smtClean="0"/>
              <a:t>تحسين وحل المشكلات وزيادة تنوع المهارات                              </a:t>
            </a:r>
          </a:p>
          <a:p>
            <a:pPr algn="r" rtl="1">
              <a:buFont typeface="Wingdings" panose="05000000000000000000" pitchFamily="2" charset="2"/>
              <a:buChar char="v"/>
            </a:pPr>
            <a:r>
              <a:rPr lang="ar-DZ" dirty="0" smtClean="0"/>
              <a:t>تقليل حدة الصراع التنظيمي                                                    </a:t>
            </a:r>
          </a:p>
          <a:p>
            <a:pPr algn="r" rtl="1">
              <a:buFont typeface="Wingdings" panose="05000000000000000000" pitchFamily="2" charset="2"/>
              <a:buChar char="v"/>
            </a:pPr>
            <a:r>
              <a:rPr lang="ar-DZ" dirty="0" smtClean="0"/>
              <a:t>تحسين العلاقات الانسانية                                                       </a:t>
            </a:r>
          </a:p>
          <a:p>
            <a:pPr algn="r" rtl="1">
              <a:buFont typeface="Wingdings" panose="05000000000000000000" pitchFamily="2" charset="2"/>
              <a:buChar char="v"/>
            </a:pPr>
            <a:r>
              <a:rPr lang="ar-DZ" dirty="0" smtClean="0"/>
              <a:t>تخفيض شهور الفرد بالاغتراب الوظيفي                                     </a:t>
            </a:r>
          </a:p>
          <a:p>
            <a:pPr algn="r" rtl="1">
              <a:buFont typeface="Wingdings" panose="05000000000000000000" pitchFamily="2" charset="2"/>
              <a:buChar char="v"/>
            </a:pPr>
            <a:r>
              <a:rPr lang="ar-DZ" dirty="0" smtClean="0"/>
              <a:t>تحسين العلاقات الانسانية                                                        </a:t>
            </a:r>
          </a:p>
          <a:p>
            <a:pPr algn="r" rtl="1">
              <a:buFont typeface="Wingdings" panose="05000000000000000000" pitchFamily="2" charset="2"/>
              <a:buChar char="v"/>
            </a:pPr>
            <a:r>
              <a:rPr lang="ar-DZ" dirty="0" smtClean="0"/>
              <a:t>خفض تكلفة الرعاية الصحية والغياب ودوران العمل                       </a:t>
            </a:r>
          </a:p>
          <a:p>
            <a:pPr marL="137160" indent="0">
              <a:buNone/>
            </a:pPr>
            <a:endParaRPr lang="ar-DZ" dirty="0"/>
          </a:p>
          <a:p>
            <a:pPr marL="137160" indent="0">
              <a:buNone/>
            </a:pPr>
            <a:endParaRPr lang="ar-DZ" dirty="0" smtClean="0"/>
          </a:p>
          <a:p>
            <a:pPr marL="137160" indent="0">
              <a:buNone/>
            </a:pPr>
            <a:endParaRPr lang="ar-DZ" dirty="0" smtClean="0"/>
          </a:p>
        </p:txBody>
      </p:sp>
    </p:spTree>
    <p:extLst>
      <p:ext uri="{BB962C8B-B14F-4D97-AF65-F5344CB8AC3E}">
        <p14:creationId xmlns:p14="http://schemas.microsoft.com/office/powerpoint/2010/main" val="984373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sz="4000" dirty="0" smtClean="0">
                <a:solidFill>
                  <a:srgbClr val="FF0000"/>
                </a:solidFill>
              </a:rPr>
              <a:t>المطلب الثاني </a:t>
            </a:r>
            <a:r>
              <a:rPr lang="ar-DZ" dirty="0" smtClean="0"/>
              <a:t>: </a:t>
            </a:r>
            <a:r>
              <a:rPr lang="ar-DZ" dirty="0" err="1" smtClean="0">
                <a:solidFill>
                  <a:srgbClr val="FF0000"/>
                </a:solidFill>
              </a:rPr>
              <a:t>مبادىء</a:t>
            </a:r>
            <a:r>
              <a:rPr lang="ar-DZ" dirty="0" smtClean="0">
                <a:solidFill>
                  <a:srgbClr val="FF0000"/>
                </a:solidFill>
              </a:rPr>
              <a:t> ادارة التنوع </a:t>
            </a:r>
            <a:endParaRPr lang="fr-FR" dirty="0">
              <a:solidFill>
                <a:srgbClr val="FF0000"/>
              </a:solidFill>
            </a:endParaRPr>
          </a:p>
        </p:txBody>
      </p:sp>
      <p:sp>
        <p:nvSpPr>
          <p:cNvPr id="3" name="Espace réservé du contenu 2"/>
          <p:cNvSpPr>
            <a:spLocks noGrp="1"/>
          </p:cNvSpPr>
          <p:nvPr>
            <p:ph idx="1"/>
          </p:nvPr>
        </p:nvSpPr>
        <p:spPr/>
        <p:txBody>
          <a:bodyPr>
            <a:normAutofit lnSpcReduction="10000"/>
          </a:bodyPr>
          <a:lstStyle/>
          <a:p>
            <a:pPr algn="r" rtl="1">
              <a:buFont typeface="Wingdings" panose="05000000000000000000" pitchFamily="2" charset="2"/>
              <a:buChar char="v"/>
            </a:pPr>
            <a:r>
              <a:rPr lang="ar-DZ" sz="2400" dirty="0" smtClean="0">
                <a:solidFill>
                  <a:schemeClr val="bg1"/>
                </a:solidFill>
              </a:rPr>
              <a:t>يجب النظر الى ادارة التنوع على انها مفتاح لتعزيز الكرامة والاحترام في مكان </a:t>
            </a:r>
          </a:p>
          <a:p>
            <a:pPr marL="137160" indent="0">
              <a:buNone/>
            </a:pPr>
            <a:r>
              <a:rPr lang="ar-DZ" sz="2400" dirty="0" smtClean="0">
                <a:solidFill>
                  <a:schemeClr val="bg1"/>
                </a:solidFill>
              </a:rPr>
              <a:t>العمل , كما يجب اعتبار العاملين المتنوعين عاملا ضروريا لنجاح المنظمة       </a:t>
            </a:r>
          </a:p>
          <a:p>
            <a:pPr algn="r" rtl="1">
              <a:buFont typeface="Wingdings" panose="05000000000000000000" pitchFamily="2" charset="2"/>
              <a:buChar char="v"/>
            </a:pPr>
            <a:r>
              <a:rPr lang="ar-DZ" sz="2400" dirty="0" smtClean="0">
                <a:solidFill>
                  <a:schemeClr val="bg1"/>
                </a:solidFill>
              </a:rPr>
              <a:t>ان ادارة التنوع هي هدف تنظيمي استراتيجي يتفاعل مع جميع جوانب العمل مثل القيادة ,الموارد البشرية ,الاتصال والتواصل                                             </a:t>
            </a:r>
          </a:p>
          <a:p>
            <a:pPr algn="r" rtl="1">
              <a:buFont typeface="Wingdings" panose="05000000000000000000" pitchFamily="2" charset="2"/>
              <a:buChar char="v"/>
            </a:pPr>
            <a:r>
              <a:rPr lang="ar-DZ" sz="2400" dirty="0" smtClean="0">
                <a:solidFill>
                  <a:schemeClr val="bg1"/>
                </a:solidFill>
              </a:rPr>
              <a:t>القيادة هي العنصر الاكثر اهمية للتغيير والانتقال نحو ادارة التنوع                   </a:t>
            </a:r>
          </a:p>
          <a:p>
            <a:pPr algn="r" rtl="1">
              <a:buFont typeface="Wingdings" panose="05000000000000000000" pitchFamily="2" charset="2"/>
              <a:buChar char="v"/>
            </a:pPr>
            <a:r>
              <a:rPr lang="ar-DZ" sz="2400" dirty="0" smtClean="0">
                <a:solidFill>
                  <a:schemeClr val="bg1"/>
                </a:solidFill>
              </a:rPr>
              <a:t>الرؤية هي الاداة الاكثر اهمية لتحقيق  الاهداف ويجب على الجميع التركيز عليها </a:t>
            </a:r>
          </a:p>
          <a:p>
            <a:pPr algn="r" rtl="1">
              <a:buFont typeface="Wingdings" panose="05000000000000000000" pitchFamily="2" charset="2"/>
              <a:buChar char="v"/>
            </a:pPr>
            <a:r>
              <a:rPr lang="ar-DZ" sz="2400" dirty="0" smtClean="0">
                <a:solidFill>
                  <a:schemeClr val="bg1"/>
                </a:solidFill>
              </a:rPr>
              <a:t>  يجب ان يستخدم المديرون المعرفة المتنوعة للتركيز على الثقافة  الشخصية والتنظيمية والاختلافات الثقافية والعلاقات بين الثقافات        </a:t>
            </a:r>
          </a:p>
          <a:p>
            <a:pPr algn="r" rtl="1">
              <a:buFont typeface="Wingdings" panose="05000000000000000000" pitchFamily="2" charset="2"/>
              <a:buChar char="v"/>
            </a:pPr>
            <a:r>
              <a:rPr lang="ar-DZ" sz="2400" dirty="0" smtClean="0">
                <a:solidFill>
                  <a:schemeClr val="bg1"/>
                </a:solidFill>
              </a:rPr>
              <a:t> ينبغي ان تدرك المنظمة انها تعكس تفكيرا عريض القاعدة يركز على العلاقات فالعاملون يحتاجون الى تقدير واحترم </a:t>
            </a:r>
            <a:r>
              <a:rPr lang="ar-DZ" sz="2400" dirty="0" err="1" smtClean="0">
                <a:solidFill>
                  <a:schemeClr val="bg1"/>
                </a:solidFill>
              </a:rPr>
              <a:t>لارضاء</a:t>
            </a:r>
            <a:r>
              <a:rPr lang="ar-DZ" sz="2400" dirty="0" smtClean="0">
                <a:solidFill>
                  <a:schemeClr val="bg1"/>
                </a:solidFill>
              </a:rPr>
              <a:t> قيمهم  الشخصية والمهنية                               </a:t>
            </a:r>
          </a:p>
          <a:p>
            <a:pPr marL="137160" indent="0">
              <a:buNone/>
            </a:pPr>
            <a:r>
              <a:rPr lang="ar-DZ" sz="2400" dirty="0" smtClean="0">
                <a:solidFill>
                  <a:schemeClr val="bg1"/>
                </a:solidFill>
              </a:rPr>
              <a:t>                                          </a:t>
            </a:r>
          </a:p>
          <a:p>
            <a:pPr marL="137160" indent="0">
              <a:buNone/>
            </a:pPr>
            <a:endParaRPr lang="fr-FR" sz="2400" dirty="0"/>
          </a:p>
        </p:txBody>
      </p:sp>
    </p:spTree>
    <p:extLst>
      <p:ext uri="{BB962C8B-B14F-4D97-AF65-F5344CB8AC3E}">
        <p14:creationId xmlns:p14="http://schemas.microsoft.com/office/powerpoint/2010/main" val="3254659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solidFill>
                  <a:srgbClr val="FF0000"/>
                </a:solidFill>
              </a:rPr>
              <a:t>المطلب الثالث : أبعاد ادارة التنوع </a:t>
            </a:r>
            <a:endParaRPr lang="fr-FR" dirty="0">
              <a:solidFill>
                <a:srgbClr val="FF0000"/>
              </a:solidFill>
            </a:endParaRPr>
          </a:p>
        </p:txBody>
      </p:sp>
      <p:sp>
        <p:nvSpPr>
          <p:cNvPr id="3" name="Espace réservé du contenu 2"/>
          <p:cNvSpPr>
            <a:spLocks noGrp="1"/>
          </p:cNvSpPr>
          <p:nvPr>
            <p:ph idx="1"/>
          </p:nvPr>
        </p:nvSpPr>
        <p:spPr/>
        <p:txBody>
          <a:bodyPr>
            <a:normAutofit fontScale="77500" lnSpcReduction="20000"/>
          </a:bodyPr>
          <a:lstStyle/>
          <a:p>
            <a:pPr marL="137160" indent="0" algn="r" rtl="1">
              <a:buNone/>
            </a:pPr>
            <a:r>
              <a:rPr lang="ar-DZ" sz="3100" b="1" dirty="0" smtClean="0">
                <a:solidFill>
                  <a:srgbClr val="00B050"/>
                </a:solidFill>
              </a:rPr>
              <a:t>وصنف </a:t>
            </a:r>
            <a:r>
              <a:rPr lang="ar-DZ" sz="3100" b="1" dirty="0" err="1" smtClean="0">
                <a:solidFill>
                  <a:srgbClr val="00B050"/>
                </a:solidFill>
              </a:rPr>
              <a:t>هانبي</a:t>
            </a:r>
            <a:r>
              <a:rPr lang="ar-DZ" sz="3100" b="1" dirty="0" smtClean="0">
                <a:solidFill>
                  <a:srgbClr val="00B050"/>
                </a:solidFill>
              </a:rPr>
              <a:t> وايجار ابعاد التنوع الى :                </a:t>
            </a:r>
          </a:p>
          <a:p>
            <a:pPr algn="r" rtl="1">
              <a:buFont typeface="Wingdings" panose="05000000000000000000" pitchFamily="2" charset="2"/>
              <a:buChar char="v"/>
            </a:pPr>
            <a:r>
              <a:rPr lang="ar-DZ" b="1" dirty="0" smtClean="0">
                <a:solidFill>
                  <a:srgbClr val="FFFF00"/>
                </a:solidFill>
              </a:rPr>
              <a:t>عوامل ديمغرافية : </a:t>
            </a:r>
            <a:r>
              <a:rPr lang="ar-DZ" b="1" dirty="0" smtClean="0">
                <a:solidFill>
                  <a:schemeClr val="bg1"/>
                </a:solidFill>
              </a:rPr>
              <a:t>كالعمر ، الجنس ، العرق       </a:t>
            </a:r>
          </a:p>
          <a:p>
            <a:pPr algn="r" rtl="1">
              <a:buFont typeface="Wingdings" panose="05000000000000000000" pitchFamily="2" charset="2"/>
              <a:buChar char="v"/>
            </a:pPr>
            <a:r>
              <a:rPr lang="ar-DZ" b="1" dirty="0" smtClean="0">
                <a:solidFill>
                  <a:srgbClr val="FFFF00"/>
                </a:solidFill>
              </a:rPr>
              <a:t>عوامل معلوماتية : </a:t>
            </a:r>
            <a:r>
              <a:rPr lang="ar-DZ" b="1" dirty="0" smtClean="0">
                <a:solidFill>
                  <a:schemeClr val="bg1"/>
                </a:solidFill>
              </a:rPr>
              <a:t>كالتعليم والخبرة                                                      </a:t>
            </a:r>
          </a:p>
          <a:p>
            <a:pPr algn="r" rtl="1">
              <a:buFont typeface="Wingdings" panose="05000000000000000000" pitchFamily="2" charset="2"/>
              <a:buChar char="v"/>
            </a:pPr>
            <a:r>
              <a:rPr lang="ar-DZ" b="1" dirty="0" smtClean="0">
                <a:solidFill>
                  <a:srgbClr val="FFFF00"/>
                </a:solidFill>
              </a:rPr>
              <a:t>عوامل سلوكية : </a:t>
            </a:r>
            <a:r>
              <a:rPr lang="ar-DZ" b="1" dirty="0" smtClean="0">
                <a:solidFill>
                  <a:schemeClr val="bg1"/>
                </a:solidFill>
              </a:rPr>
              <a:t>لها علاقة بالشخصية والرغبات والتوجيهات وهناك انواع عديدة للتنوع كل منها له تأثير على قدرة الناس على العمل معا بنجاح ، وهذه الانواع عديدة وتمثل ابعاد التنوع وهي :</a:t>
            </a:r>
          </a:p>
          <a:p>
            <a:pPr algn="r" rtl="1">
              <a:buFont typeface="Wingdings" panose="05000000000000000000" pitchFamily="2" charset="2"/>
              <a:buChar char="v"/>
            </a:pPr>
            <a:r>
              <a:rPr lang="ar-DZ" sz="3600" b="1" dirty="0">
                <a:solidFill>
                  <a:schemeClr val="bg1"/>
                </a:solidFill>
              </a:rPr>
              <a:t> </a:t>
            </a:r>
            <a:r>
              <a:rPr lang="ar-DZ" sz="3600" b="1" dirty="0" smtClean="0">
                <a:solidFill>
                  <a:srgbClr val="FFFF00"/>
                </a:solidFill>
              </a:rPr>
              <a:t>التنوع الاجتماعي : </a:t>
            </a:r>
            <a:r>
              <a:rPr lang="ar-DZ" b="1" dirty="0" smtClean="0">
                <a:solidFill>
                  <a:schemeClr val="bg1"/>
                </a:solidFill>
              </a:rPr>
              <a:t>ويتعلق  بالاختلافات في الخصائص الديمغرافية ولديها القدرة على التا ثير على مجموعة الاتصال والتماسك </a:t>
            </a:r>
          </a:p>
          <a:p>
            <a:pPr algn="r" rtl="1">
              <a:buFont typeface="Wingdings" panose="05000000000000000000" pitchFamily="2" charset="2"/>
              <a:buChar char="v"/>
            </a:pPr>
            <a:r>
              <a:rPr lang="ar-DZ" sz="3600" b="1" dirty="0" smtClean="0">
                <a:solidFill>
                  <a:srgbClr val="FFFF00"/>
                </a:solidFill>
              </a:rPr>
              <a:t>التنوع المعلوماتي </a:t>
            </a:r>
            <a:r>
              <a:rPr lang="ar-DZ" b="1" dirty="0" smtClean="0">
                <a:solidFill>
                  <a:schemeClr val="bg1"/>
                </a:solidFill>
              </a:rPr>
              <a:t>: ويعرف بالتنوع التنظيمي ويشير الى التنوع في الخلفية مثل المعرفة والخبرة الوظيفية </a:t>
            </a:r>
          </a:p>
          <a:p>
            <a:pPr algn="r" rtl="1">
              <a:buFont typeface="Wingdings" panose="05000000000000000000" pitchFamily="2" charset="2"/>
              <a:buChar char="v"/>
            </a:pPr>
            <a:r>
              <a:rPr lang="ar-DZ" sz="3600" b="1" dirty="0" smtClean="0">
                <a:solidFill>
                  <a:srgbClr val="FFFF00"/>
                </a:solidFill>
              </a:rPr>
              <a:t>التنوع القيمي : </a:t>
            </a:r>
            <a:r>
              <a:rPr lang="ar-DZ" b="1" dirty="0" smtClean="0">
                <a:solidFill>
                  <a:schemeClr val="bg1"/>
                </a:solidFill>
              </a:rPr>
              <a:t>ويعرف ايضا بالتنوع النفسي ، ويشمل الفروق الشخصية والمواقف </a:t>
            </a:r>
          </a:p>
          <a:p>
            <a:pPr algn="l" rtl="1">
              <a:buFont typeface="Wingdings" panose="05000000000000000000" pitchFamily="2" charset="2"/>
              <a:buChar char="v"/>
            </a:pPr>
            <a:r>
              <a:rPr lang="ar-DZ" sz="3100" b="1" dirty="0" smtClean="0">
                <a:solidFill>
                  <a:srgbClr val="FFFF00"/>
                </a:solidFill>
              </a:rPr>
              <a:t>التنوع الثقافي :  </a:t>
            </a:r>
            <a:r>
              <a:rPr lang="ar-DZ" b="1" dirty="0" smtClean="0">
                <a:solidFill>
                  <a:schemeClr val="bg1"/>
                </a:solidFill>
              </a:rPr>
              <a:t>وهو شكل من اشكال تقدير الاختلافات بين الافراد وهو مجموعة متنوعة من الافراد ومن الثقافات ومجتمعات مختلفة                                                                            </a:t>
            </a:r>
            <a:endParaRPr lang="fr-FR" b="1" dirty="0">
              <a:solidFill>
                <a:schemeClr val="bg1"/>
              </a:solidFill>
            </a:endParaRPr>
          </a:p>
        </p:txBody>
      </p:sp>
    </p:spTree>
    <p:extLst>
      <p:ext uri="{BB962C8B-B14F-4D97-AF65-F5344CB8AC3E}">
        <p14:creationId xmlns:p14="http://schemas.microsoft.com/office/powerpoint/2010/main" val="3833170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solidFill>
                  <a:srgbClr val="FF0000"/>
                </a:solidFill>
              </a:rPr>
              <a:t>المطلب الرابع : معوقات ادارة التنوع</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r" rtl="1">
              <a:buFont typeface="Wingdings" panose="05000000000000000000" pitchFamily="2" charset="2"/>
              <a:buChar char="v"/>
            </a:pPr>
            <a:r>
              <a:rPr lang="ar-DZ" sz="2600" dirty="0" smtClean="0">
                <a:solidFill>
                  <a:schemeClr val="bg1"/>
                </a:solidFill>
              </a:rPr>
              <a:t>انخفاض ادراك الادارة لأهمية التنوع وابعاده وعدم النظر باعتباره أولوية تنظيمية </a:t>
            </a:r>
          </a:p>
          <a:p>
            <a:pPr algn="r" rtl="1">
              <a:buFont typeface="Wingdings" panose="05000000000000000000" pitchFamily="2" charset="2"/>
              <a:buChar char="v"/>
            </a:pPr>
            <a:r>
              <a:rPr lang="ar-DZ" sz="2600" dirty="0" smtClean="0">
                <a:solidFill>
                  <a:schemeClr val="bg1"/>
                </a:solidFill>
              </a:rPr>
              <a:t>التحيز لعرقيات او جنسيات معينة بافتراض أنها أكثر تفوق على جنسيات أخرى </a:t>
            </a:r>
          </a:p>
          <a:p>
            <a:pPr algn="r" rtl="1">
              <a:buFont typeface="Wingdings" panose="05000000000000000000" pitchFamily="2" charset="2"/>
              <a:buChar char="v"/>
            </a:pPr>
            <a:r>
              <a:rPr lang="ar-DZ" sz="2600" dirty="0" smtClean="0">
                <a:solidFill>
                  <a:schemeClr val="bg1"/>
                </a:solidFill>
              </a:rPr>
              <a:t>وجود بيئة عدوانية وغير داعمة لإدارة التنوع</a:t>
            </a:r>
          </a:p>
          <a:p>
            <a:pPr algn="r" rtl="1">
              <a:buFont typeface="Wingdings" panose="05000000000000000000" pitchFamily="2" charset="2"/>
              <a:buChar char="v"/>
            </a:pPr>
            <a:r>
              <a:rPr lang="ar-DZ" sz="2600" dirty="0" smtClean="0">
                <a:solidFill>
                  <a:schemeClr val="bg1"/>
                </a:solidFill>
              </a:rPr>
              <a:t>ضعف قدرة الادارة على تحقيق التوازن بين المشكلات الاسرية </a:t>
            </a:r>
            <a:r>
              <a:rPr lang="ar-DZ" dirty="0" smtClean="0">
                <a:solidFill>
                  <a:schemeClr val="bg1"/>
                </a:solidFill>
              </a:rPr>
              <a:t>واحتياجات  وظروف العمل </a:t>
            </a:r>
            <a:r>
              <a:rPr lang="ar-DZ" sz="2400" dirty="0" err="1" smtClean="0">
                <a:solidFill>
                  <a:schemeClr val="bg1"/>
                </a:solidFill>
              </a:rPr>
              <a:t>والمراة</a:t>
            </a:r>
            <a:r>
              <a:rPr lang="ar-DZ" sz="2400" dirty="0" smtClean="0">
                <a:solidFill>
                  <a:schemeClr val="bg1"/>
                </a:solidFill>
              </a:rPr>
              <a:t> الاكثر عرضة لهذا التحدي فان </a:t>
            </a:r>
            <a:r>
              <a:rPr lang="ar-DZ" sz="2400" dirty="0" err="1" smtClean="0">
                <a:solidFill>
                  <a:schemeClr val="bg1"/>
                </a:solidFill>
              </a:rPr>
              <a:t>المراة</a:t>
            </a:r>
            <a:r>
              <a:rPr lang="ar-DZ" sz="2400" dirty="0" smtClean="0">
                <a:solidFill>
                  <a:schemeClr val="bg1"/>
                </a:solidFill>
              </a:rPr>
              <a:t> لاتزال تتحمل اكبر المسؤوليات المنزلية </a:t>
            </a:r>
          </a:p>
          <a:p>
            <a:pPr algn="r" rtl="1">
              <a:buFont typeface="Wingdings" panose="05000000000000000000" pitchFamily="2" charset="2"/>
              <a:buChar char="v"/>
            </a:pPr>
            <a:r>
              <a:rPr lang="ar-DZ" sz="2400" dirty="0" smtClean="0">
                <a:solidFill>
                  <a:schemeClr val="bg1"/>
                </a:solidFill>
              </a:rPr>
              <a:t>ميل الافراد لمقاومة التغيير والتطوير التنظيمي اللازم لتحقيق التنوع </a:t>
            </a:r>
          </a:p>
          <a:p>
            <a:pPr algn="r" rtl="1">
              <a:buFont typeface="Wingdings" panose="05000000000000000000" pitchFamily="2" charset="2"/>
              <a:buChar char="v"/>
            </a:pPr>
            <a:r>
              <a:rPr lang="ar-DZ" sz="2400" dirty="0" smtClean="0">
                <a:solidFill>
                  <a:schemeClr val="bg1"/>
                </a:solidFill>
              </a:rPr>
              <a:t>مخاوف بعض فئات قوة العمل من ان الفائدة التي ستعود على فئة معينة سوف تكون على حسابهم </a:t>
            </a:r>
          </a:p>
          <a:p>
            <a:pPr algn="r" rtl="1">
              <a:buFont typeface="Wingdings" panose="05000000000000000000" pitchFamily="2" charset="2"/>
              <a:buChar char="v"/>
            </a:pPr>
            <a:r>
              <a:rPr lang="ar-DZ" sz="2400" dirty="0" smtClean="0">
                <a:solidFill>
                  <a:schemeClr val="bg1"/>
                </a:solidFill>
              </a:rPr>
              <a:t>ضعف القدرة على تطوير نظام الحوافز وتقييم الاداء لكي </a:t>
            </a:r>
            <a:r>
              <a:rPr lang="ar-DZ" sz="2400" dirty="0" err="1" smtClean="0">
                <a:solidFill>
                  <a:schemeClr val="bg1"/>
                </a:solidFill>
              </a:rPr>
              <a:t>تتلائم</a:t>
            </a:r>
            <a:r>
              <a:rPr lang="ar-DZ" sz="2400" dirty="0" smtClean="0">
                <a:solidFill>
                  <a:schemeClr val="bg1"/>
                </a:solidFill>
              </a:rPr>
              <a:t> مع مقتضيات تطبيق مدخل ادارة التنوع </a:t>
            </a:r>
          </a:p>
          <a:p>
            <a:pPr algn="r" rtl="1">
              <a:buFont typeface="Wingdings" panose="05000000000000000000" pitchFamily="2" charset="2"/>
              <a:buChar char="v"/>
            </a:pPr>
            <a:endParaRPr lang="fr-FR" dirty="0">
              <a:solidFill>
                <a:schemeClr val="bg1"/>
              </a:solidFill>
            </a:endParaRPr>
          </a:p>
        </p:txBody>
      </p:sp>
    </p:spTree>
    <p:extLst>
      <p:ext uri="{BB962C8B-B14F-4D97-AF65-F5344CB8AC3E}">
        <p14:creationId xmlns:p14="http://schemas.microsoft.com/office/powerpoint/2010/main" val="1569318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2800" dirty="0" smtClean="0">
                <a:solidFill>
                  <a:srgbClr val="FF0000"/>
                </a:solidFill>
              </a:rPr>
              <a:t>المبحث الثاني :أساسيات حول ادارة التنوع الثقافي </a:t>
            </a:r>
            <a:endParaRPr lang="fr-FR" sz="2800" dirty="0">
              <a:solidFill>
                <a:srgbClr val="FF0000"/>
              </a:solidFill>
            </a:endParaRPr>
          </a:p>
        </p:txBody>
      </p:sp>
      <p:sp>
        <p:nvSpPr>
          <p:cNvPr id="3" name="Espace réservé du contenu 2"/>
          <p:cNvSpPr>
            <a:spLocks noGrp="1"/>
          </p:cNvSpPr>
          <p:nvPr>
            <p:ph idx="1"/>
          </p:nvPr>
        </p:nvSpPr>
        <p:spPr/>
        <p:txBody>
          <a:bodyPr/>
          <a:lstStyle/>
          <a:p>
            <a:pPr marL="137160" indent="0">
              <a:buNone/>
            </a:pPr>
            <a:r>
              <a:rPr lang="ar-DZ" dirty="0" smtClean="0"/>
              <a:t>المطلب الاول :مفهوم ادارة التنوع الثقافي                                    </a:t>
            </a:r>
          </a:p>
          <a:p>
            <a:pPr marL="137160" indent="0" algn="r">
              <a:buNone/>
            </a:pPr>
            <a:r>
              <a:rPr lang="ar-DZ" dirty="0" smtClean="0">
                <a:solidFill>
                  <a:srgbClr val="FFFF00"/>
                </a:solidFill>
              </a:rPr>
              <a:t>تعريف التنوع: </a:t>
            </a:r>
            <a:r>
              <a:rPr lang="ar-DZ" sz="2400" dirty="0" smtClean="0">
                <a:solidFill>
                  <a:schemeClr val="bg1"/>
                </a:solidFill>
              </a:rPr>
              <a:t>هو الاختلاف في السن والجنس والدين واللون والعرف  </a:t>
            </a:r>
          </a:p>
          <a:p>
            <a:pPr marL="137160" indent="0" algn="r">
              <a:buNone/>
            </a:pPr>
            <a:r>
              <a:rPr lang="ar-DZ" sz="2400" dirty="0" smtClean="0">
                <a:solidFill>
                  <a:schemeClr val="bg1"/>
                </a:solidFill>
              </a:rPr>
              <a:t>والانتماء والعادات والتقاليد  </a:t>
            </a:r>
          </a:p>
          <a:p>
            <a:pPr marL="137160" indent="0" algn="r">
              <a:buNone/>
            </a:pPr>
            <a:r>
              <a:rPr lang="ar-DZ" dirty="0" smtClean="0">
                <a:solidFill>
                  <a:srgbClr val="FFFF00"/>
                </a:solidFill>
              </a:rPr>
              <a:t>تعريف الثقافة :</a:t>
            </a:r>
            <a:r>
              <a:rPr lang="ar-DZ" sz="2400" dirty="0" smtClean="0">
                <a:solidFill>
                  <a:schemeClr val="bg1"/>
                </a:solidFill>
              </a:rPr>
              <a:t>هي شيء انساني خاص ينفرد به الجنس البشري من دون الاجناس الاخرى وهي تشمل السلوك والاشياء المادية التي تصاحب السلوك</a:t>
            </a:r>
            <a:r>
              <a:rPr lang="ar-DZ" dirty="0" smtClean="0"/>
              <a:t>  </a:t>
            </a:r>
          </a:p>
          <a:p>
            <a:pPr marL="137160" indent="0" algn="r">
              <a:buNone/>
            </a:pPr>
            <a:r>
              <a:rPr lang="ar-DZ" dirty="0" smtClean="0">
                <a:solidFill>
                  <a:srgbClr val="FFFF00"/>
                </a:solidFill>
              </a:rPr>
              <a:t>تعريف التنوع الثقافي : </a:t>
            </a:r>
            <a:r>
              <a:rPr lang="ar-DZ" sz="2400" dirty="0" smtClean="0">
                <a:solidFill>
                  <a:schemeClr val="bg1"/>
                </a:solidFill>
              </a:rPr>
              <a:t>هي بمثابة اجابة تنظيمية تناشدها المنظمات لهدف التكيف مع سوق العمل وتسيير الموارد البشرية ويوصف هذا التسيير على انه السيرورة التي توفر سياسات </a:t>
            </a:r>
            <a:r>
              <a:rPr lang="ar-DZ" sz="2400" dirty="0" err="1" smtClean="0">
                <a:solidFill>
                  <a:schemeClr val="bg1"/>
                </a:solidFill>
              </a:rPr>
              <a:t>ومماراسات</a:t>
            </a:r>
            <a:r>
              <a:rPr lang="ar-DZ" sz="2400" dirty="0" smtClean="0">
                <a:solidFill>
                  <a:schemeClr val="bg1"/>
                </a:solidFill>
              </a:rPr>
              <a:t> خاصة بالموارد البشرية تهدف الى خلق محيط عمل سليم وصحي </a:t>
            </a:r>
            <a:endParaRPr lang="fr-FR" sz="2400" dirty="0">
              <a:solidFill>
                <a:schemeClr val="bg1"/>
              </a:solidFill>
            </a:endParaRPr>
          </a:p>
        </p:txBody>
      </p:sp>
    </p:spTree>
    <p:extLst>
      <p:ext uri="{BB962C8B-B14F-4D97-AF65-F5344CB8AC3E}">
        <p14:creationId xmlns:p14="http://schemas.microsoft.com/office/powerpoint/2010/main" val="3487907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200" dirty="0" smtClean="0">
                <a:solidFill>
                  <a:srgbClr val="FF0000"/>
                </a:solidFill>
              </a:rPr>
              <a:t>المطلب الثاني : أسباب تبني المنظمات ادارة التنوع </a:t>
            </a:r>
            <a:endParaRPr lang="fr-FR" sz="3200" dirty="0">
              <a:solidFill>
                <a:srgbClr val="FF0000"/>
              </a:solidFill>
            </a:endParaRPr>
          </a:p>
        </p:txBody>
      </p:sp>
      <p:sp>
        <p:nvSpPr>
          <p:cNvPr id="3" name="Espace réservé du contenu 2"/>
          <p:cNvSpPr>
            <a:spLocks noGrp="1"/>
          </p:cNvSpPr>
          <p:nvPr>
            <p:ph idx="1"/>
          </p:nvPr>
        </p:nvSpPr>
        <p:spPr/>
        <p:txBody>
          <a:bodyPr/>
          <a:lstStyle/>
          <a:p>
            <a:pPr marL="137160" indent="0">
              <a:buNone/>
            </a:pPr>
            <a:r>
              <a:rPr lang="ar-DZ" dirty="0" smtClean="0"/>
              <a:t>وجدت ادارة التنوع لمساعدة أصحاب المنظمات ومتخذي القرارات لمواجهة التحديات ولعل من ابرزها :                                     </a:t>
            </a:r>
          </a:p>
          <a:p>
            <a:pPr algn="r" rtl="1">
              <a:buFont typeface="Wingdings" panose="05000000000000000000" pitchFamily="2" charset="2"/>
              <a:buChar char="v"/>
            </a:pPr>
            <a:r>
              <a:rPr lang="ar-DZ" dirty="0" smtClean="0"/>
              <a:t>التنوع المتزايد في خصائص واحتياجات وتوقعات المستخدمين والعملاء </a:t>
            </a:r>
          </a:p>
          <a:p>
            <a:pPr algn="r" rtl="1">
              <a:buFont typeface="Wingdings" panose="05000000000000000000" pitchFamily="2" charset="2"/>
              <a:buChar char="v"/>
            </a:pPr>
            <a:r>
              <a:rPr lang="ar-DZ" dirty="0" smtClean="0"/>
              <a:t>التنوع الهائل في القوى العاملة بما </a:t>
            </a:r>
            <a:r>
              <a:rPr lang="ar-DZ" dirty="0" err="1" smtClean="0"/>
              <a:t>يتلائم</a:t>
            </a:r>
            <a:r>
              <a:rPr lang="ar-DZ" dirty="0" smtClean="0"/>
              <a:t> ويتماشى مع سوق العمل </a:t>
            </a:r>
          </a:p>
          <a:p>
            <a:pPr algn="r" rtl="1">
              <a:buFont typeface="Wingdings" panose="05000000000000000000" pitchFamily="2" charset="2"/>
              <a:buChar char="v"/>
            </a:pPr>
            <a:r>
              <a:rPr lang="ar-DZ" dirty="0" smtClean="0"/>
              <a:t>التنوع الثقافي المخيف في الموارد البشرية بالمنظمة </a:t>
            </a:r>
          </a:p>
          <a:p>
            <a:pPr algn="r" rtl="1">
              <a:buFont typeface="Wingdings" panose="05000000000000000000" pitchFamily="2" charset="2"/>
              <a:buChar char="v"/>
            </a:pPr>
            <a:r>
              <a:rPr lang="ar-DZ" dirty="0" smtClean="0"/>
              <a:t>تحدي مرتبط </a:t>
            </a:r>
            <a:r>
              <a:rPr lang="ar-DZ" dirty="0" err="1" smtClean="0"/>
              <a:t>با</a:t>
            </a:r>
            <a:r>
              <a:rPr lang="ar-DZ" dirty="0" smtClean="0"/>
              <a:t> دارة الاعمار او ما يعرف بصراع الاجيال </a:t>
            </a:r>
            <a:endParaRPr lang="fr-FR" dirty="0"/>
          </a:p>
        </p:txBody>
      </p:sp>
    </p:spTree>
    <p:extLst>
      <p:ext uri="{BB962C8B-B14F-4D97-AF65-F5344CB8AC3E}">
        <p14:creationId xmlns:p14="http://schemas.microsoft.com/office/powerpoint/2010/main" val="24667515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xécutif">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833</TotalTime>
  <Words>1026</Words>
  <Application>Microsoft Office PowerPoint</Application>
  <PresentationFormat>Affichage à l'écran (4:3)</PresentationFormat>
  <Paragraphs>87</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Apex</vt:lpstr>
      <vt:lpstr>بحث حول ادارة التنوع الثقافي والتواصل عبر الثقافات </vt:lpstr>
      <vt:lpstr>المقدمة</vt:lpstr>
      <vt:lpstr>المبحث الاول : ماهية ادارة التنوع </vt:lpstr>
      <vt:lpstr>مزايا ادارة التنوع </vt:lpstr>
      <vt:lpstr>المطلب الثاني : مبادىء ادارة التنوع </vt:lpstr>
      <vt:lpstr>المطلب الثالث : أبعاد ادارة التنوع </vt:lpstr>
      <vt:lpstr>المطلب الرابع : معوقات ادارة التنوع</vt:lpstr>
      <vt:lpstr>المبحث الثاني :أساسيات حول ادارة التنوع الثقافي </vt:lpstr>
      <vt:lpstr>المطلب الثاني : أسباب تبني المنظمات ادارة التنوع </vt:lpstr>
      <vt:lpstr>المطلب الثالث : أشكال التنوع الثقافي</vt:lpstr>
      <vt:lpstr>المطلب الرابع : فوائد ومشاكل ادارة التنوع الثقافي </vt:lpstr>
      <vt:lpstr>مشاكل ادارة التنوع الثقافي </vt:lpstr>
      <vt:lpstr>المطلب الخامس :التواصل عبر الثقافات  </vt:lpstr>
      <vt:lpstr>الخاتمة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7PRO</dc:creator>
  <cp:lastModifiedBy>7PRO</cp:lastModifiedBy>
  <cp:revision>74</cp:revision>
  <dcterms:created xsi:type="dcterms:W3CDTF">2021-04-19T20:56:55Z</dcterms:created>
  <dcterms:modified xsi:type="dcterms:W3CDTF">2022-01-03T11:27:22Z</dcterms:modified>
</cp:coreProperties>
</file>