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96" r:id="rId1"/>
  </p:sldMasterIdLst>
  <p:notesMasterIdLst>
    <p:notesMasterId r:id="rId20"/>
  </p:notesMasterIdLst>
  <p:sldIdLst>
    <p:sldId id="438" r:id="rId2"/>
    <p:sldId id="453" r:id="rId3"/>
    <p:sldId id="454" r:id="rId4"/>
    <p:sldId id="439" r:id="rId5"/>
    <p:sldId id="440" r:id="rId6"/>
    <p:sldId id="441" r:id="rId7"/>
    <p:sldId id="442" r:id="rId8"/>
    <p:sldId id="443" r:id="rId9"/>
    <p:sldId id="444" r:id="rId10"/>
    <p:sldId id="452" r:id="rId11"/>
    <p:sldId id="455" r:id="rId12"/>
    <p:sldId id="456" r:id="rId13"/>
    <p:sldId id="446" r:id="rId14"/>
    <p:sldId id="447" r:id="rId15"/>
    <p:sldId id="448" r:id="rId16"/>
    <p:sldId id="449" r:id="rId17"/>
    <p:sldId id="450" r:id="rId18"/>
    <p:sldId id="451" r:id="rId19"/>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FF"/>
    <a:srgbClr val="FF6600"/>
    <a:srgbClr val="00FFFF"/>
    <a:srgbClr val="FF0000"/>
    <a:srgbClr val="33CC33"/>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3791" autoAdjust="0"/>
    <p:restoredTop sz="94660"/>
  </p:normalViewPr>
  <p:slideViewPr>
    <p:cSldViewPr>
      <p:cViewPr>
        <p:scale>
          <a:sx n="70" d="100"/>
          <a:sy n="70" d="100"/>
        </p:scale>
        <p:origin x="-1374" y="-8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79A653F-4BAA-413E-B45B-1BCC1AC9C6B1}" type="datetimeFigureOut">
              <a:rPr lang="fr-FR" smtClean="0"/>
              <a:pPr/>
              <a:t>19/02/2022</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E57EF49-5560-4773-97E2-055231CDE73D}"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7" name="Forme libre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Forme libre 7"/>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itre 8"/>
          <p:cNvSpPr>
            <a:spLocks noGrp="1"/>
          </p:cNvSpPr>
          <p:nvPr>
            <p:ph type="ctrTitle"/>
          </p:nvPr>
        </p:nvSpPr>
        <p:spPr>
          <a:xfrm>
            <a:off x="429064" y="3337560"/>
            <a:ext cx="6480048"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fr-FR" smtClean="0"/>
              <a:t>Cliquez pour modifier le style du titre</a:t>
            </a:r>
            <a:endParaRPr kumimoji="0" lang="en-US"/>
          </a:p>
        </p:txBody>
      </p:sp>
      <p:sp>
        <p:nvSpPr>
          <p:cNvPr id="17" name="Sous-titre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30" name="Espace réservé de la date 29"/>
          <p:cNvSpPr>
            <a:spLocks noGrp="1"/>
          </p:cNvSpPr>
          <p:nvPr>
            <p:ph type="dt" sz="half" idx="10"/>
          </p:nvPr>
        </p:nvSpPr>
        <p:spPr/>
        <p:txBody>
          <a:bodyPr/>
          <a:lstStyle/>
          <a:p>
            <a:fld id="{C0C394D8-FFFB-4D96-B77B-7DBF80C3EA5A}" type="datetimeFigureOut">
              <a:rPr lang="fr-FR" smtClean="0"/>
              <a:pPr/>
              <a:t>19/02/2022</a:t>
            </a:fld>
            <a:endParaRPr lang="fr-FR"/>
          </a:p>
        </p:txBody>
      </p:sp>
      <p:sp>
        <p:nvSpPr>
          <p:cNvPr id="19" name="Espace réservé du pied de page 18"/>
          <p:cNvSpPr>
            <a:spLocks noGrp="1"/>
          </p:cNvSpPr>
          <p:nvPr>
            <p:ph type="ftr" sz="quarter" idx="11"/>
          </p:nvPr>
        </p:nvSpPr>
        <p:spPr/>
        <p:txBody>
          <a:bodyPr/>
          <a:lstStyle/>
          <a:p>
            <a:endParaRPr lang="fr-FR"/>
          </a:p>
        </p:txBody>
      </p:sp>
      <p:sp>
        <p:nvSpPr>
          <p:cNvPr id="27" name="Espace réservé du numéro de diapositive 26"/>
          <p:cNvSpPr>
            <a:spLocks noGrp="1"/>
          </p:cNvSpPr>
          <p:nvPr>
            <p:ph type="sldNum" sz="quarter" idx="12"/>
          </p:nvPr>
        </p:nvSpPr>
        <p:spPr/>
        <p:txBody>
          <a:bodyPr/>
          <a:lstStyle/>
          <a:p>
            <a:fld id="{C20F7604-3A79-4343-B17C-C88422926C2A}"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C0C394D8-FFFB-4D96-B77B-7DBF80C3EA5A}" type="datetimeFigureOut">
              <a:rPr lang="fr-FR" smtClean="0"/>
              <a:pPr/>
              <a:t>19/02/2022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20F7604-3A79-4343-B17C-C88422926C2A}"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C0C394D8-FFFB-4D96-B77B-7DBF80C3EA5A}" type="datetimeFigureOut">
              <a:rPr lang="fr-FR" smtClean="0"/>
              <a:pPr/>
              <a:t>19/02/2022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20F7604-3A79-4343-B17C-C88422926C2A}"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lgn="l">
              <a:defRPr/>
            </a:lvl1p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C0C394D8-FFFB-4D96-B77B-7DBF80C3EA5A}" type="datetimeFigureOut">
              <a:rPr lang="fr-FR" smtClean="0"/>
              <a:pPr/>
              <a:t>19/02/2022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20F7604-3A79-4343-B17C-C88422926C2A}"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7" name="Forme libre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Forme libre 8"/>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Titre 1"/>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C0C394D8-FFFB-4D96-B77B-7DBF80C3EA5A}" type="datetimeFigureOut">
              <a:rPr lang="fr-FR" smtClean="0"/>
              <a:pPr/>
              <a:t>19/02/2022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20F7604-3A79-4343-B17C-C88422926C2A}"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7467600" cy="1143000"/>
          </a:xfrm>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C0C394D8-FFFB-4D96-B77B-7DBF80C3EA5A}" type="datetimeFigureOut">
              <a:rPr lang="fr-FR" smtClean="0"/>
              <a:pPr/>
              <a:t>19/02/2022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20F7604-3A79-4343-B17C-C88422926C2A}"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8229600" cy="1143000"/>
          </a:xfrm>
        </p:spPr>
        <p:txBody>
          <a:bodyPr anchor="ctr"/>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C0C394D8-FFFB-4D96-B77B-7DBF80C3EA5A}" type="datetimeFigureOut">
              <a:rPr lang="fr-FR" smtClean="0"/>
              <a:pPr/>
              <a:t>19/02/2022</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C20F7604-3A79-4343-B17C-C88422926C2A}"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274320"/>
            <a:ext cx="7470648" cy="1143000"/>
          </a:xfrm>
        </p:spPr>
        <p:txBody>
          <a:bodyPr anchor="ctr"/>
          <a:lstStyle>
            <a:lvl1pPr algn="l">
              <a:defRPr sz="4600"/>
            </a:lvl1pPr>
          </a:lstStyle>
          <a:p>
            <a:r>
              <a:rPr kumimoji="0" lang="fr-FR" smtClean="0"/>
              <a:t>Cliquez pour modifier le style du titre</a:t>
            </a:r>
            <a:endParaRPr kumimoji="0" lang="en-US"/>
          </a:p>
        </p:txBody>
      </p:sp>
      <p:sp>
        <p:nvSpPr>
          <p:cNvPr id="7" name="Espace réservé de la date 6"/>
          <p:cNvSpPr>
            <a:spLocks noGrp="1"/>
          </p:cNvSpPr>
          <p:nvPr>
            <p:ph type="dt" sz="half" idx="10"/>
          </p:nvPr>
        </p:nvSpPr>
        <p:spPr/>
        <p:txBody>
          <a:bodyPr/>
          <a:lstStyle/>
          <a:p>
            <a:fld id="{C0C394D8-FFFB-4D96-B77B-7DBF80C3EA5A}" type="datetimeFigureOut">
              <a:rPr lang="fr-FR" smtClean="0"/>
              <a:pPr/>
              <a:t>19/02/2022</a:t>
            </a:fld>
            <a:endParaRPr lang="fr-FR"/>
          </a:p>
        </p:txBody>
      </p:sp>
      <p:sp>
        <p:nvSpPr>
          <p:cNvPr id="8" name="Espace réservé du numéro de diapositive 7"/>
          <p:cNvSpPr>
            <a:spLocks noGrp="1"/>
          </p:cNvSpPr>
          <p:nvPr>
            <p:ph type="sldNum" sz="quarter" idx="11"/>
          </p:nvPr>
        </p:nvSpPr>
        <p:spPr/>
        <p:txBody>
          <a:bodyPr/>
          <a:lstStyle/>
          <a:p>
            <a:fld id="{C20F7604-3A79-4343-B17C-C88422926C2A}" type="slidenum">
              <a:rPr lang="fr-FR" smtClean="0"/>
              <a:pPr/>
              <a:t>‹N°›</a:t>
            </a:fld>
            <a:endParaRPr lang="fr-FR"/>
          </a:p>
        </p:txBody>
      </p:sp>
      <p:sp>
        <p:nvSpPr>
          <p:cNvPr id="9" name="Espace réservé du pied de page 8"/>
          <p:cNvSpPr>
            <a:spLocks noGrp="1"/>
          </p:cNvSpPr>
          <p:nvPr>
            <p:ph type="ftr" sz="quarter" idx="12"/>
          </p:nvPr>
        </p:nvSpPr>
        <p:spPr/>
        <p:txBody>
          <a:bodyPr/>
          <a:lstStyle/>
          <a:p>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C0C394D8-FFFB-4D96-B77B-7DBF80C3EA5A}" type="datetimeFigureOut">
              <a:rPr lang="fr-FR" smtClean="0"/>
              <a:pPr/>
              <a:t>19/02/2022</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C20F7604-3A79-4343-B17C-C88422926C2A}"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C0C394D8-FFFB-4D96-B77B-7DBF80C3EA5A}" type="datetimeFigureOut">
              <a:rPr lang="fr-FR" smtClean="0"/>
              <a:pPr/>
              <a:t>19/02/2022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156448" y="6422064"/>
            <a:ext cx="762000" cy="365125"/>
          </a:xfrm>
        </p:spPr>
        <p:txBody>
          <a:bodyPr/>
          <a:lstStyle/>
          <a:p>
            <a:fld id="{C20F7604-3A79-4343-B17C-C88422926C2A}"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fr-FR" smtClean="0"/>
              <a:t>Cliquez sur l'icône pour ajouter une image</a:t>
            </a:r>
            <a:endParaRPr kumimoji="0" lang="en-US" dirty="0"/>
          </a:p>
        </p:txBody>
      </p:sp>
      <p:sp>
        <p:nvSpPr>
          <p:cNvPr id="4" name="Espace réservé du texte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a:xfrm>
            <a:off x="457200" y="6422064"/>
            <a:ext cx="2133600" cy="365125"/>
          </a:xfrm>
        </p:spPr>
        <p:txBody>
          <a:bodyPr/>
          <a:lstStyle/>
          <a:p>
            <a:fld id="{C0C394D8-FFFB-4D96-B77B-7DBF80C3EA5A}" type="datetimeFigureOut">
              <a:rPr lang="fr-FR" smtClean="0"/>
              <a:pPr/>
              <a:t>19/02/2022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20F7604-3A79-4343-B17C-C88422926C2A}"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50000"/>
            <a:lum/>
          </a:blip>
          <a:srcRect/>
          <a:tile tx="0" ty="0" sx="100000" sy="100000" flip="none" algn="tl"/>
        </a:blipFill>
        <a:effectLst/>
      </p:bgPr>
    </p:bg>
    <p:spTree>
      <p:nvGrpSpPr>
        <p:cNvPr id="1" name=""/>
        <p:cNvGrpSpPr/>
        <p:nvPr/>
      </p:nvGrpSpPr>
      <p:grpSpPr>
        <a:xfrm>
          <a:off x="0" y="0"/>
          <a:ext cx="0" cy="0"/>
          <a:chOff x="0" y="0"/>
          <a:chExt cx="0" cy="0"/>
        </a:xfrm>
      </p:grpSpPr>
      <p:sp>
        <p:nvSpPr>
          <p:cNvPr id="12" name="Forme libre 11"/>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Forme libre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Espace réservé du titre 8"/>
          <p:cNvSpPr>
            <a:spLocks noGrp="1"/>
          </p:cNvSpPr>
          <p:nvPr>
            <p:ph type="title"/>
          </p:nvPr>
        </p:nvSpPr>
        <p:spPr>
          <a:xfrm>
            <a:off x="457200" y="274638"/>
            <a:ext cx="7467600" cy="1143000"/>
          </a:xfrm>
          <a:prstGeom prst="rect">
            <a:avLst/>
          </a:prstGeom>
        </p:spPr>
        <p:txBody>
          <a:bodyPr vert="horz" lIns="45720" rIns="45720" anchor="ctr">
            <a:normAutofit/>
          </a:bodyPr>
          <a:lstStyle/>
          <a:p>
            <a:r>
              <a:rPr kumimoji="0" lang="fr-FR" smtClean="0"/>
              <a:t>Cliquez pour modifier le style du titre</a:t>
            </a:r>
            <a:endParaRPr kumimoji="0" lang="en-US"/>
          </a:p>
        </p:txBody>
      </p:sp>
      <p:sp>
        <p:nvSpPr>
          <p:cNvPr id="30" name="Espace réservé du texte 29"/>
          <p:cNvSpPr>
            <a:spLocks noGrp="1"/>
          </p:cNvSpPr>
          <p:nvPr>
            <p:ph type="body" idx="1"/>
          </p:nvPr>
        </p:nvSpPr>
        <p:spPr>
          <a:xfrm>
            <a:off x="457200" y="1600200"/>
            <a:ext cx="7467600" cy="4525963"/>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Espace réservé de la date 9"/>
          <p:cNvSpPr>
            <a:spLocks noGrp="1"/>
          </p:cNvSpPr>
          <p:nvPr>
            <p:ph type="dt" sz="half" idx="2"/>
          </p:nvPr>
        </p:nvSpPr>
        <p:spPr>
          <a:xfrm>
            <a:off x="457200" y="6422064"/>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C0C394D8-FFFB-4D96-B77B-7DBF80C3EA5A}" type="datetimeFigureOut">
              <a:rPr lang="fr-FR" smtClean="0"/>
              <a:pPr/>
              <a:t>19/02/2022</a:t>
            </a:fld>
            <a:endParaRPr lang="fr-FR"/>
          </a:p>
        </p:txBody>
      </p:sp>
      <p:sp>
        <p:nvSpPr>
          <p:cNvPr id="22" name="Espace réservé du pied de page 21"/>
          <p:cNvSpPr>
            <a:spLocks noGrp="1"/>
          </p:cNvSpPr>
          <p:nvPr>
            <p:ph type="ftr" sz="quarter" idx="3"/>
          </p:nvPr>
        </p:nvSpPr>
        <p:spPr>
          <a:xfrm>
            <a:off x="3124200" y="6422064"/>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fr-FR"/>
          </a:p>
        </p:txBody>
      </p:sp>
      <p:sp>
        <p:nvSpPr>
          <p:cNvPr id="18" name="Espace réservé du numéro de diapositive 17"/>
          <p:cNvSpPr>
            <a:spLocks noGrp="1"/>
          </p:cNvSpPr>
          <p:nvPr>
            <p:ph type="sldNum" sz="quarter" idx="4"/>
          </p:nvPr>
        </p:nvSpPr>
        <p:spPr>
          <a:xfrm>
            <a:off x="8153400" y="6422064"/>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C20F7604-3A79-4343-B17C-C88422926C2A}"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Espace réservé du contenu 5"/>
          <p:cNvSpPr txBox="1">
            <a:spLocks/>
          </p:cNvSpPr>
          <p:nvPr/>
        </p:nvSpPr>
        <p:spPr>
          <a:xfrm>
            <a:off x="304800" y="304800"/>
            <a:ext cx="8458200" cy="3733800"/>
          </a:xfrm>
          <a:prstGeom prst="rect">
            <a:avLst/>
          </a:prstGeom>
        </p:spPr>
        <p:txBody>
          <a:bodyPr/>
          <a:lstStyle/>
          <a:p>
            <a:pPr marL="548640" indent="-411480" algn="ctr" rtl="1" fontAlgn="auto">
              <a:spcBef>
                <a:spcPts val="0"/>
              </a:spcBef>
              <a:spcAft>
                <a:spcPts val="0"/>
              </a:spcAft>
              <a:buClr>
                <a:schemeClr val="tx1">
                  <a:shade val="95000"/>
                </a:schemeClr>
              </a:buClr>
              <a:buSzPct val="65000"/>
              <a:defRPr/>
            </a:pPr>
            <a:r>
              <a:rPr lang="ar-DZ" sz="2400" b="1" i="1" dirty="0">
                <a:latin typeface="Times New Roman" pitchFamily="18" charset="0"/>
                <a:cs typeface="Times New Roman" pitchFamily="18" charset="0"/>
              </a:rPr>
              <a:t>الجمهــورية الجزائــرية الديمقــراطية الشعبيـــة</a:t>
            </a:r>
            <a:endParaRPr lang="en-US" sz="2400" b="1" dirty="0">
              <a:latin typeface="Times New Roman" pitchFamily="18" charset="0"/>
              <a:cs typeface="Times New Roman" pitchFamily="18" charset="0"/>
            </a:endParaRPr>
          </a:p>
          <a:p>
            <a:pPr marL="548640" indent="-411480" algn="ctr" fontAlgn="auto">
              <a:spcBef>
                <a:spcPts val="0"/>
              </a:spcBef>
              <a:spcAft>
                <a:spcPts val="0"/>
              </a:spcAft>
              <a:buClr>
                <a:schemeClr val="tx1">
                  <a:shade val="95000"/>
                </a:schemeClr>
              </a:buClr>
              <a:buSzPct val="65000"/>
              <a:defRPr/>
            </a:pPr>
            <a:r>
              <a:rPr lang="ar-DZ" sz="2400" b="1" dirty="0" smtClean="0">
                <a:latin typeface="Times New Roman" pitchFamily="18" charset="0"/>
                <a:cs typeface="Times New Roman" pitchFamily="18" charset="0"/>
              </a:rPr>
              <a:t>وزارة </a:t>
            </a:r>
            <a:r>
              <a:rPr lang="ar-DZ" sz="2400" b="1" dirty="0">
                <a:latin typeface="Times New Roman" pitchFamily="18" charset="0"/>
                <a:cs typeface="Times New Roman" pitchFamily="18" charset="0"/>
              </a:rPr>
              <a:t>التعليــم العــالي </a:t>
            </a:r>
            <a:r>
              <a:rPr lang="ar-DZ" sz="2400" b="1" dirty="0" smtClean="0">
                <a:latin typeface="Times New Roman" pitchFamily="18" charset="0"/>
                <a:cs typeface="Times New Roman" pitchFamily="18" charset="0"/>
              </a:rPr>
              <a:t>والبحــث </a:t>
            </a:r>
            <a:r>
              <a:rPr lang="ar-DZ" sz="2400" b="1" dirty="0">
                <a:latin typeface="Times New Roman" pitchFamily="18" charset="0"/>
                <a:cs typeface="Times New Roman" pitchFamily="18" charset="0"/>
              </a:rPr>
              <a:t>العلمـي</a:t>
            </a:r>
            <a:endParaRPr lang="en-US" sz="2400" b="1" dirty="0">
              <a:latin typeface="Times New Roman" pitchFamily="18" charset="0"/>
              <a:cs typeface="Times New Roman" pitchFamily="18" charset="0"/>
            </a:endParaRPr>
          </a:p>
          <a:p>
            <a:pPr marL="548640" indent="-411480" algn="ctr" fontAlgn="auto">
              <a:spcBef>
                <a:spcPts val="0"/>
              </a:spcBef>
              <a:spcAft>
                <a:spcPts val="0"/>
              </a:spcAft>
              <a:buClr>
                <a:schemeClr val="tx1">
                  <a:shade val="95000"/>
                </a:schemeClr>
              </a:buClr>
              <a:buSzPct val="65000"/>
              <a:defRPr/>
            </a:pPr>
            <a:r>
              <a:rPr lang="ar-DZ" sz="2400" b="1" i="1" dirty="0" smtClean="0">
                <a:latin typeface="Times New Roman" pitchFamily="18" charset="0"/>
                <a:cs typeface="Times New Roman" pitchFamily="18" charset="0"/>
              </a:rPr>
              <a:t>جــامعة </a:t>
            </a:r>
            <a:r>
              <a:rPr lang="ar-DZ" sz="2400" b="1" i="1" dirty="0">
                <a:latin typeface="Times New Roman" pitchFamily="18" charset="0"/>
                <a:cs typeface="Times New Roman" pitchFamily="18" charset="0"/>
              </a:rPr>
              <a:t>محــمد خيضــر – بسكرة –</a:t>
            </a:r>
            <a:endParaRPr lang="en-US" sz="2400" b="1" dirty="0">
              <a:latin typeface="Times New Roman" pitchFamily="18" charset="0"/>
              <a:cs typeface="Times New Roman" pitchFamily="18" charset="0"/>
            </a:endParaRPr>
          </a:p>
          <a:p>
            <a:pPr marL="548640" indent="-411480" algn="ctr" fontAlgn="auto">
              <a:spcBef>
                <a:spcPts val="0"/>
              </a:spcBef>
              <a:spcAft>
                <a:spcPts val="0"/>
              </a:spcAft>
              <a:buClr>
                <a:schemeClr val="tx1">
                  <a:shade val="95000"/>
                </a:schemeClr>
              </a:buClr>
              <a:buSzPct val="65000"/>
              <a:defRPr/>
            </a:pPr>
            <a:r>
              <a:rPr lang="ar-DZ" sz="2400" b="1" i="1" dirty="0">
                <a:latin typeface="Times New Roman" pitchFamily="18" charset="0"/>
                <a:cs typeface="Times New Roman" pitchFamily="18" charset="0"/>
              </a:rPr>
              <a:t>كــلية العلــوم الاقتصــادية </a:t>
            </a:r>
            <a:r>
              <a:rPr lang="ar-DZ" sz="2400" b="1" i="1" dirty="0" smtClean="0">
                <a:latin typeface="Times New Roman" pitchFamily="18" charset="0"/>
                <a:cs typeface="Times New Roman" pitchFamily="18" charset="0"/>
              </a:rPr>
              <a:t>والتجــارية وعلــوم </a:t>
            </a:r>
            <a:r>
              <a:rPr lang="ar-DZ" sz="2400" b="1" i="1" dirty="0">
                <a:latin typeface="Times New Roman" pitchFamily="18" charset="0"/>
                <a:cs typeface="Times New Roman" pitchFamily="18" charset="0"/>
              </a:rPr>
              <a:t>التسييــر</a:t>
            </a:r>
            <a:endParaRPr lang="en-US" sz="2400" b="1" dirty="0">
              <a:latin typeface="Times New Roman" pitchFamily="18" charset="0"/>
              <a:cs typeface="Times New Roman" pitchFamily="18" charset="0"/>
            </a:endParaRPr>
          </a:p>
          <a:p>
            <a:pPr marL="548640" indent="-411480" algn="ctr" fontAlgn="auto">
              <a:spcBef>
                <a:spcPts val="0"/>
              </a:spcBef>
              <a:spcAft>
                <a:spcPts val="0"/>
              </a:spcAft>
              <a:buClr>
                <a:schemeClr val="tx1">
                  <a:shade val="95000"/>
                </a:schemeClr>
              </a:buClr>
              <a:buSzPct val="65000"/>
              <a:defRPr/>
            </a:pPr>
            <a:r>
              <a:rPr lang="ar-DZ" sz="2400" b="1" i="1" dirty="0">
                <a:latin typeface="Times New Roman" pitchFamily="18" charset="0"/>
                <a:cs typeface="Times New Roman" pitchFamily="18" charset="0"/>
              </a:rPr>
              <a:t>قسم العلوم التجارية</a:t>
            </a:r>
            <a:endParaRPr lang="fr-FR" sz="2400" b="1" i="1" dirty="0">
              <a:latin typeface="Times New Roman" pitchFamily="18" charset="0"/>
              <a:cs typeface="Times New Roman" pitchFamily="18" charset="0"/>
            </a:endParaRPr>
          </a:p>
          <a:p>
            <a:pPr marL="548640" indent="-411480" algn="ctr" fontAlgn="auto">
              <a:spcBef>
                <a:spcPts val="0"/>
              </a:spcBef>
              <a:spcAft>
                <a:spcPts val="0"/>
              </a:spcAft>
              <a:buClr>
                <a:schemeClr val="tx1">
                  <a:shade val="95000"/>
                </a:schemeClr>
              </a:buClr>
              <a:buSzPct val="65000"/>
              <a:defRPr/>
            </a:pPr>
            <a:r>
              <a:rPr lang="ar-DZ" sz="2400" b="1" i="1" dirty="0">
                <a:latin typeface="Times New Roman" pitchFamily="18" charset="0"/>
                <a:cs typeface="Times New Roman" pitchFamily="18" charset="0"/>
              </a:rPr>
              <a:t>فرع علوم </a:t>
            </a:r>
            <a:r>
              <a:rPr lang="ar-DZ" sz="2400" b="1" i="1" dirty="0" smtClean="0">
                <a:latin typeface="Times New Roman" pitchFamily="18" charset="0"/>
                <a:cs typeface="Times New Roman" pitchFamily="18" charset="0"/>
              </a:rPr>
              <a:t>مالية ومحاسبية</a:t>
            </a:r>
            <a:endParaRPr lang="en-US" sz="2400" b="1" i="1" dirty="0">
              <a:latin typeface="Times New Roman" pitchFamily="18" charset="0"/>
              <a:cs typeface="Times New Roman" pitchFamily="18" charset="0"/>
            </a:endParaRPr>
          </a:p>
          <a:p>
            <a:pPr marL="548640" indent="-411480" algn="ctr" rtl="1" fontAlgn="auto">
              <a:spcBef>
                <a:spcPts val="0"/>
              </a:spcBef>
              <a:spcAft>
                <a:spcPts val="0"/>
              </a:spcAft>
              <a:buClr>
                <a:schemeClr val="tx1">
                  <a:shade val="95000"/>
                </a:schemeClr>
              </a:buClr>
              <a:buSzPct val="65000"/>
              <a:defRPr/>
            </a:pPr>
            <a:r>
              <a:rPr lang="ar-DZ" sz="2400" b="1" dirty="0">
                <a:latin typeface="Times New Roman" pitchFamily="18" charset="0"/>
                <a:ea typeface="Tahoma" pitchFamily="34" charset="0"/>
                <a:cs typeface="Times New Roman" pitchFamily="18" charset="0"/>
              </a:rPr>
              <a:t>سنة </a:t>
            </a:r>
            <a:r>
              <a:rPr lang="ar-DZ" sz="2400" b="1" dirty="0" smtClean="0">
                <a:latin typeface="Times New Roman" pitchFamily="18" charset="0"/>
                <a:ea typeface="Tahoma" pitchFamily="34" charset="0"/>
                <a:cs typeface="Times New Roman" pitchFamily="18" charset="0"/>
              </a:rPr>
              <a:t>ثالثة </a:t>
            </a:r>
            <a:r>
              <a:rPr lang="ar-DZ" sz="2400" b="1" smtClean="0">
                <a:latin typeface="Times New Roman" pitchFamily="18" charset="0"/>
                <a:ea typeface="Tahoma" pitchFamily="34" charset="0"/>
                <a:cs typeface="Times New Roman" pitchFamily="18" charset="0"/>
              </a:rPr>
              <a:t>مالية المؤسسة</a:t>
            </a:r>
            <a:endParaRPr lang="ar-DZ" b="1" dirty="0">
              <a:latin typeface="Times New Roman" pitchFamily="18" charset="0"/>
              <a:ea typeface="Tahoma" pitchFamily="34" charset="0"/>
              <a:cs typeface="Times New Roman" pitchFamily="18" charset="0"/>
            </a:endParaRPr>
          </a:p>
          <a:p>
            <a:pPr marL="548640" indent="-411480" algn="ctr" rtl="1" fontAlgn="auto">
              <a:spcBef>
                <a:spcPts val="0"/>
              </a:spcBef>
              <a:spcAft>
                <a:spcPts val="0"/>
              </a:spcAft>
              <a:buClr>
                <a:schemeClr val="tx1">
                  <a:shade val="95000"/>
                </a:schemeClr>
              </a:buClr>
              <a:buSzPct val="65000"/>
              <a:defRPr/>
            </a:pPr>
            <a:r>
              <a:rPr lang="ar-DZ" sz="4000" b="1" dirty="0">
                <a:solidFill>
                  <a:srgbClr val="FF0000"/>
                </a:solidFill>
                <a:latin typeface="Times New Roman" pitchFamily="18" charset="0"/>
                <a:ea typeface="Tahoma" pitchFamily="34" charset="0"/>
                <a:cs typeface="Times New Roman" pitchFamily="18" charset="0"/>
              </a:rPr>
              <a:t>مقياس: تسيير </a:t>
            </a:r>
            <a:r>
              <a:rPr lang="ar-DZ" sz="4000" b="1" dirty="0" smtClean="0">
                <a:solidFill>
                  <a:srgbClr val="FF0000"/>
                </a:solidFill>
                <a:latin typeface="Times New Roman" pitchFamily="18" charset="0"/>
                <a:ea typeface="Tahoma" pitchFamily="34" charset="0"/>
                <a:cs typeface="Times New Roman" pitchFamily="18" charset="0"/>
              </a:rPr>
              <a:t>مالي 2</a:t>
            </a:r>
            <a:endParaRPr lang="ar-DZ" sz="4000" b="1" dirty="0">
              <a:solidFill>
                <a:srgbClr val="FF0000"/>
              </a:solidFill>
              <a:latin typeface="Times New Roman" pitchFamily="18" charset="0"/>
              <a:ea typeface="Tahoma" pitchFamily="34" charset="0"/>
              <a:cs typeface="Times New Roman" pitchFamily="18" charset="0"/>
            </a:endParaRPr>
          </a:p>
          <a:p>
            <a:pPr marL="548640" indent="-411480" algn="ctr" rtl="1" fontAlgn="ctr">
              <a:spcBef>
                <a:spcPct val="20000"/>
              </a:spcBef>
              <a:spcAft>
                <a:spcPts val="0"/>
              </a:spcAft>
              <a:buClr>
                <a:schemeClr val="tx1">
                  <a:shade val="95000"/>
                </a:schemeClr>
              </a:buClr>
              <a:buSzPct val="65000"/>
              <a:defRPr/>
            </a:pPr>
            <a:r>
              <a:rPr lang="ar-DZ" sz="2000" b="1" dirty="0">
                <a:latin typeface="Times New Roman" pitchFamily="18" charset="0"/>
                <a:cs typeface="Times New Roman" pitchFamily="18" charset="0"/>
              </a:rPr>
              <a:t>الموسم الجامعي: 2020/2019</a:t>
            </a:r>
            <a:endParaRPr lang="ar-DZ" sz="2800" b="1" dirty="0">
              <a:latin typeface="Times New Roman" pitchFamily="18" charset="0"/>
              <a:cs typeface="Times New Roman" pitchFamily="18" charset="0"/>
            </a:endParaRPr>
          </a:p>
        </p:txBody>
      </p:sp>
      <p:grpSp>
        <p:nvGrpSpPr>
          <p:cNvPr id="2" name="Group 1"/>
          <p:cNvGrpSpPr>
            <a:grpSpLocks/>
          </p:cNvGrpSpPr>
          <p:nvPr/>
        </p:nvGrpSpPr>
        <p:grpSpPr bwMode="auto">
          <a:xfrm>
            <a:off x="152400" y="152400"/>
            <a:ext cx="989013" cy="1143000"/>
            <a:chOff x="4041" y="5842"/>
            <a:chExt cx="1056" cy="1375"/>
          </a:xfrm>
        </p:grpSpPr>
        <p:sp>
          <p:nvSpPr>
            <p:cNvPr id="3082"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a:lstStyle/>
            <a:p>
              <a:endParaRPr lang="ar-DZ">
                <a:latin typeface="Book Antiqua" pitchFamily="18" charset="0"/>
                <a:cs typeface="Times New Roman" pitchFamily="18" charset="0"/>
              </a:endParaRPr>
            </a:p>
          </p:txBody>
        </p:sp>
        <p:pic>
          <p:nvPicPr>
            <p:cNvPr id="3083" name="Picture 3" descr="SigleUNI4"/>
            <p:cNvPicPr>
              <a:picLocks noChangeAspect="1" noChangeArrowheads="1"/>
            </p:cNvPicPr>
            <p:nvPr/>
          </p:nvPicPr>
          <p:blipFill>
            <a:blip r:embed="rId2"/>
            <a:srcRect l="2623" t="1465" r="1811"/>
            <a:stretch>
              <a:fillRect/>
            </a:stretch>
          </p:blipFill>
          <p:spPr bwMode="auto">
            <a:xfrm>
              <a:off x="4193" y="6073"/>
              <a:ext cx="742" cy="904"/>
            </a:xfrm>
            <a:prstGeom prst="rect">
              <a:avLst/>
            </a:prstGeom>
            <a:noFill/>
            <a:ln w="9525">
              <a:noFill/>
              <a:miter lim="800000"/>
              <a:headEnd/>
              <a:tailEnd/>
            </a:ln>
          </p:spPr>
        </p:pic>
        <p:sp>
          <p:nvSpPr>
            <p:cNvPr id="3084" name="WordArt 4"/>
            <p:cNvSpPr>
              <a:spLocks noChangeArrowheads="1" noChangeShapeType="1" noTextEdit="1"/>
            </p:cNvSpPr>
            <p:nvPr/>
          </p:nvSpPr>
          <p:spPr bwMode="auto">
            <a:xfrm>
              <a:off x="4190" y="5978"/>
              <a:ext cx="733" cy="746"/>
            </a:xfrm>
            <a:prstGeom prst="rect">
              <a:avLst/>
            </a:prstGeom>
          </p:spPr>
          <p:txBody>
            <a:bodyPr spcFirstLastPara="1" wrap="none" fromWordArt="1">
              <a:prstTxWarp prst="textArchUp">
                <a:avLst>
                  <a:gd name="adj" fmla="val 10800004"/>
                </a:avLst>
              </a:prstTxWarp>
            </a:bodyPr>
            <a:lstStyle/>
            <a:p>
              <a:pPr algn="ctr" rtl="1"/>
              <a:r>
                <a:rPr lang="ar-DZ" sz="3600" kern="10" dirty="0">
                  <a:ln w="9525">
                    <a:noFill/>
                    <a:round/>
                    <a:headEnd/>
                    <a:tailEnd/>
                  </a:ln>
                  <a:solidFill>
                    <a:srgbClr val="000080"/>
                  </a:solidFill>
                  <a:latin typeface="+mn-cs"/>
                  <a:ea typeface="+mn-cs"/>
                  <a:cs typeface="+mn-cs"/>
                </a:rPr>
                <a:t>جامعــــــة محمد </a:t>
              </a:r>
              <a:r>
                <a:rPr lang="ar-DZ" sz="3600" kern="10" dirty="0" err="1">
                  <a:ln w="9525">
                    <a:noFill/>
                    <a:round/>
                    <a:headEnd/>
                    <a:tailEnd/>
                  </a:ln>
                  <a:solidFill>
                    <a:srgbClr val="000080"/>
                  </a:solidFill>
                  <a:latin typeface="+mn-cs"/>
                  <a:ea typeface="+mn-cs"/>
                  <a:cs typeface="+mn-cs"/>
                </a:rPr>
                <a:t>خيضــــــــــــر</a:t>
              </a:r>
              <a:endParaRPr lang="fr-FR" sz="3600" kern="10" dirty="0">
                <a:ln w="9525">
                  <a:noFill/>
                  <a:round/>
                  <a:headEnd/>
                  <a:tailEnd/>
                </a:ln>
                <a:solidFill>
                  <a:srgbClr val="000080"/>
                </a:solidFill>
                <a:latin typeface="+mn-cs"/>
                <a:ea typeface="+mn-cs"/>
                <a:cs typeface="+mn-cs"/>
              </a:endParaRPr>
            </a:p>
          </p:txBody>
        </p:sp>
        <p:sp>
          <p:nvSpPr>
            <p:cNvPr id="3085" name="WordArt 5"/>
            <p:cNvSpPr>
              <a:spLocks noChangeArrowheads="1" noChangeShapeType="1" noTextEdit="1"/>
            </p:cNvSpPr>
            <p:nvPr/>
          </p:nvSpPr>
          <p:spPr bwMode="auto">
            <a:xfrm>
              <a:off x="4316" y="7018"/>
              <a:ext cx="490" cy="123"/>
            </a:xfrm>
            <a:prstGeom prst="rect">
              <a:avLst/>
            </a:prstGeom>
          </p:spPr>
          <p:txBody>
            <a:bodyPr wrap="none" fromWordArt="1">
              <a:prstTxWarp prst="textPlain">
                <a:avLst>
                  <a:gd name="adj" fmla="val 50000"/>
                </a:avLst>
              </a:prstTxWarp>
            </a:bodyPr>
            <a:lstStyle/>
            <a:p>
              <a:pPr algn="ctr" rtl="1"/>
              <a:r>
                <a:rPr lang="ar-DZ" sz="3600" kern="10">
                  <a:ln w="9525">
                    <a:noFill/>
                    <a:round/>
                    <a:headEnd/>
                    <a:tailEnd/>
                  </a:ln>
                  <a:solidFill>
                    <a:srgbClr val="000080"/>
                  </a:solidFill>
                  <a:latin typeface="+mn-cs"/>
                  <a:ea typeface="+mn-cs"/>
                  <a:cs typeface="+mn-cs"/>
                </a:rPr>
                <a:t>بــســكــــــــــــرة</a:t>
              </a:r>
              <a:endParaRPr lang="fr-FR" sz="3600" kern="10">
                <a:ln w="9525">
                  <a:noFill/>
                  <a:round/>
                  <a:headEnd/>
                  <a:tailEnd/>
                </a:ln>
                <a:solidFill>
                  <a:srgbClr val="000080"/>
                </a:solidFill>
                <a:latin typeface="+mn-cs"/>
                <a:ea typeface="+mn-cs"/>
                <a:cs typeface="+mn-cs"/>
              </a:endParaRPr>
            </a:p>
          </p:txBody>
        </p:sp>
      </p:grpSp>
      <p:grpSp>
        <p:nvGrpSpPr>
          <p:cNvPr id="3" name="Group 1"/>
          <p:cNvGrpSpPr>
            <a:grpSpLocks/>
          </p:cNvGrpSpPr>
          <p:nvPr/>
        </p:nvGrpSpPr>
        <p:grpSpPr bwMode="auto">
          <a:xfrm>
            <a:off x="8002588" y="152400"/>
            <a:ext cx="989012" cy="1143000"/>
            <a:chOff x="4041" y="5842"/>
            <a:chExt cx="1056" cy="1375"/>
          </a:xfrm>
        </p:grpSpPr>
        <p:sp>
          <p:nvSpPr>
            <p:cNvPr id="3078"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a:lstStyle/>
            <a:p>
              <a:endParaRPr lang="ar-DZ">
                <a:latin typeface="Book Antiqua" pitchFamily="18" charset="0"/>
                <a:cs typeface="Times New Roman" pitchFamily="18" charset="0"/>
              </a:endParaRPr>
            </a:p>
          </p:txBody>
        </p:sp>
        <p:pic>
          <p:nvPicPr>
            <p:cNvPr id="3079" name="Picture 3" descr="SigleUNI4"/>
            <p:cNvPicPr>
              <a:picLocks noChangeAspect="1" noChangeArrowheads="1"/>
            </p:cNvPicPr>
            <p:nvPr/>
          </p:nvPicPr>
          <p:blipFill>
            <a:blip r:embed="rId2"/>
            <a:srcRect l="2623" t="1465" r="1811"/>
            <a:stretch>
              <a:fillRect/>
            </a:stretch>
          </p:blipFill>
          <p:spPr bwMode="auto">
            <a:xfrm>
              <a:off x="4193" y="6073"/>
              <a:ext cx="742" cy="904"/>
            </a:xfrm>
            <a:prstGeom prst="rect">
              <a:avLst/>
            </a:prstGeom>
            <a:noFill/>
            <a:ln w="9525">
              <a:noFill/>
              <a:miter lim="800000"/>
              <a:headEnd/>
              <a:tailEnd/>
            </a:ln>
          </p:spPr>
        </p:pic>
        <p:sp>
          <p:nvSpPr>
            <p:cNvPr id="3080" name="WordArt 4"/>
            <p:cNvSpPr>
              <a:spLocks noChangeArrowheads="1" noChangeShapeType="1" noTextEdit="1"/>
            </p:cNvSpPr>
            <p:nvPr/>
          </p:nvSpPr>
          <p:spPr bwMode="auto">
            <a:xfrm>
              <a:off x="4190" y="5978"/>
              <a:ext cx="733" cy="746"/>
            </a:xfrm>
            <a:prstGeom prst="rect">
              <a:avLst/>
            </a:prstGeom>
          </p:spPr>
          <p:txBody>
            <a:bodyPr spcFirstLastPara="1" wrap="none" fromWordArt="1">
              <a:prstTxWarp prst="textArchUp">
                <a:avLst>
                  <a:gd name="adj" fmla="val 10800004"/>
                </a:avLst>
              </a:prstTxWarp>
            </a:bodyPr>
            <a:lstStyle/>
            <a:p>
              <a:pPr algn="ctr" rtl="1"/>
              <a:r>
                <a:rPr lang="ar-DZ" sz="3600" kern="10" dirty="0">
                  <a:ln w="9525">
                    <a:noFill/>
                    <a:round/>
                    <a:headEnd/>
                    <a:tailEnd/>
                  </a:ln>
                  <a:solidFill>
                    <a:srgbClr val="000080"/>
                  </a:solidFill>
                  <a:latin typeface="+mn-cs"/>
                  <a:ea typeface="+mn-cs"/>
                  <a:cs typeface="+mn-cs"/>
                </a:rPr>
                <a:t>جامعــــــة محمد </a:t>
              </a:r>
              <a:r>
                <a:rPr lang="ar-DZ" sz="3600" kern="10" dirty="0" err="1">
                  <a:ln w="9525">
                    <a:noFill/>
                    <a:round/>
                    <a:headEnd/>
                    <a:tailEnd/>
                  </a:ln>
                  <a:solidFill>
                    <a:srgbClr val="000080"/>
                  </a:solidFill>
                  <a:latin typeface="+mn-cs"/>
                  <a:ea typeface="+mn-cs"/>
                  <a:cs typeface="+mn-cs"/>
                </a:rPr>
                <a:t>خيضــــــــــــر</a:t>
              </a:r>
              <a:endParaRPr lang="fr-FR" sz="3600" kern="10" dirty="0">
                <a:ln w="9525">
                  <a:noFill/>
                  <a:round/>
                  <a:headEnd/>
                  <a:tailEnd/>
                </a:ln>
                <a:solidFill>
                  <a:srgbClr val="000080"/>
                </a:solidFill>
                <a:latin typeface="+mn-cs"/>
                <a:ea typeface="+mn-cs"/>
                <a:cs typeface="+mn-cs"/>
              </a:endParaRPr>
            </a:p>
          </p:txBody>
        </p:sp>
        <p:sp>
          <p:nvSpPr>
            <p:cNvPr id="3081" name="WordArt 5"/>
            <p:cNvSpPr>
              <a:spLocks noChangeArrowheads="1" noChangeShapeType="1" noTextEdit="1"/>
            </p:cNvSpPr>
            <p:nvPr/>
          </p:nvSpPr>
          <p:spPr bwMode="auto">
            <a:xfrm>
              <a:off x="4316" y="7018"/>
              <a:ext cx="490" cy="123"/>
            </a:xfrm>
            <a:prstGeom prst="rect">
              <a:avLst/>
            </a:prstGeom>
          </p:spPr>
          <p:txBody>
            <a:bodyPr wrap="none" fromWordArt="1">
              <a:prstTxWarp prst="textPlain">
                <a:avLst>
                  <a:gd name="adj" fmla="val 50000"/>
                </a:avLst>
              </a:prstTxWarp>
            </a:bodyPr>
            <a:lstStyle/>
            <a:p>
              <a:pPr algn="ctr" rtl="1"/>
              <a:r>
                <a:rPr lang="ar-DZ" sz="3600" kern="10">
                  <a:ln w="9525">
                    <a:noFill/>
                    <a:round/>
                    <a:headEnd/>
                    <a:tailEnd/>
                  </a:ln>
                  <a:solidFill>
                    <a:srgbClr val="000080"/>
                  </a:solidFill>
                  <a:latin typeface="+mn-cs"/>
                  <a:ea typeface="+mn-cs"/>
                  <a:cs typeface="+mn-cs"/>
                </a:rPr>
                <a:t>بــســكــــــــــــرة</a:t>
              </a:r>
              <a:endParaRPr lang="fr-FR" sz="3600" kern="10">
                <a:ln w="9525">
                  <a:noFill/>
                  <a:round/>
                  <a:headEnd/>
                  <a:tailEnd/>
                </a:ln>
                <a:solidFill>
                  <a:srgbClr val="000080"/>
                </a:solidFill>
                <a:latin typeface="+mn-cs"/>
                <a:ea typeface="+mn-cs"/>
                <a:cs typeface="+mn-cs"/>
              </a:endParaRPr>
            </a:p>
          </p:txBody>
        </p:sp>
      </p:grpSp>
      <p:sp>
        <p:nvSpPr>
          <p:cNvPr id="3077" name="Rectangle 16"/>
          <p:cNvSpPr>
            <a:spLocks noChangeArrowheads="1"/>
          </p:cNvSpPr>
          <p:nvPr/>
        </p:nvSpPr>
        <p:spPr bwMode="auto">
          <a:xfrm>
            <a:off x="228600" y="4038601"/>
            <a:ext cx="8686800" cy="1274195"/>
          </a:xfrm>
          <a:prstGeom prst="rect">
            <a:avLst/>
          </a:prstGeom>
          <a:noFill/>
          <a:ln w="9525">
            <a:noFill/>
            <a:miter lim="800000"/>
            <a:headEnd/>
            <a:tailEnd/>
          </a:ln>
        </p:spPr>
        <p:txBody>
          <a:bodyPr wrap="square">
            <a:spAutoFit/>
          </a:bodyPr>
          <a:lstStyle/>
          <a:p>
            <a:pPr algn="ctr" rtl="1" fontAlgn="ctr">
              <a:spcBef>
                <a:spcPct val="20000"/>
              </a:spcBef>
              <a:buClr>
                <a:srgbClr val="F0A22E"/>
              </a:buClr>
              <a:buSzPct val="70000"/>
            </a:pPr>
            <a:r>
              <a:rPr lang="ar-DZ" sz="2400" b="1" dirty="0">
                <a:solidFill>
                  <a:srgbClr val="000000"/>
                </a:solidFill>
                <a:latin typeface="Adobe Arabic"/>
                <a:ea typeface="Adobe Arabic"/>
                <a:cs typeface="Adobe Arabic"/>
              </a:rPr>
              <a:t>موضوع </a:t>
            </a:r>
            <a:r>
              <a:rPr lang="ar-DZ" sz="2400" b="1" dirty="0" smtClean="0">
                <a:solidFill>
                  <a:srgbClr val="000000"/>
                </a:solidFill>
                <a:latin typeface="Adobe Arabic"/>
                <a:ea typeface="Adobe Arabic"/>
                <a:cs typeface="Adobe Arabic"/>
              </a:rPr>
              <a:t>المحاضرة 01:</a:t>
            </a:r>
            <a:endParaRPr lang="fr-FR" sz="2400" b="1" dirty="0">
              <a:solidFill>
                <a:srgbClr val="000000"/>
              </a:solidFill>
              <a:latin typeface="Adobe Arabic"/>
              <a:ea typeface="Adobe Arabic"/>
              <a:cs typeface="Adobe Arabic"/>
            </a:endParaRPr>
          </a:p>
          <a:p>
            <a:pPr algn="ctr" rtl="1" fontAlgn="ctr">
              <a:spcBef>
                <a:spcPct val="20000"/>
              </a:spcBef>
              <a:buClr>
                <a:srgbClr val="F0A22E"/>
              </a:buClr>
              <a:buSzPct val="70000"/>
            </a:pPr>
            <a:r>
              <a:rPr lang="ar-DZ" sz="4400" b="1" dirty="0" smtClean="0">
                <a:solidFill>
                  <a:srgbClr val="FF0000"/>
                </a:solidFill>
                <a:latin typeface="Adobe Arabic"/>
                <a:ea typeface="Adobe Arabic"/>
                <a:cs typeface="Adobe Arabic"/>
              </a:rPr>
              <a:t>الفصل الأول</a:t>
            </a:r>
            <a:r>
              <a:rPr lang="ar-DZ" sz="4400" b="1" dirty="0" smtClean="0">
                <a:solidFill>
                  <a:srgbClr val="FF0000"/>
                </a:solidFill>
                <a:latin typeface="Times New Roman" pitchFamily="18" charset="0"/>
                <a:ea typeface="Adobe Arabic"/>
                <a:cs typeface="Times New Roman" pitchFamily="18" charset="0"/>
              </a:rPr>
              <a:t>:</a:t>
            </a:r>
            <a:r>
              <a:rPr lang="ar-DZ" sz="4400" b="1" dirty="0" smtClean="0">
                <a:solidFill>
                  <a:srgbClr val="FF0000"/>
                </a:solidFill>
                <a:latin typeface="Adobe Arabic"/>
                <a:ea typeface="Adobe Arabic"/>
                <a:cs typeface="Times New Roman" pitchFamily="18" charset="0"/>
              </a:rPr>
              <a:t> السياسات المالية للمؤسسة</a:t>
            </a:r>
            <a:endParaRPr lang="ar-DZ" sz="2800" b="1" dirty="0" smtClean="0">
              <a:solidFill>
                <a:srgbClr val="FF0000"/>
              </a:solidFill>
              <a:latin typeface="Adobe Arabic"/>
              <a:ea typeface="Adobe Arabic"/>
              <a:cs typeface="Adobe Arabic"/>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anim calcmode="lin" valueType="num">
                                      <p:cBhvr additive="base">
                                        <p:cTn id="11"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anim calcmode="lin" valueType="num">
                                      <p:cBhvr additive="base">
                                        <p:cTn id="15"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6">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anim calcmode="lin" valueType="num">
                                      <p:cBhvr additive="base">
                                        <p:cTn id="19"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anim calcmode="lin" valueType="num">
                                      <p:cBhvr additive="base">
                                        <p:cTn id="23"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6">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anim calcmode="lin" valueType="num">
                                      <p:cBhvr additive="base">
                                        <p:cTn id="27"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6">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anim calcmode="lin" valueType="num">
                                      <p:cBhvr additive="base">
                                        <p:cTn id="31"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6">
                                            <p:txEl>
                                              <p:pRg st="7" end="7"/>
                                            </p:txEl>
                                          </p:spTgt>
                                        </p:tgtEl>
                                        <p:attrNameLst>
                                          <p:attrName>style.visibility</p:attrName>
                                        </p:attrNameLst>
                                      </p:cBhvr>
                                      <p:to>
                                        <p:strVal val="visible"/>
                                      </p:to>
                                    </p:set>
                                    <p:anim calcmode="lin" valueType="num">
                                      <p:cBhvr additive="base">
                                        <p:cTn id="35"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6">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6">
                                            <p:txEl>
                                              <p:pRg st="8" end="8"/>
                                            </p:txEl>
                                          </p:spTgt>
                                        </p:tgtEl>
                                        <p:attrNameLst>
                                          <p:attrName>style.visibility</p:attrName>
                                        </p:attrNameLst>
                                      </p:cBhvr>
                                      <p:to>
                                        <p:strVal val="visible"/>
                                      </p:to>
                                    </p:set>
                                    <p:anim calcmode="lin" valueType="num">
                                      <p:cBhvr additive="base">
                                        <p:cTn id="39" dur="500" fill="hold"/>
                                        <p:tgtEl>
                                          <p:spTgt spid="6">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6">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e 18"/>
          <p:cNvGrpSpPr/>
          <p:nvPr/>
        </p:nvGrpSpPr>
        <p:grpSpPr>
          <a:xfrm>
            <a:off x="609858" y="2144300"/>
            <a:ext cx="7771841" cy="4713700"/>
            <a:chOff x="609858" y="1371610"/>
            <a:chExt cx="7771841" cy="4713700"/>
          </a:xfrm>
        </p:grpSpPr>
        <p:grpSp>
          <p:nvGrpSpPr>
            <p:cNvPr id="1026" name="Group 2"/>
            <p:cNvGrpSpPr>
              <a:grpSpLocks/>
            </p:cNvGrpSpPr>
            <p:nvPr/>
          </p:nvGrpSpPr>
          <p:grpSpPr bwMode="auto">
            <a:xfrm>
              <a:off x="609858" y="1371610"/>
              <a:ext cx="7771841" cy="3886496"/>
              <a:chOff x="1542" y="2889"/>
              <a:chExt cx="7849" cy="3804"/>
            </a:xfrm>
          </p:grpSpPr>
          <p:sp>
            <p:nvSpPr>
              <p:cNvPr id="1027" name="Oval 3"/>
              <p:cNvSpPr>
                <a:spLocks noChangeArrowheads="1"/>
              </p:cNvSpPr>
              <p:nvPr/>
            </p:nvSpPr>
            <p:spPr bwMode="auto">
              <a:xfrm>
                <a:off x="3158" y="3933"/>
                <a:ext cx="4617" cy="1492"/>
              </a:xfrm>
              <a:prstGeom prst="ellipse">
                <a:avLst/>
              </a:prstGeom>
              <a:solidFill>
                <a:srgbClr val="FFFFFF"/>
              </a:solidFill>
              <a:ln w="9525">
                <a:solidFill>
                  <a:srgbClr val="FFFFFF"/>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smtClean="0">
                  <a:ln>
                    <a:noFill/>
                  </a:ln>
                  <a:solidFill>
                    <a:schemeClr val="tx1"/>
                  </a:solidFill>
                  <a:effectLst/>
                  <a:latin typeface="Arial" pitchFamily="34" charset="0"/>
                  <a:cs typeface="Arial" pitchFamily="34" charset="0"/>
                </a:endParaRPr>
              </a:p>
            </p:txBody>
          </p:sp>
          <p:sp>
            <p:nvSpPr>
              <p:cNvPr id="1028" name="Text Box 4"/>
              <p:cNvSpPr txBox="1">
                <a:spLocks noChangeArrowheads="1"/>
              </p:cNvSpPr>
              <p:nvPr/>
            </p:nvSpPr>
            <p:spPr bwMode="auto">
              <a:xfrm>
                <a:off x="3773" y="4231"/>
                <a:ext cx="3463" cy="1003"/>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Arial" pitchFamily="34" charset="0"/>
                    <a:ea typeface="Arial" pitchFamily="34" charset="0"/>
                    <a:cs typeface="Arial" pitchFamily="34" charset="0"/>
                  </a:rPr>
                  <a:t>السياسة المالية </a:t>
                </a:r>
                <a:r>
                  <a:rPr kumimoji="0" lang="ar-DZ"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هي قرارات تخصيص الموارد المالية</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9" name="Text Box 5"/>
              <p:cNvSpPr txBox="1">
                <a:spLocks noChangeArrowheads="1"/>
              </p:cNvSpPr>
              <p:nvPr/>
            </p:nvSpPr>
            <p:spPr bwMode="auto">
              <a:xfrm>
                <a:off x="3620" y="2889"/>
                <a:ext cx="3463" cy="586"/>
              </a:xfrm>
              <a:prstGeom prst="rect">
                <a:avLst/>
              </a:prstGeom>
              <a:solidFill>
                <a:srgbClr val="FFFFFF"/>
              </a:solidFill>
              <a:ln w="9525">
                <a:solidFill>
                  <a:schemeClr val="bg1"/>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تحقيق الأهداف الإستراتيجية</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30" name="Text Box 6"/>
              <p:cNvSpPr txBox="1">
                <a:spLocks noChangeArrowheads="1"/>
              </p:cNvSpPr>
              <p:nvPr/>
            </p:nvSpPr>
            <p:spPr bwMode="auto">
              <a:xfrm>
                <a:off x="7065" y="5778"/>
                <a:ext cx="2326" cy="840"/>
              </a:xfrm>
              <a:prstGeom prst="rect">
                <a:avLst/>
              </a:prstGeom>
              <a:solidFill>
                <a:srgbClr val="FFFFFF"/>
              </a:solidFill>
              <a:ln w="9525">
                <a:solidFill>
                  <a:schemeClr val="bg1"/>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ضمن القيود المالية المفروضة.</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31" name="Text Box 7"/>
              <p:cNvSpPr txBox="1">
                <a:spLocks noChangeArrowheads="1"/>
              </p:cNvSpPr>
              <p:nvPr/>
            </p:nvSpPr>
            <p:spPr bwMode="auto">
              <a:xfrm>
                <a:off x="1542" y="5778"/>
                <a:ext cx="2403" cy="915"/>
              </a:xfrm>
              <a:prstGeom prst="rect">
                <a:avLst/>
              </a:prstGeom>
              <a:solidFill>
                <a:srgbClr val="FFFFFF"/>
              </a:solidFill>
              <a:ln w="9525">
                <a:solidFill>
                  <a:schemeClr val="bg1"/>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والإمكانيات المالية المتاحة للمؤسسة</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1032" name="AutoShape 8"/>
              <p:cNvCxnSpPr>
                <a:cxnSpLocks noChangeShapeType="1"/>
              </p:cNvCxnSpPr>
              <p:nvPr/>
            </p:nvCxnSpPr>
            <p:spPr bwMode="auto">
              <a:xfrm rot="5400000" flipH="1" flipV="1">
                <a:off x="5131" y="3821"/>
                <a:ext cx="671" cy="2"/>
              </a:xfrm>
              <a:prstGeom prst="straightConnector1">
                <a:avLst/>
              </a:prstGeom>
              <a:noFill/>
              <a:ln w="38100">
                <a:solidFill>
                  <a:srgbClr val="000000"/>
                </a:solidFill>
                <a:round/>
                <a:headEnd/>
                <a:tailEnd type="triangle" w="med" len="med"/>
              </a:ln>
            </p:spPr>
          </p:cxnSp>
          <p:cxnSp>
            <p:nvCxnSpPr>
              <p:cNvPr id="1033" name="AutoShape 9"/>
              <p:cNvCxnSpPr>
                <a:cxnSpLocks noChangeShapeType="1"/>
              </p:cNvCxnSpPr>
              <p:nvPr/>
            </p:nvCxnSpPr>
            <p:spPr bwMode="auto">
              <a:xfrm rot="16200000" flipH="1">
                <a:off x="6441" y="5154"/>
                <a:ext cx="726" cy="521"/>
              </a:xfrm>
              <a:prstGeom prst="straightConnector1">
                <a:avLst/>
              </a:prstGeom>
              <a:noFill/>
              <a:ln w="38100">
                <a:solidFill>
                  <a:srgbClr val="000000"/>
                </a:solidFill>
                <a:round/>
                <a:headEnd/>
                <a:tailEnd type="triangle" w="med" len="med"/>
              </a:ln>
            </p:spPr>
          </p:cxnSp>
          <p:cxnSp>
            <p:nvCxnSpPr>
              <p:cNvPr id="1034" name="AutoShape 10"/>
              <p:cNvCxnSpPr>
                <a:cxnSpLocks noChangeShapeType="1"/>
              </p:cNvCxnSpPr>
              <p:nvPr/>
            </p:nvCxnSpPr>
            <p:spPr bwMode="auto">
              <a:xfrm rot="5400000">
                <a:off x="3841" y="5230"/>
                <a:ext cx="651" cy="444"/>
              </a:xfrm>
              <a:prstGeom prst="straightConnector1">
                <a:avLst/>
              </a:prstGeom>
              <a:noFill/>
              <a:ln w="38100">
                <a:solidFill>
                  <a:srgbClr val="000000"/>
                </a:solidFill>
                <a:round/>
                <a:headEnd/>
                <a:tailEnd type="triangle" w="med" len="med"/>
              </a:ln>
            </p:spPr>
          </p:cxnSp>
        </p:grpSp>
        <p:sp>
          <p:nvSpPr>
            <p:cNvPr id="13" name="Text Box 5"/>
            <p:cNvSpPr txBox="1">
              <a:spLocks noChangeArrowheads="1"/>
            </p:cNvSpPr>
            <p:nvPr/>
          </p:nvSpPr>
          <p:spPr bwMode="auto">
            <a:xfrm>
              <a:off x="3657600" y="5486401"/>
              <a:ext cx="1828800" cy="598909"/>
            </a:xfrm>
            <a:prstGeom prst="rect">
              <a:avLst/>
            </a:prstGeom>
            <a:solidFill>
              <a:srgbClr val="FFFFFF"/>
            </a:solidFill>
            <a:ln w="9525">
              <a:solidFill>
                <a:schemeClr val="bg1"/>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البيئة المالية</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14" name="AutoShape 10"/>
            <p:cNvCxnSpPr>
              <a:cxnSpLocks noChangeShapeType="1"/>
            </p:cNvCxnSpPr>
            <p:nvPr/>
          </p:nvCxnSpPr>
          <p:spPr bwMode="auto">
            <a:xfrm flipV="1">
              <a:off x="5334000" y="5257801"/>
              <a:ext cx="751668" cy="228600"/>
            </a:xfrm>
            <a:prstGeom prst="straightConnector1">
              <a:avLst/>
            </a:prstGeom>
            <a:noFill/>
            <a:ln w="38100">
              <a:solidFill>
                <a:srgbClr val="000000"/>
              </a:solidFill>
              <a:round/>
              <a:headEnd/>
              <a:tailEnd type="triangle" w="med" len="med"/>
            </a:ln>
          </p:spPr>
        </p:cxnSp>
        <p:cxnSp>
          <p:nvCxnSpPr>
            <p:cNvPr id="16" name="AutoShape 10"/>
            <p:cNvCxnSpPr>
              <a:cxnSpLocks noChangeShapeType="1"/>
            </p:cNvCxnSpPr>
            <p:nvPr/>
          </p:nvCxnSpPr>
          <p:spPr bwMode="auto">
            <a:xfrm rot="10800000">
              <a:off x="2971800" y="5257801"/>
              <a:ext cx="715182" cy="304575"/>
            </a:xfrm>
            <a:prstGeom prst="straightConnector1">
              <a:avLst/>
            </a:prstGeom>
            <a:noFill/>
            <a:ln w="38100">
              <a:solidFill>
                <a:srgbClr val="000000"/>
              </a:solidFill>
              <a:round/>
              <a:headEnd/>
              <a:tailEnd type="triangle" w="med" len="med"/>
            </a:ln>
          </p:spPr>
        </p:cxnSp>
      </p:grpSp>
      <p:sp>
        <p:nvSpPr>
          <p:cNvPr id="25" name="Rectangle 1"/>
          <p:cNvSpPr>
            <a:spLocks noChangeArrowheads="1"/>
          </p:cNvSpPr>
          <p:nvPr/>
        </p:nvSpPr>
        <p:spPr bwMode="auto">
          <a:xfrm>
            <a:off x="228600" y="685800"/>
            <a:ext cx="861060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القرارات التي تهدف إلى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تخصيص الموارد المالية </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الضرورية لتحقيق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الأهداف الإستراتيجية</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وذلك ضمن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القيود المالية </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التي تفرضها الوضعية المالية للمؤسسة، و</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الإمكانات المالية المتاحة</a:t>
            </a:r>
            <a:r>
              <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ar-DZ" sz="28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26" name="Rectangle 1"/>
          <p:cNvSpPr>
            <a:spLocks noChangeArrowheads="1"/>
          </p:cNvSpPr>
          <p:nvPr/>
        </p:nvSpPr>
        <p:spPr bwMode="auto">
          <a:xfrm>
            <a:off x="2895600" y="76200"/>
            <a:ext cx="58674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3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4. تعريف السياسة المالية للمؤسسة:</a:t>
            </a:r>
            <a:endParaRPr kumimoji="0" lang="fr-FR" sz="32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228600" y="2133600"/>
            <a:ext cx="8610600" cy="25545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altLang="zh-CN" sz="3200" b="1" i="0" u="none" strike="noStrike" cap="none" normalizeH="0" dirty="0" smtClean="0">
                <a:ln>
                  <a:noFill/>
                </a:ln>
                <a:solidFill>
                  <a:schemeClr val="tx1">
                    <a:lumMod val="95000"/>
                    <a:lumOff val="5000"/>
                  </a:schemeClr>
                </a:solidFill>
                <a:effectLst/>
                <a:latin typeface="Calibri" pitchFamily="34" charset="0"/>
                <a:ea typeface="Times New Roman" pitchFamily="18" charset="0"/>
                <a:cs typeface="Arial" pitchFamily="34" charset="0"/>
              </a:rPr>
              <a:t>   يبقى </a:t>
            </a:r>
            <a:r>
              <a:rPr kumimoji="0" lang="ar-DZ" altLang="zh-CN" sz="3200" b="1" i="0" u="none" strike="noStrike" cap="none" normalizeH="0" baseline="0" dirty="0" smtClean="0">
                <a:ln>
                  <a:noFill/>
                </a:ln>
                <a:solidFill>
                  <a:schemeClr val="tx1">
                    <a:lumMod val="95000"/>
                    <a:lumOff val="5000"/>
                  </a:schemeClr>
                </a:solidFill>
                <a:effectLst/>
                <a:latin typeface="Calibri" pitchFamily="34" charset="0"/>
                <a:ea typeface="Times New Roman" pitchFamily="18" charset="0"/>
                <a:cs typeface="Arial" pitchFamily="34" charset="0"/>
              </a:rPr>
              <a:t>إعداد السياسات المالية من مسؤوليات الإدارة العليا للمؤسسة، ولا تساهم الإدارة المالية إلا بتقديم المقترحات والتوصيات، ولكن تحضير وتنفيذ السياسات المالية يبقى بالكامل على عاتق المدير المالي، بالإضافة على إشرافه على وظائف المحاسبة، الخدمات الإدارية، رقابة التسيير، تسيير الخزينة.</a:t>
            </a:r>
            <a:endParaRPr kumimoji="0" lang="ar-DZ" altLang="zh-CN" sz="3200" b="1" i="0" u="none" strike="noStrike" cap="none" normalizeH="0" baseline="0" dirty="0" smtClean="0">
              <a:ln>
                <a:noFill/>
              </a:ln>
              <a:solidFill>
                <a:schemeClr val="tx1">
                  <a:lumMod val="95000"/>
                  <a:lumOff val="5000"/>
                </a:schemeClr>
              </a:solidFill>
              <a:effectLst/>
              <a:latin typeface="Arial" pitchFamily="34" charset="0"/>
              <a:cs typeface="Arial" pitchFamily="34" charset="0"/>
            </a:endParaRPr>
          </a:p>
        </p:txBody>
      </p:sp>
      <p:sp>
        <p:nvSpPr>
          <p:cNvPr id="6" name="Rectangle 5"/>
          <p:cNvSpPr/>
          <p:nvPr/>
        </p:nvSpPr>
        <p:spPr>
          <a:xfrm>
            <a:off x="4568456" y="838200"/>
            <a:ext cx="4015843" cy="584775"/>
          </a:xfrm>
          <a:prstGeom prst="rect">
            <a:avLst/>
          </a:prstGeom>
        </p:spPr>
        <p:txBody>
          <a:bodyPr wrap="none">
            <a:spAutoFit/>
          </a:bodyPr>
          <a:lstStyle/>
          <a:p>
            <a:pPr algn="r" rtl="1"/>
            <a:r>
              <a:rPr lang="ar-DZ" altLang="zh-CN" sz="3200" b="1" dirty="0" smtClean="0">
                <a:solidFill>
                  <a:srgbClr val="FF0000"/>
                </a:solidFill>
                <a:latin typeface="Calibri" pitchFamily="34" charset="0"/>
                <a:ea typeface="Times New Roman" pitchFamily="18" charset="0"/>
                <a:cs typeface="Arial" pitchFamily="34" charset="0"/>
              </a:rPr>
              <a:t>إعداد وتنفيذ السياسة المالية </a:t>
            </a:r>
            <a:endParaRPr lang="fr-FR" sz="3200" dirty="0">
              <a:solidFill>
                <a:srgbClr val="FF0000"/>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304800" y="2057400"/>
            <a:ext cx="8534400" cy="25545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rtl="1" fontAlgn="base">
              <a:spcBef>
                <a:spcPct val="0"/>
              </a:spcBef>
              <a:spcAft>
                <a:spcPct val="0"/>
              </a:spcAft>
            </a:pPr>
            <a:r>
              <a:rPr kumimoji="0" lang="ar-DZ" altLang="zh-CN" sz="3200" b="1" i="0" u="none" strike="noStrike" cap="none" normalizeH="0" baseline="0" dirty="0" smtClean="0">
                <a:ln>
                  <a:noFill/>
                </a:ln>
                <a:solidFill>
                  <a:schemeClr val="tx1">
                    <a:lumMod val="95000"/>
                    <a:lumOff val="5000"/>
                  </a:schemeClr>
                </a:solidFill>
                <a:effectLst/>
                <a:latin typeface="Calibri" pitchFamily="34" charset="0"/>
                <a:ea typeface="SimSun" pitchFamily="2" charset="-122"/>
                <a:cs typeface="Arial" pitchFamily="34" charset="0"/>
              </a:rPr>
              <a:t>   تأتي </a:t>
            </a:r>
            <a:r>
              <a:rPr lang="ar-DZ" altLang="zh-CN" sz="3200" b="1" dirty="0" smtClean="0">
                <a:solidFill>
                  <a:schemeClr val="tx1">
                    <a:lumMod val="95000"/>
                    <a:lumOff val="5000"/>
                  </a:schemeClr>
                </a:solidFill>
                <a:latin typeface="Calibri" pitchFamily="34" charset="0"/>
                <a:ea typeface="SimSun" pitchFamily="2" charset="-122"/>
                <a:cs typeface="Arial" pitchFamily="34" charset="0"/>
              </a:rPr>
              <a:t>السياسة المالية </a:t>
            </a:r>
            <a:r>
              <a:rPr kumimoji="0" lang="ar-DZ" altLang="zh-CN" sz="3200" b="1" i="0" u="none" strike="noStrike" cap="none" normalizeH="0" baseline="0" dirty="0" smtClean="0">
                <a:ln>
                  <a:noFill/>
                </a:ln>
                <a:solidFill>
                  <a:schemeClr val="tx1">
                    <a:lumMod val="95000"/>
                    <a:lumOff val="5000"/>
                  </a:schemeClr>
                </a:solidFill>
                <a:effectLst/>
                <a:latin typeface="Calibri" pitchFamily="34" charset="0"/>
                <a:ea typeface="SimSun" pitchFamily="2" charset="-122"/>
                <a:cs typeface="Arial" pitchFamily="34" charset="0"/>
              </a:rPr>
              <a:t> قبل الإستراتيجية المالية، لتحدد الإطار العام لإستراتيجية تمويل المشروع داخل المؤسسة، والسياسة المالية تحدد توجه اختيار مصادر التمويل: إما قرض </a:t>
            </a:r>
            <a:r>
              <a:rPr kumimoji="0" lang="ar-DZ" altLang="zh-CN" sz="3200" b="1" i="0" u="none" strike="noStrike" cap="none" normalizeH="0" baseline="0" dirty="0" err="1" smtClean="0">
                <a:ln>
                  <a:noFill/>
                </a:ln>
                <a:solidFill>
                  <a:schemeClr val="tx1">
                    <a:lumMod val="95000"/>
                    <a:lumOff val="5000"/>
                  </a:schemeClr>
                </a:solidFill>
                <a:effectLst/>
                <a:latin typeface="Calibri" pitchFamily="34" charset="0"/>
                <a:ea typeface="SimSun" pitchFamily="2" charset="-122"/>
                <a:cs typeface="Arial" pitchFamily="34" charset="0"/>
              </a:rPr>
              <a:t>ط</a:t>
            </a:r>
            <a:r>
              <a:rPr kumimoji="0" lang="ar-DZ" altLang="zh-CN" sz="3200" b="1" i="0" u="none" strike="noStrike" cap="none" normalizeH="0" baseline="0" dirty="0" smtClean="0">
                <a:ln>
                  <a:noFill/>
                </a:ln>
                <a:solidFill>
                  <a:schemeClr val="tx1">
                    <a:lumMod val="95000"/>
                    <a:lumOff val="5000"/>
                  </a:schemeClr>
                </a:solidFill>
                <a:effectLst/>
                <a:latin typeface="Calibri" pitchFamily="34" charset="0"/>
                <a:ea typeface="SimSun" pitchFamily="2" charset="-122"/>
                <a:cs typeface="Arial" pitchFamily="34" charset="0"/>
              </a:rPr>
              <a:t> أو </a:t>
            </a:r>
            <a:r>
              <a:rPr kumimoji="0" lang="ar-DZ" altLang="zh-CN" sz="3200" b="1" i="0" u="none" strike="noStrike" cap="none" normalizeH="0" baseline="0" dirty="0" err="1" smtClean="0">
                <a:ln>
                  <a:noFill/>
                </a:ln>
                <a:solidFill>
                  <a:schemeClr val="tx1">
                    <a:lumMod val="95000"/>
                    <a:lumOff val="5000"/>
                  </a:schemeClr>
                </a:solidFill>
                <a:effectLst/>
                <a:latin typeface="Calibri" pitchFamily="34" charset="0"/>
                <a:ea typeface="SimSun" pitchFamily="2" charset="-122"/>
                <a:cs typeface="Arial" pitchFamily="34" charset="0"/>
              </a:rPr>
              <a:t>ق</a:t>
            </a:r>
            <a:r>
              <a:rPr kumimoji="0" lang="ar-DZ" altLang="zh-CN" sz="3200" b="1" i="0" u="none" strike="noStrike" cap="none" normalizeH="0" baseline="0" dirty="0" smtClean="0">
                <a:ln>
                  <a:noFill/>
                </a:ln>
                <a:solidFill>
                  <a:schemeClr val="tx1">
                    <a:lumMod val="95000"/>
                    <a:lumOff val="5000"/>
                  </a:schemeClr>
                </a:solidFill>
                <a:effectLst/>
                <a:latin typeface="Calibri" pitchFamily="34" charset="0"/>
                <a:ea typeface="SimSun" pitchFamily="2" charset="-122"/>
                <a:cs typeface="Arial" pitchFamily="34" charset="0"/>
              </a:rPr>
              <a:t> الأجل، والمساهمة في إصدار سندات خاصة أو اكتتاب عام، في حين أن الإستراتيجية ليست سوى وسيلة لتنفيذ سياسة التمويل</a:t>
            </a:r>
            <a:r>
              <a:rPr kumimoji="0" lang="fr-FR" altLang="zh-CN" sz="3200" b="1" i="0" u="none" strike="noStrike" cap="none" normalizeH="0" baseline="0" dirty="0" smtClean="0">
                <a:ln>
                  <a:noFill/>
                </a:ln>
                <a:solidFill>
                  <a:schemeClr val="tx1">
                    <a:lumMod val="95000"/>
                    <a:lumOff val="5000"/>
                  </a:schemeClr>
                </a:solidFill>
                <a:effectLst/>
                <a:latin typeface="Calibri" pitchFamily="34" charset="0"/>
                <a:ea typeface="SimSun" pitchFamily="2" charset="-122"/>
                <a:cs typeface="Arial" pitchFamily="34" charset="0"/>
              </a:rPr>
              <a:t>.</a:t>
            </a:r>
            <a:endParaRPr kumimoji="0" lang="fr-FR" altLang="zh-CN" sz="3200" b="1" i="0" u="none" strike="noStrike" cap="none" normalizeH="0" baseline="0" dirty="0" smtClean="0">
              <a:ln>
                <a:noFill/>
              </a:ln>
              <a:solidFill>
                <a:schemeClr val="tx1">
                  <a:lumMod val="95000"/>
                  <a:lumOff val="5000"/>
                </a:schemeClr>
              </a:solidFill>
              <a:effectLst/>
              <a:latin typeface="Arial" pitchFamily="34" charset="0"/>
              <a:cs typeface="Arial" pitchFamily="34" charset="0"/>
            </a:endParaRPr>
          </a:p>
        </p:txBody>
      </p:sp>
      <p:sp>
        <p:nvSpPr>
          <p:cNvPr id="5" name="Rectangle 4"/>
          <p:cNvSpPr/>
          <p:nvPr/>
        </p:nvSpPr>
        <p:spPr>
          <a:xfrm>
            <a:off x="4267200" y="838200"/>
            <a:ext cx="4362092" cy="584775"/>
          </a:xfrm>
          <a:prstGeom prst="rect">
            <a:avLst/>
          </a:prstGeom>
        </p:spPr>
        <p:txBody>
          <a:bodyPr wrap="none">
            <a:spAutoFit/>
          </a:bodyPr>
          <a:lstStyle/>
          <a:p>
            <a:r>
              <a:rPr lang="ar-DZ" altLang="zh-CN" sz="3200" b="1" dirty="0" smtClean="0">
                <a:solidFill>
                  <a:srgbClr val="FF0000"/>
                </a:solidFill>
                <a:latin typeface="Calibri" pitchFamily="34" charset="0"/>
                <a:ea typeface="SimSun" pitchFamily="2" charset="-122"/>
                <a:cs typeface="Arial" pitchFamily="34" charset="0"/>
              </a:rPr>
              <a:t>السياسة المالية  والإستراتيجية </a:t>
            </a:r>
            <a:endParaRPr lang="fr-FR" sz="3200" dirty="0">
              <a:solidFill>
                <a:srgbClr val="FF0000"/>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1"/>
          <p:cNvSpPr>
            <a:spLocks noChangeArrowheads="1"/>
          </p:cNvSpPr>
          <p:nvPr/>
        </p:nvSpPr>
        <p:spPr bwMode="auto">
          <a:xfrm>
            <a:off x="4038600" y="572869"/>
            <a:ext cx="47244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tab pos="136525" algn="r"/>
              </a:tabLst>
            </a:pPr>
            <a:r>
              <a:rPr kumimoji="0" lang="ar-DZ" sz="3600" b="1" i="0" u="none" strike="noStrike" cap="none" normalizeH="0" baseline="0" dirty="0" smtClean="0">
                <a:ln>
                  <a:noFill/>
                </a:ln>
                <a:solidFill>
                  <a:srgbClr val="FF0000"/>
                </a:solidFill>
                <a:effectLst/>
                <a:latin typeface="Simplified Arabic"/>
                <a:ea typeface="Calibri" pitchFamily="34" charset="0"/>
                <a:cs typeface="Arial" pitchFamily="34" charset="0"/>
              </a:rPr>
              <a:t>5. </a:t>
            </a:r>
            <a:r>
              <a:rPr kumimoji="0" lang="ar-SA" sz="3600" b="1" i="0" u="none" strike="noStrike" cap="none" normalizeH="0" baseline="0" dirty="0" smtClean="0">
                <a:ln>
                  <a:noFill/>
                </a:ln>
                <a:solidFill>
                  <a:srgbClr val="FF0000"/>
                </a:solidFill>
                <a:effectLst/>
                <a:latin typeface="Simplified Arabic"/>
                <a:ea typeface="Calibri" pitchFamily="34" charset="0"/>
                <a:cs typeface="Arial" pitchFamily="34" charset="0"/>
              </a:rPr>
              <a:t>أهداف السياسة المالية</a:t>
            </a:r>
            <a:r>
              <a:rPr kumimoji="0" lang="fr-FR" sz="3600" b="1" i="0" u="none" strike="noStrike" cap="none" normalizeH="0" baseline="0" dirty="0" smtClean="0">
                <a:ln>
                  <a:noFill/>
                </a:ln>
                <a:solidFill>
                  <a:srgbClr val="FF0000"/>
                </a:solidFill>
                <a:effectLst/>
                <a:latin typeface="Simplified Arabic"/>
                <a:ea typeface="Calibri" pitchFamily="34" charset="0"/>
                <a:cs typeface="Arial" pitchFamily="34" charset="0"/>
              </a:rPr>
              <a:t>:</a:t>
            </a:r>
            <a:endParaRPr kumimoji="0" lang="fr-FR" sz="3200" b="1" i="0" u="none" strike="noStrike" cap="none" normalizeH="0" baseline="0" dirty="0" smtClean="0">
              <a:ln>
                <a:noFill/>
              </a:ln>
              <a:solidFill>
                <a:schemeClr val="tx1"/>
              </a:solidFill>
              <a:effectLst/>
              <a:latin typeface="Arial" pitchFamily="34" charset="0"/>
              <a:cs typeface="Arial" pitchFamily="34" charset="0"/>
            </a:endParaRPr>
          </a:p>
        </p:txBody>
      </p:sp>
      <p:sp>
        <p:nvSpPr>
          <p:cNvPr id="5" name="Rectangle 1"/>
          <p:cNvSpPr>
            <a:spLocks noChangeArrowheads="1"/>
          </p:cNvSpPr>
          <p:nvPr/>
        </p:nvSpPr>
        <p:spPr bwMode="auto">
          <a:xfrm>
            <a:off x="381000" y="1447800"/>
            <a:ext cx="8382000"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
                <a:srgbClr val="FF0000"/>
              </a:buClr>
              <a:buSzTx/>
              <a:buFont typeface="Wingdings" pitchFamily="2" charset="2"/>
              <a:buChar char="ü"/>
              <a:tabLst>
                <a:tab pos="136525" algn="r"/>
              </a:tabLst>
            </a:pPr>
            <a:r>
              <a:rPr kumimoji="0" lang="ar-SA" sz="3200" b="1" i="0" u="none" strike="noStrike" cap="none" normalizeH="0" baseline="0" dirty="0" smtClean="0">
                <a:ln>
                  <a:noFill/>
                </a:ln>
                <a:solidFill>
                  <a:schemeClr val="tx1"/>
                </a:solidFill>
                <a:effectLst/>
                <a:latin typeface="Simplified Arabic"/>
                <a:ea typeface="Calibri" pitchFamily="34" charset="0"/>
                <a:cs typeface="Arial" pitchFamily="34" charset="0"/>
              </a:rPr>
              <a:t>ضمان مستوى أمثل من </a:t>
            </a:r>
            <a:r>
              <a:rPr kumimoji="0" lang="ar-SA" sz="3200" b="1" i="0" u="none" strike="noStrike" cap="none" normalizeH="0" baseline="0" dirty="0" smtClean="0">
                <a:ln>
                  <a:noFill/>
                </a:ln>
                <a:solidFill>
                  <a:srgbClr val="FF0000"/>
                </a:solidFill>
                <a:effectLst/>
                <a:latin typeface="Simplified Arabic"/>
                <a:ea typeface="Calibri" pitchFamily="34" charset="0"/>
                <a:cs typeface="Arial" pitchFamily="34" charset="0"/>
              </a:rPr>
              <a:t>السيولة المالية</a:t>
            </a:r>
            <a:r>
              <a:rPr kumimoji="0" lang="ar-SA" sz="3200" b="1" i="0" u="none" strike="noStrike" cap="none" normalizeH="0" baseline="0" dirty="0" smtClean="0">
                <a:ln>
                  <a:noFill/>
                </a:ln>
                <a:solidFill>
                  <a:schemeClr val="tx1"/>
                </a:solidFill>
                <a:effectLst/>
                <a:latin typeface="Simplified Arabic"/>
                <a:ea typeface="Calibri" pitchFamily="34" charset="0"/>
                <a:cs typeface="Arial" pitchFamily="34" charset="0"/>
              </a:rPr>
              <a:t>←</a:t>
            </a:r>
            <a:r>
              <a:rPr kumimoji="0" lang="ar-DZ" sz="3200" b="1" i="0" u="none" strike="noStrike" cap="none" normalizeH="0" baseline="0" dirty="0" smtClean="0">
                <a:ln>
                  <a:noFill/>
                </a:ln>
                <a:solidFill>
                  <a:schemeClr val="tx1"/>
                </a:solidFill>
                <a:effectLst/>
                <a:latin typeface="Simplified Arabic"/>
                <a:ea typeface="Calibri" pitchFamily="34" charset="0"/>
                <a:cs typeface="Arial" pitchFamily="34" charset="0"/>
              </a:rPr>
              <a:t> ال</a:t>
            </a:r>
            <a:r>
              <a:rPr kumimoji="0" lang="ar-SA" sz="3200" b="1" i="0" u="none" strike="noStrike" cap="none" normalizeH="0" baseline="0" dirty="0" smtClean="0">
                <a:ln>
                  <a:noFill/>
                </a:ln>
                <a:solidFill>
                  <a:schemeClr val="tx1"/>
                </a:solidFill>
                <a:effectLst/>
                <a:latin typeface="Simplified Arabic"/>
                <a:ea typeface="Calibri" pitchFamily="34" charset="0"/>
                <a:cs typeface="Arial" pitchFamily="34" charset="0"/>
              </a:rPr>
              <a:t>قدرة على مواجهة الاستحقاقات المالية في وقتها، وتجنب مخاطر التوقف عن السداد</a:t>
            </a:r>
            <a:r>
              <a:rPr kumimoji="0" lang="fr-FR" sz="3200" b="1" i="0" u="none" strike="noStrike" cap="none" normalizeH="0" baseline="0" dirty="0" smtClean="0">
                <a:ln>
                  <a:noFill/>
                </a:ln>
                <a:solidFill>
                  <a:schemeClr val="tx1"/>
                </a:solidFill>
                <a:effectLst/>
                <a:latin typeface="Simplified Arabic"/>
                <a:ea typeface="Calibri" pitchFamily="34" charset="0"/>
                <a:cs typeface="Arial" pitchFamily="34" charset="0"/>
              </a:rPr>
              <a:t>.</a:t>
            </a:r>
            <a:endParaRPr kumimoji="0" lang="fr-FR" sz="3200" b="1" i="0" u="none" strike="noStrike" cap="none" normalizeH="0" baseline="0" dirty="0" smtClean="0">
              <a:ln>
                <a:noFill/>
              </a:ln>
              <a:solidFill>
                <a:schemeClr val="tx1"/>
              </a:solidFill>
              <a:effectLst/>
              <a:latin typeface="Arial" pitchFamily="34" charset="0"/>
              <a:cs typeface="Arial" pitchFamily="34" charset="0"/>
            </a:endParaRPr>
          </a:p>
        </p:txBody>
      </p:sp>
      <p:sp>
        <p:nvSpPr>
          <p:cNvPr id="7" name="Rectangle 1"/>
          <p:cNvSpPr>
            <a:spLocks noChangeArrowheads="1"/>
          </p:cNvSpPr>
          <p:nvPr/>
        </p:nvSpPr>
        <p:spPr bwMode="auto">
          <a:xfrm>
            <a:off x="381000" y="3352800"/>
            <a:ext cx="8382000"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Low" rtl="1" eaLnBrk="0" fontAlgn="base" hangingPunct="0">
              <a:spcBef>
                <a:spcPct val="0"/>
              </a:spcBef>
              <a:spcAft>
                <a:spcPct val="0"/>
              </a:spcAft>
              <a:buClr>
                <a:srgbClr val="FF0000"/>
              </a:buClr>
              <a:buFont typeface="Wingdings" pitchFamily="2" charset="2"/>
              <a:buChar char="ü"/>
              <a:tabLst>
                <a:tab pos="136525" algn="r"/>
              </a:tabLst>
            </a:pPr>
            <a:r>
              <a:rPr kumimoji="0" lang="ar-SA" sz="3200" b="1" i="0" u="none" strike="noStrike" cap="none" normalizeH="0" baseline="0" dirty="0" smtClean="0">
                <a:ln>
                  <a:noFill/>
                </a:ln>
                <a:solidFill>
                  <a:schemeClr val="tx1"/>
                </a:solidFill>
                <a:effectLst/>
                <a:latin typeface="Simplified Arabic"/>
                <a:ea typeface="Calibri" pitchFamily="34" charset="0"/>
                <a:cs typeface="Arial" pitchFamily="34" charset="0"/>
              </a:rPr>
              <a:t>تحقيق </a:t>
            </a:r>
            <a:r>
              <a:rPr kumimoji="0" lang="ar-SA" sz="3200" b="1" i="0" u="none" strike="noStrike" cap="none" normalizeH="0" baseline="0" dirty="0" smtClean="0">
                <a:ln>
                  <a:noFill/>
                </a:ln>
                <a:solidFill>
                  <a:srgbClr val="FF0000"/>
                </a:solidFill>
                <a:effectLst/>
                <a:latin typeface="Simplified Arabic"/>
                <a:ea typeface="Calibri" pitchFamily="34" charset="0"/>
                <a:cs typeface="Arial" pitchFamily="34" charset="0"/>
              </a:rPr>
              <a:t>مردودية عالية ←</a:t>
            </a:r>
            <a:r>
              <a:rPr kumimoji="0" lang="ar-DZ" sz="3200" b="1" i="0" u="none" strike="noStrike" cap="none" normalizeH="0" baseline="0" dirty="0" smtClean="0">
                <a:ln>
                  <a:noFill/>
                </a:ln>
                <a:solidFill>
                  <a:srgbClr val="FF0000"/>
                </a:solidFill>
                <a:effectLst/>
                <a:latin typeface="Simplified Arabic"/>
                <a:ea typeface="Calibri" pitchFamily="34" charset="0"/>
                <a:cs typeface="Arial" pitchFamily="34" charset="0"/>
              </a:rPr>
              <a:t> </a:t>
            </a:r>
            <a:r>
              <a:rPr kumimoji="0" lang="ar-SA" sz="3200" b="1" i="0" u="none" strike="noStrike" cap="none" normalizeH="0" baseline="0" dirty="0" err="1" smtClean="0">
                <a:ln>
                  <a:noFill/>
                </a:ln>
                <a:solidFill>
                  <a:schemeClr val="tx1"/>
                </a:solidFill>
                <a:effectLst/>
                <a:latin typeface="Simplified Arabic"/>
                <a:ea typeface="Calibri" pitchFamily="34" charset="0"/>
                <a:cs typeface="Arial" pitchFamily="34" charset="0"/>
              </a:rPr>
              <a:t>تدنية</a:t>
            </a:r>
            <a:r>
              <a:rPr kumimoji="0" lang="ar-SA" sz="3200" b="1" i="0" u="none" strike="noStrike" cap="none" normalizeH="0" baseline="0" dirty="0" smtClean="0">
                <a:ln>
                  <a:noFill/>
                </a:ln>
                <a:solidFill>
                  <a:schemeClr val="tx1"/>
                </a:solidFill>
                <a:effectLst/>
                <a:latin typeface="Simplified Arabic"/>
                <a:ea typeface="Calibri" pitchFamily="34" charset="0"/>
                <a:cs typeface="Arial" pitchFamily="34" charset="0"/>
              </a:rPr>
              <a:t> تكاليف الاستدانة </a:t>
            </a:r>
            <a:r>
              <a:rPr kumimoji="0" lang="ar-DZ" sz="3200" b="1" i="0" u="none" strike="noStrike" cap="none" normalizeH="0" baseline="0" dirty="0" smtClean="0">
                <a:ln>
                  <a:noFill/>
                </a:ln>
                <a:solidFill>
                  <a:schemeClr val="tx1"/>
                </a:solidFill>
                <a:effectLst/>
                <a:latin typeface="Simplified Arabic"/>
                <a:ea typeface="Calibri" pitchFamily="34" charset="0"/>
                <a:cs typeface="Arial" pitchFamily="34" charset="0"/>
              </a:rPr>
              <a:t>و</a:t>
            </a:r>
            <a:r>
              <a:rPr kumimoji="0" lang="ar-SA" sz="3200" b="1" i="0" u="none" strike="noStrike" cap="none" normalizeH="0" baseline="0" dirty="0" smtClean="0">
                <a:ln>
                  <a:noFill/>
                </a:ln>
                <a:solidFill>
                  <a:schemeClr val="tx1"/>
                </a:solidFill>
                <a:effectLst/>
                <a:latin typeface="Simplified Arabic"/>
                <a:ea typeface="Calibri" pitchFamily="34" charset="0"/>
                <a:cs typeface="Arial" pitchFamily="34" charset="0"/>
              </a:rPr>
              <a:t>الأموال الخاصة←</a:t>
            </a:r>
            <a:r>
              <a:rPr kumimoji="0" lang="ar-DZ" sz="3200" b="1" i="0" u="none" strike="noStrike" cap="none" normalizeH="0" baseline="0" dirty="0" smtClean="0">
                <a:ln>
                  <a:noFill/>
                </a:ln>
                <a:solidFill>
                  <a:schemeClr val="tx1"/>
                </a:solidFill>
                <a:effectLst/>
                <a:latin typeface="Simplified Arabic"/>
                <a:ea typeface="Calibri" pitchFamily="34" charset="0"/>
                <a:cs typeface="Arial" pitchFamily="34" charset="0"/>
              </a:rPr>
              <a:t> </a:t>
            </a:r>
            <a:r>
              <a:rPr kumimoji="0" lang="ar-SA" sz="3200" b="1" i="0" u="none" strike="noStrike" cap="none" normalizeH="0" baseline="0" dirty="0" smtClean="0">
                <a:ln>
                  <a:noFill/>
                </a:ln>
                <a:solidFill>
                  <a:schemeClr val="tx1"/>
                </a:solidFill>
                <a:effectLst/>
                <a:latin typeface="Simplified Arabic"/>
                <a:ea typeface="Calibri" pitchFamily="34" charset="0"/>
                <a:cs typeface="Arial" pitchFamily="34" charset="0"/>
              </a:rPr>
              <a:t>دراسة تكلفة مصادر التمويل واختيار هيكل </a:t>
            </a:r>
            <a:r>
              <a:rPr kumimoji="0" lang="ar-DZ" sz="3200" b="1" i="0" u="none" strike="noStrike" cap="none" normalizeH="0" baseline="0" dirty="0" smtClean="0">
                <a:ln>
                  <a:noFill/>
                </a:ln>
                <a:solidFill>
                  <a:schemeClr val="tx1"/>
                </a:solidFill>
                <a:effectLst/>
                <a:latin typeface="Simplified Arabic"/>
                <a:ea typeface="Calibri" pitchFamily="34" charset="0"/>
                <a:cs typeface="Arial" pitchFamily="34" charset="0"/>
              </a:rPr>
              <a:t>م</a:t>
            </a:r>
            <a:r>
              <a:rPr kumimoji="0" lang="ar-SA" sz="3200" b="1" i="0" u="none" strike="noStrike" cap="none" normalizeH="0" baseline="0" dirty="0" smtClean="0">
                <a:ln>
                  <a:noFill/>
                </a:ln>
                <a:solidFill>
                  <a:schemeClr val="tx1"/>
                </a:solidFill>
                <a:effectLst/>
                <a:latin typeface="Simplified Arabic"/>
                <a:ea typeface="Calibri" pitchFamily="34" charset="0"/>
                <a:cs typeface="Arial" pitchFamily="34" charset="0"/>
              </a:rPr>
              <a:t>ال</a:t>
            </a:r>
            <a:r>
              <a:rPr kumimoji="0" lang="ar-DZ" sz="3200" b="1" i="0" u="none" strike="noStrike" cap="none" normalizeH="0" baseline="0" dirty="0" smtClean="0">
                <a:ln>
                  <a:noFill/>
                </a:ln>
                <a:solidFill>
                  <a:schemeClr val="tx1"/>
                </a:solidFill>
                <a:effectLst/>
                <a:latin typeface="Simplified Arabic"/>
                <a:ea typeface="Calibri" pitchFamily="34" charset="0"/>
                <a:cs typeface="Arial" pitchFamily="34" charset="0"/>
              </a:rPr>
              <a:t>ي</a:t>
            </a:r>
            <a:r>
              <a:rPr kumimoji="0" lang="ar-SA" sz="3200" b="1" i="0" u="none" strike="noStrike" cap="none" normalizeH="0" baseline="0" dirty="0" smtClean="0">
                <a:ln>
                  <a:noFill/>
                </a:ln>
                <a:solidFill>
                  <a:schemeClr val="tx1"/>
                </a:solidFill>
                <a:effectLst/>
                <a:latin typeface="Simplified Arabic"/>
                <a:ea typeface="Calibri" pitchFamily="34" charset="0"/>
                <a:cs typeface="Arial" pitchFamily="34" charset="0"/>
              </a:rPr>
              <a:t> يحقق مردودية</a:t>
            </a:r>
            <a:r>
              <a:rPr kumimoji="0" lang="ar-DZ" sz="3200" b="1" i="0" u="none" strike="noStrike" cap="none" normalizeH="0" baseline="0" dirty="0" smtClean="0">
                <a:ln>
                  <a:noFill/>
                </a:ln>
                <a:solidFill>
                  <a:schemeClr val="tx1"/>
                </a:solidFill>
                <a:effectLst/>
                <a:latin typeface="Simplified Arabic"/>
                <a:ea typeface="Calibri" pitchFamily="34" charset="0"/>
                <a:cs typeface="Arial" pitchFamily="34" charset="0"/>
              </a:rPr>
              <a:t> </a:t>
            </a:r>
            <a:r>
              <a:rPr kumimoji="0" lang="ar-SA" sz="3200" b="1" i="0" u="none" strike="noStrike" cap="none" normalizeH="0" baseline="0" dirty="0" smtClean="0">
                <a:ln>
                  <a:noFill/>
                </a:ln>
                <a:solidFill>
                  <a:schemeClr val="tx1"/>
                </a:solidFill>
                <a:effectLst/>
                <a:latin typeface="Simplified Arabic"/>
                <a:ea typeface="Calibri" pitchFamily="34" charset="0"/>
                <a:cs typeface="Arial" pitchFamily="34" charset="0"/>
              </a:rPr>
              <a:t>مالية</a:t>
            </a:r>
            <a:r>
              <a:rPr kumimoji="0" lang="ar-DZ" sz="3200" b="1" i="0" u="none" strike="noStrike" cap="none" normalizeH="0" baseline="0" dirty="0" smtClean="0">
                <a:ln>
                  <a:noFill/>
                </a:ln>
                <a:solidFill>
                  <a:schemeClr val="tx1"/>
                </a:solidFill>
                <a:effectLst/>
                <a:latin typeface="Simplified Arabic"/>
                <a:ea typeface="Calibri" pitchFamily="34" charset="0"/>
                <a:cs typeface="Arial" pitchFamily="34" charset="0"/>
              </a:rPr>
              <a:t> </a:t>
            </a:r>
            <a:r>
              <a:rPr lang="ar-SA" sz="3200" b="1" dirty="0" smtClean="0">
                <a:latin typeface="Simplified Arabic"/>
                <a:ea typeface="Calibri" pitchFamily="34" charset="0"/>
                <a:cs typeface="Arial" pitchFamily="34" charset="0"/>
              </a:rPr>
              <a:t>عالية</a:t>
            </a:r>
            <a:r>
              <a:rPr lang="ar-DZ" sz="3200" b="1" dirty="0" smtClean="0">
                <a:latin typeface="Simplified Arabic"/>
                <a:ea typeface="Calibri" pitchFamily="34" charset="0"/>
                <a:cs typeface="Arial" pitchFamily="34" charset="0"/>
              </a:rPr>
              <a:t>.</a:t>
            </a:r>
            <a:endParaRPr kumimoji="0" lang="fr-FR" sz="3200" b="1" i="0" u="none" strike="noStrike" cap="none" normalizeH="0" baseline="0" dirty="0" smtClean="0">
              <a:ln>
                <a:noFill/>
              </a:ln>
              <a:solidFill>
                <a:schemeClr val="tx1"/>
              </a:solidFill>
              <a:effectLst/>
              <a:latin typeface="Arial" pitchFamily="34" charset="0"/>
              <a:cs typeface="Arial" pitchFamily="34" charset="0"/>
            </a:endParaRPr>
          </a:p>
        </p:txBody>
      </p:sp>
      <p:sp>
        <p:nvSpPr>
          <p:cNvPr id="8" name="Rectangle 1"/>
          <p:cNvSpPr>
            <a:spLocks noChangeArrowheads="1"/>
          </p:cNvSpPr>
          <p:nvPr/>
        </p:nvSpPr>
        <p:spPr bwMode="auto">
          <a:xfrm>
            <a:off x="381000" y="5334000"/>
            <a:ext cx="838200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
                <a:srgbClr val="FF0000"/>
              </a:buClr>
              <a:buSzTx/>
              <a:buFont typeface="Wingdings" pitchFamily="2" charset="2"/>
              <a:buChar char="ü"/>
              <a:tabLst>
                <a:tab pos="136525" algn="r"/>
              </a:tabLst>
            </a:pPr>
            <a:r>
              <a:rPr kumimoji="0" lang="ar-SA" sz="3200" b="1" i="0" u="none" strike="noStrike" cap="none" normalizeH="0" baseline="0" dirty="0" smtClean="0">
                <a:ln>
                  <a:noFill/>
                </a:ln>
                <a:solidFill>
                  <a:schemeClr val="tx1"/>
                </a:solidFill>
                <a:effectLst/>
                <a:latin typeface="Simplified Arabic"/>
                <a:ea typeface="Calibri" pitchFamily="34" charset="0"/>
                <a:cs typeface="Arial" pitchFamily="34" charset="0"/>
              </a:rPr>
              <a:t>توفير </a:t>
            </a:r>
            <a:r>
              <a:rPr kumimoji="0" lang="ar-DZ" sz="3200" b="1" i="0" u="none" strike="noStrike" cap="none" normalizeH="0" baseline="0" dirty="0" smtClean="0">
                <a:ln>
                  <a:noFill/>
                </a:ln>
                <a:solidFill>
                  <a:srgbClr val="FF0000"/>
                </a:solidFill>
                <a:effectLst/>
                <a:latin typeface="Simplified Arabic"/>
                <a:ea typeface="Calibri" pitchFamily="34" charset="0"/>
                <a:cs typeface="Arial" pitchFamily="34" charset="0"/>
              </a:rPr>
              <a:t>التمويل</a:t>
            </a:r>
            <a:r>
              <a:rPr kumimoji="0" lang="ar-DZ" sz="3200" b="1" i="0" u="none" strike="noStrike" cap="none" normalizeH="0" baseline="0" dirty="0" smtClean="0">
                <a:ln>
                  <a:noFill/>
                </a:ln>
                <a:solidFill>
                  <a:schemeClr val="tx1"/>
                </a:solidFill>
                <a:effectLst/>
                <a:latin typeface="Simplified Arabic"/>
                <a:ea typeface="Calibri" pitchFamily="34" charset="0"/>
                <a:cs typeface="Arial" pitchFamily="34" charset="0"/>
              </a:rPr>
              <a:t> لدورتي </a:t>
            </a:r>
            <a:r>
              <a:rPr kumimoji="0" lang="ar-SA" sz="3200" b="1" i="0" u="none" strike="noStrike" cap="none" normalizeH="0" baseline="0" dirty="0" smtClean="0">
                <a:ln>
                  <a:noFill/>
                </a:ln>
                <a:solidFill>
                  <a:schemeClr val="tx1"/>
                </a:solidFill>
                <a:effectLst/>
                <a:latin typeface="Simplified Arabic"/>
                <a:ea typeface="Calibri" pitchFamily="34" charset="0"/>
                <a:cs typeface="Arial" pitchFamily="34" charset="0"/>
              </a:rPr>
              <a:t>الاستثمار </a:t>
            </a:r>
            <a:r>
              <a:rPr kumimoji="0" lang="ar-DZ" sz="3200" b="1" i="0" u="none" strike="noStrike" cap="none" normalizeH="0" baseline="0" dirty="0" smtClean="0">
                <a:ln>
                  <a:noFill/>
                </a:ln>
                <a:solidFill>
                  <a:schemeClr val="tx1"/>
                </a:solidFill>
                <a:effectLst/>
                <a:latin typeface="Simplified Arabic"/>
                <a:ea typeface="Calibri" pitchFamily="34" charset="0"/>
                <a:cs typeface="Arial" pitchFamily="34" charset="0"/>
              </a:rPr>
              <a:t>و</a:t>
            </a:r>
            <a:r>
              <a:rPr kumimoji="0" lang="ar-SA" sz="3200" b="1" i="0" u="none" strike="noStrike" cap="none" normalizeH="0" baseline="0" dirty="0" smtClean="0">
                <a:ln>
                  <a:noFill/>
                </a:ln>
                <a:solidFill>
                  <a:schemeClr val="tx1"/>
                </a:solidFill>
                <a:effectLst/>
                <a:latin typeface="Simplified Arabic"/>
                <a:ea typeface="Calibri" pitchFamily="34" charset="0"/>
                <a:cs typeface="Arial" pitchFamily="34" charset="0"/>
              </a:rPr>
              <a:t>الاستغلال، بالنوعية</a:t>
            </a:r>
            <a:r>
              <a:rPr kumimoji="0" lang="ar-DZ" sz="3200" b="1" i="0" u="none" strike="noStrike" cap="none" normalizeH="0" baseline="0" dirty="0" smtClean="0">
                <a:ln>
                  <a:noFill/>
                </a:ln>
                <a:solidFill>
                  <a:schemeClr val="tx1"/>
                </a:solidFill>
                <a:effectLst/>
                <a:latin typeface="Simplified Arabic"/>
                <a:ea typeface="Calibri" pitchFamily="34" charset="0"/>
                <a:cs typeface="Arial" pitchFamily="34" charset="0"/>
              </a:rPr>
              <a:t>،</a:t>
            </a:r>
            <a:r>
              <a:rPr kumimoji="0" lang="ar-DZ" sz="3200" b="1" i="0" u="none" strike="noStrike" cap="none" normalizeH="0" dirty="0" smtClean="0">
                <a:ln>
                  <a:noFill/>
                </a:ln>
                <a:solidFill>
                  <a:schemeClr val="tx1"/>
                </a:solidFill>
                <a:effectLst/>
                <a:latin typeface="Simplified Arabic"/>
                <a:ea typeface="Calibri" pitchFamily="34" charset="0"/>
                <a:cs typeface="Arial" pitchFamily="34" charset="0"/>
              </a:rPr>
              <a:t> </a:t>
            </a:r>
            <a:r>
              <a:rPr kumimoji="0" lang="ar-SA" sz="3200" b="1" i="0" u="none" strike="noStrike" cap="none" normalizeH="0" baseline="0" dirty="0" smtClean="0">
                <a:ln>
                  <a:noFill/>
                </a:ln>
                <a:solidFill>
                  <a:schemeClr val="tx1"/>
                </a:solidFill>
                <a:effectLst/>
                <a:latin typeface="Simplified Arabic"/>
                <a:ea typeface="Calibri" pitchFamily="34" charset="0"/>
                <a:cs typeface="Arial" pitchFamily="34" charset="0"/>
              </a:rPr>
              <a:t>الكمية</a:t>
            </a:r>
            <a:r>
              <a:rPr kumimoji="0" lang="ar-DZ" sz="3200" b="1" i="0" u="none" strike="noStrike" cap="none" normalizeH="0" baseline="0" dirty="0" smtClean="0">
                <a:ln>
                  <a:noFill/>
                </a:ln>
                <a:solidFill>
                  <a:schemeClr val="tx1"/>
                </a:solidFill>
                <a:effectLst/>
                <a:latin typeface="Simplified Arabic"/>
                <a:ea typeface="Calibri" pitchFamily="34" charset="0"/>
                <a:cs typeface="Arial" pitchFamily="34" charset="0"/>
              </a:rPr>
              <a:t>،</a:t>
            </a:r>
            <a:r>
              <a:rPr kumimoji="0" lang="ar-DZ" sz="3200" b="1" i="0" u="none" strike="noStrike" cap="none" normalizeH="0" dirty="0" smtClean="0">
                <a:ln>
                  <a:noFill/>
                </a:ln>
                <a:solidFill>
                  <a:schemeClr val="tx1"/>
                </a:solidFill>
                <a:effectLst/>
                <a:latin typeface="Simplified Arabic"/>
                <a:ea typeface="Calibri" pitchFamily="34" charset="0"/>
                <a:cs typeface="Arial" pitchFamily="34" charset="0"/>
              </a:rPr>
              <a:t> </a:t>
            </a:r>
            <a:r>
              <a:rPr kumimoji="0" lang="ar-SA" sz="3200" b="1" i="0" u="none" strike="noStrike" cap="none" normalizeH="0" baseline="0" dirty="0" smtClean="0">
                <a:ln>
                  <a:noFill/>
                </a:ln>
                <a:solidFill>
                  <a:schemeClr val="tx1"/>
                </a:solidFill>
                <a:effectLst/>
                <a:latin typeface="Simplified Arabic"/>
                <a:ea typeface="Calibri" pitchFamily="34" charset="0"/>
                <a:cs typeface="Arial" pitchFamily="34" charset="0"/>
              </a:rPr>
              <a:t>التوقيت</a:t>
            </a:r>
            <a:r>
              <a:rPr kumimoji="0" lang="ar-DZ" sz="3200" b="1" i="0" u="none" strike="noStrike" cap="none" normalizeH="0" baseline="0" dirty="0" smtClean="0">
                <a:ln>
                  <a:noFill/>
                </a:ln>
                <a:solidFill>
                  <a:schemeClr val="tx1"/>
                </a:solidFill>
                <a:effectLst/>
                <a:latin typeface="Simplified Arabic"/>
                <a:ea typeface="Calibri" pitchFamily="34" charset="0"/>
                <a:cs typeface="Arial" pitchFamily="34" charset="0"/>
              </a:rPr>
              <a:t>،</a:t>
            </a:r>
            <a:r>
              <a:rPr kumimoji="0" lang="ar-DZ" sz="3200" b="1" i="0" u="none" strike="noStrike" cap="none" normalizeH="0" dirty="0" smtClean="0">
                <a:ln>
                  <a:noFill/>
                </a:ln>
                <a:solidFill>
                  <a:schemeClr val="tx1"/>
                </a:solidFill>
                <a:effectLst/>
                <a:latin typeface="Simplified Arabic"/>
                <a:ea typeface="Calibri" pitchFamily="34" charset="0"/>
                <a:cs typeface="Arial" pitchFamily="34" charset="0"/>
              </a:rPr>
              <a:t> وال</a:t>
            </a:r>
            <a:r>
              <a:rPr kumimoji="0" lang="ar-SA" sz="3200" b="1" i="0" u="none" strike="noStrike" cap="none" normalizeH="0" baseline="0" dirty="0" smtClean="0">
                <a:ln>
                  <a:noFill/>
                </a:ln>
                <a:solidFill>
                  <a:schemeClr val="tx1"/>
                </a:solidFill>
                <a:effectLst/>
                <a:latin typeface="Simplified Arabic"/>
                <a:ea typeface="Calibri" pitchFamily="34" charset="0"/>
                <a:cs typeface="Arial" pitchFamily="34" charset="0"/>
              </a:rPr>
              <a:t>تكلفة </a:t>
            </a:r>
            <a:r>
              <a:rPr kumimoji="0" lang="ar-DZ" sz="3200" b="1" i="0" u="none" strike="noStrike" cap="none" normalizeH="0" baseline="0" dirty="0" smtClean="0">
                <a:ln>
                  <a:noFill/>
                </a:ln>
                <a:solidFill>
                  <a:schemeClr val="tx1"/>
                </a:solidFill>
                <a:effectLst/>
                <a:latin typeface="Simplified Arabic"/>
                <a:ea typeface="Calibri" pitchFamily="34" charset="0"/>
                <a:cs typeface="Arial" pitchFamily="34" charset="0"/>
              </a:rPr>
              <a:t>المناسبة</a:t>
            </a:r>
            <a:r>
              <a:rPr kumimoji="0" lang="fr-FR" sz="3200" b="1" i="0" u="none" strike="noStrike" cap="none" normalizeH="0" baseline="0" dirty="0" smtClean="0">
                <a:ln>
                  <a:noFill/>
                </a:ln>
                <a:solidFill>
                  <a:schemeClr val="tx1"/>
                </a:solidFill>
                <a:effectLst/>
                <a:latin typeface="Simplified Arabic"/>
                <a:ea typeface="Calibri" pitchFamily="34" charset="0"/>
                <a:cs typeface="Arial" pitchFamily="34" charset="0"/>
              </a:rPr>
              <a:t>.</a:t>
            </a:r>
            <a:endParaRPr kumimoji="0" lang="fr-FR" sz="3200" b="1"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1"/>
          <p:cNvSpPr>
            <a:spLocks noChangeArrowheads="1"/>
          </p:cNvSpPr>
          <p:nvPr/>
        </p:nvSpPr>
        <p:spPr bwMode="auto">
          <a:xfrm>
            <a:off x="4419600" y="390942"/>
            <a:ext cx="44196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tab pos="160338" algn="r"/>
              </a:tabLst>
            </a:pPr>
            <a:r>
              <a:rPr kumimoji="0" lang="ar-DZ" sz="3600" b="1" i="0" u="none" strike="noStrike" cap="none" normalizeH="0" baseline="0" dirty="0" smtClean="0">
                <a:ln>
                  <a:noFill/>
                </a:ln>
                <a:solidFill>
                  <a:srgbClr val="FF0000"/>
                </a:solidFill>
                <a:effectLst/>
                <a:latin typeface="Simplified Arabic"/>
                <a:ea typeface="Calibri" pitchFamily="34" charset="0"/>
                <a:cs typeface="Arial" pitchFamily="34" charset="0"/>
              </a:rPr>
              <a:t>7. </a:t>
            </a:r>
            <a:r>
              <a:rPr kumimoji="0" lang="ar-SA" sz="3600" b="1" i="0" u="none" strike="noStrike" cap="none" normalizeH="0" baseline="0" dirty="0" smtClean="0">
                <a:ln>
                  <a:noFill/>
                </a:ln>
                <a:solidFill>
                  <a:srgbClr val="FF0000"/>
                </a:solidFill>
                <a:effectLst/>
                <a:latin typeface="Simplified Arabic"/>
                <a:ea typeface="Calibri" pitchFamily="34" charset="0"/>
                <a:cs typeface="Arial" pitchFamily="34" charset="0"/>
              </a:rPr>
              <a:t>متغيرات السياسة المالية</a:t>
            </a:r>
            <a:r>
              <a:rPr kumimoji="0" lang="fr-FR" sz="3600" b="1" i="0" u="none" strike="noStrike" cap="none" normalizeH="0" baseline="0" dirty="0" smtClean="0">
                <a:ln>
                  <a:noFill/>
                </a:ln>
                <a:solidFill>
                  <a:srgbClr val="FF0000"/>
                </a:solidFill>
                <a:effectLst/>
                <a:latin typeface="Simplified Arabic"/>
                <a:ea typeface="Calibri" pitchFamily="34" charset="0"/>
                <a:cs typeface="Arial" pitchFamily="34" charset="0"/>
              </a:rPr>
              <a:t>:</a:t>
            </a:r>
            <a:endParaRPr kumimoji="0" lang="fr-FR" sz="3200" b="1" i="0" u="none" strike="noStrike" cap="none" normalizeH="0" baseline="0" dirty="0" smtClean="0">
              <a:ln>
                <a:noFill/>
              </a:ln>
              <a:solidFill>
                <a:schemeClr val="tx1"/>
              </a:solidFill>
              <a:effectLst/>
              <a:latin typeface="Arial" pitchFamily="34" charset="0"/>
              <a:cs typeface="Arial" pitchFamily="34" charset="0"/>
            </a:endParaRPr>
          </a:p>
        </p:txBody>
      </p:sp>
      <p:sp>
        <p:nvSpPr>
          <p:cNvPr id="23554" name="Rectangle 2"/>
          <p:cNvSpPr>
            <a:spLocks noChangeArrowheads="1"/>
          </p:cNvSpPr>
          <p:nvPr/>
        </p:nvSpPr>
        <p:spPr bwMode="auto">
          <a:xfrm>
            <a:off x="304800" y="1447800"/>
            <a:ext cx="838200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Low" rtl="1" fontAlgn="base">
              <a:spcBef>
                <a:spcPct val="0"/>
              </a:spcBef>
              <a:spcAft>
                <a:spcPct val="0"/>
              </a:spcAft>
              <a:buClr>
                <a:srgbClr val="FF0000"/>
              </a:buClr>
              <a:buFont typeface="Wingdings" pitchFamily="2" charset="2"/>
              <a:buChar char="ü"/>
              <a:tabLst>
                <a:tab pos="306388" algn="r"/>
                <a:tab pos="363538" algn="r"/>
              </a:tabLst>
            </a:pPr>
            <a:r>
              <a:rPr kumimoji="0" lang="ar-SA" sz="32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الاستقلالية</a:t>
            </a:r>
            <a:r>
              <a:rPr kumimoji="0" lang="ar-DZ" sz="32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a:t>
            </a:r>
            <a:r>
              <a:rPr kumimoji="0" lang="ar-SA"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a:t>
            </a:r>
            <a:r>
              <a:rPr lang="ar-SA" sz="3200" b="1" dirty="0" smtClean="0">
                <a:latin typeface="Calibri" pitchFamily="34" charset="0"/>
                <a:ea typeface="Calibri" pitchFamily="34" charset="0"/>
                <a:cs typeface="Arial" pitchFamily="34" charset="0"/>
              </a:rPr>
              <a:t>تعكس </a:t>
            </a:r>
            <a:r>
              <a:rPr kumimoji="0" lang="ar-SA"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هيكل </a:t>
            </a:r>
            <a:r>
              <a:rPr kumimoji="0" lang="ar-DZ"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رأس المال(حقوق ملكية</a:t>
            </a:r>
            <a:r>
              <a:rPr kumimoji="0" lang="ar-DZ" sz="3200" b="1" i="0" u="none" strike="noStrike" cap="none" normalizeH="0" dirty="0" smtClean="0">
                <a:ln>
                  <a:noFill/>
                </a:ln>
                <a:solidFill>
                  <a:schemeClr val="tx1"/>
                </a:solidFill>
                <a:effectLst/>
                <a:latin typeface="Calibri" pitchFamily="34" charset="0"/>
                <a:ea typeface="Calibri" pitchFamily="34" charset="0"/>
                <a:cs typeface="Arial" pitchFamily="34" charset="0"/>
              </a:rPr>
              <a:t> وديون)</a:t>
            </a:r>
            <a:r>
              <a:rPr kumimoji="0" lang="ar-SA"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أي سلطة المساهمين</a:t>
            </a:r>
            <a:r>
              <a:rPr kumimoji="0" lang="ar-DZ"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اتجاه الدائنين</a:t>
            </a:r>
            <a:r>
              <a:rPr kumimoji="0" lang="ar-SA"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a:t>
            </a:r>
            <a:endParaRPr kumimoji="0" lang="ar-SA" sz="3200" b="1" i="0" u="none" strike="noStrike" cap="none" normalizeH="0" baseline="0" dirty="0" smtClean="0">
              <a:ln>
                <a:noFill/>
              </a:ln>
              <a:solidFill>
                <a:schemeClr val="tx1"/>
              </a:solidFill>
              <a:effectLst/>
              <a:latin typeface="Arial" pitchFamily="34" charset="0"/>
              <a:cs typeface="Arial" pitchFamily="34" charset="0"/>
            </a:endParaRPr>
          </a:p>
        </p:txBody>
      </p:sp>
      <p:sp>
        <p:nvSpPr>
          <p:cNvPr id="8" name="Rectangle 7"/>
          <p:cNvSpPr/>
          <p:nvPr/>
        </p:nvSpPr>
        <p:spPr>
          <a:xfrm>
            <a:off x="304800" y="5638800"/>
            <a:ext cx="8458200" cy="1077218"/>
          </a:xfrm>
          <a:prstGeom prst="rect">
            <a:avLst/>
          </a:prstGeom>
        </p:spPr>
        <p:txBody>
          <a:bodyPr wrap="square">
            <a:spAutoFit/>
          </a:bodyPr>
          <a:lstStyle/>
          <a:p>
            <a:pPr algn="just" rtl="1">
              <a:buClr>
                <a:srgbClr val="FF0000"/>
              </a:buClr>
              <a:buFont typeface="Wingdings" pitchFamily="2" charset="2"/>
              <a:buChar char="ü"/>
            </a:pPr>
            <a:r>
              <a:rPr lang="ar-SA" sz="3200" b="1" dirty="0" smtClean="0">
                <a:solidFill>
                  <a:srgbClr val="FF0000"/>
                </a:solidFill>
                <a:latin typeface="Times New Roman" pitchFamily="18" charset="0"/>
                <a:cs typeface="Times New Roman" pitchFamily="18" charset="0"/>
              </a:rPr>
              <a:t>السيولة والملاءة</a:t>
            </a:r>
            <a:r>
              <a:rPr lang="ar-DZ" sz="3200" b="1" dirty="0" smtClean="0">
                <a:solidFill>
                  <a:srgbClr val="FF0000"/>
                </a:solidFill>
                <a:latin typeface="Times New Roman" pitchFamily="18" charset="0"/>
                <a:cs typeface="Times New Roman" pitchFamily="18" charset="0"/>
              </a:rPr>
              <a:t>: </a:t>
            </a:r>
            <a:r>
              <a:rPr lang="ar-DZ" sz="3200" b="1" dirty="0" smtClean="0">
                <a:latin typeface="Times New Roman" pitchFamily="18" charset="0"/>
                <a:cs typeface="Times New Roman" pitchFamily="18" charset="0"/>
              </a:rPr>
              <a:t>لا يمثلان</a:t>
            </a:r>
            <a:r>
              <a:rPr lang="ar-SA" sz="3200" b="1" dirty="0" smtClean="0">
                <a:latin typeface="Times New Roman" pitchFamily="18" charset="0"/>
                <a:cs typeface="Times New Roman" pitchFamily="18" charset="0"/>
              </a:rPr>
              <a:t> أهدافًا للسياسة المالية، ولكن يمكن </a:t>
            </a:r>
            <a:r>
              <a:rPr lang="ar-DZ" sz="3200" b="1" dirty="0" smtClean="0">
                <a:latin typeface="Times New Roman" pitchFamily="18" charset="0"/>
                <a:cs typeface="Times New Roman" pitchFamily="18" charset="0"/>
              </a:rPr>
              <a:t>اعتبارهما </a:t>
            </a:r>
            <a:r>
              <a:rPr lang="ar-SA" sz="3200" b="1" dirty="0" smtClean="0">
                <a:latin typeface="Times New Roman" pitchFamily="18" charset="0"/>
                <a:cs typeface="Times New Roman" pitchFamily="18" charset="0"/>
              </a:rPr>
              <a:t>قيود يجب</a:t>
            </a:r>
            <a:r>
              <a:rPr lang="ar-DZ" sz="3200" b="1" dirty="0" smtClean="0">
                <a:latin typeface="Times New Roman" pitchFamily="18" charset="0"/>
                <a:cs typeface="Times New Roman" pitchFamily="18" charset="0"/>
              </a:rPr>
              <a:t> احترامها.</a:t>
            </a:r>
            <a:endParaRPr lang="fr-FR" sz="3200" b="1" dirty="0">
              <a:latin typeface="Times New Roman" pitchFamily="18" charset="0"/>
              <a:cs typeface="Times New Roman" pitchFamily="18" charset="0"/>
            </a:endParaRPr>
          </a:p>
        </p:txBody>
      </p:sp>
      <p:sp>
        <p:nvSpPr>
          <p:cNvPr id="6" name="Rectangle 2"/>
          <p:cNvSpPr>
            <a:spLocks noChangeArrowheads="1"/>
          </p:cNvSpPr>
          <p:nvPr/>
        </p:nvSpPr>
        <p:spPr bwMode="auto">
          <a:xfrm>
            <a:off x="304800" y="2819400"/>
            <a:ext cx="838200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algn="justLow" defTabSz="914400" rtl="1" eaLnBrk="0" fontAlgn="base" latinLnBrk="0" hangingPunct="0">
              <a:lnSpc>
                <a:spcPct val="100000"/>
              </a:lnSpc>
              <a:spcBef>
                <a:spcPct val="0"/>
              </a:spcBef>
              <a:spcAft>
                <a:spcPct val="0"/>
              </a:spcAft>
              <a:buClr>
                <a:srgbClr val="FF0000"/>
              </a:buClr>
              <a:buSzTx/>
              <a:buFont typeface="Wingdings" pitchFamily="2" charset="2"/>
              <a:buChar char="ü"/>
              <a:tabLst>
                <a:tab pos="306388" algn="r"/>
                <a:tab pos="363538" algn="r"/>
              </a:tabLst>
            </a:pPr>
            <a:r>
              <a:rPr kumimoji="0" lang="ar-DZ" sz="32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المردودية:</a:t>
            </a:r>
            <a:r>
              <a:rPr kumimoji="0" lang="ar-DZ"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a:t>
            </a:r>
            <a:r>
              <a:rPr lang="ar-DZ" sz="3200" b="1" dirty="0" smtClean="0">
                <a:latin typeface="Calibri" pitchFamily="34" charset="0"/>
                <a:ea typeface="Calibri" pitchFamily="34" charset="0"/>
                <a:cs typeface="Arial" pitchFamily="34" charset="0"/>
              </a:rPr>
              <a:t>تعكس </a:t>
            </a:r>
            <a:r>
              <a:rPr kumimoji="0" lang="ar-SA"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تكلفة رأس المال (مقارنة تكلفة الموارد </a:t>
            </a:r>
            <a:r>
              <a:rPr kumimoji="0" lang="ar-DZ"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مع </a:t>
            </a:r>
            <a:r>
              <a:rPr kumimoji="0" lang="ar-SA"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ربحية الأصول وربحية حقوق الملكية </a:t>
            </a:r>
            <a:r>
              <a:rPr kumimoji="0" lang="ar-DZ"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مع </a:t>
            </a:r>
            <a:r>
              <a:rPr kumimoji="0" lang="ar-SA"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توزيع الأرباح).</a:t>
            </a:r>
            <a:endParaRPr kumimoji="0" lang="fr-FR" sz="3200" b="1" i="0" u="none" strike="noStrike" cap="none" normalizeH="0" baseline="0" dirty="0" smtClean="0">
              <a:ln>
                <a:noFill/>
              </a:ln>
              <a:solidFill>
                <a:schemeClr val="tx1"/>
              </a:solidFill>
              <a:effectLst/>
              <a:latin typeface="Arial" pitchFamily="34" charset="0"/>
              <a:cs typeface="Arial" pitchFamily="34" charset="0"/>
            </a:endParaRPr>
          </a:p>
        </p:txBody>
      </p:sp>
      <p:sp>
        <p:nvSpPr>
          <p:cNvPr id="9" name="Rectangle 2"/>
          <p:cNvSpPr>
            <a:spLocks noChangeArrowheads="1"/>
          </p:cNvSpPr>
          <p:nvPr/>
        </p:nvSpPr>
        <p:spPr bwMode="auto">
          <a:xfrm>
            <a:off x="304800" y="4343400"/>
            <a:ext cx="838200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algn="justLow" defTabSz="914400" rtl="1" eaLnBrk="0" fontAlgn="base" latinLnBrk="0" hangingPunct="0">
              <a:lnSpc>
                <a:spcPct val="100000"/>
              </a:lnSpc>
              <a:spcBef>
                <a:spcPct val="0"/>
              </a:spcBef>
              <a:spcAft>
                <a:spcPct val="0"/>
              </a:spcAft>
              <a:buClr>
                <a:srgbClr val="FF0000"/>
              </a:buClr>
              <a:buSzTx/>
              <a:buFont typeface="Wingdings" pitchFamily="2" charset="2"/>
              <a:buChar char="ü"/>
              <a:tabLst>
                <a:tab pos="306388" algn="r"/>
                <a:tab pos="363538" algn="r"/>
              </a:tabLst>
            </a:pPr>
            <a:r>
              <a:rPr kumimoji="0" lang="ar-SA" sz="32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النمو</a:t>
            </a:r>
            <a:r>
              <a:rPr kumimoji="0" lang="ar-SA"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a:t>
            </a:r>
            <a:r>
              <a:rPr kumimoji="0" lang="ar-DZ"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يعكس </a:t>
            </a:r>
            <a:r>
              <a:rPr kumimoji="0" lang="ar-SA"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كفاية الموارد المالية </a:t>
            </a:r>
            <a:r>
              <a:rPr kumimoji="0" lang="ar-SA" sz="3200" b="1" i="0" u="none" strike="noStrike" cap="none" normalizeH="0" baseline="0" dirty="0" err="1" smtClean="0">
                <a:ln>
                  <a:noFill/>
                </a:ln>
                <a:solidFill>
                  <a:schemeClr val="tx1"/>
                </a:solidFill>
                <a:effectLst/>
                <a:latin typeface="Calibri" pitchFamily="34" charset="0"/>
                <a:ea typeface="Calibri" pitchFamily="34" charset="0"/>
                <a:cs typeface="Arial" pitchFamily="34" charset="0"/>
              </a:rPr>
              <a:t>ل</a:t>
            </a:r>
            <a:r>
              <a:rPr kumimoji="0" lang="ar-DZ"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تحقيق </a:t>
            </a:r>
            <a:r>
              <a:rPr kumimoji="0" lang="ar-SA"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أهداف </a:t>
            </a:r>
            <a:r>
              <a:rPr kumimoji="0" lang="ar-DZ"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التوسع في الحصة السوقية( رقم الأعمال)</a:t>
            </a:r>
            <a:r>
              <a:rPr kumimoji="0" lang="ar-SA"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a:t>
            </a:r>
            <a:endParaRPr kumimoji="0" lang="ar-SA" sz="3200" b="1"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1"/>
          <p:cNvSpPr>
            <a:spLocks noChangeArrowheads="1"/>
          </p:cNvSpPr>
          <p:nvPr/>
        </p:nvSpPr>
        <p:spPr bwMode="auto">
          <a:xfrm>
            <a:off x="4191000" y="595729"/>
            <a:ext cx="44958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tab pos="136525" algn="r"/>
              </a:tabLst>
            </a:pPr>
            <a:r>
              <a:rPr kumimoji="0" lang="ar-DZ" sz="3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8. قيود السياسة المالية:</a:t>
            </a:r>
            <a:endParaRPr kumimoji="0" lang="fr-FR" sz="3600" b="1"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6" name="Rectangle 1"/>
          <p:cNvSpPr>
            <a:spLocks noChangeArrowheads="1"/>
          </p:cNvSpPr>
          <p:nvPr/>
        </p:nvSpPr>
        <p:spPr bwMode="auto">
          <a:xfrm>
            <a:off x="228600" y="2732782"/>
            <a:ext cx="845820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
                <a:srgbClr val="FF0000"/>
              </a:buClr>
              <a:buSzTx/>
              <a:buFont typeface="Wingdings" pitchFamily="2" charset="2"/>
              <a:buChar char="ü"/>
              <a:tabLst>
                <a:tab pos="136525" algn="r"/>
              </a:tabLst>
            </a:pP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توزيع الأرباح على </a:t>
            </a:r>
            <a:r>
              <a:rPr kumimoji="0" lang="ar-DZ"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الملاك يع</a:t>
            </a:r>
            <a:r>
              <a:rPr kumimoji="0" lang="ar-SA" sz="32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زز</a:t>
            </a: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الأموال الخاصة </a:t>
            </a:r>
            <a:r>
              <a:rPr kumimoji="0" lang="ar-SA" sz="32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و</a:t>
            </a:r>
            <a:r>
              <a:rPr kumimoji="0" lang="ar-DZ"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ي</a:t>
            </a: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رفع الاستقلالية المالية، ←</a:t>
            </a:r>
            <a:r>
              <a:rPr kumimoji="0" lang="ar-DZ"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تتحسن قدرة المؤسسة على الاستدانة</a:t>
            </a:r>
            <a:r>
              <a:rPr kumimoji="0" lang="fr-FR"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fr-FR" sz="32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7" name="Rectangle 1"/>
          <p:cNvSpPr>
            <a:spLocks noChangeArrowheads="1"/>
          </p:cNvSpPr>
          <p:nvPr/>
        </p:nvSpPr>
        <p:spPr bwMode="auto">
          <a:xfrm>
            <a:off x="228600" y="4104382"/>
            <a:ext cx="845820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
                <a:srgbClr val="FF0000"/>
              </a:buClr>
              <a:buSzTx/>
              <a:buFont typeface="Wingdings" pitchFamily="2" charset="2"/>
              <a:buChar char="ü"/>
              <a:tabLst>
                <a:tab pos="136525" algn="r"/>
              </a:tabLst>
            </a:pP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إصدار أسهم جديدة يعني دخول مساهمين جدد وهو ما لا يقبل به المساهمين القدامى، لأنه يضعف من سيطرتهم على الشركة</a:t>
            </a:r>
            <a:r>
              <a:rPr kumimoji="0" lang="fr-FR"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fr-FR" sz="32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8" name="Rectangle 1"/>
          <p:cNvSpPr>
            <a:spLocks noChangeArrowheads="1"/>
          </p:cNvSpPr>
          <p:nvPr/>
        </p:nvSpPr>
        <p:spPr bwMode="auto">
          <a:xfrm>
            <a:off x="228600" y="5486400"/>
            <a:ext cx="845820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
                <a:srgbClr val="FF0000"/>
              </a:buClr>
              <a:buSzTx/>
              <a:buFont typeface="Wingdings" pitchFamily="2" charset="2"/>
              <a:buChar char="ü"/>
              <a:tabLst>
                <a:tab pos="136525" algn="r"/>
              </a:tabLst>
            </a:pP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التمويل </a:t>
            </a:r>
            <a:r>
              <a:rPr kumimoji="0" lang="ar-DZ"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بحقوق ملكية</a:t>
            </a: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يحمي من التصفية إذا قلت الإيرادات، لكن يؤدي لزيادة تكلفة التمويل في أوقات الكساد</a:t>
            </a:r>
            <a:r>
              <a:rPr kumimoji="0" lang="ar-DZ"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fr-FR" sz="32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9" name="Rectangle 1"/>
          <p:cNvSpPr>
            <a:spLocks noChangeArrowheads="1"/>
          </p:cNvSpPr>
          <p:nvPr/>
        </p:nvSpPr>
        <p:spPr bwMode="auto">
          <a:xfrm>
            <a:off x="228600" y="1361182"/>
            <a:ext cx="845820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
                <a:srgbClr val="FF0000"/>
              </a:buClr>
              <a:buSzTx/>
              <a:buFont typeface="Wingdings" pitchFamily="2" charset="2"/>
              <a:buChar char="ü"/>
              <a:tabLst>
                <a:tab pos="136525" algn="r"/>
              </a:tabLst>
            </a:pP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إفراط الاستدانة لتمويل النمو</a:t>
            </a:r>
            <a:r>
              <a:rPr kumimoji="0" lang="ar-DZ" sz="3200" b="1"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a:t>
            </a: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زيادة المخاطر المالية</a:t>
            </a:r>
            <a:r>
              <a:rPr kumimoji="0" lang="ar-DZ"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فقدان الاستقلالية ورفع تكاليف الاستدانة</a:t>
            </a:r>
            <a:r>
              <a:rPr kumimoji="0" lang="ar-DZ"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kumimoji="0" lang="ar-DZ"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استهلاك</a:t>
            </a:r>
            <a:r>
              <a:rPr kumimoji="0" lang="ar-DZ" sz="3200" b="1"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أرباح </a:t>
            </a:r>
            <a:r>
              <a:rPr kumimoji="0" lang="ar-DZ"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a:t>
            </a: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لنمو</a:t>
            </a:r>
            <a:r>
              <a:rPr kumimoji="0" lang="ar-DZ"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fr-FR" sz="32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1"/>
          <p:cNvSpPr>
            <a:spLocks noChangeArrowheads="1"/>
          </p:cNvSpPr>
          <p:nvPr/>
        </p:nvSpPr>
        <p:spPr bwMode="auto">
          <a:xfrm>
            <a:off x="304800" y="977205"/>
            <a:ext cx="845820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tab pos="136525" algn="r"/>
              </a:tabLst>
            </a:pPr>
            <a:r>
              <a:rPr kumimoji="0" lang="ar-DZ" sz="2800" b="1" i="0" u="none" strike="noStrike" cap="none" normalizeH="0" baseline="0" dirty="0" smtClean="0">
                <a:ln>
                  <a:noFill/>
                </a:ln>
                <a:solidFill>
                  <a:schemeClr val="tx1"/>
                </a:solidFill>
                <a:effectLst/>
                <a:latin typeface="Simplified Arabic"/>
                <a:ea typeface="Calibri" pitchFamily="34" charset="0"/>
                <a:cs typeface="Arial" pitchFamily="34" charset="0"/>
              </a:rPr>
              <a:t>صعوبة </a:t>
            </a:r>
            <a:r>
              <a:rPr kumimoji="0" lang="ar-SA" sz="2800" b="1" i="0" u="none" strike="noStrike" cap="none" normalizeH="0" baseline="0" dirty="0" smtClean="0">
                <a:ln>
                  <a:noFill/>
                </a:ln>
                <a:solidFill>
                  <a:schemeClr val="tx1"/>
                </a:solidFill>
                <a:effectLst/>
                <a:latin typeface="Simplified Arabic"/>
                <a:ea typeface="Calibri" pitchFamily="34" charset="0"/>
                <a:cs typeface="Arial" pitchFamily="34" charset="0"/>
              </a:rPr>
              <a:t>تحقيق مستويات مثلى </a:t>
            </a:r>
            <a:r>
              <a:rPr kumimoji="0" lang="ar-DZ" sz="2800" b="1" i="0" u="none" strike="noStrike" cap="none" normalizeH="0" baseline="0" dirty="0" smtClean="0">
                <a:ln>
                  <a:noFill/>
                </a:ln>
                <a:solidFill>
                  <a:schemeClr val="tx1"/>
                </a:solidFill>
                <a:effectLst/>
                <a:latin typeface="Simplified Arabic"/>
                <a:ea typeface="Calibri" pitchFamily="34" charset="0"/>
                <a:cs typeface="Arial" pitchFamily="34" charset="0"/>
              </a:rPr>
              <a:t>المردودية،</a:t>
            </a:r>
            <a:r>
              <a:rPr kumimoji="0" lang="ar-DZ" sz="2800" b="1" i="0" u="none" strike="noStrike" cap="none" normalizeH="0" dirty="0" smtClean="0">
                <a:ln>
                  <a:noFill/>
                </a:ln>
                <a:solidFill>
                  <a:schemeClr val="tx1"/>
                </a:solidFill>
                <a:effectLst/>
                <a:latin typeface="Simplified Arabic"/>
                <a:ea typeface="Calibri" pitchFamily="34" charset="0"/>
                <a:cs typeface="Arial" pitchFamily="34" charset="0"/>
              </a:rPr>
              <a:t> الاستقلالية والنمو</a:t>
            </a:r>
            <a:r>
              <a:rPr lang="ar-DZ" sz="2800" b="1" dirty="0" smtClean="0">
                <a:latin typeface="Simplified Arabic"/>
                <a:ea typeface="Calibri" pitchFamily="34" charset="0"/>
                <a:cs typeface="Arial" pitchFamily="34" charset="0"/>
              </a:rPr>
              <a:t>: بسبب وجود قيود وتعارض بينها </a:t>
            </a:r>
            <a:r>
              <a:rPr kumimoji="0" lang="ar-SA" sz="2800" b="1" i="0" u="none" strike="noStrike" cap="none" normalizeH="0" baseline="0" dirty="0" smtClean="0">
                <a:ln>
                  <a:noFill/>
                </a:ln>
                <a:solidFill>
                  <a:schemeClr val="tx1"/>
                </a:solidFill>
                <a:effectLst/>
                <a:latin typeface="Simplified Arabic"/>
                <a:ea typeface="Calibri" pitchFamily="34" charset="0"/>
                <a:cs typeface="Arial" pitchFamily="34" charset="0"/>
              </a:rPr>
              <a:t>←</a:t>
            </a:r>
            <a:r>
              <a:rPr kumimoji="0" lang="ar-DZ" sz="2800" b="1" i="0" u="none" strike="noStrike" cap="none" normalizeH="0" baseline="0" dirty="0" smtClean="0">
                <a:ln>
                  <a:noFill/>
                </a:ln>
                <a:solidFill>
                  <a:schemeClr val="tx1"/>
                </a:solidFill>
                <a:effectLst/>
                <a:latin typeface="Simplified Arabic"/>
                <a:ea typeface="Calibri" pitchFamily="34" charset="0"/>
                <a:cs typeface="Arial" pitchFamily="34" charset="0"/>
              </a:rPr>
              <a:t> </a:t>
            </a:r>
            <a:r>
              <a:rPr kumimoji="0" lang="ar-SA" sz="2800" b="1" i="0" u="none" strike="noStrike" cap="none" normalizeH="0" baseline="0" dirty="0" smtClean="0">
                <a:ln>
                  <a:noFill/>
                </a:ln>
                <a:solidFill>
                  <a:srgbClr val="FF0000"/>
                </a:solidFill>
                <a:effectLst/>
                <a:latin typeface="Simplified Arabic"/>
                <a:ea typeface="Calibri" pitchFamily="34" charset="0"/>
                <a:cs typeface="Arial" pitchFamily="34" charset="0"/>
              </a:rPr>
              <a:t>ترتيب</a:t>
            </a:r>
            <a:r>
              <a:rPr kumimoji="0" lang="ar-SA" sz="2800" b="1" i="0" u="none" strike="noStrike" cap="none" normalizeH="0" baseline="0" dirty="0" smtClean="0">
                <a:ln>
                  <a:noFill/>
                </a:ln>
                <a:solidFill>
                  <a:schemeClr val="tx1"/>
                </a:solidFill>
                <a:effectLst/>
                <a:latin typeface="Simplified Arabic"/>
                <a:ea typeface="Calibri" pitchFamily="34" charset="0"/>
                <a:cs typeface="Arial" pitchFamily="34" charset="0"/>
              </a:rPr>
              <a:t> </a:t>
            </a:r>
            <a:r>
              <a:rPr kumimoji="0" lang="ar-DZ" sz="2800" b="1" i="0" u="none" strike="noStrike" cap="none" normalizeH="0" baseline="0" dirty="0" smtClean="0">
                <a:ln>
                  <a:noFill/>
                </a:ln>
                <a:solidFill>
                  <a:schemeClr val="tx1"/>
                </a:solidFill>
                <a:effectLst/>
                <a:latin typeface="Simplified Arabic"/>
                <a:ea typeface="Calibri" pitchFamily="34" charset="0"/>
                <a:cs typeface="Arial" pitchFamily="34" charset="0"/>
              </a:rPr>
              <a:t>المتغيرات </a:t>
            </a:r>
            <a:r>
              <a:rPr kumimoji="0" lang="ar-SA" sz="2800" b="1" i="0" u="none" strike="noStrike" cap="none" normalizeH="0" baseline="0" dirty="0" smtClean="0">
                <a:ln>
                  <a:noFill/>
                </a:ln>
                <a:solidFill>
                  <a:schemeClr val="tx1"/>
                </a:solidFill>
                <a:effectLst/>
                <a:latin typeface="Simplified Arabic"/>
                <a:ea typeface="Calibri" pitchFamily="34" charset="0"/>
                <a:cs typeface="Arial" pitchFamily="34" charset="0"/>
              </a:rPr>
              <a:t>وفق </a:t>
            </a:r>
            <a:r>
              <a:rPr kumimoji="0" lang="ar-SA" sz="2800" b="1" i="0" u="none" strike="noStrike" cap="none" normalizeH="0" baseline="0" dirty="0" smtClean="0">
                <a:ln>
                  <a:noFill/>
                </a:ln>
                <a:solidFill>
                  <a:srgbClr val="FF0000"/>
                </a:solidFill>
                <a:effectLst/>
                <a:latin typeface="Simplified Arabic"/>
                <a:ea typeface="Calibri" pitchFamily="34" charset="0"/>
                <a:cs typeface="Arial" pitchFamily="34" charset="0"/>
              </a:rPr>
              <a:t>أولويات</a:t>
            </a:r>
            <a:r>
              <a:rPr kumimoji="0" lang="ar-SA" sz="2800" b="1" i="0" u="none" strike="noStrike" cap="none" normalizeH="0" baseline="0" dirty="0" smtClean="0">
                <a:ln>
                  <a:noFill/>
                </a:ln>
                <a:solidFill>
                  <a:schemeClr val="tx1"/>
                </a:solidFill>
                <a:effectLst/>
                <a:latin typeface="Simplified Arabic"/>
                <a:ea typeface="Calibri" pitchFamily="34" charset="0"/>
                <a:cs typeface="Arial" pitchFamily="34" charset="0"/>
              </a:rPr>
              <a:t> و</a:t>
            </a:r>
            <a:r>
              <a:rPr kumimoji="0" lang="ar-SA" sz="2800" b="1" i="0" u="none" strike="noStrike" cap="none" normalizeH="0" baseline="0" dirty="0" smtClean="0">
                <a:ln>
                  <a:noFill/>
                </a:ln>
                <a:solidFill>
                  <a:srgbClr val="FF0000"/>
                </a:solidFill>
                <a:effectLst/>
                <a:latin typeface="Simplified Arabic"/>
                <a:ea typeface="Calibri" pitchFamily="34" charset="0"/>
                <a:cs typeface="Arial" pitchFamily="34" charset="0"/>
              </a:rPr>
              <a:t>ظروف</a:t>
            </a:r>
            <a:r>
              <a:rPr kumimoji="0" lang="ar-SA" sz="2800" b="1" i="0" u="none" strike="noStrike" cap="none" normalizeH="0" baseline="0" dirty="0" smtClean="0">
                <a:ln>
                  <a:noFill/>
                </a:ln>
                <a:solidFill>
                  <a:schemeClr val="tx1"/>
                </a:solidFill>
                <a:effectLst/>
                <a:latin typeface="Simplified Arabic"/>
                <a:ea typeface="Calibri" pitchFamily="34" charset="0"/>
                <a:cs typeface="Arial" pitchFamily="34" charset="0"/>
              </a:rPr>
              <a:t> و</a:t>
            </a:r>
            <a:r>
              <a:rPr kumimoji="0" lang="ar-SA" sz="2800" b="1" i="0" u="none" strike="noStrike" cap="none" normalizeH="0" baseline="0" dirty="0" smtClean="0">
                <a:ln>
                  <a:noFill/>
                </a:ln>
                <a:solidFill>
                  <a:srgbClr val="FF0000"/>
                </a:solidFill>
                <a:effectLst/>
                <a:latin typeface="Simplified Arabic"/>
                <a:ea typeface="Calibri" pitchFamily="34" charset="0"/>
                <a:cs typeface="Arial" pitchFamily="34" charset="0"/>
              </a:rPr>
              <a:t>إمكانيات </a:t>
            </a:r>
            <a:r>
              <a:rPr kumimoji="0" lang="ar-SA" sz="2800" b="1" i="0" u="none" strike="noStrike" cap="none" normalizeH="0" baseline="0" dirty="0" smtClean="0">
                <a:ln>
                  <a:noFill/>
                </a:ln>
                <a:solidFill>
                  <a:schemeClr val="tx1"/>
                </a:solidFill>
                <a:effectLst/>
                <a:latin typeface="Simplified Arabic"/>
                <a:ea typeface="Calibri" pitchFamily="34" charset="0"/>
                <a:cs typeface="Arial" pitchFamily="34" charset="0"/>
              </a:rPr>
              <a:t>المؤسسة</a:t>
            </a:r>
            <a:r>
              <a:rPr kumimoji="0" lang="ar-DZ" sz="2800" b="1" i="0" u="none" strike="noStrike" cap="none" normalizeH="0" baseline="0" dirty="0" smtClean="0">
                <a:ln>
                  <a:noFill/>
                </a:ln>
                <a:solidFill>
                  <a:schemeClr val="tx1"/>
                </a:solidFill>
                <a:effectLst/>
                <a:latin typeface="Simplified Arabic"/>
                <a:ea typeface="Calibri" pitchFamily="34" charset="0"/>
                <a:cs typeface="Arial" pitchFamily="34" charset="0"/>
              </a:rPr>
              <a:t>:</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5" name="Rectangle 4"/>
          <p:cNvSpPr/>
          <p:nvPr/>
        </p:nvSpPr>
        <p:spPr>
          <a:xfrm>
            <a:off x="3124200" y="2615625"/>
            <a:ext cx="5569153" cy="584775"/>
          </a:xfrm>
          <a:prstGeom prst="rect">
            <a:avLst/>
          </a:prstGeom>
        </p:spPr>
        <p:txBody>
          <a:bodyPr wrap="none">
            <a:spAutoFit/>
          </a:bodyPr>
          <a:lstStyle/>
          <a:p>
            <a:pPr algn="r" rtl="1"/>
            <a:r>
              <a:rPr lang="ar-DZ" sz="3200" b="1" dirty="0" smtClean="0">
                <a:solidFill>
                  <a:srgbClr val="FF0000"/>
                </a:solidFill>
                <a:latin typeface="Arial" pitchFamily="34" charset="0"/>
                <a:cs typeface="Arial" pitchFamily="34" charset="0"/>
              </a:rPr>
              <a:t>أ. سياسة المردودية- الاستقلالية- النمو: </a:t>
            </a:r>
            <a:endParaRPr lang="fr-FR" sz="3200" dirty="0">
              <a:solidFill>
                <a:srgbClr val="FF0000"/>
              </a:solidFill>
              <a:latin typeface="Arial" pitchFamily="34" charset="0"/>
              <a:cs typeface="Arial" pitchFamily="34" charset="0"/>
            </a:endParaRPr>
          </a:p>
        </p:txBody>
      </p:sp>
      <p:sp>
        <p:nvSpPr>
          <p:cNvPr id="6" name="Rectangle 5"/>
          <p:cNvSpPr/>
          <p:nvPr/>
        </p:nvSpPr>
        <p:spPr>
          <a:xfrm>
            <a:off x="381000" y="3263205"/>
            <a:ext cx="8305800" cy="1384995"/>
          </a:xfrm>
          <a:prstGeom prst="rect">
            <a:avLst/>
          </a:prstGeom>
        </p:spPr>
        <p:txBody>
          <a:bodyPr wrap="square">
            <a:spAutoFit/>
          </a:bodyPr>
          <a:lstStyle/>
          <a:p>
            <a:pPr algn="just" rtl="1"/>
            <a:r>
              <a:rPr lang="ar-DZ" sz="2800" b="1" dirty="0" smtClean="0">
                <a:latin typeface="Times New Roman" pitchFamily="18" charset="0"/>
                <a:cs typeface="Times New Roman" pitchFamily="18" charset="0"/>
              </a:rPr>
              <a:t>    البحث عن أعلى مستويات لمردودية الأموال الخاصة، مع أدنى مستوى للاستدانة، وبالتالي أعلى درجات الاستقلالية المالية، ولكن ذلك يكون على حساب النمو على المدى الطويل.</a:t>
            </a:r>
            <a:endParaRPr lang="fr-FR" sz="2800" b="1" dirty="0">
              <a:latin typeface="Times New Roman" pitchFamily="18" charset="0"/>
              <a:cs typeface="Times New Roman" pitchFamily="18" charset="0"/>
            </a:endParaRPr>
          </a:p>
        </p:txBody>
      </p:sp>
      <p:sp>
        <p:nvSpPr>
          <p:cNvPr id="25602" name="Rectangle 2"/>
          <p:cNvSpPr>
            <a:spLocks noChangeArrowheads="1"/>
          </p:cNvSpPr>
          <p:nvPr/>
        </p:nvSpPr>
        <p:spPr bwMode="auto">
          <a:xfrm>
            <a:off x="2438400" y="4825425"/>
            <a:ext cx="63246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tabLst>
                <a:tab pos="160338" algn="r"/>
              </a:tabLst>
            </a:pPr>
            <a:r>
              <a:rPr kumimoji="0" lang="ar-DZ" sz="32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ب. </a:t>
            </a:r>
            <a:r>
              <a:rPr kumimoji="0" lang="ar-SA" sz="32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سياسة المردودية- النمو- الاستقلالية</a:t>
            </a:r>
            <a:r>
              <a:rPr kumimoji="0" lang="ar-DZ" sz="32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a:t>
            </a:r>
          </a:p>
        </p:txBody>
      </p:sp>
      <p:sp>
        <p:nvSpPr>
          <p:cNvPr id="8" name="Rectangle 2"/>
          <p:cNvSpPr>
            <a:spLocks noChangeArrowheads="1"/>
          </p:cNvSpPr>
          <p:nvPr/>
        </p:nvSpPr>
        <p:spPr bwMode="auto">
          <a:xfrm>
            <a:off x="228600" y="5473005"/>
            <a:ext cx="853440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tabLst>
                <a:tab pos="160338" algn="r"/>
              </a:tabLst>
            </a:pPr>
            <a:r>
              <a:rPr kumimoji="0" lang="ar-DZ" sz="2800" b="1" i="0" u="none" strike="noStrike" cap="none" normalizeH="0" dirty="0" smtClean="0">
                <a:ln>
                  <a:noFill/>
                </a:ln>
                <a:solidFill>
                  <a:schemeClr val="tx1"/>
                </a:solidFill>
                <a:effectLst/>
                <a:latin typeface="Arial" pitchFamily="34" charset="0"/>
                <a:ea typeface="Calibri" pitchFamily="34" charset="0"/>
                <a:cs typeface="Arial" pitchFamily="34" charset="0"/>
              </a:rPr>
              <a:t>    </a:t>
            </a:r>
            <a:r>
              <a:rPr kumimoji="0" lang="ar-SA" sz="2800" b="1" i="0" u="none" strike="noStrike" cap="none" normalizeH="0" baseline="0" dirty="0" smtClean="0">
                <a:ln>
                  <a:noFill/>
                </a:ln>
                <a:solidFill>
                  <a:schemeClr val="tx1"/>
                </a:solidFill>
                <a:effectLst/>
                <a:latin typeface="Arial" pitchFamily="34" charset="0"/>
                <a:ea typeface="Calibri" pitchFamily="34" charset="0"/>
                <a:cs typeface="Arial" pitchFamily="34" charset="0"/>
              </a:rPr>
              <a:t>تحقيق ربحية عالية، مع إعادة استثمار الأرباح بما يسمح تحقيق معدلات نمو مرتفعة في الأجل الطويل، لكن النمو يتطلب اللجوء للاستدانة، وهو ما يؤثر سلبا على الأمان المالي</a:t>
            </a:r>
            <a:r>
              <a:rPr kumimoji="0" lang="ar-DZ" sz="2800" b="1" i="0" u="none" strike="noStrike" cap="none" normalizeH="0" baseline="0" dirty="0" smtClean="0">
                <a:ln>
                  <a:noFill/>
                </a:ln>
                <a:solidFill>
                  <a:schemeClr val="tx1"/>
                </a:solidFill>
                <a:effectLst/>
                <a:latin typeface="Arial" pitchFamily="34" charset="0"/>
                <a:ea typeface="Calibri" pitchFamily="34" charset="0"/>
                <a:cs typeface="Arial" pitchFamily="34" charset="0"/>
              </a:rPr>
              <a:t>.</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9" name="Rectangle 1"/>
          <p:cNvSpPr>
            <a:spLocks noChangeArrowheads="1"/>
          </p:cNvSpPr>
          <p:nvPr/>
        </p:nvSpPr>
        <p:spPr bwMode="auto">
          <a:xfrm>
            <a:off x="4191000" y="228600"/>
            <a:ext cx="44958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tab pos="136525" algn="r"/>
              </a:tabLst>
            </a:pPr>
            <a:r>
              <a:rPr kumimoji="0" lang="ar-DZ" sz="3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9. أشكال السياسة المالية:</a:t>
            </a:r>
            <a:endParaRPr kumimoji="0" lang="fr-FR" sz="3600" b="1" i="0" u="none" strike="noStrike" cap="none" normalizeH="0" baseline="0" dirty="0" smtClean="0">
              <a:ln>
                <a:noFill/>
              </a:ln>
              <a:solidFill>
                <a:srgbClr val="FF0000"/>
              </a:solidFill>
              <a:effectLst/>
              <a:latin typeface="Times New Roman" pitchFamily="18" charset="0"/>
              <a:cs typeface="Times New Roman"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14600" y="533400"/>
            <a:ext cx="6172200" cy="584775"/>
          </a:xfrm>
          <a:prstGeom prst="rect">
            <a:avLst/>
          </a:prstGeom>
        </p:spPr>
        <p:txBody>
          <a:bodyPr wrap="square">
            <a:spAutoFit/>
          </a:bodyPr>
          <a:lstStyle/>
          <a:p>
            <a:pPr algn="r" rtl="1"/>
            <a:r>
              <a:rPr lang="ar-DZ" sz="3200" b="1" dirty="0" smtClean="0">
                <a:solidFill>
                  <a:srgbClr val="FF0000"/>
                </a:solidFill>
                <a:latin typeface="Arial" pitchFamily="34" charset="0"/>
                <a:cs typeface="Arial" pitchFamily="34" charset="0"/>
              </a:rPr>
              <a:t>ج. سياسة الاستقلالية- المردودية-  النمو:</a:t>
            </a:r>
            <a:endParaRPr lang="fr-FR" sz="2800" b="1" dirty="0">
              <a:latin typeface="Arial" pitchFamily="34" charset="0"/>
              <a:cs typeface="Arial" pitchFamily="34" charset="0"/>
            </a:endParaRPr>
          </a:p>
        </p:txBody>
      </p:sp>
      <p:sp>
        <p:nvSpPr>
          <p:cNvPr id="5" name="Rectangle 4"/>
          <p:cNvSpPr/>
          <p:nvPr/>
        </p:nvSpPr>
        <p:spPr>
          <a:xfrm>
            <a:off x="304800" y="1143000"/>
            <a:ext cx="8382000" cy="954107"/>
          </a:xfrm>
          <a:prstGeom prst="rect">
            <a:avLst/>
          </a:prstGeom>
        </p:spPr>
        <p:txBody>
          <a:bodyPr wrap="square">
            <a:spAutoFit/>
          </a:bodyPr>
          <a:lstStyle/>
          <a:p>
            <a:pPr algn="just" rtl="1"/>
            <a:r>
              <a:rPr lang="ar-DZ" sz="2800" b="1" dirty="0" smtClean="0">
                <a:latin typeface="Arial" pitchFamily="34" charset="0"/>
                <a:cs typeface="Arial" pitchFamily="34" charset="0"/>
              </a:rPr>
              <a:t>    تعطي الأولوية للاستقلالية على حساب النمو← تحسين مستمر للربحية لضمان تمويل احتياجاتها المالية من مصادر داخلية.</a:t>
            </a:r>
            <a:endParaRPr lang="fr-FR" sz="2800" b="1" dirty="0">
              <a:latin typeface="Arial" pitchFamily="34" charset="0"/>
              <a:cs typeface="Arial" pitchFamily="34" charset="0"/>
            </a:endParaRPr>
          </a:p>
        </p:txBody>
      </p:sp>
      <p:sp>
        <p:nvSpPr>
          <p:cNvPr id="26625" name="Rectangle 1"/>
          <p:cNvSpPr>
            <a:spLocks noChangeArrowheads="1"/>
          </p:cNvSpPr>
          <p:nvPr/>
        </p:nvSpPr>
        <p:spPr bwMode="auto">
          <a:xfrm>
            <a:off x="2743200" y="2537936"/>
            <a:ext cx="60960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tab pos="103188" algn="r"/>
                <a:tab pos="160338" algn="r"/>
                <a:tab pos="422275" algn="r"/>
              </a:tabLst>
            </a:pPr>
            <a:r>
              <a:rPr kumimoji="0" lang="ar-SA" sz="3200" b="1" i="0" u="none" strike="noStrike" cap="none" normalizeH="0" baseline="0" dirty="0" smtClean="0">
                <a:ln>
                  <a:noFill/>
                </a:ln>
                <a:solidFill>
                  <a:srgbClr val="FF0000"/>
                </a:solidFill>
                <a:effectLst/>
                <a:latin typeface="Simplified Arabic"/>
                <a:ea typeface="Calibri" pitchFamily="34" charset="0"/>
                <a:cs typeface="Arial" pitchFamily="34" charset="0"/>
              </a:rPr>
              <a:t>د. سياسة الاستقلالية- النمو- المردودية</a:t>
            </a:r>
            <a:r>
              <a:rPr kumimoji="0" lang="fr-FR" sz="3200" b="1" i="0" u="none" strike="noStrike" cap="none" normalizeH="0" baseline="0" dirty="0" smtClean="0">
                <a:ln>
                  <a:noFill/>
                </a:ln>
                <a:solidFill>
                  <a:srgbClr val="FF0000"/>
                </a:solidFill>
                <a:effectLst/>
                <a:latin typeface="Simplified Arabic"/>
                <a:ea typeface="Calibri" pitchFamily="34" charset="0"/>
                <a:cs typeface="Arial" pitchFamily="34" charset="0"/>
              </a:rPr>
              <a:t>:</a:t>
            </a:r>
            <a:endParaRPr kumimoji="0" lang="fr-FR" sz="3600" b="1" i="0" u="none" strike="noStrike" cap="none" normalizeH="0" baseline="0" dirty="0" smtClean="0">
              <a:ln>
                <a:noFill/>
              </a:ln>
              <a:solidFill>
                <a:schemeClr val="tx1"/>
              </a:solidFill>
              <a:effectLst/>
              <a:latin typeface="Arial" pitchFamily="34" charset="0"/>
              <a:cs typeface="Arial" pitchFamily="34" charset="0"/>
            </a:endParaRPr>
          </a:p>
        </p:txBody>
      </p:sp>
      <p:sp>
        <p:nvSpPr>
          <p:cNvPr id="26626" name="Rectangle 2"/>
          <p:cNvSpPr>
            <a:spLocks noChangeArrowheads="1"/>
          </p:cNvSpPr>
          <p:nvPr/>
        </p:nvSpPr>
        <p:spPr bwMode="auto">
          <a:xfrm>
            <a:off x="2590800" y="4520625"/>
            <a:ext cx="61722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tab pos="103188" algn="r"/>
                <a:tab pos="160338" algn="r"/>
                <a:tab pos="422275" algn="r"/>
              </a:tabLst>
            </a:pPr>
            <a:r>
              <a:rPr kumimoji="0" lang="ar-SA"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هـ. سياسة النمو- المردودية- الاستقلالية</a:t>
            </a:r>
            <a:r>
              <a:rPr kumimoji="0" lang="ar-DZ" sz="32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endParaRPr kumimoji="0" lang="fr-FR" sz="28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8" name="Rectangle 1"/>
          <p:cNvSpPr>
            <a:spLocks noChangeArrowheads="1"/>
          </p:cNvSpPr>
          <p:nvPr/>
        </p:nvSpPr>
        <p:spPr bwMode="auto">
          <a:xfrm>
            <a:off x="228600" y="3313093"/>
            <a:ext cx="86106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tab pos="103188" algn="r"/>
                <a:tab pos="160338" algn="r"/>
                <a:tab pos="422275" algn="r"/>
              </a:tabLst>
            </a:pPr>
            <a:r>
              <a:rPr kumimoji="0" lang="ar-DZ" sz="2800" b="1" i="0" u="none" strike="noStrike" cap="none" normalizeH="0" dirty="0" smtClean="0">
                <a:ln>
                  <a:noFill/>
                </a:ln>
                <a:solidFill>
                  <a:schemeClr val="tx1"/>
                </a:solidFill>
                <a:effectLst/>
                <a:latin typeface="Arial" pitchFamily="34" charset="0"/>
                <a:ea typeface="Calibri" pitchFamily="34" charset="0"/>
                <a:cs typeface="Arial" pitchFamily="34" charset="0"/>
              </a:rPr>
              <a:t>    </a:t>
            </a:r>
            <a:r>
              <a:rPr kumimoji="0" lang="ar-DZ" sz="2800" b="1" i="0" u="none" strike="noStrike" cap="none" normalizeH="0" baseline="0" dirty="0" smtClean="0">
                <a:ln>
                  <a:noFill/>
                </a:ln>
                <a:solidFill>
                  <a:schemeClr val="tx1"/>
                </a:solidFill>
                <a:effectLst/>
                <a:latin typeface="Arial" pitchFamily="34" charset="0"/>
                <a:ea typeface="Calibri" pitchFamily="34" charset="0"/>
                <a:cs typeface="Arial" pitchFamily="34" charset="0"/>
              </a:rPr>
              <a:t>ت</a:t>
            </a:r>
            <a:r>
              <a:rPr kumimoji="0" lang="ar-SA" sz="2800" b="1" i="0" u="none" strike="noStrike" cap="none" normalizeH="0" baseline="0" dirty="0" smtClean="0">
                <a:ln>
                  <a:noFill/>
                </a:ln>
                <a:solidFill>
                  <a:schemeClr val="tx1"/>
                </a:solidFill>
                <a:effectLst/>
                <a:latin typeface="Arial" pitchFamily="34" charset="0"/>
                <a:ea typeface="Calibri" pitchFamily="34" charset="0"/>
                <a:cs typeface="Arial" pitchFamily="34" charset="0"/>
              </a:rPr>
              <a:t>عطي الأولوية للاستقلالية، مع الاهتمام بالتوسع في المدى الطويل←</a:t>
            </a:r>
            <a:r>
              <a:rPr kumimoji="0" lang="ar-DZ" sz="2800" b="1" i="0" u="none" strike="noStrike" cap="none" normalizeH="0" baseline="0" dirty="0" smtClean="0">
                <a:ln>
                  <a:noFill/>
                </a:ln>
                <a:solidFill>
                  <a:schemeClr val="tx1"/>
                </a:solidFill>
                <a:effectLst/>
                <a:latin typeface="Arial" pitchFamily="34" charset="0"/>
                <a:ea typeface="Calibri" pitchFamily="34" charset="0"/>
                <a:cs typeface="Arial" pitchFamily="34" charset="0"/>
              </a:rPr>
              <a:t> تتخلى </a:t>
            </a:r>
            <a:r>
              <a:rPr kumimoji="0" lang="ar-SA" sz="2800" b="1" i="0" u="none" strike="noStrike" cap="none" normalizeH="0" baseline="0" dirty="0" smtClean="0">
                <a:ln>
                  <a:noFill/>
                </a:ln>
                <a:solidFill>
                  <a:schemeClr val="tx1"/>
                </a:solidFill>
                <a:effectLst/>
                <a:latin typeface="Arial" pitchFamily="34" charset="0"/>
                <a:ea typeface="Calibri" pitchFamily="34" charset="0"/>
                <a:cs typeface="Arial" pitchFamily="34" charset="0"/>
              </a:rPr>
              <a:t>عن هدف الربح في الحاضر من أجل السيطرة على السوق مستقبلا</a:t>
            </a:r>
            <a:r>
              <a:rPr kumimoji="0" lang="ar-DZ" sz="2800" b="1" i="0" u="none" strike="noStrike" cap="none" normalizeH="0" baseline="0" dirty="0" smtClean="0">
                <a:ln>
                  <a:noFill/>
                </a:ln>
                <a:solidFill>
                  <a:schemeClr val="tx1"/>
                </a:solidFill>
                <a:effectLst/>
                <a:latin typeface="Arial" pitchFamily="34" charset="0"/>
                <a:ea typeface="Calibri" pitchFamily="34" charset="0"/>
                <a:cs typeface="Arial" pitchFamily="34" charset="0"/>
              </a:rPr>
              <a:t>.</a:t>
            </a:r>
            <a:endParaRPr kumimoji="0" lang="fr-FR" sz="3600" b="1" i="0" u="none" strike="noStrike" cap="none" normalizeH="0" baseline="0" dirty="0" smtClean="0">
              <a:ln>
                <a:noFill/>
              </a:ln>
              <a:solidFill>
                <a:schemeClr val="tx1"/>
              </a:solidFill>
              <a:effectLst/>
              <a:latin typeface="Arial" pitchFamily="34" charset="0"/>
              <a:cs typeface="Arial" pitchFamily="34" charset="0"/>
            </a:endParaRPr>
          </a:p>
        </p:txBody>
      </p:sp>
      <p:sp>
        <p:nvSpPr>
          <p:cNvPr id="9" name="Rectangle 2"/>
          <p:cNvSpPr>
            <a:spLocks noChangeArrowheads="1"/>
          </p:cNvSpPr>
          <p:nvPr/>
        </p:nvSpPr>
        <p:spPr bwMode="auto">
          <a:xfrm>
            <a:off x="304800" y="5294293"/>
            <a:ext cx="84582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Low" rtl="1" fontAlgn="base">
              <a:spcBef>
                <a:spcPct val="0"/>
              </a:spcBef>
              <a:spcAft>
                <a:spcPct val="0"/>
              </a:spcAft>
              <a:tabLst>
                <a:tab pos="103188" algn="r"/>
                <a:tab pos="160338" algn="r"/>
                <a:tab pos="422275" algn="r"/>
              </a:tabLst>
            </a:pPr>
            <a:r>
              <a:rPr kumimoji="0" lang="ar-DZ" sz="2800" b="1" i="0" u="none" strike="noStrike" cap="none" normalizeH="0" dirty="0" smtClean="0">
                <a:ln>
                  <a:noFill/>
                </a:ln>
                <a:solidFill>
                  <a:schemeClr val="tx1"/>
                </a:solidFill>
                <a:effectLst/>
                <a:latin typeface="Simplified Arabic"/>
                <a:ea typeface="Calibri" pitchFamily="34" charset="0"/>
                <a:cs typeface="Arial" pitchFamily="34" charset="0"/>
              </a:rPr>
              <a:t>   </a:t>
            </a:r>
            <a:r>
              <a:rPr kumimoji="0" lang="ar-SA" sz="2800" b="1" i="0" u="none" strike="noStrike" cap="none" normalizeH="0" baseline="0" dirty="0" smtClean="0">
                <a:ln>
                  <a:noFill/>
                </a:ln>
                <a:solidFill>
                  <a:schemeClr val="tx1"/>
                </a:solidFill>
                <a:effectLst/>
                <a:latin typeface="Simplified Arabic"/>
                <a:ea typeface="Calibri" pitchFamily="34" charset="0"/>
                <a:cs typeface="Arial" pitchFamily="34" charset="0"/>
              </a:rPr>
              <a:t>أولوية النمو </a:t>
            </a:r>
            <a:r>
              <a:rPr kumimoji="0" lang="ar-DZ" sz="2800" b="1" i="0" u="none" strike="noStrike" cap="none" normalizeH="0" baseline="0" dirty="0" smtClean="0">
                <a:ln>
                  <a:noFill/>
                </a:ln>
                <a:solidFill>
                  <a:schemeClr val="tx1"/>
                </a:solidFill>
                <a:effectLst/>
                <a:latin typeface="Simplified Arabic"/>
                <a:ea typeface="Calibri" pitchFamily="34" charset="0"/>
                <a:cs typeface="Arial" pitchFamily="34" charset="0"/>
              </a:rPr>
              <a:t>تتطلب</a:t>
            </a:r>
            <a:r>
              <a:rPr kumimoji="0" lang="ar-DZ" sz="2800" b="1" i="0" u="none" strike="noStrike" cap="none" normalizeH="0" dirty="0" smtClean="0">
                <a:ln>
                  <a:noFill/>
                </a:ln>
                <a:solidFill>
                  <a:schemeClr val="tx1"/>
                </a:solidFill>
                <a:effectLst/>
                <a:latin typeface="Simplified Arabic"/>
                <a:ea typeface="Calibri" pitchFamily="34" charset="0"/>
                <a:cs typeface="Arial" pitchFamily="34" charset="0"/>
              </a:rPr>
              <a:t> </a:t>
            </a:r>
            <a:r>
              <a:rPr lang="ar-DZ" sz="2800" b="1" dirty="0" err="1" smtClean="0">
                <a:latin typeface="Simplified Arabic"/>
                <a:ea typeface="Calibri" pitchFamily="34" charset="0"/>
                <a:cs typeface="Arial" pitchFamily="34" charset="0"/>
              </a:rPr>
              <a:t>ا</a:t>
            </a:r>
            <a:r>
              <a:rPr kumimoji="0" lang="ar-SA" sz="2800" b="1" i="0" u="none" strike="noStrike" cap="none" normalizeH="0" baseline="0" dirty="0" smtClean="0">
                <a:ln>
                  <a:noFill/>
                </a:ln>
                <a:solidFill>
                  <a:schemeClr val="tx1"/>
                </a:solidFill>
                <a:effectLst/>
                <a:latin typeface="Simplified Arabic"/>
                <a:ea typeface="Calibri" pitchFamily="34" charset="0"/>
                <a:cs typeface="Arial" pitchFamily="34" charset="0"/>
              </a:rPr>
              <a:t>لاستدانة بشكل واسع</a:t>
            </a:r>
            <a:r>
              <a:rPr kumimoji="0" lang="ar-DZ" sz="2800" b="1" i="0" u="none" strike="noStrike" cap="none" normalizeH="0" baseline="0" dirty="0" err="1" smtClean="0">
                <a:ln>
                  <a:noFill/>
                </a:ln>
                <a:solidFill>
                  <a:schemeClr val="tx1"/>
                </a:solidFill>
                <a:effectLst/>
                <a:latin typeface="Simplified Arabic"/>
                <a:ea typeface="Calibri" pitchFamily="34" charset="0"/>
                <a:cs typeface="Arial" pitchFamily="34" charset="0"/>
              </a:rPr>
              <a:t>(</a:t>
            </a:r>
            <a:r>
              <a:rPr lang="ar-SA" sz="2800" b="1" dirty="0" smtClean="0">
                <a:latin typeface="Simplified Arabic"/>
                <a:ea typeface="Calibri" pitchFamily="34" charset="0"/>
                <a:cs typeface="Arial" pitchFamily="34" charset="0"/>
              </a:rPr>
              <a:t>تخلى عن هدف الاستقلالية</a:t>
            </a:r>
            <a:r>
              <a:rPr lang="ar-DZ" sz="2800" b="1" dirty="0" smtClean="0">
                <a:latin typeface="Simplified Arabic"/>
                <a:ea typeface="Calibri" pitchFamily="34" charset="0"/>
                <a:cs typeface="Arial" pitchFamily="34" charset="0"/>
              </a:rPr>
              <a:t>)</a:t>
            </a:r>
            <a:r>
              <a:rPr kumimoji="0" lang="ar-SA" sz="2800" b="1" i="0" u="none" strike="noStrike" cap="none" normalizeH="0" baseline="0" dirty="0" smtClean="0">
                <a:ln>
                  <a:noFill/>
                </a:ln>
                <a:solidFill>
                  <a:schemeClr val="tx1"/>
                </a:solidFill>
                <a:effectLst/>
                <a:latin typeface="Simplified Arabic"/>
                <a:ea typeface="Calibri" pitchFamily="34" charset="0"/>
                <a:cs typeface="Arial" pitchFamily="34" charset="0"/>
              </a:rPr>
              <a:t>، مع أفضلية تحسين الربحية</a:t>
            </a:r>
            <a:r>
              <a:rPr kumimoji="0" lang="ar-DZ" sz="2800" b="1" i="0" u="none" strike="noStrike" cap="none" normalizeH="0" baseline="0" dirty="0" smtClean="0">
                <a:ln>
                  <a:noFill/>
                </a:ln>
                <a:solidFill>
                  <a:schemeClr val="tx1"/>
                </a:solidFill>
                <a:effectLst/>
                <a:latin typeface="Simplified Arabic"/>
                <a:ea typeface="Calibri" pitchFamily="34" charset="0"/>
                <a:cs typeface="Arial" pitchFamily="34" charset="0"/>
              </a:rPr>
              <a:t>.</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1"/>
          <p:cNvSpPr>
            <a:spLocks noChangeArrowheads="1"/>
          </p:cNvSpPr>
          <p:nvPr/>
        </p:nvSpPr>
        <p:spPr bwMode="auto">
          <a:xfrm>
            <a:off x="2667000" y="543580"/>
            <a:ext cx="60960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tab pos="103188" algn="r"/>
                <a:tab pos="160338" algn="r"/>
                <a:tab pos="422275" algn="r"/>
              </a:tabLst>
            </a:pPr>
            <a:r>
              <a:rPr kumimoji="0" lang="ar-SA" sz="3200" b="1" i="0" u="none" strike="noStrike" cap="none" normalizeH="0" baseline="0" dirty="0" smtClean="0">
                <a:ln>
                  <a:noFill/>
                </a:ln>
                <a:solidFill>
                  <a:srgbClr val="FF0000"/>
                </a:solidFill>
                <a:effectLst/>
                <a:latin typeface="Simplified Arabic"/>
                <a:ea typeface="Calibri" pitchFamily="34" charset="0"/>
                <a:cs typeface="Arial" pitchFamily="34" charset="0"/>
              </a:rPr>
              <a:t>و. سياسة النمو- الاستقلالية- المردودية</a:t>
            </a:r>
            <a:r>
              <a:rPr kumimoji="0" lang="ar-DZ" sz="3200" b="1" i="0" u="none" strike="noStrike" cap="none" normalizeH="0" baseline="0" dirty="0" smtClean="0">
                <a:ln>
                  <a:noFill/>
                </a:ln>
                <a:solidFill>
                  <a:srgbClr val="FF0000"/>
                </a:solidFill>
                <a:effectLst/>
                <a:latin typeface="Simplified Arabic"/>
                <a:ea typeface="Calibri" pitchFamily="34" charset="0"/>
                <a:cs typeface="Arial" pitchFamily="34" charset="0"/>
              </a:rPr>
              <a:t>:</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5" name="Rectangle 1"/>
          <p:cNvSpPr>
            <a:spLocks noChangeArrowheads="1"/>
          </p:cNvSpPr>
          <p:nvPr/>
        </p:nvSpPr>
        <p:spPr bwMode="auto">
          <a:xfrm>
            <a:off x="381000" y="1255693"/>
            <a:ext cx="83820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tab pos="103188" algn="r"/>
                <a:tab pos="160338" algn="r"/>
                <a:tab pos="422275" algn="r"/>
              </a:tabLst>
            </a:pPr>
            <a:r>
              <a:rPr kumimoji="0" lang="ar-DZ" sz="2800" b="1" i="0" u="none" strike="noStrike" cap="none" normalizeH="0" dirty="0" smtClean="0">
                <a:ln>
                  <a:noFill/>
                </a:ln>
                <a:solidFill>
                  <a:schemeClr val="tx1"/>
                </a:solidFill>
                <a:effectLst/>
                <a:latin typeface="Simplified Arabic"/>
                <a:ea typeface="Calibri" pitchFamily="34" charset="0"/>
                <a:cs typeface="Arial" pitchFamily="34" charset="0"/>
              </a:rPr>
              <a:t>    </a:t>
            </a:r>
            <a:r>
              <a:rPr kumimoji="0" lang="ar-SA" sz="2800" b="1" i="0" u="none" strike="noStrike" cap="none" normalizeH="0" baseline="0" dirty="0" smtClean="0">
                <a:ln>
                  <a:noFill/>
                </a:ln>
                <a:solidFill>
                  <a:schemeClr val="tx1"/>
                </a:solidFill>
                <a:effectLst/>
                <a:latin typeface="Simplified Arabic"/>
                <a:ea typeface="Calibri" pitchFamily="34" charset="0"/>
                <a:cs typeface="Arial" pitchFamily="34" charset="0"/>
              </a:rPr>
              <a:t>توجه </a:t>
            </a:r>
            <a:r>
              <a:rPr kumimoji="0" lang="ar-DZ" sz="2800" b="1" i="0" u="none" strike="noStrike" cap="none" normalizeH="0" baseline="0" dirty="0" smtClean="0">
                <a:ln>
                  <a:noFill/>
                </a:ln>
                <a:solidFill>
                  <a:schemeClr val="tx1"/>
                </a:solidFill>
                <a:effectLst/>
                <a:latin typeface="Simplified Arabic"/>
                <a:ea typeface="Calibri" pitchFamily="34" charset="0"/>
                <a:cs typeface="Arial" pitchFamily="34" charset="0"/>
              </a:rPr>
              <a:t>ل</a:t>
            </a:r>
            <a:r>
              <a:rPr kumimoji="0" lang="ar-SA" sz="2800" b="1" i="0" u="none" strike="noStrike" cap="none" normalizeH="0" baseline="0" dirty="0" smtClean="0">
                <a:ln>
                  <a:noFill/>
                </a:ln>
                <a:solidFill>
                  <a:schemeClr val="tx1"/>
                </a:solidFill>
                <a:effectLst/>
                <a:latin typeface="Simplified Arabic"/>
                <a:ea typeface="Calibri" pitchFamily="34" charset="0"/>
                <a:cs typeface="Arial" pitchFamily="34" charset="0"/>
              </a:rPr>
              <a:t>لنمو مع الاعتماد على التمويل الذاتي، مما يؤثر سلبا على الربحية في الأجل القصير، في ظل غياب الاستفادة من الرفع المالي</a:t>
            </a:r>
            <a:r>
              <a:rPr kumimoji="0" lang="ar-DZ" sz="2800" b="1" i="0" u="none" strike="noStrike" cap="none" normalizeH="0" baseline="0" dirty="0" smtClean="0">
                <a:ln>
                  <a:noFill/>
                </a:ln>
                <a:solidFill>
                  <a:schemeClr val="tx1"/>
                </a:solidFill>
                <a:effectLst/>
                <a:latin typeface="Simplified Arabic"/>
                <a:ea typeface="Calibri" pitchFamily="34" charset="0"/>
                <a:cs typeface="Arial" pitchFamily="34" charset="0"/>
              </a:rPr>
              <a:t>.</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27650" name="Rectangle 2"/>
          <p:cNvSpPr>
            <a:spLocks noChangeArrowheads="1"/>
          </p:cNvSpPr>
          <p:nvPr/>
        </p:nvSpPr>
        <p:spPr bwMode="auto">
          <a:xfrm>
            <a:off x="304800" y="2366189"/>
            <a:ext cx="8534400"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tab pos="136525" algn="r"/>
                <a:tab pos="422275" algn="r"/>
              </a:tabLst>
            </a:pPr>
            <a:r>
              <a:rPr kumimoji="0" lang="ar-DZ" altLang="zh-CN" sz="3200" b="1" i="0" u="none" strike="noStrike" cap="none" normalizeH="0" baseline="0" dirty="0" smtClean="0">
                <a:ln>
                  <a:noFill/>
                </a:ln>
                <a:solidFill>
                  <a:srgbClr val="FF0000"/>
                </a:solidFill>
                <a:effectLst/>
                <a:latin typeface="Simplified Arabic"/>
                <a:cs typeface="Arial" pitchFamily="34" charset="0"/>
              </a:rPr>
              <a:t>7. </a:t>
            </a:r>
            <a:r>
              <a:rPr kumimoji="0" lang="ar-SA" altLang="zh-CN" sz="3200" b="1" i="0" u="none" strike="noStrike" cap="none" normalizeH="0" baseline="0" dirty="0" smtClean="0">
                <a:ln>
                  <a:noFill/>
                </a:ln>
                <a:solidFill>
                  <a:srgbClr val="FF0000"/>
                </a:solidFill>
                <a:effectLst/>
                <a:latin typeface="Simplified Arabic"/>
                <a:cs typeface="Arial" pitchFamily="34" charset="0"/>
              </a:rPr>
              <a:t>بعض قواعد السياسة التمويلية</a:t>
            </a:r>
            <a:r>
              <a:rPr kumimoji="0" lang="fr-FR" altLang="zh-CN" sz="3200" b="1" i="0" u="none" strike="noStrike" cap="none" normalizeH="0" baseline="0" dirty="0" smtClean="0">
                <a:ln>
                  <a:noFill/>
                </a:ln>
                <a:solidFill>
                  <a:srgbClr val="FF0000"/>
                </a:solidFill>
                <a:effectLst/>
                <a:latin typeface="Simplified Arabic"/>
                <a:cs typeface="Arial" pitchFamily="34" charset="0"/>
              </a:rPr>
              <a:t>:</a:t>
            </a:r>
            <a:endParaRPr kumimoji="0" lang="fr-FR" altLang="zh-CN" sz="32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
                <a:srgbClr val="FF0000"/>
              </a:buClr>
              <a:buSzTx/>
              <a:buFont typeface="Wingdings" pitchFamily="2" charset="2"/>
              <a:buChar char="ü"/>
              <a:tabLst>
                <a:tab pos="136525" algn="r"/>
                <a:tab pos="422275" algn="r"/>
              </a:tabLst>
            </a:pPr>
            <a:r>
              <a:rPr kumimoji="0" lang="ar-SA" altLang="zh-CN" sz="3200" b="1" i="0" u="none" strike="noStrike" cap="none" normalizeH="0" baseline="0" dirty="0" smtClean="0">
                <a:ln>
                  <a:noFill/>
                </a:ln>
                <a:solidFill>
                  <a:schemeClr val="tx1"/>
                </a:solidFill>
                <a:effectLst/>
                <a:latin typeface="Simplified Arabic"/>
                <a:ea typeface="Calibri" pitchFamily="34" charset="0"/>
                <a:cs typeface="Arial" pitchFamily="34" charset="0"/>
              </a:rPr>
              <a:t>قاعدة التوازن المالي الأدنى</a:t>
            </a:r>
            <a:r>
              <a:rPr lang="ar-DZ" altLang="zh-CN" sz="3200" b="1" dirty="0" smtClean="0">
                <a:latin typeface="Simplified Arabic"/>
                <a:ea typeface="Calibri" pitchFamily="34" charset="0"/>
                <a:cs typeface="Arial" pitchFamily="34" charset="0"/>
              </a:rPr>
              <a:t>: الاستثمارات تمول بموارد دائمة واستخدامات الاستغلال بديون </a:t>
            </a:r>
            <a:r>
              <a:rPr lang="ar-DZ" altLang="zh-CN" sz="3200" b="1" dirty="0" err="1" smtClean="0">
                <a:latin typeface="Simplified Arabic"/>
                <a:ea typeface="Calibri" pitchFamily="34" charset="0"/>
                <a:cs typeface="Arial" pitchFamily="34" charset="0"/>
              </a:rPr>
              <a:t>ق</a:t>
            </a:r>
            <a:r>
              <a:rPr lang="ar-DZ" altLang="zh-CN" sz="3200" b="1" dirty="0" smtClean="0">
                <a:latin typeface="Simplified Arabic"/>
                <a:ea typeface="Calibri" pitchFamily="34" charset="0"/>
                <a:cs typeface="Arial" pitchFamily="34" charset="0"/>
              </a:rPr>
              <a:t> أ.</a:t>
            </a:r>
            <a:endParaRPr kumimoji="0" lang="fr-FR" altLang="zh-CN" sz="3200" b="1" i="0" u="none" strike="noStrike" cap="none" normalizeH="0" baseline="0" dirty="0" smtClean="0">
              <a:ln>
                <a:noFill/>
              </a:ln>
              <a:solidFill>
                <a:schemeClr val="tx1"/>
              </a:solidFill>
              <a:effectLst/>
              <a:latin typeface="Arial" pitchFamily="34" charset="0"/>
              <a:cs typeface="Arial" pitchFamily="34" charset="0"/>
            </a:endParaRPr>
          </a:p>
          <a:p>
            <a:pPr lvl="0" algn="justLow" rtl="1" eaLnBrk="0" fontAlgn="base" hangingPunct="0">
              <a:spcBef>
                <a:spcPct val="0"/>
              </a:spcBef>
              <a:spcAft>
                <a:spcPct val="0"/>
              </a:spcAft>
              <a:buClr>
                <a:srgbClr val="FF0000"/>
              </a:buClr>
              <a:buFont typeface="Wingdings" pitchFamily="2" charset="2"/>
              <a:buChar char="ü"/>
              <a:tabLst>
                <a:tab pos="136525" algn="r"/>
                <a:tab pos="422275" algn="r"/>
              </a:tabLst>
            </a:pPr>
            <a:r>
              <a:rPr kumimoji="0" lang="ar-SA" altLang="zh-CN" sz="3200" b="1" i="0" u="none" strike="noStrike" cap="none" normalizeH="0" baseline="0" dirty="0" smtClean="0">
                <a:ln>
                  <a:noFill/>
                </a:ln>
                <a:solidFill>
                  <a:schemeClr val="tx1"/>
                </a:solidFill>
                <a:effectLst/>
                <a:latin typeface="Simplified Arabic"/>
                <a:ea typeface="Calibri" pitchFamily="34" charset="0"/>
                <a:cs typeface="Arial" pitchFamily="34" charset="0"/>
              </a:rPr>
              <a:t>قاعدة الاستدانة العظمى: مجموع الديون </a:t>
            </a:r>
            <a:r>
              <a:rPr kumimoji="0" lang="ar-DZ" altLang="zh-CN" sz="3200" b="1" i="0" u="none" strike="noStrike" cap="none" normalizeH="0" baseline="0" dirty="0" smtClean="0">
                <a:ln>
                  <a:noFill/>
                </a:ln>
                <a:solidFill>
                  <a:schemeClr val="tx1"/>
                </a:solidFill>
                <a:effectLst/>
                <a:latin typeface="Simplified Arabic"/>
                <a:ea typeface="Calibri" pitchFamily="34" charset="0"/>
                <a:cs typeface="Arial" pitchFamily="34" charset="0"/>
              </a:rPr>
              <a:t>المالية </a:t>
            </a:r>
            <a:r>
              <a:rPr kumimoji="0" lang="ar-SA" altLang="zh-CN" sz="3200" b="1" i="0" u="none" strike="noStrike" cap="none" normalizeH="0" baseline="0" dirty="0" smtClean="0">
                <a:ln>
                  <a:noFill/>
                </a:ln>
                <a:solidFill>
                  <a:schemeClr val="tx1"/>
                </a:solidFill>
                <a:effectLst/>
                <a:latin typeface="Simplified Arabic"/>
                <a:ea typeface="Calibri" pitchFamily="34" charset="0"/>
                <a:cs typeface="Arial" pitchFamily="34" charset="0"/>
              </a:rPr>
              <a:t>يجب ألا يفوق الأموال الخاصة</a:t>
            </a:r>
            <a:r>
              <a:rPr kumimoji="0" lang="ar-DZ" altLang="zh-CN" sz="3200" b="1" i="0" u="none" strike="noStrike" cap="none" normalizeH="0" baseline="0" dirty="0" smtClean="0">
                <a:ln>
                  <a:noFill/>
                </a:ln>
                <a:solidFill>
                  <a:schemeClr val="tx1"/>
                </a:solidFill>
                <a:effectLst/>
                <a:latin typeface="Simplified Arabic"/>
                <a:ea typeface="Calibri" pitchFamily="34" charset="0"/>
                <a:cs typeface="Arial" pitchFamily="34" charset="0"/>
              </a:rPr>
              <a:t>.</a:t>
            </a:r>
            <a:endParaRPr kumimoji="0" lang="fr-FR" altLang="zh-CN" sz="32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
                <a:srgbClr val="FF0000"/>
              </a:buClr>
              <a:buSzTx/>
              <a:buFont typeface="Wingdings" pitchFamily="2" charset="2"/>
              <a:buChar char="ü"/>
              <a:tabLst>
                <a:tab pos="136525" algn="r"/>
                <a:tab pos="422275" algn="r"/>
              </a:tabLst>
            </a:pPr>
            <a:r>
              <a:rPr kumimoji="0" lang="ar-SA" altLang="zh-CN" sz="3200" b="1" i="0" u="none" strike="noStrike" cap="none" normalizeH="0" baseline="0" dirty="0" smtClean="0">
                <a:ln>
                  <a:noFill/>
                </a:ln>
                <a:solidFill>
                  <a:schemeClr val="tx1"/>
                </a:solidFill>
                <a:effectLst/>
                <a:latin typeface="Simplified Arabic"/>
                <a:ea typeface="Calibri" pitchFamily="34" charset="0"/>
                <a:cs typeface="Arial" pitchFamily="34" charset="0"/>
              </a:rPr>
              <a:t>قاعدة القدرة على السداد: الديون المالية يجب ألا تفوق </a:t>
            </a:r>
            <a:r>
              <a:rPr kumimoji="0" lang="ar-DZ" altLang="zh-CN" sz="3200" b="1" i="0" u="none" strike="noStrike" cap="none" normalizeH="0" baseline="0" dirty="0" smtClean="0">
                <a:ln>
                  <a:noFill/>
                </a:ln>
                <a:solidFill>
                  <a:schemeClr val="tx1"/>
                </a:solidFill>
                <a:effectLst/>
                <a:latin typeface="Simplified Arabic"/>
                <a:ea typeface="Calibri" pitchFamily="34" charset="0"/>
                <a:cs typeface="Arial" pitchFamily="34" charset="0"/>
              </a:rPr>
              <a:t>4 </a:t>
            </a:r>
            <a:r>
              <a:rPr kumimoji="0" lang="ar-SA" altLang="zh-CN" sz="3200" b="1" i="0" u="none" strike="noStrike" cap="none" normalizeH="0" baseline="0" dirty="0" smtClean="0">
                <a:ln>
                  <a:noFill/>
                </a:ln>
                <a:solidFill>
                  <a:schemeClr val="tx1"/>
                </a:solidFill>
                <a:effectLst/>
                <a:latin typeface="Simplified Arabic"/>
                <a:ea typeface="Calibri" pitchFamily="34" charset="0"/>
                <a:cs typeface="Arial" pitchFamily="34" charset="0"/>
              </a:rPr>
              <a:t>أضعاف قدرة التمويل الذاتي السنوية</a:t>
            </a:r>
            <a:r>
              <a:rPr kumimoji="0" lang="ar-DZ" altLang="zh-CN" sz="3200" b="1" i="0" u="none" strike="noStrike" cap="none" normalizeH="0" baseline="0" dirty="0" smtClean="0">
                <a:ln>
                  <a:noFill/>
                </a:ln>
                <a:solidFill>
                  <a:schemeClr val="tx1"/>
                </a:solidFill>
                <a:effectLst/>
                <a:latin typeface="Simplified Arabic"/>
                <a:ea typeface="Calibri" pitchFamily="34" charset="0"/>
                <a:cs typeface="Arial" pitchFamily="34" charset="0"/>
              </a:rPr>
              <a:t>.</a:t>
            </a:r>
            <a:endParaRPr kumimoji="0" lang="fr-FR" altLang="zh-CN" sz="32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
                <a:srgbClr val="FF0000"/>
              </a:buClr>
              <a:buSzTx/>
              <a:buFont typeface="Wingdings" pitchFamily="2" charset="2"/>
              <a:buChar char="ü"/>
              <a:tabLst>
                <a:tab pos="136525" algn="r"/>
                <a:tab pos="422275" algn="r"/>
              </a:tabLst>
            </a:pPr>
            <a:r>
              <a:rPr kumimoji="0" lang="ar-SA" altLang="zh-CN" sz="3200" b="1" i="0" u="none" strike="noStrike" cap="none" normalizeH="0" baseline="0" dirty="0" smtClean="0">
                <a:ln>
                  <a:noFill/>
                </a:ln>
                <a:solidFill>
                  <a:schemeClr val="tx1"/>
                </a:solidFill>
                <a:effectLst/>
                <a:latin typeface="Simplified Arabic"/>
                <a:ea typeface="Calibri" pitchFamily="34" charset="0"/>
                <a:cs typeface="Arial" pitchFamily="34" charset="0"/>
              </a:rPr>
              <a:t>قاعدة الحد الأدنى للتمويل الذاتي</a:t>
            </a:r>
            <a:r>
              <a:rPr kumimoji="0" lang="ar-DZ" altLang="zh-CN" sz="3200" b="1" i="0" u="none" strike="noStrike" cap="none" normalizeH="0" baseline="0" dirty="0" smtClean="0">
                <a:ln>
                  <a:noFill/>
                </a:ln>
                <a:solidFill>
                  <a:schemeClr val="tx1"/>
                </a:solidFill>
                <a:effectLst/>
                <a:latin typeface="Simplified Arabic"/>
                <a:ea typeface="Calibri" pitchFamily="34" charset="0"/>
                <a:cs typeface="Arial" pitchFamily="34" charset="0"/>
              </a:rPr>
              <a:t>: </a:t>
            </a:r>
            <a:r>
              <a:rPr kumimoji="0" lang="ar-SA" altLang="zh-CN" sz="3200" b="1" i="0" u="none" strike="noStrike" cap="none" normalizeH="0" baseline="0" dirty="0" smtClean="0">
                <a:ln>
                  <a:noFill/>
                </a:ln>
                <a:solidFill>
                  <a:schemeClr val="tx1"/>
                </a:solidFill>
                <a:effectLst/>
                <a:latin typeface="Simplified Arabic"/>
                <a:ea typeface="Calibri" pitchFamily="34" charset="0"/>
                <a:cs typeface="Arial" pitchFamily="34" charset="0"/>
              </a:rPr>
              <a:t>يجب تمويل ثلث الاستثمارات على الأقل ذاتيا</a:t>
            </a:r>
            <a:r>
              <a:rPr kumimoji="0" lang="ar-DZ" altLang="zh-CN" sz="3200" b="1" i="0" u="none" strike="noStrike" cap="none" normalizeH="0" baseline="0" dirty="0" smtClean="0">
                <a:ln>
                  <a:noFill/>
                </a:ln>
                <a:solidFill>
                  <a:schemeClr val="tx1"/>
                </a:solidFill>
                <a:effectLst/>
                <a:latin typeface="Simplified Arabic"/>
                <a:ea typeface="Calibri" pitchFamily="34" charset="0"/>
                <a:cs typeface="Arial" pitchFamily="34" charset="0"/>
              </a:rPr>
              <a:t>.</a:t>
            </a:r>
            <a:endParaRPr kumimoji="0" lang="fr-FR" altLang="zh-CN" sz="3200" b="1"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Rectangle 1"/>
          <p:cNvSpPr>
            <a:spLocks noChangeArrowheads="1"/>
          </p:cNvSpPr>
          <p:nvPr/>
        </p:nvSpPr>
        <p:spPr bwMode="auto">
          <a:xfrm>
            <a:off x="228600" y="1554540"/>
            <a:ext cx="8610600"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   المالية: </a:t>
            </a:r>
            <a:r>
              <a:rPr kumimoji="0" lang="ar-DZ"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فرع في علم الاقتصاد يهتم بالجوانب المالية للأنشطة الاقتصادية المختلفة، وتنقسم بدورها إلى </a:t>
            </a:r>
            <a:r>
              <a:rPr kumimoji="0" lang="ar-DZ" sz="32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فروع متعددة</a:t>
            </a:r>
            <a:r>
              <a:rPr kumimoji="0" lang="ar-DZ"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مالية الأشخاص، مالية المؤسسات، مالية عمومية ومالية دولية.</a:t>
            </a:r>
            <a:endParaRPr kumimoji="0" lang="fr-FR" sz="3200" b="1" i="0" u="none" strike="noStrike" cap="none" normalizeH="0" baseline="0" dirty="0" smtClean="0">
              <a:ln>
                <a:noFill/>
              </a:ln>
              <a:solidFill>
                <a:schemeClr val="tx1"/>
              </a:solidFill>
              <a:effectLst/>
              <a:latin typeface="Arial" pitchFamily="34" charset="0"/>
              <a:cs typeface="Arial" pitchFamily="34" charset="0"/>
            </a:endParaRPr>
          </a:p>
        </p:txBody>
      </p:sp>
      <p:sp>
        <p:nvSpPr>
          <p:cNvPr id="5" name="Rectangle 4"/>
          <p:cNvSpPr/>
          <p:nvPr/>
        </p:nvSpPr>
        <p:spPr>
          <a:xfrm>
            <a:off x="7467600" y="457200"/>
            <a:ext cx="1148071" cy="646331"/>
          </a:xfrm>
          <a:prstGeom prst="rect">
            <a:avLst/>
          </a:prstGeom>
        </p:spPr>
        <p:txBody>
          <a:bodyPr wrap="none">
            <a:spAutoFit/>
          </a:bodyPr>
          <a:lstStyle/>
          <a:p>
            <a:r>
              <a:rPr lang="ar-DZ" sz="3600" b="1" dirty="0" smtClean="0">
                <a:solidFill>
                  <a:srgbClr val="FF0000"/>
                </a:solidFill>
                <a:latin typeface="Calibri" pitchFamily="34" charset="0"/>
                <a:ea typeface="Calibri" pitchFamily="34" charset="0"/>
                <a:cs typeface="Arial" pitchFamily="34" charset="0"/>
              </a:rPr>
              <a:t>تمهيد:</a:t>
            </a:r>
            <a:endParaRPr lang="fr-FR" sz="3600" dirty="0"/>
          </a:p>
        </p:txBody>
      </p:sp>
      <p:sp>
        <p:nvSpPr>
          <p:cNvPr id="4" name="Rectangle 1"/>
          <p:cNvSpPr>
            <a:spLocks noChangeArrowheads="1"/>
          </p:cNvSpPr>
          <p:nvPr/>
        </p:nvSpPr>
        <p:spPr bwMode="auto">
          <a:xfrm>
            <a:off x="228600" y="3840540"/>
            <a:ext cx="8610600"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Tx/>
              <a:buSzTx/>
              <a:buFontTx/>
              <a:buNone/>
              <a:tabLst/>
            </a:pPr>
            <a:r>
              <a:rPr kumimoji="0" lang="ar-DZ"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تشمل مالية المؤسسة </a:t>
            </a:r>
            <a:r>
              <a:rPr kumimoji="0" lang="ar-DZ" sz="32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موضوعان كبيران هما</a:t>
            </a:r>
            <a:r>
              <a:rPr kumimoji="0" lang="ar-DZ"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a:t>
            </a:r>
            <a:r>
              <a:rPr kumimoji="0" lang="ar-DZ" sz="32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التحليل والتشخيص المالي </a:t>
            </a:r>
            <a:r>
              <a:rPr kumimoji="0" lang="ar-DZ"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(دراسة الوضعية المالية للمؤسسة)، و</a:t>
            </a:r>
            <a:r>
              <a:rPr kumimoji="0" lang="ar-DZ" sz="32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الإدارة المالية</a:t>
            </a:r>
            <a:r>
              <a:rPr kumimoji="0" lang="ar-DZ" sz="3200" b="1" i="0" u="none" strike="noStrike" cap="none" normalizeH="0" baseline="0" dirty="0" smtClean="0">
                <a:ln>
                  <a:noFill/>
                </a:ln>
                <a:effectLst/>
                <a:latin typeface="Calibri" pitchFamily="34" charset="0"/>
                <a:ea typeface="Calibri" pitchFamily="34" charset="0"/>
                <a:cs typeface="Arial" pitchFamily="34" charset="0"/>
              </a:rPr>
              <a:t>(القرارات</a:t>
            </a:r>
            <a:r>
              <a:rPr kumimoji="0" lang="ar-DZ" sz="32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 </a:t>
            </a:r>
            <a:r>
              <a:rPr kumimoji="0" lang="ar-DZ"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المالية، التنبؤات المالية).</a:t>
            </a:r>
            <a:endParaRPr kumimoji="0" lang="fr-FR" sz="3200" b="1" i="0" u="none" strike="noStrike" cap="none" normalizeH="0" baseline="0" dirty="0" smtClean="0">
              <a:ln>
                <a:noFill/>
              </a:ln>
              <a:solidFill>
                <a:srgbClr val="FF0000"/>
              </a:solidFill>
              <a:effectLst/>
              <a:latin typeface="Arial" pitchFamily="34" charset="0"/>
              <a:cs typeface="Arial"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228600" y="1272600"/>
            <a:ext cx="8610600" cy="25545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القرارات المالية نوعان:</a:t>
            </a:r>
            <a:endParaRPr kumimoji="0" lang="fr-FR" sz="3200" b="1"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قرارات مالية ق أ: </a:t>
            </a:r>
            <a:r>
              <a:rPr kumimoji="0" lang="ar-DZ" sz="30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تتعلق بتسيير رأس المال العامل، تسيير الخزينة.</a:t>
            </a:r>
            <a:endParaRPr kumimoji="0" lang="fr-FR" sz="30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قرارات مالية ط أ: </a:t>
            </a:r>
            <a:r>
              <a:rPr kumimoji="0" lang="ar-DZ" sz="30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تضم قرارات الاستثمار، التمويل وتوزيع الأرباح.</a:t>
            </a:r>
            <a:endParaRPr kumimoji="0" lang="en-US" sz="3000" b="1" i="0" u="none" strike="noStrike" cap="none" normalizeH="0" baseline="0" dirty="0" smtClean="0">
              <a:ln>
                <a:noFill/>
              </a:ln>
              <a:solidFill>
                <a:schemeClr val="tx1"/>
              </a:solidFill>
              <a:effectLst/>
              <a:latin typeface="Calibri" pitchFamily="34" charset="0"/>
              <a:ea typeface="Calibri" pitchFamily="34" charset="0"/>
              <a:cs typeface="Arial" pitchFamily="34" charset="0"/>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ar-DZ"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يستند صنع واتخاذ القرارات المالية </a:t>
            </a:r>
            <a:r>
              <a:rPr kumimoji="0" lang="ar-DZ" sz="3200" b="1" i="0" u="none" strike="noStrike" cap="none" normalizeH="0" baseline="0" dirty="0" err="1" smtClean="0">
                <a:ln>
                  <a:noFill/>
                </a:ln>
                <a:solidFill>
                  <a:schemeClr val="tx1"/>
                </a:solidFill>
                <a:effectLst/>
                <a:latin typeface="Calibri" pitchFamily="34" charset="0"/>
                <a:ea typeface="Calibri" pitchFamily="34" charset="0"/>
                <a:cs typeface="Arial" pitchFamily="34" charset="0"/>
              </a:rPr>
              <a:t>ق</a:t>
            </a:r>
            <a:r>
              <a:rPr kumimoji="0" lang="ar-DZ"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ط </a:t>
            </a:r>
            <a:r>
              <a:rPr kumimoji="0" lang="ar-DZ" sz="3200" b="1" i="0" u="none" strike="noStrike" cap="none" normalizeH="0" baseline="0" dirty="0" err="1" smtClean="0">
                <a:ln>
                  <a:noFill/>
                </a:ln>
                <a:solidFill>
                  <a:schemeClr val="tx1"/>
                </a:solidFill>
                <a:effectLst/>
                <a:latin typeface="Calibri" pitchFamily="34" charset="0"/>
                <a:ea typeface="Calibri" pitchFamily="34" charset="0"/>
                <a:cs typeface="Arial" pitchFamily="34" charset="0"/>
              </a:rPr>
              <a:t>أ</a:t>
            </a:r>
            <a:r>
              <a:rPr kumimoji="0" lang="ar-DZ"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على مجموعة من القواعد والمبادئ تسمى</a:t>
            </a:r>
            <a:r>
              <a:rPr kumimoji="0" lang="fr-FR"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a:t>
            </a:r>
            <a:r>
              <a:rPr kumimoji="0" lang="ar-DZ" sz="32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السياسات المالية</a:t>
            </a:r>
            <a:r>
              <a:rPr kumimoji="0" lang="fr-FR" sz="32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a:t>
            </a:r>
            <a:r>
              <a:rPr kumimoji="0" lang="fr-FR" sz="3200" b="1" i="0" u="none" strike="noStrike" cap="none" normalizeH="0" baseline="0" dirty="0" smtClean="0">
                <a:ln>
                  <a:noFill/>
                </a:ln>
                <a:solidFill>
                  <a:srgbClr val="FF0000"/>
                </a:solidFill>
                <a:effectLst/>
                <a:latin typeface="Arial" pitchFamily="34" charset="0"/>
                <a:cs typeface="Arial" pitchFamily="34" charset="0"/>
              </a:rPr>
              <a:t>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p:cNvSpPr/>
          <p:nvPr/>
        </p:nvSpPr>
        <p:spPr>
          <a:xfrm>
            <a:off x="5357250" y="838200"/>
            <a:ext cx="3179075" cy="646331"/>
          </a:xfrm>
          <a:prstGeom prst="rect">
            <a:avLst/>
          </a:prstGeom>
        </p:spPr>
        <p:txBody>
          <a:bodyPr wrap="none">
            <a:spAutoFit/>
          </a:bodyPr>
          <a:lstStyle/>
          <a:p>
            <a:pPr algn="r" rtl="1"/>
            <a:r>
              <a:rPr lang="ar-DZ" sz="3600" b="1" dirty="0" smtClean="0">
                <a:solidFill>
                  <a:srgbClr val="FF0000"/>
                </a:solidFill>
                <a:latin typeface="Times New Roman" pitchFamily="18" charset="0"/>
                <a:cs typeface="Times New Roman" pitchFamily="18" charset="0"/>
              </a:rPr>
              <a:t>1. السياسة في لغة:</a:t>
            </a:r>
            <a:endParaRPr lang="fr-FR" sz="3600" dirty="0">
              <a:solidFill>
                <a:srgbClr val="FF0000"/>
              </a:solidFill>
              <a:latin typeface="Times New Roman" pitchFamily="18" charset="0"/>
              <a:cs typeface="Times New Roman" pitchFamily="18" charset="0"/>
            </a:endParaRPr>
          </a:p>
        </p:txBody>
      </p:sp>
      <p:sp>
        <p:nvSpPr>
          <p:cNvPr id="6" name="Rectangle 5"/>
          <p:cNvSpPr/>
          <p:nvPr/>
        </p:nvSpPr>
        <p:spPr>
          <a:xfrm>
            <a:off x="228600" y="1981200"/>
            <a:ext cx="8534400" cy="1569660"/>
          </a:xfrm>
          <a:prstGeom prst="rect">
            <a:avLst/>
          </a:prstGeom>
        </p:spPr>
        <p:txBody>
          <a:bodyPr wrap="square">
            <a:spAutoFit/>
          </a:bodyPr>
          <a:lstStyle/>
          <a:p>
            <a:pPr algn="justLow" rtl="1"/>
            <a:r>
              <a:rPr lang="ar-DZ" sz="3200" b="1" dirty="0" smtClean="0">
                <a:latin typeface="Times New Roman" pitchFamily="18" charset="0"/>
                <a:cs typeface="Times New Roman" pitchFamily="18" charset="0"/>
              </a:rPr>
              <a:t> </a:t>
            </a:r>
            <a:r>
              <a:rPr lang="fr-FR" sz="3200" b="1" dirty="0" smtClean="0">
                <a:latin typeface="Times New Roman" pitchFamily="18" charset="0"/>
                <a:cs typeface="Times New Roman" pitchFamily="18" charset="0"/>
              </a:rPr>
              <a:t> </a:t>
            </a:r>
            <a:r>
              <a:rPr lang="ar-DZ" sz="3200" b="1" dirty="0" smtClean="0">
                <a:latin typeface="Times New Roman" pitchFamily="18" charset="0"/>
                <a:cs typeface="Times New Roman" pitchFamily="18" charset="0"/>
              </a:rPr>
              <a:t>   </a:t>
            </a:r>
            <a:r>
              <a:rPr lang="ar-SA" sz="3200" b="1" dirty="0" smtClean="0">
                <a:latin typeface="Times New Roman" pitchFamily="18" charset="0"/>
                <a:cs typeface="Times New Roman" pitchFamily="18" charset="0"/>
              </a:rPr>
              <a:t>تعود  كلمة السياسة (</a:t>
            </a:r>
            <a:r>
              <a:rPr lang="fr-FR" sz="3200" b="1" dirty="0" smtClean="0">
                <a:latin typeface="Times New Roman" pitchFamily="18" charset="0"/>
                <a:cs typeface="Times New Roman" pitchFamily="18" charset="0"/>
              </a:rPr>
              <a:t>Politique</a:t>
            </a:r>
            <a:r>
              <a:rPr lang="ar-SA" sz="3200" b="1" dirty="0" smtClean="0">
                <a:latin typeface="Times New Roman" pitchFamily="18" charset="0"/>
                <a:cs typeface="Times New Roman" pitchFamily="18" charset="0"/>
              </a:rPr>
              <a:t>، </a:t>
            </a:r>
            <a:r>
              <a:rPr lang="fr-FR" sz="3200" b="1" dirty="0" smtClean="0">
                <a:latin typeface="Times New Roman" pitchFamily="18" charset="0"/>
                <a:cs typeface="Times New Roman" pitchFamily="18" charset="0"/>
              </a:rPr>
              <a:t>Politic</a:t>
            </a:r>
            <a:r>
              <a:rPr lang="ar-SA" sz="3200" b="1" dirty="0" smtClean="0">
                <a:latin typeface="Times New Roman" pitchFamily="18" charset="0"/>
                <a:cs typeface="Times New Roman" pitchFamily="18" charset="0"/>
              </a:rPr>
              <a:t>)،  إلى الإغريقية القديمة </a:t>
            </a:r>
            <a:r>
              <a:rPr lang="fr-FR" sz="3200" b="1" dirty="0" smtClean="0">
                <a:solidFill>
                  <a:srgbClr val="FF0000"/>
                </a:solidFill>
                <a:latin typeface="Times New Roman" pitchFamily="18" charset="0"/>
                <a:cs typeface="Times New Roman" pitchFamily="18" charset="0"/>
              </a:rPr>
              <a:t>πολιτικός</a:t>
            </a:r>
            <a:r>
              <a:rPr lang="ar-DZ" sz="3200" b="1" dirty="0" smtClean="0">
                <a:solidFill>
                  <a:srgbClr val="FF0000"/>
                </a:solidFill>
                <a:latin typeface="Times New Roman" pitchFamily="18" charset="0"/>
                <a:cs typeface="Times New Roman" pitchFamily="18" charset="0"/>
              </a:rPr>
              <a:t> </a:t>
            </a:r>
            <a:r>
              <a:rPr lang="ar-SA" sz="3200" b="1" dirty="0" smtClean="0">
                <a:latin typeface="Times New Roman" pitchFamily="18" charset="0"/>
                <a:cs typeface="Times New Roman" pitchFamily="18" charset="0"/>
              </a:rPr>
              <a:t>(</a:t>
            </a:r>
            <a:r>
              <a:rPr lang="fr-FR" sz="3200" b="1" dirty="0" smtClean="0">
                <a:latin typeface="Times New Roman" pitchFamily="18" charset="0"/>
                <a:cs typeface="Times New Roman" pitchFamily="18" charset="0"/>
              </a:rPr>
              <a:t>politikos</a:t>
            </a:r>
            <a:r>
              <a:rPr lang="ar-SA" sz="3200" b="1" dirty="0" smtClean="0">
                <a:latin typeface="Times New Roman" pitchFamily="18" charset="0"/>
                <a:cs typeface="Times New Roman" pitchFamily="18" charset="0"/>
              </a:rPr>
              <a:t>)، وانتقلت إلى اللاتينية </a:t>
            </a:r>
            <a:r>
              <a:rPr lang="fr-FR" sz="3200" b="1" dirty="0" smtClean="0">
                <a:latin typeface="Times New Roman" pitchFamily="18" charset="0"/>
                <a:cs typeface="Times New Roman" pitchFamily="18" charset="0"/>
              </a:rPr>
              <a:t>Politicus</a:t>
            </a:r>
            <a:r>
              <a:rPr lang="ar-DZ" sz="3200" b="1" dirty="0" smtClean="0">
                <a:latin typeface="Times New Roman" pitchFamily="18" charset="0"/>
                <a:cs typeface="Times New Roman" pitchFamily="18" charset="0"/>
              </a:rPr>
              <a:t>.</a:t>
            </a:r>
            <a:endParaRPr lang="fr-FR" sz="3200" b="1" dirty="0">
              <a:latin typeface="Times New Roman" pitchFamily="18" charset="0"/>
              <a:cs typeface="Times New Roman" pitchFamily="18" charset="0"/>
            </a:endParaRPr>
          </a:p>
        </p:txBody>
      </p:sp>
      <p:sp>
        <p:nvSpPr>
          <p:cNvPr id="8" name="Rectangle 7"/>
          <p:cNvSpPr/>
          <p:nvPr/>
        </p:nvSpPr>
        <p:spPr>
          <a:xfrm>
            <a:off x="228600" y="3657600"/>
            <a:ext cx="8534400" cy="1569660"/>
          </a:xfrm>
          <a:prstGeom prst="rect">
            <a:avLst/>
          </a:prstGeom>
        </p:spPr>
        <p:txBody>
          <a:bodyPr wrap="square">
            <a:spAutoFit/>
          </a:bodyPr>
          <a:lstStyle/>
          <a:p>
            <a:pPr algn="justLow" rtl="1"/>
            <a:r>
              <a:rPr lang="fr-FR" sz="3200" b="1" dirty="0" smtClean="0">
                <a:latin typeface="Times New Roman" pitchFamily="18" charset="0"/>
                <a:cs typeface="Times New Roman" pitchFamily="18" charset="0"/>
              </a:rPr>
              <a:t>     </a:t>
            </a:r>
            <a:r>
              <a:rPr lang="ar-SA" sz="3200" b="1" dirty="0" smtClean="0">
                <a:latin typeface="Times New Roman" pitchFamily="18" charset="0"/>
                <a:cs typeface="Times New Roman" pitchFamily="18" charset="0"/>
              </a:rPr>
              <a:t>تتكون من مقطعي</a:t>
            </a:r>
            <a:r>
              <a:rPr lang="ar-DZ" sz="3200" b="1" dirty="0" smtClean="0">
                <a:latin typeface="Times New Roman" pitchFamily="18" charset="0"/>
                <a:cs typeface="Times New Roman" pitchFamily="18" charset="0"/>
              </a:rPr>
              <a:t>ن </a:t>
            </a:r>
            <a:r>
              <a:rPr lang="fr-FR" sz="3200" b="1" dirty="0" smtClean="0">
                <a:solidFill>
                  <a:srgbClr val="FF0000"/>
                </a:solidFill>
                <a:latin typeface="Times New Roman" pitchFamily="18" charset="0"/>
                <a:cs typeface="Times New Roman" pitchFamily="18" charset="0"/>
              </a:rPr>
              <a:t>πολίτης </a:t>
            </a:r>
            <a:r>
              <a:rPr lang="ar-DZ" sz="3200" b="1" dirty="0" smtClean="0">
                <a:latin typeface="Times New Roman" pitchFamily="18" charset="0"/>
                <a:cs typeface="Times New Roman" pitchFamily="18" charset="0"/>
              </a:rPr>
              <a:t>(</a:t>
            </a:r>
            <a:r>
              <a:rPr lang="fr-FR" sz="3200" b="1" dirty="0" smtClean="0">
                <a:latin typeface="Times New Roman" pitchFamily="18" charset="0"/>
                <a:cs typeface="Times New Roman" pitchFamily="18" charset="0"/>
              </a:rPr>
              <a:t>Politis</a:t>
            </a:r>
            <a:r>
              <a:rPr lang="ar-DZ" sz="3200" b="1" dirty="0" smtClean="0">
                <a:latin typeface="Times New Roman" pitchFamily="18" charset="0"/>
                <a:cs typeface="Times New Roman" pitchFamily="18" charset="0"/>
              </a:rPr>
              <a:t>)</a:t>
            </a:r>
            <a:r>
              <a:rPr lang="fr-FR" sz="3200" b="1" dirty="0" smtClean="0">
                <a:solidFill>
                  <a:srgbClr val="FF0000"/>
                </a:solidFill>
                <a:latin typeface="Times New Roman" pitchFamily="18" charset="0"/>
                <a:cs typeface="Times New Roman" pitchFamily="18" charset="0"/>
              </a:rPr>
              <a:t> </a:t>
            </a:r>
            <a:r>
              <a:rPr lang="ar-SA" sz="3200" b="1" dirty="0" smtClean="0">
                <a:latin typeface="Times New Roman" pitchFamily="18" charset="0"/>
                <a:cs typeface="Times New Roman" pitchFamily="18" charset="0"/>
              </a:rPr>
              <a:t>وتعني المواطن،</a:t>
            </a:r>
            <a:r>
              <a:rPr lang="ar-DZ" sz="3200" b="1" dirty="0" smtClean="0">
                <a:latin typeface="Times New Roman" pitchFamily="18" charset="0"/>
                <a:cs typeface="Times New Roman" pitchFamily="18" charset="0"/>
              </a:rPr>
              <a:t> و </a:t>
            </a:r>
            <a:r>
              <a:rPr lang="fr-FR" sz="3200" b="1" dirty="0" smtClean="0">
                <a:latin typeface="Times New Roman" pitchFamily="18" charset="0"/>
                <a:cs typeface="Times New Roman" pitchFamily="18" charset="0"/>
              </a:rPr>
              <a:t>(</a:t>
            </a:r>
            <a:r>
              <a:rPr lang="fr-FR" sz="3200" b="1" dirty="0" err="1" smtClean="0">
                <a:latin typeface="Times New Roman" pitchFamily="18" charset="0"/>
                <a:cs typeface="Times New Roman" pitchFamily="18" charset="0"/>
              </a:rPr>
              <a:t>ikos</a:t>
            </a:r>
            <a:r>
              <a:rPr lang="fr-FR" sz="3200" b="1" dirty="0" smtClean="0">
                <a:latin typeface="Times New Roman" pitchFamily="18" charset="0"/>
                <a:cs typeface="Times New Roman" pitchFamily="18" charset="0"/>
              </a:rPr>
              <a:t>) </a:t>
            </a:r>
            <a:r>
              <a:rPr lang="fr-FR" sz="3200" b="1" dirty="0" smtClean="0">
                <a:solidFill>
                  <a:srgbClr val="FF0000"/>
                </a:solidFill>
                <a:latin typeface="Times New Roman" pitchFamily="18" charset="0"/>
                <a:cs typeface="Times New Roman" pitchFamily="18" charset="0"/>
              </a:rPr>
              <a:t>-ικός</a:t>
            </a:r>
            <a:r>
              <a:rPr lang="fr-FR" sz="3200" b="1" dirty="0" smtClean="0">
                <a:latin typeface="Times New Roman" pitchFamily="18" charset="0"/>
                <a:cs typeface="Times New Roman" pitchFamily="18" charset="0"/>
              </a:rPr>
              <a:t> </a:t>
            </a:r>
            <a:r>
              <a:rPr lang="ar-DZ" sz="3200" b="1" dirty="0" smtClean="0">
                <a:latin typeface="Times New Roman" pitchFamily="18" charset="0"/>
                <a:cs typeface="Times New Roman" pitchFamily="18" charset="0"/>
              </a:rPr>
              <a:t>و</a:t>
            </a:r>
            <a:r>
              <a:rPr lang="ar-SA" sz="3200" b="1" dirty="0" smtClean="0">
                <a:latin typeface="Times New Roman" pitchFamily="18" charset="0"/>
                <a:cs typeface="Times New Roman" pitchFamily="18" charset="0"/>
              </a:rPr>
              <a:t>تعني متعلق بـ، أي </a:t>
            </a:r>
            <a:r>
              <a:rPr lang="ar-DZ" sz="3200" b="1" dirty="0" smtClean="0">
                <a:latin typeface="Times New Roman" pitchFamily="18" charset="0"/>
                <a:cs typeface="Times New Roman" pitchFamily="18" charset="0"/>
              </a:rPr>
              <a:t>الكلمة </a:t>
            </a:r>
            <a:r>
              <a:rPr lang="ar-SA" sz="3200" b="1" dirty="0" smtClean="0">
                <a:latin typeface="Times New Roman" pitchFamily="18" charset="0"/>
                <a:cs typeface="Times New Roman" pitchFamily="18" charset="0"/>
              </a:rPr>
              <a:t>كل ما هو متعلق بمجتمع المواطنين</a:t>
            </a:r>
            <a:r>
              <a:rPr lang="ar-DZ" sz="3200" b="1" dirty="0" smtClean="0">
                <a:latin typeface="Times New Roman" pitchFamily="18" charset="0"/>
                <a:cs typeface="Times New Roman" pitchFamily="18" charset="0"/>
              </a:rPr>
              <a:t>.</a:t>
            </a:r>
          </a:p>
        </p:txBody>
      </p:sp>
      <p:sp>
        <p:nvSpPr>
          <p:cNvPr id="9" name="Rectangle 8"/>
          <p:cNvSpPr/>
          <p:nvPr/>
        </p:nvSpPr>
        <p:spPr>
          <a:xfrm>
            <a:off x="228600" y="5168205"/>
            <a:ext cx="8534400" cy="1569660"/>
          </a:xfrm>
          <a:prstGeom prst="rect">
            <a:avLst/>
          </a:prstGeom>
        </p:spPr>
        <p:txBody>
          <a:bodyPr wrap="square">
            <a:spAutoFit/>
          </a:bodyPr>
          <a:lstStyle/>
          <a:p>
            <a:pPr algn="justLow" rtl="1"/>
            <a:r>
              <a:rPr lang="fr-FR" sz="3200" b="1" dirty="0" smtClean="0">
                <a:latin typeface="Times New Roman" pitchFamily="18" charset="0"/>
                <a:cs typeface="Times New Roman" pitchFamily="18" charset="0"/>
              </a:rPr>
              <a:t>     </a:t>
            </a:r>
            <a:r>
              <a:rPr lang="ar-SA" sz="3200" b="1" dirty="0" smtClean="0">
                <a:latin typeface="Times New Roman" pitchFamily="18" charset="0"/>
                <a:cs typeface="Times New Roman" pitchFamily="18" charset="0"/>
              </a:rPr>
              <a:t>وقد تتكون من المقطعين </a:t>
            </a:r>
            <a:r>
              <a:rPr lang="fr-FR" sz="3200" b="1" dirty="0" err="1" smtClean="0">
                <a:solidFill>
                  <a:srgbClr val="FF0000"/>
                </a:solidFill>
                <a:latin typeface="Times New Roman" pitchFamily="18" charset="0"/>
                <a:cs typeface="Times New Roman" pitchFamily="18" charset="0"/>
              </a:rPr>
              <a:t>πόλις</a:t>
            </a:r>
            <a:r>
              <a:rPr lang="ar-SA" sz="3200" b="1" dirty="0" smtClean="0">
                <a:latin typeface="Times New Roman" pitchFamily="18" charset="0"/>
                <a:cs typeface="Times New Roman" pitchFamily="18" charset="0"/>
              </a:rPr>
              <a:t>(</a:t>
            </a:r>
            <a:r>
              <a:rPr lang="fr-FR" sz="3200" b="1" dirty="0" err="1" smtClean="0">
                <a:solidFill>
                  <a:srgbClr val="FF0000"/>
                </a:solidFill>
                <a:latin typeface="Times New Roman" pitchFamily="18" charset="0"/>
                <a:cs typeface="Times New Roman" pitchFamily="18" charset="0"/>
              </a:rPr>
              <a:t>pólis</a:t>
            </a:r>
            <a:r>
              <a:rPr lang="ar-SA" sz="3200" b="1" dirty="0" smtClean="0">
                <a:latin typeface="Times New Roman" pitchFamily="18" charset="0"/>
                <a:cs typeface="Times New Roman" pitchFamily="18" charset="0"/>
              </a:rPr>
              <a:t>) وتعني شؤون المدينة </a:t>
            </a:r>
            <a:r>
              <a:rPr lang="fr-FR" sz="3200" b="1" dirty="0" smtClean="0">
                <a:solidFill>
                  <a:srgbClr val="FF0000"/>
                </a:solidFill>
                <a:latin typeface="Times New Roman" pitchFamily="18" charset="0"/>
                <a:cs typeface="Times New Roman" pitchFamily="18" charset="0"/>
              </a:rPr>
              <a:t>Cité</a:t>
            </a:r>
            <a:r>
              <a:rPr lang="ar-SA" sz="3200" b="1" dirty="0" smtClean="0">
                <a:latin typeface="Times New Roman" pitchFamily="18" charset="0"/>
                <a:cs typeface="Times New Roman" pitchFamily="18" charset="0"/>
              </a:rPr>
              <a:t> و </a:t>
            </a:r>
            <a:r>
              <a:rPr lang="fr-FR" sz="3200" b="1" dirty="0" smtClean="0">
                <a:latin typeface="Times New Roman" pitchFamily="18" charset="0"/>
                <a:cs typeface="Times New Roman" pitchFamily="18" charset="0"/>
              </a:rPr>
              <a:t> </a:t>
            </a:r>
            <a:r>
              <a:rPr lang="fr-FR" sz="3200" b="1" dirty="0" smtClean="0">
                <a:solidFill>
                  <a:srgbClr val="FF0000"/>
                </a:solidFill>
                <a:latin typeface="Times New Roman" pitchFamily="18" charset="0"/>
                <a:cs typeface="Times New Roman" pitchFamily="18" charset="0"/>
              </a:rPr>
              <a:t>-ικός</a:t>
            </a:r>
            <a:r>
              <a:rPr lang="ar-SA" sz="3200" b="1" dirty="0" smtClean="0">
                <a:latin typeface="Times New Roman" pitchFamily="18" charset="0"/>
                <a:cs typeface="Times New Roman" pitchFamily="18" charset="0"/>
              </a:rPr>
              <a:t>وتعني متعلق بـ، أي الكلمة تعني كل ما هو متعلق بشؤون المدينة (وهي </a:t>
            </a:r>
            <a:r>
              <a:rPr lang="ar-SA" sz="3200" b="1" dirty="0" smtClean="0">
                <a:solidFill>
                  <a:srgbClr val="FF0000"/>
                </a:solidFill>
                <a:latin typeface="Times New Roman" pitchFamily="18" charset="0"/>
                <a:cs typeface="Times New Roman" pitchFamily="18" charset="0"/>
              </a:rPr>
              <a:t>مجتمع من المواطنين</a:t>
            </a:r>
            <a:r>
              <a:rPr lang="ar-SA" sz="3200" b="1" dirty="0" smtClean="0">
                <a:latin typeface="Times New Roman" pitchFamily="18" charset="0"/>
                <a:cs typeface="Times New Roman" pitchFamily="18" charset="0"/>
              </a:rPr>
              <a:t>)</a:t>
            </a:r>
            <a:r>
              <a:rPr lang="ar-DZ" sz="3200" b="1" dirty="0" smtClean="0">
                <a:latin typeface="Times New Roman" pitchFamily="18" charset="0"/>
                <a:cs typeface="Times New Roman" pitchFamily="18" charset="0"/>
              </a:rPr>
              <a:t>.</a:t>
            </a:r>
            <a:endParaRPr lang="fr-FR" sz="3200" b="1" dirty="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304800" y="616327"/>
            <a:ext cx="8458200"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Low" rtl="1" fontAlgn="base">
              <a:spcBef>
                <a:spcPct val="0"/>
              </a:spcBef>
              <a:spcAft>
                <a:spcPct val="0"/>
              </a:spcAft>
            </a:pPr>
            <a:r>
              <a:rPr kumimoji="0" lang="ar-SA" sz="3200" b="1" i="0" u="none" strike="noStrike" cap="none" normalizeH="0" baseline="0" dirty="0" smtClean="0">
                <a:ln>
                  <a:noFill/>
                </a:ln>
                <a:effectLst/>
                <a:latin typeface="Times New Roman" pitchFamily="18" charset="0"/>
                <a:ea typeface="Calibri" pitchFamily="34" charset="0"/>
                <a:cs typeface="Times New Roman" pitchFamily="18" charset="0"/>
              </a:rPr>
              <a:t>    إذن كلمة </a:t>
            </a:r>
            <a:r>
              <a:rPr kumimoji="0" lang="ar-DZ" sz="3200" b="1" i="0" u="none" strike="noStrike" cap="none" normalizeH="0" baseline="0" dirty="0" smtClean="0">
                <a:ln>
                  <a:noFill/>
                </a:ln>
                <a:effectLst/>
                <a:latin typeface="Times New Roman" pitchFamily="18" charset="0"/>
                <a:ea typeface="Calibri" pitchFamily="34" charset="0"/>
                <a:cs typeface="Times New Roman" pitchFamily="18" charset="0"/>
              </a:rPr>
              <a:t>'</a:t>
            </a:r>
            <a:r>
              <a:rPr lang="ar-DZ" sz="3200" b="1" dirty="0" smtClean="0">
                <a:latin typeface="Times New Roman" pitchFamily="18" charset="0"/>
                <a:ea typeface="Calibri" pitchFamily="34" charset="0"/>
                <a:cs typeface="Times New Roman" pitchFamily="18" charset="0"/>
              </a:rPr>
              <a:t>' </a:t>
            </a:r>
            <a:r>
              <a:rPr kumimoji="0" lang="ar-SA"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سياسة</a:t>
            </a:r>
            <a:r>
              <a:rPr lang="ar-DZ" sz="3200" b="1" dirty="0" smtClean="0">
                <a:solidFill>
                  <a:srgbClr val="222222"/>
                </a:solidFill>
                <a:latin typeface="Times New Roman" pitchFamily="18" charset="0"/>
                <a:ea typeface="Calibri" pitchFamily="34" charset="0"/>
                <a:cs typeface="Times New Roman" pitchFamily="18" charset="0"/>
              </a:rPr>
              <a:t>'' </a:t>
            </a:r>
            <a:r>
              <a:rPr kumimoji="0" lang="ar-SA" sz="3200" b="1"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هي ترجمة </a:t>
            </a:r>
            <a:r>
              <a:rPr kumimoji="0" lang="ar-SA" sz="3200" b="1" i="0" u="none" strike="noStrike" cap="none" normalizeH="0" baseline="0" dirty="0" err="1" smtClean="0">
                <a:ln>
                  <a:noFill/>
                </a:ln>
                <a:solidFill>
                  <a:srgbClr val="222222"/>
                </a:solidFill>
                <a:effectLst/>
                <a:latin typeface="Times New Roman" pitchFamily="18" charset="0"/>
                <a:ea typeface="Calibri" pitchFamily="34" charset="0"/>
                <a:cs typeface="Times New Roman" pitchFamily="18" charset="0"/>
              </a:rPr>
              <a:t>ل</a:t>
            </a:r>
            <a:r>
              <a:rPr kumimoji="0" lang="ar-DZ" sz="3200" b="1"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ـ</a:t>
            </a:r>
            <a:r>
              <a:rPr kumimoji="0" lang="ar-SA" sz="3200" b="1"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 </a:t>
            </a:r>
            <a:r>
              <a:rPr kumimoji="0" lang="fr-FR" sz="3200" b="1"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Politics</a:t>
            </a:r>
            <a:r>
              <a:rPr kumimoji="0" lang="ar-SA" sz="3200" b="1"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 المشتقة من اليونانية</a:t>
            </a:r>
            <a:r>
              <a:rPr kumimoji="0" lang="fr-FR"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Polis</a:t>
            </a:r>
            <a:r>
              <a:rPr kumimoji="0" lang="fr-FR" sz="3200" b="1" i="0" u="none" strike="noStrike" cap="none" normalizeH="0" baseline="0" dirty="0" smtClean="0">
                <a:ln>
                  <a:noFill/>
                </a:ln>
                <a:solidFill>
                  <a:srgbClr val="222222"/>
                </a:solidFill>
                <a:effectLst/>
                <a:latin typeface="Times New Roman" pitchFamily="18" charset="0"/>
                <a:ea typeface="Calibri" pitchFamily="34" charset="0"/>
                <a:cs typeface="Times New Roman" pitchFamily="18" charset="0"/>
              </a:rPr>
              <a:t> </a:t>
            </a:r>
            <a:r>
              <a:rPr lang="ar-DZ" sz="3200" b="1" dirty="0" smtClean="0">
                <a:latin typeface="Times New Roman" pitchFamily="18" charset="0"/>
                <a:ea typeface="Calibri" pitchFamily="34" charset="0"/>
                <a:cs typeface="Times New Roman" pitchFamily="18" charset="0"/>
              </a:rPr>
              <a:t>:</a:t>
            </a:r>
            <a:r>
              <a:rPr kumimoji="0" lang="ar-SA" sz="3200" b="1" i="0" u="none" strike="noStrike" cap="none" normalizeH="0" baseline="0" dirty="0" smtClean="0">
                <a:ln>
                  <a:noFill/>
                </a:ln>
                <a:effectLst/>
                <a:latin typeface="Times New Roman" pitchFamily="18" charset="0"/>
                <a:ea typeface="Calibri" pitchFamily="34" charset="0"/>
                <a:cs typeface="Times New Roman" pitchFamily="18" charset="0"/>
              </a:rPr>
              <a:t> دولة المدينة، لأن المدن اليونانية القديمة كانت وحدات سياسية قائمة بذاتها </a:t>
            </a:r>
            <a:r>
              <a:rPr kumimoji="0" lang="ar-DZ" sz="3200" b="1" i="0" u="none" strike="noStrike" cap="none" normalizeH="0" baseline="0" dirty="0" smtClean="0">
                <a:ln>
                  <a:noFill/>
                </a:ln>
                <a:effectLst/>
                <a:latin typeface="Times New Roman" pitchFamily="18" charset="0"/>
                <a:ea typeface="Calibri" pitchFamily="34" charset="0"/>
                <a:cs typeface="Times New Roman" pitchFamily="18" charset="0"/>
              </a:rPr>
              <a:t>(</a:t>
            </a:r>
            <a:r>
              <a:rPr kumimoji="0" lang="ar-SA" sz="3200" b="1" i="0" u="none" strike="noStrike" cap="none" normalizeH="0" baseline="0" dirty="0" smtClean="0">
                <a:ln>
                  <a:noFill/>
                </a:ln>
                <a:effectLst/>
                <a:latin typeface="Times New Roman" pitchFamily="18" charset="0"/>
                <a:ea typeface="Calibri" pitchFamily="34" charset="0"/>
                <a:cs typeface="Times New Roman" pitchFamily="18" charset="0"/>
              </a:rPr>
              <a:t>دول</a:t>
            </a:r>
            <a:r>
              <a:rPr kumimoji="0" lang="ar-DZ" sz="3200" b="1" i="0" u="none" strike="noStrike" cap="none" normalizeH="0" baseline="0" dirty="0" smtClean="0">
                <a:ln>
                  <a:noFill/>
                </a:ln>
                <a:effectLst/>
                <a:latin typeface="Times New Roman" pitchFamily="18" charset="0"/>
                <a:ea typeface="Calibri" pitchFamily="34" charset="0"/>
                <a:cs typeface="Times New Roman" pitchFamily="18" charset="0"/>
              </a:rPr>
              <a:t>).</a:t>
            </a:r>
            <a:endParaRPr kumimoji="0" lang="ar-DZ" sz="3200" b="1" i="0" u="none" strike="noStrike" cap="none" normalizeH="0" baseline="0" dirty="0" smtClean="0">
              <a:ln>
                <a:noFill/>
              </a:ln>
              <a:effectLst/>
              <a:latin typeface="Times New Roman" pitchFamily="18" charset="0"/>
              <a:cs typeface="Times New Roman" pitchFamily="18" charset="0"/>
            </a:endParaRPr>
          </a:p>
        </p:txBody>
      </p:sp>
      <p:sp>
        <p:nvSpPr>
          <p:cNvPr id="6" name="Rectangle 1"/>
          <p:cNvSpPr>
            <a:spLocks noChangeArrowheads="1"/>
          </p:cNvSpPr>
          <p:nvPr/>
        </p:nvSpPr>
        <p:spPr bwMode="auto">
          <a:xfrm>
            <a:off x="304800" y="2961382"/>
            <a:ext cx="845820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Low" rtl="1" fontAlgn="base">
              <a:spcBef>
                <a:spcPct val="0"/>
              </a:spcBef>
              <a:spcAft>
                <a:spcPct val="0"/>
              </a:spcAft>
            </a:pPr>
            <a:r>
              <a:rPr lang="ar-DZ" sz="3200" b="1" dirty="0" smtClean="0">
                <a:solidFill>
                  <a:srgbClr val="222222"/>
                </a:solidFill>
                <a:latin typeface="Times New Roman" pitchFamily="18" charset="0"/>
                <a:ea typeface="Calibri" pitchFamily="34" charset="0"/>
                <a:cs typeface="Times New Roman" pitchFamily="18" charset="0"/>
              </a:rPr>
              <a:t>   </a:t>
            </a:r>
            <a:r>
              <a:rPr lang="ar-DZ" sz="3200" b="1" dirty="0" err="1" smtClean="0">
                <a:latin typeface="Times New Roman" pitchFamily="18" charset="0"/>
                <a:ea typeface="Calibri" pitchFamily="34" charset="0"/>
                <a:cs typeface="Times New Roman" pitchFamily="18" charset="0"/>
              </a:rPr>
              <a:t>ار</a:t>
            </a:r>
            <a:r>
              <a:rPr kumimoji="0" lang="ar-SA" sz="3200" b="1" i="0" u="none" strike="noStrike" cap="none" normalizeH="0" baseline="0" dirty="0" err="1" smtClean="0">
                <a:ln>
                  <a:noFill/>
                </a:ln>
                <a:effectLst/>
                <a:latin typeface="Times New Roman" pitchFamily="18" charset="0"/>
                <a:ea typeface="Calibri" pitchFamily="34" charset="0"/>
                <a:cs typeface="Times New Roman" pitchFamily="18" charset="0"/>
              </a:rPr>
              <a:t>تبطت</a:t>
            </a:r>
            <a:r>
              <a:rPr kumimoji="0" lang="ar-SA" sz="3200" b="1" i="0" u="none" strike="noStrike" cap="none" normalizeH="0" baseline="0" dirty="0" smtClean="0">
                <a:ln>
                  <a:noFill/>
                </a:ln>
                <a:effectLst/>
                <a:latin typeface="Times New Roman" pitchFamily="18" charset="0"/>
                <a:ea typeface="Calibri" pitchFamily="34" charset="0"/>
                <a:cs typeface="Times New Roman" pitchFamily="18" charset="0"/>
              </a:rPr>
              <a:t> الكلمة من البداية بالدولة، </a:t>
            </a:r>
            <a:r>
              <a:rPr kumimoji="0" lang="ar-DZ" sz="3200" b="1" i="0" u="none" strike="noStrike" cap="none" normalizeH="0" baseline="0" dirty="0" smtClean="0">
                <a:ln>
                  <a:noFill/>
                </a:ln>
                <a:effectLst/>
                <a:latin typeface="Times New Roman" pitchFamily="18" charset="0"/>
                <a:ea typeface="Calibri" pitchFamily="34" charset="0"/>
                <a:cs typeface="Times New Roman" pitchFamily="18" charset="0"/>
              </a:rPr>
              <a:t>وصارت </a:t>
            </a:r>
            <a:r>
              <a:rPr kumimoji="0" lang="ar-SA" sz="3200" b="1" i="0" u="none" strike="noStrike" cap="none" normalizeH="0" baseline="0" dirty="0" smtClean="0">
                <a:ln>
                  <a:noFill/>
                </a:ln>
                <a:effectLst/>
                <a:latin typeface="Times New Roman" pitchFamily="18" charset="0"/>
                <a:ea typeface="Calibri" pitchFamily="34" charset="0"/>
                <a:cs typeface="Times New Roman" pitchFamily="18" charset="0"/>
              </a:rPr>
              <a:t>السياسة هي </a:t>
            </a:r>
            <a:r>
              <a:rPr kumimoji="0" lang="ar-SA"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علم الدولة</a:t>
            </a:r>
            <a:r>
              <a:rPr kumimoji="0" lang="ar-DZ" sz="3200" b="1" i="0" u="none" strike="noStrike" cap="none" normalizeH="0" baseline="0" dirty="0" smtClean="0">
                <a:ln>
                  <a:noFill/>
                </a:ln>
                <a:effectLst/>
                <a:latin typeface="Times New Roman" pitchFamily="18" charset="0"/>
                <a:ea typeface="Calibri" pitchFamily="34" charset="0"/>
                <a:cs typeface="Times New Roman" pitchFamily="18" charset="0"/>
              </a:rPr>
              <a:t>،</a:t>
            </a:r>
            <a:r>
              <a:rPr kumimoji="0" lang="ar-SA" sz="3200" b="1" i="0" u="none" strike="noStrike" cap="none" normalizeH="0" baseline="0" dirty="0" smtClean="0">
                <a:ln>
                  <a:noFill/>
                </a:ln>
                <a:effectLst/>
                <a:latin typeface="Times New Roman" pitchFamily="18" charset="0"/>
                <a:ea typeface="Calibri" pitchFamily="34" charset="0"/>
                <a:cs typeface="Times New Roman" pitchFamily="18" charset="0"/>
              </a:rPr>
              <a:t> أو العلم الذي يعتني بكيفية إدارة شؤون الدولة</a:t>
            </a:r>
            <a:r>
              <a:rPr kumimoji="0" lang="ar-DZ" sz="3200" b="1" i="0" u="none" strike="noStrike" cap="none" normalizeH="0" baseline="0" dirty="0" smtClean="0">
                <a:ln>
                  <a:noFill/>
                </a:ln>
                <a:effectLst/>
                <a:latin typeface="Times New Roman" pitchFamily="18" charset="0"/>
                <a:ea typeface="Calibri" pitchFamily="34" charset="0"/>
                <a:cs typeface="Times New Roman" pitchFamily="18" charset="0"/>
              </a:rPr>
              <a:t>.</a:t>
            </a:r>
          </a:p>
        </p:txBody>
      </p:sp>
      <p:sp>
        <p:nvSpPr>
          <p:cNvPr id="7" name="Rectangle 1"/>
          <p:cNvSpPr>
            <a:spLocks noChangeArrowheads="1"/>
          </p:cNvSpPr>
          <p:nvPr/>
        </p:nvSpPr>
        <p:spPr bwMode="auto">
          <a:xfrm>
            <a:off x="304800" y="4561582"/>
            <a:ext cx="845820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Low" rtl="1" fontAlgn="base">
              <a:spcBef>
                <a:spcPct val="0"/>
              </a:spcBef>
              <a:spcAft>
                <a:spcPct val="0"/>
              </a:spcAft>
            </a:pPr>
            <a:r>
              <a:rPr kumimoji="0" lang="ar-SA" sz="3200" b="1" i="0" u="none" strike="noStrike" cap="none" normalizeH="0" baseline="0" dirty="0" smtClean="0">
                <a:ln>
                  <a:noFill/>
                </a:ln>
                <a:effectLst/>
                <a:latin typeface="Times New Roman" pitchFamily="18" charset="0"/>
                <a:ea typeface="Calibri" pitchFamily="34" charset="0"/>
                <a:cs typeface="Times New Roman" pitchFamily="18" charset="0"/>
              </a:rPr>
              <a:t>ومنه</a:t>
            </a:r>
            <a:r>
              <a:rPr kumimoji="0" lang="ar-DZ" sz="3200" b="1" i="0" u="none" strike="noStrike" cap="none" normalizeH="0" baseline="0" dirty="0" smtClean="0">
                <a:ln>
                  <a:noFill/>
                </a:ln>
                <a:effectLst/>
                <a:latin typeface="Times New Roman" pitchFamily="18" charset="0"/>
                <a:ea typeface="Calibri" pitchFamily="34" charset="0"/>
                <a:cs typeface="Times New Roman" pitchFamily="18" charset="0"/>
              </a:rPr>
              <a:t> </a:t>
            </a:r>
            <a:r>
              <a:rPr kumimoji="0" lang="ar-DZ"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فالسياسة </a:t>
            </a:r>
            <a:r>
              <a:rPr kumimoji="0" lang="fr-FR"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Politique</a:t>
            </a:r>
            <a:r>
              <a:rPr kumimoji="0" lang="ar-DZ"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هي فن وليس علم، حيث أنها تتعلق بإدارة المدينة في واقعها العملي وليس النظري.</a:t>
            </a:r>
            <a:endParaRPr kumimoji="0" lang="ar-DZ" sz="32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
          <p:cNvSpPr>
            <a:spLocks noChangeArrowheads="1"/>
          </p:cNvSpPr>
          <p:nvPr/>
        </p:nvSpPr>
        <p:spPr bwMode="auto">
          <a:xfrm>
            <a:off x="381000" y="2820412"/>
            <a:ext cx="8382000" cy="1569660"/>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dirty="0" smtClean="0" bmk="">
                <a:ln>
                  <a:noFill/>
                </a:ln>
                <a:solidFill>
                  <a:srgbClr val="222222"/>
                </a:solidFill>
                <a:effectLst/>
                <a:latin typeface="Times New Roman" pitchFamily="18" charset="0"/>
                <a:ea typeface="Calibri" pitchFamily="34" charset="0"/>
                <a:cs typeface="Times New Roman" pitchFamily="18" charset="0"/>
              </a:rPr>
              <a:t>    </a:t>
            </a:r>
            <a:r>
              <a:rPr kumimoji="0" lang="ar-SA" sz="3200" b="1" i="0" u="none" strike="noStrike" cap="none" normalizeH="0" baseline="0" dirty="0" smtClean="0" bmk="">
                <a:ln>
                  <a:noFill/>
                </a:ln>
                <a:effectLst/>
                <a:latin typeface="Times New Roman" pitchFamily="18" charset="0"/>
                <a:ea typeface="Calibri" pitchFamily="34" charset="0"/>
                <a:cs typeface="Times New Roman" pitchFamily="18" charset="0"/>
              </a:rPr>
              <a:t>يعرِّف معجم</a:t>
            </a:r>
            <a:r>
              <a:rPr kumimoji="0" lang="fr-FR" sz="2800" b="1" i="0" u="none" strike="noStrike" cap="none" normalizeH="0" baseline="0" dirty="0" smtClean="0" bmk="">
                <a:ln>
                  <a:noFill/>
                </a:ln>
                <a:effectLst/>
                <a:latin typeface="Times New Roman" pitchFamily="18" charset="0"/>
                <a:ea typeface="Calibri" pitchFamily="34" charset="0"/>
                <a:cs typeface="Times New Roman" pitchFamily="18" charset="0"/>
              </a:rPr>
              <a:t> Le Petit Larousse </a:t>
            </a:r>
            <a:r>
              <a:rPr kumimoji="0" lang="ar-SA" sz="3200" b="1" i="0" u="none" strike="noStrike" cap="none" normalizeH="0" baseline="0" dirty="0" smtClean="0" bmk="">
                <a:ln>
                  <a:noFill/>
                </a:ln>
                <a:effectLst/>
                <a:latin typeface="Times New Roman" pitchFamily="18" charset="0"/>
                <a:ea typeface="Calibri" pitchFamily="34" charset="0"/>
                <a:cs typeface="Times New Roman" pitchFamily="18" charset="0"/>
              </a:rPr>
              <a:t>السياسة</a:t>
            </a:r>
            <a:r>
              <a:rPr kumimoji="0" lang="fr-FR" sz="3200" b="1" i="0" u="none" strike="noStrike" cap="none" normalizeH="0" baseline="0" dirty="0" smtClean="0" bmk="">
                <a:ln>
                  <a:noFill/>
                </a:ln>
                <a:effectLst/>
                <a:latin typeface="Times New Roman" pitchFamily="18" charset="0"/>
                <a:ea typeface="Calibri" pitchFamily="34" charset="0"/>
                <a:cs typeface="Times New Roman" pitchFamily="18" charset="0"/>
              </a:rPr>
              <a:t> La Politique </a:t>
            </a:r>
            <a:r>
              <a:rPr kumimoji="0" lang="ar-DZ" sz="3200" b="1" i="0" u="none" strike="noStrike" cap="none" normalizeH="0" baseline="0" dirty="0" smtClean="0" bmk="">
                <a:ln>
                  <a:noFill/>
                </a:ln>
                <a:effectLst/>
                <a:latin typeface="Times New Roman" pitchFamily="18" charset="0"/>
                <a:ea typeface="Calibri" pitchFamily="34" charset="0"/>
                <a:cs typeface="Times New Roman" pitchFamily="18" charset="0"/>
              </a:rPr>
              <a:t> ب</a:t>
            </a:r>
            <a:r>
              <a:rPr kumimoji="0" lang="ar-SA" sz="3200" b="1" i="0" u="none" strike="noStrike" cap="none" normalizeH="0" baseline="0" dirty="0" smtClean="0" bmk="">
                <a:ln>
                  <a:noFill/>
                </a:ln>
                <a:effectLst/>
                <a:latin typeface="Times New Roman" pitchFamily="18" charset="0"/>
                <a:ea typeface="Calibri" pitchFamily="34" charset="0"/>
                <a:cs typeface="Times New Roman" pitchFamily="18" charset="0"/>
              </a:rPr>
              <a:t>أنها: " </a:t>
            </a:r>
            <a:r>
              <a:rPr kumimoji="0" lang="ar-SA" sz="3200" b="1" i="0" u="none" strike="noStrike" cap="none" normalizeH="0" baseline="0" dirty="0" smtClean="0" bmk="">
                <a:ln>
                  <a:noFill/>
                </a:ln>
                <a:solidFill>
                  <a:srgbClr val="FF0000"/>
                </a:solidFill>
                <a:effectLst/>
                <a:latin typeface="Times New Roman" pitchFamily="18" charset="0"/>
                <a:ea typeface="Calibri" pitchFamily="34" charset="0"/>
                <a:cs typeface="Times New Roman" pitchFamily="18" charset="0"/>
              </a:rPr>
              <a:t>إدارة الدولة </a:t>
            </a:r>
            <a:r>
              <a:rPr kumimoji="0" lang="ar-SA" sz="3200" b="1" i="0" u="none" strike="noStrike" cap="none" normalizeH="0" baseline="0" dirty="0" smtClean="0" bmk="">
                <a:ln>
                  <a:noFill/>
                </a:ln>
                <a:effectLst/>
                <a:latin typeface="Times New Roman" pitchFamily="18" charset="0"/>
                <a:ea typeface="Calibri" pitchFamily="34" charset="0"/>
                <a:cs typeface="Times New Roman" pitchFamily="18" charset="0"/>
              </a:rPr>
              <a:t>وتحديد أشكال نشاطها </a:t>
            </a:r>
            <a:r>
              <a:rPr kumimoji="0" lang="ar-SA" sz="3200" b="1" i="0" u="none" strike="noStrike" cap="none" normalizeH="0" baseline="0" dirty="0" err="1" smtClean="0" bmk="">
                <a:ln>
                  <a:noFill/>
                </a:ln>
                <a:effectLst/>
                <a:latin typeface="Times New Roman" pitchFamily="18" charset="0"/>
                <a:ea typeface="Calibri" pitchFamily="34" charset="0"/>
                <a:cs typeface="Times New Roman" pitchFamily="18" charset="0"/>
              </a:rPr>
              <a:t>و</a:t>
            </a:r>
            <a:r>
              <a:rPr kumimoji="0" lang="ar-SA" sz="3200" b="1" i="0" u="none" strike="noStrike" cap="none" normalizeH="0" baseline="0" dirty="0" smtClean="0" bmk="">
                <a:ln>
                  <a:noFill/>
                </a:ln>
                <a:effectLst/>
                <a:latin typeface="Times New Roman" pitchFamily="18" charset="0"/>
                <a:ea typeface="Calibri" pitchFamily="34" charset="0"/>
                <a:cs typeface="Times New Roman" pitchFamily="18" charset="0"/>
              </a:rPr>
              <a:t>... مجموعة الشؤون التي تهم الدولة</a:t>
            </a:r>
            <a:r>
              <a:rPr kumimoji="0" lang="fr-FR" sz="3200" b="1" i="0" u="none" strike="noStrike" cap="none" normalizeH="0" baseline="0" dirty="0" smtClean="0" bmk="">
                <a:ln>
                  <a:noFill/>
                </a:ln>
                <a:effectLst/>
                <a:latin typeface="Times New Roman" pitchFamily="18" charset="0"/>
                <a:ea typeface="Calibri" pitchFamily="34" charset="0"/>
                <a:cs typeface="Times New Roman" pitchFamily="18" charset="0"/>
              </a:rPr>
              <a:t>".</a:t>
            </a:r>
            <a:endParaRPr kumimoji="0" lang="fr-FR" sz="4000" b="1" i="0" u="none" strike="noStrike" cap="none" normalizeH="0" baseline="0" dirty="0" smtClean="0">
              <a:ln>
                <a:noFill/>
              </a:ln>
              <a:effectLst/>
              <a:latin typeface="Times New Roman" pitchFamily="18" charset="0"/>
              <a:cs typeface="Times New Roman" pitchFamily="18" charset="0"/>
            </a:endParaRPr>
          </a:p>
        </p:txBody>
      </p:sp>
      <p:sp>
        <p:nvSpPr>
          <p:cNvPr id="8" name="Rectangle 1"/>
          <p:cNvSpPr>
            <a:spLocks noChangeArrowheads="1"/>
          </p:cNvSpPr>
          <p:nvPr/>
        </p:nvSpPr>
        <p:spPr bwMode="auto">
          <a:xfrm>
            <a:off x="381000" y="5059740"/>
            <a:ext cx="8382000" cy="1569660"/>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dirty="0" smtClean="0">
                <a:ln>
                  <a:noFill/>
                </a:ln>
                <a:effectLst/>
                <a:latin typeface="Times New Roman" pitchFamily="18" charset="0"/>
                <a:ea typeface="Calibri" pitchFamily="34" charset="0"/>
                <a:cs typeface="Times New Roman" pitchFamily="18" charset="0"/>
              </a:rPr>
              <a:t>     </a:t>
            </a:r>
            <a:r>
              <a:rPr kumimoji="0" lang="ar-SA" sz="3200" b="1" i="0" u="none" strike="noStrike" cap="none" normalizeH="0" baseline="0" dirty="0" smtClean="0">
                <a:ln>
                  <a:noFill/>
                </a:ln>
                <a:effectLst/>
                <a:latin typeface="Times New Roman" pitchFamily="18" charset="0"/>
                <a:ea typeface="Calibri" pitchFamily="34" charset="0"/>
                <a:cs typeface="Times New Roman" pitchFamily="18" charset="0"/>
              </a:rPr>
              <a:t>أما كتاب</a:t>
            </a:r>
            <a:r>
              <a:rPr kumimoji="0" lang="fr-FR" sz="3200" b="1" i="0" u="none" strike="noStrike" cap="none" normalizeH="0" baseline="0" dirty="0" smtClean="0">
                <a:ln>
                  <a:noFill/>
                </a:ln>
                <a:effectLst/>
                <a:latin typeface="Times New Roman" pitchFamily="18" charset="0"/>
                <a:ea typeface="Calibri" pitchFamily="34" charset="0"/>
                <a:cs typeface="Times New Roman" pitchFamily="18" charset="0"/>
              </a:rPr>
              <a:t> Dalloz) Lexique de politique </a:t>
            </a:r>
            <a:r>
              <a:rPr kumimoji="0" lang="ar-SA" sz="3200" b="1" i="0" u="none" strike="noStrike" cap="none" normalizeH="0" baseline="0" dirty="0" smtClean="0">
                <a:ln>
                  <a:noFill/>
                </a:ln>
                <a:effectLst/>
                <a:latin typeface="Times New Roman" pitchFamily="18" charset="0"/>
                <a:ea typeface="Calibri" pitchFamily="34" charset="0"/>
                <a:cs typeface="Times New Roman" pitchFamily="18" charset="0"/>
              </a:rPr>
              <a:t>) فيعرِّف كلمة</a:t>
            </a:r>
            <a:r>
              <a:rPr kumimoji="0" lang="fr-FR" sz="3200" b="1" i="0" u="none" strike="noStrike" cap="none" normalizeH="0" baseline="0" dirty="0" smtClean="0">
                <a:ln>
                  <a:noFill/>
                </a:ln>
                <a:effectLst/>
                <a:latin typeface="Times New Roman" pitchFamily="18" charset="0"/>
                <a:ea typeface="Calibri" pitchFamily="34" charset="0"/>
                <a:cs typeface="Times New Roman" pitchFamily="18" charset="0"/>
              </a:rPr>
              <a:t> </a:t>
            </a:r>
            <a:r>
              <a:rPr lang="ar-SA" sz="3200" b="1" dirty="0" smtClean="0">
                <a:latin typeface="Times New Roman" pitchFamily="18" charset="0"/>
                <a:ea typeface="Calibri" pitchFamily="34" charset="0"/>
                <a:cs typeface="Times New Roman" pitchFamily="18" charset="0"/>
              </a:rPr>
              <a:t>السياسة </a:t>
            </a:r>
            <a:r>
              <a:rPr kumimoji="0" lang="fr-FR" sz="3200" b="1" i="0" u="none" strike="noStrike" cap="none" normalizeH="0" baseline="0" dirty="0" smtClean="0">
                <a:ln>
                  <a:noFill/>
                </a:ln>
                <a:effectLst/>
                <a:latin typeface="Times New Roman" pitchFamily="18" charset="0"/>
                <a:ea typeface="Calibri" pitchFamily="34" charset="0"/>
                <a:cs typeface="Times New Roman" pitchFamily="18" charset="0"/>
              </a:rPr>
              <a:t>Politique</a:t>
            </a:r>
            <a:r>
              <a:rPr kumimoji="0" lang="ar-DZ" sz="3200" b="1" i="0" u="none" strike="noStrike" cap="none" normalizeH="0" baseline="0" dirty="0" smtClean="0">
                <a:ln>
                  <a:noFill/>
                </a:ln>
                <a:effectLst/>
                <a:latin typeface="Times New Roman" pitchFamily="18" charset="0"/>
                <a:ea typeface="Calibri" pitchFamily="34" charset="0"/>
                <a:cs typeface="Times New Roman" pitchFamily="18" charset="0"/>
              </a:rPr>
              <a:t> </a:t>
            </a:r>
            <a:r>
              <a:rPr kumimoji="0" lang="ar-SA" sz="3200" b="1" i="0" u="none" strike="noStrike" cap="none" normalizeH="0" baseline="0" dirty="0" smtClean="0">
                <a:ln>
                  <a:noFill/>
                </a:ln>
                <a:effectLst/>
                <a:latin typeface="Times New Roman" pitchFamily="18" charset="0"/>
                <a:ea typeface="Calibri" pitchFamily="34" charset="0"/>
                <a:cs typeface="Times New Roman" pitchFamily="18" charset="0"/>
              </a:rPr>
              <a:t>“</a:t>
            </a:r>
            <a:r>
              <a:rPr kumimoji="0" lang="ar-DZ" sz="3200" b="1" i="0" u="none" strike="noStrike" cap="none" normalizeH="0" baseline="0" dirty="0" smtClean="0">
                <a:ln>
                  <a:noFill/>
                </a:ln>
                <a:effectLst/>
                <a:latin typeface="Times New Roman" pitchFamily="18" charset="0"/>
                <a:ea typeface="Calibri" pitchFamily="34" charset="0"/>
                <a:cs typeface="Times New Roman" pitchFamily="18" charset="0"/>
              </a:rPr>
              <a:t> ك</a:t>
            </a:r>
            <a:r>
              <a:rPr kumimoji="0" lang="ar-SA"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فن حكم المدينة </a:t>
            </a:r>
            <a:r>
              <a:rPr kumimoji="0" lang="ar-SA" sz="3200" b="1" i="0" u="none" strike="noStrike" cap="none" normalizeH="0" baseline="0" dirty="0" smtClean="0">
                <a:ln>
                  <a:noFill/>
                </a:ln>
                <a:effectLst/>
                <a:latin typeface="Times New Roman" pitchFamily="18" charset="0"/>
                <a:ea typeface="Calibri" pitchFamily="34" charset="0"/>
                <a:cs typeface="Times New Roman" pitchFamily="18" charset="0"/>
              </a:rPr>
              <a:t>بغية الوصول إلى ما يعتبر الغاية العليا للمجتمع</a:t>
            </a:r>
            <a:r>
              <a:rPr kumimoji="0" lang="fr-FR" sz="3200" b="1" i="0" u="none" strike="noStrike" cap="none" normalizeH="0" baseline="0" dirty="0" smtClean="0">
                <a:ln>
                  <a:noFill/>
                </a:ln>
                <a:effectLst/>
                <a:latin typeface="Times New Roman" pitchFamily="18" charset="0"/>
                <a:ea typeface="Calibri" pitchFamily="34" charset="0"/>
                <a:cs typeface="Times New Roman" pitchFamily="18" charset="0"/>
              </a:rPr>
              <a:t>”.</a:t>
            </a:r>
            <a:endParaRPr kumimoji="0" lang="fr-FR" sz="4000" b="1" i="0" u="none" strike="noStrike" cap="none" normalizeH="0" baseline="0" dirty="0" smtClean="0">
              <a:ln>
                <a:noFill/>
              </a:ln>
              <a:effectLst/>
              <a:latin typeface="Times New Roman" pitchFamily="18" charset="0"/>
              <a:cs typeface="Times New Roman" pitchFamily="18" charset="0"/>
            </a:endParaRPr>
          </a:p>
        </p:txBody>
      </p:sp>
      <p:sp>
        <p:nvSpPr>
          <p:cNvPr id="4" name="Rectangle 3"/>
          <p:cNvSpPr/>
          <p:nvPr/>
        </p:nvSpPr>
        <p:spPr>
          <a:xfrm>
            <a:off x="228600" y="533400"/>
            <a:ext cx="8534400" cy="1815882"/>
          </a:xfrm>
          <a:prstGeom prst="rect">
            <a:avLst/>
          </a:prstGeom>
        </p:spPr>
        <p:txBody>
          <a:bodyPr wrap="square">
            <a:spAutoFit/>
          </a:bodyPr>
          <a:lstStyle/>
          <a:p>
            <a:pPr algn="justLow" rtl="1"/>
            <a:r>
              <a:rPr lang="ar-DZ"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ظهرت الكلمة أول </a:t>
            </a:r>
            <a:r>
              <a:rPr lang="ar-DZ" sz="2800" b="1" dirty="0" smtClean="0">
                <a:latin typeface="Times New Roman" pitchFamily="18" charset="0"/>
                <a:cs typeface="Times New Roman" pitchFamily="18" charset="0"/>
              </a:rPr>
              <a:t>مرة </a:t>
            </a:r>
            <a:r>
              <a:rPr lang="ar-SA" sz="2800" b="1" dirty="0" smtClean="0">
                <a:latin typeface="Times New Roman" pitchFamily="18" charset="0"/>
                <a:cs typeface="Times New Roman" pitchFamily="18" charset="0"/>
              </a:rPr>
              <a:t>كعنوان كتاب لأرسطو </a:t>
            </a:r>
            <a:r>
              <a:rPr lang="ar-SA" sz="2800" b="1" dirty="0" smtClean="0">
                <a:solidFill>
                  <a:srgbClr val="FF0000"/>
                </a:solidFill>
                <a:latin typeface="Times New Roman" pitchFamily="18" charset="0"/>
                <a:cs typeface="Times New Roman" pitchFamily="18" charset="0"/>
              </a:rPr>
              <a:t>السياسة</a:t>
            </a:r>
            <a:r>
              <a:rPr lang="ar-SA" sz="2800" b="1" dirty="0" smtClean="0">
                <a:latin typeface="Times New Roman" pitchFamily="18" charset="0"/>
                <a:cs typeface="Times New Roman" pitchFamily="18" charset="0"/>
              </a:rPr>
              <a:t> </a:t>
            </a:r>
            <a:r>
              <a:rPr lang="fr-FR" sz="2800" b="1" dirty="0" smtClean="0">
                <a:solidFill>
                  <a:srgbClr val="FF0000"/>
                </a:solidFill>
                <a:latin typeface="Times New Roman" pitchFamily="18" charset="0"/>
                <a:cs typeface="Times New Roman" pitchFamily="18" charset="0"/>
              </a:rPr>
              <a:t>Πολιτικά</a:t>
            </a:r>
            <a:r>
              <a:rPr lang="ar-SA" sz="2800" b="1" dirty="0" smtClean="0">
                <a:latin typeface="Times New Roman" pitchFamily="18" charset="0"/>
                <a:cs typeface="Times New Roman" pitchFamily="18" charset="0"/>
              </a:rPr>
              <a:t> (باللاتينية </a:t>
            </a:r>
            <a:r>
              <a:rPr lang="fr-FR" sz="2800" b="1" dirty="0" smtClean="0">
                <a:solidFill>
                  <a:srgbClr val="FF0000"/>
                </a:solidFill>
                <a:latin typeface="Times New Roman" pitchFamily="18" charset="0"/>
                <a:cs typeface="Times New Roman" pitchFamily="18" charset="0"/>
              </a:rPr>
              <a:t>Politiká</a:t>
            </a:r>
            <a:r>
              <a:rPr lang="ar-SA" sz="2800" b="1" dirty="0" smtClean="0">
                <a:latin typeface="Times New Roman" pitchFamily="18" charset="0"/>
                <a:cs typeface="Times New Roman" pitchFamily="18" charset="0"/>
              </a:rPr>
              <a:t>)، وصار عنوان الكتاب في الإنجليزية الأولى </a:t>
            </a:r>
            <a:r>
              <a:rPr lang="fr-FR" sz="2800" b="1" dirty="0" smtClean="0">
                <a:solidFill>
                  <a:srgbClr val="FF0000"/>
                </a:solidFill>
                <a:latin typeface="Times New Roman" pitchFamily="18" charset="0"/>
                <a:cs typeface="Times New Roman" pitchFamily="18" charset="0"/>
              </a:rPr>
              <a:t>Polettiques</a:t>
            </a:r>
            <a:r>
              <a:rPr lang="ar-SA" sz="2800" b="1" dirty="0" smtClean="0">
                <a:latin typeface="Times New Roman" pitchFamily="18" charset="0"/>
                <a:cs typeface="Times New Roman" pitchFamily="18" charset="0"/>
              </a:rPr>
              <a:t>، ثم في الإنجليزية المعاصرة </a:t>
            </a:r>
            <a:r>
              <a:rPr lang="fr-FR" sz="2800" b="1" dirty="0" smtClean="0">
                <a:latin typeface="Times New Roman" pitchFamily="18" charset="0"/>
                <a:cs typeface="Times New Roman" pitchFamily="18" charset="0"/>
              </a:rPr>
              <a:t>Politics</a:t>
            </a:r>
            <a:r>
              <a:rPr lang="ar-SA" sz="2800" b="1" dirty="0" smtClean="0">
                <a:latin typeface="Times New Roman" pitchFamily="18" charset="0"/>
                <a:cs typeface="Times New Roman" pitchFamily="18" charset="0"/>
              </a:rPr>
              <a:t> (مفرد </a:t>
            </a:r>
            <a:r>
              <a:rPr lang="fr-FR" sz="2800" b="1" dirty="0" smtClean="0">
                <a:solidFill>
                  <a:srgbClr val="FF0000"/>
                </a:solidFill>
                <a:latin typeface="Times New Roman" pitchFamily="18" charset="0"/>
                <a:cs typeface="Times New Roman" pitchFamily="18" charset="0"/>
              </a:rPr>
              <a:t>Politic</a:t>
            </a:r>
            <a:r>
              <a:rPr lang="ar-SA" sz="2800" b="1" dirty="0" smtClean="0">
                <a:latin typeface="Times New Roman" pitchFamily="18" charset="0"/>
                <a:cs typeface="Times New Roman" pitchFamily="18" charset="0"/>
              </a:rPr>
              <a:t>) في منتصف </a:t>
            </a:r>
            <a:r>
              <a:rPr lang="ar-SA" sz="2800" b="1" dirty="0" err="1" smtClean="0">
                <a:latin typeface="Times New Roman" pitchFamily="18" charset="0"/>
                <a:cs typeface="Times New Roman" pitchFamily="18" charset="0"/>
              </a:rPr>
              <a:t>ق</a:t>
            </a:r>
            <a:r>
              <a:rPr lang="ar-SA" sz="2800" b="1" dirty="0" smtClean="0">
                <a:latin typeface="Times New Roman" pitchFamily="18" charset="0"/>
                <a:cs typeface="Times New Roman" pitchFamily="18" charset="0"/>
              </a:rPr>
              <a:t> 15</a:t>
            </a:r>
            <a:r>
              <a:rPr lang="ar-DZ" sz="2800" b="1" dirty="0" smtClean="0">
                <a:latin typeface="Times New Roman" pitchFamily="18" charset="0"/>
                <a:cs typeface="Times New Roman" pitchFamily="18" charset="0"/>
              </a:rPr>
              <a:t>.</a:t>
            </a:r>
            <a:endParaRPr lang="fr-FR" sz="28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p:cNvSpPr>
            <a:spLocks noChangeArrowheads="1"/>
          </p:cNvSpPr>
          <p:nvPr/>
        </p:nvSpPr>
        <p:spPr bwMode="auto">
          <a:xfrm>
            <a:off x="304800" y="4907340"/>
            <a:ext cx="8458200"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a:t>
            </a:r>
            <a:r>
              <a:rPr kumimoji="0" lang="ar-SA"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وجاء في الحديث الشريف، عن النبي صلى الله عليه وسلم أنه قال: "كان بنو إسرائيل يسوسهم أنبياؤهم" أي </a:t>
            </a:r>
            <a:r>
              <a:rPr kumimoji="0" lang="ar-SA" sz="32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يتولون أمورهم</a:t>
            </a:r>
            <a:r>
              <a:rPr kumimoji="0" lang="ar-SA"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كما يفعل الولاة بالرعية</a:t>
            </a:r>
            <a:r>
              <a:rPr lang="ar-DZ" sz="3200" b="1" dirty="0" smtClean="0">
                <a:latin typeface="Calibri" pitchFamily="34" charset="0"/>
                <a:ea typeface="Calibri" pitchFamily="34" charset="0"/>
                <a:cs typeface="Arial" pitchFamily="34" charset="0"/>
              </a:rPr>
              <a:t>.</a:t>
            </a:r>
          </a:p>
        </p:txBody>
      </p:sp>
      <p:sp>
        <p:nvSpPr>
          <p:cNvPr id="7" name="Rectangle 1"/>
          <p:cNvSpPr>
            <a:spLocks noChangeArrowheads="1"/>
          </p:cNvSpPr>
          <p:nvPr/>
        </p:nvSpPr>
        <p:spPr bwMode="auto">
          <a:xfrm>
            <a:off x="228600" y="2895600"/>
            <a:ext cx="8458200"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dirty="0" smtClean="0">
                <a:ln>
                  <a:noFill/>
                </a:ln>
                <a:solidFill>
                  <a:schemeClr val="tx1"/>
                </a:solidFill>
                <a:effectLst/>
                <a:latin typeface="Calibri" pitchFamily="34" charset="0"/>
                <a:ea typeface="Calibri" pitchFamily="34" charset="0"/>
                <a:cs typeface="Arial" pitchFamily="34" charset="0"/>
              </a:rPr>
              <a:t>     </a:t>
            </a:r>
            <a:r>
              <a:rPr kumimoji="0" lang="ar-SA"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يقول الفيروزبادي في كتاب القاموس المحيط: سست الرعية سياسة، أي أمرتها ونهيتها</a:t>
            </a:r>
            <a:r>
              <a:rPr lang="ar-DZ" sz="3200" b="1" dirty="0" smtClean="0">
                <a:latin typeface="Calibri" pitchFamily="34" charset="0"/>
                <a:ea typeface="Calibri" pitchFamily="34" charset="0"/>
                <a:cs typeface="Arial" pitchFamily="34" charset="0"/>
              </a:rPr>
              <a:t>،</a:t>
            </a:r>
            <a:r>
              <a:rPr kumimoji="0" lang="fr-FR"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a:t>
            </a:r>
            <a:r>
              <a:rPr kumimoji="0" lang="ar-SA"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ويقول </a:t>
            </a:r>
            <a:r>
              <a:rPr kumimoji="0" lang="ar-SA" sz="32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ابن حجر</a:t>
            </a:r>
            <a:r>
              <a:rPr kumimoji="0" lang="ar-SA"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يسوس </a:t>
            </a:r>
            <a:r>
              <a:rPr kumimoji="0" lang="ar-SA" sz="3200" b="1" i="0" u="none" strike="noStrike" cap="none" normalizeH="0" baseline="0" dirty="0" err="1" smtClean="0">
                <a:ln>
                  <a:noFill/>
                </a:ln>
                <a:solidFill>
                  <a:schemeClr val="tx1"/>
                </a:solidFill>
                <a:effectLst/>
                <a:latin typeface="Calibri" pitchFamily="34" charset="0"/>
                <a:ea typeface="Calibri" pitchFamily="34" charset="0"/>
                <a:cs typeface="Arial" pitchFamily="34" charset="0"/>
              </a:rPr>
              <a:t>الشيئ</a:t>
            </a:r>
            <a:r>
              <a:rPr kumimoji="0" lang="ar-SA"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أي </a:t>
            </a:r>
            <a:r>
              <a:rPr kumimoji="0" lang="ar-SA" sz="3200" b="1" i="0" u="none" strike="noStrike" cap="none" normalizeH="0" baseline="0" dirty="0" err="1" smtClean="0">
                <a:ln>
                  <a:noFill/>
                </a:ln>
                <a:solidFill>
                  <a:schemeClr val="tx1"/>
                </a:solidFill>
                <a:effectLst/>
                <a:latin typeface="Calibri" pitchFamily="34" charset="0"/>
                <a:ea typeface="Calibri" pitchFamily="34" charset="0"/>
                <a:cs typeface="Arial" pitchFamily="34" charset="0"/>
              </a:rPr>
              <a:t>يتعهده</a:t>
            </a:r>
            <a:r>
              <a:rPr kumimoji="0" lang="ar-SA"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بما يصلحه</a:t>
            </a:r>
            <a:r>
              <a:rPr kumimoji="0" lang="fr-FR" sz="3200" b="1" i="0" u="none" strike="noStrike" cap="none" normalizeH="0" baseline="0" dirty="0" smtClean="0">
                <a:ln>
                  <a:noFill/>
                </a:ln>
                <a:solidFill>
                  <a:schemeClr val="tx1"/>
                </a:solidFill>
                <a:effectLst/>
                <a:latin typeface="Arial" pitchFamily="34" charset="0"/>
                <a:cs typeface="Arial" pitchFamily="34" charset="0"/>
              </a:rPr>
              <a:t> </a:t>
            </a:r>
            <a:r>
              <a:rPr kumimoji="0" lang="ar-DZ" sz="3200" b="1" i="0" u="none" strike="noStrike" cap="none" normalizeH="0" baseline="0" dirty="0" smtClean="0">
                <a:ln>
                  <a:noFill/>
                </a:ln>
                <a:solidFill>
                  <a:schemeClr val="tx1"/>
                </a:solidFill>
                <a:effectLst/>
                <a:latin typeface="Arial" pitchFamily="34" charset="0"/>
                <a:cs typeface="Arial" pitchFamily="34" charset="0"/>
              </a:rPr>
              <a:t>.</a:t>
            </a:r>
            <a:endParaRPr kumimoji="0" lang="fr-FR" sz="3200" b="1" i="0" u="none" strike="noStrike" cap="none" normalizeH="0" baseline="0" dirty="0" smtClean="0">
              <a:ln>
                <a:noFill/>
              </a:ln>
              <a:solidFill>
                <a:schemeClr val="tx1"/>
              </a:solidFill>
              <a:effectLst/>
              <a:latin typeface="Arial" pitchFamily="34" charset="0"/>
              <a:cs typeface="Arial" pitchFamily="34" charset="0"/>
            </a:endParaRPr>
          </a:p>
        </p:txBody>
      </p:sp>
      <p:sp>
        <p:nvSpPr>
          <p:cNvPr id="4" name="Rectangle 1"/>
          <p:cNvSpPr>
            <a:spLocks noChangeArrowheads="1"/>
          </p:cNvSpPr>
          <p:nvPr/>
        </p:nvSpPr>
        <p:spPr bwMode="auto">
          <a:xfrm>
            <a:off x="381000" y="685800"/>
            <a:ext cx="8382000" cy="1569660"/>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جاء في </a:t>
            </a:r>
            <a:r>
              <a:rPr kumimoji="0" lang="ar-SA"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لسان العرب </a:t>
            </a:r>
            <a:r>
              <a:rPr kumimoji="0" lang="ar-SA" sz="32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لإبن</a:t>
            </a: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منظور أن </a:t>
            </a:r>
            <a:r>
              <a:rPr kumimoji="0" lang="ar-SA"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السياسة</a:t>
            </a: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مصدر للفعل ساس يسوس، وساس الأمر سياسة: قام به، وسوسه القوم: جعلوه يسوسه</a:t>
            </a:r>
            <a:r>
              <a:rPr kumimoji="0" lang="ar-DZ"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م:</a:t>
            </a:r>
            <a:r>
              <a:rPr kumimoji="0" lang="ar-DZ" sz="3200" b="1"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ar-DZ" sz="3200" b="1" i="0" u="none" strike="noStrike" cap="none" normalizeH="0" dirty="0" smtClean="0">
                <a:ln>
                  <a:noFill/>
                </a:ln>
                <a:solidFill>
                  <a:srgbClr val="FF0000"/>
                </a:solidFill>
                <a:effectLst/>
                <a:latin typeface="Times New Roman" pitchFamily="18" charset="0"/>
                <a:ea typeface="Calibri" pitchFamily="34" charset="0"/>
                <a:cs typeface="Times New Roman" pitchFamily="18" charset="0"/>
              </a:rPr>
              <a:t>يتولى أمورهم ويرعاهم.</a:t>
            </a:r>
            <a:endParaRPr kumimoji="0" lang="fr-FR" sz="4000" b="1" i="0" u="none" strike="noStrike" cap="none" normalizeH="0" baseline="0" dirty="0" smtClean="0">
              <a:ln>
                <a:noFill/>
              </a:ln>
              <a:solidFill>
                <a:srgbClr val="FF0000"/>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1"/>
          <p:cNvSpPr>
            <a:spLocks noChangeArrowheads="1"/>
          </p:cNvSpPr>
          <p:nvPr/>
        </p:nvSpPr>
        <p:spPr bwMode="auto">
          <a:xfrm>
            <a:off x="4800600" y="533400"/>
            <a:ext cx="38862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3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2. </a:t>
            </a:r>
            <a:r>
              <a:rPr kumimoji="0" lang="ar-SA" sz="3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السياسة </a:t>
            </a:r>
            <a:r>
              <a:rPr kumimoji="0" lang="ar-SA" sz="36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إصطلاح</a:t>
            </a:r>
            <a:r>
              <a:rPr kumimoji="0" lang="ar-DZ" sz="3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a:t>
            </a:r>
            <a:r>
              <a:rPr kumimoji="0" lang="ar-SA" sz="3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endParaRPr kumimoji="0" lang="fr-FR" sz="32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5" name="Rectangle 1"/>
          <p:cNvSpPr>
            <a:spLocks noChangeArrowheads="1"/>
          </p:cNvSpPr>
          <p:nvPr/>
        </p:nvSpPr>
        <p:spPr bwMode="auto">
          <a:xfrm>
            <a:off x="304800" y="1295400"/>
            <a:ext cx="8382000" cy="5509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يميز العلماء بين</a:t>
            </a:r>
            <a:r>
              <a:rPr lang="ar-DZ" sz="3200" b="1" dirty="0" smtClean="0">
                <a:latin typeface="Times New Roman" pitchFamily="18" charset="0"/>
                <a:ea typeface="Calibri" pitchFamily="34" charset="0"/>
                <a:cs typeface="Times New Roman" pitchFamily="18" charset="0"/>
              </a:rPr>
              <a:t>:</a:t>
            </a:r>
          </a:p>
          <a:p>
            <a:pPr lvl="0" algn="just" rtl="1" fontAlgn="base">
              <a:spcBef>
                <a:spcPct val="0"/>
              </a:spcBef>
              <a:spcAft>
                <a:spcPct val="0"/>
              </a:spcAft>
            </a:pP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مصطلح السياسة المعرف بالألف واللام</a:t>
            </a:r>
            <a:r>
              <a:rPr kumimoji="0" lang="ar-DZ"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الذي يقابل كلمة</a:t>
            </a:r>
            <a:r>
              <a:rPr kumimoji="0" lang="fr-FR"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Politics</a:t>
            </a:r>
            <a:r>
              <a:rPr kumimoji="0" lang="fr-FR"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DZ"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kumimoji="0" lang="ar-DZ" sz="3200" b="1"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lang="ar-DZ" sz="3200" b="1" dirty="0" smtClean="0">
                <a:latin typeface="Times New Roman" pitchFamily="18" charset="0"/>
                <a:ea typeface="Calibri" pitchFamily="34" charset="0"/>
                <a:cs typeface="Times New Roman" pitchFamily="18" charset="0"/>
              </a:rPr>
              <a:t>تعني علم أو فن الحكم .</a:t>
            </a:r>
            <a:endParaRPr kumimoji="0" lang="ar-DZ" sz="3200" b="1" i="0" u="none" strike="noStrike" cap="none" normalizeH="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1" eaLnBrk="1" fontAlgn="base" latinLnBrk="0" hangingPunct="1">
              <a:lnSpc>
                <a:spcPct val="100000"/>
              </a:lnSpc>
              <a:spcBef>
                <a:spcPct val="0"/>
              </a:spcBef>
              <a:spcAft>
                <a:spcPct val="0"/>
              </a:spcAft>
              <a:buClrTx/>
              <a:buSzTx/>
              <a:buFontTx/>
              <a:buNone/>
              <a:tabLst/>
            </a:pP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مصطلح سياسة المجرد من الألف واللام، والذي </a:t>
            </a:r>
            <a:r>
              <a:rPr kumimoji="0" lang="ar-DZ"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ي</a:t>
            </a: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قابل كلمة</a:t>
            </a:r>
            <a:r>
              <a:rPr kumimoji="0" lang="fr-FR"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Policy</a:t>
            </a:r>
            <a:r>
              <a:rPr kumimoji="0" lang="fr-FR"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lang="ar-DZ" sz="3200" b="1" dirty="0" smtClean="0">
                <a:latin typeface="Times New Roman" pitchFamily="18" charset="0"/>
                <a:ea typeface="Calibri" pitchFamily="34" charset="0"/>
                <a:cs typeface="Times New Roman" pitchFamily="18" charset="0"/>
              </a:rPr>
              <a:t>يعني </a:t>
            </a: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ما ت</a:t>
            </a:r>
            <a:r>
              <a:rPr kumimoji="0" lang="ar-DZ"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ضع</a:t>
            </a: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ه الدولة وتنفذه من خطط وبرامج عمل</a:t>
            </a:r>
            <a:r>
              <a:rPr kumimoji="0" lang="ar-DZ"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ar-DZ"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1" eaLnBrk="1" fontAlgn="base" latinLnBrk="0" hangingPunct="1">
              <a:lnSpc>
                <a:spcPct val="100000"/>
              </a:lnSpc>
              <a:spcBef>
                <a:spcPct val="0"/>
              </a:spcBef>
              <a:spcAft>
                <a:spcPct val="0"/>
              </a:spcAft>
              <a:buClrTx/>
              <a:buSzTx/>
              <a:buFontTx/>
              <a:buNone/>
              <a:tabLst/>
            </a:pPr>
            <a:r>
              <a:rPr lang="ar-DZ" sz="3200" b="1" dirty="0" smtClean="0">
                <a:latin typeface="Times New Roman" pitchFamily="18" charset="0"/>
                <a:ea typeface="Calibri" pitchFamily="34" charset="0"/>
                <a:cs typeface="Times New Roman" pitchFamily="18" charset="0"/>
              </a:rPr>
              <a:t>    </a:t>
            </a: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نقول سياسة </a:t>
            </a:r>
            <a:r>
              <a:rPr kumimoji="0" lang="ar-SA" sz="32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خا</a:t>
            </a:r>
            <a:r>
              <a:rPr kumimoji="0" lang="ar-DZ"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ر</a:t>
            </a: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جية</a:t>
            </a:r>
            <a:r>
              <a:rPr kumimoji="0" lang="fr-FR"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Policy Foreign </a:t>
            </a:r>
            <a:r>
              <a:rPr kumimoji="0" lang="ar-DZ"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DZ" sz="32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و</a:t>
            </a: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سياسة مالي</a:t>
            </a:r>
            <a:r>
              <a:rPr kumimoji="0" lang="ar-DZ"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ة </a:t>
            </a:r>
            <a:r>
              <a:rPr kumimoji="0" lang="fr-FR"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Policy Financial</a:t>
            </a:r>
            <a:r>
              <a:rPr kumimoji="0" lang="ar-DZ"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سياسة اجتماعية</a:t>
            </a:r>
            <a:r>
              <a:rPr kumimoji="0" lang="fr-FR"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Policy social </a:t>
            </a:r>
            <a:r>
              <a:rPr kumimoji="0" lang="ar-DZ"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وسياسة</a:t>
            </a:r>
            <a:r>
              <a:rPr kumimoji="0" lang="fr-FR"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اقتصادية</a:t>
            </a:r>
            <a:r>
              <a:rPr kumimoji="0" lang="fr-FR"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Policy Economic</a:t>
            </a: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لتشكل مجتمعة سياسا</a:t>
            </a:r>
            <a:r>
              <a:rPr kumimoji="0" lang="ar-DZ"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ت </a:t>
            </a:r>
            <a:r>
              <a:rPr kumimoji="0" lang="fr-FR"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Policies</a:t>
            </a:r>
            <a:r>
              <a:rPr kumimoji="0" lang="ar-SA"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وتشمل الجوانب العملية الهادفة لتحقيق غايات الدولة</a:t>
            </a:r>
            <a:r>
              <a:rPr kumimoji="0" lang="fr-FR" sz="32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ar-DZ" sz="3200" b="1" i="0" u="none" strike="noStrike" cap="none" normalizeH="0" baseline="0" dirty="0" smtClean="0">
                <a:ln>
                  <a:noFill/>
                </a:ln>
                <a:solidFill>
                  <a:schemeClr val="tx1"/>
                </a:solidFill>
                <a:effectLst/>
                <a:latin typeface="Times New Roman" pitchFamily="18" charset="0"/>
                <a:cs typeface="Times New Roman" pitchFamily="18" charset="0"/>
              </a:rPr>
              <a:t>.</a:t>
            </a:r>
            <a:endParaRPr kumimoji="0" lang="fr-FR" sz="32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
          <p:cNvSpPr>
            <a:spLocks noChangeArrowheads="1"/>
          </p:cNvSpPr>
          <p:nvPr/>
        </p:nvSpPr>
        <p:spPr bwMode="auto">
          <a:xfrm>
            <a:off x="3810000" y="533400"/>
            <a:ext cx="48768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3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3. تعريف سياسة المؤسسة:</a:t>
            </a:r>
            <a:endParaRPr kumimoji="0" lang="fr-FR" sz="32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5" name="Rectangle 1"/>
          <p:cNvSpPr>
            <a:spLocks noChangeArrowheads="1"/>
          </p:cNvSpPr>
          <p:nvPr/>
        </p:nvSpPr>
        <p:spPr bwMode="auto">
          <a:xfrm>
            <a:off x="228600" y="1788855"/>
            <a:ext cx="8610600" cy="25545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Low" rtl="1" fontAlgn="base">
              <a:spcBef>
                <a:spcPct val="0"/>
              </a:spcBef>
              <a:spcAft>
                <a:spcPct val="0"/>
              </a:spcAft>
            </a:pPr>
            <a:r>
              <a:rPr kumimoji="0" lang="ar-DZ" sz="3200" b="1"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ar-DZ"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مجموعة </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المبادئ والقواعد العامة </a:t>
            </a:r>
            <a:r>
              <a:rPr kumimoji="0" lang="ar-DZ"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التي تضعها </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الإدارة العليا </a:t>
            </a:r>
            <a:r>
              <a:rPr kumimoji="0" lang="ar-DZ"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في المؤسسة، لتسترشد بها </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باقي الإدارات </a:t>
            </a:r>
            <a:r>
              <a:rPr kumimoji="0" lang="ar-DZ"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في ممارسة أنشطتها واتخاذ قراراتها، وهي </a:t>
            </a:r>
            <a:r>
              <a:rPr lang="ar-DZ" sz="3200" b="1" dirty="0" smtClean="0">
                <a:solidFill>
                  <a:srgbClr val="FF0000"/>
                </a:solidFill>
                <a:latin typeface="Times New Roman" pitchFamily="18" charset="0"/>
                <a:ea typeface="Calibri" pitchFamily="34" charset="0"/>
                <a:cs typeface="Times New Roman" pitchFamily="18" charset="0"/>
              </a:rPr>
              <a:t>دستور العمل الدائم </a:t>
            </a:r>
            <a:r>
              <a:rPr lang="ar-DZ" sz="3200" b="1" dirty="0" smtClean="0">
                <a:latin typeface="Times New Roman" pitchFamily="18" charset="0"/>
                <a:ea typeface="Calibri" pitchFamily="34" charset="0"/>
                <a:cs typeface="Times New Roman" pitchFamily="18" charset="0"/>
              </a:rPr>
              <a:t>الذي يبين ما ينبغي القيام به أو عدم القيام به من سلوك وتصرف، وهي تتخذ شكل تعليمات وأوامر، مقترنة بجزاءات عند مخالفتها. </a:t>
            </a:r>
            <a:endParaRPr kumimoji="0" lang="fr-FR" sz="32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theme/theme1.xml><?xml version="1.0" encoding="utf-8"?>
<a:theme xmlns:a="http://schemas.openxmlformats.org/drawingml/2006/main" name="Technique">
  <a:themeElements>
    <a:clrScheme name="Technique">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Technique">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Technique">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9458</TotalTime>
  <Words>1314</Words>
  <Application>Microsoft Office PowerPoint</Application>
  <PresentationFormat>Affichage à l'écran (4:3)</PresentationFormat>
  <Paragraphs>86</Paragraphs>
  <Slides>18</Slides>
  <Notes>0</Notes>
  <HiddenSlides>0</HiddenSlides>
  <MMClips>0</MMClips>
  <ScaleCrop>false</ScaleCrop>
  <HeadingPairs>
    <vt:vector size="4" baseType="variant">
      <vt:variant>
        <vt:lpstr>Thème</vt:lpstr>
      </vt:variant>
      <vt:variant>
        <vt:i4>1</vt:i4>
      </vt:variant>
      <vt:variant>
        <vt:lpstr>Titres des diapositives</vt:lpstr>
      </vt:variant>
      <vt:variant>
        <vt:i4>18</vt:i4>
      </vt:variant>
    </vt:vector>
  </HeadingPairs>
  <TitlesOfParts>
    <vt:vector size="19" baseType="lpstr">
      <vt:lpstr>Technique</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الفصل السادس: تكاليف التمويل</dc:title>
  <dc:creator>Admin</dc:creator>
  <cp:lastModifiedBy>SALAH</cp:lastModifiedBy>
  <cp:revision>860</cp:revision>
  <dcterms:created xsi:type="dcterms:W3CDTF">2020-04-19T16:01:24Z</dcterms:created>
  <dcterms:modified xsi:type="dcterms:W3CDTF">2022-02-19T20:42:21Z</dcterms:modified>
</cp:coreProperties>
</file>