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25"/>
  </p:notesMasterIdLst>
  <p:sldIdLst>
    <p:sldId id="428" r:id="rId2"/>
    <p:sldId id="578" r:id="rId3"/>
    <p:sldId id="536" r:id="rId4"/>
    <p:sldId id="487" r:id="rId5"/>
    <p:sldId id="539" r:id="rId6"/>
    <p:sldId id="580" r:id="rId7"/>
    <p:sldId id="540" r:id="rId8"/>
    <p:sldId id="571" r:id="rId9"/>
    <p:sldId id="575" r:id="rId10"/>
    <p:sldId id="572" r:id="rId11"/>
    <p:sldId id="576" r:id="rId12"/>
    <p:sldId id="573" r:id="rId13"/>
    <p:sldId id="574" r:id="rId14"/>
    <p:sldId id="577" r:id="rId15"/>
    <p:sldId id="581" r:id="rId16"/>
    <p:sldId id="582" r:id="rId17"/>
    <p:sldId id="583" r:id="rId18"/>
    <p:sldId id="584" r:id="rId19"/>
    <p:sldId id="585" r:id="rId20"/>
    <p:sldId id="586" r:id="rId21"/>
    <p:sldId id="587" r:id="rId22"/>
    <p:sldId id="588" r:id="rId23"/>
    <p:sldId id="334" r:id="rId24"/>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process5" loCatId="process" qsTypeId="urn:microsoft.com/office/officeart/2005/8/quickstyle/3d1" qsCatId="3D" csTypeId="urn:microsoft.com/office/officeart/2005/8/colors/colorful3" csCatId="colorful" phldr="1"/>
      <dgm:spPr/>
      <dgm:t>
        <a:bodyPr/>
        <a:lstStyle/>
        <a:p>
          <a:endParaRPr lang="fr-FR"/>
        </a:p>
      </dgm:t>
    </dgm:pt>
    <dgm:pt modelId="{EC2BBF6F-0F10-460A-A61F-5A39EBA4926E}">
      <dgm:prSet custT="1"/>
      <dgm:spPr/>
      <dgm:t>
        <a:bodyPr/>
        <a:lstStyle/>
        <a:p>
          <a:r>
            <a:rPr lang="ar-DZ" sz="2500" b="1" dirty="0" smtClean="0">
              <a:latin typeface="Simplified Arabic" pitchFamily="18" charset="-78"/>
              <a:cs typeface="Simplified Arabic" pitchFamily="18" charset="-78"/>
            </a:rPr>
            <a:t>التخطيط لظهور بيئة اجتماعية </a:t>
          </a:r>
          <a:endParaRPr lang="fr-FR" sz="2500" b="1" dirty="0">
            <a:latin typeface="Simplified Arabic" pitchFamily="18" charset="-78"/>
            <a:cs typeface="Simplified Arabic" pitchFamily="18" charset="-78"/>
          </a:endParaRPr>
        </a:p>
      </dgm:t>
    </dgm:pt>
    <dgm:pt modelId="{F0B103DA-D92B-4C66-B4F9-3C077F8B5707}" type="parTrans" cxnId="{CA9C1555-41E1-42B1-967D-0BBE167461AE}">
      <dgm:prSet/>
      <dgm:spPr/>
      <dgm:t>
        <a:bodyPr/>
        <a:lstStyle/>
        <a:p>
          <a:endParaRPr lang="fr-FR" sz="2500" b="1">
            <a:solidFill>
              <a:schemeClr val="tx1"/>
            </a:solidFill>
            <a:latin typeface="Simplified Arabic" pitchFamily="18" charset="-78"/>
            <a:cs typeface="Simplified Arabic" pitchFamily="18" charset="-78"/>
          </a:endParaRPr>
        </a:p>
      </dgm:t>
    </dgm:pt>
    <dgm:pt modelId="{2E7040FA-81AB-4856-8637-CAAFF9C33300}" type="sibTrans" cxnId="{CA9C1555-41E1-42B1-967D-0BBE167461AE}">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2450A548-A3F4-4059-ADB9-93E890D2D594}">
      <dgm:prSet custT="1"/>
      <dgm:spPr/>
      <dgm:t>
        <a:bodyPr/>
        <a:lstStyle/>
        <a:p>
          <a:r>
            <a:rPr lang="ar-DZ" sz="2500" b="1" dirty="0" smtClean="0">
              <a:latin typeface="Simplified Arabic" pitchFamily="18" charset="-78"/>
              <a:cs typeface="Simplified Arabic" pitchFamily="18" charset="-78"/>
            </a:rPr>
            <a:t>ديمقراطية </a:t>
          </a:r>
          <a:endParaRPr lang="fr-FR" sz="2500" b="1" dirty="0">
            <a:latin typeface="Simplified Arabic" pitchFamily="18" charset="-78"/>
            <a:cs typeface="Simplified Arabic" pitchFamily="18" charset="-78"/>
          </a:endParaRPr>
        </a:p>
      </dgm:t>
    </dgm:pt>
    <dgm:pt modelId="{3985E7AE-1086-46CC-9B8C-C79820DE372F}" type="parTrans" cxnId="{C8E48BAF-355E-4D4F-ABF6-EAD46E254712}">
      <dgm:prSet/>
      <dgm:spPr/>
      <dgm:t>
        <a:bodyPr/>
        <a:lstStyle/>
        <a:p>
          <a:endParaRPr lang="fr-FR" sz="2500" b="1">
            <a:solidFill>
              <a:schemeClr val="tx1"/>
            </a:solidFill>
            <a:latin typeface="Simplified Arabic" pitchFamily="18" charset="-78"/>
            <a:cs typeface="Simplified Arabic" pitchFamily="18" charset="-78"/>
          </a:endParaRPr>
        </a:p>
      </dgm:t>
    </dgm:pt>
    <dgm:pt modelId="{73A29755-5B2E-4DA5-AD7D-28C57973055A}" type="sibTrans" cxnId="{C8E48BAF-355E-4D4F-ABF6-EAD46E254712}">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3347A430-408E-4040-A16B-515DA55EF945}">
      <dgm:prSet custT="1"/>
      <dgm:spPr/>
      <dgm:t>
        <a:bodyPr/>
        <a:lstStyle/>
        <a:p>
          <a:r>
            <a:rPr lang="ar-DZ" sz="2500" b="1" dirty="0" smtClean="0">
              <a:latin typeface="Simplified Arabic" pitchFamily="18" charset="-78"/>
              <a:cs typeface="Simplified Arabic" pitchFamily="18" charset="-78"/>
            </a:rPr>
            <a:t>يخلق الشخصية الفردية المتعلمة </a:t>
          </a:r>
          <a:endParaRPr lang="fr-FR" sz="2500" b="1" dirty="0">
            <a:latin typeface="Simplified Arabic" pitchFamily="18" charset="-78"/>
            <a:cs typeface="Simplified Arabic" pitchFamily="18" charset="-78"/>
          </a:endParaRPr>
        </a:p>
      </dgm:t>
    </dgm:pt>
    <dgm:pt modelId="{078068CF-8333-461C-BFF6-832FE63F8A58}" type="parTrans" cxnId="{8963E178-AB9F-4540-A5AF-7D483953A54F}">
      <dgm:prSet/>
      <dgm:spPr/>
      <dgm:t>
        <a:bodyPr/>
        <a:lstStyle/>
        <a:p>
          <a:endParaRPr lang="fr-FR" sz="2500" b="1">
            <a:solidFill>
              <a:schemeClr val="tx1"/>
            </a:solidFill>
            <a:latin typeface="Simplified Arabic" pitchFamily="18" charset="-78"/>
            <a:cs typeface="Simplified Arabic" pitchFamily="18" charset="-78"/>
          </a:endParaRPr>
        </a:p>
      </dgm:t>
    </dgm:pt>
    <dgm:pt modelId="{5C06143A-A107-4BAA-B2E0-712BF35D114F}" type="sibTrans" cxnId="{8963E178-AB9F-4540-A5AF-7D483953A54F}">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0B2851C2-6141-4BE5-BEBE-5FE7D7A71CF8}">
      <dgm:prSet custT="1"/>
      <dgm:spPr/>
      <dgm:t>
        <a:bodyPr/>
        <a:lstStyle/>
        <a:p>
          <a:r>
            <a:rPr lang="ar-DZ" sz="2500" b="1" dirty="0" smtClean="0">
              <a:latin typeface="Simplified Arabic" pitchFamily="18" charset="-78"/>
              <a:cs typeface="Simplified Arabic" pitchFamily="18" charset="-78"/>
            </a:rPr>
            <a:t>تطوير المؤسسات والنظم المختلفة </a:t>
          </a:r>
          <a:endParaRPr lang="fr-FR" sz="2500" b="1" dirty="0">
            <a:latin typeface="Simplified Arabic" pitchFamily="18" charset="-78"/>
            <a:cs typeface="Simplified Arabic" pitchFamily="18" charset="-78"/>
          </a:endParaRPr>
        </a:p>
      </dgm:t>
    </dgm:pt>
    <dgm:pt modelId="{0DF6319C-655D-4358-A4B7-B1B594B3290C}" type="parTrans" cxnId="{4094A5F1-3C81-41FC-BEB4-2408E7F28000}">
      <dgm:prSet/>
      <dgm:spPr/>
      <dgm:t>
        <a:bodyPr/>
        <a:lstStyle/>
        <a:p>
          <a:endParaRPr lang="fr-FR" sz="2500" b="1">
            <a:solidFill>
              <a:schemeClr val="tx1"/>
            </a:solidFill>
            <a:latin typeface="Simplified Arabic" pitchFamily="18" charset="-78"/>
            <a:cs typeface="Simplified Arabic" pitchFamily="18" charset="-78"/>
          </a:endParaRPr>
        </a:p>
      </dgm:t>
    </dgm:pt>
    <dgm:pt modelId="{A2632116-8979-475A-840D-7F0ABB8B24D4}" type="sibTrans" cxnId="{4094A5F1-3C81-41FC-BEB4-2408E7F28000}">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AAEDA52B-13E2-4C51-A1F7-BE3B8610C44E}">
      <dgm:prSet custT="1"/>
      <dgm:spPr/>
      <dgm:t>
        <a:bodyPr/>
        <a:lstStyle/>
        <a:p>
          <a:r>
            <a:rPr lang="ar-DZ" sz="2500" b="1" dirty="0" smtClean="0">
              <a:latin typeface="Simplified Arabic" pitchFamily="18" charset="-78"/>
              <a:cs typeface="Simplified Arabic" pitchFamily="18" charset="-78"/>
            </a:rPr>
            <a:t>ظهور نوع من التكامل والتضامن الاجتماعي</a:t>
          </a:r>
          <a:endParaRPr lang="fr-FR" sz="2500" b="1" dirty="0">
            <a:latin typeface="Simplified Arabic" pitchFamily="18" charset="-78"/>
            <a:cs typeface="Simplified Arabic" pitchFamily="18" charset="-78"/>
          </a:endParaRPr>
        </a:p>
      </dgm:t>
    </dgm:pt>
    <dgm:pt modelId="{9E182D3B-4603-4AE6-98FC-9CFD746017DC}" type="parTrans" cxnId="{F3ECC98D-E9E4-4E93-B569-B7AEF80F6435}">
      <dgm:prSet/>
      <dgm:spPr/>
      <dgm:t>
        <a:bodyPr/>
        <a:lstStyle/>
        <a:p>
          <a:endParaRPr lang="fr-FR" sz="2500" b="1">
            <a:solidFill>
              <a:schemeClr val="tx1"/>
            </a:solidFill>
            <a:latin typeface="Simplified Arabic" pitchFamily="18" charset="-78"/>
            <a:cs typeface="Simplified Arabic" pitchFamily="18" charset="-78"/>
          </a:endParaRPr>
        </a:p>
      </dgm:t>
    </dgm:pt>
    <dgm:pt modelId="{89DB1B9E-41D1-4703-A3E5-13EF625BA906}" type="sibTrans" cxnId="{F3ECC98D-E9E4-4E93-B569-B7AEF80F6435}">
      <dgm:prSet/>
      <dgm:spPr/>
      <dgm:t>
        <a:bodyPr/>
        <a:lstStyle/>
        <a:p>
          <a:endParaRPr lang="fr-FR" sz="2500" b="1">
            <a:solidFill>
              <a:schemeClr val="tx1"/>
            </a:solidFill>
            <a:latin typeface="Simplified Arabic" pitchFamily="18" charset="-78"/>
            <a:cs typeface="Simplified Arabic" pitchFamily="18" charset="-78"/>
          </a:endParaRPr>
        </a:p>
      </dgm:t>
    </dgm:pt>
    <dgm:pt modelId="{70B9F1AE-6CA8-4A27-B79E-E8EB1EE941FC}" type="pres">
      <dgm:prSet presAssocID="{ECA0936D-D88F-48F1-8226-EA72C96A5829}" presName="diagram" presStyleCnt="0">
        <dgm:presLayoutVars>
          <dgm:dir val="rev"/>
          <dgm:resizeHandles val="exact"/>
        </dgm:presLayoutVars>
      </dgm:prSet>
      <dgm:spPr/>
      <dgm:t>
        <a:bodyPr/>
        <a:lstStyle/>
        <a:p>
          <a:endParaRPr lang="fr-FR"/>
        </a:p>
      </dgm:t>
    </dgm:pt>
    <dgm:pt modelId="{F78994FC-B0C3-473E-98C4-E27B920F9713}" type="pres">
      <dgm:prSet presAssocID="{EC2BBF6F-0F10-460A-A61F-5A39EBA4926E}" presName="node" presStyleLbl="node1" presStyleIdx="0" presStyleCnt="5">
        <dgm:presLayoutVars>
          <dgm:bulletEnabled val="1"/>
        </dgm:presLayoutVars>
      </dgm:prSet>
      <dgm:spPr/>
      <dgm:t>
        <a:bodyPr/>
        <a:lstStyle/>
        <a:p>
          <a:endParaRPr lang="fr-FR"/>
        </a:p>
      </dgm:t>
    </dgm:pt>
    <dgm:pt modelId="{53E96192-A77C-4E37-AA42-BD293017A706}" type="pres">
      <dgm:prSet presAssocID="{2E7040FA-81AB-4856-8637-CAAFF9C33300}" presName="sibTrans" presStyleLbl="sibTrans2D1" presStyleIdx="0" presStyleCnt="4" custLinFactNeighborX="4778" custLinFactNeighborY="468"/>
      <dgm:spPr>
        <a:prstGeom prst="mathEqual">
          <a:avLst/>
        </a:prstGeom>
      </dgm:spPr>
      <dgm:t>
        <a:bodyPr/>
        <a:lstStyle/>
        <a:p>
          <a:endParaRPr lang="fr-FR"/>
        </a:p>
      </dgm:t>
    </dgm:pt>
    <dgm:pt modelId="{2A8A5C83-C4DF-48A2-BB84-0563252D47ED}" type="pres">
      <dgm:prSet presAssocID="{2E7040FA-81AB-4856-8637-CAAFF9C33300}" presName="connectorText" presStyleLbl="sibTrans2D1" presStyleIdx="0" presStyleCnt="4"/>
      <dgm:spPr/>
      <dgm:t>
        <a:bodyPr/>
        <a:lstStyle/>
        <a:p>
          <a:endParaRPr lang="fr-FR"/>
        </a:p>
      </dgm:t>
    </dgm:pt>
    <dgm:pt modelId="{96255430-7550-4261-AAF2-D35726DF9542}" type="pres">
      <dgm:prSet presAssocID="{2450A548-A3F4-4059-ADB9-93E890D2D594}" presName="node" presStyleLbl="node1" presStyleIdx="1" presStyleCnt="5">
        <dgm:presLayoutVars>
          <dgm:bulletEnabled val="1"/>
        </dgm:presLayoutVars>
      </dgm:prSet>
      <dgm:spPr/>
      <dgm:t>
        <a:bodyPr/>
        <a:lstStyle/>
        <a:p>
          <a:endParaRPr lang="fr-FR"/>
        </a:p>
      </dgm:t>
    </dgm:pt>
    <dgm:pt modelId="{5BC9D9F5-F955-48ED-BFE7-2901C29EF350}" type="pres">
      <dgm:prSet presAssocID="{73A29755-5B2E-4DA5-AD7D-28C57973055A}" presName="sibTrans" presStyleLbl="sibTrans2D1" presStyleIdx="1" presStyleCnt="4"/>
      <dgm:spPr>
        <a:prstGeom prst="mathEqual">
          <a:avLst/>
        </a:prstGeom>
      </dgm:spPr>
      <dgm:t>
        <a:bodyPr/>
        <a:lstStyle/>
        <a:p>
          <a:endParaRPr lang="fr-FR"/>
        </a:p>
      </dgm:t>
    </dgm:pt>
    <dgm:pt modelId="{002834CA-E5BF-4960-A702-7E3F71B657BE}" type="pres">
      <dgm:prSet presAssocID="{73A29755-5B2E-4DA5-AD7D-28C57973055A}" presName="connectorText" presStyleLbl="sibTrans2D1" presStyleIdx="1" presStyleCnt="4"/>
      <dgm:spPr/>
      <dgm:t>
        <a:bodyPr/>
        <a:lstStyle/>
        <a:p>
          <a:endParaRPr lang="fr-FR"/>
        </a:p>
      </dgm:t>
    </dgm:pt>
    <dgm:pt modelId="{3931DB30-E6DE-4EC9-9B3F-B0047C440F54}" type="pres">
      <dgm:prSet presAssocID="{3347A430-408E-4040-A16B-515DA55EF945}" presName="node" presStyleLbl="node1" presStyleIdx="2" presStyleCnt="5">
        <dgm:presLayoutVars>
          <dgm:bulletEnabled val="1"/>
        </dgm:presLayoutVars>
      </dgm:prSet>
      <dgm:spPr/>
      <dgm:t>
        <a:bodyPr/>
        <a:lstStyle/>
        <a:p>
          <a:endParaRPr lang="fr-FR"/>
        </a:p>
      </dgm:t>
    </dgm:pt>
    <dgm:pt modelId="{162CC84D-84AB-4ED5-A0F8-261120F203E7}" type="pres">
      <dgm:prSet presAssocID="{5C06143A-A107-4BAA-B2E0-712BF35D114F}" presName="sibTrans" presStyleLbl="sibTrans2D1" presStyleIdx="2" presStyleCnt="4"/>
      <dgm:spPr>
        <a:prstGeom prst="mathEqual">
          <a:avLst/>
        </a:prstGeom>
      </dgm:spPr>
      <dgm:t>
        <a:bodyPr/>
        <a:lstStyle/>
        <a:p>
          <a:endParaRPr lang="fr-FR"/>
        </a:p>
      </dgm:t>
    </dgm:pt>
    <dgm:pt modelId="{B2FA2387-B584-43AB-92E7-6202FB89BA50}" type="pres">
      <dgm:prSet presAssocID="{5C06143A-A107-4BAA-B2E0-712BF35D114F}" presName="connectorText" presStyleLbl="sibTrans2D1" presStyleIdx="2" presStyleCnt="4"/>
      <dgm:spPr/>
      <dgm:t>
        <a:bodyPr/>
        <a:lstStyle/>
        <a:p>
          <a:endParaRPr lang="fr-FR"/>
        </a:p>
      </dgm:t>
    </dgm:pt>
    <dgm:pt modelId="{5FF958B8-80F0-4C39-857C-1D619B3BC810}" type="pres">
      <dgm:prSet presAssocID="{0B2851C2-6141-4BE5-BEBE-5FE7D7A71CF8}" presName="node" presStyleLbl="node1" presStyleIdx="3" presStyleCnt="5">
        <dgm:presLayoutVars>
          <dgm:bulletEnabled val="1"/>
        </dgm:presLayoutVars>
      </dgm:prSet>
      <dgm:spPr/>
      <dgm:t>
        <a:bodyPr/>
        <a:lstStyle/>
        <a:p>
          <a:endParaRPr lang="fr-FR"/>
        </a:p>
      </dgm:t>
    </dgm:pt>
    <dgm:pt modelId="{D1C07147-8A92-4D7C-8BC7-76C4D02BE549}" type="pres">
      <dgm:prSet presAssocID="{A2632116-8979-475A-840D-7F0ABB8B24D4}" presName="sibTrans" presStyleLbl="sibTrans2D1" presStyleIdx="3" presStyleCnt="4"/>
      <dgm:spPr>
        <a:prstGeom prst="mathEqual">
          <a:avLst/>
        </a:prstGeom>
      </dgm:spPr>
      <dgm:t>
        <a:bodyPr/>
        <a:lstStyle/>
        <a:p>
          <a:endParaRPr lang="fr-FR"/>
        </a:p>
      </dgm:t>
    </dgm:pt>
    <dgm:pt modelId="{CCEB6ACF-6364-4AAF-81D2-3968A2A24474}" type="pres">
      <dgm:prSet presAssocID="{A2632116-8979-475A-840D-7F0ABB8B24D4}" presName="connectorText" presStyleLbl="sibTrans2D1" presStyleIdx="3" presStyleCnt="4"/>
      <dgm:spPr/>
      <dgm:t>
        <a:bodyPr/>
        <a:lstStyle/>
        <a:p>
          <a:endParaRPr lang="fr-FR"/>
        </a:p>
      </dgm:t>
    </dgm:pt>
    <dgm:pt modelId="{CA8F8C56-66FD-4436-B53D-F477A2E89EB6}" type="pres">
      <dgm:prSet presAssocID="{AAEDA52B-13E2-4C51-A1F7-BE3B8610C44E}" presName="node" presStyleLbl="node1" presStyleIdx="4" presStyleCnt="5">
        <dgm:presLayoutVars>
          <dgm:bulletEnabled val="1"/>
        </dgm:presLayoutVars>
      </dgm:prSet>
      <dgm:spPr/>
      <dgm:t>
        <a:bodyPr/>
        <a:lstStyle/>
        <a:p>
          <a:endParaRPr lang="fr-FR"/>
        </a:p>
      </dgm:t>
    </dgm:pt>
  </dgm:ptLst>
  <dgm:cxnLst>
    <dgm:cxn modelId="{C2DC600E-CAEE-4C1F-9C44-39A3D4CD571F}" type="presOf" srcId="{0B2851C2-6141-4BE5-BEBE-5FE7D7A71CF8}" destId="{5FF958B8-80F0-4C39-857C-1D619B3BC810}" srcOrd="0" destOrd="0" presId="urn:microsoft.com/office/officeart/2005/8/layout/process5"/>
    <dgm:cxn modelId="{4094A5F1-3C81-41FC-BEB4-2408E7F28000}" srcId="{ECA0936D-D88F-48F1-8226-EA72C96A5829}" destId="{0B2851C2-6141-4BE5-BEBE-5FE7D7A71CF8}" srcOrd="3" destOrd="0" parTransId="{0DF6319C-655D-4358-A4B7-B1B594B3290C}" sibTransId="{A2632116-8979-475A-840D-7F0ABB8B24D4}"/>
    <dgm:cxn modelId="{F9082B4F-4F49-4350-BFE1-0B40DA7162E8}" type="presOf" srcId="{5C06143A-A107-4BAA-B2E0-712BF35D114F}" destId="{B2FA2387-B584-43AB-92E7-6202FB89BA50}" srcOrd="1" destOrd="0" presId="urn:microsoft.com/office/officeart/2005/8/layout/process5"/>
    <dgm:cxn modelId="{46C49D17-5CBD-4AC0-B643-029C74AE5E7F}" type="presOf" srcId="{5C06143A-A107-4BAA-B2E0-712BF35D114F}" destId="{162CC84D-84AB-4ED5-A0F8-261120F203E7}" srcOrd="0" destOrd="0" presId="urn:microsoft.com/office/officeart/2005/8/layout/process5"/>
    <dgm:cxn modelId="{D7FFBB1F-6407-44B1-8E61-4E6E0F7F31FD}" type="presOf" srcId="{ECA0936D-D88F-48F1-8226-EA72C96A5829}" destId="{70B9F1AE-6CA8-4A27-B79E-E8EB1EE941FC}" srcOrd="0" destOrd="0" presId="urn:microsoft.com/office/officeart/2005/8/layout/process5"/>
    <dgm:cxn modelId="{0DAD188A-B892-46F7-8444-F157FF80B283}" type="presOf" srcId="{2450A548-A3F4-4059-ADB9-93E890D2D594}" destId="{96255430-7550-4261-AAF2-D35726DF9542}" srcOrd="0" destOrd="0" presId="urn:microsoft.com/office/officeart/2005/8/layout/process5"/>
    <dgm:cxn modelId="{3A0D1BB2-7F7C-4696-A4E9-74D5EC3B5674}" type="presOf" srcId="{EC2BBF6F-0F10-460A-A61F-5A39EBA4926E}" destId="{F78994FC-B0C3-473E-98C4-E27B920F9713}" srcOrd="0" destOrd="0" presId="urn:microsoft.com/office/officeart/2005/8/layout/process5"/>
    <dgm:cxn modelId="{C8E48BAF-355E-4D4F-ABF6-EAD46E254712}" srcId="{ECA0936D-D88F-48F1-8226-EA72C96A5829}" destId="{2450A548-A3F4-4059-ADB9-93E890D2D594}" srcOrd="1" destOrd="0" parTransId="{3985E7AE-1086-46CC-9B8C-C79820DE372F}" sibTransId="{73A29755-5B2E-4DA5-AD7D-28C57973055A}"/>
    <dgm:cxn modelId="{FD85E4E5-66B6-4958-AE0C-8ED236AF5A31}" type="presOf" srcId="{A2632116-8979-475A-840D-7F0ABB8B24D4}" destId="{CCEB6ACF-6364-4AAF-81D2-3968A2A24474}" srcOrd="1" destOrd="0" presId="urn:microsoft.com/office/officeart/2005/8/layout/process5"/>
    <dgm:cxn modelId="{152DCB7C-0703-4067-BA40-4BE8A82B1516}" type="presOf" srcId="{73A29755-5B2E-4DA5-AD7D-28C57973055A}" destId="{002834CA-E5BF-4960-A702-7E3F71B657BE}" srcOrd="1" destOrd="0" presId="urn:microsoft.com/office/officeart/2005/8/layout/process5"/>
    <dgm:cxn modelId="{CA9C1555-41E1-42B1-967D-0BBE167461AE}" srcId="{ECA0936D-D88F-48F1-8226-EA72C96A5829}" destId="{EC2BBF6F-0F10-460A-A61F-5A39EBA4926E}" srcOrd="0" destOrd="0" parTransId="{F0B103DA-D92B-4C66-B4F9-3C077F8B5707}" sibTransId="{2E7040FA-81AB-4856-8637-CAAFF9C33300}"/>
    <dgm:cxn modelId="{20E67AB2-D77E-409D-A899-9C650947F5D5}" type="presOf" srcId="{2E7040FA-81AB-4856-8637-CAAFF9C33300}" destId="{2A8A5C83-C4DF-48A2-BB84-0563252D47ED}" srcOrd="1" destOrd="0" presId="urn:microsoft.com/office/officeart/2005/8/layout/process5"/>
    <dgm:cxn modelId="{1BBDF50C-DC7D-4376-8C14-43B77E0C64CC}" type="presOf" srcId="{A2632116-8979-475A-840D-7F0ABB8B24D4}" destId="{D1C07147-8A92-4D7C-8BC7-76C4D02BE549}" srcOrd="0" destOrd="0" presId="urn:microsoft.com/office/officeart/2005/8/layout/process5"/>
    <dgm:cxn modelId="{8963E178-AB9F-4540-A5AF-7D483953A54F}" srcId="{ECA0936D-D88F-48F1-8226-EA72C96A5829}" destId="{3347A430-408E-4040-A16B-515DA55EF945}" srcOrd="2" destOrd="0" parTransId="{078068CF-8333-461C-BFF6-832FE63F8A58}" sibTransId="{5C06143A-A107-4BAA-B2E0-712BF35D114F}"/>
    <dgm:cxn modelId="{AA5E04AD-7189-4C30-AEFB-003C60C2ADBF}" type="presOf" srcId="{73A29755-5B2E-4DA5-AD7D-28C57973055A}" destId="{5BC9D9F5-F955-48ED-BFE7-2901C29EF350}" srcOrd="0" destOrd="0" presId="urn:microsoft.com/office/officeart/2005/8/layout/process5"/>
    <dgm:cxn modelId="{57096469-7B67-4657-BB13-6B03D823D331}" type="presOf" srcId="{AAEDA52B-13E2-4C51-A1F7-BE3B8610C44E}" destId="{CA8F8C56-66FD-4436-B53D-F477A2E89EB6}" srcOrd="0" destOrd="0" presId="urn:microsoft.com/office/officeart/2005/8/layout/process5"/>
    <dgm:cxn modelId="{0BAC6E5B-87F3-4CCB-9B3F-4138F69A33C0}" type="presOf" srcId="{3347A430-408E-4040-A16B-515DA55EF945}" destId="{3931DB30-E6DE-4EC9-9B3F-B0047C440F54}" srcOrd="0" destOrd="0" presId="urn:microsoft.com/office/officeart/2005/8/layout/process5"/>
    <dgm:cxn modelId="{F3ECC98D-E9E4-4E93-B569-B7AEF80F6435}" srcId="{ECA0936D-D88F-48F1-8226-EA72C96A5829}" destId="{AAEDA52B-13E2-4C51-A1F7-BE3B8610C44E}" srcOrd="4" destOrd="0" parTransId="{9E182D3B-4603-4AE6-98FC-9CFD746017DC}" sibTransId="{89DB1B9E-41D1-4703-A3E5-13EF625BA906}"/>
    <dgm:cxn modelId="{92528B54-4871-4B63-BB80-A4B87C3ACBA6}" type="presOf" srcId="{2E7040FA-81AB-4856-8637-CAAFF9C33300}" destId="{53E96192-A77C-4E37-AA42-BD293017A706}" srcOrd="0" destOrd="0" presId="urn:microsoft.com/office/officeart/2005/8/layout/process5"/>
    <dgm:cxn modelId="{4902A4D5-BAF5-42DC-AB03-06AFE04F6A84}" type="presParOf" srcId="{70B9F1AE-6CA8-4A27-B79E-E8EB1EE941FC}" destId="{F78994FC-B0C3-473E-98C4-E27B920F9713}" srcOrd="0" destOrd="0" presId="urn:microsoft.com/office/officeart/2005/8/layout/process5"/>
    <dgm:cxn modelId="{945F463B-F9EC-41B8-A3A8-F513BD28405D}" type="presParOf" srcId="{70B9F1AE-6CA8-4A27-B79E-E8EB1EE941FC}" destId="{53E96192-A77C-4E37-AA42-BD293017A706}" srcOrd="1" destOrd="0" presId="urn:microsoft.com/office/officeart/2005/8/layout/process5"/>
    <dgm:cxn modelId="{5AEEBD88-E850-4CA0-BF9A-9DB9AE9D34EB}" type="presParOf" srcId="{53E96192-A77C-4E37-AA42-BD293017A706}" destId="{2A8A5C83-C4DF-48A2-BB84-0563252D47ED}" srcOrd="0" destOrd="0" presId="urn:microsoft.com/office/officeart/2005/8/layout/process5"/>
    <dgm:cxn modelId="{CA308D88-D95F-4958-9BFF-82C17964566F}" type="presParOf" srcId="{70B9F1AE-6CA8-4A27-B79E-E8EB1EE941FC}" destId="{96255430-7550-4261-AAF2-D35726DF9542}" srcOrd="2" destOrd="0" presId="urn:microsoft.com/office/officeart/2005/8/layout/process5"/>
    <dgm:cxn modelId="{AF2B964D-7EA4-428A-BD11-3687EE97861D}" type="presParOf" srcId="{70B9F1AE-6CA8-4A27-B79E-E8EB1EE941FC}" destId="{5BC9D9F5-F955-48ED-BFE7-2901C29EF350}" srcOrd="3" destOrd="0" presId="urn:microsoft.com/office/officeart/2005/8/layout/process5"/>
    <dgm:cxn modelId="{50D7D372-2818-43C6-BD78-6F538FD6B681}" type="presParOf" srcId="{5BC9D9F5-F955-48ED-BFE7-2901C29EF350}" destId="{002834CA-E5BF-4960-A702-7E3F71B657BE}" srcOrd="0" destOrd="0" presId="urn:microsoft.com/office/officeart/2005/8/layout/process5"/>
    <dgm:cxn modelId="{5A7B6E47-4B92-4C10-AC28-660A3F825A7C}" type="presParOf" srcId="{70B9F1AE-6CA8-4A27-B79E-E8EB1EE941FC}" destId="{3931DB30-E6DE-4EC9-9B3F-B0047C440F54}" srcOrd="4" destOrd="0" presId="urn:microsoft.com/office/officeart/2005/8/layout/process5"/>
    <dgm:cxn modelId="{D033CFD2-9367-4D56-9CBC-C51152CEBCD6}" type="presParOf" srcId="{70B9F1AE-6CA8-4A27-B79E-E8EB1EE941FC}" destId="{162CC84D-84AB-4ED5-A0F8-261120F203E7}" srcOrd="5" destOrd="0" presId="urn:microsoft.com/office/officeart/2005/8/layout/process5"/>
    <dgm:cxn modelId="{EBD773F9-24C0-456F-A35A-9D271F093DE8}" type="presParOf" srcId="{162CC84D-84AB-4ED5-A0F8-261120F203E7}" destId="{B2FA2387-B584-43AB-92E7-6202FB89BA50}" srcOrd="0" destOrd="0" presId="urn:microsoft.com/office/officeart/2005/8/layout/process5"/>
    <dgm:cxn modelId="{5E937ACC-8ADC-4FC1-BF59-87CE06BA9065}" type="presParOf" srcId="{70B9F1AE-6CA8-4A27-B79E-E8EB1EE941FC}" destId="{5FF958B8-80F0-4C39-857C-1D619B3BC810}" srcOrd="6" destOrd="0" presId="urn:microsoft.com/office/officeart/2005/8/layout/process5"/>
    <dgm:cxn modelId="{F95FA7C8-A3E2-4C06-8AEB-EE306C04BE8B}" type="presParOf" srcId="{70B9F1AE-6CA8-4A27-B79E-E8EB1EE941FC}" destId="{D1C07147-8A92-4D7C-8BC7-76C4D02BE549}" srcOrd="7" destOrd="0" presId="urn:microsoft.com/office/officeart/2005/8/layout/process5"/>
    <dgm:cxn modelId="{4DC36995-C1BE-4423-832C-515940DE34F5}" type="presParOf" srcId="{D1C07147-8A92-4D7C-8BC7-76C4D02BE549}" destId="{CCEB6ACF-6364-4AAF-81D2-3968A2A24474}" srcOrd="0" destOrd="0" presId="urn:microsoft.com/office/officeart/2005/8/layout/process5"/>
    <dgm:cxn modelId="{75BFA044-6F5D-487F-96B5-511E66296813}" type="presParOf" srcId="{70B9F1AE-6CA8-4A27-B79E-E8EB1EE941FC}" destId="{CA8F8C56-66FD-4436-B53D-F477A2E89EB6}" srcOrd="8" destOrd="0" presId="urn:microsoft.com/office/officeart/2005/8/layout/process5"/>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24/09/2022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24/09/2022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audio" Target="file:///F:\&#1605;&#1581;&#1575;&#1590;&#1585;&#1575;&#1578;%20&#1581;&#1587;&#1606;&#1610;\Music\Voix%20003.m4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4" name="Voix 003.m4a">
            <a:hlinkClick r:id="" action="ppaction://media"/>
          </p:cNvPr>
          <p:cNvPicPr>
            <a:picLocks noRot="1" noChangeAspect="1"/>
          </p:cNvPicPr>
          <p:nvPr>
            <a:audioFile r:link="rId1"/>
          </p:nvPr>
        </p:nvPicPr>
        <p:blipFill>
          <a:blip r:embed="rId4"/>
          <a:stretch>
            <a:fillRect/>
          </a:stretch>
        </p:blipFill>
        <p:spPr>
          <a:xfrm>
            <a:off x="11310180" y="6143644"/>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4000" dirty="0" smtClean="0">
                <a:latin typeface="Simplified Arabic" pitchFamily="18" charset="-78"/>
                <a:cs typeface="Simplified Arabic" pitchFamily="18" charset="-78"/>
              </a:rPr>
              <a:t>أما التعليم والعادي الغير رسمي؛ وهو نوع يكتسبه الفرد في الحياة الاجتماعية وهو يتم بصورة عرضية، ويرى أن النظم الاجتماعية والاقتصادية والأسرية والسياسية والقانونية والدينية تساهم في هذا النوع من التعليم، ويمكن ملاحظة مساهمة عن طريق اكتساب الأفراد الخبرة من الحياة الاجتماعية.</a:t>
            </a:r>
            <a:endParaRPr lang="fr-FR" sz="4000" dirty="0" smtClean="0">
              <a:latin typeface="Simplified Arabic" pitchFamily="18" charset="-78"/>
              <a:cs typeface="Simplified Arabic" pitchFamily="18" charset="-78"/>
            </a:endParaRPr>
          </a:p>
          <a:p>
            <a:pPr indent="360000" algn="just" rtl="1">
              <a:spcAft>
                <a:spcPts val="1200"/>
              </a:spcAft>
            </a:pPr>
            <a:r>
              <a:rPr lang="ar-DZ" sz="4000" dirty="0" smtClean="0">
                <a:latin typeface="Simplified Arabic" pitchFamily="18" charset="-78"/>
                <a:cs typeface="Simplified Arabic" pitchFamily="18" charset="-78"/>
              </a:rPr>
              <a:t>تناول أيضا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أسس وقواعد وأهمية التعليم الرسمي وهو يرى أنه لا يمكن تطويره إلا عن طريق العديد من </a:t>
            </a:r>
            <a:r>
              <a:rPr lang="ar-DZ" sz="4000" dirty="0" err="1" smtClean="0">
                <a:latin typeface="Simplified Arabic" pitchFamily="18" charset="-78"/>
                <a:cs typeface="Simplified Arabic" pitchFamily="18" charset="-78"/>
              </a:rPr>
              <a:t>الميكانيزمات</a:t>
            </a:r>
            <a:r>
              <a:rPr lang="ar-DZ" sz="4000" dirty="0" smtClean="0">
                <a:latin typeface="Simplified Arabic" pitchFamily="18" charset="-78"/>
                <a:cs typeface="Simplified Arabic" pitchFamily="18" charset="-78"/>
              </a:rPr>
              <a:t> والوسائل.</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كالتدريب والتعزيز والمحاذاة وتعليم عادات </a:t>
            </a:r>
            <a:r>
              <a:rPr lang="ar-DZ" sz="4000" dirty="0" err="1" smtClean="0">
                <a:latin typeface="Simplified Arabic" pitchFamily="18" charset="-78"/>
                <a:cs typeface="Simplified Arabic" pitchFamily="18" charset="-78"/>
              </a:rPr>
              <a:t>وسلوكات</a:t>
            </a:r>
            <a:r>
              <a:rPr lang="ar-DZ" sz="4000" dirty="0" smtClean="0">
                <a:latin typeface="Simplified Arabic" pitchFamily="18" charset="-78"/>
                <a:cs typeface="Simplified Arabic" pitchFamily="18" charset="-78"/>
              </a:rPr>
              <a:t> الكبار إلى الصغار عن طريق التقليد والمحاكاة وهذا ما يتم بالفعل في تعليم الشعور والعواطف والانفعالات والتي أخذ على المدرسة والنظام التعليم ضرورة تعليم وضبط هذه الأنماط من التعليم. </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200" dirty="0" smtClean="0">
                <a:latin typeface="Simplified Arabic" pitchFamily="18" charset="-78"/>
                <a:cs typeface="Simplified Arabic" pitchFamily="18" charset="-78"/>
              </a:rPr>
              <a:t>يتبنى </a:t>
            </a:r>
            <a:r>
              <a:rPr lang="ar-DZ" sz="3200" dirty="0" err="1" smtClean="0">
                <a:latin typeface="Simplified Arabic" pitchFamily="18" charset="-78"/>
                <a:cs typeface="Simplified Arabic" pitchFamily="18" charset="-78"/>
              </a:rPr>
              <a:t>ديوي</a:t>
            </a:r>
            <a:r>
              <a:rPr lang="ar-DZ" sz="3200" dirty="0" smtClean="0">
                <a:latin typeface="Simplified Arabic" pitchFamily="18" charset="-78"/>
                <a:cs typeface="Simplified Arabic" pitchFamily="18" charset="-78"/>
              </a:rPr>
              <a:t> الاتجاه </a:t>
            </a:r>
            <a:r>
              <a:rPr lang="ar-DZ" sz="3200" dirty="0" err="1" smtClean="0">
                <a:latin typeface="Simplified Arabic" pitchFamily="18" charset="-78"/>
                <a:cs typeface="Simplified Arabic" pitchFamily="18" charset="-78"/>
              </a:rPr>
              <a:t>البرغماتي</a:t>
            </a:r>
            <a:r>
              <a:rPr lang="ar-DZ" sz="3200" dirty="0" smtClean="0">
                <a:latin typeface="Simplified Arabic" pitchFamily="18" charset="-78"/>
                <a:cs typeface="Simplified Arabic" pitchFamily="18" charset="-78"/>
              </a:rPr>
              <a:t> الذي يعد مؤسسه الأول في مجال التربية عموما خلال القرن الحالي، ليوضح فلسفة أو سياسة التربية، والتي يجب أن يتم انتهاجها لتقديم سياسة تربوية أفضل تجمع بين السمات العامة للتعليم الرسمي وغير الرسمي، وتعقد نوعا من الموازنة المستمرة بين أهمية وخصائص هذه النوعية بالنسبة للفرد والعملية التعليمية، وهذا ما جعله بالفعل في تحليله إلى رموز المعرفة، والتي تتمثل في المدرسة والكتب والوسائل التعليمية والمراجع والمعامل وغيرها... والتي تم تقديمها للمتعلمين بصورة علمية مدروسة وباعتبارها (رموز المعرفة الرسمية) ناقلة للوسائل والمعلوماتية والتي تؤدي إلى اكتساب عملية التعليم والتطبيق، والتكيف الاجتماعي الايجابي في اكتساب الخبرة العملية للمتعلمين بجعلها تهتم أيضا بتقديم التعليم غير الرسمي، والذي يوضع من مدركات التلاميذ واكتسابهم للحياة الاجتماعية والمعرفية والثقافة العامة.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4000" dirty="0" smtClean="0">
                <a:latin typeface="Simplified Arabic" pitchFamily="18" charset="-78"/>
                <a:cs typeface="Simplified Arabic" pitchFamily="18" charset="-78"/>
              </a:rPr>
              <a:t>حيث أكد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من ضرورة عدم جعل المدرسة مكانا أو رمزا ماديا معزولا للتعليم الرسمي وبعيدا عن هدفها الحقيقي واختيارها موضوعا أو ذو هدفا حقيقيا للاكتساب في الحياة الاجتماعية، من أفكار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عن التعليم الاجتماعي والتعليم الرسمي يشيع أفكاره بصورة مؤكدة على دور المدرسة الوظيفي في المجتمع الحديث، حيث يدعو إلى ضرورة بلورة الدور الوظيفي للمدرسة وأهمية توجيه معارفها ومعلوماتها نحو اكتساب الخبرة من الحياة اليومية.</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095074" y="500042"/>
            <a:ext cx="6538162"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400" dirty="0" smtClean="0">
                <a:latin typeface="Simplified Arabic" pitchFamily="18" charset="-78"/>
                <a:cs typeface="Simplified Arabic" pitchFamily="18" charset="-78"/>
              </a:rPr>
              <a:t>مفاهيمه (الوظيفة الاجتماعية للتربية، الوسط الاجتماعي التنشئة الاجتماعية، الاكتساب المعرفي، البيئة المعرفية التعليم الرسمي، التعليم غير الرسمي....). </a:t>
            </a:r>
            <a:endParaRPr lang="fr-FR" sz="44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8" y="785794"/>
            <a:ext cx="4212813"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srcRect l="48534"/>
          <a:stretch>
            <a:fillRect/>
          </a:stretch>
        </p:blipFill>
        <p:spPr bwMode="auto">
          <a:xfrm>
            <a:off x="0" y="0"/>
            <a:ext cx="12190413"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t>كارل </a:t>
            </a:r>
            <a:r>
              <a:rPr lang="ar-DZ" sz="4800" b="1" dirty="0" err="1" smtClean="0"/>
              <a:t>مانهايم</a:t>
            </a:r>
            <a:endParaRPr lang="fr-FR" sz="4800" dirty="0">
              <a:latin typeface="Simplified Arabic" pitchFamily="18" charset="-78"/>
              <a:cs typeface="Simplified Arabic" pitchFamily="18" charset="-78"/>
            </a:endParaRPr>
          </a:p>
        </p:txBody>
      </p:sp>
    </p:spTree>
  </p:cSld>
  <p:clrMapOvr>
    <a:masterClrMapping/>
  </p:clrMapOvr>
  <p:transition spd="med" advClick="0" advTm="1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 </a:t>
            </a:r>
            <a:r>
              <a:rPr lang="ar-DZ" sz="3600" b="1" dirty="0" smtClean="0"/>
              <a:t>كارل </a:t>
            </a:r>
            <a:r>
              <a:rPr lang="ar-DZ" sz="3600" b="1" dirty="0" err="1" smtClean="0"/>
              <a:t>مانهايم</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تلازمت ظهور أفكار </a:t>
            </a:r>
            <a:r>
              <a:rPr lang="ar-DZ" sz="4000" dirty="0" err="1" smtClean="0">
                <a:latin typeface="Simplified Arabic" pitchFamily="18" charset="-78"/>
                <a:cs typeface="Simplified Arabic" pitchFamily="18" charset="-78"/>
              </a:rPr>
              <a:t>مانهايم</a:t>
            </a:r>
            <a:r>
              <a:rPr lang="ar-DZ" sz="4000" dirty="0" smtClean="0">
                <a:latin typeface="Simplified Arabic" pitchFamily="18" charset="-78"/>
                <a:cs typeface="Simplified Arabic" pitchFamily="18" charset="-78"/>
              </a:rPr>
              <a:t> مع تطور النزعة البنائية الوظيفية في النصف الأول من القرن العشرين، كان مهتما بعلم الاجتماع، ثم علم التربية اعتبارها؛ إحدى الوسائل أو عناصر الضبط الاجتماعي التي قدمها في كتابه الإنسان والمجتمع والديمقراطية.</a:t>
            </a:r>
            <a:endParaRPr lang="fr-FR" sz="40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2800" dirty="0" smtClean="0">
                <a:latin typeface="Simplified Arabic" pitchFamily="18" charset="-78"/>
                <a:cs typeface="Simplified Arabic" pitchFamily="18" charset="-78"/>
              </a:rPr>
              <a:t>جاءت آراء </a:t>
            </a:r>
            <a:r>
              <a:rPr lang="ar-DZ" sz="2800" dirty="0" err="1" smtClean="0">
                <a:latin typeface="Simplified Arabic" pitchFamily="18" charset="-78"/>
                <a:cs typeface="Simplified Arabic" pitchFamily="18" charset="-78"/>
              </a:rPr>
              <a:t>مانهايم</a:t>
            </a:r>
            <a:r>
              <a:rPr lang="ar-DZ" sz="2800" dirty="0" smtClean="0">
                <a:latin typeface="Simplified Arabic" pitchFamily="18" charset="-78"/>
                <a:cs typeface="Simplified Arabic" pitchFamily="18" charset="-78"/>
              </a:rPr>
              <a:t> لتعكس خبرته المهنية كأستاذ للتربية وعلم الاجتماع، وأيضا تصوراته كعالم وباحث له اهتماماته الاجتماعية واهم أفكاره وتصوراته في هذا المجال: رأي في التربية وسيلة لظهور المجتمع الديمقراطي السليم، وهي أيضا الحل للمشكلات المرضية التي لازمت المجتمع الرأسمالي الغربي، حيث تقوم وفق تصوره على تنمية القيم الأخلاقية واحترام الفرد للنظام، كما أنها ضرورة للتخلص من عناصر" الجهل السياسي " والفوضى الديمقراطية، بزيادة معدلات التعليم وخلق نوع من الالتزام والمسؤولية بقيم الحياة العامة والاجتماعية المشتركة، وضرورة الشعور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من قبل الأفراد والجماعات والحكومات</a:t>
            </a:r>
            <a:r>
              <a:rPr lang="ar-SA" sz="2800" dirty="0" smtClean="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00042"/>
            <a:ext cx="3855624" cy="58579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500" dirty="0" smtClean="0">
                <a:latin typeface="Simplified Arabic" pitchFamily="18" charset="-78"/>
                <a:cs typeface="Simplified Arabic" pitchFamily="18" charset="-78"/>
              </a:rPr>
              <a:t>يتضح من أفكار </a:t>
            </a:r>
            <a:r>
              <a:rPr lang="ar-DZ" sz="3500" dirty="0" err="1" smtClean="0">
                <a:latin typeface="Simplified Arabic" pitchFamily="18" charset="-78"/>
                <a:cs typeface="Simplified Arabic" pitchFamily="18" charset="-78"/>
              </a:rPr>
              <a:t>مانهايم</a:t>
            </a:r>
            <a:r>
              <a:rPr lang="ar-DZ" sz="3500" dirty="0" smtClean="0">
                <a:latin typeface="Simplified Arabic" pitchFamily="18" charset="-78"/>
                <a:cs typeface="Simplified Arabic" pitchFamily="18" charset="-78"/>
              </a:rPr>
              <a:t> مدى تبنيه المدخل السوسيولوجي لمعالجة القضايا التربوية، خاصة وأنه يقدم الحلول لدراسة مشكلات التربية بصورة ايجابية وواقعية، حيث تصور أن فكرة التخطيط لظهور المجتمع الديمقراطي لا يتم إلا عن طريق حث الأفراد للعيش سويا على أسس </a:t>
            </a:r>
            <a:r>
              <a:rPr lang="ar-DZ" sz="3500" dirty="0" err="1" smtClean="0">
                <a:latin typeface="Simplified Arabic" pitchFamily="18" charset="-78"/>
                <a:cs typeface="Simplified Arabic" pitchFamily="18" charset="-78"/>
              </a:rPr>
              <a:t>سوسولوجية</a:t>
            </a:r>
            <a:r>
              <a:rPr lang="ar-DZ" sz="3500" dirty="0" smtClean="0">
                <a:latin typeface="Simplified Arabic" pitchFamily="18" charset="-78"/>
                <a:cs typeface="Simplified Arabic" pitchFamily="18" charset="-78"/>
              </a:rPr>
              <a:t> اجتماعية مشتركة، والذي لا يتم إلا عن طريق التعليم والتربية الاجتماعية كأساس لتنفيذ فكرة ديمقراطية المجتمع الحديث</a:t>
            </a:r>
            <a:r>
              <a:rPr lang="ar-SA" sz="3500" dirty="0" smtClean="0">
                <a:latin typeface="Simplified Arabic" pitchFamily="18" charset="-78"/>
                <a:cs typeface="Simplified Arabic" pitchFamily="18" charset="-78"/>
              </a:rPr>
              <a:t>.</a:t>
            </a:r>
            <a:endParaRPr lang="fr-FR" sz="35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42919"/>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665918" y="857232"/>
          <a:ext cx="10858576"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graphicEl>
                                              <a:dgm id="{F78994FC-B0C3-473E-98C4-E27B920F9713}"/>
                                            </p:graphicEl>
                                          </p:spTgt>
                                        </p:tgtEl>
                                        <p:attrNameLst>
                                          <p:attrName>style.visibility</p:attrName>
                                        </p:attrNameLst>
                                      </p:cBhvr>
                                      <p:to>
                                        <p:strVal val="visible"/>
                                      </p:to>
                                    </p:set>
                                    <p:animEffect transition="in" filter="wheel(4)">
                                      <p:cBhvr>
                                        <p:cTn id="7" dur="2000"/>
                                        <p:tgtEl>
                                          <p:spTgt spid="9">
                                            <p:graphicEl>
                                              <a:dgm id="{F78994FC-B0C3-473E-98C4-E27B920F971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53E96192-A77C-4E37-AA42-BD293017A706}"/>
                                            </p:graphicEl>
                                          </p:spTgt>
                                        </p:tgtEl>
                                        <p:attrNameLst>
                                          <p:attrName>style.visibility</p:attrName>
                                        </p:attrNameLst>
                                      </p:cBhvr>
                                      <p:to>
                                        <p:strVal val="visible"/>
                                      </p:to>
                                    </p:set>
                                    <p:animEffect transition="in" filter="wheel(4)">
                                      <p:cBhvr>
                                        <p:cTn id="12" dur="2000"/>
                                        <p:tgtEl>
                                          <p:spTgt spid="9">
                                            <p:graphicEl>
                                              <a:dgm id="{53E96192-A77C-4E37-AA42-BD293017A706}"/>
                                            </p:graphicEl>
                                          </p:spTgt>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9">
                                            <p:graphicEl>
                                              <a:dgm id="{96255430-7550-4261-AAF2-D35726DF9542}"/>
                                            </p:graphicEl>
                                          </p:spTgt>
                                        </p:tgtEl>
                                        <p:attrNameLst>
                                          <p:attrName>style.visibility</p:attrName>
                                        </p:attrNameLst>
                                      </p:cBhvr>
                                      <p:to>
                                        <p:strVal val="visible"/>
                                      </p:to>
                                    </p:set>
                                    <p:animEffect transition="in" filter="wheel(4)">
                                      <p:cBhvr>
                                        <p:cTn id="15" dur="2000"/>
                                        <p:tgtEl>
                                          <p:spTgt spid="9">
                                            <p:graphicEl>
                                              <a:dgm id="{96255430-7550-4261-AAF2-D35726DF954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9">
                                            <p:graphicEl>
                                              <a:dgm id="{5BC9D9F5-F955-48ED-BFE7-2901C29EF350}"/>
                                            </p:graphicEl>
                                          </p:spTgt>
                                        </p:tgtEl>
                                        <p:attrNameLst>
                                          <p:attrName>style.visibility</p:attrName>
                                        </p:attrNameLst>
                                      </p:cBhvr>
                                      <p:to>
                                        <p:strVal val="visible"/>
                                      </p:to>
                                    </p:set>
                                    <p:animEffect transition="in" filter="wheel(4)">
                                      <p:cBhvr>
                                        <p:cTn id="20" dur="2000"/>
                                        <p:tgtEl>
                                          <p:spTgt spid="9">
                                            <p:graphicEl>
                                              <a:dgm id="{5BC9D9F5-F955-48ED-BFE7-2901C29EF350}"/>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9">
                                            <p:graphicEl>
                                              <a:dgm id="{3931DB30-E6DE-4EC9-9B3F-B0047C440F54}"/>
                                            </p:graphicEl>
                                          </p:spTgt>
                                        </p:tgtEl>
                                        <p:attrNameLst>
                                          <p:attrName>style.visibility</p:attrName>
                                        </p:attrNameLst>
                                      </p:cBhvr>
                                      <p:to>
                                        <p:strVal val="visible"/>
                                      </p:to>
                                    </p:set>
                                    <p:animEffect transition="in" filter="wheel(4)">
                                      <p:cBhvr>
                                        <p:cTn id="23" dur="2000"/>
                                        <p:tgtEl>
                                          <p:spTgt spid="9">
                                            <p:graphicEl>
                                              <a:dgm id="{3931DB30-E6DE-4EC9-9B3F-B0047C440F5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9">
                                            <p:graphicEl>
                                              <a:dgm id="{162CC84D-84AB-4ED5-A0F8-261120F203E7}"/>
                                            </p:graphicEl>
                                          </p:spTgt>
                                        </p:tgtEl>
                                        <p:attrNameLst>
                                          <p:attrName>style.visibility</p:attrName>
                                        </p:attrNameLst>
                                      </p:cBhvr>
                                      <p:to>
                                        <p:strVal val="visible"/>
                                      </p:to>
                                    </p:set>
                                    <p:animEffect transition="in" filter="wheel(4)">
                                      <p:cBhvr>
                                        <p:cTn id="28" dur="2000"/>
                                        <p:tgtEl>
                                          <p:spTgt spid="9">
                                            <p:graphicEl>
                                              <a:dgm id="{162CC84D-84AB-4ED5-A0F8-261120F203E7}"/>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5FF958B8-80F0-4C39-857C-1D619B3BC810}"/>
                                            </p:graphicEl>
                                          </p:spTgt>
                                        </p:tgtEl>
                                        <p:attrNameLst>
                                          <p:attrName>style.visibility</p:attrName>
                                        </p:attrNameLst>
                                      </p:cBhvr>
                                      <p:to>
                                        <p:strVal val="visible"/>
                                      </p:to>
                                    </p:set>
                                    <p:animEffect transition="in" filter="wheel(4)">
                                      <p:cBhvr>
                                        <p:cTn id="31" dur="2000"/>
                                        <p:tgtEl>
                                          <p:spTgt spid="9">
                                            <p:graphicEl>
                                              <a:dgm id="{5FF958B8-80F0-4C39-857C-1D619B3BC81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4" fill="hold" grpId="0" nodeType="clickEffect">
                                  <p:stCondLst>
                                    <p:cond delay="0"/>
                                  </p:stCondLst>
                                  <p:childTnLst>
                                    <p:set>
                                      <p:cBhvr>
                                        <p:cTn id="35" dur="1" fill="hold">
                                          <p:stCondLst>
                                            <p:cond delay="0"/>
                                          </p:stCondLst>
                                        </p:cTn>
                                        <p:tgtEl>
                                          <p:spTgt spid="9">
                                            <p:graphicEl>
                                              <a:dgm id="{D1C07147-8A92-4D7C-8BC7-76C4D02BE549}"/>
                                            </p:graphicEl>
                                          </p:spTgt>
                                        </p:tgtEl>
                                        <p:attrNameLst>
                                          <p:attrName>style.visibility</p:attrName>
                                        </p:attrNameLst>
                                      </p:cBhvr>
                                      <p:to>
                                        <p:strVal val="visible"/>
                                      </p:to>
                                    </p:set>
                                    <p:animEffect transition="in" filter="wheel(4)">
                                      <p:cBhvr>
                                        <p:cTn id="36" dur="2000"/>
                                        <p:tgtEl>
                                          <p:spTgt spid="9">
                                            <p:graphicEl>
                                              <a:dgm id="{D1C07147-8A92-4D7C-8BC7-76C4D02BE549}"/>
                                            </p:graphicEl>
                                          </p:spTgt>
                                        </p:tgtEl>
                                      </p:cBhvr>
                                    </p:animEffect>
                                  </p:childTnLst>
                                </p:cTn>
                              </p:par>
                              <p:par>
                                <p:cTn id="37" presetID="21" presetClass="entr" presetSubtype="4" fill="hold" grpId="0" nodeType="withEffect">
                                  <p:stCondLst>
                                    <p:cond delay="0"/>
                                  </p:stCondLst>
                                  <p:childTnLst>
                                    <p:set>
                                      <p:cBhvr>
                                        <p:cTn id="38" dur="1" fill="hold">
                                          <p:stCondLst>
                                            <p:cond delay="0"/>
                                          </p:stCondLst>
                                        </p:cTn>
                                        <p:tgtEl>
                                          <p:spTgt spid="9">
                                            <p:graphicEl>
                                              <a:dgm id="{CA8F8C56-66FD-4436-B53D-F477A2E89EB6}"/>
                                            </p:graphicEl>
                                          </p:spTgt>
                                        </p:tgtEl>
                                        <p:attrNameLst>
                                          <p:attrName>style.visibility</p:attrName>
                                        </p:attrNameLst>
                                      </p:cBhvr>
                                      <p:to>
                                        <p:strVal val="visible"/>
                                      </p:to>
                                    </p:set>
                                    <p:animEffect transition="in" filter="wheel(4)">
                                      <p:cBhvr>
                                        <p:cTn id="39" dur="2000"/>
                                        <p:tgtEl>
                                          <p:spTgt spid="9">
                                            <p:graphicEl>
                                              <a:dgm id="{CA8F8C56-66FD-4436-B53D-F477A2E89EB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023636" y="500042"/>
            <a:ext cx="660960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600" dirty="0" smtClean="0">
                <a:latin typeface="Simplified Arabic" pitchFamily="18" charset="-78"/>
                <a:cs typeface="Simplified Arabic" pitchFamily="18" charset="-78"/>
              </a:rPr>
              <a:t>عموما نجد أن </a:t>
            </a:r>
            <a:r>
              <a:rPr lang="ar-DZ" sz="3600" dirty="0" err="1" smtClean="0">
                <a:latin typeface="Simplified Arabic" pitchFamily="18" charset="-78"/>
                <a:cs typeface="Simplified Arabic" pitchFamily="18" charset="-78"/>
              </a:rPr>
              <a:t>مانهايم</a:t>
            </a:r>
            <a:r>
              <a:rPr lang="ar-DZ" sz="3600" dirty="0" smtClean="0">
                <a:latin typeface="Simplified Arabic" pitchFamily="18" charset="-78"/>
                <a:cs typeface="Simplified Arabic" pitchFamily="18" charset="-78"/>
              </a:rPr>
              <a:t> ركز على عملية التربية باعتبارها الوسيلة الوحيدة لظهور المجتمع الديمقراطي، وباعتبارها المكون الرئيسي لخلق الوعي والشعور العام بأهمية البيئة الاجتماعية المناسبة لظهور هذا النوع من المجتمعات، والعمل على إعادة بناء المجتمع الغربي الحديث على أساس من التخطيط السليم الواعي، القائم على لاهتمام بالتربية وخلق نوع من الشخصية الفردية.</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849570"/>
            <a:ext cx="4355689" cy="54446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37884" y="500042"/>
            <a:ext cx="6895352"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كما دعت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إلى استخدام الوسائل التربوية المناسبة لتحقيق الغايات أو الأهداف التربوية ذاتها، كما اعتمد على المدخل السوسيولوجي للاهتمام أيضا بالقائمين على العملية التربوية، ودراسة من يقيمون بعملية التعليم أو التربية، متى وكيف يتم ذلك؟ وللإجابة على هذه القضايا أو التساؤلات أكد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على تبني المدخل السوسيولوجي لكل المشكلات الواقعية التي توجد في المجتمع وترتبط بقضية التربية أو التخطيط لها.</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85794"/>
            <a:ext cx="3641309"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وهذا ما ظهر في كتباته التي أنجزت بعد الحرب العالمية الثانية، حيث شارك تأليفها مع مجموعة من المفكرين والعلماء؛ أمثال كلارك، وستيوارت، والتي حملت رؤيته وتصوره لعديد من المشكلات التي ظهرت في بريطانيا والعالم الغربي، إذ تميز بطرح عدت مشكلات وتخصصات فرعية علم التربية مثل: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المتعلم، وعلم اجتماع التربية، وعلم التدريس... والذي سعى فيها لعرض التخصصات الفرعية في إطار اهتمامات علم اجتماع التربية الحديث</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80157"/>
            <a:ext cx="3855624" cy="5783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Click="0" advTm="30000">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Click="0" advTm="5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03: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a:blip>
          <a:stretch>
            <a:fillRect/>
          </a:stretch>
        </p:blipFill>
        <p:spPr bwMode="auto">
          <a:xfrm>
            <a:off x="1" y="0"/>
            <a:ext cx="12190412"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latin typeface="Simplified Arabic" pitchFamily="18" charset="-78"/>
                <a:cs typeface="Simplified Arabic" pitchFamily="18" charset="-78"/>
              </a:rPr>
              <a:t>جون </a:t>
            </a:r>
            <a:r>
              <a:rPr lang="ar-DZ" sz="4800" b="1" dirty="0" err="1" smtClean="0">
                <a:latin typeface="Simplified Arabic" pitchFamily="18" charset="-78"/>
                <a:cs typeface="Simplified Arabic" pitchFamily="18" charset="-78"/>
              </a:rPr>
              <a:t>ديوي</a:t>
            </a:r>
            <a:endParaRPr lang="fr-FR" sz="4800" dirty="0">
              <a:latin typeface="Simplified Arabic" pitchFamily="18" charset="-78"/>
              <a:cs typeface="Simplified Arabic" pitchFamily="18" charset="-78"/>
            </a:endParaRPr>
          </a:p>
        </p:txBody>
      </p:sp>
    </p:spTree>
  </p:cSld>
  <p:clrMapOvr>
    <a:masterClrMapping/>
  </p:clrMapOvr>
  <p:transition spd="med" advClick="0" advTm="3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 جون </a:t>
            </a:r>
            <a:r>
              <a:rPr lang="ar-DZ" sz="3600" b="1" dirty="0" err="1" smtClean="0">
                <a:latin typeface="Simplified Arabic" pitchFamily="18" charset="-78"/>
                <a:cs typeface="Simplified Arabic" pitchFamily="18" charset="-78"/>
              </a:rPr>
              <a:t>ديوي</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000" dirty="0" smtClean="0">
                <a:latin typeface="Simplified Arabic" pitchFamily="18" charset="-78"/>
                <a:cs typeface="Simplified Arabic" pitchFamily="18" charset="-78"/>
              </a:rPr>
              <a:t>رائد المدرسة الأمريكية في التربية اتسمت تحليلاته بالطابع </a:t>
            </a:r>
            <a:r>
              <a:rPr lang="ar-DZ" sz="3000" dirty="0" err="1" smtClean="0">
                <a:latin typeface="Simplified Arabic" pitchFamily="18" charset="-78"/>
                <a:cs typeface="Simplified Arabic" pitchFamily="18" charset="-78"/>
              </a:rPr>
              <a:t>الامبريقي</a:t>
            </a:r>
            <a:r>
              <a:rPr lang="ar-DZ" sz="3000" dirty="0" smtClean="0">
                <a:latin typeface="Simplified Arabic" pitchFamily="18" charset="-78"/>
                <a:cs typeface="Simplified Arabic" pitchFamily="18" charset="-78"/>
              </a:rPr>
              <a:t> الميداني (الملاحظة، التربية) كما جاءت أغلب تحليلاته لتأخذ الطابع التحليل الشامل.</a:t>
            </a:r>
            <a:endParaRPr lang="fr-FR" sz="3000" dirty="0" smtClean="0">
              <a:latin typeface="Simplified Arabic" pitchFamily="18" charset="-78"/>
              <a:cs typeface="Simplified Arabic" pitchFamily="18" charset="-78"/>
            </a:endParaRPr>
          </a:p>
          <a:p>
            <a:pPr indent="360000" algn="just" rtl="1">
              <a:lnSpc>
                <a:spcPct val="150000"/>
              </a:lnSpc>
            </a:pPr>
            <a:r>
              <a:rPr lang="ar-DZ" sz="3000" dirty="0" smtClean="0">
                <a:latin typeface="Simplified Arabic" pitchFamily="18" charset="-78"/>
                <a:cs typeface="Simplified Arabic" pitchFamily="18" charset="-78"/>
              </a:rPr>
              <a:t>عبر أن أفكاره التربوية المحدثة في كتابيه " </a:t>
            </a:r>
            <a:r>
              <a:rPr lang="ar-DZ" sz="3000" b="1" dirty="0" smtClean="0">
                <a:latin typeface="Simplified Arabic" pitchFamily="18" charset="-78"/>
                <a:cs typeface="Simplified Arabic" pitchFamily="18" charset="-78"/>
              </a:rPr>
              <a:t>المدرسة والمجتمع </a:t>
            </a:r>
            <a:r>
              <a:rPr lang="ar-DZ" sz="3000" dirty="0" smtClean="0">
                <a:latin typeface="Simplified Arabic" pitchFamily="18" charset="-78"/>
                <a:cs typeface="Simplified Arabic" pitchFamily="18" charset="-78"/>
              </a:rPr>
              <a:t>" والديمقراطية والتعليم، حيث قدم فيهما تحليلات المشكلات الواقعية التربوية التي ظهرت في المجتمع الأمريكي. كما أنه سعى في ذلك ربط أفكاره بنوعية مشكلة التربية والنظام التعليمي محاولا تقديم سياسة تربوية إصلاحية للنظام التعليمي في المجتمع الأمريكية</a:t>
            </a:r>
            <a:r>
              <a:rPr lang="ar-SA" sz="3000" dirty="0" smtClean="0">
                <a:latin typeface="Simplified Arabic" pitchFamily="18" charset="-78"/>
                <a:cs typeface="Simplified Arabic" pitchFamily="18" charset="-78"/>
              </a:rPr>
              <a:t>.</a:t>
            </a:r>
            <a:endParaRPr lang="fr-FR" sz="3000" dirty="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1-1- أفكاره وتصوراته في </a:t>
            </a:r>
            <a:r>
              <a:rPr lang="ar-DZ" sz="3600" b="1" dirty="0" err="1" smtClean="0">
                <a:latin typeface="Simplified Arabic" pitchFamily="18" charset="-78"/>
                <a:cs typeface="Simplified Arabic" pitchFamily="18" charset="-78"/>
              </a:rPr>
              <a:t>سوسيولوجيا</a:t>
            </a:r>
            <a:r>
              <a:rPr lang="ar-DZ"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pic>
        <p:nvPicPr>
          <p:cNvPr id="7" name="Picture 2" descr="306764_513790645306139_80541800_n"/>
          <p:cNvPicPr>
            <a:picLocks noChangeAspect="1" noChangeArrowheads="1"/>
          </p:cNvPicPr>
          <p:nvPr/>
        </p:nvPicPr>
        <p:blipFill>
          <a:blip r:embed="rId2">
            <a:lum/>
          </a:blip>
          <a:stretch>
            <a:fillRect/>
          </a:stretch>
        </p:blipFill>
        <p:spPr bwMode="auto">
          <a:xfrm flipH="1">
            <a:off x="451604" y="1643050"/>
            <a:ext cx="3357586" cy="4714908"/>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952066" y="1857364"/>
            <a:ext cx="7642341" cy="164307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3200" dirty="0" smtClean="0">
                <a:latin typeface="Simplified Arabic" pitchFamily="18" charset="-78"/>
                <a:cs typeface="Simplified Arabic" pitchFamily="18" charset="-78"/>
              </a:rPr>
              <a:t>التربية هي أساس للحياة حيث ناقشها من خلال فكرة كيف سيؤدي التعليم والتربية إلى تغيير الجنس البشري لمخلوقات متميزة عن باقي الكائنات بانخراط الاجتماعي</a:t>
            </a:r>
            <a:r>
              <a:rPr lang="ar-SA" sz="3200" dirty="0" smtClean="0">
                <a:latin typeface="Simplified Arabic" pitchFamily="18" charset="-78"/>
                <a:cs typeface="Simplified Arabic" pitchFamily="18" charset="-78"/>
              </a:rPr>
              <a:t>.</a:t>
            </a:r>
            <a:endParaRPr kumimoji="0" lang="fr-FR" sz="32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2" name="Espace réservé du contenu 2"/>
          <p:cNvSpPr txBox="1">
            <a:spLocks/>
          </p:cNvSpPr>
          <p:nvPr/>
        </p:nvSpPr>
        <p:spPr>
          <a:xfrm>
            <a:off x="3952066" y="3714752"/>
            <a:ext cx="7642341" cy="257176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3200" dirty="0" smtClean="0">
                <a:latin typeface="Simplified Arabic" pitchFamily="18" charset="-78"/>
                <a:cs typeface="Simplified Arabic" pitchFamily="18" charset="-78"/>
              </a:rPr>
              <a:t>ركز </a:t>
            </a:r>
            <a:r>
              <a:rPr lang="ar-DZ" sz="3200" dirty="0" err="1" smtClean="0">
                <a:latin typeface="Simplified Arabic" pitchFamily="18" charset="-78"/>
                <a:cs typeface="Simplified Arabic" pitchFamily="18" charset="-78"/>
              </a:rPr>
              <a:t>ديوي</a:t>
            </a:r>
            <a:r>
              <a:rPr lang="ar-DZ" sz="3200" dirty="0" smtClean="0">
                <a:latin typeface="Simplified Arabic" pitchFamily="18" charset="-78"/>
                <a:cs typeface="Simplified Arabic" pitchFamily="18" charset="-78"/>
              </a:rPr>
              <a:t> أيضا على أهمية التعليم والتربية كوسيلة للاتصال الاجتماعي والثقافي واكتساب الحياة الاجتماعية بالنسبة للفرد، تلك الوسيلة التي تمنحها الجماعة الاجتماعية لأعضائها باعتبارهم أفراد داخل هذه الجماعة</a:t>
            </a:r>
            <a:r>
              <a:rPr lang="ar-SA" sz="3200" dirty="0" smtClean="0">
                <a:latin typeface="Simplified Arabic" pitchFamily="18" charset="-78"/>
                <a:cs typeface="Simplified Arabic" pitchFamily="18" charset="-78"/>
              </a:rPr>
              <a:t>.</a:t>
            </a:r>
            <a:endParaRPr kumimoji="0" lang="fr-FR" sz="32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7"/>
                                        </p:tgtEl>
                                        <p:attrNameLst>
                                          <p:attrName>ppt_h</p:attrName>
                                        </p:attrNameLst>
                                      </p:cBhvr>
                                      <p:tavLst>
                                        <p:tav tm="0">
                                          <p:val>
                                            <p:strVal val="ppt_h"/>
                                          </p:val>
                                        </p:tav>
                                        <p:tav tm="100000">
                                          <p:val>
                                            <p:strVal val="ppt_h"/>
                                          </p:val>
                                        </p:tav>
                                      </p:tavLst>
                                    </p:anim>
                                    <p:anim calcmode="lin" valueType="num">
                                      <p:cBhvr>
                                        <p:cTn id="14" dur="5000"/>
                                        <p:tgtEl>
                                          <p:spTgt spid="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down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strips(downLeft)">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600" dirty="0" smtClean="0">
                <a:latin typeface="Simplified Arabic" pitchFamily="18" charset="-78"/>
                <a:cs typeface="Simplified Arabic" pitchFamily="18" charset="-78"/>
              </a:rPr>
              <a:t>وفي نفس الوقت يوضح </a:t>
            </a:r>
            <a:r>
              <a:rPr lang="ar-DZ" sz="3600" dirty="0" err="1" smtClean="0">
                <a:latin typeface="Simplified Arabic" pitchFamily="18" charset="-78"/>
                <a:cs typeface="Simplified Arabic" pitchFamily="18" charset="-78"/>
              </a:rPr>
              <a:t>ديوي</a:t>
            </a:r>
            <a:r>
              <a:rPr lang="ar-DZ" sz="3600" dirty="0" smtClean="0">
                <a:latin typeface="Simplified Arabic" pitchFamily="18" charset="-78"/>
                <a:cs typeface="Simplified Arabic" pitchFamily="18" charset="-78"/>
              </a:rPr>
              <a:t> أن الحياة الاجتماعية لا يمكن اكتسابها فقط عن طريق وسائل الاتصال التربوي أو التعليم، لأن وسائل الاتصال ذاتها أمر مكتسبا أو قابلا للتعليم بواسطة الأفراد داخل الجماعات الاجتماعية، حيث ربط بين التعليم والتكيف الاجتماعي الذي أبرزه أحد مصادر الاستمرار والتعيين داخل الجماعة، الذي يكسب الفرد الخبرة ونمو الخيال وتحمل المسؤولية الاجتماعية- التفاعل.</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14357"/>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يعقد </a:t>
            </a:r>
            <a:r>
              <a:rPr lang="ar-DZ" sz="4000" dirty="0" err="1" smtClean="0">
                <a:latin typeface="Simplified Arabic" pitchFamily="18" charset="-78"/>
                <a:cs typeface="Simplified Arabic" pitchFamily="18" charset="-78"/>
              </a:rPr>
              <a:t>ديوي</a:t>
            </a:r>
            <a:r>
              <a:rPr lang="ar-DZ" sz="4000" dirty="0" smtClean="0">
                <a:latin typeface="Simplified Arabic" pitchFamily="18" charset="-78"/>
                <a:cs typeface="Simplified Arabic" pitchFamily="18" charset="-78"/>
              </a:rPr>
              <a:t> نوعا من المقارنة بين التعليم الرسمي والتعليم العادي فيما يخص التعليم الاجتماعي، أو الغير رسمي، فالتعليم الرسمي يتم داخل المؤسسات التعليمية والتربوية محددة الأهداف والغايات والوسائل والأساليب العلمية</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3345</TotalTime>
  <Words>1010</Words>
  <Application>Microsoft Office PowerPoint</Application>
  <PresentationFormat>Personnalisé</PresentationFormat>
  <Paragraphs>37</Paragraphs>
  <Slides>23</Slides>
  <Notes>0</Notes>
  <HiddenSlides>0</HiddenSlides>
  <MMClips>1</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383</cp:revision>
  <dcterms:created xsi:type="dcterms:W3CDTF">2019-10-06T17:17:35Z</dcterms:created>
  <dcterms:modified xsi:type="dcterms:W3CDTF">2022-09-24T19:10:24Z</dcterms:modified>
</cp:coreProperties>
</file>