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340" r:id="rId1"/>
  </p:sldMasterIdLst>
  <p:notesMasterIdLst>
    <p:notesMasterId r:id="rId17"/>
  </p:notesMasterIdLst>
  <p:sldIdLst>
    <p:sldId id="428" r:id="rId2"/>
    <p:sldId id="597" r:id="rId3"/>
    <p:sldId id="536" r:id="rId4"/>
    <p:sldId id="487" r:id="rId5"/>
    <p:sldId id="598" r:id="rId6"/>
    <p:sldId id="539" r:id="rId7"/>
    <p:sldId id="596" r:id="rId8"/>
    <p:sldId id="590" r:id="rId9"/>
    <p:sldId id="594" r:id="rId10"/>
    <p:sldId id="591" r:id="rId11"/>
    <p:sldId id="575" r:id="rId12"/>
    <p:sldId id="592" r:id="rId13"/>
    <p:sldId id="593" r:id="rId14"/>
    <p:sldId id="595" r:id="rId15"/>
    <p:sldId id="334" r:id="rId16"/>
  </p:sldIdLst>
  <p:sldSz cx="1219041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24" autoAdjust="0"/>
  </p:normalViewPr>
  <p:slideViewPr>
    <p:cSldViewPr>
      <p:cViewPr>
        <p:scale>
          <a:sx n="60" d="100"/>
          <a:sy n="60" d="100"/>
        </p:scale>
        <p:origin x="-522" y="-198"/>
      </p:cViewPr>
      <p:guideLst>
        <p:guide orient="horz" pos="2160"/>
        <p:guide pos="384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DCDC0-3E8F-473F-95D8-41C0C251E1E4}" type="datetimeFigureOut">
              <a:rPr lang="fr-FR" smtClean="0"/>
              <a:pPr/>
              <a:t>07/09/2022</a:t>
            </a:fld>
            <a:endParaRPr lang="fr-FR"/>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E76CB-1C0B-4258-B86B-4CA31AB3442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199864"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914281" y="1752602"/>
            <a:ext cx="10361851"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914281" y="3611607"/>
            <a:ext cx="10361851"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5019" y="4953000"/>
            <a:ext cx="12195432"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C6430DBB-9FD5-43E7-88F1-55A569E9525E}" type="datetimeFigureOut">
              <a:rPr lang="nl-BE" smtClean="0"/>
              <a:pPr/>
              <a:t>7/09/2022</a:t>
            </a:fld>
            <a:endParaRPr lang="nl-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nl-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1481330"/>
            <a:ext cx="10971372"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4163" y="274641"/>
            <a:ext cx="2369652"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274641"/>
            <a:ext cx="8431702"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 xmlns:a16="http://schemas.microsoft.com/office/drawing/2014/main"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p14="http://schemas.microsoft.com/office/powerpoint/2010/main" xmlns="" val="4094912097"/>
      </p:ext>
    </p:extLst>
  </p:cSld>
  <p:clrMapOvr>
    <a:masterClrMapping/>
  </p:clrMapOvr>
  <p:transition spd="med" advTm="30000">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 xmlns:a16="http://schemas.microsoft.com/office/drawing/2014/main"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p14="http://schemas.microsoft.com/office/powerpoint/2010/main" xmlns="" val="4094912097"/>
      </p:ext>
    </p:extLst>
  </p:cSld>
  <p:clrMapOvr>
    <a:masterClrMapping/>
  </p:clrMapOvr>
  <p:transition spd="med">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Picture Placeholder 7">
            <a:extLst>
              <a:ext uri="{FF2B5EF4-FFF2-40B4-BE49-F238E27FC236}">
                <a16:creationId xmlns="" xmlns:a16="http://schemas.microsoft.com/office/drawing/2014/main"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p14="http://schemas.microsoft.com/office/powerpoint/2010/main" xmlns="" val="4094912097"/>
      </p:ext>
    </p:extLst>
  </p:cSld>
  <p:clrMapOvr>
    <a:masterClrMapping/>
  </p:clrMapOvr>
  <p:transition spd="med">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63043" y="1059712"/>
            <a:ext cx="10361851"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229603" y="2931712"/>
            <a:ext cx="6095207"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Chevron 6"/>
          <p:cNvSpPr/>
          <p:nvPr/>
        </p:nvSpPr>
        <p:spPr>
          <a:xfrm>
            <a:off x="4848276"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599753"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521"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6793"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521" y="273050"/>
            <a:ext cx="10971372"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521" y="5410200"/>
            <a:ext cx="5386216"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2562" y="5410200"/>
            <a:ext cx="5388332"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521" y="1444295"/>
            <a:ext cx="5386216"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2561" y="1444295"/>
            <a:ext cx="5388332"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8" name="Espace réservé du pied de page 7"/>
          <p:cNvSpPr>
            <a:spLocks noGrp="1"/>
          </p:cNvSpPr>
          <p:nvPr>
            <p:ph type="ftr" sz="quarter" idx="11"/>
          </p:nvPr>
        </p:nvSpPr>
        <p:spPr/>
        <p:txBody>
          <a:bodyPr/>
          <a:lstStyle>
            <a:extLst/>
          </a:lstStyle>
          <a:p>
            <a:endParaRPr lang="nl-BE"/>
          </a:p>
        </p:txBody>
      </p:sp>
      <p:sp>
        <p:nvSpPr>
          <p:cNvPr id="9" name="Espace réservé du numéro de diapositive 8"/>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4" name="Espace réservé du pied de page 3"/>
          <p:cNvSpPr>
            <a:spLocks noGrp="1"/>
          </p:cNvSpPr>
          <p:nvPr>
            <p:ph type="ftr" sz="quarter" idx="11"/>
          </p:nvPr>
        </p:nvSpPr>
        <p:spPr/>
        <p:txBody>
          <a:bodyPr/>
          <a:lstStyle>
            <a:extLst/>
          </a:lstStyle>
          <a:p>
            <a:endParaRPr lang="nl-BE"/>
          </a:p>
        </p:txBody>
      </p:sp>
      <p:sp>
        <p:nvSpPr>
          <p:cNvPr id="5" name="Espace réservé du numéro de diapositive 4"/>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3" name="Espace réservé du pied de page 2"/>
          <p:cNvSpPr>
            <a:spLocks noGrp="1"/>
          </p:cNvSpPr>
          <p:nvPr>
            <p:ph type="ftr" sz="quarter" idx="11"/>
          </p:nvPr>
        </p:nvSpPr>
        <p:spPr/>
        <p:txBody>
          <a:bodyPr/>
          <a:lstStyle>
            <a:extLst/>
          </a:lstStyle>
          <a:p>
            <a:endParaRPr lang="nl-BE"/>
          </a:p>
        </p:txBody>
      </p:sp>
      <p:sp>
        <p:nvSpPr>
          <p:cNvPr id="4" name="Espace réservé du numéro de diapositive 3"/>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041" y="4876800"/>
            <a:ext cx="9974403"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892033" y="5355102"/>
            <a:ext cx="529876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219041" y="274320"/>
            <a:ext cx="997175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8968208" y="6407944"/>
            <a:ext cx="2559987" cy="365760"/>
          </a:xfrm>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445" y="5443402"/>
            <a:ext cx="9549157"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304761" y="189968"/>
            <a:ext cx="11580892"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a:xfrm>
            <a:off x="5839337" y="6407945"/>
            <a:ext cx="3133833" cy="365125"/>
          </a:xfrm>
        </p:spPr>
        <p:txBody>
          <a:bodyPr/>
          <a:lstStyle>
            <a:lvl1pPr>
              <a:defRPr>
                <a:solidFill>
                  <a:schemeClr val="tx1"/>
                </a:solidFill>
              </a:defRPr>
            </a:lvl1pPr>
            <a:extLst/>
          </a:lstStyle>
          <a:p>
            <a:endParaRPr lang="nl-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EE336665-E7E9-4861-9ADF-F11A47CBAD79}" type="slidenum">
              <a:rPr lang="nl-BE" smtClean="0"/>
              <a:pPr/>
              <a:t>‹N°›</a:t>
            </a:fld>
            <a:endParaRPr lang="nl-BE"/>
          </a:p>
        </p:txBody>
      </p:sp>
      <p:sp>
        <p:nvSpPr>
          <p:cNvPr id="2" name="Titre 1"/>
          <p:cNvSpPr>
            <a:spLocks noGrp="1"/>
          </p:cNvSpPr>
          <p:nvPr>
            <p:ph type="title"/>
          </p:nvPr>
        </p:nvSpPr>
        <p:spPr>
          <a:xfrm>
            <a:off x="304760" y="4865122"/>
            <a:ext cx="10765841"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8055" y="5791253"/>
            <a:ext cx="4535828"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0646"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2123"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8055" y="5791253"/>
            <a:ext cx="4535828" cy="1080868"/>
          </a:xfrm>
          <a:prstGeom prst="rtTriangle">
            <a:avLst/>
          </a:prstGeom>
          <a:blipFill>
            <a:blip r:embed="rId16">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521" y="274638"/>
            <a:ext cx="10971372"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521" y="1481329"/>
            <a:ext cx="10971372"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8968208" y="6407944"/>
            <a:ext cx="2559987" cy="365760"/>
          </a:xfrm>
          <a:prstGeom prst="rect">
            <a:avLst/>
          </a:prstGeom>
        </p:spPr>
        <p:txBody>
          <a:bodyPr vert="horz" anchor="b"/>
          <a:lstStyle>
            <a:lvl1pPr algn="l" eaLnBrk="1" latinLnBrk="0" hangingPunct="1">
              <a:defRPr kumimoji="0" sz="1000">
                <a:solidFill>
                  <a:schemeClr val="tx1"/>
                </a:solidFill>
              </a:defRPr>
            </a:lvl1pPr>
            <a:extLst/>
          </a:lstStyle>
          <a:p>
            <a:fld id="{C6430DBB-9FD5-43E7-88F1-55A569E9525E}" type="datetimeFigureOut">
              <a:rPr lang="nl-BE" smtClean="0"/>
              <a:pPr/>
              <a:t>7/09/2022</a:t>
            </a:fld>
            <a:endParaRPr lang="nl-BE"/>
          </a:p>
        </p:txBody>
      </p:sp>
      <p:sp>
        <p:nvSpPr>
          <p:cNvPr id="22" name="Espace réservé du pied de page 21"/>
          <p:cNvSpPr>
            <a:spLocks noGrp="1"/>
          </p:cNvSpPr>
          <p:nvPr>
            <p:ph type="ftr" sz="quarter" idx="3"/>
          </p:nvPr>
        </p:nvSpPr>
        <p:spPr>
          <a:xfrm>
            <a:off x="5839337" y="6407945"/>
            <a:ext cx="3133833" cy="365125"/>
          </a:xfrm>
          <a:prstGeom prst="rect">
            <a:avLst/>
          </a:prstGeom>
        </p:spPr>
        <p:txBody>
          <a:bodyPr vert="horz" anchor="b"/>
          <a:lstStyle>
            <a:lvl1pPr algn="r" eaLnBrk="1" latinLnBrk="0" hangingPunct="1">
              <a:defRPr kumimoji="0" sz="1000">
                <a:solidFill>
                  <a:schemeClr val="tx1"/>
                </a:solidFill>
              </a:defRPr>
            </a:lvl1pPr>
            <a:extLst/>
          </a:lstStyle>
          <a:p>
            <a:endParaRPr lang="nl-BE"/>
          </a:p>
        </p:txBody>
      </p:sp>
      <p:sp>
        <p:nvSpPr>
          <p:cNvPr id="18" name="Espace réservé du numéro de diapositive 17"/>
          <p:cNvSpPr>
            <a:spLocks noGrp="1"/>
          </p:cNvSpPr>
          <p:nvPr>
            <p:ph type="sldNum" sz="quarter" idx="4"/>
          </p:nvPr>
        </p:nvSpPr>
        <p:spPr>
          <a:xfrm>
            <a:off x="11528195" y="6407945"/>
            <a:ext cx="487617" cy="365125"/>
          </a:xfrm>
          <a:prstGeom prst="rect">
            <a:avLst/>
          </a:prstGeom>
        </p:spPr>
        <p:txBody>
          <a:bodyPr vert="horz" anchor="b"/>
          <a:lstStyle>
            <a:lvl1pPr algn="r" eaLnBrk="1" latinLnBrk="0" hangingPunct="1">
              <a:defRPr kumimoji="0" sz="1000" b="0">
                <a:solidFill>
                  <a:schemeClr val="tx1"/>
                </a:solidFill>
              </a:defRPr>
            </a:lvl1pPr>
            <a:extLst/>
          </a:lstStyle>
          <a:p>
            <a:fld id="{EE336665-E7E9-4861-9ADF-F11A47CBAD79}" type="slidenum">
              <a:rPr lang="nl-BE" smtClean="0"/>
              <a:pPr/>
              <a:t>‹N°›</a:t>
            </a:fld>
            <a:endParaRPr lang="nl-BE"/>
          </a:p>
        </p:txBody>
      </p:sp>
    </p:spTree>
  </p:cSld>
  <p:clrMap bg1="lt1" tx1="dk1" bg2="lt2" tx2="dk2" accent1="accent1" accent2="accent2" accent3="accent3" accent4="accent4" accent5="accent5" accent6="accent6" hlink="hlink" folHlink="folHlink"/>
  <p:sldLayoutIdLst>
    <p:sldLayoutId id="2147484341" r:id="rId1"/>
    <p:sldLayoutId id="2147484342" r:id="rId2"/>
    <p:sldLayoutId id="2147484343" r:id="rId3"/>
    <p:sldLayoutId id="2147484344" r:id="rId4"/>
    <p:sldLayoutId id="2147484345" r:id="rId5"/>
    <p:sldLayoutId id="2147484346" r:id="rId6"/>
    <p:sldLayoutId id="2147484347" r:id="rId7"/>
    <p:sldLayoutId id="2147484348" r:id="rId8"/>
    <p:sldLayoutId id="2147484349" r:id="rId9"/>
    <p:sldLayoutId id="2147484350" r:id="rId10"/>
    <p:sldLayoutId id="2147484351" r:id="rId11"/>
    <p:sldLayoutId id="2147484352" r:id="rId12"/>
    <p:sldLayoutId id="2147483968" r:id="rId13"/>
    <p:sldLayoutId id="2147483969" r:id="rId14"/>
  </p:sldLayoutIdLst>
  <p:transition spd="med">
    <p:pull dir="d"/>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d8a7d984d8b3d984d8a7d9851.gif"/>
          <p:cNvPicPr>
            <a:picLocks noChangeAspect="1"/>
          </p:cNvPicPr>
          <p:nvPr/>
        </p:nvPicPr>
        <p:blipFill>
          <a:blip r:embed="rId2"/>
          <a:stretch>
            <a:fillRect/>
          </a:stretch>
        </p:blipFill>
        <p:spPr>
          <a:xfrm>
            <a:off x="380166" y="571480"/>
            <a:ext cx="11501518" cy="5572164"/>
          </a:xfrm>
          <a:prstGeom prst="rect">
            <a:avLst/>
          </a:prstGeom>
        </p:spPr>
      </p:pic>
    </p:spTree>
  </p:cSld>
  <p:clrMapOvr>
    <a:masterClrMapping/>
  </p:clrMapOvr>
  <p:transition spd="med">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4595008" y="1142984"/>
            <a:ext cx="7070837" cy="4714908"/>
          </a:xfrm>
          <a:prstGeom prst="rect">
            <a:avLst/>
          </a:prstGeom>
          <a:solidFill>
            <a:schemeClr val="bg2">
              <a:lumMod val="90000"/>
            </a:schemeClr>
          </a:solid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lnSpc>
                <a:spcPct val="150000"/>
              </a:lnSpc>
              <a:spcBef>
                <a:spcPct val="20000"/>
              </a:spcBef>
              <a:buFont typeface="Wingdings" pitchFamily="2" charset="2"/>
              <a:buChar char=""/>
            </a:pPr>
            <a:r>
              <a:rPr lang="ar-DZ" sz="2800" b="1" dirty="0" smtClean="0">
                <a:latin typeface="Simplified Arabic" pitchFamily="18" charset="-78"/>
                <a:cs typeface="Simplified Arabic" pitchFamily="18" charset="-78"/>
              </a:rPr>
              <a:t>السلطة العقلانية</a:t>
            </a:r>
            <a:r>
              <a:rPr lang="ar-DZ" sz="2800" dirty="0" smtClean="0">
                <a:latin typeface="Simplified Arabic" pitchFamily="18" charset="-78"/>
                <a:cs typeface="Simplified Arabic" pitchFamily="18" charset="-78"/>
              </a:rPr>
              <a:t>: وهي سلطة تقوم علة التعليم والتربية والخبرة والتخصص والحصول على الشهادات، وتنمية المهارات، والعلم الحديث، وغير ذلك من </a:t>
            </a:r>
            <a:r>
              <a:rPr lang="ar-DZ" sz="2800" dirty="0" err="1" smtClean="0">
                <a:latin typeface="Simplified Arabic" pitchFamily="18" charset="-78"/>
                <a:cs typeface="Simplified Arabic" pitchFamily="18" charset="-78"/>
              </a:rPr>
              <a:t>ميكانزمات</a:t>
            </a:r>
            <a:r>
              <a:rPr lang="ar-DZ" sz="2800" dirty="0" smtClean="0">
                <a:latin typeface="Simplified Arabic" pitchFamily="18" charset="-78"/>
                <a:cs typeface="Simplified Arabic" pitchFamily="18" charset="-78"/>
              </a:rPr>
              <a:t> هامة يجب أن يحصل عليها الفرد بصورة أساسية، ولاسيما أن طبيعة المجتمع ذاتها – حسب تصورات فيبر- تسمى بالمجتمع العقلاني، والذي تحول بصورة تدريجية من خلال الأنماط الكاريزمية أو التقليدية السابقة</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pic>
        <p:nvPicPr>
          <p:cNvPr id="4" name="Picture 2" descr="306764_513790645306139_80541800_n"/>
          <p:cNvPicPr>
            <a:picLocks noChangeAspect="1" noChangeArrowheads="1"/>
          </p:cNvPicPr>
          <p:nvPr/>
        </p:nvPicPr>
        <p:blipFill>
          <a:blip r:embed="rId2"/>
          <a:stretch>
            <a:fillRect/>
          </a:stretch>
        </p:blipFill>
        <p:spPr bwMode="auto">
          <a:xfrm>
            <a:off x="665918" y="1071546"/>
            <a:ext cx="3286148" cy="475789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med" advTm="60000">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trips(downLeft)">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lnSpc>
                <a:spcPct val="150000"/>
              </a:lnSpc>
            </a:pPr>
            <a:r>
              <a:rPr lang="ar-DZ" sz="3200" dirty="0" smtClean="0">
                <a:latin typeface="Simplified Arabic" pitchFamily="18" charset="-78"/>
                <a:cs typeface="Simplified Arabic" pitchFamily="18" charset="-78"/>
              </a:rPr>
              <a:t>كذلك ربط بين قضية التحول نحو العقلانية واعتمادها على التربية والتدريب. والتي ظهرت في أحد مؤلفاته وهي (مقالات علم اجتماع)، أين حدد فيبر من خلاله مفهوم البيروقراطية أو التنظيم البيروقراطي، والذي يقوم على العلم، والخبرة، والتخصص، والشهادات، وانساق متقدمة من الاتصال، والتنظيم الإداري، والتسلسل في السلطة، والحوافز الايجابية والسلبية</a:t>
            </a:r>
            <a:r>
              <a:rPr lang="ar-SA" sz="3200" dirty="0" smtClean="0">
                <a:latin typeface="Simplified Arabic" pitchFamily="18" charset="-78"/>
                <a:cs typeface="Simplified Arabic" pitchFamily="18" charset="-78"/>
              </a:rPr>
              <a:t>.</a:t>
            </a:r>
            <a:endParaRPr lang="fr-FR" sz="32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lum bright="10000" contrast="-20000"/>
          </a:blip>
          <a:stretch>
            <a:fillRect/>
          </a:stretch>
        </p:blipFill>
        <p:spPr>
          <a:xfrm>
            <a:off x="239319" y="571480"/>
            <a:ext cx="3855624" cy="578647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94480" y="500042"/>
            <a:ext cx="11038756"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3200" dirty="0" smtClean="0">
                <a:latin typeface="Simplified Arabic" pitchFamily="18" charset="-78"/>
                <a:cs typeface="Simplified Arabic" pitchFamily="18" charset="-78"/>
              </a:rPr>
              <a:t>كما ناقش فير أيضا قضية الاختبارات والامتحانات كأحد الإسهامات المميزة في مجال علم اجتماع التربية، والتي ميزن فيبر على غيره من علماء البنائية الوظيفية، ذلك أن فيبر سعى لاستخدام كلا من الوحدات الكبرى الشاملة، كما استخدم الوحدات التحليلية الصغرى، عند معالجته لقضية (الاختبارات الخاصة). حيث حاول أن يحلل الأسباب التي تؤدي لاستخدام هذه الاختبارات والتي تقوم </a:t>
            </a:r>
            <a:r>
              <a:rPr lang="ar-DZ" sz="3200" dirty="0" err="1" smtClean="0">
                <a:latin typeface="Simplified Arabic" pitchFamily="18" charset="-78"/>
                <a:cs typeface="Simplified Arabic" pitchFamily="18" charset="-78"/>
              </a:rPr>
              <a:t>بها</a:t>
            </a:r>
            <a:r>
              <a:rPr lang="ar-DZ" sz="3200" dirty="0" smtClean="0">
                <a:latin typeface="Simplified Arabic" pitchFamily="18" charset="-78"/>
                <a:cs typeface="Simplified Arabic" pitchFamily="18" charset="-78"/>
              </a:rPr>
              <a:t> كافة التنظيمات البيروقراطية الحديثة بدء من التنظيمات أو المؤسسات التعليمية مثل المدرسة حتى الجامعة، وذلك حرصا من هذه المؤسسات على تصنيف تلاميذها وسبل وكيفية إعطائهم المقررات والمناهج الدراسية المتخصصة، بإضافة إلى حصولهم على الشهادات. بمعنى آخر؛ أن هذه الامتحانات الخاصة تسهم أولا في عمليات الالتحاق والتأهيل الدراسي، وأيضا إكساب الشهادات العلمية صفة الشرعية</a:t>
            </a:r>
            <a:r>
              <a:rPr lang="ar-SA" sz="3200" dirty="0" smtClean="0">
                <a:latin typeface="Simplified Arabic" pitchFamily="18" charset="-78"/>
                <a:cs typeface="Simplified Arabic" pitchFamily="18" charset="-78"/>
              </a:rPr>
              <a:t>.</a:t>
            </a:r>
            <a:endParaRPr lang="fr-FR" sz="32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237818" y="500042"/>
            <a:ext cx="739541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2800" dirty="0" smtClean="0">
                <a:latin typeface="Simplified Arabic" pitchFamily="18" charset="-78"/>
                <a:cs typeface="Simplified Arabic" pitchFamily="18" charset="-78"/>
              </a:rPr>
              <a:t>ناقش أيضا فيبر في إطار علم اجتماع التربية، قضية تصنيف </a:t>
            </a:r>
            <a:r>
              <a:rPr lang="ar-DZ" sz="2800" dirty="0" err="1" smtClean="0">
                <a:latin typeface="Simplified Arabic" pitchFamily="18" charset="-78"/>
                <a:cs typeface="Simplified Arabic" pitchFamily="18" charset="-78"/>
              </a:rPr>
              <a:t>التعلمي</a:t>
            </a:r>
            <a:r>
              <a:rPr lang="ar-DZ" sz="2800" dirty="0" smtClean="0">
                <a:latin typeface="Simplified Arabic" pitchFamily="18" charset="-78"/>
                <a:cs typeface="Simplified Arabic" pitchFamily="18" charset="-78"/>
              </a:rPr>
              <a:t> أو التربية </a:t>
            </a:r>
            <a:r>
              <a:rPr lang="ar-DZ" sz="2800" dirty="0" err="1" smtClean="0">
                <a:latin typeface="Simplified Arabic" pitchFamily="18" charset="-78"/>
                <a:cs typeface="Simplified Arabic" pitchFamily="18" charset="-78"/>
              </a:rPr>
              <a:t>الكنفوشوسية</a:t>
            </a:r>
            <a:r>
              <a:rPr lang="ar-DZ" sz="2800" dirty="0" smtClean="0">
                <a:latin typeface="Simplified Arabic" pitchFamily="18" charset="-78"/>
                <a:cs typeface="Simplified Arabic" pitchFamily="18" charset="-78"/>
              </a:rPr>
              <a:t>، حيث أكد على أن عملية التصنيف لأنواع التربية التي توجد في المجتمع الرأسمالي الغربي، ومجتمعات الصين واليابان، تختلف كثيرا حسب نوعية المجتمعات وطبيعة النشاط الاقتصادي والسياسي والديني الذي يوجد فيها، حيث توصل فيبر إلى وجود أنواع من التربية والتعليم وهي: التربية الكاريزمية، والتعليم أو التربية السحرية، والتربية العلمية المتخصصة التي تعتمد على التدريب والتخصص العلمي الحديث. </a:t>
            </a:r>
            <a:endParaRPr lang="fr-FR" sz="28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308728" y="714356"/>
            <a:ext cx="3426995" cy="571504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3600" dirty="0" smtClean="0">
                <a:latin typeface="Simplified Arabic" pitchFamily="18" charset="-78"/>
                <a:cs typeface="Simplified Arabic" pitchFamily="18" charset="-78"/>
              </a:rPr>
              <a:t>وعموما ورغم قلتها، تعتبر تحليلات فيبر الموسوعية في مجال التدريب والتربية والتعليم، تعكس مدى تنوع اهتمامات هذا العالم وإسهاماته في مجال علم اجتماع التربية، وتطويره لأبعاد البنائية الوظيفية ومداخلها المختلفة، وخاصة في القضايا التي أشرنا إليه بصورة موجزة</a:t>
            </a:r>
            <a:r>
              <a:rPr lang="ar-SA" sz="3600"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6" name="Image 5" descr="trainingame.jpg"/>
          <p:cNvPicPr>
            <a:picLocks noChangeAspect="1"/>
          </p:cNvPicPr>
          <p:nvPr/>
        </p:nvPicPr>
        <p:blipFill>
          <a:blip r:embed="rId2"/>
          <a:stretch>
            <a:fillRect/>
          </a:stretch>
        </p:blipFill>
        <p:spPr>
          <a:xfrm>
            <a:off x="237290" y="714356"/>
            <a:ext cx="4071966" cy="5643602"/>
          </a:xfrm>
          <a:prstGeom prst="rect">
            <a:avLst/>
          </a:prstGeom>
        </p:spPr>
      </p:pic>
    </p:spTree>
  </p:cSld>
  <p:clrMapOvr>
    <a:masterClrMapping/>
  </p:clrMapOvr>
  <p:transition spd="med" advTm="60000">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21" presetClass="entr" presetSubtype="4" fill="hold" nodeType="withEffect">
                                  <p:stCondLst>
                                    <p:cond delay="500"/>
                                  </p:stCondLst>
                                  <p:childTnLst>
                                    <p:set>
                                      <p:cBhvr>
                                        <p:cTn id="13" dur="1" fill="hold">
                                          <p:stCondLst>
                                            <p:cond delay="0"/>
                                          </p:stCondLst>
                                        </p:cTn>
                                        <p:tgtEl>
                                          <p:spTgt spid="6"/>
                                        </p:tgtEl>
                                        <p:attrNameLst>
                                          <p:attrName>style.visibility</p:attrName>
                                        </p:attrNameLst>
                                      </p:cBhvr>
                                      <p:to>
                                        <p:strVal val="visible"/>
                                      </p:to>
                                    </p:set>
                                    <p:animEffect transition="in" filter="wheel(4)">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a'\Downloads\filemanager.jpg"/>
          <p:cNvPicPr>
            <a:picLocks noGrp="1" noChangeAspect="1" noChangeArrowheads="1"/>
          </p:cNvPicPr>
          <p:nvPr>
            <p:ph idx="1"/>
          </p:nvPr>
        </p:nvPicPr>
        <p:blipFill>
          <a:blip r:embed="rId2"/>
          <a:stretch>
            <a:fillRect/>
          </a:stretch>
        </p:blipFill>
        <p:spPr bwMode="auto">
          <a:xfrm>
            <a:off x="1" y="0"/>
            <a:ext cx="12190412" cy="6858000"/>
          </a:xfrm>
          <a:prstGeom prst="rect">
            <a:avLst/>
          </a:prstGeom>
          <a:noFill/>
        </p:spPr>
      </p:pic>
    </p:spTree>
  </p:cSld>
  <p:clrMapOvr>
    <a:masterClrMapping/>
  </p:clrMapOvr>
  <p:transition spd="med" advTm="30000">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2" descr="C:\Users\a'\Downloads\images (2).jpg"/>
          <p:cNvPicPr>
            <a:picLocks noChangeAspect="1" noChangeArrowheads="1"/>
          </p:cNvPicPr>
          <p:nvPr/>
        </p:nvPicPr>
        <p:blipFill>
          <a:blip r:embed="rId2"/>
          <a:stretch>
            <a:fillRect/>
          </a:stretch>
        </p:blipFill>
        <p:spPr bwMode="auto">
          <a:xfrm>
            <a:off x="0" y="0"/>
            <a:ext cx="12190413" cy="6858000"/>
          </a:xfrm>
          <a:prstGeom prst="rect">
            <a:avLst/>
          </a:prstGeom>
          <a:noFill/>
        </p:spPr>
      </p:pic>
      <p:sp>
        <p:nvSpPr>
          <p:cNvPr id="4" name="Rectangle à coins arrondis 3"/>
          <p:cNvSpPr/>
          <p:nvPr/>
        </p:nvSpPr>
        <p:spPr>
          <a:xfrm>
            <a:off x="1808926" y="3071810"/>
            <a:ext cx="8643998" cy="1714512"/>
          </a:xfrm>
          <a:prstGeom prst="round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rtl="1"/>
            <a:endParaRPr lang="ar-DZ" dirty="0" smtClean="0">
              <a:solidFill>
                <a:schemeClr val="tx1"/>
              </a:solidFill>
              <a:latin typeface="Traditional Arabic" pitchFamily="18" charset="-78"/>
              <a:cs typeface="Traditional Arabic" pitchFamily="18" charset="-78"/>
            </a:endParaRPr>
          </a:p>
          <a:p>
            <a:pPr algn="ctr" rtl="1"/>
            <a:r>
              <a:rPr lang="ar-DZ" sz="5400" b="1" dirty="0" smtClean="0">
                <a:solidFill>
                  <a:schemeClr val="tx1"/>
                </a:solidFill>
                <a:latin typeface="Traditional Arabic" pitchFamily="18" charset="-78"/>
                <a:cs typeface="Traditional Arabic" pitchFamily="18" charset="-78"/>
              </a:rPr>
              <a:t>محاضرات النظريات </a:t>
            </a:r>
            <a:r>
              <a:rPr lang="ar-DZ" sz="5400" b="1" dirty="0" err="1" smtClean="0">
                <a:solidFill>
                  <a:schemeClr val="tx1"/>
                </a:solidFill>
                <a:latin typeface="Traditional Arabic" pitchFamily="18" charset="-78"/>
                <a:cs typeface="Traditional Arabic" pitchFamily="18" charset="-78"/>
              </a:rPr>
              <a:t>السوسيولوجية</a:t>
            </a:r>
            <a:r>
              <a:rPr lang="ar-DZ" sz="5400" b="1" dirty="0" smtClean="0">
                <a:solidFill>
                  <a:schemeClr val="tx1"/>
                </a:solidFill>
                <a:latin typeface="Traditional Arabic" pitchFamily="18" charset="-78"/>
                <a:cs typeface="Traditional Arabic" pitchFamily="18" charset="-78"/>
              </a:rPr>
              <a:t> للتربية </a:t>
            </a:r>
            <a:endParaRPr lang="ar-DZ" sz="5400" b="1" dirty="0">
              <a:solidFill>
                <a:schemeClr val="tx1"/>
              </a:solidFill>
              <a:latin typeface="Traditional Arabic" pitchFamily="18" charset="-78"/>
              <a:cs typeface="Traditional Arabic" pitchFamily="18" charset="-78"/>
            </a:endParaRPr>
          </a:p>
        </p:txBody>
      </p:sp>
      <p:sp>
        <p:nvSpPr>
          <p:cNvPr id="5" name="Rectangle 25"/>
          <p:cNvSpPr>
            <a:spLocks noChangeArrowheads="1"/>
          </p:cNvSpPr>
          <p:nvPr/>
        </p:nvSpPr>
        <p:spPr bwMode="auto">
          <a:xfrm>
            <a:off x="4666446" y="5072074"/>
            <a:ext cx="4357718" cy="892552"/>
          </a:xfrm>
          <a:prstGeom prst="rect">
            <a:avLst/>
          </a:prstGeom>
          <a:noFill/>
          <a:ln w="9525">
            <a:noFill/>
            <a:miter lim="800000"/>
            <a:headEnd/>
            <a:tailEnd/>
          </a:ln>
        </p:spPr>
        <p:txBody>
          <a:bodyPr wrap="square">
            <a:spAutoFit/>
          </a:bodyPr>
          <a:lstStyle/>
          <a:p>
            <a:pPr algn="ctr" rtl="1"/>
            <a:endParaRPr lang="ar-DZ" sz="2000" b="1" dirty="0">
              <a:effectLst>
                <a:outerShdw blurRad="38100" dist="38100" dir="2700000" algn="tl">
                  <a:srgbClr val="000000">
                    <a:alpha val="43137"/>
                  </a:srgbClr>
                </a:outerShdw>
              </a:effectLst>
            </a:endParaRPr>
          </a:p>
          <a:p>
            <a:pPr algn="ctr" rtl="1"/>
            <a:r>
              <a:rPr lang="ar-DZ" sz="2800" b="1" dirty="0" smtClean="0">
                <a:latin typeface="Traditional Arabic" pitchFamily="2" charset="-78"/>
                <a:cs typeface="Traditional Arabic" pitchFamily="2" charset="-78"/>
              </a:rPr>
              <a:t>من </a:t>
            </a:r>
            <a:r>
              <a:rPr lang="ar-DZ" sz="2800" b="1" dirty="0">
                <a:latin typeface="Traditional Arabic" pitchFamily="2" charset="-78"/>
                <a:cs typeface="Traditional Arabic" pitchFamily="2" charset="-78"/>
              </a:rPr>
              <a:t>إعداد الدكتورة: </a:t>
            </a:r>
            <a:r>
              <a:rPr lang="ar-DZ" sz="3200" b="1" dirty="0" err="1" smtClean="0">
                <a:effectLst>
                  <a:outerShdw blurRad="38100" dist="38100" dir="2700000" algn="tl">
                    <a:srgbClr val="000000">
                      <a:alpha val="43137"/>
                    </a:srgbClr>
                  </a:outerShdw>
                </a:effectLst>
                <a:latin typeface="Traditional Arabic" pitchFamily="2" charset="-78"/>
                <a:cs typeface="Traditional Arabic" pitchFamily="2" charset="-78"/>
              </a:rPr>
              <a:t>هنيّـــــــــــــــــة</a:t>
            </a:r>
            <a:r>
              <a:rPr lang="ar-DZ" sz="3200" b="1" dirty="0" smtClean="0">
                <a:effectLst>
                  <a:outerShdw blurRad="38100" dist="38100" dir="2700000" algn="tl">
                    <a:srgbClr val="000000">
                      <a:alpha val="43137"/>
                    </a:srgbClr>
                  </a:outerShdw>
                </a:effectLst>
                <a:latin typeface="Traditional Arabic" pitchFamily="2" charset="-78"/>
                <a:cs typeface="Traditional Arabic" pitchFamily="2" charset="-78"/>
              </a:rPr>
              <a:t> حسني</a:t>
            </a:r>
            <a:endParaRPr lang="ar-DZ" sz="3200" b="1" dirty="0">
              <a:effectLst>
                <a:outerShdw blurRad="38100" dist="38100" dir="2700000" algn="tl">
                  <a:srgbClr val="000000">
                    <a:alpha val="43137"/>
                  </a:srgbClr>
                </a:outerShdw>
              </a:effectLst>
              <a:latin typeface="Traditional Arabic" pitchFamily="2" charset="-78"/>
              <a:cs typeface="Traditional Arabic" pitchFamily="2" charset="-78"/>
            </a:endParaRPr>
          </a:p>
        </p:txBody>
      </p:sp>
      <p:pic>
        <p:nvPicPr>
          <p:cNvPr id="6" name="Picture 85" descr="Image1"/>
          <p:cNvPicPr>
            <a:picLocks noChangeAspect="1" noChangeArrowheads="1"/>
          </p:cNvPicPr>
          <p:nvPr/>
        </p:nvPicPr>
        <p:blipFill>
          <a:blip r:embed="rId3" cstate="print"/>
          <a:srcRect/>
          <a:stretch>
            <a:fillRect/>
          </a:stretch>
        </p:blipFill>
        <p:spPr bwMode="auto">
          <a:xfrm>
            <a:off x="9024164" y="954554"/>
            <a:ext cx="1129790" cy="1260000"/>
          </a:xfrm>
          <a:prstGeom prst="rect">
            <a:avLst/>
          </a:prstGeom>
          <a:noFill/>
          <a:ln w="9525">
            <a:noFill/>
            <a:miter lim="800000"/>
            <a:headEnd/>
            <a:tailEnd/>
          </a:ln>
        </p:spPr>
      </p:pic>
      <p:sp>
        <p:nvSpPr>
          <p:cNvPr id="7" name="Rectangle 6"/>
          <p:cNvSpPr/>
          <p:nvPr/>
        </p:nvSpPr>
        <p:spPr>
          <a:xfrm>
            <a:off x="1451736" y="714356"/>
            <a:ext cx="8501122" cy="1815882"/>
          </a:xfrm>
          <a:prstGeom prst="rect">
            <a:avLst/>
          </a:prstGeom>
        </p:spPr>
        <p:txBody>
          <a:bodyPr wrap="square">
            <a:spAutoFit/>
          </a:bodyPr>
          <a:lstStyle/>
          <a:p>
            <a:pPr algn="ctr" rtl="1"/>
            <a:r>
              <a:rPr lang="ar-DZ" sz="2800" b="1" dirty="0" smtClean="0">
                <a:latin typeface="Traditional Arabic" pitchFamily="18" charset="-78"/>
                <a:cs typeface="Traditional Arabic" pitchFamily="18" charset="-78"/>
              </a:rPr>
              <a:t>جامعة محمد </a:t>
            </a:r>
            <a:r>
              <a:rPr lang="ar-DZ" sz="2800" b="1" dirty="0" err="1" smtClean="0">
                <a:latin typeface="Traditional Arabic" pitchFamily="18" charset="-78"/>
                <a:cs typeface="Traditional Arabic" pitchFamily="18" charset="-78"/>
              </a:rPr>
              <a:t>خيضر</a:t>
            </a:r>
            <a:r>
              <a:rPr lang="ar-DZ" sz="2800" b="1" dirty="0" smtClean="0">
                <a:latin typeface="Traditional Arabic" pitchFamily="18" charset="-78"/>
                <a:cs typeface="Traditional Arabic" pitchFamily="18" charset="-78"/>
              </a:rPr>
              <a:t>- بسكرة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كلية العلوم الإنسانية والاجتماعية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قسم العلوم الاجتماعية</a:t>
            </a:r>
          </a:p>
          <a:p>
            <a:pPr algn="ctr" rtl="1"/>
            <a:r>
              <a:rPr lang="ar-DZ" sz="2800" b="1" dirty="0" smtClean="0">
                <a:latin typeface="Traditional Arabic" pitchFamily="18" charset="-78"/>
                <a:cs typeface="Traditional Arabic" pitchFamily="18" charset="-78"/>
              </a:rPr>
              <a:t>شعبة علم الاجتماع</a:t>
            </a:r>
          </a:p>
        </p:txBody>
      </p:sp>
      <p:pic>
        <p:nvPicPr>
          <p:cNvPr id="8" name="Picture 85" descr="Image1"/>
          <p:cNvPicPr>
            <a:picLocks noChangeAspect="1" noChangeArrowheads="1"/>
          </p:cNvPicPr>
          <p:nvPr/>
        </p:nvPicPr>
        <p:blipFill>
          <a:blip r:embed="rId3" cstate="print"/>
          <a:srcRect/>
          <a:stretch>
            <a:fillRect/>
          </a:stretch>
        </p:blipFill>
        <p:spPr bwMode="auto">
          <a:xfrm>
            <a:off x="2166116" y="954554"/>
            <a:ext cx="1129790" cy="1260000"/>
          </a:xfrm>
          <a:prstGeom prst="rect">
            <a:avLst/>
          </a:prstGeom>
          <a:noFill/>
          <a:ln w="9525">
            <a:noFill/>
            <a:miter lim="800000"/>
            <a:headEnd/>
            <a:tailEnd/>
          </a:ln>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par>
                                <p:cTn id="8" presetID="2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edge">
                                      <p:cBhvr>
                                        <p:cTn id="10" dur="2000"/>
                                        <p:tgtEl>
                                          <p:spTgt spid="8"/>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par>
                          <p:cTn id="15" fill="hold">
                            <p:stCondLst>
                              <p:cond delay="250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par>
                          <p:cTn id="22" fill="hold">
                            <p:stCondLst>
                              <p:cond delay="5150"/>
                            </p:stCondLst>
                            <p:childTnLst>
                              <p:par>
                                <p:cTn id="23" presetID="3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800" decel="100000"/>
                                        <p:tgtEl>
                                          <p:spTgt spid="5"/>
                                        </p:tgtEl>
                                      </p:cBhvr>
                                    </p:animEffect>
                                    <p:anim calcmode="lin" valueType="num">
                                      <p:cBhvr>
                                        <p:cTn id="26" dur="800" decel="100000" fill="hold"/>
                                        <p:tgtEl>
                                          <p:spTgt spid="5"/>
                                        </p:tgtEl>
                                        <p:attrNameLst>
                                          <p:attrName>style.rotation</p:attrName>
                                        </p:attrNameLst>
                                      </p:cBhvr>
                                      <p:tavLst>
                                        <p:tav tm="0">
                                          <p:val>
                                            <p:fltVal val="-90"/>
                                          </p:val>
                                        </p:tav>
                                        <p:tav tm="100000">
                                          <p:val>
                                            <p:fltVal val="0"/>
                                          </p:val>
                                        </p:tav>
                                      </p:tavLst>
                                    </p:anim>
                                    <p:anim calcmode="lin" valueType="num">
                                      <p:cBhvr>
                                        <p:cTn id="27" dur="800" decel="100000" fill="hold"/>
                                        <p:tgtEl>
                                          <p:spTgt spid="5"/>
                                        </p:tgtEl>
                                        <p:attrNameLst>
                                          <p:attrName>ppt_x</p:attrName>
                                        </p:attrNameLst>
                                      </p:cBhvr>
                                      <p:tavLst>
                                        <p:tav tm="0">
                                          <p:val>
                                            <p:strVal val="#ppt_x+0.4"/>
                                          </p:val>
                                        </p:tav>
                                        <p:tav tm="100000">
                                          <p:val>
                                            <p:strVal val="#ppt_x-0.05"/>
                                          </p:val>
                                        </p:tav>
                                      </p:tavLst>
                                    </p:anim>
                                    <p:anim calcmode="lin" valueType="num">
                                      <p:cBhvr>
                                        <p:cTn id="28" dur="800" decel="100000" fill="hold"/>
                                        <p:tgtEl>
                                          <p:spTgt spid="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pour une image  2" descr="last-300618-5.jpg"/>
          <p:cNvPicPr>
            <a:picLocks noGrp="1" noChangeAspect="1"/>
          </p:cNvPicPr>
          <p:nvPr>
            <p:ph type="pic" sz="quarter" idx="10"/>
          </p:nvPr>
        </p:nvPicPr>
        <p:blipFill>
          <a:blip r:embed="rId2"/>
          <a:srcRect l="62" r="62"/>
          <a:stretch>
            <a:fillRect/>
          </a:stretch>
        </p:blipFill>
        <p:spPr/>
      </p:pic>
    </p:spTree>
  </p:cSld>
  <p:clrMapOvr>
    <a:masterClrMapping/>
  </p:clrMapOvr>
  <p:transition spd="med" advTm="30000">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u même côté 3"/>
          <p:cNvSpPr/>
          <p:nvPr/>
        </p:nvSpPr>
        <p:spPr>
          <a:xfrm>
            <a:off x="737356" y="214290"/>
            <a:ext cx="10634690" cy="1071570"/>
          </a:xfrm>
          <a:prstGeom prst="round2Same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5400" b="1" dirty="0" smtClean="0">
                <a:latin typeface="Traditional Arabic" pitchFamily="18" charset="-78"/>
                <a:cs typeface="Traditional Arabic" pitchFamily="18" charset="-78"/>
              </a:rPr>
              <a:t>المحاضرة 06: رواد الاتجاه البنائي الوظيفي في التربية</a:t>
            </a:r>
            <a:endParaRPr lang="ar-SA" sz="5400" b="1" dirty="0">
              <a:solidFill>
                <a:schemeClr val="bg1"/>
              </a:solidFill>
              <a:latin typeface="Traditional Arabic" pitchFamily="18" charset="-78"/>
              <a:cs typeface="Traditional Arabic" pitchFamily="18" charset="-78"/>
            </a:endParaRPr>
          </a:p>
        </p:txBody>
      </p:sp>
      <p:pic>
        <p:nvPicPr>
          <p:cNvPr id="8" name="Image 7" descr="natrue_walk.jpg"/>
          <p:cNvPicPr>
            <a:picLocks noChangeAspect="1"/>
          </p:cNvPicPr>
          <p:nvPr/>
        </p:nvPicPr>
        <p:blipFill>
          <a:blip r:embed="rId2"/>
          <a:stretch>
            <a:fillRect/>
          </a:stretch>
        </p:blipFill>
        <p:spPr>
          <a:xfrm>
            <a:off x="380166" y="1643050"/>
            <a:ext cx="11287204" cy="50006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9" presetClass="entr" presetSubtype="0" fill="hold" nodeType="with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306764_513790645306139_80541800_n"/>
          <p:cNvPicPr>
            <a:picLocks noChangeAspect="1" noChangeArrowheads="1"/>
          </p:cNvPicPr>
          <p:nvPr/>
        </p:nvPicPr>
        <p:blipFill>
          <a:blip r:embed="rId2"/>
          <a:srcRect l="21285" r="12647"/>
          <a:stretch>
            <a:fillRect/>
          </a:stretch>
        </p:blipFill>
        <p:spPr bwMode="auto">
          <a:xfrm>
            <a:off x="1" y="447"/>
            <a:ext cx="12190412" cy="6857106"/>
          </a:xfrm>
          <a:prstGeom prst="rect">
            <a:avLst/>
          </a:prstGeom>
          <a:ln>
            <a:noFill/>
          </a:ln>
          <a:effectLst>
            <a:outerShdw blurRad="292100" dist="139700" dir="2700000" algn="tl" rotWithShape="0">
              <a:srgbClr val="333333">
                <a:alpha val="65000"/>
              </a:srgbClr>
            </a:outerShdw>
          </a:effectLst>
        </p:spPr>
      </p:pic>
      <p:sp>
        <p:nvSpPr>
          <p:cNvPr id="4" name="Arrondir un rectangle à un seul coin 3"/>
          <p:cNvSpPr/>
          <p:nvPr/>
        </p:nvSpPr>
        <p:spPr>
          <a:xfrm>
            <a:off x="-334214" y="5143512"/>
            <a:ext cx="4000528" cy="767578"/>
          </a:xfrm>
          <a:prstGeom prst="round1Rect">
            <a:avLst/>
          </a:prstGeom>
          <a:no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4800" b="1" dirty="0" smtClean="0">
                <a:solidFill>
                  <a:schemeClr val="tx1"/>
                </a:solidFill>
              </a:rPr>
              <a:t>ماكس فيبر</a:t>
            </a:r>
            <a:endParaRPr lang="fr-FR" sz="4800" dirty="0">
              <a:solidFill>
                <a:schemeClr val="tx1"/>
              </a:solidFill>
              <a:latin typeface="Simplified Arabic" pitchFamily="18" charset="-78"/>
              <a:cs typeface="Simplified Arabic" pitchFamily="18" charset="-78"/>
            </a:endParaRPr>
          </a:p>
        </p:txBody>
      </p:sp>
    </p:spTree>
  </p:cSld>
  <p:clrMapOvr>
    <a:masterClrMapping/>
  </p:clrMapOvr>
  <p:transition spd="med" advTm="60000">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9" presetClass="exit" presetSubtype="10" fill="hold" nodeType="clickEffect">
                                  <p:stCondLst>
                                    <p:cond delay="0"/>
                                  </p:stCondLst>
                                  <p:childTnLst>
                                    <p:anim calcmode="lin" valueType="num">
                                      <p:cBhvr>
                                        <p:cTn id="13" dur="5000"/>
                                        <p:tgtEl>
                                          <p:spTgt spid="8"/>
                                        </p:tgtEl>
                                        <p:attrNameLst>
                                          <p:attrName>ppt_h</p:attrName>
                                        </p:attrNameLst>
                                      </p:cBhvr>
                                      <p:tavLst>
                                        <p:tav tm="0">
                                          <p:val>
                                            <p:strVal val="ppt_h"/>
                                          </p:val>
                                        </p:tav>
                                        <p:tav tm="100000">
                                          <p:val>
                                            <p:strVal val="ppt_h"/>
                                          </p:val>
                                        </p:tav>
                                      </p:tavLst>
                                    </p:anim>
                                    <p:anim calcmode="lin" valueType="num">
                                      <p:cBhvr>
                                        <p:cTn id="14" dur="500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15"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3119263" y="357166"/>
            <a:ext cx="8159844"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4- </a:t>
            </a:r>
            <a:r>
              <a:rPr lang="ar-DZ" sz="3600" b="1" dirty="0" smtClean="0"/>
              <a:t>ماكس فيبر</a:t>
            </a:r>
            <a:r>
              <a:rPr lang="ar-DZ"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sp>
        <p:nvSpPr>
          <p:cNvPr id="6" name="Arrondir un rectangle avec un coin diagonal 5"/>
          <p:cNvSpPr/>
          <p:nvPr/>
        </p:nvSpPr>
        <p:spPr>
          <a:xfrm>
            <a:off x="665918" y="1571612"/>
            <a:ext cx="10215634" cy="485778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r>
              <a:rPr lang="ar-DZ" sz="3400" dirty="0" smtClean="0">
                <a:latin typeface="Simplified Arabic" pitchFamily="18" charset="-78"/>
                <a:cs typeface="Simplified Arabic" pitchFamily="18" charset="-78"/>
              </a:rPr>
              <a:t>عاش فيبر في الفترة ما بين (1884-1920) تكمن أهمية تصورات فيبر في علم اجتماع التربية من خلال تصوره المميز حول أهمية علم الاجتماع، من خلال محاولة تقديم فهم تفسيري للفعل الاجتماعي والوصول إلى تفسيرات سببية لمضمون هذا الفعل ونتائجه المختلفة، حيث يتضمن هذا السلوك جميع أنماط السلوك البشري، والتي تعطي معنى الحياة الاجتماعية، ولا يمكن تحليلها إلا عن طريق عاملين هما: </a:t>
            </a:r>
            <a:r>
              <a:rPr lang="ar-DZ" sz="3400" b="1" dirty="0" smtClean="0">
                <a:latin typeface="Simplified Arabic" pitchFamily="18" charset="-78"/>
                <a:cs typeface="Simplified Arabic" pitchFamily="18" charset="-78"/>
              </a:rPr>
              <a:t>التدريب</a:t>
            </a:r>
            <a:r>
              <a:rPr lang="ar-DZ" sz="3400" dirty="0" smtClean="0">
                <a:latin typeface="Simplified Arabic" pitchFamily="18" charset="-78"/>
                <a:cs typeface="Simplified Arabic" pitchFamily="18" charset="-78"/>
              </a:rPr>
              <a:t>، </a:t>
            </a:r>
            <a:r>
              <a:rPr lang="ar-DZ" sz="3400" b="1" dirty="0" smtClean="0">
                <a:latin typeface="Simplified Arabic" pitchFamily="18" charset="-78"/>
                <a:cs typeface="Simplified Arabic" pitchFamily="18" charset="-78"/>
              </a:rPr>
              <a:t>التعليم</a:t>
            </a:r>
            <a:r>
              <a:rPr lang="ar-DZ" sz="3400" dirty="0" smtClean="0">
                <a:latin typeface="Simplified Arabic" pitchFamily="18" charset="-78"/>
                <a:cs typeface="Simplified Arabic" pitchFamily="18" charset="-78"/>
              </a:rPr>
              <a:t>؛ حيث ربط فيبر بين التصور الأساسي لعلم الاجتماع وعملية التربية والتعليم على وجه الخصوص.</a:t>
            </a:r>
          </a:p>
        </p:txBody>
      </p:sp>
      <p:cxnSp>
        <p:nvCxnSpPr>
          <p:cNvPr id="10" name="Connecteur en angle 9"/>
          <p:cNvCxnSpPr/>
          <p:nvPr/>
        </p:nvCxnSpPr>
        <p:spPr>
          <a:xfrm flipH="1">
            <a:off x="10810114" y="785794"/>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452924"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380826" y="500042"/>
            <a:ext cx="6252410"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lnSpc>
                <a:spcPct val="150000"/>
              </a:lnSpc>
            </a:pPr>
            <a:r>
              <a:rPr lang="ar-DZ" sz="3200" dirty="0" smtClean="0">
                <a:latin typeface="Simplified Arabic" pitchFamily="18" charset="-78"/>
                <a:cs typeface="Simplified Arabic" pitchFamily="18" charset="-78"/>
              </a:rPr>
              <a:t>أما بالنسبة لإسهامات مدخل الفعل الاجتماعي في علم اجتماع التربية، تكمن في تصورات فيبر حول الأنماط المثالية لأنواع السلطة (</a:t>
            </a:r>
            <a:r>
              <a:rPr lang="ar-DZ" sz="3200" dirty="0" err="1" smtClean="0">
                <a:latin typeface="Simplified Arabic" pitchFamily="18" charset="-78"/>
                <a:cs typeface="Simplified Arabic" pitchFamily="18" charset="-78"/>
              </a:rPr>
              <a:t>الكاريزمة</a:t>
            </a:r>
            <a:r>
              <a:rPr lang="ar-DZ" sz="3200" dirty="0" smtClean="0">
                <a:latin typeface="Simplified Arabic" pitchFamily="18" charset="-78"/>
                <a:cs typeface="Simplified Arabic" pitchFamily="18" charset="-78"/>
              </a:rPr>
              <a:t> والتقليدية، والعقلانية)، وعلاقتها بالتدريب والخبرة والتربية الوراثية واكتساب العادات والتقاليد والأعراف.</a:t>
            </a:r>
            <a:endParaRPr lang="fr-FR" sz="32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8" y="642918"/>
            <a:ext cx="4641441" cy="571504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1604" y="857232"/>
            <a:ext cx="11381699" cy="617292"/>
          </a:xfrm>
          <a:noFill/>
          <a:ln>
            <a:noFill/>
          </a:ln>
        </p:spPr>
        <p:style>
          <a:lnRef idx="1">
            <a:schemeClr val="accent1"/>
          </a:lnRef>
          <a:fillRef idx="2">
            <a:schemeClr val="accent1"/>
          </a:fillRef>
          <a:effectRef idx="1">
            <a:schemeClr val="accent1"/>
          </a:effectRef>
          <a:fontRef idx="minor">
            <a:schemeClr val="dk1"/>
          </a:fontRef>
        </p:style>
        <p:txBody>
          <a:bodyPr>
            <a:noAutofit/>
          </a:bodyPr>
          <a:lstStyle/>
          <a:p>
            <a:pPr marL="0" indent="0" algn="r" rtl="1">
              <a:buNone/>
            </a:pPr>
            <a:r>
              <a:rPr lang="ar-DZ" dirty="0" smtClean="0">
                <a:latin typeface="Simplified Arabic" pitchFamily="18" charset="-78"/>
                <a:cs typeface="Simplified Arabic" pitchFamily="18" charset="-78"/>
              </a:rPr>
              <a:t>وهنا نقدم توضيح موجز لمدلول هذه السلطات الثلاث كم تصورها فيبر</a:t>
            </a:r>
            <a:r>
              <a:rPr lang="ar-SA" dirty="0" smtClean="0">
                <a:latin typeface="Simplified Arabic" pitchFamily="18" charset="-78"/>
                <a:cs typeface="Simplified Arabic" pitchFamily="18" charset="-78"/>
              </a:rPr>
              <a:t>:</a:t>
            </a:r>
            <a:endParaRPr lang="fr-FR" dirty="0" smtClean="0">
              <a:latin typeface="Simplified Arabic" pitchFamily="18" charset="-78"/>
              <a:cs typeface="Simplified Arabic" pitchFamily="18" charset="-78"/>
            </a:endParaRPr>
          </a:p>
          <a:p>
            <a:pPr marL="0" indent="0" algn="r" rtl="1">
              <a:buNone/>
            </a:pPr>
            <a:endParaRPr lang="fr-FR" b="1" dirty="0">
              <a:solidFill>
                <a:schemeClr val="tx1"/>
              </a:solidFill>
              <a:latin typeface="Simplified Arabic" pitchFamily="18" charset="-78"/>
              <a:cs typeface="Simplified Arabic" pitchFamily="18" charset="-78"/>
            </a:endParaRPr>
          </a:p>
        </p:txBody>
      </p:sp>
      <p:sp>
        <p:nvSpPr>
          <p:cNvPr id="5" name="Espace réservé du contenu 2"/>
          <p:cNvSpPr txBox="1">
            <a:spLocks/>
          </p:cNvSpPr>
          <p:nvPr/>
        </p:nvSpPr>
        <p:spPr>
          <a:xfrm>
            <a:off x="4094942" y="2071678"/>
            <a:ext cx="7643866" cy="4214842"/>
          </a:xfrm>
          <a:prstGeom prst="rect">
            <a:avLst/>
          </a:prstGeom>
          <a:solidFill>
            <a:schemeClr val="bg2">
              <a:lumMod val="90000"/>
            </a:schemeClr>
          </a:solid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lnSpc>
                <a:spcPct val="150000"/>
              </a:lnSpc>
              <a:spcBef>
                <a:spcPct val="20000"/>
              </a:spcBef>
              <a:buFont typeface="Wingdings" pitchFamily="2" charset="2"/>
              <a:buChar char=""/>
            </a:pPr>
            <a:r>
              <a:rPr lang="ar-DZ" sz="2800" b="1" dirty="0" smtClean="0">
                <a:latin typeface="Simplified Arabic" pitchFamily="18" charset="-78"/>
                <a:cs typeface="Simplified Arabic" pitchFamily="18" charset="-78"/>
              </a:rPr>
              <a:t>السلطة الكاريزمية</a:t>
            </a:r>
            <a:r>
              <a:rPr lang="ar-DZ" sz="2800" dirty="0" smtClean="0">
                <a:latin typeface="Simplified Arabic" pitchFamily="18" charset="-78"/>
                <a:cs typeface="Simplified Arabic" pitchFamily="18" charset="-78"/>
              </a:rPr>
              <a:t>: ومضمون هذه السلطة التي يحصل عليها الفرد عن طريق وضعه ومكانته الاجتماعية أو العائلية الموروثة. (اكتساب فنون الفروسية، القتال، الشعر، اللغة...)، وهذه صفات يتفوق </a:t>
            </a:r>
            <a:r>
              <a:rPr lang="ar-DZ" sz="2800" dirty="0" err="1" smtClean="0">
                <a:latin typeface="Simplified Arabic" pitchFamily="18" charset="-78"/>
                <a:cs typeface="Simplified Arabic" pitchFamily="18" charset="-78"/>
              </a:rPr>
              <a:t>بها</a:t>
            </a:r>
            <a:r>
              <a:rPr lang="ar-DZ" sz="2800" dirty="0" smtClean="0">
                <a:latin typeface="Simplified Arabic" pitchFamily="18" charset="-78"/>
                <a:cs typeface="Simplified Arabic" pitchFamily="18" charset="-78"/>
              </a:rPr>
              <a:t> الفرد الحامل للقب الكاريزمي عن غيره من الأفراد الآخرين، ولقد أدرج فيبر في هذا النمط أيضا السمات الكاريزمية للقادة السياسيين والعظماء والأبطال</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pic>
        <p:nvPicPr>
          <p:cNvPr id="11" name="Picture 2" descr="306764_513790645306139_80541800_n"/>
          <p:cNvPicPr>
            <a:picLocks noChangeAspect="1" noChangeArrowheads="1"/>
          </p:cNvPicPr>
          <p:nvPr/>
        </p:nvPicPr>
        <p:blipFill>
          <a:blip r:embed="rId2"/>
          <a:stretch>
            <a:fillRect/>
          </a:stretch>
        </p:blipFill>
        <p:spPr bwMode="auto">
          <a:xfrm>
            <a:off x="451604" y="1357298"/>
            <a:ext cx="3286148" cy="492922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med" advTm="60000">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5000" fill="hold"/>
                                        <p:tgtEl>
                                          <p:spTgt spid="11"/>
                                        </p:tgtEl>
                                        <p:attrNameLst>
                                          <p:attrName>ppt_w</p:attrName>
                                        </p:attrNameLst>
                                      </p:cBhvr>
                                      <p:tavLst>
                                        <p:tav tm="0" fmla="#ppt_w*sin(2.5*pi*$)">
                                          <p:val>
                                            <p:fltVal val="0"/>
                                          </p:val>
                                        </p:tav>
                                        <p:tav tm="100000">
                                          <p:val>
                                            <p:fltVal val="1"/>
                                          </p:val>
                                        </p:tav>
                                      </p:tavLst>
                                    </p:anim>
                                    <p:anim calcmode="lin" valueType="num">
                                      <p:cBhvr>
                                        <p:cTn id="13" dur="50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trips(downLeft)">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306764_513790645306139_80541800_n"/>
          <p:cNvPicPr>
            <a:picLocks noChangeAspect="1" noChangeArrowheads="1"/>
          </p:cNvPicPr>
          <p:nvPr/>
        </p:nvPicPr>
        <p:blipFill>
          <a:blip r:embed="rId2"/>
          <a:stretch>
            <a:fillRect/>
          </a:stretch>
        </p:blipFill>
        <p:spPr bwMode="auto">
          <a:xfrm>
            <a:off x="594480" y="857232"/>
            <a:ext cx="3286148" cy="5072098"/>
          </a:xfrm>
          <a:prstGeom prst="rect">
            <a:avLst/>
          </a:prstGeom>
          <a:ln>
            <a:noFill/>
          </a:ln>
          <a:effectLst>
            <a:outerShdw blurRad="292100" dist="139700" dir="2700000" algn="tl" rotWithShape="0">
              <a:srgbClr val="333333">
                <a:alpha val="65000"/>
              </a:srgbClr>
            </a:outerShdw>
          </a:effectLst>
        </p:spPr>
      </p:pic>
      <p:sp>
        <p:nvSpPr>
          <p:cNvPr id="12" name="Espace réservé du contenu 2"/>
          <p:cNvSpPr txBox="1">
            <a:spLocks/>
          </p:cNvSpPr>
          <p:nvPr/>
        </p:nvSpPr>
        <p:spPr>
          <a:xfrm>
            <a:off x="4239343" y="1214422"/>
            <a:ext cx="7499465" cy="4143404"/>
          </a:xfrm>
          <a:prstGeom prst="rect">
            <a:avLst/>
          </a:prstGeom>
          <a:solidFill>
            <a:schemeClr val="bg2">
              <a:lumMod val="90000"/>
            </a:schemeClr>
          </a:solid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indent="-342900" algn="just" rtl="1">
              <a:lnSpc>
                <a:spcPct val="150000"/>
              </a:lnSpc>
              <a:spcBef>
                <a:spcPct val="20000"/>
              </a:spcBef>
              <a:buFont typeface="Wingdings" pitchFamily="2" charset="2"/>
              <a:buChar char=""/>
            </a:pPr>
            <a:r>
              <a:rPr lang="ar-DZ" sz="2800" b="1" dirty="0" smtClean="0">
                <a:latin typeface="Simplified Arabic" pitchFamily="18" charset="-78"/>
                <a:cs typeface="Simplified Arabic" pitchFamily="18" charset="-78"/>
              </a:rPr>
              <a:t>السلطة التقليدية</a:t>
            </a:r>
            <a:r>
              <a:rPr lang="ar-DZ" sz="2800" dirty="0" smtClean="0">
                <a:latin typeface="Simplified Arabic" pitchFamily="18" charset="-78"/>
                <a:cs typeface="Simplified Arabic" pitchFamily="18" charset="-78"/>
              </a:rPr>
              <a:t>: وهي نوع من المكانة التي يستمدها الفرد حسب الوضع الاجتماعي والعادات أو التقاليد الموروثة، مثل الأمراء والملوك وطبيعة انتقال السلطة إلى أجيالهم، وذلك عن طريق الأعراف والتقاليد، وهي سلطة تحتاج أيضا إلى التعليم والتربية السليمة حرصا على المكانة والخبرة مثل تعلم أمور الحكم وإدارة شؤون الحياة</a:t>
            </a:r>
            <a:r>
              <a:rPr lang="ar-SA" sz="2800" dirty="0" smtClean="0">
                <a:latin typeface="Simplified Arabic" pitchFamily="18" charset="-78"/>
                <a:cs typeface="Simplified Arabic" pitchFamily="18" charset="-78"/>
              </a:rPr>
              <a:t>.</a:t>
            </a:r>
            <a:endParaRPr lang="fr-FR" sz="2800" dirty="0" smtClean="0">
              <a:latin typeface="Simplified Arabic" pitchFamily="18" charset="-78"/>
              <a:cs typeface="Simplified Arabic" pitchFamily="18" charset="-78"/>
            </a:endParaRPr>
          </a:p>
          <a:p>
            <a:pPr marL="342900" lvl="0" indent="-342900" algn="just" rtl="1">
              <a:lnSpc>
                <a:spcPct val="150000"/>
              </a:lnSpc>
              <a:spcBef>
                <a:spcPct val="20000"/>
              </a:spcBef>
              <a:buFont typeface="Wingdings" pitchFamily="2" charset="2"/>
              <a:buChar char=""/>
            </a:pP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Tree>
  </p:cSld>
  <p:clrMapOvr>
    <a:masterClrMapping/>
  </p:clrMapOvr>
  <p:transition spd="med" advTm="60000">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0" fill="hold"/>
                                        <p:tgtEl>
                                          <p:spTgt spid="11"/>
                                        </p:tgtEl>
                                        <p:attrNameLst>
                                          <p:attrName>ppt_w</p:attrName>
                                        </p:attrNameLst>
                                      </p:cBhvr>
                                      <p:tavLst>
                                        <p:tav tm="0" fmla="#ppt_w*sin(2.5*pi*$)">
                                          <p:val>
                                            <p:fltVal val="0"/>
                                          </p:val>
                                        </p:tav>
                                        <p:tav tm="100000">
                                          <p:val>
                                            <p:fltVal val="1"/>
                                          </p:val>
                                        </p:tav>
                                      </p:tavLst>
                                    </p:anim>
                                    <p:anim calcmode="lin" valueType="num">
                                      <p:cBhvr>
                                        <p:cTn id="8" dur="50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strips(downLeft)">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3463</TotalTime>
  <Words>649</Words>
  <Application>Microsoft Office PowerPoint</Application>
  <PresentationFormat>Personnalisé</PresentationFormat>
  <Paragraphs>21</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Rotonde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creator>Unknown Creator</dc:creator>
  <cp:lastModifiedBy>Raed-inf</cp:lastModifiedBy>
  <cp:revision>401</cp:revision>
  <dcterms:created xsi:type="dcterms:W3CDTF">2019-10-06T17:17:35Z</dcterms:created>
  <dcterms:modified xsi:type="dcterms:W3CDTF">2022-09-07T19:02:21Z</dcterms:modified>
</cp:coreProperties>
</file>