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41"/>
  </p:notesMasterIdLst>
  <p:sldIdLst>
    <p:sldId id="293" r:id="rId2"/>
    <p:sldId id="294" r:id="rId3"/>
    <p:sldId id="257" r:id="rId4"/>
    <p:sldId id="258" r:id="rId5"/>
    <p:sldId id="259" r:id="rId6"/>
    <p:sldId id="260" r:id="rId7"/>
    <p:sldId id="261" r:id="rId8"/>
    <p:sldId id="262" r:id="rId9"/>
    <p:sldId id="263" r:id="rId10"/>
    <p:sldId id="295"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D3E52B-677B-4472-8488-142249BE83AF}" type="doc">
      <dgm:prSet loTypeId="urn:microsoft.com/office/officeart/2005/8/layout/orgChart1" loCatId="hierarchy" qsTypeId="urn:microsoft.com/office/officeart/2005/8/quickstyle/simple1" qsCatId="simple" csTypeId="urn:microsoft.com/office/officeart/2005/8/colors/accent6_2" csCatId="accent6" phldr="1"/>
      <dgm:spPr/>
      <dgm:t>
        <a:bodyPr/>
        <a:lstStyle/>
        <a:p>
          <a:endParaRPr lang="fr-FR"/>
        </a:p>
      </dgm:t>
    </dgm:pt>
    <dgm:pt modelId="{096F5BD8-2148-40B6-8D9C-FDE7A0B63495}">
      <dgm:prSet phldrT="[Texte]"/>
      <dgm:spPr/>
      <dgm:t>
        <a:bodyPr/>
        <a:lstStyle/>
        <a:p>
          <a:r>
            <a:rPr lang="ar-DZ" smtClean="0"/>
            <a:t>المدير</a:t>
          </a:r>
          <a:endParaRPr lang="fr-FR" dirty="0"/>
        </a:p>
      </dgm:t>
    </dgm:pt>
    <dgm:pt modelId="{36D5D2B4-2AA9-4C3B-8A8A-561546BF4B91}" type="parTrans" cxnId="{A603213E-1C47-4E9B-BAF5-272B93CB7FE6}">
      <dgm:prSet/>
      <dgm:spPr/>
      <dgm:t>
        <a:bodyPr/>
        <a:lstStyle/>
        <a:p>
          <a:endParaRPr lang="fr-FR">
            <a:solidFill>
              <a:schemeClr val="tx2"/>
            </a:solidFill>
          </a:endParaRPr>
        </a:p>
      </dgm:t>
    </dgm:pt>
    <dgm:pt modelId="{2A3932BD-47CA-4996-810C-5E83DECDDB87}" type="sibTrans" cxnId="{A603213E-1C47-4E9B-BAF5-272B93CB7FE6}">
      <dgm:prSet/>
      <dgm:spPr/>
      <dgm:t>
        <a:bodyPr/>
        <a:lstStyle/>
        <a:p>
          <a:endParaRPr lang="fr-FR">
            <a:solidFill>
              <a:schemeClr val="tx2"/>
            </a:solidFill>
          </a:endParaRPr>
        </a:p>
      </dgm:t>
    </dgm:pt>
    <dgm:pt modelId="{6618931F-B3BA-4F7B-9F58-9CEDC4B15D79}" type="asst">
      <dgm:prSet phldrT="[Texte]"/>
      <dgm:spPr/>
      <dgm:t>
        <a:bodyPr/>
        <a:lstStyle/>
        <a:p>
          <a:r>
            <a:rPr lang="ar-DZ" smtClean="0"/>
            <a:t>مستشار مالي</a:t>
          </a:r>
          <a:endParaRPr lang="fr-FR" dirty="0"/>
        </a:p>
      </dgm:t>
    </dgm:pt>
    <dgm:pt modelId="{FCD3CECC-B5F8-42EA-81E1-0D3365DDC260}" type="parTrans" cxnId="{14A1D243-B883-4581-A2DB-048D3F615A19}">
      <dgm:prSet/>
      <dgm:spPr/>
      <dgm:t>
        <a:bodyPr/>
        <a:lstStyle/>
        <a:p>
          <a:endParaRPr lang="fr-FR">
            <a:solidFill>
              <a:schemeClr val="tx2"/>
            </a:solidFill>
          </a:endParaRPr>
        </a:p>
      </dgm:t>
    </dgm:pt>
    <dgm:pt modelId="{0A7A4FFB-062A-4328-A0DC-5C48145D3254}" type="sibTrans" cxnId="{14A1D243-B883-4581-A2DB-048D3F615A19}">
      <dgm:prSet/>
      <dgm:spPr/>
      <dgm:t>
        <a:bodyPr/>
        <a:lstStyle/>
        <a:p>
          <a:endParaRPr lang="fr-FR">
            <a:solidFill>
              <a:schemeClr val="tx2"/>
            </a:solidFill>
          </a:endParaRPr>
        </a:p>
      </dgm:t>
    </dgm:pt>
    <dgm:pt modelId="{B625BDC9-BA6B-4A8E-A891-4558F19081E8}">
      <dgm:prSet phldrT="[Texte]"/>
      <dgm:spPr/>
      <dgm:t>
        <a:bodyPr/>
        <a:lstStyle/>
        <a:p>
          <a:r>
            <a:rPr lang="ar-DZ" smtClean="0"/>
            <a:t>مدير المالية</a:t>
          </a:r>
          <a:endParaRPr lang="fr-FR" dirty="0"/>
        </a:p>
      </dgm:t>
    </dgm:pt>
    <dgm:pt modelId="{07BD475A-6419-4967-8A0C-B1C2B85741F3}" type="parTrans" cxnId="{71684207-6205-491D-A1A5-E31C388170B2}">
      <dgm:prSet/>
      <dgm:spPr/>
      <dgm:t>
        <a:bodyPr/>
        <a:lstStyle/>
        <a:p>
          <a:endParaRPr lang="fr-FR">
            <a:solidFill>
              <a:schemeClr val="tx2"/>
            </a:solidFill>
          </a:endParaRPr>
        </a:p>
      </dgm:t>
    </dgm:pt>
    <dgm:pt modelId="{76E588BD-D715-4755-ACE0-85059D1572AA}" type="sibTrans" cxnId="{71684207-6205-491D-A1A5-E31C388170B2}">
      <dgm:prSet/>
      <dgm:spPr/>
      <dgm:t>
        <a:bodyPr/>
        <a:lstStyle/>
        <a:p>
          <a:endParaRPr lang="fr-FR">
            <a:solidFill>
              <a:schemeClr val="tx2"/>
            </a:solidFill>
          </a:endParaRPr>
        </a:p>
      </dgm:t>
    </dgm:pt>
    <dgm:pt modelId="{1A47CD63-F688-4F29-B174-8F33A6A1C1CE}">
      <dgm:prSet phldrT="[Texte]"/>
      <dgm:spPr/>
      <dgm:t>
        <a:bodyPr/>
        <a:lstStyle/>
        <a:p>
          <a:r>
            <a:rPr lang="ar-DZ" smtClean="0"/>
            <a:t>مدير الانتاج</a:t>
          </a:r>
          <a:endParaRPr lang="fr-FR" dirty="0"/>
        </a:p>
      </dgm:t>
    </dgm:pt>
    <dgm:pt modelId="{D98C9FE2-199A-4D59-9E7C-373868E44EFB}" type="parTrans" cxnId="{AEF20F2E-FA4C-49DA-80E8-2D9BCECEE616}">
      <dgm:prSet/>
      <dgm:spPr/>
      <dgm:t>
        <a:bodyPr/>
        <a:lstStyle/>
        <a:p>
          <a:endParaRPr lang="fr-FR">
            <a:solidFill>
              <a:schemeClr val="tx2"/>
            </a:solidFill>
          </a:endParaRPr>
        </a:p>
      </dgm:t>
    </dgm:pt>
    <dgm:pt modelId="{F5DB0A10-5A5D-4778-A976-51ECE57CB22B}" type="sibTrans" cxnId="{AEF20F2E-FA4C-49DA-80E8-2D9BCECEE616}">
      <dgm:prSet/>
      <dgm:spPr/>
      <dgm:t>
        <a:bodyPr/>
        <a:lstStyle/>
        <a:p>
          <a:endParaRPr lang="fr-FR">
            <a:solidFill>
              <a:schemeClr val="tx2"/>
            </a:solidFill>
          </a:endParaRPr>
        </a:p>
      </dgm:t>
    </dgm:pt>
    <dgm:pt modelId="{129384E6-22AA-4B08-AC0D-33557595017A}">
      <dgm:prSet phldrT="[Texte]"/>
      <dgm:spPr/>
      <dgm:t>
        <a:bodyPr/>
        <a:lstStyle/>
        <a:p>
          <a:r>
            <a:rPr lang="ar-DZ" smtClean="0"/>
            <a:t>مدير التسويق</a:t>
          </a:r>
          <a:endParaRPr lang="fr-FR" dirty="0"/>
        </a:p>
      </dgm:t>
    </dgm:pt>
    <dgm:pt modelId="{84755B46-8DF9-4733-9CE9-17C2B7A97447}" type="parTrans" cxnId="{D618F498-7534-48E6-B0C5-A028EA8033D6}">
      <dgm:prSet/>
      <dgm:spPr/>
      <dgm:t>
        <a:bodyPr/>
        <a:lstStyle/>
        <a:p>
          <a:endParaRPr lang="fr-FR">
            <a:solidFill>
              <a:schemeClr val="tx2"/>
            </a:solidFill>
          </a:endParaRPr>
        </a:p>
      </dgm:t>
    </dgm:pt>
    <dgm:pt modelId="{CF799D40-973C-4504-9066-454F5DB464FB}" type="sibTrans" cxnId="{D618F498-7534-48E6-B0C5-A028EA8033D6}">
      <dgm:prSet/>
      <dgm:spPr/>
      <dgm:t>
        <a:bodyPr/>
        <a:lstStyle/>
        <a:p>
          <a:endParaRPr lang="fr-FR">
            <a:solidFill>
              <a:schemeClr val="tx2"/>
            </a:solidFill>
          </a:endParaRPr>
        </a:p>
      </dgm:t>
    </dgm:pt>
    <dgm:pt modelId="{4E66214A-5A3A-47CF-BA1F-65A8789C8D55}" type="pres">
      <dgm:prSet presAssocID="{76D3E52B-677B-4472-8488-142249BE83AF}" presName="hierChild1" presStyleCnt="0">
        <dgm:presLayoutVars>
          <dgm:orgChart val="1"/>
          <dgm:chPref val="1"/>
          <dgm:dir/>
          <dgm:animOne val="branch"/>
          <dgm:animLvl val="lvl"/>
          <dgm:resizeHandles/>
        </dgm:presLayoutVars>
      </dgm:prSet>
      <dgm:spPr/>
      <dgm:t>
        <a:bodyPr/>
        <a:lstStyle/>
        <a:p>
          <a:endParaRPr lang="fr-FR"/>
        </a:p>
      </dgm:t>
    </dgm:pt>
    <dgm:pt modelId="{AA8870BB-A16C-4697-8D9E-1A3382D940D4}" type="pres">
      <dgm:prSet presAssocID="{096F5BD8-2148-40B6-8D9C-FDE7A0B63495}" presName="hierRoot1" presStyleCnt="0">
        <dgm:presLayoutVars>
          <dgm:hierBranch val="init"/>
        </dgm:presLayoutVars>
      </dgm:prSet>
      <dgm:spPr/>
      <dgm:t>
        <a:bodyPr/>
        <a:lstStyle/>
        <a:p>
          <a:endParaRPr lang="fr-FR"/>
        </a:p>
      </dgm:t>
    </dgm:pt>
    <dgm:pt modelId="{71CE2117-DD70-4A56-828D-7A7E40B36B72}" type="pres">
      <dgm:prSet presAssocID="{096F5BD8-2148-40B6-8D9C-FDE7A0B63495}" presName="rootComposite1" presStyleCnt="0"/>
      <dgm:spPr/>
      <dgm:t>
        <a:bodyPr/>
        <a:lstStyle/>
        <a:p>
          <a:endParaRPr lang="fr-FR"/>
        </a:p>
      </dgm:t>
    </dgm:pt>
    <dgm:pt modelId="{EC9B07AC-6639-4F2E-B21C-B110AAE999AE}" type="pres">
      <dgm:prSet presAssocID="{096F5BD8-2148-40B6-8D9C-FDE7A0B63495}" presName="rootText1" presStyleLbl="node0" presStyleIdx="0" presStyleCnt="1">
        <dgm:presLayoutVars>
          <dgm:chPref val="3"/>
        </dgm:presLayoutVars>
      </dgm:prSet>
      <dgm:spPr/>
      <dgm:t>
        <a:bodyPr/>
        <a:lstStyle/>
        <a:p>
          <a:endParaRPr lang="fr-FR"/>
        </a:p>
      </dgm:t>
    </dgm:pt>
    <dgm:pt modelId="{A8CC0C26-348D-44F5-8921-0C42E94D3F87}" type="pres">
      <dgm:prSet presAssocID="{096F5BD8-2148-40B6-8D9C-FDE7A0B63495}" presName="rootConnector1" presStyleLbl="node1" presStyleIdx="0" presStyleCnt="0"/>
      <dgm:spPr/>
      <dgm:t>
        <a:bodyPr/>
        <a:lstStyle/>
        <a:p>
          <a:endParaRPr lang="fr-FR"/>
        </a:p>
      </dgm:t>
    </dgm:pt>
    <dgm:pt modelId="{1A5027AA-FF11-4884-BA28-5353D3C1BEB2}" type="pres">
      <dgm:prSet presAssocID="{096F5BD8-2148-40B6-8D9C-FDE7A0B63495}" presName="hierChild2" presStyleCnt="0"/>
      <dgm:spPr/>
      <dgm:t>
        <a:bodyPr/>
        <a:lstStyle/>
        <a:p>
          <a:endParaRPr lang="fr-FR"/>
        </a:p>
      </dgm:t>
    </dgm:pt>
    <dgm:pt modelId="{D1D0577F-58C4-4C2B-A8B1-BD3E3497347B}" type="pres">
      <dgm:prSet presAssocID="{07BD475A-6419-4967-8A0C-B1C2B85741F3}" presName="Name37" presStyleLbl="parChTrans1D2" presStyleIdx="0" presStyleCnt="4"/>
      <dgm:spPr/>
      <dgm:t>
        <a:bodyPr/>
        <a:lstStyle/>
        <a:p>
          <a:endParaRPr lang="fr-FR"/>
        </a:p>
      </dgm:t>
    </dgm:pt>
    <dgm:pt modelId="{8E96BD40-C663-4ABF-8085-B9B559B97A13}" type="pres">
      <dgm:prSet presAssocID="{B625BDC9-BA6B-4A8E-A891-4558F19081E8}" presName="hierRoot2" presStyleCnt="0">
        <dgm:presLayoutVars>
          <dgm:hierBranch val="init"/>
        </dgm:presLayoutVars>
      </dgm:prSet>
      <dgm:spPr/>
      <dgm:t>
        <a:bodyPr/>
        <a:lstStyle/>
        <a:p>
          <a:endParaRPr lang="fr-FR"/>
        </a:p>
      </dgm:t>
    </dgm:pt>
    <dgm:pt modelId="{6D0D2A59-4A23-4676-B66C-A887E55EE86E}" type="pres">
      <dgm:prSet presAssocID="{B625BDC9-BA6B-4A8E-A891-4558F19081E8}" presName="rootComposite" presStyleCnt="0"/>
      <dgm:spPr/>
      <dgm:t>
        <a:bodyPr/>
        <a:lstStyle/>
        <a:p>
          <a:endParaRPr lang="fr-FR"/>
        </a:p>
      </dgm:t>
    </dgm:pt>
    <dgm:pt modelId="{9C8274A1-95B4-413B-8340-86E0399A6579}" type="pres">
      <dgm:prSet presAssocID="{B625BDC9-BA6B-4A8E-A891-4558F19081E8}" presName="rootText" presStyleLbl="node2" presStyleIdx="0" presStyleCnt="3" custLinFactX="-100000" custLinFactY="133818" custLinFactNeighborX="-118499" custLinFactNeighborY="200000">
        <dgm:presLayoutVars>
          <dgm:chPref val="3"/>
        </dgm:presLayoutVars>
      </dgm:prSet>
      <dgm:spPr/>
      <dgm:t>
        <a:bodyPr/>
        <a:lstStyle/>
        <a:p>
          <a:endParaRPr lang="fr-FR"/>
        </a:p>
      </dgm:t>
    </dgm:pt>
    <dgm:pt modelId="{55853960-E125-4360-AA1F-BB9736CFBCC1}" type="pres">
      <dgm:prSet presAssocID="{B625BDC9-BA6B-4A8E-A891-4558F19081E8}" presName="rootConnector" presStyleLbl="node2" presStyleIdx="0" presStyleCnt="3"/>
      <dgm:spPr/>
      <dgm:t>
        <a:bodyPr/>
        <a:lstStyle/>
        <a:p>
          <a:endParaRPr lang="fr-FR"/>
        </a:p>
      </dgm:t>
    </dgm:pt>
    <dgm:pt modelId="{0F094E20-2580-4DDF-9BD6-24AF4A6DFB8B}" type="pres">
      <dgm:prSet presAssocID="{B625BDC9-BA6B-4A8E-A891-4558F19081E8}" presName="hierChild4" presStyleCnt="0"/>
      <dgm:spPr/>
      <dgm:t>
        <a:bodyPr/>
        <a:lstStyle/>
        <a:p>
          <a:endParaRPr lang="fr-FR"/>
        </a:p>
      </dgm:t>
    </dgm:pt>
    <dgm:pt modelId="{25EB4C94-1530-4982-A672-1582466918A6}" type="pres">
      <dgm:prSet presAssocID="{B625BDC9-BA6B-4A8E-A891-4558F19081E8}" presName="hierChild5" presStyleCnt="0"/>
      <dgm:spPr/>
      <dgm:t>
        <a:bodyPr/>
        <a:lstStyle/>
        <a:p>
          <a:endParaRPr lang="fr-FR"/>
        </a:p>
      </dgm:t>
    </dgm:pt>
    <dgm:pt modelId="{627F8DD0-5836-4DF1-80BD-7763CD1266B9}" type="pres">
      <dgm:prSet presAssocID="{D98C9FE2-199A-4D59-9E7C-373868E44EFB}" presName="Name37" presStyleLbl="parChTrans1D2" presStyleIdx="1" presStyleCnt="4"/>
      <dgm:spPr/>
      <dgm:t>
        <a:bodyPr/>
        <a:lstStyle/>
        <a:p>
          <a:endParaRPr lang="fr-FR"/>
        </a:p>
      </dgm:t>
    </dgm:pt>
    <dgm:pt modelId="{FBE09A7C-DBAA-49DC-8BB7-0736C7C41D8D}" type="pres">
      <dgm:prSet presAssocID="{1A47CD63-F688-4F29-B174-8F33A6A1C1CE}" presName="hierRoot2" presStyleCnt="0">
        <dgm:presLayoutVars>
          <dgm:hierBranch val="init"/>
        </dgm:presLayoutVars>
      </dgm:prSet>
      <dgm:spPr/>
      <dgm:t>
        <a:bodyPr/>
        <a:lstStyle/>
        <a:p>
          <a:endParaRPr lang="fr-FR"/>
        </a:p>
      </dgm:t>
    </dgm:pt>
    <dgm:pt modelId="{1B9B9ACF-6D6E-4BF8-AA28-065B524C6FFF}" type="pres">
      <dgm:prSet presAssocID="{1A47CD63-F688-4F29-B174-8F33A6A1C1CE}" presName="rootComposite" presStyleCnt="0"/>
      <dgm:spPr/>
      <dgm:t>
        <a:bodyPr/>
        <a:lstStyle/>
        <a:p>
          <a:endParaRPr lang="fr-FR"/>
        </a:p>
      </dgm:t>
    </dgm:pt>
    <dgm:pt modelId="{7135F5B8-7558-4084-B7DA-FCAE85B06A7A}" type="pres">
      <dgm:prSet presAssocID="{1A47CD63-F688-4F29-B174-8F33A6A1C1CE}" presName="rootText" presStyleLbl="node2" presStyleIdx="1" presStyleCnt="3">
        <dgm:presLayoutVars>
          <dgm:chPref val="3"/>
        </dgm:presLayoutVars>
      </dgm:prSet>
      <dgm:spPr/>
      <dgm:t>
        <a:bodyPr/>
        <a:lstStyle/>
        <a:p>
          <a:endParaRPr lang="fr-FR"/>
        </a:p>
      </dgm:t>
    </dgm:pt>
    <dgm:pt modelId="{B893129E-9B9D-4302-9C78-06C039F567AE}" type="pres">
      <dgm:prSet presAssocID="{1A47CD63-F688-4F29-B174-8F33A6A1C1CE}" presName="rootConnector" presStyleLbl="node2" presStyleIdx="1" presStyleCnt="3"/>
      <dgm:spPr/>
      <dgm:t>
        <a:bodyPr/>
        <a:lstStyle/>
        <a:p>
          <a:endParaRPr lang="fr-FR"/>
        </a:p>
      </dgm:t>
    </dgm:pt>
    <dgm:pt modelId="{4CBDA362-7746-4103-AB03-7472ACC4752A}" type="pres">
      <dgm:prSet presAssocID="{1A47CD63-F688-4F29-B174-8F33A6A1C1CE}" presName="hierChild4" presStyleCnt="0"/>
      <dgm:spPr/>
      <dgm:t>
        <a:bodyPr/>
        <a:lstStyle/>
        <a:p>
          <a:endParaRPr lang="fr-FR"/>
        </a:p>
      </dgm:t>
    </dgm:pt>
    <dgm:pt modelId="{EB0B29CC-61E3-48C4-810C-B55E379BF4A7}" type="pres">
      <dgm:prSet presAssocID="{1A47CD63-F688-4F29-B174-8F33A6A1C1CE}" presName="hierChild5" presStyleCnt="0"/>
      <dgm:spPr/>
      <dgm:t>
        <a:bodyPr/>
        <a:lstStyle/>
        <a:p>
          <a:endParaRPr lang="fr-FR"/>
        </a:p>
      </dgm:t>
    </dgm:pt>
    <dgm:pt modelId="{7C0C21B7-B17E-4ABC-AEBE-AE13B7545DC6}" type="pres">
      <dgm:prSet presAssocID="{84755B46-8DF9-4733-9CE9-17C2B7A97447}" presName="Name37" presStyleLbl="parChTrans1D2" presStyleIdx="2" presStyleCnt="4"/>
      <dgm:spPr/>
      <dgm:t>
        <a:bodyPr/>
        <a:lstStyle/>
        <a:p>
          <a:endParaRPr lang="fr-FR"/>
        </a:p>
      </dgm:t>
    </dgm:pt>
    <dgm:pt modelId="{BDBA98A1-6648-4DF3-BE64-6EC673985ECF}" type="pres">
      <dgm:prSet presAssocID="{129384E6-22AA-4B08-AC0D-33557595017A}" presName="hierRoot2" presStyleCnt="0">
        <dgm:presLayoutVars>
          <dgm:hierBranch val="init"/>
        </dgm:presLayoutVars>
      </dgm:prSet>
      <dgm:spPr/>
      <dgm:t>
        <a:bodyPr/>
        <a:lstStyle/>
        <a:p>
          <a:endParaRPr lang="fr-FR"/>
        </a:p>
      </dgm:t>
    </dgm:pt>
    <dgm:pt modelId="{A184FB44-5DC9-458B-AC75-DF4F1DCB9CBA}" type="pres">
      <dgm:prSet presAssocID="{129384E6-22AA-4B08-AC0D-33557595017A}" presName="rootComposite" presStyleCnt="0"/>
      <dgm:spPr/>
      <dgm:t>
        <a:bodyPr/>
        <a:lstStyle/>
        <a:p>
          <a:endParaRPr lang="fr-FR"/>
        </a:p>
      </dgm:t>
    </dgm:pt>
    <dgm:pt modelId="{157FD514-DF78-48A5-B07E-7E06D1D5D120}" type="pres">
      <dgm:prSet presAssocID="{129384E6-22AA-4B08-AC0D-33557595017A}" presName="rootText" presStyleLbl="node2" presStyleIdx="2" presStyleCnt="3">
        <dgm:presLayoutVars>
          <dgm:chPref val="3"/>
        </dgm:presLayoutVars>
      </dgm:prSet>
      <dgm:spPr/>
      <dgm:t>
        <a:bodyPr/>
        <a:lstStyle/>
        <a:p>
          <a:endParaRPr lang="fr-FR"/>
        </a:p>
      </dgm:t>
    </dgm:pt>
    <dgm:pt modelId="{2B7B16CD-83A3-4309-99DB-36C1D330E8BE}" type="pres">
      <dgm:prSet presAssocID="{129384E6-22AA-4B08-AC0D-33557595017A}" presName="rootConnector" presStyleLbl="node2" presStyleIdx="2" presStyleCnt="3"/>
      <dgm:spPr/>
      <dgm:t>
        <a:bodyPr/>
        <a:lstStyle/>
        <a:p>
          <a:endParaRPr lang="fr-FR"/>
        </a:p>
      </dgm:t>
    </dgm:pt>
    <dgm:pt modelId="{F8EE4449-CE62-4F46-A807-E6E4FEECA2F6}" type="pres">
      <dgm:prSet presAssocID="{129384E6-22AA-4B08-AC0D-33557595017A}" presName="hierChild4" presStyleCnt="0"/>
      <dgm:spPr/>
      <dgm:t>
        <a:bodyPr/>
        <a:lstStyle/>
        <a:p>
          <a:endParaRPr lang="fr-FR"/>
        </a:p>
      </dgm:t>
    </dgm:pt>
    <dgm:pt modelId="{7550F825-E1ED-4B90-84C2-770C27972A11}" type="pres">
      <dgm:prSet presAssocID="{129384E6-22AA-4B08-AC0D-33557595017A}" presName="hierChild5" presStyleCnt="0"/>
      <dgm:spPr/>
      <dgm:t>
        <a:bodyPr/>
        <a:lstStyle/>
        <a:p>
          <a:endParaRPr lang="fr-FR"/>
        </a:p>
      </dgm:t>
    </dgm:pt>
    <dgm:pt modelId="{AE0D4987-E14B-466D-9312-7FB075595C4C}" type="pres">
      <dgm:prSet presAssocID="{096F5BD8-2148-40B6-8D9C-FDE7A0B63495}" presName="hierChild3" presStyleCnt="0"/>
      <dgm:spPr/>
      <dgm:t>
        <a:bodyPr/>
        <a:lstStyle/>
        <a:p>
          <a:endParaRPr lang="fr-FR"/>
        </a:p>
      </dgm:t>
    </dgm:pt>
    <dgm:pt modelId="{CC951C2A-B96E-4283-976D-B928FF5C457D}" type="pres">
      <dgm:prSet presAssocID="{FCD3CECC-B5F8-42EA-81E1-0D3365DDC260}" presName="Name111" presStyleLbl="parChTrans1D2" presStyleIdx="3" presStyleCnt="4"/>
      <dgm:spPr/>
      <dgm:t>
        <a:bodyPr/>
        <a:lstStyle/>
        <a:p>
          <a:endParaRPr lang="fr-FR"/>
        </a:p>
      </dgm:t>
    </dgm:pt>
    <dgm:pt modelId="{6A4C3610-C1A0-4A9D-9D83-B1EBA8B4B533}" type="pres">
      <dgm:prSet presAssocID="{6618931F-B3BA-4F7B-9F58-9CEDC4B15D79}" presName="hierRoot3" presStyleCnt="0">
        <dgm:presLayoutVars>
          <dgm:hierBranch val="init"/>
        </dgm:presLayoutVars>
      </dgm:prSet>
      <dgm:spPr/>
      <dgm:t>
        <a:bodyPr/>
        <a:lstStyle/>
        <a:p>
          <a:endParaRPr lang="fr-FR"/>
        </a:p>
      </dgm:t>
    </dgm:pt>
    <dgm:pt modelId="{A64DD977-8057-4F08-8B84-38363F85D32B}" type="pres">
      <dgm:prSet presAssocID="{6618931F-B3BA-4F7B-9F58-9CEDC4B15D79}" presName="rootComposite3" presStyleCnt="0"/>
      <dgm:spPr/>
      <dgm:t>
        <a:bodyPr/>
        <a:lstStyle/>
        <a:p>
          <a:endParaRPr lang="fr-FR"/>
        </a:p>
      </dgm:t>
    </dgm:pt>
    <dgm:pt modelId="{07B2C67B-BE1D-4686-9809-F2AA9FC78061}" type="pres">
      <dgm:prSet presAssocID="{6618931F-B3BA-4F7B-9F58-9CEDC4B15D79}" presName="rootText3" presStyleLbl="asst1" presStyleIdx="0" presStyleCnt="1">
        <dgm:presLayoutVars>
          <dgm:chPref val="3"/>
        </dgm:presLayoutVars>
      </dgm:prSet>
      <dgm:spPr/>
      <dgm:t>
        <a:bodyPr/>
        <a:lstStyle/>
        <a:p>
          <a:endParaRPr lang="fr-FR"/>
        </a:p>
      </dgm:t>
    </dgm:pt>
    <dgm:pt modelId="{62165812-02BB-4EE3-83B7-BCD800CC4309}" type="pres">
      <dgm:prSet presAssocID="{6618931F-B3BA-4F7B-9F58-9CEDC4B15D79}" presName="rootConnector3" presStyleLbl="asst1" presStyleIdx="0" presStyleCnt="1"/>
      <dgm:spPr/>
      <dgm:t>
        <a:bodyPr/>
        <a:lstStyle/>
        <a:p>
          <a:endParaRPr lang="fr-FR"/>
        </a:p>
      </dgm:t>
    </dgm:pt>
    <dgm:pt modelId="{0FE9E883-5718-4D52-8369-742C318EE98E}" type="pres">
      <dgm:prSet presAssocID="{6618931F-B3BA-4F7B-9F58-9CEDC4B15D79}" presName="hierChild6" presStyleCnt="0"/>
      <dgm:spPr/>
      <dgm:t>
        <a:bodyPr/>
        <a:lstStyle/>
        <a:p>
          <a:endParaRPr lang="fr-FR"/>
        </a:p>
      </dgm:t>
    </dgm:pt>
    <dgm:pt modelId="{079074CA-08CD-4CE3-9458-FB6673A41D03}" type="pres">
      <dgm:prSet presAssocID="{6618931F-B3BA-4F7B-9F58-9CEDC4B15D79}" presName="hierChild7" presStyleCnt="0"/>
      <dgm:spPr/>
      <dgm:t>
        <a:bodyPr/>
        <a:lstStyle/>
        <a:p>
          <a:endParaRPr lang="fr-FR"/>
        </a:p>
      </dgm:t>
    </dgm:pt>
  </dgm:ptLst>
  <dgm:cxnLst>
    <dgm:cxn modelId="{BA946795-ECB9-45E1-BA92-9FA5CDD79A1A}" type="presOf" srcId="{07BD475A-6419-4967-8A0C-B1C2B85741F3}" destId="{D1D0577F-58C4-4C2B-A8B1-BD3E3497347B}" srcOrd="0" destOrd="0" presId="urn:microsoft.com/office/officeart/2005/8/layout/orgChart1"/>
    <dgm:cxn modelId="{A603213E-1C47-4E9B-BAF5-272B93CB7FE6}" srcId="{76D3E52B-677B-4472-8488-142249BE83AF}" destId="{096F5BD8-2148-40B6-8D9C-FDE7A0B63495}" srcOrd="0" destOrd="0" parTransId="{36D5D2B4-2AA9-4C3B-8A8A-561546BF4B91}" sibTransId="{2A3932BD-47CA-4996-810C-5E83DECDDB87}"/>
    <dgm:cxn modelId="{49DD81A2-A021-446D-9B72-989C202AA1EB}" type="presOf" srcId="{B625BDC9-BA6B-4A8E-A891-4558F19081E8}" destId="{55853960-E125-4360-AA1F-BB9736CFBCC1}" srcOrd="1" destOrd="0" presId="urn:microsoft.com/office/officeart/2005/8/layout/orgChart1"/>
    <dgm:cxn modelId="{8D6B4E67-D9B8-4F98-A542-87C021B10F1A}" type="presOf" srcId="{84755B46-8DF9-4733-9CE9-17C2B7A97447}" destId="{7C0C21B7-B17E-4ABC-AEBE-AE13B7545DC6}" srcOrd="0" destOrd="0" presId="urn:microsoft.com/office/officeart/2005/8/layout/orgChart1"/>
    <dgm:cxn modelId="{B73EB586-E38D-4449-8C41-A000AB6F31ED}" type="presOf" srcId="{FCD3CECC-B5F8-42EA-81E1-0D3365DDC260}" destId="{CC951C2A-B96E-4283-976D-B928FF5C457D}" srcOrd="0" destOrd="0" presId="urn:microsoft.com/office/officeart/2005/8/layout/orgChart1"/>
    <dgm:cxn modelId="{1E0950A4-9645-4C68-AC53-2CA58613D389}" type="presOf" srcId="{129384E6-22AA-4B08-AC0D-33557595017A}" destId="{2B7B16CD-83A3-4309-99DB-36C1D330E8BE}" srcOrd="1" destOrd="0" presId="urn:microsoft.com/office/officeart/2005/8/layout/orgChart1"/>
    <dgm:cxn modelId="{71684207-6205-491D-A1A5-E31C388170B2}" srcId="{096F5BD8-2148-40B6-8D9C-FDE7A0B63495}" destId="{B625BDC9-BA6B-4A8E-A891-4558F19081E8}" srcOrd="1" destOrd="0" parTransId="{07BD475A-6419-4967-8A0C-B1C2B85741F3}" sibTransId="{76E588BD-D715-4755-ACE0-85059D1572AA}"/>
    <dgm:cxn modelId="{FD99B3DE-938E-43B3-B4A7-B420CFAD11E5}" type="presOf" srcId="{B625BDC9-BA6B-4A8E-A891-4558F19081E8}" destId="{9C8274A1-95B4-413B-8340-86E0399A6579}" srcOrd="0" destOrd="0" presId="urn:microsoft.com/office/officeart/2005/8/layout/orgChart1"/>
    <dgm:cxn modelId="{36F6CFE1-03CD-4E9F-ADC9-D08924BFB7D9}" type="presOf" srcId="{096F5BD8-2148-40B6-8D9C-FDE7A0B63495}" destId="{EC9B07AC-6639-4F2E-B21C-B110AAE999AE}" srcOrd="0" destOrd="0" presId="urn:microsoft.com/office/officeart/2005/8/layout/orgChart1"/>
    <dgm:cxn modelId="{AEF20F2E-FA4C-49DA-80E8-2D9BCECEE616}" srcId="{096F5BD8-2148-40B6-8D9C-FDE7A0B63495}" destId="{1A47CD63-F688-4F29-B174-8F33A6A1C1CE}" srcOrd="2" destOrd="0" parTransId="{D98C9FE2-199A-4D59-9E7C-373868E44EFB}" sibTransId="{F5DB0A10-5A5D-4778-A976-51ECE57CB22B}"/>
    <dgm:cxn modelId="{1B981A5C-6B77-47D4-A8D0-B96676660519}" type="presOf" srcId="{129384E6-22AA-4B08-AC0D-33557595017A}" destId="{157FD514-DF78-48A5-B07E-7E06D1D5D120}" srcOrd="0" destOrd="0" presId="urn:microsoft.com/office/officeart/2005/8/layout/orgChart1"/>
    <dgm:cxn modelId="{1854783C-6302-4C57-81AC-CE974AC4D7C7}" type="presOf" srcId="{6618931F-B3BA-4F7B-9F58-9CEDC4B15D79}" destId="{07B2C67B-BE1D-4686-9809-F2AA9FC78061}" srcOrd="0" destOrd="0" presId="urn:microsoft.com/office/officeart/2005/8/layout/orgChart1"/>
    <dgm:cxn modelId="{D618F498-7534-48E6-B0C5-A028EA8033D6}" srcId="{096F5BD8-2148-40B6-8D9C-FDE7A0B63495}" destId="{129384E6-22AA-4B08-AC0D-33557595017A}" srcOrd="3" destOrd="0" parTransId="{84755B46-8DF9-4733-9CE9-17C2B7A97447}" sibTransId="{CF799D40-973C-4504-9066-454F5DB464FB}"/>
    <dgm:cxn modelId="{5BF72B28-7B59-476C-8047-22ED301BC830}" type="presOf" srcId="{6618931F-B3BA-4F7B-9F58-9CEDC4B15D79}" destId="{62165812-02BB-4EE3-83B7-BCD800CC4309}" srcOrd="1" destOrd="0" presId="urn:microsoft.com/office/officeart/2005/8/layout/orgChart1"/>
    <dgm:cxn modelId="{33EE7ED0-EA0F-4DFB-A51B-C9D6ECE5D875}" type="presOf" srcId="{096F5BD8-2148-40B6-8D9C-FDE7A0B63495}" destId="{A8CC0C26-348D-44F5-8921-0C42E94D3F87}" srcOrd="1" destOrd="0" presId="urn:microsoft.com/office/officeart/2005/8/layout/orgChart1"/>
    <dgm:cxn modelId="{14A1D243-B883-4581-A2DB-048D3F615A19}" srcId="{096F5BD8-2148-40B6-8D9C-FDE7A0B63495}" destId="{6618931F-B3BA-4F7B-9F58-9CEDC4B15D79}" srcOrd="0" destOrd="0" parTransId="{FCD3CECC-B5F8-42EA-81E1-0D3365DDC260}" sibTransId="{0A7A4FFB-062A-4328-A0DC-5C48145D3254}"/>
    <dgm:cxn modelId="{F5B85CF2-E6A1-4F12-B023-FD95B56B2F83}" type="presOf" srcId="{D98C9FE2-199A-4D59-9E7C-373868E44EFB}" destId="{627F8DD0-5836-4DF1-80BD-7763CD1266B9}" srcOrd="0" destOrd="0" presId="urn:microsoft.com/office/officeart/2005/8/layout/orgChart1"/>
    <dgm:cxn modelId="{65C06DAA-ACA2-42C3-8E45-99D8D6C4A266}" type="presOf" srcId="{1A47CD63-F688-4F29-B174-8F33A6A1C1CE}" destId="{7135F5B8-7558-4084-B7DA-FCAE85B06A7A}" srcOrd="0" destOrd="0" presId="urn:microsoft.com/office/officeart/2005/8/layout/orgChart1"/>
    <dgm:cxn modelId="{4E7B3A3A-D76B-404F-A7D2-5E82F3C90F3F}" type="presOf" srcId="{1A47CD63-F688-4F29-B174-8F33A6A1C1CE}" destId="{B893129E-9B9D-4302-9C78-06C039F567AE}" srcOrd="1" destOrd="0" presId="urn:microsoft.com/office/officeart/2005/8/layout/orgChart1"/>
    <dgm:cxn modelId="{1CAE1402-1576-408C-A2DE-8FA27A5E5422}" type="presOf" srcId="{76D3E52B-677B-4472-8488-142249BE83AF}" destId="{4E66214A-5A3A-47CF-BA1F-65A8789C8D55}" srcOrd="0" destOrd="0" presId="urn:microsoft.com/office/officeart/2005/8/layout/orgChart1"/>
    <dgm:cxn modelId="{2759EE5A-0377-4422-ACE7-C854AAC95134}" type="presParOf" srcId="{4E66214A-5A3A-47CF-BA1F-65A8789C8D55}" destId="{AA8870BB-A16C-4697-8D9E-1A3382D940D4}" srcOrd="0" destOrd="0" presId="urn:microsoft.com/office/officeart/2005/8/layout/orgChart1"/>
    <dgm:cxn modelId="{11E909F5-287E-479E-AFDB-5EEB8A8B5C07}" type="presParOf" srcId="{AA8870BB-A16C-4697-8D9E-1A3382D940D4}" destId="{71CE2117-DD70-4A56-828D-7A7E40B36B72}" srcOrd="0" destOrd="0" presId="urn:microsoft.com/office/officeart/2005/8/layout/orgChart1"/>
    <dgm:cxn modelId="{1D20CD31-69FC-4FF1-947B-888407125B40}" type="presParOf" srcId="{71CE2117-DD70-4A56-828D-7A7E40B36B72}" destId="{EC9B07AC-6639-4F2E-B21C-B110AAE999AE}" srcOrd="0" destOrd="0" presId="urn:microsoft.com/office/officeart/2005/8/layout/orgChart1"/>
    <dgm:cxn modelId="{768515DA-F2EA-44C4-ABF9-803DB1FAD6EE}" type="presParOf" srcId="{71CE2117-DD70-4A56-828D-7A7E40B36B72}" destId="{A8CC0C26-348D-44F5-8921-0C42E94D3F87}" srcOrd="1" destOrd="0" presId="urn:microsoft.com/office/officeart/2005/8/layout/orgChart1"/>
    <dgm:cxn modelId="{A8F904F3-B638-4DE8-9FAA-77F9D90B07C4}" type="presParOf" srcId="{AA8870BB-A16C-4697-8D9E-1A3382D940D4}" destId="{1A5027AA-FF11-4884-BA28-5353D3C1BEB2}" srcOrd="1" destOrd="0" presId="urn:microsoft.com/office/officeart/2005/8/layout/orgChart1"/>
    <dgm:cxn modelId="{1F2B0470-A9C9-41D9-99E2-57D98AB1BC7F}" type="presParOf" srcId="{1A5027AA-FF11-4884-BA28-5353D3C1BEB2}" destId="{D1D0577F-58C4-4C2B-A8B1-BD3E3497347B}" srcOrd="0" destOrd="0" presId="urn:microsoft.com/office/officeart/2005/8/layout/orgChart1"/>
    <dgm:cxn modelId="{DEDD66D4-3951-4E26-98F1-5DA3D6B236B4}" type="presParOf" srcId="{1A5027AA-FF11-4884-BA28-5353D3C1BEB2}" destId="{8E96BD40-C663-4ABF-8085-B9B559B97A13}" srcOrd="1" destOrd="0" presId="urn:microsoft.com/office/officeart/2005/8/layout/orgChart1"/>
    <dgm:cxn modelId="{37AC43CF-193B-4377-84BF-402FE1EE1028}" type="presParOf" srcId="{8E96BD40-C663-4ABF-8085-B9B559B97A13}" destId="{6D0D2A59-4A23-4676-B66C-A887E55EE86E}" srcOrd="0" destOrd="0" presId="urn:microsoft.com/office/officeart/2005/8/layout/orgChart1"/>
    <dgm:cxn modelId="{E8AB0B8A-5A65-453B-B0DA-A055E2FB2AD2}" type="presParOf" srcId="{6D0D2A59-4A23-4676-B66C-A887E55EE86E}" destId="{9C8274A1-95B4-413B-8340-86E0399A6579}" srcOrd="0" destOrd="0" presId="urn:microsoft.com/office/officeart/2005/8/layout/orgChart1"/>
    <dgm:cxn modelId="{AC603F6C-2DC2-4656-84B0-747C4B80D72C}" type="presParOf" srcId="{6D0D2A59-4A23-4676-B66C-A887E55EE86E}" destId="{55853960-E125-4360-AA1F-BB9736CFBCC1}" srcOrd="1" destOrd="0" presId="urn:microsoft.com/office/officeart/2005/8/layout/orgChart1"/>
    <dgm:cxn modelId="{4D655D53-CC03-4CD7-AFF7-C3313C506404}" type="presParOf" srcId="{8E96BD40-C663-4ABF-8085-B9B559B97A13}" destId="{0F094E20-2580-4DDF-9BD6-24AF4A6DFB8B}" srcOrd="1" destOrd="0" presId="urn:microsoft.com/office/officeart/2005/8/layout/orgChart1"/>
    <dgm:cxn modelId="{1D9A9D3B-42BC-4E23-879D-5CC5D34E4454}" type="presParOf" srcId="{8E96BD40-C663-4ABF-8085-B9B559B97A13}" destId="{25EB4C94-1530-4982-A672-1582466918A6}" srcOrd="2" destOrd="0" presId="urn:microsoft.com/office/officeart/2005/8/layout/orgChart1"/>
    <dgm:cxn modelId="{002F9E61-47FF-41C1-8721-E75272132C64}" type="presParOf" srcId="{1A5027AA-FF11-4884-BA28-5353D3C1BEB2}" destId="{627F8DD0-5836-4DF1-80BD-7763CD1266B9}" srcOrd="2" destOrd="0" presId="urn:microsoft.com/office/officeart/2005/8/layout/orgChart1"/>
    <dgm:cxn modelId="{A5E6AB3E-57FC-4088-B7E0-F53120BAD7B1}" type="presParOf" srcId="{1A5027AA-FF11-4884-BA28-5353D3C1BEB2}" destId="{FBE09A7C-DBAA-49DC-8BB7-0736C7C41D8D}" srcOrd="3" destOrd="0" presId="urn:microsoft.com/office/officeart/2005/8/layout/orgChart1"/>
    <dgm:cxn modelId="{348E27E5-1A0B-4B72-A638-BAF6BF18ADDF}" type="presParOf" srcId="{FBE09A7C-DBAA-49DC-8BB7-0736C7C41D8D}" destId="{1B9B9ACF-6D6E-4BF8-AA28-065B524C6FFF}" srcOrd="0" destOrd="0" presId="urn:microsoft.com/office/officeart/2005/8/layout/orgChart1"/>
    <dgm:cxn modelId="{7DAC7648-E576-4BF2-AB02-69470392EEBE}" type="presParOf" srcId="{1B9B9ACF-6D6E-4BF8-AA28-065B524C6FFF}" destId="{7135F5B8-7558-4084-B7DA-FCAE85B06A7A}" srcOrd="0" destOrd="0" presId="urn:microsoft.com/office/officeart/2005/8/layout/orgChart1"/>
    <dgm:cxn modelId="{843CA3A0-17DF-44EA-9E70-8A4A576712EE}" type="presParOf" srcId="{1B9B9ACF-6D6E-4BF8-AA28-065B524C6FFF}" destId="{B893129E-9B9D-4302-9C78-06C039F567AE}" srcOrd="1" destOrd="0" presId="urn:microsoft.com/office/officeart/2005/8/layout/orgChart1"/>
    <dgm:cxn modelId="{399B299A-3286-4F42-AB70-4C76B3B49E56}" type="presParOf" srcId="{FBE09A7C-DBAA-49DC-8BB7-0736C7C41D8D}" destId="{4CBDA362-7746-4103-AB03-7472ACC4752A}" srcOrd="1" destOrd="0" presId="urn:microsoft.com/office/officeart/2005/8/layout/orgChart1"/>
    <dgm:cxn modelId="{634169F1-F1E9-4E44-8D54-14BDFDA41662}" type="presParOf" srcId="{FBE09A7C-DBAA-49DC-8BB7-0736C7C41D8D}" destId="{EB0B29CC-61E3-48C4-810C-B55E379BF4A7}" srcOrd="2" destOrd="0" presId="urn:microsoft.com/office/officeart/2005/8/layout/orgChart1"/>
    <dgm:cxn modelId="{7F6C0BC2-3242-4DFF-BA17-AACD23D8DDE8}" type="presParOf" srcId="{1A5027AA-FF11-4884-BA28-5353D3C1BEB2}" destId="{7C0C21B7-B17E-4ABC-AEBE-AE13B7545DC6}" srcOrd="4" destOrd="0" presId="urn:microsoft.com/office/officeart/2005/8/layout/orgChart1"/>
    <dgm:cxn modelId="{093BC5EF-DF2F-4825-B7BE-D0642E085F93}" type="presParOf" srcId="{1A5027AA-FF11-4884-BA28-5353D3C1BEB2}" destId="{BDBA98A1-6648-4DF3-BE64-6EC673985ECF}" srcOrd="5" destOrd="0" presId="urn:microsoft.com/office/officeart/2005/8/layout/orgChart1"/>
    <dgm:cxn modelId="{86990734-F050-4130-8135-3027D8FA8F34}" type="presParOf" srcId="{BDBA98A1-6648-4DF3-BE64-6EC673985ECF}" destId="{A184FB44-5DC9-458B-AC75-DF4F1DCB9CBA}" srcOrd="0" destOrd="0" presId="urn:microsoft.com/office/officeart/2005/8/layout/orgChart1"/>
    <dgm:cxn modelId="{8CCEA365-39F2-4D3D-B853-901C3FFAB13B}" type="presParOf" srcId="{A184FB44-5DC9-458B-AC75-DF4F1DCB9CBA}" destId="{157FD514-DF78-48A5-B07E-7E06D1D5D120}" srcOrd="0" destOrd="0" presId="urn:microsoft.com/office/officeart/2005/8/layout/orgChart1"/>
    <dgm:cxn modelId="{D2E5D587-640D-44DF-A675-FBA826273AF3}" type="presParOf" srcId="{A184FB44-5DC9-458B-AC75-DF4F1DCB9CBA}" destId="{2B7B16CD-83A3-4309-99DB-36C1D330E8BE}" srcOrd="1" destOrd="0" presId="urn:microsoft.com/office/officeart/2005/8/layout/orgChart1"/>
    <dgm:cxn modelId="{B9D039C9-550D-436C-AABF-CA7CB7B4AE16}" type="presParOf" srcId="{BDBA98A1-6648-4DF3-BE64-6EC673985ECF}" destId="{F8EE4449-CE62-4F46-A807-E6E4FEECA2F6}" srcOrd="1" destOrd="0" presId="urn:microsoft.com/office/officeart/2005/8/layout/orgChart1"/>
    <dgm:cxn modelId="{801FD6FB-7B0F-467A-9632-95D3F8AC81E0}" type="presParOf" srcId="{BDBA98A1-6648-4DF3-BE64-6EC673985ECF}" destId="{7550F825-E1ED-4B90-84C2-770C27972A11}" srcOrd="2" destOrd="0" presId="urn:microsoft.com/office/officeart/2005/8/layout/orgChart1"/>
    <dgm:cxn modelId="{82E7CB3E-B45B-4B92-ADE6-80FBC5C4A374}" type="presParOf" srcId="{AA8870BB-A16C-4697-8D9E-1A3382D940D4}" destId="{AE0D4987-E14B-466D-9312-7FB075595C4C}" srcOrd="2" destOrd="0" presId="urn:microsoft.com/office/officeart/2005/8/layout/orgChart1"/>
    <dgm:cxn modelId="{79B58EFD-E53D-4034-8229-A1377ECEC08D}" type="presParOf" srcId="{AE0D4987-E14B-466D-9312-7FB075595C4C}" destId="{CC951C2A-B96E-4283-976D-B928FF5C457D}" srcOrd="0" destOrd="0" presId="urn:microsoft.com/office/officeart/2005/8/layout/orgChart1"/>
    <dgm:cxn modelId="{C8A8D7BF-7F4F-4236-9837-1B20DDB6DA58}" type="presParOf" srcId="{AE0D4987-E14B-466D-9312-7FB075595C4C}" destId="{6A4C3610-C1A0-4A9D-9D83-B1EBA8B4B533}" srcOrd="1" destOrd="0" presId="urn:microsoft.com/office/officeart/2005/8/layout/orgChart1"/>
    <dgm:cxn modelId="{2DF8404D-61E1-47C9-8261-682CF8CDDB28}" type="presParOf" srcId="{6A4C3610-C1A0-4A9D-9D83-B1EBA8B4B533}" destId="{A64DD977-8057-4F08-8B84-38363F85D32B}" srcOrd="0" destOrd="0" presId="urn:microsoft.com/office/officeart/2005/8/layout/orgChart1"/>
    <dgm:cxn modelId="{097E2FBB-773B-4EB8-B09C-067D8FB711D6}" type="presParOf" srcId="{A64DD977-8057-4F08-8B84-38363F85D32B}" destId="{07B2C67B-BE1D-4686-9809-F2AA9FC78061}" srcOrd="0" destOrd="0" presId="urn:microsoft.com/office/officeart/2005/8/layout/orgChart1"/>
    <dgm:cxn modelId="{1DBC3777-9074-4C66-B96B-7A47D367EC03}" type="presParOf" srcId="{A64DD977-8057-4F08-8B84-38363F85D32B}" destId="{62165812-02BB-4EE3-83B7-BCD800CC4309}" srcOrd="1" destOrd="0" presId="urn:microsoft.com/office/officeart/2005/8/layout/orgChart1"/>
    <dgm:cxn modelId="{FDBE9AD2-CA41-4BAB-9650-29CDF5A04687}" type="presParOf" srcId="{6A4C3610-C1A0-4A9D-9D83-B1EBA8B4B533}" destId="{0FE9E883-5718-4D52-8369-742C318EE98E}" srcOrd="1" destOrd="0" presId="urn:microsoft.com/office/officeart/2005/8/layout/orgChart1"/>
    <dgm:cxn modelId="{586D6A3F-16D2-420F-B2FB-B0471EAFA6A4}" type="presParOf" srcId="{6A4C3610-C1A0-4A9D-9D83-B1EBA8B4B533}" destId="{079074CA-08CD-4CE3-9458-FB6673A41D0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51C2A-B96E-4283-976D-B928FF5C457D}">
      <dsp:nvSpPr>
        <dsp:cNvPr id="0" name=""/>
        <dsp:cNvSpPr/>
      </dsp:nvSpPr>
      <dsp:spPr>
        <a:xfrm>
          <a:off x="1755626" y="574950"/>
          <a:ext cx="114837" cy="503098"/>
        </a:xfrm>
        <a:custGeom>
          <a:avLst/>
          <a:gdLst/>
          <a:ahLst/>
          <a:cxnLst/>
          <a:rect l="0" t="0" r="0" b="0"/>
          <a:pathLst>
            <a:path>
              <a:moveTo>
                <a:pt x="114837" y="0"/>
              </a:moveTo>
              <a:lnTo>
                <a:pt x="114837" y="503098"/>
              </a:lnTo>
              <a:lnTo>
                <a:pt x="0" y="503098"/>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0C21B7-B17E-4ABC-AEBE-AE13B7545DC6}">
      <dsp:nvSpPr>
        <dsp:cNvPr id="0" name=""/>
        <dsp:cNvSpPr/>
      </dsp:nvSpPr>
      <dsp:spPr>
        <a:xfrm>
          <a:off x="1870464" y="574950"/>
          <a:ext cx="1323367" cy="1006196"/>
        </a:xfrm>
        <a:custGeom>
          <a:avLst/>
          <a:gdLst/>
          <a:ahLst/>
          <a:cxnLst/>
          <a:rect l="0" t="0" r="0" b="0"/>
          <a:pathLst>
            <a:path>
              <a:moveTo>
                <a:pt x="0" y="0"/>
              </a:moveTo>
              <a:lnTo>
                <a:pt x="0" y="891358"/>
              </a:lnTo>
              <a:lnTo>
                <a:pt x="1323367" y="891358"/>
              </a:lnTo>
              <a:lnTo>
                <a:pt x="1323367" y="1006196"/>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7F8DD0-5836-4DF1-80BD-7763CD1266B9}">
      <dsp:nvSpPr>
        <dsp:cNvPr id="0" name=""/>
        <dsp:cNvSpPr/>
      </dsp:nvSpPr>
      <dsp:spPr>
        <a:xfrm>
          <a:off x="1824744" y="574950"/>
          <a:ext cx="91440" cy="1006196"/>
        </a:xfrm>
        <a:custGeom>
          <a:avLst/>
          <a:gdLst/>
          <a:ahLst/>
          <a:cxnLst/>
          <a:rect l="0" t="0" r="0" b="0"/>
          <a:pathLst>
            <a:path>
              <a:moveTo>
                <a:pt x="45720" y="0"/>
              </a:moveTo>
              <a:lnTo>
                <a:pt x="45720" y="1006196"/>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D0577F-58C4-4C2B-A8B1-BD3E3497347B}">
      <dsp:nvSpPr>
        <dsp:cNvPr id="0" name=""/>
        <dsp:cNvSpPr/>
      </dsp:nvSpPr>
      <dsp:spPr>
        <a:xfrm>
          <a:off x="546846" y="574950"/>
          <a:ext cx="1323618" cy="1034301"/>
        </a:xfrm>
        <a:custGeom>
          <a:avLst/>
          <a:gdLst/>
          <a:ahLst/>
          <a:cxnLst/>
          <a:rect l="0" t="0" r="0" b="0"/>
          <a:pathLst>
            <a:path>
              <a:moveTo>
                <a:pt x="1323618" y="0"/>
              </a:moveTo>
              <a:lnTo>
                <a:pt x="1323618" y="919463"/>
              </a:lnTo>
              <a:lnTo>
                <a:pt x="0" y="919463"/>
              </a:lnTo>
              <a:lnTo>
                <a:pt x="0" y="1034301"/>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9B07AC-6639-4F2E-B21C-B110AAE999AE}">
      <dsp:nvSpPr>
        <dsp:cNvPr id="0" name=""/>
        <dsp:cNvSpPr/>
      </dsp:nvSpPr>
      <dsp:spPr>
        <a:xfrm>
          <a:off x="1323618" y="28104"/>
          <a:ext cx="1093692" cy="54684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kern="1200" smtClean="0"/>
            <a:t>المدير</a:t>
          </a:r>
          <a:endParaRPr lang="fr-FR" sz="2000" kern="1200" dirty="0"/>
        </a:p>
      </dsp:txBody>
      <dsp:txXfrm>
        <a:off x="1323618" y="28104"/>
        <a:ext cx="1093692" cy="546846"/>
      </dsp:txXfrm>
    </dsp:sp>
    <dsp:sp modelId="{9C8274A1-95B4-413B-8340-86E0399A6579}">
      <dsp:nvSpPr>
        <dsp:cNvPr id="0" name=""/>
        <dsp:cNvSpPr/>
      </dsp:nvSpPr>
      <dsp:spPr>
        <a:xfrm>
          <a:off x="0" y="1609251"/>
          <a:ext cx="1093692" cy="54684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kern="1200" smtClean="0"/>
            <a:t>مدير المالية</a:t>
          </a:r>
          <a:endParaRPr lang="fr-FR" sz="2000" kern="1200" dirty="0"/>
        </a:p>
      </dsp:txBody>
      <dsp:txXfrm>
        <a:off x="0" y="1609251"/>
        <a:ext cx="1093692" cy="546846"/>
      </dsp:txXfrm>
    </dsp:sp>
    <dsp:sp modelId="{7135F5B8-7558-4084-B7DA-FCAE85B06A7A}">
      <dsp:nvSpPr>
        <dsp:cNvPr id="0" name=""/>
        <dsp:cNvSpPr/>
      </dsp:nvSpPr>
      <dsp:spPr>
        <a:xfrm>
          <a:off x="1323618" y="1581147"/>
          <a:ext cx="1093692" cy="54684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kern="1200" smtClean="0"/>
            <a:t>مدير الانتاج</a:t>
          </a:r>
          <a:endParaRPr lang="fr-FR" sz="2000" kern="1200" dirty="0"/>
        </a:p>
      </dsp:txBody>
      <dsp:txXfrm>
        <a:off x="1323618" y="1581147"/>
        <a:ext cx="1093692" cy="546846"/>
      </dsp:txXfrm>
    </dsp:sp>
    <dsp:sp modelId="{157FD514-DF78-48A5-B07E-7E06D1D5D120}">
      <dsp:nvSpPr>
        <dsp:cNvPr id="0" name=""/>
        <dsp:cNvSpPr/>
      </dsp:nvSpPr>
      <dsp:spPr>
        <a:xfrm>
          <a:off x="2646985" y="1581147"/>
          <a:ext cx="1093692" cy="54684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kern="1200" smtClean="0"/>
            <a:t>مدير التسويق</a:t>
          </a:r>
          <a:endParaRPr lang="fr-FR" sz="2000" kern="1200" dirty="0"/>
        </a:p>
      </dsp:txBody>
      <dsp:txXfrm>
        <a:off x="2646985" y="1581147"/>
        <a:ext cx="1093692" cy="546846"/>
      </dsp:txXfrm>
    </dsp:sp>
    <dsp:sp modelId="{07B2C67B-BE1D-4686-9809-F2AA9FC78061}">
      <dsp:nvSpPr>
        <dsp:cNvPr id="0" name=""/>
        <dsp:cNvSpPr/>
      </dsp:nvSpPr>
      <dsp:spPr>
        <a:xfrm>
          <a:off x="661934" y="804625"/>
          <a:ext cx="1093692" cy="54684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kern="1200" smtClean="0"/>
            <a:t>مستشار مالي</a:t>
          </a:r>
          <a:endParaRPr lang="fr-FR" sz="2000" kern="1200" dirty="0"/>
        </a:p>
      </dsp:txBody>
      <dsp:txXfrm>
        <a:off x="661934" y="804625"/>
        <a:ext cx="1093692" cy="54684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33246B-9366-4E21-B15F-C62F4805321A}" type="datetimeFigureOut">
              <a:rPr lang="fr-FR" smtClean="0"/>
              <a:t>13/02/2021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79FE21-465F-463D-A388-0F42DA43C2BE}" type="slidenum">
              <a:rPr lang="fr-FR" smtClean="0"/>
              <a:t>‹N°›</a:t>
            </a:fld>
            <a:endParaRPr lang="fr-FR"/>
          </a:p>
        </p:txBody>
      </p:sp>
    </p:spTree>
    <p:extLst>
      <p:ext uri="{BB962C8B-B14F-4D97-AF65-F5344CB8AC3E}">
        <p14:creationId xmlns:p14="http://schemas.microsoft.com/office/powerpoint/2010/main" val="275460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e l'en-tête 3"/>
          <p:cNvSpPr>
            <a:spLocks noGrp="1"/>
          </p:cNvSpPr>
          <p:nvPr>
            <p:ph type="hdr" sz="quarter" idx="10"/>
          </p:nvPr>
        </p:nvSpPr>
        <p:spPr/>
        <p:txBody>
          <a:bodyPr/>
          <a:lstStyle/>
          <a:p>
            <a:r>
              <a:rPr lang="ar-AE" smtClean="0"/>
              <a:t>محاضرات مدخل إلى إدارة الأعمال           من إعداد د. بروكي عبدالرحمان</a:t>
            </a:r>
            <a:endParaRPr lang="ar-AE"/>
          </a:p>
        </p:txBody>
      </p:sp>
      <p:sp>
        <p:nvSpPr>
          <p:cNvPr id="6" name="Espace réservé du numéro de diapositive 5"/>
          <p:cNvSpPr>
            <a:spLocks noGrp="1"/>
          </p:cNvSpPr>
          <p:nvPr>
            <p:ph type="sldNum" sz="quarter" idx="12"/>
          </p:nvPr>
        </p:nvSpPr>
        <p:spPr/>
        <p:txBody>
          <a:bodyPr/>
          <a:lstStyle/>
          <a:p>
            <a:fld id="{6BA7EA51-C4C0-484E-89CB-7142DB95BEA5}" type="slidenum">
              <a:rPr lang="ar-AE" smtClean="0"/>
              <a:pPr/>
              <a:t>4</a:t>
            </a:fld>
            <a:endParaRPr lang="ar-AE"/>
          </a:p>
        </p:txBody>
      </p:sp>
    </p:spTree>
    <p:extLst>
      <p:ext uri="{BB962C8B-B14F-4D97-AF65-F5344CB8AC3E}">
        <p14:creationId xmlns:p14="http://schemas.microsoft.com/office/powerpoint/2010/main" val="4105319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6288618" y="5345114"/>
            <a:ext cx="5903383" cy="1512887"/>
            <a:chOff x="2971" y="3367"/>
            <a:chExt cx="2789" cy="953"/>
          </a:xfrm>
        </p:grpSpPr>
        <p:sp>
          <p:nvSpPr>
            <p:cNvPr id="5" name="Freeform 3"/>
            <p:cNvSpPr>
              <a:spLocks/>
            </p:cNvSpPr>
            <p:nvPr/>
          </p:nvSpPr>
          <p:spPr bwMode="ltGray">
            <a:xfrm>
              <a:off x="2971" y="3367"/>
              <a:ext cx="2789" cy="953"/>
            </a:xfrm>
            <a:custGeom>
              <a:avLst/>
              <a:gdLst>
                <a:gd name="T0" fmla="*/ 2777 w 2780"/>
                <a:gd name="T1" fmla="*/ 18 h 953"/>
                <a:gd name="T2" fmla="*/ 2687 w 2780"/>
                <a:gd name="T3" fmla="*/ 24 h 953"/>
                <a:gd name="T4" fmla="*/ 2621 w 2780"/>
                <a:gd name="T5" fmla="*/ 102 h 953"/>
                <a:gd name="T6" fmla="*/ 2519 w 2780"/>
                <a:gd name="T7" fmla="*/ 156 h 953"/>
                <a:gd name="T8" fmla="*/ 2513 w 2780"/>
                <a:gd name="T9" fmla="*/ 222 h 953"/>
                <a:gd name="T10" fmla="*/ 2495 w 2780"/>
                <a:gd name="T11" fmla="*/ 246 h 953"/>
                <a:gd name="T12" fmla="*/ 2477 w 2780"/>
                <a:gd name="T13" fmla="*/ 252 h 953"/>
                <a:gd name="T14" fmla="*/ 2405 w 2780"/>
                <a:gd name="T15" fmla="*/ 210 h 953"/>
                <a:gd name="T16" fmla="*/ 2267 w 2780"/>
                <a:gd name="T17" fmla="*/ 192 h 953"/>
                <a:gd name="T18" fmla="*/ 2243 w 2780"/>
                <a:gd name="T19" fmla="*/ 186 h 953"/>
                <a:gd name="T20" fmla="*/ 2225 w 2780"/>
                <a:gd name="T21" fmla="*/ 192 h 953"/>
                <a:gd name="T22" fmla="*/ 2153 w 2780"/>
                <a:gd name="T23" fmla="*/ 228 h 953"/>
                <a:gd name="T24" fmla="*/ 2117 w 2780"/>
                <a:gd name="T25" fmla="*/ 240 h 953"/>
                <a:gd name="T26" fmla="*/ 2093 w 2780"/>
                <a:gd name="T27" fmla="*/ 246 h 953"/>
                <a:gd name="T28" fmla="*/ 2081 w 2780"/>
                <a:gd name="T29" fmla="*/ 258 h 953"/>
                <a:gd name="T30" fmla="*/ 2081 w 2780"/>
                <a:gd name="T31" fmla="*/ 276 h 953"/>
                <a:gd name="T32" fmla="*/ 2058 w 2780"/>
                <a:gd name="T33" fmla="*/ 300 h 953"/>
                <a:gd name="T34" fmla="*/ 2040 w 2780"/>
                <a:gd name="T35" fmla="*/ 312 h 953"/>
                <a:gd name="T36" fmla="*/ 2028 w 2780"/>
                <a:gd name="T37" fmla="*/ 324 h 953"/>
                <a:gd name="T38" fmla="*/ 2016 w 2780"/>
                <a:gd name="T39" fmla="*/ 336 h 953"/>
                <a:gd name="T40" fmla="*/ 1985 w 2780"/>
                <a:gd name="T41" fmla="*/ 342 h 953"/>
                <a:gd name="T42" fmla="*/ 1919 w 2780"/>
                <a:gd name="T43" fmla="*/ 336 h 953"/>
                <a:gd name="T44" fmla="*/ 1883 w 2780"/>
                <a:gd name="T45" fmla="*/ 330 h 953"/>
                <a:gd name="T46" fmla="*/ 1871 w 2780"/>
                <a:gd name="T47" fmla="*/ 342 h 953"/>
                <a:gd name="T48" fmla="*/ 1859 w 2780"/>
                <a:gd name="T49" fmla="*/ 354 h 953"/>
                <a:gd name="T50" fmla="*/ 1829 w 2780"/>
                <a:gd name="T51" fmla="*/ 360 h 953"/>
                <a:gd name="T52" fmla="*/ 1770 w 2780"/>
                <a:gd name="T53" fmla="*/ 342 h 953"/>
                <a:gd name="T54" fmla="*/ 1746 w 2780"/>
                <a:gd name="T55" fmla="*/ 342 h 953"/>
                <a:gd name="T56" fmla="*/ 1722 w 2780"/>
                <a:gd name="T57" fmla="*/ 354 h 953"/>
                <a:gd name="T58" fmla="*/ 1661 w 2780"/>
                <a:gd name="T59" fmla="*/ 425 h 953"/>
                <a:gd name="T60" fmla="*/ 1619 w 2780"/>
                <a:gd name="T61" fmla="*/ 569 h 953"/>
                <a:gd name="T62" fmla="*/ 1619 w 2780"/>
                <a:gd name="T63" fmla="*/ 593 h 953"/>
                <a:gd name="T64" fmla="*/ 1625 w 2780"/>
                <a:gd name="T65" fmla="*/ 641 h 953"/>
                <a:gd name="T66" fmla="*/ 1643 w 2780"/>
                <a:gd name="T67" fmla="*/ 659 h 953"/>
                <a:gd name="T68" fmla="*/ 1637 w 2780"/>
                <a:gd name="T69" fmla="*/ 671 h 953"/>
                <a:gd name="T70" fmla="*/ 1625 w 2780"/>
                <a:gd name="T71" fmla="*/ 683 h 953"/>
                <a:gd name="T72" fmla="*/ 1547 w 2780"/>
                <a:gd name="T73" fmla="*/ 689 h 953"/>
                <a:gd name="T74" fmla="*/ 1470 w 2780"/>
                <a:gd name="T75" fmla="*/ 629 h 953"/>
                <a:gd name="T76" fmla="*/ 1337 w 2780"/>
                <a:gd name="T77" fmla="*/ 587 h 953"/>
                <a:gd name="T78" fmla="*/ 1188 w 2780"/>
                <a:gd name="T79" fmla="*/ 671 h 953"/>
                <a:gd name="T80" fmla="*/ 1019 w 2780"/>
                <a:gd name="T81" fmla="*/ 731 h 953"/>
                <a:gd name="T82" fmla="*/ 816 w 2780"/>
                <a:gd name="T83" fmla="*/ 743 h 953"/>
                <a:gd name="T84" fmla="*/ 630 w 2780"/>
                <a:gd name="T85" fmla="*/ 701 h 953"/>
                <a:gd name="T86" fmla="*/ 570 w 2780"/>
                <a:gd name="T87" fmla="*/ 695 h 953"/>
                <a:gd name="T88" fmla="*/ 558 w 2780"/>
                <a:gd name="T89" fmla="*/ 701 h 953"/>
                <a:gd name="T90" fmla="*/ 522 w 2780"/>
                <a:gd name="T91" fmla="*/ 731 h 953"/>
                <a:gd name="T92" fmla="*/ 437 w 2780"/>
                <a:gd name="T93" fmla="*/ 809 h 953"/>
                <a:gd name="T94" fmla="*/ 407 w 2780"/>
                <a:gd name="T95" fmla="*/ 821 h 953"/>
                <a:gd name="T96" fmla="*/ 383 w 2780"/>
                <a:gd name="T97" fmla="*/ 821 h 953"/>
                <a:gd name="T98" fmla="*/ 336 w 2780"/>
                <a:gd name="T99" fmla="*/ 827 h 953"/>
                <a:gd name="T100" fmla="*/ 210 w 2780"/>
                <a:gd name="T101" fmla="*/ 851 h 953"/>
                <a:gd name="T102" fmla="*/ 174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9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fr-FR" sz="1800"/>
            </a:p>
          </p:txBody>
        </p:sp>
        <p:sp>
          <p:nvSpPr>
            <p:cNvPr id="6"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8"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9"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0"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1"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2"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3"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4"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5"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6"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7"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8"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19"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grpSp>
      <p:sp>
        <p:nvSpPr>
          <p:cNvPr id="72722" name="Rectangle 18"/>
          <p:cNvSpPr>
            <a:spLocks noGrp="1" noChangeArrowheads="1"/>
          </p:cNvSpPr>
          <p:nvPr>
            <p:ph type="ctrTitle" sz="quarter"/>
          </p:nvPr>
        </p:nvSpPr>
        <p:spPr>
          <a:xfrm>
            <a:off x="914400" y="1600200"/>
            <a:ext cx="10363200" cy="1828800"/>
          </a:xfrm>
        </p:spPr>
        <p:txBody>
          <a:bodyPr anchor="b"/>
          <a:lstStyle>
            <a:lvl1pPr>
              <a:defRPr sz="5700"/>
            </a:lvl1pPr>
          </a:lstStyle>
          <a:p>
            <a:pPr lvl="0"/>
            <a:r>
              <a:rPr lang="en-US" altLang="fr-FR" noProof="0" smtClean="0"/>
              <a:t>Click to edit Master title style</a:t>
            </a:r>
          </a:p>
        </p:txBody>
      </p:sp>
      <p:sp>
        <p:nvSpPr>
          <p:cNvPr id="72723" name="Rectangle 19"/>
          <p:cNvSpPr>
            <a:spLocks noGrp="1" noChangeArrowheads="1"/>
          </p:cNvSpPr>
          <p:nvPr>
            <p:ph type="subTitle" sz="quarter" idx="1"/>
          </p:nvPr>
        </p:nvSpPr>
        <p:spPr>
          <a:xfrm>
            <a:off x="1828800" y="3733800"/>
            <a:ext cx="8534400" cy="1752600"/>
          </a:xfrm>
        </p:spPr>
        <p:txBody>
          <a:bodyPr/>
          <a:lstStyle>
            <a:lvl1pPr marL="0" indent="0" algn="ctr">
              <a:buFont typeface="Wingdings" panose="05000000000000000000" pitchFamily="2" charset="2"/>
              <a:buNone/>
              <a:defRPr sz="3600"/>
            </a:lvl1pPr>
          </a:lstStyle>
          <a:p>
            <a:pPr lvl="0"/>
            <a:r>
              <a:rPr lang="en-US" altLang="fr-FR" noProof="0" smtClean="0"/>
              <a:t>Click to edit Master subtitle style</a:t>
            </a:r>
          </a:p>
        </p:txBody>
      </p:sp>
      <p:sp>
        <p:nvSpPr>
          <p:cNvPr id="20" name="Rectangle 20"/>
          <p:cNvSpPr>
            <a:spLocks noGrp="1" noChangeArrowheads="1"/>
          </p:cNvSpPr>
          <p:nvPr>
            <p:ph type="dt" sz="quarter" idx="10"/>
          </p:nvPr>
        </p:nvSpPr>
        <p:spPr/>
        <p:txBody>
          <a:bodyPr/>
          <a:lstStyle>
            <a:lvl1pPr>
              <a:defRPr smtClean="0"/>
            </a:lvl1pPr>
          </a:lstStyle>
          <a:p>
            <a:fld id="{6E9CDCF5-0370-4CD3-B5CB-58BFB872F255}" type="datetimeFigureOut">
              <a:rPr lang="fr-FR" smtClean="0"/>
              <a:t>13/02/2021</a:t>
            </a:fld>
            <a:endParaRPr lang="fr-FR"/>
          </a:p>
        </p:txBody>
      </p:sp>
      <p:sp>
        <p:nvSpPr>
          <p:cNvPr id="21" name="Rectangle 21"/>
          <p:cNvSpPr>
            <a:spLocks noGrp="1" noChangeArrowheads="1"/>
          </p:cNvSpPr>
          <p:nvPr>
            <p:ph type="ftr" sz="quarter" idx="11"/>
          </p:nvPr>
        </p:nvSpPr>
        <p:spPr/>
        <p:txBody>
          <a:bodyPr/>
          <a:lstStyle>
            <a:lvl1pPr>
              <a:defRPr smtClean="0"/>
            </a:lvl1pPr>
          </a:lstStyle>
          <a:p>
            <a:endParaRPr lang="fr-FR"/>
          </a:p>
        </p:txBody>
      </p:sp>
      <p:sp>
        <p:nvSpPr>
          <p:cNvPr id="22" name="Rectangle 22"/>
          <p:cNvSpPr>
            <a:spLocks noGrp="1" noChangeArrowheads="1"/>
          </p:cNvSpPr>
          <p:nvPr>
            <p:ph type="sldNum" sz="quarter" idx="12"/>
          </p:nvPr>
        </p:nvSpPr>
        <p:spPr/>
        <p:txBody>
          <a:bodyPr/>
          <a:lstStyle>
            <a:lvl1pPr>
              <a:defRPr smtClean="0"/>
            </a:lvl1pPr>
          </a:lstStyle>
          <a:p>
            <a:fld id="{EC04D2A6-7112-48DE-BFF7-A6015D2C3B40}" type="slidenum">
              <a:rPr lang="fr-FR" smtClean="0"/>
              <a:t>‹N°›</a:t>
            </a:fld>
            <a:endParaRPr lang="fr-FR"/>
          </a:p>
        </p:txBody>
      </p:sp>
    </p:spTree>
    <p:extLst>
      <p:ext uri="{BB962C8B-B14F-4D97-AF65-F5344CB8AC3E}">
        <p14:creationId xmlns:p14="http://schemas.microsoft.com/office/powerpoint/2010/main" val="3353175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5" name="Rectangle 20"/>
          <p:cNvSpPr>
            <a:spLocks noGrp="1" noChangeArrowheads="1"/>
          </p:cNvSpPr>
          <p:nvPr>
            <p:ph type="ftr" sz="quarter" idx="11"/>
          </p:nvPr>
        </p:nvSpPr>
        <p:spPr>
          <a:ln/>
        </p:spPr>
        <p:txBody>
          <a:bodyPr/>
          <a:lstStyle>
            <a:lvl1pPr>
              <a:defRPr/>
            </a:lvl1pPr>
          </a:lstStyle>
          <a:p>
            <a:endParaRPr lang="fr-FR"/>
          </a:p>
        </p:txBody>
      </p:sp>
      <p:sp>
        <p:nvSpPr>
          <p:cNvPr id="6"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1838730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7813"/>
            <a:ext cx="2743200" cy="5853112"/>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0" y="277813"/>
            <a:ext cx="8026400" cy="585311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5" name="Rectangle 20"/>
          <p:cNvSpPr>
            <a:spLocks noGrp="1" noChangeArrowheads="1"/>
          </p:cNvSpPr>
          <p:nvPr>
            <p:ph type="ftr" sz="quarter" idx="11"/>
          </p:nvPr>
        </p:nvSpPr>
        <p:spPr>
          <a:ln/>
        </p:spPr>
        <p:txBody>
          <a:bodyPr/>
          <a:lstStyle>
            <a:lvl1pPr>
              <a:defRPr/>
            </a:lvl1pPr>
          </a:lstStyle>
          <a:p>
            <a:endParaRPr lang="fr-FR"/>
          </a:p>
        </p:txBody>
      </p:sp>
      <p:sp>
        <p:nvSpPr>
          <p:cNvPr id="6"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3558281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09600" y="277814"/>
            <a:ext cx="10972800" cy="1139825"/>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609600" y="1600201"/>
            <a:ext cx="10972800" cy="4530725"/>
          </a:xfrm>
        </p:spPr>
        <p:txBody>
          <a:bodyPr/>
          <a:lstStyle/>
          <a:p>
            <a:pPr lvl="0"/>
            <a:endParaRPr lang="fr-FR" noProof="0" smtClean="0"/>
          </a:p>
        </p:txBody>
      </p:sp>
      <p:sp>
        <p:nvSpPr>
          <p:cNvPr id="4"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5" name="Rectangle 20"/>
          <p:cNvSpPr>
            <a:spLocks noGrp="1" noChangeArrowheads="1"/>
          </p:cNvSpPr>
          <p:nvPr>
            <p:ph type="ftr" sz="quarter" idx="11"/>
          </p:nvPr>
        </p:nvSpPr>
        <p:spPr>
          <a:ln/>
        </p:spPr>
        <p:txBody>
          <a:bodyPr/>
          <a:lstStyle>
            <a:lvl1pPr>
              <a:defRPr/>
            </a:lvl1pPr>
          </a:lstStyle>
          <a:p>
            <a:endParaRPr lang="fr-FR"/>
          </a:p>
        </p:txBody>
      </p:sp>
      <p:sp>
        <p:nvSpPr>
          <p:cNvPr id="6"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705551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826684" y="301625"/>
            <a:ext cx="9751483" cy="1143000"/>
          </a:xfrm>
        </p:spPr>
        <p:txBody>
          <a:bodyPr/>
          <a:lstStyle/>
          <a:p>
            <a:r>
              <a:rPr lang="en-US" smtClean="0"/>
              <a:t>Click to edit Master title style</a:t>
            </a:r>
            <a:endParaRPr lang="ar-IQ"/>
          </a:p>
        </p:txBody>
      </p:sp>
      <p:sp>
        <p:nvSpPr>
          <p:cNvPr id="3" name="Text Placeholder 2"/>
          <p:cNvSpPr>
            <a:spLocks noGrp="1"/>
          </p:cNvSpPr>
          <p:nvPr>
            <p:ph type="body" sz="half" idx="1"/>
          </p:nvPr>
        </p:nvSpPr>
        <p:spPr>
          <a:xfrm>
            <a:off x="1826684" y="1827213"/>
            <a:ext cx="4773083"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lipArt Placeholder 3"/>
          <p:cNvSpPr>
            <a:spLocks noGrp="1"/>
          </p:cNvSpPr>
          <p:nvPr>
            <p:ph type="clipArt" sz="half" idx="2"/>
          </p:nvPr>
        </p:nvSpPr>
        <p:spPr>
          <a:xfrm>
            <a:off x="6802967" y="1827213"/>
            <a:ext cx="4775200" cy="4114800"/>
          </a:xfrm>
        </p:spPr>
        <p:txBody>
          <a:bodyPr/>
          <a:lstStyle/>
          <a:p>
            <a:pPr lvl="0"/>
            <a:endParaRPr lang="ar-IQ" noProof="0" smtClean="0"/>
          </a:p>
        </p:txBody>
      </p:sp>
      <p:sp>
        <p:nvSpPr>
          <p:cNvPr id="5" name="Rectangle 8"/>
          <p:cNvSpPr>
            <a:spLocks noGrp="1" noChangeArrowheads="1"/>
          </p:cNvSpPr>
          <p:nvPr>
            <p:ph type="dt" sz="half" idx="10"/>
          </p:nvPr>
        </p:nvSpPr>
        <p:spPr/>
        <p:txBody>
          <a:bodyPr/>
          <a:lstStyle>
            <a:lvl1pPr>
              <a:defRPr/>
            </a:lvl1pPr>
          </a:lstStyle>
          <a:p>
            <a:fld id="{6E9CDCF5-0370-4CD3-B5CB-58BFB872F255}" type="datetimeFigureOut">
              <a:rPr lang="fr-FR" smtClean="0"/>
              <a:t>13/02/2021</a:t>
            </a:fld>
            <a:endParaRPr lang="fr-FR"/>
          </a:p>
        </p:txBody>
      </p:sp>
      <p:sp>
        <p:nvSpPr>
          <p:cNvPr id="6" name="Rectangle 9"/>
          <p:cNvSpPr>
            <a:spLocks noGrp="1" noChangeArrowheads="1"/>
          </p:cNvSpPr>
          <p:nvPr>
            <p:ph type="ftr" sz="quarter" idx="11"/>
          </p:nvPr>
        </p:nvSpPr>
        <p:spPr/>
        <p:txBody>
          <a:bodyPr/>
          <a:lstStyle>
            <a:lvl1pPr>
              <a:defRPr/>
            </a:lvl1pPr>
          </a:lstStyle>
          <a:p>
            <a:endParaRPr lang="fr-FR"/>
          </a:p>
        </p:txBody>
      </p:sp>
      <p:sp>
        <p:nvSpPr>
          <p:cNvPr id="7" name="Rectangle 10"/>
          <p:cNvSpPr>
            <a:spLocks noGrp="1" noChangeArrowheads="1"/>
          </p:cNvSpPr>
          <p:nvPr>
            <p:ph type="sldNum" sz="quarter" idx="12"/>
          </p:nvPr>
        </p:nvSpPr>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3334026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826684" y="301625"/>
            <a:ext cx="9751483" cy="5640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3" name="Rectangle 8"/>
          <p:cNvSpPr>
            <a:spLocks noGrp="1" noChangeArrowheads="1"/>
          </p:cNvSpPr>
          <p:nvPr>
            <p:ph type="dt" sz="half" idx="10"/>
          </p:nvPr>
        </p:nvSpPr>
        <p:spPr/>
        <p:txBody>
          <a:bodyPr/>
          <a:lstStyle>
            <a:lvl1pPr>
              <a:defRPr/>
            </a:lvl1pPr>
          </a:lstStyle>
          <a:p>
            <a:fld id="{6E9CDCF5-0370-4CD3-B5CB-58BFB872F255}" type="datetimeFigureOut">
              <a:rPr lang="fr-FR" smtClean="0"/>
              <a:t>13/02/2021</a:t>
            </a:fld>
            <a:endParaRPr lang="fr-FR"/>
          </a:p>
        </p:txBody>
      </p:sp>
      <p:sp>
        <p:nvSpPr>
          <p:cNvPr id="4" name="Rectangle 9"/>
          <p:cNvSpPr>
            <a:spLocks noGrp="1" noChangeArrowheads="1"/>
          </p:cNvSpPr>
          <p:nvPr>
            <p:ph type="ftr" sz="quarter" idx="11"/>
          </p:nvPr>
        </p:nvSpPr>
        <p:spPr/>
        <p:txBody>
          <a:bodyPr/>
          <a:lstStyle>
            <a:lvl1pPr>
              <a:defRPr/>
            </a:lvl1pPr>
          </a:lstStyle>
          <a:p>
            <a:endParaRPr lang="fr-FR"/>
          </a:p>
        </p:txBody>
      </p:sp>
      <p:sp>
        <p:nvSpPr>
          <p:cNvPr id="5" name="Rectangle 10"/>
          <p:cNvSpPr>
            <a:spLocks noGrp="1" noChangeArrowheads="1"/>
          </p:cNvSpPr>
          <p:nvPr>
            <p:ph type="sldNum" sz="quarter" idx="12"/>
          </p:nvPr>
        </p:nvSpPr>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1009322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5" name="Rectangle 20"/>
          <p:cNvSpPr>
            <a:spLocks noGrp="1" noChangeArrowheads="1"/>
          </p:cNvSpPr>
          <p:nvPr>
            <p:ph type="ftr" sz="quarter" idx="11"/>
          </p:nvPr>
        </p:nvSpPr>
        <p:spPr>
          <a:ln/>
        </p:spPr>
        <p:txBody>
          <a:bodyPr/>
          <a:lstStyle>
            <a:lvl1pPr>
              <a:defRPr/>
            </a:lvl1pPr>
          </a:lstStyle>
          <a:p>
            <a:endParaRPr lang="fr-FR"/>
          </a:p>
        </p:txBody>
      </p:sp>
      <p:sp>
        <p:nvSpPr>
          <p:cNvPr id="6"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398584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39"/>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
        <p:nvSpPr>
          <p:cNvPr id="4"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5" name="Rectangle 20"/>
          <p:cNvSpPr>
            <a:spLocks noGrp="1" noChangeArrowheads="1"/>
          </p:cNvSpPr>
          <p:nvPr>
            <p:ph type="ftr" sz="quarter" idx="11"/>
          </p:nvPr>
        </p:nvSpPr>
        <p:spPr>
          <a:ln/>
        </p:spPr>
        <p:txBody>
          <a:bodyPr/>
          <a:lstStyle>
            <a:lvl1pPr>
              <a:defRPr/>
            </a:lvl1pPr>
          </a:lstStyle>
          <a:p>
            <a:endParaRPr lang="fr-FR"/>
          </a:p>
        </p:txBody>
      </p:sp>
      <p:sp>
        <p:nvSpPr>
          <p:cNvPr id="6"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538348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9600" y="1600201"/>
            <a:ext cx="5384800" cy="45307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307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6" name="Rectangle 20"/>
          <p:cNvSpPr>
            <a:spLocks noGrp="1" noChangeArrowheads="1"/>
          </p:cNvSpPr>
          <p:nvPr>
            <p:ph type="ftr" sz="quarter" idx="11"/>
          </p:nvPr>
        </p:nvSpPr>
        <p:spPr>
          <a:ln/>
        </p:spPr>
        <p:txBody>
          <a:bodyPr/>
          <a:lstStyle>
            <a:lvl1pPr>
              <a:defRPr/>
            </a:lvl1pPr>
          </a:lstStyle>
          <a:p>
            <a:endParaRPr lang="fr-FR"/>
          </a:p>
        </p:txBody>
      </p:sp>
      <p:sp>
        <p:nvSpPr>
          <p:cNvPr id="7"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379620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40317" y="365126"/>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40318" y="2505075"/>
            <a:ext cx="5158316"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71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8" name="Rectangle 20"/>
          <p:cNvSpPr>
            <a:spLocks noGrp="1" noChangeArrowheads="1"/>
          </p:cNvSpPr>
          <p:nvPr>
            <p:ph type="ftr" sz="quarter" idx="11"/>
          </p:nvPr>
        </p:nvSpPr>
        <p:spPr>
          <a:ln/>
        </p:spPr>
        <p:txBody>
          <a:bodyPr/>
          <a:lstStyle>
            <a:lvl1pPr>
              <a:defRPr/>
            </a:lvl1pPr>
          </a:lstStyle>
          <a:p>
            <a:endParaRPr lang="fr-FR"/>
          </a:p>
        </p:txBody>
      </p:sp>
      <p:sp>
        <p:nvSpPr>
          <p:cNvPr id="9"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2979348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4" name="Rectangle 20"/>
          <p:cNvSpPr>
            <a:spLocks noGrp="1" noChangeArrowheads="1"/>
          </p:cNvSpPr>
          <p:nvPr>
            <p:ph type="ftr" sz="quarter" idx="11"/>
          </p:nvPr>
        </p:nvSpPr>
        <p:spPr>
          <a:ln/>
        </p:spPr>
        <p:txBody>
          <a:bodyPr/>
          <a:lstStyle>
            <a:lvl1pPr>
              <a:defRPr/>
            </a:lvl1pPr>
          </a:lstStyle>
          <a:p>
            <a:endParaRPr lang="fr-FR"/>
          </a:p>
        </p:txBody>
      </p:sp>
      <p:sp>
        <p:nvSpPr>
          <p:cNvPr id="5"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146450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3" name="Rectangle 20"/>
          <p:cNvSpPr>
            <a:spLocks noGrp="1" noChangeArrowheads="1"/>
          </p:cNvSpPr>
          <p:nvPr>
            <p:ph type="ftr" sz="quarter" idx="11"/>
          </p:nvPr>
        </p:nvSpPr>
        <p:spPr>
          <a:ln/>
        </p:spPr>
        <p:txBody>
          <a:bodyPr/>
          <a:lstStyle>
            <a:lvl1pPr>
              <a:defRPr/>
            </a:lvl1pPr>
          </a:lstStyle>
          <a:p>
            <a:endParaRPr lang="fr-FR"/>
          </a:p>
        </p:txBody>
      </p:sp>
      <p:sp>
        <p:nvSpPr>
          <p:cNvPr id="4"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1331860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6" name="Rectangle 20"/>
          <p:cNvSpPr>
            <a:spLocks noGrp="1" noChangeArrowheads="1"/>
          </p:cNvSpPr>
          <p:nvPr>
            <p:ph type="ftr" sz="quarter" idx="11"/>
          </p:nvPr>
        </p:nvSpPr>
        <p:spPr>
          <a:ln/>
        </p:spPr>
        <p:txBody>
          <a:bodyPr/>
          <a:lstStyle>
            <a:lvl1pPr>
              <a:defRPr/>
            </a:lvl1pPr>
          </a:lstStyle>
          <a:p>
            <a:endParaRPr lang="fr-FR"/>
          </a:p>
        </p:txBody>
      </p:sp>
      <p:sp>
        <p:nvSpPr>
          <p:cNvPr id="7"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828864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Rectangle 19"/>
          <p:cNvSpPr>
            <a:spLocks noGrp="1" noChangeArrowheads="1"/>
          </p:cNvSpPr>
          <p:nvPr>
            <p:ph type="dt" sz="half" idx="10"/>
          </p:nvPr>
        </p:nvSpPr>
        <p:spPr>
          <a:ln/>
        </p:spPr>
        <p:txBody>
          <a:bodyPr/>
          <a:lstStyle>
            <a:lvl1pPr>
              <a:defRPr/>
            </a:lvl1pPr>
          </a:lstStyle>
          <a:p>
            <a:fld id="{6E9CDCF5-0370-4CD3-B5CB-58BFB872F255}" type="datetimeFigureOut">
              <a:rPr lang="fr-FR" smtClean="0"/>
              <a:t>13/02/2021</a:t>
            </a:fld>
            <a:endParaRPr lang="fr-FR"/>
          </a:p>
        </p:txBody>
      </p:sp>
      <p:sp>
        <p:nvSpPr>
          <p:cNvPr id="6" name="Rectangle 20"/>
          <p:cNvSpPr>
            <a:spLocks noGrp="1" noChangeArrowheads="1"/>
          </p:cNvSpPr>
          <p:nvPr>
            <p:ph type="ftr" sz="quarter" idx="11"/>
          </p:nvPr>
        </p:nvSpPr>
        <p:spPr>
          <a:ln/>
        </p:spPr>
        <p:txBody>
          <a:bodyPr/>
          <a:lstStyle>
            <a:lvl1pPr>
              <a:defRPr/>
            </a:lvl1pPr>
          </a:lstStyle>
          <a:p>
            <a:endParaRPr lang="fr-FR"/>
          </a:p>
        </p:txBody>
      </p:sp>
      <p:sp>
        <p:nvSpPr>
          <p:cNvPr id="7" name="Rectangle 21"/>
          <p:cNvSpPr>
            <a:spLocks noGrp="1" noChangeArrowheads="1"/>
          </p:cNvSpPr>
          <p:nvPr>
            <p:ph type="sldNum" sz="quarter" idx="12"/>
          </p:nvPr>
        </p:nvSpPr>
        <p:spPr>
          <a:ln/>
        </p:spPr>
        <p:txBody>
          <a:bodyPr/>
          <a:lstStyle>
            <a:lvl1pPr>
              <a:defRPr/>
            </a:lvl1pPr>
          </a:lstStyle>
          <a:p>
            <a:fld id="{EC04D2A6-7112-48DE-BFF7-A6015D2C3B40}" type="slidenum">
              <a:rPr lang="fr-FR" smtClean="0"/>
              <a:t>‹N°›</a:t>
            </a:fld>
            <a:endParaRPr lang="fr-FR"/>
          </a:p>
        </p:txBody>
      </p:sp>
    </p:spTree>
    <p:extLst>
      <p:ext uri="{BB962C8B-B14F-4D97-AF65-F5344CB8AC3E}">
        <p14:creationId xmlns:p14="http://schemas.microsoft.com/office/powerpoint/2010/main" val="414698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6288618" y="5345114"/>
            <a:ext cx="5903383" cy="1512887"/>
            <a:chOff x="2971" y="3367"/>
            <a:chExt cx="2789" cy="953"/>
          </a:xfrm>
        </p:grpSpPr>
        <p:sp>
          <p:nvSpPr>
            <p:cNvPr id="1032" name="Freeform 3"/>
            <p:cNvSpPr>
              <a:spLocks/>
            </p:cNvSpPr>
            <p:nvPr/>
          </p:nvSpPr>
          <p:spPr bwMode="ltGray">
            <a:xfrm>
              <a:off x="2971" y="3367"/>
              <a:ext cx="2789" cy="953"/>
            </a:xfrm>
            <a:custGeom>
              <a:avLst/>
              <a:gdLst>
                <a:gd name="T0" fmla="*/ 2777 w 2780"/>
                <a:gd name="T1" fmla="*/ 18 h 953"/>
                <a:gd name="T2" fmla="*/ 2687 w 2780"/>
                <a:gd name="T3" fmla="*/ 24 h 953"/>
                <a:gd name="T4" fmla="*/ 2621 w 2780"/>
                <a:gd name="T5" fmla="*/ 102 h 953"/>
                <a:gd name="T6" fmla="*/ 2519 w 2780"/>
                <a:gd name="T7" fmla="*/ 156 h 953"/>
                <a:gd name="T8" fmla="*/ 2513 w 2780"/>
                <a:gd name="T9" fmla="*/ 222 h 953"/>
                <a:gd name="T10" fmla="*/ 2495 w 2780"/>
                <a:gd name="T11" fmla="*/ 246 h 953"/>
                <a:gd name="T12" fmla="*/ 2477 w 2780"/>
                <a:gd name="T13" fmla="*/ 252 h 953"/>
                <a:gd name="T14" fmla="*/ 2405 w 2780"/>
                <a:gd name="T15" fmla="*/ 210 h 953"/>
                <a:gd name="T16" fmla="*/ 2267 w 2780"/>
                <a:gd name="T17" fmla="*/ 192 h 953"/>
                <a:gd name="T18" fmla="*/ 2243 w 2780"/>
                <a:gd name="T19" fmla="*/ 186 h 953"/>
                <a:gd name="T20" fmla="*/ 2225 w 2780"/>
                <a:gd name="T21" fmla="*/ 192 h 953"/>
                <a:gd name="T22" fmla="*/ 2153 w 2780"/>
                <a:gd name="T23" fmla="*/ 228 h 953"/>
                <a:gd name="T24" fmla="*/ 2117 w 2780"/>
                <a:gd name="T25" fmla="*/ 240 h 953"/>
                <a:gd name="T26" fmla="*/ 2093 w 2780"/>
                <a:gd name="T27" fmla="*/ 246 h 953"/>
                <a:gd name="T28" fmla="*/ 2081 w 2780"/>
                <a:gd name="T29" fmla="*/ 258 h 953"/>
                <a:gd name="T30" fmla="*/ 2081 w 2780"/>
                <a:gd name="T31" fmla="*/ 276 h 953"/>
                <a:gd name="T32" fmla="*/ 2058 w 2780"/>
                <a:gd name="T33" fmla="*/ 300 h 953"/>
                <a:gd name="T34" fmla="*/ 2040 w 2780"/>
                <a:gd name="T35" fmla="*/ 312 h 953"/>
                <a:gd name="T36" fmla="*/ 2028 w 2780"/>
                <a:gd name="T37" fmla="*/ 324 h 953"/>
                <a:gd name="T38" fmla="*/ 2016 w 2780"/>
                <a:gd name="T39" fmla="*/ 336 h 953"/>
                <a:gd name="T40" fmla="*/ 1985 w 2780"/>
                <a:gd name="T41" fmla="*/ 342 h 953"/>
                <a:gd name="T42" fmla="*/ 1919 w 2780"/>
                <a:gd name="T43" fmla="*/ 336 h 953"/>
                <a:gd name="T44" fmla="*/ 1883 w 2780"/>
                <a:gd name="T45" fmla="*/ 330 h 953"/>
                <a:gd name="T46" fmla="*/ 1871 w 2780"/>
                <a:gd name="T47" fmla="*/ 342 h 953"/>
                <a:gd name="T48" fmla="*/ 1859 w 2780"/>
                <a:gd name="T49" fmla="*/ 354 h 953"/>
                <a:gd name="T50" fmla="*/ 1829 w 2780"/>
                <a:gd name="T51" fmla="*/ 360 h 953"/>
                <a:gd name="T52" fmla="*/ 1770 w 2780"/>
                <a:gd name="T53" fmla="*/ 342 h 953"/>
                <a:gd name="T54" fmla="*/ 1746 w 2780"/>
                <a:gd name="T55" fmla="*/ 342 h 953"/>
                <a:gd name="T56" fmla="*/ 1722 w 2780"/>
                <a:gd name="T57" fmla="*/ 354 h 953"/>
                <a:gd name="T58" fmla="*/ 1661 w 2780"/>
                <a:gd name="T59" fmla="*/ 425 h 953"/>
                <a:gd name="T60" fmla="*/ 1619 w 2780"/>
                <a:gd name="T61" fmla="*/ 569 h 953"/>
                <a:gd name="T62" fmla="*/ 1619 w 2780"/>
                <a:gd name="T63" fmla="*/ 593 h 953"/>
                <a:gd name="T64" fmla="*/ 1625 w 2780"/>
                <a:gd name="T65" fmla="*/ 641 h 953"/>
                <a:gd name="T66" fmla="*/ 1643 w 2780"/>
                <a:gd name="T67" fmla="*/ 659 h 953"/>
                <a:gd name="T68" fmla="*/ 1637 w 2780"/>
                <a:gd name="T69" fmla="*/ 671 h 953"/>
                <a:gd name="T70" fmla="*/ 1625 w 2780"/>
                <a:gd name="T71" fmla="*/ 683 h 953"/>
                <a:gd name="T72" fmla="*/ 1547 w 2780"/>
                <a:gd name="T73" fmla="*/ 689 h 953"/>
                <a:gd name="T74" fmla="*/ 1470 w 2780"/>
                <a:gd name="T75" fmla="*/ 629 h 953"/>
                <a:gd name="T76" fmla="*/ 1337 w 2780"/>
                <a:gd name="T77" fmla="*/ 587 h 953"/>
                <a:gd name="T78" fmla="*/ 1188 w 2780"/>
                <a:gd name="T79" fmla="*/ 671 h 953"/>
                <a:gd name="T80" fmla="*/ 1019 w 2780"/>
                <a:gd name="T81" fmla="*/ 731 h 953"/>
                <a:gd name="T82" fmla="*/ 816 w 2780"/>
                <a:gd name="T83" fmla="*/ 743 h 953"/>
                <a:gd name="T84" fmla="*/ 630 w 2780"/>
                <a:gd name="T85" fmla="*/ 701 h 953"/>
                <a:gd name="T86" fmla="*/ 570 w 2780"/>
                <a:gd name="T87" fmla="*/ 695 h 953"/>
                <a:gd name="T88" fmla="*/ 558 w 2780"/>
                <a:gd name="T89" fmla="*/ 701 h 953"/>
                <a:gd name="T90" fmla="*/ 522 w 2780"/>
                <a:gd name="T91" fmla="*/ 731 h 953"/>
                <a:gd name="T92" fmla="*/ 437 w 2780"/>
                <a:gd name="T93" fmla="*/ 809 h 953"/>
                <a:gd name="T94" fmla="*/ 407 w 2780"/>
                <a:gd name="T95" fmla="*/ 821 h 953"/>
                <a:gd name="T96" fmla="*/ 383 w 2780"/>
                <a:gd name="T97" fmla="*/ 821 h 953"/>
                <a:gd name="T98" fmla="*/ 336 w 2780"/>
                <a:gd name="T99" fmla="*/ 827 h 953"/>
                <a:gd name="T100" fmla="*/ 210 w 2780"/>
                <a:gd name="T101" fmla="*/ 851 h 953"/>
                <a:gd name="T102" fmla="*/ 174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9 w 2780"/>
                <a:gd name="T115" fmla="*/ 24 h 9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48" y="186"/>
                  </a:lnTo>
                  <a:lnTo>
                    <a:pt x="2242" y="186"/>
                  </a:lnTo>
                  <a:lnTo>
                    <a:pt x="2236" y="186"/>
                  </a:lnTo>
                  <a:lnTo>
                    <a:pt x="2230" y="186"/>
                  </a:lnTo>
                  <a:lnTo>
                    <a:pt x="2224" y="192"/>
                  </a:lnTo>
                  <a:lnTo>
                    <a:pt x="2218" y="192"/>
                  </a:lnTo>
                  <a:lnTo>
                    <a:pt x="2212" y="198"/>
                  </a:lnTo>
                  <a:lnTo>
                    <a:pt x="2194" y="204"/>
                  </a:lnTo>
                  <a:lnTo>
                    <a:pt x="2170" y="210"/>
                  </a:lnTo>
                  <a:lnTo>
                    <a:pt x="2146" y="228"/>
                  </a:lnTo>
                  <a:lnTo>
                    <a:pt x="2122" y="240"/>
                  </a:lnTo>
                  <a:lnTo>
                    <a:pt x="2116" y="240"/>
                  </a:lnTo>
                  <a:lnTo>
                    <a:pt x="2110" y="240"/>
                  </a:lnTo>
                  <a:lnTo>
                    <a:pt x="2104" y="240"/>
                  </a:lnTo>
                  <a:lnTo>
                    <a:pt x="2098" y="246"/>
                  </a:lnTo>
                  <a:lnTo>
                    <a:pt x="2092" y="246"/>
                  </a:lnTo>
                  <a:lnTo>
                    <a:pt x="2086" y="246"/>
                  </a:lnTo>
                  <a:lnTo>
                    <a:pt x="2080" y="252"/>
                  </a:lnTo>
                  <a:lnTo>
                    <a:pt x="2080" y="258"/>
                  </a:lnTo>
                  <a:lnTo>
                    <a:pt x="2074" y="258"/>
                  </a:lnTo>
                  <a:lnTo>
                    <a:pt x="2074" y="264"/>
                  </a:lnTo>
                  <a:lnTo>
                    <a:pt x="2074" y="270"/>
                  </a:lnTo>
                  <a:lnTo>
                    <a:pt x="2074" y="276"/>
                  </a:lnTo>
                  <a:lnTo>
                    <a:pt x="2069" y="288"/>
                  </a:lnTo>
                  <a:lnTo>
                    <a:pt x="2057" y="300"/>
                  </a:lnTo>
                  <a:lnTo>
                    <a:pt x="2051" y="300"/>
                  </a:lnTo>
                  <a:lnTo>
                    <a:pt x="2045" y="300"/>
                  </a:lnTo>
                  <a:lnTo>
                    <a:pt x="2039" y="306"/>
                  </a:lnTo>
                  <a:lnTo>
                    <a:pt x="2033" y="306"/>
                  </a:lnTo>
                  <a:lnTo>
                    <a:pt x="2033" y="312"/>
                  </a:lnTo>
                  <a:lnTo>
                    <a:pt x="2027" y="312"/>
                  </a:lnTo>
                  <a:lnTo>
                    <a:pt x="2027" y="318"/>
                  </a:lnTo>
                  <a:lnTo>
                    <a:pt x="2021" y="324"/>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1" y="336"/>
                  </a:lnTo>
                  <a:lnTo>
                    <a:pt x="1865" y="342"/>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71"/>
                  </a:lnTo>
                  <a:lnTo>
                    <a:pt x="1632" y="671"/>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2"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fr-FR" sz="1800"/>
            </a:p>
          </p:txBody>
        </p:sp>
        <p:sp>
          <p:nvSpPr>
            <p:cNvPr id="71684"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85"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86"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87"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88"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89"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90"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91"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92"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93"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94"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95"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96"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sp>
          <p:nvSpPr>
            <p:cNvPr id="71697"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pPr algn="r" rtl="1" eaLnBrk="1" hangingPunct="1">
                <a:defRPr/>
              </a:pPr>
              <a:endParaRPr lang="fr-FR" sz="1800"/>
            </a:p>
          </p:txBody>
        </p:sp>
      </p:grpSp>
      <p:sp>
        <p:nvSpPr>
          <p:cNvPr id="71698" name="Rectangle 18"/>
          <p:cNvSpPr>
            <a:spLocks noGrp="1" noChangeArrowheads="1"/>
          </p:cNvSpPr>
          <p:nvPr>
            <p:ph type="title"/>
          </p:nvPr>
        </p:nvSpPr>
        <p:spPr bwMode="auto">
          <a:xfrm>
            <a:off x="609600" y="277814"/>
            <a:ext cx="109728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fr-FR" smtClean="0"/>
              <a:t>Click to edit Master title style</a:t>
            </a:r>
          </a:p>
        </p:txBody>
      </p:sp>
      <p:sp>
        <p:nvSpPr>
          <p:cNvPr id="71699" name="Rectangle 19"/>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l" rtl="0" eaLnBrk="1" hangingPunct="1">
              <a:defRPr sz="1200" smtClean="0">
                <a:effectLst>
                  <a:outerShdw blurRad="38100" dist="38100" dir="2700000" algn="tl">
                    <a:srgbClr val="000000"/>
                  </a:outerShdw>
                </a:effectLst>
              </a:defRPr>
            </a:lvl1pPr>
          </a:lstStyle>
          <a:p>
            <a:fld id="{6E9CDCF5-0370-4CD3-B5CB-58BFB872F255}" type="datetimeFigureOut">
              <a:rPr lang="fr-FR" smtClean="0"/>
              <a:t>13/02/2021</a:t>
            </a:fld>
            <a:endParaRPr lang="fr-FR"/>
          </a:p>
        </p:txBody>
      </p:sp>
      <p:sp>
        <p:nvSpPr>
          <p:cNvPr id="71700" name="Rectangle 20"/>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ctr" rtl="0" eaLnBrk="1" hangingPunct="1">
              <a:defRPr sz="1200" smtClean="0">
                <a:effectLst>
                  <a:outerShdw blurRad="38100" dist="38100" dir="2700000" algn="tl">
                    <a:srgbClr val="000000"/>
                  </a:outerShdw>
                </a:effectLst>
              </a:defRPr>
            </a:lvl1pPr>
          </a:lstStyle>
          <a:p>
            <a:endParaRPr lang="fr-FR"/>
          </a:p>
        </p:txBody>
      </p:sp>
      <p:sp>
        <p:nvSpPr>
          <p:cNvPr id="71701" name="Rectangle 21"/>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r" rtl="0" eaLnBrk="1" hangingPunct="1">
              <a:defRPr sz="1200" smtClean="0">
                <a:effectLst>
                  <a:outerShdw blurRad="38100" dist="38100" dir="2700000" algn="tl">
                    <a:srgbClr val="000000"/>
                  </a:outerShdw>
                </a:effectLst>
              </a:defRPr>
            </a:lvl1pPr>
          </a:lstStyle>
          <a:p>
            <a:fld id="{EC04D2A6-7112-48DE-BFF7-A6015D2C3B40}" type="slidenum">
              <a:rPr lang="fr-FR" smtClean="0"/>
              <a:t>‹N°›</a:t>
            </a:fld>
            <a:endParaRPr lang="fr-FR"/>
          </a:p>
        </p:txBody>
      </p:sp>
      <p:sp>
        <p:nvSpPr>
          <p:cNvPr id="71702" name="Rectangle 22"/>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t" anchorCtr="0" compatLnSpc="1">
            <a:prstTxWarp prst="textNoShape">
              <a:avLst/>
            </a:prstTxWarp>
          </a:bodyPr>
          <a:lstStyle/>
          <a:p>
            <a:pPr lvl="0"/>
            <a:r>
              <a:rPr lang="en-US" altLang="fr-FR" smtClean="0"/>
              <a:t>Click to edit Master text styles</a:t>
            </a:r>
          </a:p>
          <a:p>
            <a:pPr lvl="1"/>
            <a:r>
              <a:rPr lang="en-US" altLang="fr-FR" smtClean="0"/>
              <a:t>Second level</a:t>
            </a:r>
          </a:p>
          <a:p>
            <a:pPr lvl="2"/>
            <a:r>
              <a:rPr lang="en-US" altLang="fr-FR" smtClean="0"/>
              <a:t>Third level</a:t>
            </a:r>
          </a:p>
          <a:p>
            <a:pPr lvl="3"/>
            <a:r>
              <a:rPr lang="en-US" altLang="fr-FR" smtClean="0"/>
              <a:t>Fourth level</a:t>
            </a:r>
          </a:p>
          <a:p>
            <a:pPr lvl="4"/>
            <a:r>
              <a:rPr lang="en-US" altLang="fr-FR" smtClean="0"/>
              <a:t>Fifth level</a:t>
            </a:r>
          </a:p>
        </p:txBody>
      </p:sp>
    </p:spTree>
    <p:extLst>
      <p:ext uri="{BB962C8B-B14F-4D97-AF65-F5344CB8AC3E}">
        <p14:creationId xmlns:p14="http://schemas.microsoft.com/office/powerpoint/2010/main" val="847639644"/>
      </p:ext>
    </p:extLst>
  </p:cSld>
  <p:clrMap bg1="dk2" tx1="lt1" bg2="dk1"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Lst>
  <p:txStyles>
    <p:titleStyle>
      <a:lvl1pPr algn="ctr" rtl="1"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p:titleStyle>
    <p:bodyStyle>
      <a:lvl1pPr marL="342900" indent="-342900" algn="r" rtl="1" eaLnBrk="0" fontAlgn="base" hangingPunct="0">
        <a:spcBef>
          <a:spcPct val="20000"/>
        </a:spcBef>
        <a:spcAft>
          <a:spcPct val="0"/>
        </a:spcAft>
        <a:buClr>
          <a:schemeClr val="hlink"/>
        </a:buClr>
        <a:buSzPct val="70000"/>
        <a:buFont typeface="Wingdings" panose="05000000000000000000" pitchFamily="2" charset="2"/>
        <a:buChar char="u"/>
        <a:defRPr sz="3200" kern="1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r" rtl="1" eaLnBrk="0" fontAlgn="base" hangingPunct="0">
        <a:spcBef>
          <a:spcPct val="20000"/>
        </a:spcBef>
        <a:spcAft>
          <a:spcPct val="0"/>
        </a:spcAft>
        <a:buClr>
          <a:schemeClr val="tx2"/>
        </a:buClr>
        <a:buSzPct val="70000"/>
        <a:buFont typeface="Wingdings" panose="05000000000000000000" pitchFamily="2" charset="2"/>
        <a:buChar char="u"/>
        <a:defRPr sz="2400" kern="1200">
          <a:solidFill>
            <a:schemeClr val="tx1"/>
          </a:solidFill>
          <a:effectLst>
            <a:outerShdw blurRad="38100" dist="38100" dir="2700000" algn="tl">
              <a:srgbClr val="000000"/>
            </a:outerShdw>
          </a:effectLst>
          <a:latin typeface="+mn-lt"/>
          <a:ea typeface="+mn-ea"/>
          <a:cs typeface="+mn-cs"/>
        </a:defRPr>
      </a:lvl3pPr>
      <a:lvl4pPr marL="1600200" indent="-228600" algn="r" rtl="1" eaLnBrk="0" fontAlgn="base" hangingPunct="0">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r" rtl="1" eaLnBrk="0" fontAlgn="base" hangingPunct="0">
        <a:spcBef>
          <a:spcPct val="20000"/>
        </a:spcBef>
        <a:spcAft>
          <a:spcPct val="0"/>
        </a:spcAft>
        <a:buClr>
          <a:schemeClr val="folHlink"/>
        </a:buClr>
        <a:buSzPct val="70000"/>
        <a:buFont typeface="Wingdings" panose="05000000000000000000" pitchFamily="2" charset="2"/>
        <a:buChar char="u"/>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9.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0.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4.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6.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13" name="ZoneTexte 12"/>
          <p:cNvSpPr txBox="1"/>
          <p:nvPr/>
        </p:nvSpPr>
        <p:spPr>
          <a:xfrm>
            <a:off x="978794" y="556160"/>
            <a:ext cx="9350062" cy="35394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DZ" sz="2800" dirty="0">
                <a:solidFill>
                  <a:schemeClr val="tx2"/>
                </a:solidFill>
                <a:latin typeface="Amiri Quran" panose="00000500000000000000" pitchFamily="2" charset="-78"/>
                <a:cs typeface="Amiri Quran" panose="00000500000000000000" pitchFamily="2" charset="-78"/>
              </a:rPr>
              <a:t>كلية العلوم الاقتصادية والتجارية وعلوم التسيير</a:t>
            </a:r>
          </a:p>
          <a:p>
            <a:pPr algn="ctr" rtl="1"/>
            <a:r>
              <a:rPr lang="ar-DZ" sz="2800" dirty="0">
                <a:solidFill>
                  <a:schemeClr val="tx2"/>
                </a:solidFill>
                <a:latin typeface="Amiri Quran" panose="00000500000000000000" pitchFamily="2" charset="-78"/>
                <a:cs typeface="Amiri Quran" panose="00000500000000000000" pitchFamily="2" charset="-78"/>
              </a:rPr>
              <a:t>الشعبة علوم التسيير                         التخصص: إدارة </a:t>
            </a:r>
            <a:r>
              <a:rPr lang="ar-DZ" sz="2800" dirty="0" smtClean="0">
                <a:solidFill>
                  <a:schemeClr val="tx2"/>
                </a:solidFill>
                <a:latin typeface="Amiri Quran" panose="00000500000000000000" pitchFamily="2" charset="-78"/>
                <a:cs typeface="Amiri Quran" panose="00000500000000000000" pitchFamily="2" charset="-78"/>
              </a:rPr>
              <a:t>استراتيجية</a:t>
            </a:r>
            <a:endParaRPr lang="ar-DZ" sz="2800" dirty="0">
              <a:solidFill>
                <a:schemeClr val="tx2"/>
              </a:solidFill>
              <a:latin typeface="Amiri Quran" panose="00000500000000000000" pitchFamily="2" charset="-78"/>
              <a:cs typeface="Amiri Quran" panose="00000500000000000000" pitchFamily="2" charset="-78"/>
            </a:endParaRPr>
          </a:p>
          <a:p>
            <a:pPr algn="ctr" rtl="1"/>
            <a:endParaRPr lang="ar-DZ" sz="2800" dirty="0">
              <a:solidFill>
                <a:schemeClr val="tx2"/>
              </a:solidFill>
              <a:latin typeface="Amiri Quran" panose="00000500000000000000" pitchFamily="2" charset="-78"/>
              <a:cs typeface="Amiri Quran" panose="00000500000000000000" pitchFamily="2" charset="-78"/>
            </a:endParaRPr>
          </a:p>
          <a:p>
            <a:pPr algn="ctr" rtl="1"/>
            <a:r>
              <a:rPr lang="ar-DZ" sz="2800" dirty="0">
                <a:solidFill>
                  <a:schemeClr val="tx2"/>
                </a:solidFill>
                <a:latin typeface="Amiri Quran" panose="00000500000000000000" pitchFamily="2" charset="-78"/>
                <a:cs typeface="Amiri Quran" panose="00000500000000000000" pitchFamily="2" charset="-78"/>
              </a:rPr>
              <a:t>السنة </a:t>
            </a:r>
            <a:r>
              <a:rPr lang="ar-DZ" sz="2800" dirty="0" smtClean="0">
                <a:solidFill>
                  <a:schemeClr val="tx2"/>
                </a:solidFill>
                <a:latin typeface="Amiri Quran" panose="00000500000000000000" pitchFamily="2" charset="-78"/>
                <a:cs typeface="Amiri Quran" panose="00000500000000000000" pitchFamily="2" charset="-78"/>
              </a:rPr>
              <a:t>ثانية ماستر</a:t>
            </a:r>
            <a:endParaRPr lang="ar-DZ" sz="2800" dirty="0">
              <a:solidFill>
                <a:schemeClr val="tx2"/>
              </a:solidFill>
              <a:latin typeface="Amiri Quran" panose="00000500000000000000" pitchFamily="2" charset="-78"/>
              <a:cs typeface="Amiri Quran" panose="00000500000000000000" pitchFamily="2" charset="-78"/>
            </a:endParaRPr>
          </a:p>
          <a:p>
            <a:pPr algn="ctr" rtl="1"/>
            <a:r>
              <a:rPr lang="ar-DZ" sz="2800" dirty="0">
                <a:solidFill>
                  <a:schemeClr val="tx2"/>
                </a:solidFill>
                <a:latin typeface="Amiri Quran" panose="00000500000000000000" pitchFamily="2" charset="-78"/>
                <a:cs typeface="Amiri Quran" panose="00000500000000000000" pitchFamily="2" charset="-78"/>
              </a:rPr>
              <a:t> السداسي الأول من الموسم الجامعي 2020-2021</a:t>
            </a:r>
          </a:p>
          <a:p>
            <a:pPr algn="ctr" rtl="1"/>
            <a:r>
              <a:rPr lang="ar-DZ" sz="2800" dirty="0">
                <a:solidFill>
                  <a:schemeClr val="tx2"/>
                </a:solidFill>
                <a:latin typeface="Amiri Quran" panose="00000500000000000000" pitchFamily="2" charset="-78"/>
                <a:cs typeface="Amiri Quran" panose="00000500000000000000" pitchFamily="2" charset="-78"/>
              </a:rPr>
              <a:t>الأستاذة: غربي وهيبة</a:t>
            </a:r>
          </a:p>
          <a:p>
            <a:pPr algn="ctr" rtl="1"/>
            <a:endParaRPr lang="ar-DZ" sz="2800" dirty="0">
              <a:solidFill>
                <a:schemeClr val="tx2"/>
              </a:solidFill>
            </a:endParaRPr>
          </a:p>
          <a:p>
            <a:endParaRPr lang="fr-FR" sz="2800" dirty="0">
              <a:solidFill>
                <a:schemeClr val="tx2"/>
              </a:solidFill>
            </a:endParaRPr>
          </a:p>
        </p:txBody>
      </p:sp>
      <p:graphicFrame>
        <p:nvGraphicFramePr>
          <p:cNvPr id="18" name="Diagramme 17"/>
          <p:cNvGraphicFramePr/>
          <p:nvPr>
            <p:extLst>
              <p:ext uri="{D42A27DB-BD31-4B8C-83A1-F6EECF244321}">
                <p14:modId xmlns:p14="http://schemas.microsoft.com/office/powerpoint/2010/main" val="1093214090"/>
              </p:ext>
            </p:extLst>
          </p:nvPr>
        </p:nvGraphicFramePr>
        <p:xfrm>
          <a:off x="772732" y="3424479"/>
          <a:ext cx="3740929" cy="2156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Image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058142" y="3309870"/>
            <a:ext cx="2455571" cy="2270707"/>
          </a:xfrm>
          <a:prstGeom prst="rect">
            <a:avLst/>
          </a:prstGeom>
          <a:noFill/>
        </p:spPr>
      </p:pic>
      <p:sp>
        <p:nvSpPr>
          <p:cNvPr id="22" name="ZoneTexte 21"/>
          <p:cNvSpPr txBox="1"/>
          <p:nvPr/>
        </p:nvSpPr>
        <p:spPr>
          <a:xfrm>
            <a:off x="4301545" y="5580577"/>
            <a:ext cx="4535896" cy="954107"/>
          </a:xfrm>
          <a:prstGeom prst="rect">
            <a:avLst/>
          </a:prstGeom>
          <a:noFill/>
        </p:spPr>
        <p:txBody>
          <a:bodyPr wrap="square" rtlCol="0">
            <a:spAutoFit/>
          </a:bodyPr>
          <a:lstStyle/>
          <a:p>
            <a:pPr algn="ctr"/>
            <a:r>
              <a:rPr lang="ar-DZ" sz="2800" dirty="0">
                <a:solidFill>
                  <a:schemeClr val="tx2"/>
                </a:solidFill>
                <a:latin typeface="Amiri Quran" panose="00000500000000000000" pitchFamily="2" charset="-78"/>
                <a:cs typeface="Amiri Quran" panose="00000500000000000000" pitchFamily="2" charset="-78"/>
              </a:rPr>
              <a:t>مقياس: </a:t>
            </a:r>
            <a:r>
              <a:rPr lang="ar-DZ" sz="2800" dirty="0" smtClean="0">
                <a:solidFill>
                  <a:schemeClr val="tx2"/>
                </a:solidFill>
                <a:latin typeface="Amiri Quran" panose="00000500000000000000" pitchFamily="2" charset="-78"/>
                <a:cs typeface="Amiri Quran" panose="00000500000000000000" pitchFamily="2" charset="-78"/>
              </a:rPr>
              <a:t>الاستراتيجية والهيكل التنظيمي</a:t>
            </a:r>
            <a:endParaRPr lang="fr-FR" sz="2800" dirty="0">
              <a:solidFill>
                <a:schemeClr val="tx2"/>
              </a:solidFill>
              <a:latin typeface="Amiri Quran" panose="00000500000000000000" pitchFamily="2" charset="-78"/>
              <a:cs typeface="Amiri Quran" panose="00000500000000000000" pitchFamily="2" charset="-78"/>
            </a:endParaRPr>
          </a:p>
        </p:txBody>
      </p:sp>
    </p:spTree>
    <p:extLst>
      <p:ext uri="{BB962C8B-B14F-4D97-AF65-F5344CB8AC3E}">
        <p14:creationId xmlns:p14="http://schemas.microsoft.com/office/powerpoint/2010/main" val="411893767"/>
      </p:ext>
    </p:extLst>
  </p:cSld>
  <p:clrMapOvr>
    <a:overrideClrMapping bg1="dk2" tx1="lt1" bg2="dk1"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55752"/>
    </mc:Choice>
    <mc:Fallback xmlns="">
      <p:transition spd="slow" advTm="5575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ar-SA">
                <a:effectLst/>
              </a:rPr>
              <a:t>يتم إﺗﺒﺎع ﻫﺬا اﻟﻬﻴﻜﻞ ﻋﻨﺪﻣﺎ ﺗﻜﻮن اﻟﻮﻇﺎﺋﻒ ﻓﻲ المنشأة روﺗﻴﻨﻴﺔ ﺑﺴﻴﻄﺔ، وﺗﻜﻮن ﻓﻴﻪ اﻹﺟﺮاءات وﻗﻮاﻋﺪ اﻟﻌﻤﻞ ﻋﻠﻰ درﺟﺔ ﻋﺎﻟﻴﺔ ﻣﻦ اﻟﺮﺳﻤﻴﺔ وتكون اﻟﺴﻠﻄﺔ ﻓﻲ اﺗﺨﺎذ اﻟﻘﺮار ﻣﺮﻛﺰﻳﺔ ﺑﺈﺗﺒﺎع اﻟﺘﺴﻠﺴﻞ اﻟﻬﺮﻣﻲ،وﺗﻜﻮن اﻟﻈﺮوف اﻟﻤﺤﻴﻄﺔ ﺑﻪ ﺗﺸﻴﺮ إﻟﻰ اﻧﻪ ﺗﻨﻈﻴﻢ ﻣﺘﻮﺳﻂ أو ﻛﺒﻴﺮ اﻟﺤﺠﻢ ﺧﺎﺻﺔ ﻓﻲ اﻟﻤﺴﺘﻮى اﻟﺘﺸﻐﻴﻠﻲ ذو اﻟﺤﺠﻢ اﻟﻜﺒﻴﺮ واﻷﻋﻤﺎل اﻟﻤﺘﻜﺮرة اﻟﺘﻲ ﺗﺘﻄﻠﺐ ﻣﻬﺎرات ﻛﺒﻴﺮة وﻧﺘﻴﺠﺔ ﻟﺬﻟﻚ ﻓﻬﻮ ﺗﻨﻈﻴﻢ ﻣﺘﺨﺼﺺ واﺿﺢ</a:t>
            </a:r>
            <a:r>
              <a:rPr lang="fr-FR">
                <a:effectLst/>
              </a:rPr>
              <a:t>. </a:t>
            </a:r>
          </a:p>
          <a:p>
            <a:endParaRPr lang="fr-FR" dirty="0"/>
          </a:p>
        </p:txBody>
      </p:sp>
      <p:sp>
        <p:nvSpPr>
          <p:cNvPr id="4" name="Titre 1"/>
          <p:cNvSpPr txBox="1">
            <a:spLocks/>
          </p:cNvSpPr>
          <p:nvPr/>
        </p:nvSpPr>
        <p:spPr bwMode="auto">
          <a:xfrm>
            <a:off x="1825752" y="381190"/>
            <a:ext cx="8686800" cy="6001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rtlCol="0" anchor="ctr" anchorCtr="0" compatLnSpc="1">
            <a:prstTxWarp prst="textNoShape">
              <a:avLst/>
            </a:prstTxWarp>
            <a:spAutoFit/>
          </a:bodyPr>
          <a:lstStyle>
            <a:lvl1pPr algn="ctr" rtl="1"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a:lstStyle>
          <a:p>
            <a:r>
              <a:rPr lang="ar-DZ" sz="4000" b="1" smtClean="0">
                <a:latin typeface="Times New Roman" pitchFamily="18" charset="0"/>
                <a:ea typeface="+mn-ea"/>
                <a:cs typeface="Simplified Arabic" pitchFamily="18" charset="-78"/>
              </a:rPr>
              <a:t>الشكل الثاني: الهيكل البيروقراطي الآلي</a:t>
            </a:r>
            <a:endParaRPr lang="fr-FR" sz="4000" b="1" dirty="0">
              <a:latin typeface="Times New Roman" pitchFamily="18" charset="0"/>
              <a:ea typeface="+mn-ea"/>
              <a:cs typeface="Simplified Arabic" pitchFamily="18" charset="-78"/>
            </a:endParaRPr>
          </a:p>
        </p:txBody>
      </p:sp>
    </p:spTree>
    <p:extLst>
      <p:ext uri="{BB962C8B-B14F-4D97-AF65-F5344CB8AC3E}">
        <p14:creationId xmlns:p14="http://schemas.microsoft.com/office/powerpoint/2010/main" val="3267907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 name="Sous-titre 2"/>
          <p:cNvSpPr>
            <a:spLocks noGrp="1"/>
          </p:cNvSpPr>
          <p:nvPr>
            <p:ph type="subTitle" idx="4294967295"/>
          </p:nvPr>
        </p:nvSpPr>
        <p:spPr>
          <a:xfrm>
            <a:off x="821038" y="1557673"/>
            <a:ext cx="9747139" cy="1523494"/>
          </a:xfrm>
          <a:noFill/>
          <a:ln w="9525">
            <a:noFill/>
            <a:miter lim="800000"/>
            <a:headEnd/>
            <a:tailEnd/>
          </a:ln>
          <a:effectLst/>
        </p:spPr>
        <p:txBody>
          <a:bodyPr vert="horz" wrap="square" lIns="91440" tIns="45720" rIns="91440" bIns="0" numCol="1" rtlCol="0" anchor="ctr" anchorCtr="0" compatLnSpc="1">
            <a:prstTxWarp prst="textNoShape">
              <a:avLst/>
            </a:prstTxWarp>
            <a:spAutoFit/>
          </a:bodyPr>
          <a:lstStyle/>
          <a:p>
            <a:pPr algn="ctr">
              <a:spcBef>
                <a:spcPct val="0"/>
              </a:spcBef>
              <a:buClr>
                <a:schemeClr val="accent1"/>
              </a:buClr>
              <a:buFont typeface="Wingdings 2"/>
              <a:buNone/>
            </a:pPr>
            <a:r>
              <a:rPr lang="ar-SA" sz="2400" dirty="0">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مبدأ التخصص : - </a:t>
            </a:r>
            <a:r>
              <a:rPr lang="ar-SA" sz="2400" dirty="0">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وقد </a:t>
            </a:r>
            <a:r>
              <a:rPr lang="ar-SA" sz="2400" dirty="0">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أوضح </a:t>
            </a:r>
            <a:r>
              <a:rPr lang="ar-SA" sz="2400" dirty="0" err="1">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فايول</a:t>
            </a:r>
            <a:r>
              <a:rPr lang="ar-SA" sz="2400" dirty="0">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 أن التخصص هو أفضل السبل لاستخدام الأفراد ومجموعات الأفراد. وفي زمن كتابات فويل، لم يتم تعريف الحد الخاص </a:t>
            </a:r>
            <a:r>
              <a:rPr lang="ar-SA" sz="2400" dirty="0" err="1">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بالتخصص.</a:t>
            </a:r>
            <a:r>
              <a:rPr lang="ar-SA" sz="2400" dirty="0">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 وقد نشرت الطرق العلمية للإدارة عدد من الطرق الخاصة بتنفيذ تخصيص </a:t>
            </a:r>
            <a:r>
              <a:rPr lang="ar-SA" sz="2400" dirty="0" err="1">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العمل.</a:t>
            </a:r>
            <a:r>
              <a:rPr lang="ar-SA" sz="2400" dirty="0">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 وقد أكدت هذه الطرق مثل مقاييس العمل والدراسات الخاصة بالحركة والوقت على الأبعاد التقنية للعمل.</a:t>
            </a:r>
            <a:r>
              <a:rPr lang="ar-DZ" sz="2400" dirty="0">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(التخصص عالي</a:t>
            </a:r>
            <a:r>
              <a:rPr lang="ar-DZ" sz="2400" dirty="0" err="1">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rPr>
              <a:t>)</a:t>
            </a:r>
            <a:endParaRPr lang="fr-FR" sz="2400" dirty="0">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endParaRPr>
          </a:p>
        </p:txBody>
      </p:sp>
      <p:sp>
        <p:nvSpPr>
          <p:cNvPr id="4" name="Sous-titre 2"/>
          <p:cNvSpPr txBox="1">
            <a:spLocks/>
          </p:cNvSpPr>
          <p:nvPr/>
        </p:nvSpPr>
        <p:spPr>
          <a:xfrm>
            <a:off x="721217" y="3657487"/>
            <a:ext cx="9946783" cy="263149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0" numCol="1" rtlCol="0" anchor="ctr" anchorCtr="0" compatLnSpc="1">
            <a:prstTxWarp prst="textNoShape">
              <a:avLst/>
            </a:prstTxWarp>
            <a:spAutoFit/>
          </a:bodyPr>
          <a:lstStyle>
            <a:lvl1pPr marL="342900" indent="-342900" algn="ctr" rtl="1" eaLnBrk="0" fontAlgn="base" hangingPunct="0">
              <a:spcBef>
                <a:spcPct val="0"/>
              </a:spcBef>
              <a:spcAft>
                <a:spcPct val="0"/>
              </a:spcAft>
              <a:buClr>
                <a:schemeClr val="accent1"/>
              </a:buClr>
              <a:buSzPct val="70000"/>
              <a:buFont typeface="Wingdings 2"/>
              <a:buNone/>
              <a:defRPr sz="2400">
                <a:ln w="0"/>
                <a:solidFill>
                  <a:schemeClr val="accent4">
                    <a:lumMod val="20000"/>
                    <a:lumOff val="80000"/>
                  </a:schemeClr>
                </a:solidFill>
                <a:effectLst>
                  <a:outerShdw blurRad="38100" dist="25400" dir="5400000" algn="ctr" rotWithShape="0">
                    <a:srgbClr val="6E747A">
                      <a:alpha val="43000"/>
                    </a:srgbClr>
                  </a:outerShdw>
                </a:effectLst>
                <a:latin typeface="Times New Roman" pitchFamily="18" charset="0"/>
                <a:cs typeface="Simplified Arabic" pitchFamily="18" charset="-78"/>
              </a:defRPr>
            </a:lvl1pPr>
            <a:lvl2pPr marL="742950" indent="-285750" algn="r" rtl="1" eaLnBrk="0" fontAlgn="base" hangingPunct="0">
              <a:spcBef>
                <a:spcPct val="20000"/>
              </a:spcBef>
              <a:spcAft>
                <a:spcPct val="0"/>
              </a:spcAft>
              <a:buChar char="–"/>
              <a:defRPr sz="2800">
                <a:effectLst>
                  <a:outerShdw blurRad="38100" dist="38100" dir="2700000" algn="tl">
                    <a:srgbClr val="000000"/>
                  </a:outerShdw>
                </a:effectLst>
              </a:defRPr>
            </a:lvl2pPr>
            <a:lvl3pPr marL="1143000" indent="-228600" algn="r" rtl="1" eaLnBrk="0" fontAlgn="base" hangingPunct="0">
              <a:spcBef>
                <a:spcPct val="20000"/>
              </a:spcBef>
              <a:spcAft>
                <a:spcPct val="0"/>
              </a:spcAft>
              <a:buClr>
                <a:schemeClr val="tx2"/>
              </a:buClr>
              <a:buSzPct val="70000"/>
              <a:buFont typeface="Wingdings" panose="05000000000000000000" pitchFamily="2" charset="2"/>
              <a:buChar char="u"/>
              <a:defRPr sz="2400">
                <a:effectLst>
                  <a:outerShdw blurRad="38100" dist="38100" dir="2700000" algn="tl">
                    <a:srgbClr val="000000"/>
                  </a:outerShdw>
                </a:effectLst>
              </a:defRPr>
            </a:lvl3pPr>
            <a:lvl4pPr marL="1600200" indent="-228600" algn="r" rtl="1" eaLnBrk="0" fontAlgn="base" hangingPunct="0">
              <a:spcBef>
                <a:spcPct val="20000"/>
              </a:spcBef>
              <a:spcAft>
                <a:spcPct val="0"/>
              </a:spcAft>
              <a:buChar char="–"/>
              <a:defRPr sz="2000">
                <a:effectLst>
                  <a:outerShdw blurRad="38100" dist="38100" dir="2700000" algn="tl">
                    <a:srgbClr val="000000"/>
                  </a:outerShdw>
                </a:effectLst>
              </a:defRPr>
            </a:lvl4pPr>
            <a:lvl5pPr marL="2057400" indent="-228600" algn="r" rtl="1" eaLnBrk="0" fontAlgn="base" hangingPunct="0">
              <a:spcBef>
                <a:spcPct val="20000"/>
              </a:spcBef>
              <a:spcAft>
                <a:spcPct val="0"/>
              </a:spcAft>
              <a:buClr>
                <a:schemeClr val="folHlink"/>
              </a:buClr>
              <a:buSzPct val="70000"/>
              <a:buFont typeface="Wingdings" panose="05000000000000000000" pitchFamily="2" charset="2"/>
              <a:buChar char="u"/>
              <a:defRPr sz="2000">
                <a:effectLst>
                  <a:outerShdw blurRad="38100" dist="38100" dir="2700000" algn="tl">
                    <a:srgbClr val="000000"/>
                  </a:outerShdw>
                </a:effectLst>
              </a:defRPr>
            </a:lvl5pPr>
            <a:lvl6pPr marL="2514600" indent="-228600">
              <a:lnSpc>
                <a:spcPct val="90000"/>
              </a:lnSpc>
              <a:spcBef>
                <a:spcPts val="500"/>
              </a:spcBef>
              <a:buFont typeface="Arial" panose="020B0604020202020204" pitchFamily="34" charset="0"/>
              <a:buChar char="•"/>
              <a:defRPr/>
            </a:lvl6pPr>
            <a:lvl7pPr marL="2971800" indent="-228600">
              <a:lnSpc>
                <a:spcPct val="90000"/>
              </a:lnSpc>
              <a:spcBef>
                <a:spcPts val="500"/>
              </a:spcBef>
              <a:buFont typeface="Arial" panose="020B0604020202020204" pitchFamily="34" charset="0"/>
              <a:buChar char="•"/>
              <a:defRPr/>
            </a:lvl7pPr>
            <a:lvl8pPr marL="3429000" indent="-228600">
              <a:lnSpc>
                <a:spcPct val="90000"/>
              </a:lnSpc>
              <a:spcBef>
                <a:spcPts val="500"/>
              </a:spcBef>
              <a:buFont typeface="Arial" panose="020B0604020202020204" pitchFamily="34" charset="0"/>
              <a:buChar char="•"/>
              <a:defRPr/>
            </a:lvl8pPr>
            <a:lvl9pPr marL="3886200" indent="-228600">
              <a:lnSpc>
                <a:spcPct val="90000"/>
              </a:lnSpc>
              <a:spcBef>
                <a:spcPts val="500"/>
              </a:spcBef>
              <a:buFont typeface="Arial" panose="020B0604020202020204" pitchFamily="34" charset="0"/>
              <a:buChar char="•"/>
              <a:defRPr/>
            </a:lvl9pPr>
          </a:lstStyle>
          <a:p>
            <a:r>
              <a:rPr lang="ar-SA" dirty="0"/>
              <a:t>الأساس الخاصة بالسلطة </a:t>
            </a:r>
            <a:r>
              <a:rPr lang="ar-SA" dirty="0" err="1"/>
              <a:t>والمسئولية : -</a:t>
            </a:r>
            <a:r>
              <a:rPr lang="ar-SA" dirty="0"/>
              <a:t> </a:t>
            </a:r>
            <a:endParaRPr lang="fr-FR" dirty="0"/>
          </a:p>
          <a:p>
            <a:r>
              <a:rPr lang="ar-SA" dirty="0"/>
              <a:t>اعتقد </a:t>
            </a:r>
            <a:r>
              <a:rPr lang="ar-SA" dirty="0" err="1"/>
              <a:t>فايول</a:t>
            </a:r>
            <a:r>
              <a:rPr lang="ar-SA" dirty="0"/>
              <a:t> أن المدير يجب أن يكون منتدب على نحو كاف للسلطة ليؤدي المسئوليات </a:t>
            </a:r>
            <a:r>
              <a:rPr lang="ar-SA" dirty="0" err="1"/>
              <a:t>المحددة.</a:t>
            </a:r>
            <a:r>
              <a:rPr lang="ar-SA" dirty="0"/>
              <a:t> ونسبة لكون المسئوليات المحددة الخاصة بالمديرين على المستوى الأعلى هي أكثر أهمية بالنسبة لمستقبل المنظمة عن تلك الخاصة بالإدارة الدنيا، فإن تطبيق المبدأ سوف يقود حتمياً إلى السلطة </a:t>
            </a:r>
            <a:r>
              <a:rPr lang="ar-SA" dirty="0" err="1"/>
              <a:t>المركزية.</a:t>
            </a:r>
            <a:r>
              <a:rPr lang="ar-SA" dirty="0"/>
              <a:t> وتكون السلطة المركزية هي الناتج المنطقي ليس فقط لأن المسئوليات الخاصة بالإدارة العليا هي أكبر ولكن أيضاً نسبة لأن العمل على هذا المستوى هو أكثر تعقيداً وعدد الموظفين أكبر وتكون العلاقة بين النشاطات والنتائج بعيدة عن بعضها البعض</a:t>
            </a:r>
            <a:r>
              <a:rPr lang="ar-DZ" dirty="0"/>
              <a:t>(مركزية عالية</a:t>
            </a:r>
            <a:r>
              <a:rPr lang="ar-DZ" dirty="0" err="1"/>
              <a:t>)</a:t>
            </a:r>
            <a:endParaRPr lang="fr-FR" dirty="0"/>
          </a:p>
        </p:txBody>
      </p:sp>
    </p:spTree>
    <p:extLst>
      <p:ext uri="{BB962C8B-B14F-4D97-AF65-F5344CB8AC3E}">
        <p14:creationId xmlns:p14="http://schemas.microsoft.com/office/powerpoint/2010/main" val="600678469"/>
      </p:ext>
    </p:extLst>
  </p:cSld>
  <p:clrMapOvr>
    <a:overrideClrMapping bg1="dk2" tx1="lt1" bg2="dk1"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752600" y="866760"/>
            <a:ext cx="8686800" cy="5124480"/>
          </a:xfrm>
          <a:noFill/>
          <a:ln w="9525">
            <a:noFill/>
            <a:miter lim="800000"/>
            <a:headEnd/>
            <a:tailEnd/>
          </a:ln>
          <a:effectLst/>
        </p:spPr>
        <p:txBody>
          <a:bodyPr vert="horz" wrap="square" lIns="91440" tIns="45720" rIns="91440" bIns="0" numCol="1" rtlCol="0" anchor="ctr" anchorCtr="0" compatLnSpc="1">
            <a:prstTxWarp prst="textNoShape">
              <a:avLst/>
            </a:prstTxWarp>
            <a:spAutoFit/>
          </a:bodyPr>
          <a:lstStyle/>
          <a:p>
            <a:pPr marL="342900" indent="-342900" algn="ctr" rtl="1" fontAlgn="base">
              <a:spcAft>
                <a:spcPct val="0"/>
              </a:spcAft>
              <a:buClr>
                <a:schemeClr val="accent1"/>
              </a:buClr>
              <a:buSzPct val="70000"/>
              <a:buFont typeface="Wingdings 2"/>
            </a:pPr>
            <a:r>
              <a:rPr lang="ar-DZ" sz="3000" dirty="0">
                <a:solidFill>
                  <a:srgbClr val="FF0000"/>
                </a:solidFill>
                <a:latin typeface="Times New Roman" pitchFamily="18" charset="0"/>
                <a:ea typeface="+mn-ea"/>
                <a:cs typeface="Simplified Arabic" pitchFamily="18" charset="-78"/>
              </a:rPr>
              <a:t/>
            </a:r>
            <a:br>
              <a:rPr lang="ar-DZ" sz="3000" dirty="0">
                <a:solidFill>
                  <a:srgbClr val="FF0000"/>
                </a:solidFill>
                <a:latin typeface="Times New Roman" pitchFamily="18" charset="0"/>
                <a:ea typeface="+mn-ea"/>
                <a:cs typeface="Simplified Arabic" pitchFamily="18" charset="-78"/>
              </a:rPr>
            </a:br>
            <a:r>
              <a:rPr lang="ar-DZ" sz="3000" dirty="0">
                <a:solidFill>
                  <a:srgbClr val="FF0000"/>
                </a:solidFill>
                <a:latin typeface="Times New Roman" pitchFamily="18" charset="0"/>
                <a:ea typeface="+mn-ea"/>
                <a:cs typeface="Simplified Arabic" pitchFamily="18" charset="-78"/>
              </a:rPr>
              <a:t/>
            </a:r>
            <a:br>
              <a:rPr lang="ar-DZ" sz="3000" dirty="0">
                <a:solidFill>
                  <a:srgbClr val="FF0000"/>
                </a:solidFill>
                <a:latin typeface="Times New Roman" pitchFamily="18" charset="0"/>
                <a:ea typeface="+mn-ea"/>
                <a:cs typeface="Simplified Arabic" pitchFamily="18" charset="-78"/>
              </a:rPr>
            </a:br>
            <a:r>
              <a:rPr lang="ar-DZ" sz="3000" dirty="0">
                <a:solidFill>
                  <a:srgbClr val="FF0000"/>
                </a:solidFill>
                <a:latin typeface="Times New Roman" pitchFamily="18" charset="0"/>
                <a:ea typeface="+mn-ea"/>
                <a:cs typeface="Simplified Arabic" pitchFamily="18" charset="-78"/>
              </a:rPr>
              <a:t> </a:t>
            </a:r>
            <a:r>
              <a:rPr lang="ar-DZ" sz="3000" dirty="0" err="1">
                <a:solidFill>
                  <a:schemeClr val="accent4">
                    <a:lumMod val="20000"/>
                    <a:lumOff val="80000"/>
                  </a:schemeClr>
                </a:solidFill>
                <a:latin typeface="Times New Roman" pitchFamily="18" charset="0"/>
                <a:ea typeface="+mn-ea"/>
                <a:cs typeface="Simplified Arabic" pitchFamily="18" charset="-78"/>
              </a:rPr>
              <a:t>التعقيد</a:t>
            </a:r>
            <a:r>
              <a:rPr lang="ar-DZ" sz="3000" dirty="0" err="1">
                <a:solidFill>
                  <a:srgbClr val="FF0000"/>
                </a:solidFill>
                <a:latin typeface="Times New Roman" pitchFamily="18" charset="0"/>
                <a:ea typeface="+mn-ea"/>
                <a:cs typeface="Simplified Arabic" pitchFamily="18" charset="-78"/>
              </a:rPr>
              <a:t>:</a:t>
            </a:r>
            <a:r>
              <a:rPr lang="ar-DZ" sz="3000" dirty="0">
                <a:solidFill>
                  <a:srgbClr val="FF0000"/>
                </a:solidFill>
                <a:latin typeface="Times New Roman" pitchFamily="18" charset="0"/>
                <a:ea typeface="+mn-ea"/>
                <a:cs typeface="Simplified Arabic" pitchFamily="18" charset="-78"/>
              </a:rPr>
              <a:t/>
            </a:r>
            <a:br>
              <a:rPr lang="ar-DZ" sz="3000" dirty="0">
                <a:solidFill>
                  <a:srgbClr val="FF0000"/>
                </a:solidFill>
                <a:latin typeface="Times New Roman" pitchFamily="18" charset="0"/>
                <a:ea typeface="+mn-ea"/>
                <a:cs typeface="Simplified Arabic" pitchFamily="18" charset="-78"/>
              </a:rPr>
            </a:br>
            <a:r>
              <a:rPr lang="ar-SA" sz="3000" dirty="0">
                <a:latin typeface="Times New Roman" pitchFamily="18" charset="0"/>
                <a:ea typeface="+mn-ea"/>
                <a:cs typeface="Simplified Arabic" pitchFamily="18" charset="-78"/>
              </a:rPr>
              <a:t>تكون النتيجة من تنفيذ </a:t>
            </a:r>
            <a:r>
              <a:rPr lang="ar-DZ" sz="3000" dirty="0">
                <a:latin typeface="Times New Roman" pitchFamily="18" charset="0"/>
                <a:ea typeface="+mn-ea"/>
                <a:cs typeface="Simplified Arabic" pitchFamily="18" charset="-78"/>
              </a:rPr>
              <a:t>ال</a:t>
            </a:r>
            <a:r>
              <a:rPr lang="ar-SA" sz="3000" dirty="0">
                <a:latin typeface="Times New Roman" pitchFamily="18" charset="0"/>
                <a:ea typeface="+mn-ea"/>
                <a:cs typeface="Simplified Arabic" pitchFamily="18" charset="-78"/>
              </a:rPr>
              <a:t>مبادئ السابقة هي حلقة متسلسلة من المديرين من أولئك الذين لديهم سلطة مطلقة إلى الذين من أولي الرتب </a:t>
            </a:r>
            <a:r>
              <a:rPr lang="ar-SA" sz="3000" dirty="0" err="1">
                <a:latin typeface="Times New Roman" pitchFamily="18" charset="0"/>
                <a:ea typeface="+mn-ea"/>
                <a:cs typeface="Simplified Arabic" pitchFamily="18" charset="-78"/>
              </a:rPr>
              <a:t>المتدنية.</a:t>
            </a:r>
            <a:r>
              <a:rPr lang="ar-SA" sz="3000" dirty="0">
                <a:latin typeface="Times New Roman" pitchFamily="18" charset="0"/>
                <a:ea typeface="+mn-ea"/>
                <a:cs typeface="Simplified Arabic" pitchFamily="18" charset="-78"/>
              </a:rPr>
              <a:t> وتكون السلسلة القياسية هي الطريق بالنسبة لكل الاتصالات الرأسية </a:t>
            </a:r>
            <a:r>
              <a:rPr lang="ar-SA" sz="3000" dirty="0" err="1">
                <a:latin typeface="Times New Roman" pitchFamily="18" charset="0"/>
                <a:ea typeface="+mn-ea"/>
                <a:cs typeface="Simplified Arabic" pitchFamily="18" charset="-78"/>
              </a:rPr>
              <a:t>بالمنظمة.</a:t>
            </a:r>
            <a:r>
              <a:rPr lang="ar-SA" sz="3000" dirty="0">
                <a:latin typeface="Times New Roman" pitchFamily="18" charset="0"/>
                <a:ea typeface="+mn-ea"/>
                <a:cs typeface="Simplified Arabic" pitchFamily="18" charset="-78"/>
              </a:rPr>
              <a:t> وعليه، يجب أن تمر كل الاتصالات من المستوى الأقل بالمنظمة خلال كل مدير رئيس </a:t>
            </a:r>
            <a:r>
              <a:rPr lang="ar-SA" sz="3000" dirty="0" err="1">
                <a:latin typeface="Times New Roman" pitchFamily="18" charset="0"/>
                <a:ea typeface="+mn-ea"/>
                <a:cs typeface="Simplified Arabic" pitchFamily="18" charset="-78"/>
              </a:rPr>
              <a:t>بالسلسلة.</a:t>
            </a:r>
            <a:r>
              <a:rPr lang="ar-SA" sz="3000" dirty="0">
                <a:latin typeface="Times New Roman" pitchFamily="18" charset="0"/>
                <a:ea typeface="+mn-ea"/>
                <a:cs typeface="Simplified Arabic" pitchFamily="18" charset="-78"/>
              </a:rPr>
              <a:t> وينتج عن ذلك مرور الاتصال من الأعلى إلى التابعين إلى أن يصل إلى المستوى </a:t>
            </a:r>
            <a:r>
              <a:rPr lang="ar-SA" sz="3000" dirty="0" err="1">
                <a:latin typeface="Times New Roman" pitchFamily="18" charset="0"/>
                <a:ea typeface="+mn-ea"/>
                <a:cs typeface="Simplified Arabic" pitchFamily="18" charset="-78"/>
              </a:rPr>
              <a:t>الصحيح.</a:t>
            </a:r>
            <a:r>
              <a:rPr lang="ar-SA" sz="3000" dirty="0">
                <a:latin typeface="Times New Roman" pitchFamily="18" charset="0"/>
                <a:ea typeface="+mn-ea"/>
                <a:cs typeface="Simplified Arabic" pitchFamily="18" charset="-78"/>
              </a:rPr>
              <a:t> </a:t>
            </a:r>
            <a:r>
              <a:rPr lang="fr-FR" sz="3000" dirty="0">
                <a:latin typeface="Times New Roman" pitchFamily="18" charset="0"/>
                <a:ea typeface="+mn-ea"/>
                <a:cs typeface="Simplified Arabic" pitchFamily="18" charset="-78"/>
              </a:rPr>
              <a:t/>
            </a:r>
            <a:br>
              <a:rPr lang="fr-FR" sz="3000" dirty="0">
                <a:latin typeface="Times New Roman" pitchFamily="18" charset="0"/>
                <a:ea typeface="+mn-ea"/>
                <a:cs typeface="Simplified Arabic" pitchFamily="18" charset="-78"/>
              </a:rPr>
            </a:br>
            <a:endParaRPr lang="fr-FR" sz="3000" dirty="0">
              <a:latin typeface="Times New Roman" pitchFamily="18" charset="0"/>
              <a:ea typeface="+mn-ea"/>
              <a:cs typeface="Simplified Arabic" pitchFamily="18" charset="-78"/>
            </a:endParaRPr>
          </a:p>
        </p:txBody>
      </p:sp>
    </p:spTree>
    <p:extLst>
      <p:ext uri="{BB962C8B-B14F-4D97-AF65-F5344CB8AC3E}">
        <p14:creationId xmlns:p14="http://schemas.microsoft.com/office/powerpoint/2010/main" val="4291821031"/>
      </p:ext>
    </p:extLst>
  </p:cSld>
  <p:clrMapOvr>
    <a:overrideClrMapping bg1="dk2" tx1="lt1" bg2="dk1"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 name="Sous-titre 2"/>
          <p:cNvSpPr>
            <a:spLocks noGrp="1"/>
          </p:cNvSpPr>
          <p:nvPr>
            <p:ph type="subTitle" idx="4294967295"/>
          </p:nvPr>
        </p:nvSpPr>
        <p:spPr>
          <a:xfrm>
            <a:off x="1236372" y="1880394"/>
            <a:ext cx="9345768" cy="3097212"/>
          </a:xfrm>
        </p:spPr>
        <p:txBody>
          <a:bodyPr>
            <a:normAutofit lnSpcReduction="10000"/>
          </a:bodyPr>
          <a:lstStyle/>
          <a:p>
            <a:pPr algn="r" rtl="1">
              <a:buNone/>
            </a:pPr>
            <a:r>
              <a:rPr lang="ar-SA" dirty="0" smtClean="0">
                <a:latin typeface="Simplified Arabic" panose="02020603050405020304" pitchFamily="18" charset="-78"/>
                <a:cs typeface="Simplified Arabic" panose="02020603050405020304" pitchFamily="18" charset="-78"/>
              </a:rPr>
              <a:t>ويحقق النموذج </a:t>
            </a:r>
            <a:r>
              <a:rPr lang="ar-DZ" dirty="0" smtClean="0">
                <a:latin typeface="Simplified Arabic" panose="02020603050405020304" pitchFamily="18" charset="-78"/>
                <a:cs typeface="Simplified Arabic" panose="02020603050405020304" pitchFamily="18" charset="-78"/>
              </a:rPr>
              <a:t>البيروقراطي الآلي:</a:t>
            </a:r>
            <a:r>
              <a:rPr lang="ar-SA" dirty="0" smtClean="0">
                <a:latin typeface="Simplified Arabic" panose="02020603050405020304" pitchFamily="18" charset="-78"/>
                <a:cs typeface="Simplified Arabic" panose="02020603050405020304" pitchFamily="18" charset="-78"/>
              </a:rPr>
              <a:t> مستويات عليا من الإنتاج والفاعلية نسبة للصفات التي يتميز </a:t>
            </a:r>
            <a:r>
              <a:rPr lang="ar-SA" dirty="0" err="1" smtClean="0">
                <a:latin typeface="Simplified Arabic" panose="02020603050405020304" pitchFamily="18" charset="-78"/>
                <a:cs typeface="Simplified Arabic" panose="02020603050405020304" pitchFamily="18" charset="-78"/>
              </a:rPr>
              <a:t>بها</a:t>
            </a:r>
            <a:r>
              <a:rPr lang="ar-SA" dirty="0" smtClean="0">
                <a:latin typeface="Simplified Arabic" panose="02020603050405020304" pitchFamily="18" charset="-78"/>
                <a:cs typeface="Simplified Arabic" panose="02020603050405020304" pitchFamily="18" charset="-78"/>
              </a:rPr>
              <a:t> هيكله، فيما </a:t>
            </a:r>
            <a:r>
              <a:rPr lang="ar-SA" dirty="0" err="1" smtClean="0">
                <a:latin typeface="Simplified Arabic" panose="02020603050405020304" pitchFamily="18" charset="-78"/>
                <a:cs typeface="Simplified Arabic" panose="02020603050405020304" pitchFamily="18" charset="-78"/>
              </a:rPr>
              <a:t>يلي : -</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DZ" dirty="0" smtClean="0">
                <a:latin typeface="Simplified Arabic" panose="02020603050405020304" pitchFamily="18" charset="-78"/>
                <a:cs typeface="Simplified Arabic" panose="02020603050405020304" pitchFamily="18" charset="-78"/>
              </a:rPr>
              <a:t>1-</a:t>
            </a:r>
            <a:r>
              <a:rPr lang="ar-SA" dirty="0" smtClean="0">
                <a:latin typeface="Simplified Arabic" panose="02020603050405020304" pitchFamily="18" charset="-78"/>
                <a:cs typeface="Simplified Arabic" panose="02020603050405020304" pitchFamily="18" charset="-78"/>
              </a:rPr>
              <a:t>هو نظام يتصف بالتعقيد نسبة لتأكيد على </a:t>
            </a:r>
            <a:r>
              <a:rPr lang="ar-SA" dirty="0" err="1" smtClean="0">
                <a:latin typeface="Simplified Arabic" panose="02020603050405020304" pitchFamily="18" charset="-78"/>
                <a:cs typeface="Simplified Arabic" panose="02020603050405020304" pitchFamily="18" charset="-78"/>
              </a:rPr>
              <a:t>التخصص.</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DZ" dirty="0" err="1" smtClean="0">
                <a:latin typeface="Simplified Arabic" panose="02020603050405020304" pitchFamily="18" charset="-78"/>
                <a:cs typeface="Simplified Arabic" panose="02020603050405020304" pitchFamily="18" charset="-78"/>
              </a:rPr>
              <a:t>2-</a:t>
            </a:r>
            <a:r>
              <a:rPr lang="ar-DZ" dirty="0"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أنه نظام مركزي على مستوى عال نسبة لتأكيده على السلطة </a:t>
            </a:r>
            <a:r>
              <a:rPr lang="ar-SA" dirty="0" err="1" smtClean="0">
                <a:latin typeface="Simplified Arabic" panose="02020603050405020304" pitchFamily="18" charset="-78"/>
                <a:cs typeface="Simplified Arabic" panose="02020603050405020304" pitchFamily="18" charset="-78"/>
              </a:rPr>
              <a:t>والمحاسبة.</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algn="r" rtl="1">
              <a:buNone/>
            </a:pPr>
            <a:r>
              <a:rPr lang="ar-DZ" dirty="0" smtClean="0">
                <a:latin typeface="Simplified Arabic" panose="02020603050405020304" pitchFamily="18" charset="-78"/>
                <a:cs typeface="Simplified Arabic" panose="02020603050405020304" pitchFamily="18" charset="-78"/>
              </a:rPr>
              <a:t>3-</a:t>
            </a:r>
            <a:r>
              <a:rPr lang="ar-SA" dirty="0" smtClean="0">
                <a:latin typeface="Simplified Arabic" panose="02020603050405020304" pitchFamily="18" charset="-78"/>
                <a:cs typeface="Simplified Arabic" panose="02020603050405020304" pitchFamily="18" charset="-78"/>
              </a:rPr>
              <a:t>أنه نظام تكويني على مستوى عال نسبة لتأكيده على الوظائف </a:t>
            </a:r>
            <a:endParaRPr lang="fr-FR" dirty="0">
              <a:latin typeface="Simplified Arabic" panose="02020603050405020304" pitchFamily="18" charset="-78"/>
              <a:cs typeface="Simplified Arabic" panose="02020603050405020304" pitchFamily="18" charset="-78"/>
            </a:endParaRPr>
          </a:p>
        </p:txBody>
      </p:sp>
      <p:sp>
        <p:nvSpPr>
          <p:cNvPr id="2" name="ZoneTexte 1"/>
          <p:cNvSpPr txBox="1"/>
          <p:nvPr/>
        </p:nvSpPr>
        <p:spPr>
          <a:xfrm>
            <a:off x="3196308" y="764704"/>
            <a:ext cx="5904656" cy="707886"/>
          </a:xfrm>
          <a:prstGeom prst="rect">
            <a:avLst/>
          </a:prstGeom>
          <a:noFill/>
        </p:spPr>
        <p:txBody>
          <a:bodyPr wrap="square" rtlCol="0">
            <a:spAutoFit/>
          </a:bodyPr>
          <a:lstStyle/>
          <a:p>
            <a:pPr algn="ctr"/>
            <a:r>
              <a:rPr lang="ar-DZ" sz="4000" dirty="0">
                <a:solidFill>
                  <a:schemeClr val="tx2"/>
                </a:solidFill>
              </a:rPr>
              <a:t>خصائصه</a:t>
            </a:r>
            <a:endParaRPr lang="fr-FR" sz="4000" dirty="0">
              <a:solidFill>
                <a:schemeClr val="tx2"/>
              </a:solidFill>
            </a:endParaRPr>
          </a:p>
        </p:txBody>
      </p:sp>
    </p:spTree>
    <p:extLst>
      <p:ext uri="{BB962C8B-B14F-4D97-AF65-F5344CB8AC3E}">
        <p14:creationId xmlns:p14="http://schemas.microsoft.com/office/powerpoint/2010/main" val="1230887302"/>
      </p:ext>
    </p:extLst>
  </p:cSld>
  <p:clrMapOvr>
    <a:overrideClrMapping bg1="dk2" tx1="lt1" bg2="dk1"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188640"/>
            <a:ext cx="8686800" cy="838200"/>
          </a:xfrm>
        </p:spPr>
        <p:txBody>
          <a:bodyPr/>
          <a:lstStyle/>
          <a:p>
            <a:pPr algn="ctr"/>
            <a:r>
              <a:rPr lang="ar-DZ" dirty="0" err="1" smtClean="0"/>
              <a:t>ايجابياته</a:t>
            </a:r>
            <a:endParaRPr lang="fr-FR" dirty="0"/>
          </a:p>
        </p:txBody>
      </p:sp>
      <p:sp>
        <p:nvSpPr>
          <p:cNvPr id="3" name="Espace réservé du contenu 2"/>
          <p:cNvSpPr>
            <a:spLocks noGrp="1"/>
          </p:cNvSpPr>
          <p:nvPr>
            <p:ph idx="1"/>
          </p:nvPr>
        </p:nvSpPr>
        <p:spPr/>
        <p:txBody>
          <a:bodyPr>
            <a:normAutofit fontScale="92500" lnSpcReduction="10000"/>
          </a:bodyPr>
          <a:lstStyle/>
          <a:p>
            <a:pPr algn="r" rtl="1">
              <a:buNone/>
            </a:pPr>
            <a:r>
              <a:rPr lang="ar-DZ" dirty="0" smtClean="0"/>
              <a:t>1-</a:t>
            </a:r>
            <a:r>
              <a:rPr lang="ar-SA" dirty="0" smtClean="0"/>
              <a:t>الانضباط والاستقرار والتماسك الخاصة بالنظام ومصداقيته وهو بذلك الذي يعمل على أمكانية حدوث نتائج حسابية ذات مستوى عال بالنسبة لمديرين المنظمة وإلى أولئك الذين على علاقة </a:t>
            </a:r>
            <a:r>
              <a:rPr lang="ar-SA" dirty="0" err="1" smtClean="0"/>
              <a:t>بها.</a:t>
            </a:r>
            <a:r>
              <a:rPr lang="ar-SA" dirty="0" smtClean="0"/>
              <a:t> </a:t>
            </a:r>
            <a:endParaRPr lang="ar-DZ" dirty="0" smtClean="0"/>
          </a:p>
          <a:p>
            <a:pPr lvl="0" algn="r" rtl="1">
              <a:buNone/>
            </a:pPr>
            <a:r>
              <a:rPr lang="ar-DZ" dirty="0" smtClean="0"/>
              <a:t>2-</a:t>
            </a:r>
            <a:r>
              <a:rPr lang="ar-SA" dirty="0" smtClean="0"/>
              <a:t>سوف يتم تصميم كل النشاطات إلى وظائف متخصصة وعلى مستوى </a:t>
            </a:r>
            <a:r>
              <a:rPr lang="ar-SA" dirty="0" err="1" smtClean="0"/>
              <a:t>عال.</a:t>
            </a:r>
            <a:r>
              <a:rPr lang="ar-SA" dirty="0" smtClean="0"/>
              <a:t> ومن خلال التخصص، يصبح حامل الوظيفة خبير بوظيفته وقد تحتفظ الإدارة </a:t>
            </a:r>
            <a:r>
              <a:rPr lang="ar-SA" dirty="0" err="1" smtClean="0"/>
              <a:t>به</a:t>
            </a:r>
            <a:r>
              <a:rPr lang="ar-SA" dirty="0" smtClean="0"/>
              <a:t> كمسئول عن تأثير الأداء على </a:t>
            </a:r>
            <a:r>
              <a:rPr lang="ar-SA" dirty="0" err="1" smtClean="0"/>
              <a:t>واجباتهم.</a:t>
            </a:r>
            <a:r>
              <a:rPr lang="ar-SA" dirty="0" smtClean="0"/>
              <a:t> </a:t>
            </a:r>
            <a:endParaRPr lang="ar-DZ" dirty="0" smtClean="0"/>
          </a:p>
          <a:p>
            <a:pPr lvl="0" algn="r" rtl="1">
              <a:buNone/>
            </a:pPr>
            <a:r>
              <a:rPr lang="ar-DZ" dirty="0" smtClean="0"/>
              <a:t>3-</a:t>
            </a:r>
            <a:r>
              <a:rPr lang="ar-SA" dirty="0" smtClean="0"/>
              <a:t>التوظيف بالمنظمة البيروقراطية يقوم على المؤهلات الفنية وعليه يتم حمايتها ضد الطرد </a:t>
            </a:r>
            <a:r>
              <a:rPr lang="ar-SA" dirty="0" err="1" smtClean="0"/>
              <a:t>الاستبدادي.</a:t>
            </a:r>
            <a:r>
              <a:rPr lang="ar-SA" dirty="0" smtClean="0"/>
              <a:t> وتقوم الترقيات على نحو مشابه على الرتب والإنجازات التي قد تم </a:t>
            </a:r>
            <a:r>
              <a:rPr lang="ar-SA" dirty="0" err="1" smtClean="0"/>
              <a:t>تحقيقها.</a:t>
            </a:r>
            <a:r>
              <a:rPr lang="ar-SA" dirty="0" smtClean="0"/>
              <a:t> ويتم النظر إلى العمل بالمنظمة على أنه نشاط لفترة طويلة من الزمن وعليه يتم زرع درجة عالية من الوفاء بين الأطراف</a:t>
            </a:r>
            <a:endParaRPr lang="fr-FR" dirty="0" smtClean="0"/>
          </a:p>
          <a:p>
            <a:pPr algn="r" rtl="1">
              <a:buNone/>
            </a:pPr>
            <a:endParaRPr lang="fr-FR" dirty="0"/>
          </a:p>
        </p:txBody>
      </p:sp>
    </p:spTree>
    <p:extLst>
      <p:ext uri="{BB962C8B-B14F-4D97-AF65-F5344CB8AC3E}">
        <p14:creationId xmlns:p14="http://schemas.microsoft.com/office/powerpoint/2010/main" val="1492724632"/>
      </p:ext>
    </p:extLst>
  </p:cSld>
  <p:clrMapOvr>
    <a:overrideClrMapping bg1="dk2" tx1="lt1" bg2="dk1"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188640"/>
            <a:ext cx="8686800" cy="838200"/>
          </a:xfrm>
        </p:spPr>
        <p:txBody>
          <a:bodyPr/>
          <a:lstStyle/>
          <a:p>
            <a:pPr algn="ctr"/>
            <a:r>
              <a:rPr lang="ar-DZ" dirty="0" smtClean="0"/>
              <a:t>سلبياته</a:t>
            </a:r>
            <a:endParaRPr lang="fr-FR" dirty="0"/>
          </a:p>
        </p:txBody>
      </p:sp>
      <p:sp>
        <p:nvSpPr>
          <p:cNvPr id="3" name="Sous-titre 2"/>
          <p:cNvSpPr>
            <a:spLocks noGrp="1"/>
          </p:cNvSpPr>
          <p:nvPr>
            <p:ph idx="1"/>
          </p:nvPr>
        </p:nvSpPr>
        <p:spPr/>
        <p:txBody>
          <a:bodyPr>
            <a:normAutofit/>
          </a:bodyPr>
          <a:lstStyle/>
          <a:p>
            <a:pPr algn="r" rtl="1"/>
            <a:r>
              <a:rPr lang="ar-DZ" dirty="0"/>
              <a:t>1-احتمال تركيز كل قسم أو وحدة على أعمالها الخاصة، وتغليب المصالح الذاتية على المصالح التنظيمية.</a:t>
            </a:r>
          </a:p>
          <a:p>
            <a:pPr algn="r" rtl="1"/>
            <a:r>
              <a:rPr lang="ar-DZ" dirty="0"/>
              <a:t>2- التخصص الدقيق يؤدي إلى الروتين والملل لدى العاملين.</a:t>
            </a:r>
          </a:p>
          <a:p>
            <a:pPr algn="r" rtl="1"/>
            <a:r>
              <a:rPr lang="ar-DZ" dirty="0"/>
              <a:t>3-ضعف الابداع</a:t>
            </a:r>
          </a:p>
          <a:p>
            <a:pPr algn="r" rtl="1"/>
            <a:r>
              <a:rPr lang="ar-DZ" dirty="0"/>
              <a:t>4- الرجوع دوما للإدارة المركزية قد يعيق الانتاج</a:t>
            </a:r>
          </a:p>
          <a:p>
            <a:pPr algn="r" rtl="1"/>
            <a:endParaRPr lang="fr-FR" dirty="0"/>
          </a:p>
        </p:txBody>
      </p:sp>
    </p:spTree>
    <p:extLst>
      <p:ext uri="{BB962C8B-B14F-4D97-AF65-F5344CB8AC3E}">
        <p14:creationId xmlns:p14="http://schemas.microsoft.com/office/powerpoint/2010/main" val="342112555"/>
      </p:ext>
    </p:extLst>
  </p:cSld>
  <p:clrMapOvr>
    <a:overrideClrMapping bg1="dk2" tx1="lt1" bg2="dk1"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188640"/>
            <a:ext cx="8686800" cy="838200"/>
          </a:xfrm>
        </p:spPr>
        <p:txBody>
          <a:bodyPr/>
          <a:lstStyle/>
          <a:p>
            <a:pPr algn="ctr"/>
            <a:r>
              <a:rPr lang="ar-DZ" dirty="0" smtClean="0">
                <a:solidFill>
                  <a:schemeClr val="tx2">
                    <a:lumMod val="90000"/>
                  </a:schemeClr>
                </a:solidFill>
              </a:rPr>
              <a:t>الشكل الثالث: </a:t>
            </a:r>
            <a:r>
              <a:rPr lang="ar-DZ" dirty="0" smtClean="0">
                <a:solidFill>
                  <a:schemeClr val="tx2">
                    <a:lumMod val="90000"/>
                  </a:schemeClr>
                </a:solidFill>
              </a:rPr>
              <a:t>البيروقراطي المهني</a:t>
            </a:r>
            <a:endParaRPr lang="fr-FR" dirty="0">
              <a:solidFill>
                <a:schemeClr val="tx2">
                  <a:lumMod val="90000"/>
                </a:schemeClr>
              </a:solidFill>
            </a:endParaRPr>
          </a:p>
        </p:txBody>
      </p:sp>
      <p:sp>
        <p:nvSpPr>
          <p:cNvPr id="3" name="Espace réservé du contenu 2"/>
          <p:cNvSpPr>
            <a:spLocks noGrp="1"/>
          </p:cNvSpPr>
          <p:nvPr>
            <p:ph idx="1"/>
          </p:nvPr>
        </p:nvSpPr>
        <p:spPr/>
        <p:txBody>
          <a:bodyPr>
            <a:normAutofit/>
          </a:bodyPr>
          <a:lstStyle/>
          <a:p>
            <a:pPr algn="r" rtl="1">
              <a:buNone/>
            </a:pPr>
            <a:r>
              <a:rPr lang="ar-DZ" dirty="0" smtClean="0">
                <a:latin typeface="Simplified Arabic" panose="02020603050405020304" pitchFamily="18" charset="-78"/>
                <a:cs typeface="Simplified Arabic" panose="02020603050405020304" pitchFamily="18" charset="-78"/>
              </a:rPr>
              <a:t>يفسر هذا النمط التنظيمي مزيجا بين اساليب وإجراءات </a:t>
            </a:r>
            <a:r>
              <a:rPr lang="ar-DZ" dirty="0" err="1" smtClean="0">
                <a:latin typeface="Simplified Arabic" panose="02020603050405020304" pitchFamily="18" charset="-78"/>
                <a:cs typeface="Simplified Arabic" panose="02020603050405020304" pitchFamily="18" charset="-78"/>
              </a:rPr>
              <a:t>العمل </a:t>
            </a:r>
            <a:r>
              <a:rPr lang="ar-DZ" dirty="0" smtClean="0">
                <a:latin typeface="Simplified Arabic" panose="02020603050405020304" pitchFamily="18" charset="-78"/>
                <a:cs typeface="Simplified Arabic" panose="02020603050405020304" pitchFamily="18" charset="-78"/>
              </a:rPr>
              <a:t>، وأسلوب المركزية واللامركزية في آن </a:t>
            </a:r>
            <a:r>
              <a:rPr lang="ar-DZ" dirty="0" err="1" smtClean="0">
                <a:latin typeface="Simplified Arabic" panose="02020603050405020304" pitchFamily="18" charset="-78"/>
                <a:cs typeface="Simplified Arabic" panose="02020603050405020304" pitchFamily="18" charset="-78"/>
              </a:rPr>
              <a:t>واحد.</a:t>
            </a:r>
            <a:r>
              <a:rPr lang="ar-DZ" dirty="0" smtClean="0">
                <a:latin typeface="Simplified Arabic" panose="02020603050405020304" pitchFamily="18" charset="-78"/>
                <a:cs typeface="Simplified Arabic" panose="02020603050405020304" pitchFamily="18" charset="-78"/>
              </a:rPr>
              <a:t> حيث يستخدم  التنظيم الاختصاصين من ذوي التأهيل العالي ليكونا في الكادر الأساسي، مع الاستفادة مما تتيحه الرسمية وتقنين قواعد العمل.</a:t>
            </a:r>
          </a:p>
          <a:p>
            <a:pPr algn="r" rtl="1">
              <a:buNone/>
            </a:pPr>
            <a:r>
              <a:rPr lang="ar-DZ" dirty="0" smtClean="0">
                <a:latin typeface="Simplified Arabic" panose="02020603050405020304" pitchFamily="18" charset="-78"/>
                <a:cs typeface="Simplified Arabic" panose="02020603050405020304" pitchFamily="18" charset="-78"/>
              </a:rPr>
              <a:t>ينطبق هذا النموذج على المستشفيات الجامعات/ المكاتب الهندسية.</a:t>
            </a:r>
          </a:p>
          <a:p>
            <a:pPr algn="r" rtl="1">
              <a:buNone/>
            </a:pPr>
            <a:r>
              <a:rPr lang="ar-DZ" dirty="0" smtClean="0">
                <a:latin typeface="Simplified Arabic" panose="02020603050405020304" pitchFamily="18" charset="-78"/>
                <a:cs typeface="Simplified Arabic" panose="02020603050405020304" pitchFamily="18" charset="-78"/>
              </a:rPr>
              <a:t>حيث يستفيد الكادر الوظيفي بسبب خبرته بالقوة والنفوذ وبالتالي أداء وظيفته بدرجة كبيرة من الاستقلال وقدرا من اللامركزية</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7160792"/>
      </p:ext>
    </p:extLst>
  </p:cSld>
  <p:clrMapOvr>
    <a:overrideClrMapping bg1="dk2" tx1="lt1" bg2="dk1"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188640"/>
            <a:ext cx="8686800" cy="838200"/>
          </a:xfrm>
        </p:spPr>
        <p:txBody>
          <a:bodyPr/>
          <a:lstStyle/>
          <a:p>
            <a:pPr algn="ctr"/>
            <a:r>
              <a:rPr lang="ar-DZ" dirty="0" err="1" smtClean="0"/>
              <a:t>ايجابياته</a:t>
            </a:r>
            <a:endParaRPr lang="fr-FR" dirty="0"/>
          </a:p>
        </p:txBody>
      </p:sp>
      <p:sp>
        <p:nvSpPr>
          <p:cNvPr id="3" name="Espace réservé du contenu 2"/>
          <p:cNvSpPr>
            <a:spLocks noGrp="1"/>
          </p:cNvSpPr>
          <p:nvPr>
            <p:ph idx="1"/>
          </p:nvPr>
        </p:nvSpPr>
        <p:spPr>
          <a:xfrm>
            <a:off x="1828800" y="1554163"/>
            <a:ext cx="8686800" cy="3819054"/>
          </a:xfrm>
        </p:spPr>
        <p:txBody>
          <a:bodyPr/>
          <a:lstStyle/>
          <a:p>
            <a:pPr algn="ctr" rtl="1">
              <a:buNone/>
            </a:pPr>
            <a:r>
              <a:rPr lang="ar-DZ" dirty="0" smtClean="0"/>
              <a:t>1-القدرة على أداء الوظائف المتخصصة التي تطلب مهارات عالية.</a:t>
            </a:r>
          </a:p>
          <a:p>
            <a:pPr algn="ctr" rtl="1">
              <a:buNone/>
            </a:pPr>
            <a:r>
              <a:rPr lang="ar-DZ" dirty="0" smtClean="0"/>
              <a:t>2-يتعامل مع المنظمات كبيرة الحجم وبيئات مستقرة</a:t>
            </a:r>
          </a:p>
          <a:p>
            <a:pPr algn="ctr" rtl="1">
              <a:buNone/>
            </a:pPr>
            <a:r>
              <a:rPr lang="ar-DZ" dirty="0" smtClean="0"/>
              <a:t>3-ضعف سلطة الإدارة العليا لأنها لا تعامل مع عمال عاديين</a:t>
            </a:r>
            <a:endParaRPr lang="fr-FR" dirty="0"/>
          </a:p>
        </p:txBody>
      </p:sp>
    </p:spTree>
    <p:extLst>
      <p:ext uri="{BB962C8B-B14F-4D97-AF65-F5344CB8AC3E}">
        <p14:creationId xmlns:p14="http://schemas.microsoft.com/office/powerpoint/2010/main" val="2106341659"/>
      </p:ext>
    </p:extLst>
  </p:cSld>
  <p:clrMapOvr>
    <a:overrideClrMapping bg1="dk2" tx1="lt1" bg2="dk1"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188640"/>
            <a:ext cx="8686800" cy="838200"/>
          </a:xfrm>
        </p:spPr>
        <p:txBody>
          <a:bodyPr/>
          <a:lstStyle/>
          <a:p>
            <a:pPr algn="ctr"/>
            <a:r>
              <a:rPr lang="ar-DZ" dirty="0" smtClean="0"/>
              <a:t>سلبياته</a:t>
            </a:r>
            <a:endParaRPr lang="fr-FR" dirty="0"/>
          </a:p>
        </p:txBody>
      </p:sp>
      <p:sp>
        <p:nvSpPr>
          <p:cNvPr id="3" name="Espace réservé du contenu 2"/>
          <p:cNvSpPr>
            <a:spLocks noGrp="1"/>
          </p:cNvSpPr>
          <p:nvPr>
            <p:ph idx="1"/>
          </p:nvPr>
        </p:nvSpPr>
        <p:spPr/>
        <p:txBody>
          <a:bodyPr/>
          <a:lstStyle/>
          <a:p>
            <a:pPr algn="r" rtl="1">
              <a:buNone/>
            </a:pPr>
            <a:r>
              <a:rPr lang="ar-DZ" dirty="0" smtClean="0"/>
              <a:t>1- إمكانية ظهور التناقضات بين الوحدات المختلفة، والميل على التركيز على الهداف الفرعية على حساب الأهداف الرئيسية.</a:t>
            </a:r>
          </a:p>
          <a:p>
            <a:pPr algn="r" rtl="1">
              <a:buNone/>
            </a:pPr>
            <a:r>
              <a:rPr lang="ar-DZ" dirty="0" smtClean="0"/>
              <a:t>2- إمكانية للتعارض بين أخلاقيات العمل التي يؤمن </a:t>
            </a:r>
            <a:r>
              <a:rPr lang="ar-DZ" dirty="0" err="1" smtClean="0"/>
              <a:t>بها</a:t>
            </a:r>
            <a:r>
              <a:rPr lang="ar-DZ" dirty="0" smtClean="0"/>
              <a:t> الخبراء والتي تعلموها في الجامعات والمعاهد، وبين ما تقتضيه إجراءات وقواعد العمل في المنظمة التي يعملون فيها.</a:t>
            </a:r>
            <a:endParaRPr lang="fr-FR" dirty="0"/>
          </a:p>
        </p:txBody>
      </p:sp>
    </p:spTree>
    <p:extLst>
      <p:ext uri="{BB962C8B-B14F-4D97-AF65-F5344CB8AC3E}">
        <p14:creationId xmlns:p14="http://schemas.microsoft.com/office/powerpoint/2010/main" val="558302296"/>
      </p:ext>
    </p:extLst>
  </p:cSld>
  <p:clrMapOvr>
    <a:overrideClrMapping bg1="dk2" tx1="lt1" bg2="dk1"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524000" y="260648"/>
            <a:ext cx="8991600" cy="1080120"/>
          </a:xfrm>
        </p:spPr>
        <p:txBody>
          <a:bodyPr>
            <a:normAutofit fontScale="90000"/>
          </a:bodyPr>
          <a:lstStyle/>
          <a:p>
            <a:pPr algn="ctr"/>
            <a:r>
              <a:rPr lang="ar-DZ" dirty="0" smtClean="0">
                <a:solidFill>
                  <a:schemeClr val="tx2">
                    <a:lumMod val="90000"/>
                  </a:schemeClr>
                </a:solidFill>
              </a:rPr>
              <a:t>الشكل الرابع: </a:t>
            </a:r>
            <a:r>
              <a:rPr lang="ar-DZ" b="1" dirty="0">
                <a:solidFill>
                  <a:schemeClr val="tx2">
                    <a:lumMod val="90000"/>
                  </a:schemeClr>
                </a:solidFill>
                <a:latin typeface="Times New Roman" pitchFamily="18" charset="0"/>
                <a:cs typeface="Simplified Arabic" pitchFamily="18" charset="-78"/>
              </a:rPr>
              <a:t>التنظيم على أساس الأقسام المتكاملة ضمن التنظيم الرئيسي</a:t>
            </a:r>
            <a:endParaRPr lang="fr-FR" dirty="0">
              <a:solidFill>
                <a:schemeClr val="tx2">
                  <a:lumMod val="90000"/>
                </a:schemeClr>
              </a:solidFill>
            </a:endParaRPr>
          </a:p>
        </p:txBody>
      </p:sp>
      <p:pic>
        <p:nvPicPr>
          <p:cNvPr id="4" name="Picture 2"/>
          <p:cNvPicPr>
            <a:picLocks noGrp="1" noChangeAspect="1" noChangeArrowheads="1"/>
          </p:cNvPicPr>
          <p:nvPr>
            <p:ph idx="1"/>
          </p:nvPr>
        </p:nvPicPr>
        <p:blipFill>
          <a:blip r:embed="rId3" cstate="print"/>
          <a:srcRect/>
          <a:stretch>
            <a:fillRect/>
          </a:stretch>
        </p:blipFill>
        <p:spPr bwMode="auto">
          <a:xfrm>
            <a:off x="2843213" y="2026444"/>
            <a:ext cx="6657975" cy="3581400"/>
          </a:xfrm>
          <a:prstGeom prst="rect">
            <a:avLst/>
          </a:prstGeom>
          <a:noFill/>
          <a:ln w="9525">
            <a:noFill/>
            <a:miter lim="800000"/>
            <a:headEnd/>
            <a:tailEnd/>
          </a:ln>
        </p:spPr>
      </p:pic>
    </p:spTree>
    <p:extLst>
      <p:ext uri="{BB962C8B-B14F-4D97-AF65-F5344CB8AC3E}">
        <p14:creationId xmlns:p14="http://schemas.microsoft.com/office/powerpoint/2010/main" val="2974512891"/>
      </p:ext>
    </p:extLst>
  </p:cSld>
  <p:clrMapOvr>
    <a:overrideClrMapping bg1="dk2" tx1="lt1" bg2="dk1"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أشكال الهياكل </a:t>
            </a:r>
            <a:r>
              <a:rPr lang="ar-DZ" dirty="0" err="1" smtClean="0"/>
              <a:t>التنظمية</a:t>
            </a:r>
            <a:endParaRPr lang="fr-FR" dirty="0"/>
          </a:p>
        </p:txBody>
      </p:sp>
    </p:spTree>
    <p:extLst>
      <p:ext uri="{BB962C8B-B14F-4D97-AF65-F5344CB8AC3E}">
        <p14:creationId xmlns:p14="http://schemas.microsoft.com/office/powerpoint/2010/main" val="2574469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260648"/>
            <a:ext cx="8686800" cy="838200"/>
          </a:xfrm>
        </p:spPr>
        <p:txBody>
          <a:bodyPr/>
          <a:lstStyle/>
          <a:p>
            <a:pPr algn="ctr"/>
            <a:r>
              <a:rPr lang="ar-DZ" dirty="0" smtClean="0"/>
              <a:t>مميزاته</a:t>
            </a:r>
            <a:endParaRPr lang="fr-FR" dirty="0"/>
          </a:p>
        </p:txBody>
      </p:sp>
      <p:sp>
        <p:nvSpPr>
          <p:cNvPr id="3" name="Espace réservé du contenu 2"/>
          <p:cNvSpPr>
            <a:spLocks noGrp="1"/>
          </p:cNvSpPr>
          <p:nvPr>
            <p:ph idx="1"/>
          </p:nvPr>
        </p:nvSpPr>
        <p:spPr/>
        <p:txBody>
          <a:bodyPr>
            <a:normAutofit/>
          </a:bodyPr>
          <a:lstStyle/>
          <a:p>
            <a:pPr algn="r" rtl="1">
              <a:buNone/>
            </a:pPr>
            <a:r>
              <a:rPr lang="ar-DZ" dirty="0" smtClean="0"/>
              <a:t>1- وجود عدد من الوحدات الإدارية المستقلة ضمن التنظيم الواحد، حيث يبدو التنظيم </a:t>
            </a:r>
            <a:r>
              <a:rPr lang="ar-DZ" dirty="0" err="1" smtClean="0"/>
              <a:t>وكانه</a:t>
            </a:r>
            <a:r>
              <a:rPr lang="ar-DZ" dirty="0" smtClean="0"/>
              <a:t> يضم عدة تنظيمات إدارية ولكن تحت إشراف مركزي</a:t>
            </a:r>
          </a:p>
          <a:p>
            <a:pPr algn="r" rtl="1">
              <a:buNone/>
            </a:pPr>
            <a:r>
              <a:rPr lang="ar-DZ" dirty="0" smtClean="0"/>
              <a:t>2-يمنح للإدارة الوسطى درجة كبيرة من السلطة حيث يكون كل مدير </a:t>
            </a:r>
            <a:r>
              <a:rPr lang="ar-DZ" dirty="0" err="1" smtClean="0"/>
              <a:t>مسؤول</a:t>
            </a:r>
            <a:r>
              <a:rPr lang="ar-DZ" dirty="0" smtClean="0"/>
              <a:t> عن إدارته.</a:t>
            </a:r>
          </a:p>
          <a:p>
            <a:pPr algn="r" rtl="1">
              <a:buNone/>
            </a:pPr>
            <a:r>
              <a:rPr lang="ar-DZ" dirty="0" smtClean="0"/>
              <a:t>3-يقتصر دور الإدارة العليا على تقديم الدعم</a:t>
            </a:r>
          </a:p>
          <a:p>
            <a:pPr algn="r" rtl="1">
              <a:buNone/>
            </a:pPr>
            <a:r>
              <a:rPr lang="ar-DZ" dirty="0" smtClean="0"/>
              <a:t>4- يتعامل مع البيئات ذات المستوى المعقول </a:t>
            </a:r>
            <a:r>
              <a:rPr lang="ar-DZ" smtClean="0"/>
              <a:t>من الديناميكية</a:t>
            </a:r>
            <a:endParaRPr lang="ar-DZ" dirty="0" smtClean="0"/>
          </a:p>
          <a:p>
            <a:pPr algn="r" rtl="1">
              <a:buNone/>
            </a:pPr>
            <a:r>
              <a:rPr lang="ar-DZ" dirty="0" smtClean="0"/>
              <a:t>5-يتناسب مع التكنولوجيا التي يتم فيها الانتاج على عدة مراحل.</a:t>
            </a:r>
            <a:endParaRPr lang="fr-FR" dirty="0"/>
          </a:p>
        </p:txBody>
      </p:sp>
    </p:spTree>
    <p:extLst>
      <p:ext uri="{BB962C8B-B14F-4D97-AF65-F5344CB8AC3E}">
        <p14:creationId xmlns:p14="http://schemas.microsoft.com/office/powerpoint/2010/main" val="1128239406"/>
      </p:ext>
    </p:extLst>
  </p:cSld>
  <p:clrMapOvr>
    <a:overrideClrMapping bg1="dk2" tx1="lt1" bg2="dk1"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إيجابياته</a:t>
            </a:r>
            <a:endParaRPr lang="fr-FR" dirty="0"/>
          </a:p>
        </p:txBody>
      </p:sp>
      <p:sp>
        <p:nvSpPr>
          <p:cNvPr id="3" name="Espace réservé du contenu 2"/>
          <p:cNvSpPr>
            <a:spLocks noGrp="1"/>
          </p:cNvSpPr>
          <p:nvPr>
            <p:ph idx="1"/>
          </p:nvPr>
        </p:nvSpPr>
        <p:spPr/>
        <p:txBody>
          <a:bodyPr/>
          <a:lstStyle/>
          <a:p>
            <a:pPr algn="r" rtl="1">
              <a:buNone/>
            </a:pPr>
            <a:r>
              <a:rPr lang="ar-DZ" dirty="0" smtClean="0"/>
              <a:t>1-يحمل الإدارات مسؤولية تحقيق </a:t>
            </a:r>
            <a:r>
              <a:rPr lang="ar-DZ" dirty="0" err="1" smtClean="0"/>
              <a:t>الأهاف</a:t>
            </a:r>
            <a:r>
              <a:rPr lang="ar-DZ" dirty="0" smtClean="0"/>
              <a:t> المطلوبة منها ويخضعها لمساءلة.</a:t>
            </a:r>
          </a:p>
          <a:p>
            <a:pPr algn="r" rtl="1">
              <a:buNone/>
            </a:pPr>
            <a:r>
              <a:rPr lang="ar-DZ" dirty="0" smtClean="0"/>
              <a:t>2-يعفي </a:t>
            </a:r>
            <a:r>
              <a:rPr lang="ar-DZ" dirty="0" err="1" smtClean="0"/>
              <a:t>الأدارة</a:t>
            </a:r>
            <a:r>
              <a:rPr lang="ar-DZ" dirty="0" smtClean="0"/>
              <a:t> العليا من الانشغال بالأعمال الروتينية.</a:t>
            </a:r>
          </a:p>
          <a:p>
            <a:pPr algn="r" rtl="1">
              <a:buNone/>
            </a:pPr>
            <a:r>
              <a:rPr lang="ar-DZ" dirty="0" smtClean="0"/>
              <a:t>3-يكون الخطأ في حالة حصوله في إدارة ما محمود النتائج ولن يكون خطأ عام على مستوى التنظيم.</a:t>
            </a:r>
          </a:p>
          <a:p>
            <a:pPr algn="r" rtl="1">
              <a:buNone/>
            </a:pPr>
            <a:r>
              <a:rPr lang="ar-DZ" dirty="0" smtClean="0"/>
              <a:t>4-يحقق وفرات في الانتاج الكبير </a:t>
            </a:r>
          </a:p>
          <a:p>
            <a:pPr algn="r" rtl="1">
              <a:buNone/>
            </a:pPr>
            <a:r>
              <a:rPr lang="ar-DZ" dirty="0" smtClean="0"/>
              <a:t>5-يوفر فرصة ثمينة لتدريب المديرين.</a:t>
            </a:r>
            <a:endParaRPr lang="fr-FR" dirty="0"/>
          </a:p>
        </p:txBody>
      </p:sp>
    </p:spTree>
    <p:extLst>
      <p:ext uri="{BB962C8B-B14F-4D97-AF65-F5344CB8AC3E}">
        <p14:creationId xmlns:p14="http://schemas.microsoft.com/office/powerpoint/2010/main" val="2628814279"/>
      </p:ext>
    </p:extLst>
  </p:cSld>
  <p:clrMapOvr>
    <a:overrideClrMapping bg1="dk2" tx1="lt1" bg2="dk1"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332656"/>
            <a:ext cx="8686800" cy="838200"/>
          </a:xfrm>
        </p:spPr>
        <p:txBody>
          <a:bodyPr/>
          <a:lstStyle/>
          <a:p>
            <a:pPr algn="ctr"/>
            <a:r>
              <a:rPr lang="ar-DZ" dirty="0" smtClean="0"/>
              <a:t>سلبياته</a:t>
            </a:r>
            <a:endParaRPr lang="fr-FR" dirty="0"/>
          </a:p>
        </p:txBody>
      </p:sp>
      <p:sp>
        <p:nvSpPr>
          <p:cNvPr id="3" name="Espace réservé du contenu 2"/>
          <p:cNvSpPr>
            <a:spLocks noGrp="1"/>
          </p:cNvSpPr>
          <p:nvPr>
            <p:ph idx="1"/>
          </p:nvPr>
        </p:nvSpPr>
        <p:spPr/>
        <p:txBody>
          <a:bodyPr/>
          <a:lstStyle/>
          <a:p>
            <a:pPr algn="r" rtl="1">
              <a:buNone/>
            </a:pPr>
            <a:r>
              <a:rPr lang="ar-DZ" dirty="0" smtClean="0"/>
              <a:t>1- تكرار  النشاطات المختلفة في كل إدارة يزيد من التكاليف.</a:t>
            </a:r>
          </a:p>
          <a:p>
            <a:pPr algn="r" rtl="1">
              <a:buNone/>
            </a:pPr>
            <a:r>
              <a:rPr lang="ar-DZ" dirty="0" smtClean="0"/>
              <a:t>2-إمكانية تقديم الأهداف الفرعية على الهداف العامة.</a:t>
            </a:r>
          </a:p>
          <a:p>
            <a:pPr algn="r" rtl="1">
              <a:buNone/>
            </a:pPr>
            <a:r>
              <a:rPr lang="ar-DZ" dirty="0" smtClean="0"/>
              <a:t>3- قد تبرز صراعات نتيجة تنافس الإدارات مع بعضها البعض</a:t>
            </a:r>
            <a:endParaRPr lang="fr-FR" dirty="0"/>
          </a:p>
        </p:txBody>
      </p:sp>
    </p:spTree>
    <p:extLst>
      <p:ext uri="{BB962C8B-B14F-4D97-AF65-F5344CB8AC3E}">
        <p14:creationId xmlns:p14="http://schemas.microsoft.com/office/powerpoint/2010/main" val="1917993015"/>
      </p:ext>
    </p:extLst>
  </p:cSld>
  <p:clrMapOvr>
    <a:overrideClrMapping bg1="dk2" tx1="lt1" bg2="dk1"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mtClean="0"/>
              <a:t>الشكل الخامس: الهيكل الغرضي (المؤقت)</a:t>
            </a:r>
            <a:endParaRPr lang="fr-FR"/>
          </a:p>
        </p:txBody>
      </p:sp>
      <p:sp>
        <p:nvSpPr>
          <p:cNvPr id="3" name="Espace réservé du contenu 2"/>
          <p:cNvSpPr>
            <a:spLocks noGrp="1"/>
          </p:cNvSpPr>
          <p:nvPr>
            <p:ph idx="1"/>
          </p:nvPr>
        </p:nvSpPr>
        <p:spPr/>
        <p:txBody>
          <a:bodyPr>
            <a:normAutofit/>
          </a:bodyPr>
          <a:lstStyle/>
          <a:p>
            <a:r>
              <a:rPr lang="ar-SA" sz="2400"/>
              <a:t>إذا ﻛﺎﻧﺖ اﻟﻬﻴﺎﻛﻞ اﻟﺒﻴﺮوﻗﺮاﻃﻴﺔ (اﻵﻟﻴﺔ واﻟﻤﻬﻨﻴﺔ) ﻫﻲ اﻷﻛﺜﺮ ﺷﻴﻮﻋﺎ واﻧﺘﺸﺎرا ﻓﻲ المنشآت اﻟﻤﻌﺎﺻﺮة، ﻓﺎن ﻫﻨﺎك ﻫﻴﺎﻛﻞ ﺟﺪﻳﺪة ﺑﺪأت ﺑﺎﻟﻈﻬﻮر ﻟﺪواﻋﻲ اﻟﻤﻮﻗﻒ اﻟﺬي ﻧﺸﺄت ﻓﻴﻪ أو ﻟﻄﺒﻴﻌﺔ اﻟﻈﺮوف وﻳﻄﻠﻖ ﻋﻠﻴﻬﺎ ﺑﺎﻟﻬﻴﺎﻛﻞ اﻟﺘﻨﻈﻴﻤﻴﺔ  ( وﻟﻴﺪة اﻟﻤﻮاﻗﻒ واﻟﻈﺮوف </a:t>
            </a:r>
            <a:r>
              <a:rPr lang="fr-FR" sz="2400"/>
              <a:t>) </a:t>
            </a:r>
            <a:r>
              <a:rPr lang="ar-SA" sz="2400"/>
              <a:t>اﻟﻬﻴﺎﻛﻞ اﻟﻤﺆﻗﺘﺔ أو اﻟﻐﺮﺿﻴﺔ، وﺗﺘﺴﻢ هذة الهياكل ﺑﺪرﺟﺔ ﻋﺎﻟﻴﺔ ﻣﻦ اﻟﺘﻤﺎﻳﺰ اﻷﻓﻘﻲ ﻟﻜﻮن ﻣﻌﻈﻢ اﻟﻌﺎﻣﻠﻴﻦ ﻣﻬﻨﻴﻴﻦ وﻟﺪﻳﻬﻢ ﺧﺒﺮات ﻣﻜﺜﻔﺔ وإنخفاض ﻋﺪد اﻟﻤﺴﺘﻮﻳﺎت اﻹدارﻳﺔ إﺿﺎﻓﺔ لقلة اﻟﺤﺎﺟﺔ ﻟﻺﺷﺮاف واﻟﺮﺳﻤﻴﺔ ﻷﻧﻬﺎ ﺗﻌﻴﻖ ﻋﻤﻠﻴﺔ اﻻﺑﺘﻜﺎر، وﻟﻠﻬﻴﻜﻞ اﻟﺘﻨﻈﻴﻤﻲ اﻟﻤﺆﻗﺖ ﻋﺪة أﻧﻮاع أﻫﻤﻬﺎ ﻫﻮ اﻟﺘﻨﻈﻴﻢ اﻟﻤﺼﻔﻮﻓﻲ، وﻫﻮ ﻋﺒﺎرة ﻋﻦ ﺧﻠﻴﻂ ﺑﻴﻦ ﻫﻴﻜﻠﻴﻦ اﻷول ﻳﻤﺜﻞ اﻟﻬﻴﻜﻞ اﻟﺮﺋﻴﺴﻲ للمنشأة واﻟﺬي ﻏﺎﻟﺒﺎ ﻣﺎ ﻳﺘﺒﻊ اﻷﺳﺎس اﻟﻮﻇﻴﻔﻲ، واﻟﺜﺎﻧﻲ ﻫﻮ ﻫﻴﻜﻞ ﺧﺎص ﺑﺎﻷﺳﻮاق أو اﻟﻤﺸﺮوﻋﺎت أو اﻟﻤﻨﺎﻃﻖ اﻟﺠﻐﺮاﻓﻴﺔ ﻟﻠﻌﻤﻠﻴﺎت واﻹﻧﺘﺎج وﻳﻈﻬﺮ ﻫﺬا اﻟﺠﺰء اﻷول ﻓﻲ اﻟﻬﻴﻜﻞ ﺑﺼﻮرة راﺳﻴﺔ واﻟﺜﺎﻧﻲ ﺑﺸﻜﻞ ﺟﺎﻧﺒﻲ أو أﻓقي</a:t>
            </a:r>
            <a:r>
              <a:rPr lang="fr-FR" sz="2400"/>
              <a:t>.</a:t>
            </a:r>
          </a:p>
          <a:p>
            <a:endParaRPr lang="fr-FR" sz="2400" dirty="0"/>
          </a:p>
        </p:txBody>
      </p:sp>
      <p:sp>
        <p:nvSpPr>
          <p:cNvPr id="4" name="Espace réservé du numéro de diapositive 3"/>
          <p:cNvSpPr>
            <a:spLocks noGrp="1"/>
          </p:cNvSpPr>
          <p:nvPr>
            <p:ph type="sldNum" sz="quarter" idx="12"/>
          </p:nvPr>
        </p:nvSpPr>
        <p:spPr/>
        <p:txBody>
          <a:bodyPr/>
          <a:lstStyle/>
          <a:p>
            <a:pPr>
              <a:defRPr/>
            </a:pPr>
            <a:fld id="{8C13BE67-4D40-4980-9C61-FE7C6DA60F78}" type="slidenum">
              <a:rPr lang="ar-SA" altLang="fr-FR" smtClean="0"/>
              <a:pPr>
                <a:defRPr/>
              </a:pPr>
              <a:t>23</a:t>
            </a:fld>
            <a:endParaRPr lang="fr-FR" altLang="fr-FR"/>
          </a:p>
        </p:txBody>
      </p:sp>
    </p:spTree>
    <p:extLst>
      <p:ext uri="{BB962C8B-B14F-4D97-AF65-F5344CB8AC3E}">
        <p14:creationId xmlns:p14="http://schemas.microsoft.com/office/powerpoint/2010/main" val="2380265014"/>
      </p:ext>
    </p:extLst>
  </p:cSld>
  <p:clrMapOvr>
    <a:overrideClrMapping bg1="dk2" tx1="lt1" bg2="dk1"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188640"/>
            <a:ext cx="8686800" cy="838200"/>
          </a:xfrm>
        </p:spPr>
        <p:txBody>
          <a:bodyPr/>
          <a:lstStyle/>
          <a:p>
            <a:pPr algn="ctr" rtl="1"/>
            <a:r>
              <a:rPr lang="ar-DZ" dirty="0" smtClean="0">
                <a:solidFill>
                  <a:srgbClr val="FF0000"/>
                </a:solidFill>
              </a:rPr>
              <a:t>التنظيم </a:t>
            </a:r>
            <a:r>
              <a:rPr lang="ar-DZ" dirty="0" err="1" smtClean="0">
                <a:solidFill>
                  <a:srgbClr val="FF0000"/>
                </a:solidFill>
              </a:rPr>
              <a:t>المصفوفي</a:t>
            </a:r>
            <a:endParaRPr lang="fr-FR" dirty="0">
              <a:solidFill>
                <a:srgbClr val="FF0000"/>
              </a:solidFill>
            </a:endParaRPr>
          </a:p>
        </p:txBody>
      </p:sp>
      <p:pic>
        <p:nvPicPr>
          <p:cNvPr id="28674" name="Picture 2"/>
          <p:cNvPicPr>
            <a:picLocks noGrp="1" noChangeAspect="1" noChangeArrowheads="1"/>
          </p:cNvPicPr>
          <p:nvPr>
            <p:ph idx="1"/>
          </p:nvPr>
        </p:nvPicPr>
        <p:blipFill>
          <a:blip r:embed="rId3" cstate="print"/>
          <a:srcRect/>
          <a:stretch>
            <a:fillRect/>
          </a:stretch>
        </p:blipFill>
        <p:spPr bwMode="auto">
          <a:xfrm>
            <a:off x="2809875" y="1831182"/>
            <a:ext cx="6724650" cy="3971925"/>
          </a:xfrm>
          <a:prstGeom prst="rect">
            <a:avLst/>
          </a:prstGeom>
          <a:noFill/>
          <a:ln w="9525">
            <a:noFill/>
            <a:miter lim="800000"/>
            <a:headEnd/>
            <a:tailEnd/>
          </a:ln>
        </p:spPr>
      </p:pic>
    </p:spTree>
    <p:extLst>
      <p:ext uri="{BB962C8B-B14F-4D97-AF65-F5344CB8AC3E}">
        <p14:creationId xmlns:p14="http://schemas.microsoft.com/office/powerpoint/2010/main" val="1346816669"/>
      </p:ext>
    </p:extLst>
  </p:cSld>
  <p:clrMapOvr>
    <a:overrideClrMapping bg1="dk2" tx1="lt1" bg2="dk1"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dirty="0" smtClean="0">
                <a:latin typeface="Simplified Arabic" panose="02020603050405020304" pitchFamily="18" charset="-78"/>
                <a:cs typeface="Simplified Arabic" panose="02020603050405020304" pitchFamily="18" charset="-78"/>
              </a:rPr>
              <a:t>استخدم هذا النوع في الصناعات الحربية، والصناعات الفضائية في الو م ا، ثم ما لبثت أن استعملته المنظمات الصناعية لتنفيذ اتفاقيات انتاجية أو تطوير </a:t>
            </a:r>
            <a:r>
              <a:rPr lang="ar-DZ" dirty="0" err="1" smtClean="0">
                <a:latin typeface="Simplified Arabic" panose="02020603050405020304" pitchFamily="18" charset="-78"/>
                <a:cs typeface="Simplified Arabic" panose="02020603050405020304" pitchFamily="18" charset="-78"/>
              </a:rPr>
              <a:t>منتوج</a:t>
            </a:r>
            <a:r>
              <a:rPr lang="ar-DZ" dirty="0" smtClean="0">
                <a:latin typeface="Simplified Arabic" panose="02020603050405020304" pitchFamily="18" charset="-78"/>
                <a:cs typeface="Simplified Arabic" panose="02020603050405020304" pitchFamily="18" charset="-78"/>
              </a:rPr>
              <a:t> من منتجاتها، فتضعه على شكل مستقل وتشكل له مجموعة عمل لتنفيذه.</a:t>
            </a:r>
          </a:p>
          <a:p>
            <a:pPr algn="r" rtl="1">
              <a:buNone/>
            </a:pPr>
            <a:r>
              <a:rPr lang="ar-DZ" dirty="0" smtClean="0">
                <a:latin typeface="Simplified Arabic" panose="02020603050405020304" pitchFamily="18" charset="-78"/>
                <a:cs typeface="Simplified Arabic" panose="02020603050405020304" pitchFamily="18" charset="-78"/>
              </a:rPr>
              <a:t>والفكرة الأساسية أن يأخذ شكل الهيكل التنظيمي شكل المصفوفة الهندسية  ذات البعدين الرأسي والأفقي، فهناك سلطة الوظيفية التنفيذية التي تمارس من </a:t>
            </a:r>
            <a:r>
              <a:rPr lang="ar-DZ" dirty="0">
                <a:latin typeface="Simplified Arabic" panose="02020603050405020304" pitchFamily="18" charset="-78"/>
                <a:cs typeface="Simplified Arabic" panose="02020603050405020304" pitchFamily="18" charset="-78"/>
              </a:rPr>
              <a:t>على </a:t>
            </a:r>
            <a:r>
              <a:rPr lang="ar-DZ" dirty="0" err="1">
                <a:latin typeface="Simplified Arabic" panose="02020603050405020304" pitchFamily="18" charset="-78"/>
                <a:cs typeface="Simplified Arabic" panose="02020603050405020304" pitchFamily="18" charset="-78"/>
              </a:rPr>
              <a:t>إلأى</a:t>
            </a:r>
            <a:r>
              <a:rPr lang="ar-DZ" dirty="0">
                <a:latin typeface="Simplified Arabic" panose="02020603050405020304" pitchFamily="18" charset="-78"/>
                <a:cs typeface="Simplified Arabic" panose="02020603050405020304" pitchFamily="18" charset="-78"/>
              </a:rPr>
              <a:t> أسفل، وهناك السلطات الفنية التي تمارس أفقيا بين مدير المشروع والقطاعات التابعة له.</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974475126"/>
      </p:ext>
    </p:extLst>
  </p:cSld>
  <p:clrMapOvr>
    <a:overrideClrMapping bg1="dk2" tx1="lt1" bg2="dk1"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None/>
            </a:pPr>
            <a:r>
              <a:rPr lang="ar-DZ" dirty="0" smtClean="0">
                <a:latin typeface="Simplified Arabic" panose="02020603050405020304" pitchFamily="18" charset="-78"/>
                <a:cs typeface="Simplified Arabic" panose="02020603050405020304" pitchFamily="18" charset="-78"/>
              </a:rPr>
              <a:t>بموجب هذا الشكل يكون لكل مدير مشروع ميزانية خاصة وله سلطته على المشروع الذي يعمل عليه، وهو يستعين بأفراد عاملين من إدارات وظيفية لتنفيذ مشروعه إما عن طريق استعارتهم أو تخصيصهم من قبل </a:t>
            </a:r>
            <a:r>
              <a:rPr lang="ar-DZ" dirty="0" err="1" smtClean="0">
                <a:latin typeface="Simplified Arabic" panose="02020603050405020304" pitchFamily="18" charset="-78"/>
                <a:cs typeface="Simplified Arabic" panose="02020603050405020304" pitchFamily="18" charset="-78"/>
              </a:rPr>
              <a:t>إدارتهم </a:t>
            </a:r>
            <a:r>
              <a:rPr lang="ar-DZ" dirty="0" smtClean="0">
                <a:latin typeface="Simplified Arabic" panose="02020603050405020304" pitchFamily="18" charset="-78"/>
                <a:cs typeface="Simplified Arabic" panose="02020603050405020304" pitchFamily="18" charset="-78"/>
              </a:rPr>
              <a:t>، وعندما ينتهي المشروع يعود العاملون لإدارتهم الأصلية</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198305490"/>
      </p:ext>
    </p:extLst>
  </p:cSld>
  <p:clrMapOvr>
    <a:overrideClrMapping bg1="dk2" tx1="lt1" bg2="dk1"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188640"/>
            <a:ext cx="8686800" cy="838200"/>
          </a:xfrm>
        </p:spPr>
        <p:txBody>
          <a:bodyPr/>
          <a:lstStyle/>
          <a:p>
            <a:pPr algn="ctr" rtl="1"/>
            <a:r>
              <a:rPr lang="ar-DZ" dirty="0" smtClean="0"/>
              <a:t>مميزاته</a:t>
            </a:r>
            <a:endParaRPr lang="fr-FR" dirty="0"/>
          </a:p>
        </p:txBody>
      </p:sp>
      <p:sp>
        <p:nvSpPr>
          <p:cNvPr id="3" name="Espace réservé du contenu 2"/>
          <p:cNvSpPr>
            <a:spLocks noGrp="1"/>
          </p:cNvSpPr>
          <p:nvPr>
            <p:ph idx="1"/>
          </p:nvPr>
        </p:nvSpPr>
        <p:spPr/>
        <p:txBody>
          <a:bodyPr>
            <a:normAutofit fontScale="92500" lnSpcReduction="20000"/>
          </a:bodyPr>
          <a:lstStyle/>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الاستخدام الفاعل </a:t>
            </a:r>
            <a:r>
              <a:rPr lang="ar-SA" dirty="0" err="1" smtClean="0">
                <a:solidFill>
                  <a:srgbClr val="00B0F0"/>
                </a:solidFill>
                <a:latin typeface="Simplified Arabic" panose="02020603050405020304" pitchFamily="18" charset="-78"/>
                <a:cs typeface="Simplified Arabic" panose="02020603050405020304" pitchFamily="18" charset="-78"/>
              </a:rPr>
              <a:t>للمصادر </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تسهل منظومة المصفوفة من الاستخدام الفاعل لفريق العمل المتخصص والمجهز على مستوى </a:t>
            </a:r>
            <a:r>
              <a:rPr lang="ar-SA" dirty="0" err="1" smtClean="0">
                <a:latin typeface="Simplified Arabic" panose="02020603050405020304" pitchFamily="18" charset="-78"/>
                <a:cs typeface="Simplified Arabic" panose="02020603050405020304" pitchFamily="18" charset="-78"/>
              </a:rPr>
              <a:t>عال.</a:t>
            </a:r>
            <a:r>
              <a:rPr lang="ar-SA" dirty="0" smtClean="0">
                <a:latin typeface="Simplified Arabic" panose="02020603050405020304" pitchFamily="18" charset="-78"/>
                <a:cs typeface="Simplified Arabic" panose="02020603050405020304" pitchFamily="18" charset="-78"/>
              </a:rPr>
              <a:t> وقد تشترك كل وحدة لمشروع أو منتج في المصادر المشتركة مع الوحدات الأخرى بدلاً من تكرارها لتقديم تغطية مستقلة لكلاً </a:t>
            </a:r>
            <a:r>
              <a:rPr lang="ar-SA" dirty="0" err="1" smtClean="0">
                <a:latin typeface="Simplified Arabic" panose="02020603050405020304" pitchFamily="18" charset="-78"/>
                <a:cs typeface="Simplified Arabic" panose="02020603050405020304" pitchFamily="18" charset="-78"/>
              </a:rPr>
              <a:t>منها.</a:t>
            </a:r>
            <a:r>
              <a:rPr lang="ar-SA" dirty="0" smtClean="0">
                <a:latin typeface="Simplified Arabic" panose="02020603050405020304" pitchFamily="18" charset="-78"/>
                <a:cs typeface="Simplified Arabic" panose="02020603050405020304" pitchFamily="18" charset="-78"/>
              </a:rPr>
              <a:t> وتكون هذه الميزة تحديداً عندما يحتاج المشروع إلى أقل من جهد الوقت الكامل </a:t>
            </a:r>
            <a:r>
              <a:rPr lang="ar-SA" dirty="0" err="1" smtClean="0">
                <a:latin typeface="Simplified Arabic" panose="02020603050405020304" pitchFamily="18" charset="-78"/>
                <a:cs typeface="Simplified Arabic" panose="02020603050405020304" pitchFamily="18" charset="-78"/>
              </a:rPr>
              <a:t>للمتخصصين.</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المرونة بظروف التغيير </a:t>
            </a:r>
            <a:r>
              <a:rPr lang="ar-SA" dirty="0" err="1" smtClean="0">
                <a:solidFill>
                  <a:srgbClr val="00B0F0"/>
                </a:solidFill>
                <a:latin typeface="Simplified Arabic" panose="02020603050405020304" pitchFamily="18" charset="-78"/>
                <a:cs typeface="Simplified Arabic" panose="02020603050405020304" pitchFamily="18" charset="-78"/>
              </a:rPr>
              <a:t>والشك </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الاستجابة في الوقت المحدد تجاه التغيرات التي تتطلب قنوات معلوماتية واتصال للحصول على المعلومات الفاعلة </a:t>
            </a:r>
            <a:r>
              <a:rPr lang="ar-SA" dirty="0" err="1" smtClean="0">
                <a:latin typeface="Simplified Arabic" panose="02020603050405020304" pitchFamily="18" charset="-78"/>
                <a:cs typeface="Simplified Arabic" panose="02020603050405020304" pitchFamily="18" charset="-78"/>
              </a:rPr>
              <a:t>للأ</a:t>
            </a:r>
            <a:r>
              <a:rPr lang="ar-DZ" dirty="0" smtClean="0">
                <a:latin typeface="Simplified Arabic" panose="02020603050405020304" pitchFamily="18" charset="-78"/>
                <a:cs typeface="Simplified Arabic" panose="02020603050405020304" pitchFamily="18" charset="-78"/>
              </a:rPr>
              <a:t>فراد</a:t>
            </a:r>
            <a:r>
              <a:rPr lang="ar-SA" dirty="0" smtClean="0">
                <a:latin typeface="Simplified Arabic" panose="02020603050405020304" pitchFamily="18" charset="-78"/>
                <a:cs typeface="Simplified Arabic" panose="02020603050405020304" pitchFamily="18" charset="-78"/>
              </a:rPr>
              <a:t> المطلوب إيصالها إليهم في الوقت </a:t>
            </a:r>
            <a:r>
              <a:rPr lang="ar-SA" dirty="0" err="1" smtClean="0">
                <a:latin typeface="Simplified Arabic" panose="02020603050405020304" pitchFamily="18" charset="-78"/>
                <a:cs typeface="Simplified Arabic" panose="02020603050405020304" pitchFamily="18" charset="-78"/>
              </a:rPr>
              <a:t>المحدد.</a:t>
            </a:r>
            <a:r>
              <a:rPr lang="ar-SA" dirty="0" smtClean="0">
                <a:latin typeface="Simplified Arabic" panose="02020603050405020304" pitchFamily="18" charset="-78"/>
                <a:cs typeface="Simplified Arabic" panose="02020603050405020304" pitchFamily="18" charset="-78"/>
              </a:rPr>
              <a:t> وتحث الهياكل المصفوفة التفاعل الثابت بين وحدة المشروع وأعضاء القسم </a:t>
            </a:r>
            <a:r>
              <a:rPr lang="ar-SA" dirty="0" err="1" smtClean="0">
                <a:latin typeface="Simplified Arabic" panose="02020603050405020304" pitchFamily="18" charset="-78"/>
                <a:cs typeface="Simplified Arabic" panose="02020603050405020304" pitchFamily="18" charset="-78"/>
              </a:rPr>
              <a:t>الوظيفي.</a:t>
            </a:r>
            <a:r>
              <a:rPr lang="ar-SA" dirty="0" smtClean="0">
                <a:latin typeface="Simplified Arabic" panose="02020603050405020304" pitchFamily="18" charset="-78"/>
                <a:cs typeface="Simplified Arabic" panose="02020603050405020304" pitchFamily="18" charset="-78"/>
              </a:rPr>
              <a:t> ويكون تدفق المعلومات رأسياً وأفقياً تبعاً لتبادل ال</a:t>
            </a:r>
            <a:r>
              <a:rPr lang="ar-DZ" dirty="0" smtClean="0">
                <a:latin typeface="Simplified Arabic" panose="02020603050405020304" pitchFamily="18" charset="-78"/>
                <a:cs typeface="Simplified Arabic" panose="02020603050405020304" pitchFamily="18" charset="-78"/>
              </a:rPr>
              <a:t>أفراد ال</a:t>
            </a:r>
            <a:r>
              <a:rPr lang="ar-SA" dirty="0" smtClean="0">
                <a:latin typeface="Simplified Arabic" panose="02020603050405020304" pitchFamily="18" charset="-78"/>
                <a:cs typeface="Simplified Arabic" panose="02020603050405020304" pitchFamily="18" charset="-78"/>
              </a:rPr>
              <a:t>معرفة الفنية مما ينتج عنه استجابة أسرع للظروف التنافسية والتطورات التقنية والظروف البيئية </a:t>
            </a:r>
            <a:r>
              <a:rPr lang="ar-SA" dirty="0" err="1" smtClean="0">
                <a:latin typeface="Simplified Arabic" panose="02020603050405020304" pitchFamily="18" charset="-78"/>
                <a:cs typeface="Simplified Arabic" panose="02020603050405020304" pitchFamily="18" charset="-78"/>
              </a:rPr>
              <a:t>الأخرى.</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algn="r" rtl="1">
              <a:buNone/>
            </a:pP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52535013"/>
      </p:ext>
    </p:extLst>
  </p:cSld>
  <p:clrMapOvr>
    <a:overrideClrMapping bg1="dk2" tx1="lt1" bg2="dk1"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الامتياز </a:t>
            </a:r>
            <a:r>
              <a:rPr lang="ar-SA" dirty="0" err="1" smtClean="0">
                <a:solidFill>
                  <a:srgbClr val="00B0F0"/>
                </a:solidFill>
                <a:latin typeface="Simplified Arabic" panose="02020603050405020304" pitchFamily="18" charset="-78"/>
                <a:cs typeface="Simplified Arabic" panose="02020603050405020304" pitchFamily="18" charset="-78"/>
              </a:rPr>
              <a:t>الفني </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يتفاعل المتخصصين الفنيين مع المتخصصين الآخرين في خلال فترة عملهم </a:t>
            </a:r>
            <a:r>
              <a:rPr lang="ar-SA" dirty="0" err="1" smtClean="0">
                <a:latin typeface="Simplified Arabic" panose="02020603050405020304" pitchFamily="18" charset="-78"/>
                <a:cs typeface="Simplified Arabic" panose="02020603050405020304" pitchFamily="18" charset="-78"/>
              </a:rPr>
              <a:t>بالمشروع.</a:t>
            </a:r>
            <a:r>
              <a:rPr lang="ar-SA" dirty="0" smtClean="0">
                <a:latin typeface="Simplified Arabic" panose="02020603050405020304" pitchFamily="18" charset="-78"/>
                <a:cs typeface="Simplified Arabic" panose="02020603050405020304" pitchFamily="18" charset="-78"/>
              </a:rPr>
              <a:t> وتشجع مثل هذه التفاعلات تبادل الأفكار مثل عندما يكون على عالم بمجال تطبيقات الحاسب الآلي مناقشة جميع الأمور ذات العلاقة بمعالجة البيانات الالكترونية مع خبير حسابات </a:t>
            </a:r>
            <a:r>
              <a:rPr lang="ar-SA" dirty="0" err="1" smtClean="0">
                <a:latin typeface="Simplified Arabic" panose="02020603050405020304" pitchFamily="18" charset="-78"/>
                <a:cs typeface="Simplified Arabic" panose="02020603050405020304" pitchFamily="18" charset="-78"/>
              </a:rPr>
              <a:t>مالية.</a:t>
            </a:r>
            <a:r>
              <a:rPr lang="ar-SA" dirty="0" smtClean="0">
                <a:latin typeface="Simplified Arabic" panose="02020603050405020304" pitchFamily="18" charset="-78"/>
                <a:cs typeface="Simplified Arabic" panose="02020603050405020304" pitchFamily="18" charset="-78"/>
              </a:rPr>
              <a:t> ويكون على كل خبير أن ينصت ويستوعب ويجيب على وجهات النظر الخاصة بالطرف </a:t>
            </a:r>
            <a:r>
              <a:rPr lang="ar-SA" dirty="0" err="1" smtClean="0">
                <a:latin typeface="Simplified Arabic" panose="02020603050405020304" pitchFamily="18" charset="-78"/>
                <a:cs typeface="Simplified Arabic" panose="02020603050405020304" pitchFamily="18" charset="-78"/>
              </a:rPr>
              <a:t>الثاني.</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الحرية بالإدارة العليا لتخطيط طويل </a:t>
            </a:r>
            <a:r>
              <a:rPr lang="ar-SA" dirty="0" err="1" smtClean="0">
                <a:solidFill>
                  <a:srgbClr val="00B0F0"/>
                </a:solidFill>
                <a:latin typeface="Simplified Arabic" panose="02020603050405020304" pitchFamily="18" charset="-78"/>
                <a:cs typeface="Simplified Arabic" panose="02020603050405020304" pitchFamily="18" charset="-78"/>
              </a:rPr>
              <a:t>الآجل</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تكون إحدى الأسباب التي تحث المنظمات على التطوير من منظومة المصفوفة هي أن يكون بمقدور الإدارة العليا أن تكون ليست منخرطة فالمعاملات التي تتم </a:t>
            </a:r>
            <a:r>
              <a:rPr lang="ar-SA" dirty="0" err="1" smtClean="0">
                <a:latin typeface="Simplified Arabic" panose="02020603050405020304" pitchFamily="18" charset="-78"/>
                <a:cs typeface="Simplified Arabic" panose="02020603050405020304" pitchFamily="18" charset="-78"/>
              </a:rPr>
              <a:t>يومياً.</a:t>
            </a:r>
            <a:r>
              <a:rPr lang="ar-SA" dirty="0" smtClean="0">
                <a:latin typeface="Simplified Arabic" panose="02020603050405020304" pitchFamily="18" charset="-78"/>
                <a:cs typeface="Simplified Arabic" panose="02020603050405020304" pitchFamily="18" charset="-78"/>
              </a:rPr>
              <a:t> </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595487709"/>
      </p:ext>
    </p:extLst>
  </p:cSld>
  <p:clrMapOvr>
    <a:overrideClrMapping bg1="dk2" tx1="lt1" bg2="dk1"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28800" y="1196752"/>
            <a:ext cx="8686800" cy="5328592"/>
          </a:xfrm>
        </p:spPr>
        <p:txBody>
          <a:bodyPr>
            <a:normAutofit fontScale="92500" lnSpcReduction="20000"/>
          </a:bodyPr>
          <a:lstStyle/>
          <a:p>
            <a:pPr lvl="0" algn="r" rtl="1">
              <a:buNone/>
            </a:pPr>
            <a:r>
              <a:rPr lang="ar-SA" dirty="0" smtClean="0">
                <a:solidFill>
                  <a:srgbClr val="00B0F0"/>
                </a:solidFill>
                <a:latin typeface="Simplified Arabic" panose="02020603050405020304" pitchFamily="18" charset="-78"/>
                <a:cs typeface="Simplified Arabic" panose="02020603050405020304" pitchFamily="18" charset="-78"/>
              </a:rPr>
              <a:t>التحسين من الدافعية </a:t>
            </a:r>
            <a:r>
              <a:rPr lang="ar-SA" dirty="0" err="1" smtClean="0">
                <a:solidFill>
                  <a:srgbClr val="00B0F0"/>
                </a:solidFill>
                <a:latin typeface="Simplified Arabic" panose="02020603050405020304" pitchFamily="18" charset="-78"/>
                <a:cs typeface="Simplified Arabic" panose="02020603050405020304" pitchFamily="18" charset="-78"/>
              </a:rPr>
              <a:t>والوفاء </a:t>
            </a:r>
            <a:r>
              <a:rPr lang="ar-SA" dirty="0" err="1"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 تتكون المشاريع ومجموعات الأفراد من الأفراد ذوي المعرفة المتخصصة والذين تولي لهم الإدارة على أساس خبراتهم مسئولية الجوانب المحددة الخاصة بالعمل</a:t>
            </a:r>
            <a:r>
              <a:rPr lang="ar-DZ" dirty="0" err="1" smtClean="0">
                <a:latin typeface="Simplified Arabic" panose="02020603050405020304" pitchFamily="18" charset="-78"/>
                <a:cs typeface="Simplified Arabic" panose="02020603050405020304" pitchFamily="18" charset="-78"/>
              </a:rPr>
              <a:t>.</a:t>
            </a:r>
            <a:r>
              <a:rPr lang="ar-SA" dirty="0" smtClean="0">
                <a:latin typeface="Simplified Arabic" panose="02020603050405020304" pitchFamily="18" charset="-78"/>
                <a:cs typeface="Simplified Arabic" panose="02020603050405020304" pitchFamily="18" charset="-78"/>
              </a:rPr>
              <a:t> وعليه تكون عملية اتخاذ القرار داخل المجموعة هي أكثر مشاركة وديمقراطية من التشكيلات الهرمية للرتب </a:t>
            </a:r>
            <a:r>
              <a:rPr lang="ar-SA" dirty="0" err="1" smtClean="0">
                <a:latin typeface="Simplified Arabic" panose="02020603050405020304" pitchFamily="18" charset="-78"/>
                <a:cs typeface="Simplified Arabic" panose="02020603050405020304" pitchFamily="18" charset="-78"/>
              </a:rPr>
              <a:t>الوظيفية.</a:t>
            </a:r>
            <a:r>
              <a:rPr lang="ar-SA" dirty="0" smtClean="0">
                <a:latin typeface="Simplified Arabic" panose="02020603050405020304" pitchFamily="18" charset="-78"/>
                <a:cs typeface="Simplified Arabic" panose="02020603050405020304" pitchFamily="18" charset="-78"/>
              </a:rPr>
              <a:t> وتتبنى فرصة المشاركة هذه بالقرارات الرئيسة مستويات عالية من الدافعية والوفاء وخاصة بالنسبة للذين لديهم تخصص </a:t>
            </a:r>
            <a:r>
              <a:rPr lang="ar-SA" dirty="0" err="1" smtClean="0">
                <a:latin typeface="Simplified Arabic" panose="02020603050405020304" pitchFamily="18" charset="-78"/>
                <a:cs typeface="Simplified Arabic" panose="02020603050405020304" pitchFamily="18" charset="-78"/>
              </a:rPr>
              <a:t>معرفي.</a:t>
            </a:r>
            <a:r>
              <a:rPr lang="ar-SA" dirty="0" smtClean="0">
                <a:latin typeface="Simplified Arabic" panose="02020603050405020304" pitchFamily="18" charset="-78"/>
                <a:cs typeface="Simplified Arabic" panose="02020603050405020304" pitchFamily="18" charset="-78"/>
              </a:rPr>
              <a:t> </a:t>
            </a:r>
            <a:endParaRPr lang="fr-FR" dirty="0" smtClean="0">
              <a:latin typeface="Simplified Arabic" panose="02020603050405020304" pitchFamily="18" charset="-78"/>
              <a:cs typeface="Simplified Arabic" panose="02020603050405020304" pitchFamily="18" charset="-78"/>
            </a:endParaRPr>
          </a:p>
          <a:p>
            <a:pPr algn="r">
              <a:buNone/>
            </a:pPr>
            <a:r>
              <a:rPr lang="ar-SA" dirty="0" smtClean="0">
                <a:solidFill>
                  <a:srgbClr val="00B0F0"/>
                </a:solidFill>
                <a:latin typeface="Simplified Arabic" panose="02020603050405020304" pitchFamily="18" charset="-78"/>
                <a:cs typeface="Simplified Arabic" panose="02020603050405020304" pitchFamily="18" charset="-78"/>
              </a:rPr>
              <a:t>تقديم الفرص بالنسبة لتنمية المهارات </a:t>
            </a:r>
            <a:r>
              <a:rPr lang="ar-SA" dirty="0" err="1" smtClean="0">
                <a:solidFill>
                  <a:srgbClr val="00B0F0"/>
                </a:solidFill>
                <a:latin typeface="Simplified Arabic" panose="02020603050405020304" pitchFamily="18" charset="-78"/>
                <a:cs typeface="Simplified Arabic" panose="02020603050405020304" pitchFamily="18" charset="-78"/>
              </a:rPr>
              <a:t>الشخصية : </a:t>
            </a:r>
            <a:r>
              <a:rPr lang="ar-SA" dirty="0" smtClean="0">
                <a:latin typeface="Simplified Arabic" panose="02020603050405020304" pitchFamily="18" charset="-78"/>
                <a:cs typeface="Simplified Arabic" panose="02020603050405020304" pitchFamily="18" charset="-78"/>
              </a:rPr>
              <a:t>- تمنح المنظمات المتبعة لمنظومة المصفوفة لأعضائها فرصة كبيرة للتطوير من مهاراتهم </a:t>
            </a:r>
            <a:r>
              <a:rPr lang="ar-SA" dirty="0" err="1" smtClean="0">
                <a:latin typeface="Simplified Arabic" panose="02020603050405020304" pitchFamily="18" charset="-78"/>
                <a:cs typeface="Simplified Arabic" panose="02020603050405020304" pitchFamily="18" charset="-78"/>
              </a:rPr>
              <a:t>ومعرفتهم.</a:t>
            </a:r>
            <a:r>
              <a:rPr lang="ar-SA" dirty="0" smtClean="0">
                <a:latin typeface="Simplified Arabic" panose="02020603050405020304" pitchFamily="18" charset="-78"/>
                <a:cs typeface="Simplified Arabic" panose="02020603050405020304" pitchFamily="18" charset="-78"/>
              </a:rPr>
              <a:t> وبوضعهم في مجموعات </a:t>
            </a:r>
            <a:r>
              <a:rPr lang="ar-SA" dirty="0" err="1" smtClean="0">
                <a:latin typeface="Simplified Arabic" panose="02020603050405020304" pitchFamily="18" charset="-78"/>
                <a:cs typeface="Simplified Arabic" panose="02020603050405020304" pitchFamily="18" charset="-78"/>
              </a:rPr>
              <a:t>بها</a:t>
            </a:r>
            <a:r>
              <a:rPr lang="ar-SA" dirty="0" smtClean="0">
                <a:latin typeface="Simplified Arabic" panose="02020603050405020304" pitchFamily="18" charset="-78"/>
                <a:cs typeface="Simplified Arabic" panose="02020603050405020304" pitchFamily="18" charset="-78"/>
              </a:rPr>
              <a:t> أفراد يمثلون الجوانب المتنوعة من المنظمة، فأنه يكون لهم تقدير خاص لوجهات النظر المختلفة التي يتم التعبير عنها وبالتالي يكونوا واعين أكثر بالوضع العام </a:t>
            </a:r>
            <a:r>
              <a:rPr lang="ar-SA" dirty="0" err="1" smtClean="0">
                <a:latin typeface="Simplified Arabic" panose="02020603050405020304" pitchFamily="18" charset="-78"/>
                <a:cs typeface="Simplified Arabic" panose="02020603050405020304" pitchFamily="18" charset="-78"/>
              </a:rPr>
              <a:t>للمنظمة.</a:t>
            </a:r>
            <a:r>
              <a:rPr lang="ar-SA" dirty="0" smtClean="0">
                <a:latin typeface="Simplified Arabic" panose="02020603050405020304" pitchFamily="18" charset="-78"/>
                <a:cs typeface="Simplified Arabic" panose="02020603050405020304" pitchFamily="18" charset="-78"/>
              </a:rPr>
              <a:t> كمثال بالجوانب ذات العلاقة بالشئون المالية ويتعرف المحاسبون على المعلومات ذات العلاقة بالتسويق.</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85550029"/>
      </p:ext>
    </p:extLst>
  </p:cSld>
  <p:clrMapOvr>
    <a:overrideClrMapping bg1="dk2" tx1="lt1" bg2="dk1"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ar-DZ" altLang="fr-FR" sz="4000" b="1" dirty="0" smtClean="0"/>
              <a:t>أولا: الأشكال </a:t>
            </a:r>
            <a:r>
              <a:rPr lang="ar-DZ" altLang="fr-FR" sz="4000" b="1" dirty="0"/>
              <a:t>النمطية لهنري </a:t>
            </a:r>
            <a:r>
              <a:rPr lang="ar-SA" altLang="fr-FR" sz="4000" b="1" dirty="0" err="1"/>
              <a:t>منتزبرج</a:t>
            </a:r>
            <a:endParaRPr lang="en-US" altLang="fr-FR" sz="4000" b="1" dirty="0"/>
          </a:p>
        </p:txBody>
      </p:sp>
      <p:sp>
        <p:nvSpPr>
          <p:cNvPr id="35843" name="Rectangle 3"/>
          <p:cNvSpPr>
            <a:spLocks noGrp="1" noChangeArrowheads="1"/>
          </p:cNvSpPr>
          <p:nvPr>
            <p:ph idx="1"/>
          </p:nvPr>
        </p:nvSpPr>
        <p:spPr/>
        <p:txBody>
          <a:bodyPr/>
          <a:lstStyle/>
          <a:p>
            <a:pPr marL="0" indent="0" eaLnBrk="1" hangingPunct="1">
              <a:buNone/>
              <a:defRPr/>
            </a:pPr>
            <a:r>
              <a:rPr lang="ar-DZ" altLang="fr-FR" b="1" dirty="0" smtClean="0"/>
              <a:t>1- مكونات المنظمة</a:t>
            </a:r>
          </a:p>
          <a:p>
            <a:pPr marL="0" indent="0" eaLnBrk="1" hangingPunct="1">
              <a:buNone/>
              <a:defRPr/>
            </a:pPr>
            <a:r>
              <a:rPr lang="ar-SA" altLang="fr-FR" dirty="0" smtClean="0"/>
              <a:t>اعتبر </a:t>
            </a:r>
            <a:r>
              <a:rPr lang="ar-SA" altLang="fr-FR" dirty="0" err="1" smtClean="0"/>
              <a:t>منتزبرج</a:t>
            </a:r>
            <a:r>
              <a:rPr lang="ar-SA" altLang="fr-FR" dirty="0" smtClean="0"/>
              <a:t> أن المنظمات مكونة من خمسة عناصر أساسية أو خمس مجموعات من الأفراد قد يسيطر أي منهما على العناصر الأخرى ويحدد العامل المسيطر التنظيم المناسب لتلك الظروف والعناصر الخمس هي:</a:t>
            </a:r>
            <a:endParaRPr lang="fr-FR" altLang="fr-FR" dirty="0" smtClean="0"/>
          </a:p>
        </p:txBody>
      </p:sp>
      <p:sp>
        <p:nvSpPr>
          <p:cNvPr id="6" name="Espace réservé du numéro de diapositive 5"/>
          <p:cNvSpPr>
            <a:spLocks noGrp="1"/>
          </p:cNvSpPr>
          <p:nvPr>
            <p:ph type="sldNum" sz="quarter" idx="12"/>
          </p:nvPr>
        </p:nvSpPr>
        <p:spPr/>
        <p:txBody>
          <a:bodyPr/>
          <a:lstStyle/>
          <a:p>
            <a:pPr>
              <a:defRPr/>
            </a:pPr>
            <a:fld id="{C9FDA876-F659-41BF-9B4E-C5FA350D11AA}" type="slidenum">
              <a:rPr lang="ar-SA" altLang="fr-FR"/>
              <a:pPr>
                <a:defRPr/>
              </a:pPr>
              <a:t>3</a:t>
            </a:fld>
            <a:endParaRPr lang="fr-FR" altLang="fr-FR"/>
          </a:p>
        </p:txBody>
      </p:sp>
    </p:spTree>
    <p:extLst>
      <p:ext uri="{BB962C8B-B14F-4D97-AF65-F5344CB8AC3E}">
        <p14:creationId xmlns:p14="http://schemas.microsoft.com/office/powerpoint/2010/main" val="2399588041"/>
      </p:ext>
    </p:extLst>
  </p:cSld>
  <p:clrMapOvr>
    <a:overrideClrMapping bg1="dk2" tx1="lt1" bg2="dk1"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260648"/>
            <a:ext cx="8686800" cy="838200"/>
          </a:xfrm>
        </p:spPr>
        <p:txBody>
          <a:bodyPr/>
          <a:lstStyle/>
          <a:p>
            <a:pPr algn="ctr" rtl="1"/>
            <a:r>
              <a:rPr lang="ar-DZ" dirty="0" smtClean="0">
                <a:latin typeface="Simplified Arabic" panose="02020603050405020304" pitchFamily="18" charset="-78"/>
                <a:cs typeface="Simplified Arabic" panose="02020603050405020304" pitchFamily="18" charset="-78"/>
              </a:rPr>
              <a:t>سلبيات المصفوفة</a:t>
            </a:r>
            <a:endParaRPr lang="fr-FR"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1828800" y="1554163"/>
            <a:ext cx="8686800" cy="3170982"/>
          </a:xfrm>
        </p:spPr>
        <p:txBody>
          <a:bodyPr>
            <a:normAutofit/>
          </a:bodyPr>
          <a:lstStyle/>
          <a:p>
            <a:pPr algn="ctr" rtl="1">
              <a:buNone/>
            </a:pPr>
            <a:r>
              <a:rPr lang="ar-DZ" sz="3800" dirty="0">
                <a:latin typeface="Simplified Arabic" panose="02020603050405020304" pitchFamily="18" charset="-78"/>
                <a:cs typeface="Simplified Arabic" panose="02020603050405020304" pitchFamily="18" charset="-78"/>
              </a:rPr>
              <a:t> الخروج عن مبدأ وحدة الأمر، فالعمال يتلقون الأوامر من مدير المشروع ومن مدراء الإدارات التنفيذية التابعة لهم المر الذي قد يولد صراعا بين المسؤولين ويؤدي إلى احباط العاملين</a:t>
            </a:r>
            <a:endParaRPr lang="fr-FR" sz="3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673090731"/>
      </p:ext>
    </p:extLst>
  </p:cSld>
  <p:clrMapOvr>
    <a:overrideClrMapping bg1="dk2" tx1="lt1" bg2="dk1"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42" name="Espace réservé du numéro de diapositive 3"/>
          <p:cNvSpPr>
            <a:spLocks noGrp="1"/>
          </p:cNvSpPr>
          <p:nvPr>
            <p:ph type="sldNum" sz="quarter" idx="12"/>
          </p:nvPr>
        </p:nvSpPr>
        <p:spPr/>
        <p:txBody>
          <a:bodyPr/>
          <a:lstStyle/>
          <a:p>
            <a:pPr>
              <a:defRPr/>
            </a:pPr>
            <a:fld id="{00ECEB40-A928-4D56-910A-605941247D06}" type="slidenum">
              <a:rPr lang="ar-SA" altLang="fr-FR"/>
              <a:pPr>
                <a:defRPr/>
              </a:pPr>
              <a:t>31</a:t>
            </a:fld>
            <a:endParaRPr lang="fr-FR" altLang="fr-FR"/>
          </a:p>
        </p:txBody>
      </p:sp>
      <p:graphicFrame>
        <p:nvGraphicFramePr>
          <p:cNvPr id="42139" name="Group 155"/>
          <p:cNvGraphicFramePr>
            <a:graphicFrameLocks noGrp="1"/>
          </p:cNvGraphicFramePr>
          <p:nvPr/>
        </p:nvGraphicFramePr>
        <p:xfrm>
          <a:off x="2495550" y="1700213"/>
          <a:ext cx="7416800" cy="3718464"/>
        </p:xfrm>
        <a:graphic>
          <a:graphicData uri="http://schemas.openxmlformats.org/drawingml/2006/table">
            <a:tbl>
              <a:tblPr rtl="1"/>
              <a:tblGrid>
                <a:gridCol w="1722437"/>
                <a:gridCol w="2238375"/>
                <a:gridCol w="1866900"/>
                <a:gridCol w="1589088"/>
              </a:tblGrid>
              <a:tr h="33522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التصميم</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الوصف</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المجموعة المسيطرة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مثال</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0C0C0"/>
                    </a:solidFill>
                  </a:tcPr>
                </a:tc>
              </a:tr>
              <a:tr h="579021">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الهيكل البسيط</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بسيط، غير رسمي</a:t>
                      </a:r>
                      <a:endParaRPr kumimoji="0" lang="en-US" altLang="fr-FR" sz="12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endParaRPr>
                    </a:p>
                    <a:p>
                      <a:pPr marL="0" marR="0" lvl="0" indent="0" algn="justLow" defTabSz="914400" rtl="1" eaLnBrk="0" fontAlgn="base" latinLnBrk="0" hangingPunct="0">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مركزية السلطة في شخص واحد</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أعلى مجموعة استراتيجية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المنظمات الشخصية الصغيرة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9021">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البيروقراطية الميكانيكية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معقدة جداً، بيئة رسمية مع خطوط سلطة واضحة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مجموعة من الأخصائيين</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المكاتب الحكومية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819">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بيروقراطية الأخصائيين</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معقد، تتركز سلطة اتخاذ القرار في مجموعة من الأخصائيين.</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العمالة الأساسية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الجامعة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819">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500" b="1" i="0" u="none" strike="noStrike" cap="none" normalizeH="0" baseline="0" dirty="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التصميم وفقاً للوحدات </a:t>
                      </a:r>
                      <a:r>
                        <a:rPr kumimoji="0" lang="ar-SA" altLang="fr-FR" sz="1500" b="1" i="0" u="none" strike="noStrike" cap="none" normalizeH="0" baseline="0" dirty="0" err="1"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الإستراتيجية</a:t>
                      </a:r>
                      <a:endParaRPr kumimoji="0" lang="ar-SA" altLang="fr-FR" sz="2000" b="1" i="0" u="none" strike="noStrike" cap="none" normalizeH="0" baseline="0" dirty="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الضخامة، منظمات رسمية، مع وجود عدد من الأقسام المنفصلة.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رجال الإدارة الوسطى</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5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شركة جنرال موتورز (شركات المبيعات)</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9021">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التصميم الملائم لغرض محدد</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بسيط، غير رسمي مع لامركزية السلطة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العمالة المعاونة</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algn="r" rtl="1"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0" marR="0" lvl="0" indent="0" algn="justLow" defTabSz="914400" rtl="1" eaLnBrk="1" fontAlgn="base" latinLnBrk="0" hangingPunct="1">
                        <a:lnSpc>
                          <a:spcPct val="100000"/>
                        </a:lnSpc>
                        <a:spcBef>
                          <a:spcPct val="0"/>
                        </a:spcBef>
                        <a:spcAft>
                          <a:spcPct val="0"/>
                        </a:spcAft>
                        <a:buClr>
                          <a:schemeClr val="hlink"/>
                        </a:buClr>
                        <a:buSzPct val="70000"/>
                        <a:buFont typeface="Wingdings" panose="05000000000000000000" pitchFamily="2" charset="2"/>
                        <a:buNone/>
                        <a:tabLst/>
                      </a:pPr>
                      <a:r>
                        <a:rPr kumimoji="0" lang="ar-SA" altLang="fr-FR" sz="1600" b="1" i="0" u="none" strike="noStrike" cap="none" normalizeH="0" baseline="0" smtClean="0">
                          <a:ln>
                            <a:noFill/>
                          </a:ln>
                          <a:solidFill>
                            <a:schemeClr val="tx1"/>
                          </a:solidFill>
                          <a:effectLst>
                            <a:outerShdw blurRad="38100" dist="38100" dir="2700000" algn="tl">
                              <a:srgbClr val="000000"/>
                            </a:outerShdw>
                          </a:effectLst>
                          <a:latin typeface="Times New Roman" panose="02020603050405020304" pitchFamily="18" charset="0"/>
                          <a:ea typeface="Times New Roman" panose="02020603050405020304" pitchFamily="18" charset="0"/>
                          <a:cs typeface="Simplified Arabic" panose="02020603050405020304" pitchFamily="18" charset="-78"/>
                        </a:rPr>
                        <a:t>- الشركات التي تنمي برامج الكمبيوتر</a:t>
                      </a:r>
                      <a:endParaRPr kumimoji="0" lang="ar-SA" altLang="fr-FR" sz="2000" b="1" i="0" u="none" strike="noStrike" cap="none" normalizeH="0" baseline="0" smtClean="0">
                        <a:ln>
                          <a:noFill/>
                        </a:ln>
                        <a:solidFill>
                          <a:schemeClr val="tx1"/>
                        </a:solidFill>
                        <a:effectLst>
                          <a:outerShdw blurRad="38100" dist="38100" dir="2700000" algn="tl">
                            <a:srgbClr val="000000"/>
                          </a:outerShdw>
                        </a:effectLst>
                        <a:latin typeface="Verdana" panose="020B0604030504040204" pitchFamily="34" charset="0"/>
                        <a:ea typeface="Times New Roman" panose="02020603050405020304" pitchFamily="18" charset="0"/>
                        <a:cs typeface="Simplified Arabic" panose="02020603050405020304" pitchFamily="18" charset="-78"/>
                      </a:endParaRPr>
                    </a:p>
                  </a:txBody>
                  <a:tcPr marT="45712" marB="45712"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8168" name="Rectangle 149"/>
          <p:cNvSpPr>
            <a:spLocks noChangeArrowheads="1"/>
          </p:cNvSpPr>
          <p:nvPr/>
        </p:nvSpPr>
        <p:spPr bwMode="auto">
          <a:xfrm>
            <a:off x="3503613" y="750889"/>
            <a:ext cx="5905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a:solidFill>
                  <a:schemeClr val="tx1"/>
                </a:solidFill>
                <a:latin typeface="Verdana" panose="020B0604030504040204" pitchFamily="34" charset="0"/>
                <a:cs typeface="Arial" panose="020B0604020202020204" pitchFamily="34" charset="0"/>
              </a:defRPr>
            </a:lvl1pPr>
            <a:lvl2pPr marL="742950" indent="-285750" algn="r" rtl="1">
              <a:defRPr>
                <a:solidFill>
                  <a:schemeClr val="tx1"/>
                </a:solidFill>
                <a:latin typeface="Verdana" panose="020B0604030504040204" pitchFamily="34" charset="0"/>
                <a:cs typeface="Arial" panose="020B0604020202020204" pitchFamily="34" charset="0"/>
              </a:defRPr>
            </a:lvl2pPr>
            <a:lvl3pPr marL="1143000" indent="-228600" algn="r" rtl="1">
              <a:defRPr>
                <a:solidFill>
                  <a:schemeClr val="tx1"/>
                </a:solidFill>
                <a:latin typeface="Verdana" panose="020B0604030504040204" pitchFamily="34" charset="0"/>
                <a:cs typeface="Arial" panose="020B0604020202020204" pitchFamily="34" charset="0"/>
              </a:defRPr>
            </a:lvl3pPr>
            <a:lvl4pPr marL="1600200" indent="-228600" algn="r" rtl="1">
              <a:defRPr>
                <a:solidFill>
                  <a:schemeClr val="tx1"/>
                </a:solidFill>
                <a:latin typeface="Verdana" panose="020B0604030504040204" pitchFamily="34" charset="0"/>
                <a:cs typeface="Arial" panose="020B0604020202020204" pitchFamily="34" charset="0"/>
              </a:defRPr>
            </a:lvl4pPr>
            <a:lvl5pPr marL="2057400" indent="-228600" algn="r" rtl="1">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fr-FR" sz="2000" b="1">
                <a:latin typeface="Arial" panose="020B0604020202020204" pitchFamily="34" charset="0"/>
              </a:rPr>
              <a:t>ويمكن لنا توضيح تلك الأشكال التنظيمية من خلال الجدول التالي:</a:t>
            </a:r>
          </a:p>
        </p:txBody>
      </p:sp>
    </p:spTree>
    <p:extLst>
      <p:ext uri="{BB962C8B-B14F-4D97-AF65-F5344CB8AC3E}">
        <p14:creationId xmlns:p14="http://schemas.microsoft.com/office/powerpoint/2010/main" val="2941092276"/>
      </p:ext>
    </p:extLst>
  </p:cSld>
  <p:clrMapOvr>
    <a:overrideClrMapping bg1="dk2" tx1="lt1" bg2="dk1"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4CDBC813-5291-4495-BF69-34C12525DCD7}" type="slidenum">
              <a:rPr lang="ar-SA" altLang="fr-FR" smtClean="0"/>
              <a:pPr>
                <a:defRPr/>
              </a:pPr>
              <a:t>32</a:t>
            </a:fld>
            <a:endParaRPr lang="fr-FR" altLang="fr-FR"/>
          </a:p>
        </p:txBody>
      </p:sp>
      <p:sp>
        <p:nvSpPr>
          <p:cNvPr id="3" name="ZoneTexte 2"/>
          <p:cNvSpPr txBox="1"/>
          <p:nvPr/>
        </p:nvSpPr>
        <p:spPr>
          <a:xfrm>
            <a:off x="2243572" y="2647958"/>
            <a:ext cx="7704856" cy="784830"/>
          </a:xfrm>
          <a:prstGeom prst="rect">
            <a:avLst/>
          </a:prstGeom>
          <a:noFill/>
        </p:spPr>
        <p:txBody>
          <a:bodyPr wrap="square" rtlCol="0">
            <a:spAutoFit/>
          </a:bodyPr>
          <a:lstStyle/>
          <a:p>
            <a:pPr algn="ctr"/>
            <a:r>
              <a:rPr lang="ar-DZ" sz="4500" dirty="0" smtClean="0">
                <a:solidFill>
                  <a:schemeClr val="tx2"/>
                </a:solidFill>
              </a:rPr>
              <a:t>ثانيا: الأشـــــكال </a:t>
            </a:r>
            <a:r>
              <a:rPr lang="ar-DZ" sz="4500" dirty="0">
                <a:solidFill>
                  <a:schemeClr val="tx2"/>
                </a:solidFill>
              </a:rPr>
              <a:t>الـــــحديثة</a:t>
            </a:r>
            <a:endParaRPr lang="fr-FR" sz="4500" dirty="0">
              <a:solidFill>
                <a:schemeClr val="tx2"/>
              </a:solidFill>
            </a:endParaRPr>
          </a:p>
        </p:txBody>
      </p:sp>
    </p:spTree>
    <p:extLst>
      <p:ext uri="{BB962C8B-B14F-4D97-AF65-F5344CB8AC3E}">
        <p14:creationId xmlns:p14="http://schemas.microsoft.com/office/powerpoint/2010/main" val="2713252770"/>
      </p:ext>
    </p:extLst>
  </p:cSld>
  <p:clrMapOvr>
    <a:overrideClrMapping bg1="dk2" tx1="lt1" bg2="dk1"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828800" y="260648"/>
            <a:ext cx="8686800" cy="838200"/>
          </a:xfrm>
        </p:spPr>
        <p:txBody>
          <a:bodyPr/>
          <a:lstStyle/>
          <a:p>
            <a:pPr algn="ctr" rtl="1"/>
            <a:r>
              <a:rPr lang="ar-DZ" dirty="0" smtClean="0">
                <a:solidFill>
                  <a:srgbClr val="FF0000"/>
                </a:solidFill>
              </a:rPr>
              <a:t>النوع </a:t>
            </a:r>
            <a:r>
              <a:rPr lang="ar-DZ" dirty="0" smtClean="0">
                <a:solidFill>
                  <a:srgbClr val="FF0000"/>
                </a:solidFill>
              </a:rPr>
              <a:t>الأول: </a:t>
            </a:r>
            <a:r>
              <a:rPr lang="ar-DZ" dirty="0" smtClean="0">
                <a:solidFill>
                  <a:srgbClr val="FF0000"/>
                </a:solidFill>
              </a:rPr>
              <a:t>التنظيم الشبكي</a:t>
            </a:r>
            <a:endParaRPr lang="fr-FR" dirty="0">
              <a:solidFill>
                <a:srgbClr val="FF0000"/>
              </a:solidFill>
            </a:endParaRPr>
          </a:p>
        </p:txBody>
      </p:sp>
      <p:sp>
        <p:nvSpPr>
          <p:cNvPr id="3" name="Espace réservé du contenu 2"/>
          <p:cNvSpPr>
            <a:spLocks noGrp="1"/>
          </p:cNvSpPr>
          <p:nvPr>
            <p:ph idx="1"/>
          </p:nvPr>
        </p:nvSpPr>
        <p:spPr>
          <a:xfrm>
            <a:off x="7824192" y="1796624"/>
            <a:ext cx="2304256" cy="575385"/>
          </a:xfrm>
          <a:ln>
            <a:solidFill>
              <a:srgbClr val="000000"/>
            </a:solidFill>
          </a:ln>
        </p:spPr>
        <p:txBody>
          <a:bodyPr>
            <a:noAutofit/>
          </a:bodyPr>
          <a:lstStyle/>
          <a:p>
            <a:pPr algn="ctr" rtl="1">
              <a:buNone/>
            </a:pPr>
            <a:r>
              <a:rPr lang="ar-DZ" sz="2400" dirty="0"/>
              <a:t>الحسابات في كندا</a:t>
            </a:r>
            <a:endParaRPr lang="fr-FR" sz="2400" dirty="0"/>
          </a:p>
        </p:txBody>
      </p:sp>
      <p:sp>
        <p:nvSpPr>
          <p:cNvPr id="4" name="ZoneTexte 3"/>
          <p:cNvSpPr txBox="1"/>
          <p:nvPr/>
        </p:nvSpPr>
        <p:spPr>
          <a:xfrm>
            <a:off x="2567608" y="1796624"/>
            <a:ext cx="2448272" cy="461665"/>
          </a:xfrm>
          <a:prstGeom prst="rect">
            <a:avLst/>
          </a:prstGeom>
          <a:noFill/>
          <a:ln>
            <a:solidFill>
              <a:srgbClr val="000000"/>
            </a:solidFill>
          </a:ln>
        </p:spPr>
        <p:txBody>
          <a:bodyPr wrap="square" rtlCol="0">
            <a:spAutoFit/>
          </a:bodyPr>
          <a:lstStyle/>
          <a:p>
            <a:pPr algn="ctr"/>
            <a:r>
              <a:rPr lang="ar-DZ" sz="2400" dirty="0"/>
              <a:t>التموين في إيطاليا</a:t>
            </a:r>
            <a:endParaRPr lang="fr-FR" sz="2400" dirty="0"/>
          </a:p>
        </p:txBody>
      </p:sp>
      <p:sp>
        <p:nvSpPr>
          <p:cNvPr id="5" name="ZoneTexte 4"/>
          <p:cNvSpPr txBox="1"/>
          <p:nvPr/>
        </p:nvSpPr>
        <p:spPr>
          <a:xfrm>
            <a:off x="2279578" y="3516138"/>
            <a:ext cx="2520279" cy="461665"/>
          </a:xfrm>
          <a:prstGeom prst="rect">
            <a:avLst/>
          </a:prstGeom>
          <a:noFill/>
          <a:ln>
            <a:solidFill>
              <a:srgbClr val="000000"/>
            </a:solidFill>
          </a:ln>
        </p:spPr>
        <p:txBody>
          <a:bodyPr wrap="square" rtlCol="0">
            <a:spAutoFit/>
          </a:bodyPr>
          <a:lstStyle/>
          <a:p>
            <a:pPr algn="ctr"/>
            <a:r>
              <a:rPr lang="ar-DZ" sz="2400" dirty="0"/>
              <a:t>النقل في كوريا</a:t>
            </a:r>
            <a:endParaRPr lang="fr-FR" sz="2400" dirty="0"/>
          </a:p>
        </p:txBody>
      </p:sp>
      <p:sp>
        <p:nvSpPr>
          <p:cNvPr id="6" name="ZoneTexte 5"/>
          <p:cNvSpPr txBox="1"/>
          <p:nvPr/>
        </p:nvSpPr>
        <p:spPr>
          <a:xfrm>
            <a:off x="7824192" y="3558208"/>
            <a:ext cx="2448272" cy="461665"/>
          </a:xfrm>
          <a:prstGeom prst="rect">
            <a:avLst/>
          </a:prstGeom>
          <a:noFill/>
          <a:ln>
            <a:solidFill>
              <a:srgbClr val="000000"/>
            </a:solidFill>
          </a:ln>
        </p:spPr>
        <p:txBody>
          <a:bodyPr wrap="square" rtlCol="0">
            <a:spAutoFit/>
          </a:bodyPr>
          <a:lstStyle/>
          <a:p>
            <a:pPr algn="ctr"/>
            <a:r>
              <a:rPr lang="ar-DZ" sz="2400" dirty="0"/>
              <a:t>التوزيع في ألمانيا</a:t>
            </a:r>
            <a:endParaRPr lang="fr-FR" sz="2400" dirty="0"/>
          </a:p>
        </p:txBody>
      </p:sp>
      <p:sp>
        <p:nvSpPr>
          <p:cNvPr id="7" name="ZoneTexte 6"/>
          <p:cNvSpPr txBox="1"/>
          <p:nvPr/>
        </p:nvSpPr>
        <p:spPr>
          <a:xfrm>
            <a:off x="5375919" y="4792656"/>
            <a:ext cx="1944216" cy="830997"/>
          </a:xfrm>
          <a:prstGeom prst="rect">
            <a:avLst/>
          </a:prstGeom>
          <a:noFill/>
          <a:ln>
            <a:solidFill>
              <a:srgbClr val="000000"/>
            </a:solidFill>
          </a:ln>
        </p:spPr>
        <p:txBody>
          <a:bodyPr wrap="square" rtlCol="0">
            <a:spAutoFit/>
          </a:bodyPr>
          <a:lstStyle/>
          <a:p>
            <a:pPr algn="ctr"/>
            <a:r>
              <a:rPr lang="ar-DZ" sz="2400" dirty="0"/>
              <a:t>التصنيع في الصين</a:t>
            </a:r>
            <a:endParaRPr lang="fr-FR" sz="2400" dirty="0"/>
          </a:p>
        </p:txBody>
      </p:sp>
      <p:grpSp>
        <p:nvGrpSpPr>
          <p:cNvPr id="33" name="Groupe 32"/>
          <p:cNvGrpSpPr/>
          <p:nvPr/>
        </p:nvGrpSpPr>
        <p:grpSpPr>
          <a:xfrm>
            <a:off x="5274576" y="2348880"/>
            <a:ext cx="2232248" cy="1944216"/>
            <a:chOff x="3745070" y="2348880"/>
            <a:chExt cx="1944216" cy="1728192"/>
          </a:xfrm>
        </p:grpSpPr>
        <p:sp>
          <p:nvSpPr>
            <p:cNvPr id="8" name="ZoneTexte 7"/>
            <p:cNvSpPr txBox="1"/>
            <p:nvPr/>
          </p:nvSpPr>
          <p:spPr>
            <a:xfrm>
              <a:off x="3745070" y="2892132"/>
              <a:ext cx="1944216" cy="437727"/>
            </a:xfrm>
            <a:prstGeom prst="rect">
              <a:avLst/>
            </a:prstGeom>
            <a:noFill/>
            <a:ln>
              <a:noFill/>
            </a:ln>
          </p:spPr>
          <p:txBody>
            <a:bodyPr wrap="square" rtlCol="0">
              <a:spAutoFit/>
            </a:bodyPr>
            <a:lstStyle/>
            <a:p>
              <a:pPr algn="ctr"/>
              <a:r>
                <a:rPr lang="ar-DZ" sz="2600" dirty="0"/>
                <a:t>مركز المنظمة</a:t>
              </a:r>
              <a:endParaRPr lang="fr-FR" sz="2600" dirty="0"/>
            </a:p>
          </p:txBody>
        </p:sp>
        <p:sp>
          <p:nvSpPr>
            <p:cNvPr id="9" name="Organigramme : Connecteur 8"/>
            <p:cNvSpPr/>
            <p:nvPr/>
          </p:nvSpPr>
          <p:spPr>
            <a:xfrm>
              <a:off x="3995936" y="2348880"/>
              <a:ext cx="1368152" cy="1728192"/>
            </a:xfrm>
            <a:prstGeom prst="flowChartConnector">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12" name="Connecteur droit avec flèche 11"/>
          <p:cNvCxnSpPr>
            <a:stCxn id="9" idx="7"/>
            <a:endCxn id="3" idx="1"/>
          </p:cNvCxnSpPr>
          <p:nvPr/>
        </p:nvCxnSpPr>
        <p:spPr>
          <a:xfrm flipV="1">
            <a:off x="6903404" y="2084316"/>
            <a:ext cx="920788" cy="5492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endCxn id="6" idx="1"/>
          </p:cNvCxnSpPr>
          <p:nvPr/>
        </p:nvCxnSpPr>
        <p:spPr>
          <a:xfrm>
            <a:off x="7154784" y="3296612"/>
            <a:ext cx="669408" cy="492429"/>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9" idx="1"/>
            <a:endCxn id="4" idx="3"/>
          </p:cNvCxnSpPr>
          <p:nvPr/>
        </p:nvCxnSpPr>
        <p:spPr>
          <a:xfrm flipH="1" flipV="1">
            <a:off x="5015881" y="2027456"/>
            <a:ext cx="776771" cy="60614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flipH="1">
            <a:off x="4799857" y="3462100"/>
            <a:ext cx="762751" cy="326941"/>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stCxn id="9" idx="4"/>
            <a:endCxn id="7" idx="0"/>
          </p:cNvCxnSpPr>
          <p:nvPr/>
        </p:nvCxnSpPr>
        <p:spPr>
          <a:xfrm flipH="1">
            <a:off x="6348028" y="4293097"/>
            <a:ext cx="1" cy="499559"/>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7368381"/>
      </p:ext>
    </p:extLst>
  </p:cSld>
  <p:clrMapOvr>
    <a:overrideClrMapping bg1="dk2" tx1="lt1" bg2="dk1" tx2="lt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dirty="0" smtClean="0">
                <a:latin typeface="Simplified Arabic" panose="02020603050405020304" pitchFamily="18" charset="-78"/>
                <a:cs typeface="Simplified Arabic" panose="02020603050405020304" pitchFamily="18" charset="-78"/>
              </a:rPr>
              <a:t>أين هي المنظمة فعلا في المفهوم التقليدي</a:t>
            </a:r>
          </a:p>
          <a:p>
            <a:pPr algn="r" rtl="1">
              <a:buNone/>
            </a:pPr>
            <a:r>
              <a:rPr lang="ar-DZ" dirty="0" smtClean="0">
                <a:latin typeface="Simplified Arabic" panose="02020603050405020304" pitchFamily="18" charset="-78"/>
                <a:cs typeface="Simplified Arabic" panose="02020603050405020304" pitchFamily="18" charset="-78"/>
              </a:rPr>
              <a:t>لهذا التنظيم ميزة قوية، وهي القدرة على التعامل وسط المنافسة الدولية، فهي تستطيع استخدام الموارد على المستوى الدولي لكي تحقق أفضل جودة بأقل السعار</a:t>
            </a:r>
          </a:p>
          <a:p>
            <a:pPr algn="r" rtl="1">
              <a:buNone/>
            </a:pPr>
            <a:r>
              <a:rPr lang="ar-DZ" dirty="0" smtClean="0">
                <a:latin typeface="Simplified Arabic" panose="02020603050405020304" pitchFamily="18" charset="-78"/>
                <a:cs typeface="Simplified Arabic" panose="02020603050405020304" pitchFamily="18" charset="-78"/>
              </a:rPr>
              <a:t>الميزة الثانية لهذا التنظيم هي المرونة </a:t>
            </a:r>
            <a:r>
              <a:rPr lang="ar-DZ" dirty="0" err="1" smtClean="0">
                <a:latin typeface="Simplified Arabic" panose="02020603050405020304" pitchFamily="18" charset="-78"/>
                <a:cs typeface="Simplified Arabic" panose="02020603050405020304" pitchFamily="18" charset="-78"/>
              </a:rPr>
              <a:t>والتحدي،</a:t>
            </a:r>
            <a:r>
              <a:rPr lang="ar-DZ" dirty="0" smtClean="0">
                <a:latin typeface="Simplified Arabic" panose="02020603050405020304" pitchFamily="18" charset="-78"/>
                <a:cs typeface="Simplified Arabic" panose="02020603050405020304" pitchFamily="18" charset="-78"/>
              </a:rPr>
              <a:t>( المرونة استئجار أي خدمة قد تحتاج لها المنظمة</a:t>
            </a:r>
            <a:r>
              <a:rPr lang="ar-DZ" dirty="0" err="1" smtClean="0">
                <a:latin typeface="Simplified Arabic" panose="02020603050405020304" pitchFamily="18" charset="-78"/>
                <a:cs typeface="Simplified Arabic" panose="02020603050405020304" pitchFamily="18" charset="-78"/>
              </a:rPr>
              <a:t>)</a:t>
            </a:r>
            <a:endParaRPr lang="ar-DZ" dirty="0" smtClean="0">
              <a:latin typeface="Simplified Arabic" panose="02020603050405020304" pitchFamily="18" charset="-78"/>
              <a:cs typeface="Simplified Arabic" panose="02020603050405020304" pitchFamily="18" charset="-78"/>
            </a:endParaRPr>
          </a:p>
          <a:p>
            <a:pPr algn="r" rtl="1">
              <a:buNone/>
            </a:pPr>
            <a:r>
              <a:rPr lang="ar-DZ" dirty="0" smtClean="0">
                <a:latin typeface="Simplified Arabic" panose="02020603050405020304" pitchFamily="18" charset="-78"/>
                <a:cs typeface="Simplified Arabic" panose="02020603050405020304" pitchFamily="18" charset="-78"/>
              </a:rPr>
              <a:t>كما يقلل هذا التنظيم من التكاليف الثابتة لأنه يتطلب إشرافا أقل، كما تضعف الحاجة إلى متخصصين وإداريين</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780319914"/>
      </p:ext>
    </p:extLst>
  </p:cSld>
  <p:clrMapOvr>
    <a:overrideClrMapping bg1="dk2" tx1="lt1" bg2="dk1" tx2="lt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None/>
            </a:pPr>
            <a:r>
              <a:rPr lang="ar-DZ" dirty="0" smtClean="0">
                <a:latin typeface="Simplified Arabic" panose="02020603050405020304" pitchFamily="18" charset="-78"/>
                <a:cs typeface="Simplified Arabic" panose="02020603050405020304" pitchFamily="18" charset="-78"/>
              </a:rPr>
              <a:t>من </a:t>
            </a:r>
            <a:r>
              <a:rPr lang="ar-DZ" dirty="0" err="1" smtClean="0">
                <a:latin typeface="Simplified Arabic" panose="02020603050405020304" pitchFamily="18" charset="-78"/>
                <a:cs typeface="Simplified Arabic" panose="02020603050405020304" pitchFamily="18" charset="-78"/>
              </a:rPr>
              <a:t>عيوبه:</a:t>
            </a:r>
            <a:r>
              <a:rPr lang="ar-DZ" dirty="0" smtClean="0">
                <a:latin typeface="Simplified Arabic" panose="02020603050405020304" pitchFamily="18" charset="-78"/>
                <a:cs typeface="Simplified Arabic" panose="02020603050405020304" pitchFamily="18" charset="-78"/>
              </a:rPr>
              <a:t> </a:t>
            </a:r>
          </a:p>
          <a:p>
            <a:pPr algn="r" rtl="1">
              <a:buNone/>
            </a:pPr>
            <a:r>
              <a:rPr lang="ar-DZ" dirty="0" smtClean="0">
                <a:latin typeface="Simplified Arabic" panose="02020603050405020304" pitchFamily="18" charset="-78"/>
                <a:cs typeface="Simplified Arabic" panose="02020603050405020304" pitchFamily="18" charset="-78"/>
              </a:rPr>
              <a:t>1-عدم وجود رقابة مباشرة على العمليات داخل المنظمة.</a:t>
            </a:r>
          </a:p>
          <a:p>
            <a:pPr algn="r" rtl="1">
              <a:buNone/>
            </a:pPr>
            <a:r>
              <a:rPr lang="ar-DZ" dirty="0" smtClean="0">
                <a:latin typeface="Simplified Arabic" panose="02020603050405020304" pitchFamily="18" charset="-78"/>
                <a:cs typeface="Simplified Arabic" panose="02020603050405020304" pitchFamily="18" charset="-78"/>
              </a:rPr>
              <a:t>2- المشكل الثاني هي زيادة المخاطر على أعمال المنظمة، فإن فشل التعاقد على تقديم خدمات أو خرج من العمل فإنه يضع المنظمة في موقف حرج.</a:t>
            </a:r>
          </a:p>
          <a:p>
            <a:pPr algn="r" rtl="1">
              <a:buNone/>
            </a:pPr>
            <a:r>
              <a:rPr lang="ar-DZ" dirty="0" smtClean="0">
                <a:latin typeface="Simplified Arabic" panose="02020603050405020304" pitchFamily="18" charset="-78"/>
                <a:cs typeface="Simplified Arabic" panose="02020603050405020304" pitchFamily="18" charset="-78"/>
              </a:rPr>
              <a:t>3- ضعف ولاء العاملين لأنهم يشعرون بإمكانية الاستغناء عنهم.</a:t>
            </a:r>
          </a:p>
          <a:p>
            <a:pPr algn="r" rtl="1">
              <a:buNone/>
            </a:pP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704343487"/>
      </p:ext>
    </p:extLst>
  </p:cSld>
  <p:clrMapOvr>
    <a:overrideClrMapping bg1="dk2" tx1="lt1" bg2="dk1"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a:bodyPr>
          <a:lstStyle/>
          <a:p>
            <a:pPr eaLnBrk="1" hangingPunct="1">
              <a:defRPr/>
            </a:pPr>
            <a:r>
              <a:rPr lang="ar-DZ" altLang="fr-FR" sz="4000" b="1"/>
              <a:t>النوع الثاني: </a:t>
            </a:r>
            <a:r>
              <a:rPr lang="ar-SA" altLang="fr-FR" sz="4000" b="1"/>
              <a:t>التنظيم الذي يضم أكثر من منظمة:</a:t>
            </a:r>
            <a:endParaRPr lang="en-US" altLang="fr-FR" sz="4000" b="1"/>
          </a:p>
        </p:txBody>
      </p:sp>
      <p:sp>
        <p:nvSpPr>
          <p:cNvPr id="47107" name="Rectangle 3"/>
          <p:cNvSpPr>
            <a:spLocks noGrp="1" noChangeArrowheads="1"/>
          </p:cNvSpPr>
          <p:nvPr>
            <p:ph idx="1"/>
          </p:nvPr>
        </p:nvSpPr>
        <p:spPr/>
        <p:txBody>
          <a:bodyPr>
            <a:normAutofit/>
          </a:bodyPr>
          <a:lstStyle/>
          <a:p>
            <a:pPr eaLnBrk="1" hangingPunct="1">
              <a:lnSpc>
                <a:spcPct val="90000"/>
              </a:lnSpc>
              <a:defRPr/>
            </a:pPr>
            <a:r>
              <a:rPr lang="ar-SA" altLang="fr-FR" sz="2400" dirty="0"/>
              <a:t>وفيه نوعان هما:</a:t>
            </a:r>
            <a:endParaRPr lang="ar-SA" altLang="fr-FR" sz="2400" b="1" dirty="0"/>
          </a:p>
          <a:p>
            <a:pPr lvl="2" eaLnBrk="1" hangingPunct="1">
              <a:lnSpc>
                <a:spcPct val="90000"/>
              </a:lnSpc>
              <a:defRPr/>
            </a:pPr>
            <a:r>
              <a:rPr lang="ar-SA" altLang="fr-FR" sz="1800" b="1" dirty="0"/>
              <a:t>المنظمات المختلطة: المنظمات المتنوعة كبيرة الحجم </a:t>
            </a:r>
            <a:r>
              <a:rPr lang="en-US" altLang="fr-FR" sz="1800" b="1" dirty="0"/>
              <a:t>Conglomerates</a:t>
            </a:r>
            <a:endParaRPr lang="ar-SA" altLang="fr-FR" sz="1800" dirty="0"/>
          </a:p>
          <a:p>
            <a:pPr eaLnBrk="1" hangingPunct="1">
              <a:lnSpc>
                <a:spcPct val="90000"/>
              </a:lnSpc>
              <a:defRPr/>
            </a:pPr>
            <a:r>
              <a:rPr lang="ar-SA" altLang="fr-FR" sz="2400" dirty="0"/>
              <a:t>هذه المنظمات تتكون أنشطتها من وحدات لا علاقة فيها بمعنى أن كل منظمة لها نشاط مختلف تماماً عن نشاط المنظمات الأخرى وأكبر مثال على ذلك شركة سامسونج حيث أن لها مجموعة من الشركات (الأنشطة) المختلفة وتراقب جميعها من الشركة الأم.</a:t>
            </a:r>
          </a:p>
          <a:p>
            <a:pPr eaLnBrk="1" hangingPunct="1">
              <a:lnSpc>
                <a:spcPct val="90000"/>
              </a:lnSpc>
              <a:defRPr/>
            </a:pPr>
            <a:r>
              <a:rPr lang="ar-SA" altLang="fr-FR" sz="2400" dirty="0"/>
              <a:t>ومن أسباب تكوين الشركة المختلطة ما يلي:</a:t>
            </a:r>
          </a:p>
          <a:p>
            <a:pPr lvl="1" eaLnBrk="1" hangingPunct="1">
              <a:lnSpc>
                <a:spcPct val="90000"/>
              </a:lnSpc>
              <a:defRPr/>
            </a:pPr>
            <a:r>
              <a:rPr lang="ar-SA" altLang="fr-FR" sz="2000" dirty="0"/>
              <a:t>تمتع الشركة الأم بمزايا التنويع.</a:t>
            </a:r>
          </a:p>
          <a:p>
            <a:pPr lvl="1" eaLnBrk="1" hangingPunct="1">
              <a:lnSpc>
                <a:spcPct val="90000"/>
              </a:lnSpc>
              <a:defRPr/>
            </a:pPr>
            <a:r>
              <a:rPr lang="ar-SA" altLang="fr-FR" sz="2000" dirty="0"/>
              <a:t>وجود الشركة المختلطة يؤدي إلى وجود سوق داخلي بين الشركات.</a:t>
            </a:r>
          </a:p>
          <a:p>
            <a:pPr lvl="1" eaLnBrk="1" hangingPunct="1">
              <a:lnSpc>
                <a:spcPct val="90000"/>
              </a:lnSpc>
              <a:defRPr/>
            </a:pPr>
            <a:r>
              <a:rPr lang="ar-SA" altLang="fr-FR" sz="2000" dirty="0"/>
              <a:t>وجود التعاون بين الشركات (الفروع) الداخلية.</a:t>
            </a:r>
          </a:p>
          <a:p>
            <a:pPr eaLnBrk="1" hangingPunct="1">
              <a:lnSpc>
                <a:spcPct val="90000"/>
              </a:lnSpc>
              <a:defRPr/>
            </a:pPr>
            <a:r>
              <a:rPr lang="ar-SA" altLang="fr-FR" sz="2400" dirty="0"/>
              <a:t>ومن هنا نستطيع القول أن الشركة المختلطة هي شبكة من المنظمات التي تعتمد على بعضها البعض في الحصول على المنتجات والخدمات التي تحتاج إليها.</a:t>
            </a:r>
            <a:endParaRPr lang="fr-FR" altLang="fr-FR" sz="2400" dirty="0"/>
          </a:p>
        </p:txBody>
      </p:sp>
      <p:sp>
        <p:nvSpPr>
          <p:cNvPr id="6" name="Espace réservé du numéro de diapositive 5"/>
          <p:cNvSpPr>
            <a:spLocks noGrp="1"/>
          </p:cNvSpPr>
          <p:nvPr>
            <p:ph type="sldNum" sz="quarter" idx="12"/>
          </p:nvPr>
        </p:nvSpPr>
        <p:spPr/>
        <p:txBody>
          <a:bodyPr/>
          <a:lstStyle/>
          <a:p>
            <a:pPr>
              <a:defRPr/>
            </a:pPr>
            <a:fld id="{D0F2CAC8-33B8-4A60-9709-DC8BEEED7A89}" type="slidenum">
              <a:rPr lang="ar-SA" altLang="fr-FR"/>
              <a:pPr>
                <a:defRPr/>
              </a:pPr>
              <a:t>36</a:t>
            </a:fld>
            <a:endParaRPr lang="fr-FR" altLang="fr-FR"/>
          </a:p>
        </p:txBody>
      </p:sp>
    </p:spTree>
    <p:extLst>
      <p:ext uri="{BB962C8B-B14F-4D97-AF65-F5344CB8AC3E}">
        <p14:creationId xmlns:p14="http://schemas.microsoft.com/office/powerpoint/2010/main" val="3725603940"/>
      </p:ext>
    </p:extLst>
  </p:cSld>
  <p:clrMapOvr>
    <a:overrideClrMapping bg1="dk2" tx1="lt1" bg2="dk1"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endParaRPr lang="en-US" altLang="fr-FR" smtClean="0"/>
          </a:p>
        </p:txBody>
      </p:sp>
      <p:sp>
        <p:nvSpPr>
          <p:cNvPr id="48131" name="Rectangle 3"/>
          <p:cNvSpPr>
            <a:spLocks noGrp="1" noChangeArrowheads="1"/>
          </p:cNvSpPr>
          <p:nvPr>
            <p:ph idx="1"/>
          </p:nvPr>
        </p:nvSpPr>
        <p:spPr/>
        <p:txBody>
          <a:bodyPr/>
          <a:lstStyle/>
          <a:p>
            <a:pPr lvl="2" eaLnBrk="1" hangingPunct="1">
              <a:lnSpc>
                <a:spcPct val="90000"/>
              </a:lnSpc>
              <a:defRPr/>
            </a:pPr>
            <a:r>
              <a:rPr lang="ar-SA" altLang="fr-FR" b="1"/>
              <a:t>التحالفات الاستراتيجية: تزاوج القوى للحصول على المنافع المتبادلة</a:t>
            </a:r>
            <a:endParaRPr lang="en-US" altLang="fr-FR" b="1"/>
          </a:p>
          <a:p>
            <a:pPr eaLnBrk="1" hangingPunct="1">
              <a:lnSpc>
                <a:spcPct val="90000"/>
              </a:lnSpc>
              <a:defRPr/>
            </a:pPr>
            <a:r>
              <a:rPr lang="ar-SA" altLang="fr-FR"/>
              <a:t>هذه </a:t>
            </a:r>
            <a:r>
              <a:rPr lang="ar-SA" altLang="fr-FR" dirty="0"/>
              <a:t>التحالفات نوع من أنواع التنظيم يضم فيها عدد من الشركات قدراتها للقيام بعمل معين. الهدف من ذلك هو تقديم مزايا لكل منظمة من المنظمات المشاركة في التحالف يصعب على أي منها الحصول عليها بمفردها.</a:t>
            </a:r>
          </a:p>
          <a:p>
            <a:pPr eaLnBrk="1" hangingPunct="1">
              <a:lnSpc>
                <a:spcPct val="90000"/>
              </a:lnSpc>
              <a:defRPr/>
            </a:pPr>
            <a:r>
              <a:rPr lang="ar-SA" altLang="fr-FR" dirty="0"/>
              <a:t>وقد تستمر هذه التحالفات فترات قصيرة أو فترات طويلة ولذلك التحالف الطويل ينظر إليه كالزواج وقد تكون هذه التحالفات ضعيفة وقد تكون قوية ويمكن لنا توضيح تلك التحالفات من خلال الشكل التالي:</a:t>
            </a:r>
            <a:endParaRPr lang="fr-FR" altLang="fr-FR"/>
          </a:p>
        </p:txBody>
      </p:sp>
      <p:sp>
        <p:nvSpPr>
          <p:cNvPr id="6" name="Espace réservé du numéro de diapositive 5"/>
          <p:cNvSpPr>
            <a:spLocks noGrp="1"/>
          </p:cNvSpPr>
          <p:nvPr>
            <p:ph type="sldNum" sz="quarter" idx="12"/>
          </p:nvPr>
        </p:nvSpPr>
        <p:spPr/>
        <p:txBody>
          <a:bodyPr/>
          <a:lstStyle/>
          <a:p>
            <a:pPr>
              <a:defRPr/>
            </a:pPr>
            <a:fld id="{3832825C-1BDB-498A-BD16-E1D8F319453B}" type="slidenum">
              <a:rPr lang="ar-SA" altLang="fr-FR"/>
              <a:pPr>
                <a:defRPr/>
              </a:pPr>
              <a:t>37</a:t>
            </a:fld>
            <a:endParaRPr lang="fr-FR" altLang="fr-FR"/>
          </a:p>
        </p:txBody>
      </p:sp>
    </p:spTree>
    <p:extLst>
      <p:ext uri="{BB962C8B-B14F-4D97-AF65-F5344CB8AC3E}">
        <p14:creationId xmlns:p14="http://schemas.microsoft.com/office/powerpoint/2010/main" val="1979595015"/>
      </p:ext>
    </p:extLst>
  </p:cSld>
  <p:clrMapOvr>
    <a:overrideClrMapping bg1="dk2" tx1="lt1" bg2="dk1"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14" name="Espace réservé du numéro de diapositive 3"/>
          <p:cNvSpPr>
            <a:spLocks noGrp="1"/>
          </p:cNvSpPr>
          <p:nvPr>
            <p:ph type="sldNum" sz="quarter" idx="12"/>
          </p:nvPr>
        </p:nvSpPr>
        <p:spPr/>
        <p:txBody>
          <a:bodyPr/>
          <a:lstStyle/>
          <a:p>
            <a:pPr>
              <a:defRPr/>
            </a:pPr>
            <a:fld id="{4F747218-D6D4-40A4-B62C-46CCAF0C16AC}" type="slidenum">
              <a:rPr lang="ar-SA" altLang="fr-FR"/>
              <a:pPr>
                <a:defRPr/>
              </a:pPr>
              <a:t>38</a:t>
            </a:fld>
            <a:endParaRPr lang="fr-FR" altLang="fr-FR"/>
          </a:p>
        </p:txBody>
      </p:sp>
      <p:grpSp>
        <p:nvGrpSpPr>
          <p:cNvPr id="55299" name="Group 4"/>
          <p:cNvGrpSpPr>
            <a:grpSpLocks/>
          </p:cNvGrpSpPr>
          <p:nvPr/>
        </p:nvGrpSpPr>
        <p:grpSpPr bwMode="auto">
          <a:xfrm>
            <a:off x="2782889" y="1412875"/>
            <a:ext cx="6842125" cy="4032250"/>
            <a:chOff x="1620" y="5894"/>
            <a:chExt cx="8820" cy="4860"/>
          </a:xfrm>
        </p:grpSpPr>
        <p:sp>
          <p:nvSpPr>
            <p:cNvPr id="55302" name="Rectangle 5"/>
            <p:cNvSpPr>
              <a:spLocks noChangeArrowheads="1"/>
            </p:cNvSpPr>
            <p:nvPr/>
          </p:nvSpPr>
          <p:spPr bwMode="auto">
            <a:xfrm>
              <a:off x="7740" y="5894"/>
              <a:ext cx="2700" cy="3240"/>
            </a:xfrm>
            <a:prstGeom prst="rect">
              <a:avLst/>
            </a:prstGeom>
            <a:solidFill>
              <a:srgbClr val="FFFFFF"/>
            </a:solidFill>
            <a:ln w="9525">
              <a:solidFill>
                <a:srgbClr val="000000"/>
              </a:solidFill>
              <a:miter lim="800000"/>
              <a:headEnd/>
              <a:tailEnd/>
            </a:ln>
          </p:spPr>
          <p:txBody>
            <a:bodyPr/>
            <a:lstStyle>
              <a:lvl1pPr algn="r" rtl="1">
                <a:defRPr>
                  <a:solidFill>
                    <a:schemeClr val="tx1"/>
                  </a:solidFill>
                  <a:latin typeface="Verdana" panose="020B0604030504040204" pitchFamily="34" charset="0"/>
                  <a:cs typeface="Arial" panose="020B0604020202020204" pitchFamily="34" charset="0"/>
                </a:defRPr>
              </a:lvl1pPr>
              <a:lvl2pPr marL="742950" indent="-285750" algn="r" rtl="1">
                <a:defRPr>
                  <a:solidFill>
                    <a:schemeClr val="tx1"/>
                  </a:solidFill>
                  <a:latin typeface="Verdana" panose="020B0604030504040204" pitchFamily="34" charset="0"/>
                  <a:cs typeface="Arial" panose="020B0604020202020204" pitchFamily="34" charset="0"/>
                </a:defRPr>
              </a:lvl2pPr>
              <a:lvl3pPr marL="1143000" indent="-228600" algn="r" rtl="1">
                <a:defRPr>
                  <a:solidFill>
                    <a:schemeClr val="tx1"/>
                  </a:solidFill>
                  <a:latin typeface="Verdana" panose="020B0604030504040204" pitchFamily="34" charset="0"/>
                  <a:cs typeface="Arial" panose="020B0604020202020204" pitchFamily="34" charset="0"/>
                </a:defRPr>
              </a:lvl3pPr>
              <a:lvl4pPr marL="1600200" indent="-228600" algn="r" rtl="1">
                <a:defRPr>
                  <a:solidFill>
                    <a:schemeClr val="tx1"/>
                  </a:solidFill>
                  <a:latin typeface="Verdana" panose="020B0604030504040204" pitchFamily="34" charset="0"/>
                  <a:cs typeface="Arial" panose="020B0604020202020204" pitchFamily="34" charset="0"/>
                </a:defRPr>
              </a:lvl4pPr>
              <a:lvl5pPr marL="2057400" indent="-228600" algn="r" rtl="1">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fr-FR" b="1" u="sng">
                  <a:solidFill>
                    <a:schemeClr val="bg1"/>
                  </a:solidFill>
                  <a:latin typeface="Times New Roman" panose="02020603050405020304" pitchFamily="18" charset="0"/>
                  <a:cs typeface="Simplified Arabic" panose="02020603050405020304" pitchFamily="18" charset="-78"/>
                </a:rPr>
                <a:t>اتحاد الخدمات المتبادلة</a:t>
              </a:r>
            </a:p>
            <a:p>
              <a:pPr eaLnBrk="1" hangingPunct="1"/>
              <a:r>
                <a:rPr lang="ar-SA" altLang="fr-FR" sz="1900" b="1">
                  <a:solidFill>
                    <a:schemeClr val="bg1"/>
                  </a:solidFill>
                  <a:latin typeface="Times New Roman" panose="02020603050405020304" pitchFamily="18" charset="0"/>
                  <a:cs typeface="Simplified Arabic" panose="02020603050405020304" pitchFamily="18" charset="-78"/>
                </a:rPr>
                <a:t>تضم الشركات المتشابهة مواردها للحصول على منافع مشتركة مثال ذلك اشتراك عدد من المستشفيات مع بعضها لبناء وتشغيل وحدة الرنين المغناطيسي</a:t>
              </a:r>
              <a:endParaRPr lang="en-US" altLang="fr-FR" sz="2800" b="1">
                <a:solidFill>
                  <a:schemeClr val="bg1"/>
                </a:solidFill>
                <a:latin typeface="Arial" panose="020B0604020202020204" pitchFamily="34" charset="0"/>
              </a:endParaRPr>
            </a:p>
          </p:txBody>
        </p:sp>
        <p:sp>
          <p:nvSpPr>
            <p:cNvPr id="55303" name="Rectangle 6"/>
            <p:cNvSpPr>
              <a:spLocks noChangeArrowheads="1"/>
            </p:cNvSpPr>
            <p:nvPr/>
          </p:nvSpPr>
          <p:spPr bwMode="auto">
            <a:xfrm>
              <a:off x="4680" y="5894"/>
              <a:ext cx="2520" cy="3240"/>
            </a:xfrm>
            <a:prstGeom prst="rect">
              <a:avLst/>
            </a:prstGeom>
            <a:solidFill>
              <a:srgbClr val="FFFFFF"/>
            </a:solidFill>
            <a:ln w="9525">
              <a:solidFill>
                <a:srgbClr val="000000"/>
              </a:solidFill>
              <a:miter lim="800000"/>
              <a:headEnd/>
              <a:tailEnd/>
            </a:ln>
          </p:spPr>
          <p:txBody>
            <a:bodyPr/>
            <a:lstStyle>
              <a:lvl1pPr algn="r" rtl="1">
                <a:defRPr>
                  <a:solidFill>
                    <a:schemeClr val="tx1"/>
                  </a:solidFill>
                  <a:latin typeface="Verdana" panose="020B0604030504040204" pitchFamily="34" charset="0"/>
                  <a:cs typeface="Arial" panose="020B0604020202020204" pitchFamily="34" charset="0"/>
                </a:defRPr>
              </a:lvl1pPr>
              <a:lvl2pPr marL="742950" indent="-285750" algn="r" rtl="1">
                <a:defRPr>
                  <a:solidFill>
                    <a:schemeClr val="tx1"/>
                  </a:solidFill>
                  <a:latin typeface="Verdana" panose="020B0604030504040204" pitchFamily="34" charset="0"/>
                  <a:cs typeface="Arial" panose="020B0604020202020204" pitchFamily="34" charset="0"/>
                </a:defRPr>
              </a:lvl2pPr>
              <a:lvl3pPr marL="1143000" indent="-228600" algn="r" rtl="1">
                <a:defRPr>
                  <a:solidFill>
                    <a:schemeClr val="tx1"/>
                  </a:solidFill>
                  <a:latin typeface="Verdana" panose="020B0604030504040204" pitchFamily="34" charset="0"/>
                  <a:cs typeface="Arial" panose="020B0604020202020204" pitchFamily="34" charset="0"/>
                </a:defRPr>
              </a:lvl3pPr>
              <a:lvl4pPr marL="1600200" indent="-228600" algn="r" rtl="1">
                <a:defRPr>
                  <a:solidFill>
                    <a:schemeClr val="tx1"/>
                  </a:solidFill>
                  <a:latin typeface="Verdana" panose="020B0604030504040204" pitchFamily="34" charset="0"/>
                  <a:cs typeface="Arial" panose="020B0604020202020204" pitchFamily="34" charset="0"/>
                </a:defRPr>
              </a:lvl4pPr>
              <a:lvl5pPr marL="2057400" indent="-228600" algn="r" rtl="1">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fr-FR" b="1" u="sng">
                  <a:solidFill>
                    <a:schemeClr val="bg1"/>
                  </a:solidFill>
                  <a:latin typeface="Times New Roman" panose="02020603050405020304" pitchFamily="18" charset="0"/>
                  <a:cs typeface="Simplified Arabic" panose="02020603050405020304" pitchFamily="18" charset="-78"/>
                </a:rPr>
                <a:t>المشروعات المشتركة</a:t>
              </a:r>
            </a:p>
            <a:p>
              <a:pPr eaLnBrk="1" hangingPunct="1"/>
              <a:r>
                <a:rPr lang="ar-SA" altLang="fr-FR" sz="1900" b="1" dirty="0">
                  <a:solidFill>
                    <a:schemeClr val="bg1"/>
                  </a:solidFill>
                  <a:latin typeface="Times New Roman" panose="02020603050405020304" pitchFamily="18" charset="0"/>
                  <a:cs typeface="Simplified Arabic" panose="02020603050405020304" pitchFamily="18" charset="-78"/>
                </a:rPr>
                <a:t>يعمل عدد من الشركات مع بعضها للاستفادة من نفس الفرصة مع ملاحظة أن كل شركة تحتاج إلى الشركة الأخرى.</a:t>
              </a:r>
              <a:endParaRPr lang="en-US" altLang="fr-FR" sz="2800" b="1">
                <a:solidFill>
                  <a:schemeClr val="bg1"/>
                </a:solidFill>
                <a:latin typeface="Arial" panose="020B0604020202020204" pitchFamily="34" charset="0"/>
              </a:endParaRPr>
            </a:p>
          </p:txBody>
        </p:sp>
        <p:sp>
          <p:nvSpPr>
            <p:cNvPr id="55304" name="Rectangle 7"/>
            <p:cNvSpPr>
              <a:spLocks noChangeArrowheads="1"/>
            </p:cNvSpPr>
            <p:nvPr/>
          </p:nvSpPr>
          <p:spPr bwMode="auto">
            <a:xfrm>
              <a:off x="1620" y="5894"/>
              <a:ext cx="2520" cy="3240"/>
            </a:xfrm>
            <a:prstGeom prst="rect">
              <a:avLst/>
            </a:prstGeom>
            <a:solidFill>
              <a:srgbClr val="FFFFFF"/>
            </a:solidFill>
            <a:ln w="9525">
              <a:solidFill>
                <a:srgbClr val="000000"/>
              </a:solidFill>
              <a:miter lim="800000"/>
              <a:headEnd/>
              <a:tailEnd/>
            </a:ln>
          </p:spPr>
          <p:txBody>
            <a:bodyPr/>
            <a:lstStyle>
              <a:lvl1pPr algn="r" rtl="1">
                <a:defRPr>
                  <a:solidFill>
                    <a:schemeClr val="tx1"/>
                  </a:solidFill>
                  <a:latin typeface="Verdana" panose="020B0604030504040204" pitchFamily="34" charset="0"/>
                  <a:cs typeface="Arial" panose="020B0604020202020204" pitchFamily="34" charset="0"/>
                </a:defRPr>
              </a:lvl1pPr>
              <a:lvl2pPr marL="742950" indent="-285750" algn="r" rtl="1">
                <a:defRPr>
                  <a:solidFill>
                    <a:schemeClr val="tx1"/>
                  </a:solidFill>
                  <a:latin typeface="Verdana" panose="020B0604030504040204" pitchFamily="34" charset="0"/>
                  <a:cs typeface="Arial" panose="020B0604020202020204" pitchFamily="34" charset="0"/>
                </a:defRPr>
              </a:lvl2pPr>
              <a:lvl3pPr marL="1143000" indent="-228600" algn="r" rtl="1">
                <a:defRPr>
                  <a:solidFill>
                    <a:schemeClr val="tx1"/>
                  </a:solidFill>
                  <a:latin typeface="Verdana" panose="020B0604030504040204" pitchFamily="34" charset="0"/>
                  <a:cs typeface="Arial" panose="020B0604020202020204" pitchFamily="34" charset="0"/>
                </a:defRPr>
              </a:lvl3pPr>
              <a:lvl4pPr marL="1600200" indent="-228600" algn="r" rtl="1">
                <a:defRPr>
                  <a:solidFill>
                    <a:schemeClr val="tx1"/>
                  </a:solidFill>
                  <a:latin typeface="Verdana" panose="020B0604030504040204" pitchFamily="34" charset="0"/>
                  <a:cs typeface="Arial" panose="020B0604020202020204" pitchFamily="34" charset="0"/>
                </a:defRPr>
              </a:lvl4pPr>
              <a:lvl5pPr marL="2057400" indent="-228600" algn="r" rtl="1">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fr-FR" b="1" u="sng">
                  <a:solidFill>
                    <a:schemeClr val="bg1"/>
                  </a:solidFill>
                  <a:latin typeface="Times New Roman" panose="02020603050405020304" pitchFamily="18" charset="0"/>
                  <a:cs typeface="Simplified Arabic" panose="02020603050405020304" pitchFamily="18" charset="-78"/>
                </a:rPr>
                <a:t>شركة سلاسل - القيم</a:t>
              </a:r>
            </a:p>
            <a:p>
              <a:pPr eaLnBrk="1" hangingPunct="1"/>
              <a:r>
                <a:rPr lang="ar-SA" altLang="fr-FR" sz="1900" b="1">
                  <a:solidFill>
                    <a:schemeClr val="bg1"/>
                  </a:solidFill>
                  <a:latin typeface="Times New Roman" panose="02020603050405020304" pitchFamily="18" charset="0"/>
                  <a:cs typeface="Simplified Arabic" panose="02020603050405020304" pitchFamily="18" charset="-78"/>
                </a:rPr>
                <a:t>شركات مختلفة تعتمد على بعضها لإنجاز نشاط صناعي أو تجاري متميز: مثال ذلك علاقة الموردين بالعملاء.</a:t>
              </a:r>
              <a:endParaRPr lang="en-US" altLang="fr-FR" sz="2800" b="1">
                <a:solidFill>
                  <a:schemeClr val="bg1"/>
                </a:solidFill>
                <a:latin typeface="Arial" panose="020B0604020202020204" pitchFamily="34" charset="0"/>
              </a:endParaRPr>
            </a:p>
          </p:txBody>
        </p:sp>
        <p:sp>
          <p:nvSpPr>
            <p:cNvPr id="55305" name="AutoShape 8"/>
            <p:cNvSpPr>
              <a:spLocks noChangeArrowheads="1"/>
            </p:cNvSpPr>
            <p:nvPr/>
          </p:nvSpPr>
          <p:spPr bwMode="auto">
            <a:xfrm>
              <a:off x="2880" y="10034"/>
              <a:ext cx="6120" cy="720"/>
            </a:xfrm>
            <a:prstGeom prst="leftRightArrowCallout">
              <a:avLst>
                <a:gd name="adj1" fmla="val 25000"/>
                <a:gd name="adj2" fmla="val 25000"/>
                <a:gd name="adj3" fmla="val 106250"/>
                <a:gd name="adj4" fmla="val 50000"/>
              </a:avLst>
            </a:prstGeom>
            <a:solidFill>
              <a:srgbClr val="FFFFFF"/>
            </a:solidFill>
            <a:ln w="9525">
              <a:solidFill>
                <a:srgbClr val="000000"/>
              </a:solidFill>
              <a:miter lim="800000"/>
              <a:headEnd/>
              <a:tailEnd/>
            </a:ln>
          </p:spPr>
          <p:txBody>
            <a:bodyPr/>
            <a:lstStyle>
              <a:lvl1pPr algn="r" rtl="1">
                <a:defRPr>
                  <a:solidFill>
                    <a:schemeClr val="tx1"/>
                  </a:solidFill>
                  <a:latin typeface="Verdana" panose="020B0604030504040204" pitchFamily="34" charset="0"/>
                  <a:cs typeface="Arial" panose="020B0604020202020204" pitchFamily="34" charset="0"/>
                </a:defRPr>
              </a:lvl1pPr>
              <a:lvl2pPr marL="742950" indent="-285750" algn="r" rtl="1">
                <a:defRPr>
                  <a:solidFill>
                    <a:schemeClr val="tx1"/>
                  </a:solidFill>
                  <a:latin typeface="Verdana" panose="020B0604030504040204" pitchFamily="34" charset="0"/>
                  <a:cs typeface="Arial" panose="020B0604020202020204" pitchFamily="34" charset="0"/>
                </a:defRPr>
              </a:lvl2pPr>
              <a:lvl3pPr marL="1143000" indent="-228600" algn="r" rtl="1">
                <a:defRPr>
                  <a:solidFill>
                    <a:schemeClr val="tx1"/>
                  </a:solidFill>
                  <a:latin typeface="Verdana" panose="020B0604030504040204" pitchFamily="34" charset="0"/>
                  <a:cs typeface="Arial" panose="020B0604020202020204" pitchFamily="34" charset="0"/>
                </a:defRPr>
              </a:lvl3pPr>
              <a:lvl4pPr marL="1600200" indent="-228600" algn="r" rtl="1">
                <a:defRPr>
                  <a:solidFill>
                    <a:schemeClr val="tx1"/>
                  </a:solidFill>
                  <a:latin typeface="Verdana" panose="020B0604030504040204" pitchFamily="34" charset="0"/>
                  <a:cs typeface="Arial" panose="020B0604020202020204" pitchFamily="34" charset="0"/>
                </a:defRPr>
              </a:lvl4pPr>
              <a:lvl5pPr marL="2057400" indent="-228600" algn="r" rtl="1">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r>
                <a:rPr lang="ar-SA" altLang="fr-FR" sz="1600" b="1">
                  <a:solidFill>
                    <a:schemeClr val="bg1"/>
                  </a:solidFill>
                  <a:latin typeface="Times New Roman" panose="02020603050405020304" pitchFamily="18" charset="0"/>
                  <a:cs typeface="Simplified Arabic" panose="02020603050405020304" pitchFamily="18" charset="-78"/>
                </a:rPr>
                <a:t>قوة العلاقة بين الحلفاء</a:t>
              </a:r>
              <a:endParaRPr lang="en-US" altLang="fr-FR" sz="2000">
                <a:solidFill>
                  <a:schemeClr val="bg1"/>
                </a:solidFill>
                <a:latin typeface="Arial" panose="020B0604020202020204" pitchFamily="34" charset="0"/>
              </a:endParaRPr>
            </a:p>
          </p:txBody>
        </p:sp>
        <p:sp>
          <p:nvSpPr>
            <p:cNvPr id="55306" name="Line 9"/>
            <p:cNvSpPr>
              <a:spLocks noChangeShapeType="1"/>
            </p:cNvSpPr>
            <p:nvPr/>
          </p:nvSpPr>
          <p:spPr bwMode="auto">
            <a:xfrm>
              <a:off x="9360" y="913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5307" name="Line 10"/>
            <p:cNvSpPr>
              <a:spLocks noChangeShapeType="1"/>
            </p:cNvSpPr>
            <p:nvPr/>
          </p:nvSpPr>
          <p:spPr bwMode="auto">
            <a:xfrm>
              <a:off x="2700" y="913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5308" name="Line 11"/>
            <p:cNvSpPr>
              <a:spLocks noChangeShapeType="1"/>
            </p:cNvSpPr>
            <p:nvPr/>
          </p:nvSpPr>
          <p:spPr bwMode="auto">
            <a:xfrm>
              <a:off x="5940" y="913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55300" name="Rectangle 12"/>
          <p:cNvSpPr>
            <a:spLocks noChangeArrowheads="1"/>
          </p:cNvSpPr>
          <p:nvPr/>
        </p:nvSpPr>
        <p:spPr bwMode="auto">
          <a:xfrm>
            <a:off x="8759825" y="4868863"/>
            <a:ext cx="10175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a:solidFill>
                  <a:schemeClr val="tx1"/>
                </a:solidFill>
                <a:latin typeface="Verdana" panose="020B0604030504040204" pitchFamily="34" charset="0"/>
                <a:cs typeface="Arial" panose="020B0604020202020204" pitchFamily="34" charset="0"/>
              </a:defRPr>
            </a:lvl1pPr>
            <a:lvl2pPr marL="742950" indent="-285750" algn="r" rtl="1">
              <a:defRPr>
                <a:solidFill>
                  <a:schemeClr val="tx1"/>
                </a:solidFill>
                <a:latin typeface="Verdana" panose="020B0604030504040204" pitchFamily="34" charset="0"/>
                <a:cs typeface="Arial" panose="020B0604020202020204" pitchFamily="34" charset="0"/>
              </a:defRPr>
            </a:lvl2pPr>
            <a:lvl3pPr marL="1143000" indent="-228600" algn="r" rtl="1">
              <a:defRPr>
                <a:solidFill>
                  <a:schemeClr val="tx1"/>
                </a:solidFill>
                <a:latin typeface="Verdana" panose="020B0604030504040204" pitchFamily="34" charset="0"/>
                <a:cs typeface="Arial" panose="020B0604020202020204" pitchFamily="34" charset="0"/>
              </a:defRPr>
            </a:lvl3pPr>
            <a:lvl4pPr marL="1600200" indent="-228600" algn="r" rtl="1">
              <a:defRPr>
                <a:solidFill>
                  <a:schemeClr val="tx1"/>
                </a:solidFill>
                <a:latin typeface="Verdana" panose="020B0604030504040204" pitchFamily="34" charset="0"/>
                <a:cs typeface="Arial" panose="020B0604020202020204" pitchFamily="34" charset="0"/>
              </a:defRPr>
            </a:lvl4pPr>
            <a:lvl5pPr marL="2057400" indent="-228600" algn="r" rtl="1">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fr-FR">
                <a:latin typeface="Arial" panose="020B0604020202020204" pitchFamily="34" charset="0"/>
              </a:rPr>
              <a:t>علاقة قوية</a:t>
            </a:r>
            <a:r>
              <a:rPr lang="en-US" altLang="fr-FR">
                <a:latin typeface="Arial" panose="020B0604020202020204" pitchFamily="34" charset="0"/>
              </a:rPr>
              <a:t> </a:t>
            </a:r>
          </a:p>
        </p:txBody>
      </p:sp>
      <p:sp>
        <p:nvSpPr>
          <p:cNvPr id="55301" name="Rectangle 13"/>
          <p:cNvSpPr>
            <a:spLocks noChangeArrowheads="1"/>
          </p:cNvSpPr>
          <p:nvPr/>
        </p:nvSpPr>
        <p:spPr bwMode="auto">
          <a:xfrm>
            <a:off x="2566989" y="5013326"/>
            <a:ext cx="10175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a:solidFill>
                  <a:schemeClr val="tx1"/>
                </a:solidFill>
                <a:latin typeface="Verdana" panose="020B0604030504040204" pitchFamily="34" charset="0"/>
                <a:cs typeface="Arial" panose="020B0604020202020204" pitchFamily="34" charset="0"/>
              </a:defRPr>
            </a:lvl1pPr>
            <a:lvl2pPr marL="742950" indent="-285750" algn="r" rtl="1">
              <a:defRPr>
                <a:solidFill>
                  <a:schemeClr val="tx1"/>
                </a:solidFill>
                <a:latin typeface="Verdana" panose="020B0604030504040204" pitchFamily="34" charset="0"/>
                <a:cs typeface="Arial" panose="020B0604020202020204" pitchFamily="34" charset="0"/>
              </a:defRPr>
            </a:lvl2pPr>
            <a:lvl3pPr marL="1143000" indent="-228600" algn="r" rtl="1">
              <a:defRPr>
                <a:solidFill>
                  <a:schemeClr val="tx1"/>
                </a:solidFill>
                <a:latin typeface="Verdana" panose="020B0604030504040204" pitchFamily="34" charset="0"/>
                <a:cs typeface="Arial" panose="020B0604020202020204" pitchFamily="34" charset="0"/>
              </a:defRPr>
            </a:lvl3pPr>
            <a:lvl4pPr marL="1600200" indent="-228600" algn="r" rtl="1">
              <a:defRPr>
                <a:solidFill>
                  <a:schemeClr val="tx1"/>
                </a:solidFill>
                <a:latin typeface="Verdana" panose="020B0604030504040204" pitchFamily="34" charset="0"/>
                <a:cs typeface="Arial" panose="020B0604020202020204" pitchFamily="34" charset="0"/>
              </a:defRPr>
            </a:lvl4pPr>
            <a:lvl5pPr marL="2057400" indent="-228600" algn="r" rtl="1">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SA" altLang="fr-FR">
                <a:latin typeface="Arial" panose="020B0604020202020204" pitchFamily="34" charset="0"/>
              </a:rPr>
              <a:t>علاقة قوية</a:t>
            </a:r>
            <a:r>
              <a:rPr lang="en-US" altLang="fr-FR">
                <a:latin typeface="Arial" panose="020B0604020202020204" pitchFamily="34" charset="0"/>
              </a:rPr>
              <a:t> </a:t>
            </a:r>
          </a:p>
        </p:txBody>
      </p:sp>
    </p:spTree>
    <p:extLst>
      <p:ext uri="{BB962C8B-B14F-4D97-AF65-F5344CB8AC3E}">
        <p14:creationId xmlns:p14="http://schemas.microsoft.com/office/powerpoint/2010/main" val="1155732077"/>
      </p:ext>
    </p:extLst>
  </p:cSld>
  <p:clrMapOvr>
    <a:overrideClrMapping bg1="dk2" tx1="lt1" bg2="dk1" tx2="lt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ar-SA" altLang="fr-FR" b="1" smtClean="0"/>
              <a:t>مزايا تلك التحالفات تتمثل بـ:</a:t>
            </a:r>
            <a:endParaRPr lang="fr-FR" altLang="fr-FR" b="1" smtClean="0"/>
          </a:p>
        </p:txBody>
      </p:sp>
      <p:sp>
        <p:nvSpPr>
          <p:cNvPr id="50179" name="Rectangle 3"/>
          <p:cNvSpPr>
            <a:spLocks noGrp="1" noChangeArrowheads="1"/>
          </p:cNvSpPr>
          <p:nvPr>
            <p:ph idx="1"/>
          </p:nvPr>
        </p:nvSpPr>
        <p:spPr/>
        <p:txBody>
          <a:bodyPr/>
          <a:lstStyle/>
          <a:p>
            <a:pPr lvl="1" eaLnBrk="1" hangingPunct="1">
              <a:defRPr/>
            </a:pPr>
            <a:r>
              <a:rPr lang="ar-SA" altLang="fr-FR" smtClean="0"/>
              <a:t>ضمان تحسين التقنية.</a:t>
            </a:r>
          </a:p>
          <a:p>
            <a:pPr lvl="1" eaLnBrk="1" hangingPunct="1">
              <a:defRPr/>
            </a:pPr>
            <a:r>
              <a:rPr lang="ar-SA" altLang="fr-FR" dirty="0" smtClean="0"/>
              <a:t>ضمان اتساع السوق.</a:t>
            </a:r>
          </a:p>
          <a:p>
            <a:pPr lvl="1" eaLnBrk="1" hangingPunct="1">
              <a:defRPr/>
            </a:pPr>
            <a:r>
              <a:rPr lang="ar-SA" altLang="fr-FR" dirty="0" smtClean="0"/>
              <a:t>الاستفادة من وفورات الحجم الاقتصادي.</a:t>
            </a:r>
          </a:p>
          <a:p>
            <a:pPr lvl="1" eaLnBrk="1" hangingPunct="1">
              <a:defRPr/>
            </a:pPr>
            <a:r>
              <a:rPr lang="ar-SA" altLang="fr-FR" dirty="0" smtClean="0"/>
              <a:t>ضمان وجود مستوى عالي من التنسيق والتوافق بين الشركات المتحالفة.</a:t>
            </a:r>
          </a:p>
          <a:p>
            <a:pPr lvl="1" eaLnBrk="1" hangingPunct="1">
              <a:defRPr/>
            </a:pPr>
            <a:r>
              <a:rPr lang="ar-SA" altLang="fr-FR" dirty="0" smtClean="0"/>
              <a:t>ضمان التزام كل شركة بالوفاء بتعهداتها حتى تضمن تحقيق المنافع من وراء التحالفات.</a:t>
            </a:r>
            <a:endParaRPr lang="fr-FR" altLang="fr-FR" smtClean="0"/>
          </a:p>
        </p:txBody>
      </p:sp>
      <p:sp>
        <p:nvSpPr>
          <p:cNvPr id="6" name="Espace réservé du numéro de diapositive 5"/>
          <p:cNvSpPr>
            <a:spLocks noGrp="1"/>
          </p:cNvSpPr>
          <p:nvPr>
            <p:ph type="sldNum" sz="quarter" idx="12"/>
          </p:nvPr>
        </p:nvSpPr>
        <p:spPr/>
        <p:txBody>
          <a:bodyPr/>
          <a:lstStyle/>
          <a:p>
            <a:pPr>
              <a:defRPr/>
            </a:pPr>
            <a:fld id="{F55B7020-D8A6-4616-A0E7-1EE8183EED5F}" type="slidenum">
              <a:rPr lang="ar-SA" altLang="fr-FR"/>
              <a:pPr>
                <a:defRPr/>
              </a:pPr>
              <a:t>39</a:t>
            </a:fld>
            <a:endParaRPr lang="fr-FR" altLang="fr-FR"/>
          </a:p>
        </p:txBody>
      </p:sp>
    </p:spTree>
    <p:extLst>
      <p:ext uri="{BB962C8B-B14F-4D97-AF65-F5344CB8AC3E}">
        <p14:creationId xmlns:p14="http://schemas.microsoft.com/office/powerpoint/2010/main" val="4065161978"/>
      </p:ext>
    </p:extLst>
  </p:cSld>
  <p:clrMapOvr>
    <a:overrideClrMapping bg1="dk2" tx1="lt1" bg2="dk1"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a:xfrm>
            <a:off x="3238512" y="71414"/>
            <a:ext cx="5500694" cy="642942"/>
          </a:xfrm>
        </p:spPr>
        <p:txBody>
          <a:bodyPr>
            <a:noAutofit/>
          </a:bodyPr>
          <a:lstStyle/>
          <a:p>
            <a:pPr algn="ctr">
              <a:defRPr/>
            </a:pPr>
            <a:r>
              <a:rPr lang="ar-DZ" b="1" dirty="0">
                <a:ln w="11430">
                  <a:solidFill>
                    <a:schemeClr val="tx1">
                      <a:lumMod val="95000"/>
                      <a:lumOff val="5000"/>
                    </a:schemeClr>
                  </a:solidFill>
                </a:ln>
                <a:solidFill>
                  <a:srgbClr val="C00000"/>
                </a:solidFill>
                <a:effectLst>
                  <a:outerShdw blurRad="38100" dist="38100" dir="2700000" algn="tl">
                    <a:srgbClr val="000000">
                      <a:alpha val="43137"/>
                    </a:srgbClr>
                  </a:outerShdw>
                </a:effectLst>
                <a:latin typeface="Sakkal Majalla" pitchFamily="2" charset="-78"/>
                <a:cs typeface="Sakkal Majalla" pitchFamily="2" charset="-78"/>
              </a:rPr>
              <a:t>مكونات الهيكل التنظيمي</a:t>
            </a:r>
            <a:endParaRPr lang="fr-FR" b="1" dirty="0">
              <a:solidFill>
                <a:srgbClr val="C00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6" name="Espace réservé du numéro de diapositive 5"/>
          <p:cNvSpPr>
            <a:spLocks noGrp="1"/>
          </p:cNvSpPr>
          <p:nvPr>
            <p:ph type="sldNum" sz="quarter" idx="12"/>
          </p:nvPr>
        </p:nvSpPr>
        <p:spPr/>
        <p:txBody>
          <a:bodyPr/>
          <a:lstStyle/>
          <a:p>
            <a:fld id="{B6F15528-21DE-4FAA-801E-634DDDAF4B2B}" type="slidenum">
              <a:rPr lang="en-US" smtClean="0"/>
              <a:pPr/>
              <a:t>4</a:t>
            </a:fld>
            <a:endParaRPr lang="en-US"/>
          </a:p>
        </p:txBody>
      </p:sp>
      <p:pic>
        <p:nvPicPr>
          <p:cNvPr id="48130" name="Picture 2" descr="https://www.saudihr.sa/Arabic/OrganizationChart/PublishingImages/Pages/-%D9%86%D9%85%D8%A7%D8%B0%D8%AC-%D8%A7%D9%84%D9%87%D9%8A%D9%83%D9%84-%D8%A7%D9%84%D8%AA%D9%86%D8%B8%D9%8A%D9%85%D9%8A-%D8%AD%D8%B3%D8%A8-%D8%AA%D8%B5%D9%86%D9%8A%D9%81%D8%A7%D8%AA-%D9%85%D9%8A%D9%86%D8%AA%D8%B2%D8%A8%D8%B1%D8%AC-Mintzberg/Six%20Basic%20Parts%20of%20the%20Organization.jpg"/>
          <p:cNvPicPr>
            <a:picLocks noChangeAspect="1" noChangeArrowheads="1"/>
          </p:cNvPicPr>
          <p:nvPr/>
        </p:nvPicPr>
        <p:blipFill>
          <a:blip r:embed="rId4"/>
          <a:srcRect/>
          <a:stretch>
            <a:fillRect/>
          </a:stretch>
        </p:blipFill>
        <p:spPr bwMode="auto">
          <a:xfrm>
            <a:off x="2238348" y="785794"/>
            <a:ext cx="7858148" cy="5027064"/>
          </a:xfrm>
          <a:prstGeom prst="rect">
            <a:avLst/>
          </a:prstGeom>
          <a:noFill/>
          <a:ln>
            <a:noFill/>
          </a:ln>
        </p:spPr>
      </p:pic>
      <p:sp>
        <p:nvSpPr>
          <p:cNvPr id="9" name="ZoneTexte 8"/>
          <p:cNvSpPr txBox="1"/>
          <p:nvPr/>
        </p:nvSpPr>
        <p:spPr>
          <a:xfrm>
            <a:off x="5310182" y="1773784"/>
            <a:ext cx="1500198"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ar-DZ"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الإدارة العليا</a:t>
            </a:r>
            <a:endParaRPr lang="fr-FR"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10" name="ZoneTexte 9"/>
          <p:cNvSpPr txBox="1"/>
          <p:nvPr/>
        </p:nvSpPr>
        <p:spPr>
          <a:xfrm>
            <a:off x="6953256" y="3143248"/>
            <a:ext cx="1500198"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ar-DZ"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الجهاز المساند</a:t>
            </a:r>
            <a:endParaRPr lang="fr-FR"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11" name="ZoneTexte 10"/>
          <p:cNvSpPr txBox="1"/>
          <p:nvPr/>
        </p:nvSpPr>
        <p:spPr>
          <a:xfrm>
            <a:off x="3595670" y="3169652"/>
            <a:ext cx="1714512"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ar-DZ"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الجانب التقني المهني</a:t>
            </a:r>
            <a:endParaRPr lang="fr-FR"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12" name="ZoneTexte 11"/>
          <p:cNvSpPr txBox="1"/>
          <p:nvPr/>
        </p:nvSpPr>
        <p:spPr>
          <a:xfrm>
            <a:off x="5310182" y="3657576"/>
            <a:ext cx="1571636"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ar-DZ"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الإدارة الوسطى</a:t>
            </a:r>
            <a:endParaRPr lang="fr-FR"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13" name="ZoneTexte 12"/>
          <p:cNvSpPr txBox="1"/>
          <p:nvPr/>
        </p:nvSpPr>
        <p:spPr>
          <a:xfrm>
            <a:off x="5310182" y="4884164"/>
            <a:ext cx="1714512"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ar-DZ"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الإدارة التشغيلية</a:t>
            </a:r>
            <a:endParaRPr lang="fr-FR"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14" name="ZoneTexte 13"/>
          <p:cNvSpPr txBox="1"/>
          <p:nvPr/>
        </p:nvSpPr>
        <p:spPr>
          <a:xfrm>
            <a:off x="3595670" y="773652"/>
            <a:ext cx="5000660"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fr-FR" b="1" dirty="0">
              <a:no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15" name="ZoneTexte 14"/>
          <p:cNvSpPr txBox="1"/>
          <p:nvPr/>
        </p:nvSpPr>
        <p:spPr>
          <a:xfrm>
            <a:off x="5381620" y="1412218"/>
            <a:ext cx="1285884" cy="2308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fr-FR" sz="9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p:txBody>
      </p:sp>
    </p:spTree>
    <p:extLst>
      <p:ext uri="{BB962C8B-B14F-4D97-AF65-F5344CB8AC3E}">
        <p14:creationId xmlns:p14="http://schemas.microsoft.com/office/powerpoint/2010/main" val="3886610229"/>
      </p:ext>
    </p:extLst>
  </p:cSld>
  <p:clrMapOvr>
    <a:overrideClrMapping bg1="dk2" tx1="lt1" bg2="dk1" tx2="lt2" accent1="accent1" accent2="accent2" accent3="accent3" accent4="accent4" accent5="accent5" accent6="accent6" hlink="hlink" folHlink="folHlink"/>
  </p:clrMapOvr>
  <p:transition spd="med">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2063552" y="332657"/>
            <a:ext cx="8229600" cy="4530725"/>
          </a:xfrm>
        </p:spPr>
        <p:txBody>
          <a:bodyPr/>
          <a:lstStyle/>
          <a:p>
            <a:pPr marL="609600" indent="-609600">
              <a:buFont typeface="Wingdings" panose="05000000000000000000" pitchFamily="2" charset="2"/>
              <a:buAutoNum type="arabicPeriod"/>
              <a:defRPr/>
            </a:pPr>
            <a:r>
              <a:rPr lang="ar-SA" altLang="fr-FR" b="1" dirty="0" smtClean="0"/>
              <a:t>العمالة </a:t>
            </a:r>
            <a:r>
              <a:rPr lang="ar-SA" altLang="fr-FR" b="1" dirty="0" smtClean="0"/>
              <a:t>الأساسية </a:t>
            </a:r>
            <a:r>
              <a:rPr lang="ar-DZ" altLang="fr-FR" b="1" dirty="0" smtClean="0"/>
              <a:t>:</a:t>
            </a:r>
            <a:r>
              <a:rPr lang="ar-SA" altLang="fr-FR" dirty="0" smtClean="0"/>
              <a:t>ويقصد </a:t>
            </a:r>
            <a:r>
              <a:rPr lang="ar-SA" altLang="fr-FR" dirty="0" smtClean="0"/>
              <a:t>بها العمالة التي تؤدي الأعمال الأساسية التي تقدمها المنظمة للعملاء أمثال المدرسون في المدارس والطباخ في المطعم.</a:t>
            </a:r>
            <a:endParaRPr lang="ar-SA" altLang="fr-FR" b="1" dirty="0" smtClean="0"/>
          </a:p>
          <a:p>
            <a:pPr marL="609600" indent="-609600">
              <a:buNone/>
              <a:defRPr/>
            </a:pPr>
            <a:r>
              <a:rPr lang="ar-SA" altLang="fr-FR" b="1" dirty="0" smtClean="0"/>
              <a:t>2. أعلى نقطة استراتيجية </a:t>
            </a:r>
            <a:r>
              <a:rPr lang="ar-DZ" altLang="fr-FR" b="1" dirty="0" smtClean="0"/>
              <a:t>:</a:t>
            </a:r>
            <a:r>
              <a:rPr lang="ar-SA" altLang="fr-FR" dirty="0" smtClean="0"/>
              <a:t>ويقصد </a:t>
            </a:r>
            <a:r>
              <a:rPr lang="ar-SA" altLang="fr-FR" dirty="0" smtClean="0"/>
              <a:t>بذلك رجال الإدارة العليا المسئولين عن توجيه المنظمة.</a:t>
            </a:r>
            <a:endParaRPr lang="fr-FR" altLang="fr-FR" dirty="0" smtClean="0"/>
          </a:p>
        </p:txBody>
      </p:sp>
      <p:sp>
        <p:nvSpPr>
          <p:cNvPr id="6" name="Espace réservé du numéro de diapositive 5"/>
          <p:cNvSpPr>
            <a:spLocks noGrp="1"/>
          </p:cNvSpPr>
          <p:nvPr>
            <p:ph type="sldNum" sz="quarter" idx="12"/>
          </p:nvPr>
        </p:nvSpPr>
        <p:spPr/>
        <p:txBody>
          <a:bodyPr/>
          <a:lstStyle/>
          <a:p>
            <a:pPr>
              <a:defRPr/>
            </a:pPr>
            <a:fld id="{F3826C68-B909-4742-96A8-A2B784A197C0}" type="slidenum">
              <a:rPr lang="ar-SA" altLang="fr-FR"/>
              <a:pPr>
                <a:defRPr/>
              </a:pPr>
              <a:t>5</a:t>
            </a:fld>
            <a:endParaRPr lang="fr-FR" altLang="fr-FR"/>
          </a:p>
        </p:txBody>
      </p:sp>
      <p:sp>
        <p:nvSpPr>
          <p:cNvPr id="5" name="Rectangle 3"/>
          <p:cNvSpPr txBox="1">
            <a:spLocks noChangeArrowheads="1"/>
          </p:cNvSpPr>
          <p:nvPr/>
        </p:nvSpPr>
        <p:spPr bwMode="auto">
          <a:xfrm>
            <a:off x="2063552" y="2996952"/>
            <a:ext cx="8229600" cy="3124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t" anchorCtr="0" compatLnSpc="1">
            <a:prstTxWarp prst="textNoShape">
              <a:avLst/>
            </a:prstTxWarp>
          </a:bodyPr>
          <a:lstStyle>
            <a:lvl1pPr marL="342900" indent="-342900" algn="r" rtl="1" eaLnBrk="0" fontAlgn="base" hangingPunct="0">
              <a:spcBef>
                <a:spcPct val="20000"/>
              </a:spcBef>
              <a:spcAft>
                <a:spcPct val="0"/>
              </a:spcAft>
              <a:buClr>
                <a:schemeClr val="hlink"/>
              </a:buClr>
              <a:buSzPct val="70000"/>
              <a:buFont typeface="Wingdings" panose="05000000000000000000" pitchFamily="2" charset="2"/>
              <a:buChar char="u"/>
              <a:defRPr sz="3200" kern="1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r" rtl="1" eaLnBrk="0" fontAlgn="base" hangingPunct="0">
              <a:spcBef>
                <a:spcPct val="20000"/>
              </a:spcBef>
              <a:spcAft>
                <a:spcPct val="0"/>
              </a:spcAft>
              <a:buClr>
                <a:schemeClr val="tx2"/>
              </a:buClr>
              <a:buSzPct val="70000"/>
              <a:buFont typeface="Wingdings" panose="05000000000000000000" pitchFamily="2" charset="2"/>
              <a:buChar char="u"/>
              <a:defRPr sz="2400" kern="1200">
                <a:solidFill>
                  <a:schemeClr val="tx1"/>
                </a:solidFill>
                <a:effectLst>
                  <a:outerShdw blurRad="38100" dist="38100" dir="2700000" algn="tl">
                    <a:srgbClr val="000000"/>
                  </a:outerShdw>
                </a:effectLst>
                <a:latin typeface="+mn-lt"/>
                <a:ea typeface="+mn-ea"/>
                <a:cs typeface="+mn-cs"/>
              </a:defRPr>
            </a:lvl3pPr>
            <a:lvl4pPr marL="1600200" indent="-228600" algn="r" rtl="1" eaLnBrk="0" fontAlgn="base" hangingPunct="0">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r" rtl="1" eaLnBrk="0" fontAlgn="base" hangingPunct="0">
              <a:spcBef>
                <a:spcPct val="20000"/>
              </a:spcBef>
              <a:spcAft>
                <a:spcPct val="0"/>
              </a:spcAft>
              <a:buClr>
                <a:schemeClr val="folHlink"/>
              </a:buClr>
              <a:buSzPct val="70000"/>
              <a:buFont typeface="Wingdings" panose="05000000000000000000" pitchFamily="2" charset="2"/>
              <a:buChar char="u"/>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eaLnBrk="1" hangingPunct="1">
              <a:buNone/>
              <a:defRPr/>
            </a:pPr>
            <a:r>
              <a:rPr lang="ar-SA" altLang="fr-FR" b="1"/>
              <a:t>3. مديرو الإدارات المتوسطة </a:t>
            </a:r>
            <a:r>
              <a:rPr lang="ar-DZ" altLang="fr-FR" b="1"/>
              <a:t>: </a:t>
            </a:r>
            <a:r>
              <a:rPr lang="ar-SA" altLang="fr-FR"/>
              <a:t>ويقصد بهم المديرون الذين ينقلون المعلومات بين الإدارة العليا وبين العمالة الأساسية ومن أمثلة هؤلاء مدير المبيعات الإقليمي، رؤساء الأقسام داخل الكلية (حلقة وصل بين العميد وأعضاء الهيئة التدريسية).</a:t>
            </a:r>
            <a:endParaRPr lang="fr-FR" altLang="fr-FR" dirty="0"/>
          </a:p>
        </p:txBody>
      </p:sp>
    </p:spTree>
    <p:extLst>
      <p:ext uri="{BB962C8B-B14F-4D97-AF65-F5344CB8AC3E}">
        <p14:creationId xmlns:p14="http://schemas.microsoft.com/office/powerpoint/2010/main" val="2886779886"/>
      </p:ext>
    </p:extLst>
  </p:cSld>
  <p:clrMapOvr>
    <a:overrideClrMapping bg1="dk2" tx1="lt1" bg2="dk1"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lstStyle/>
          <a:p>
            <a:pPr marL="609600" indent="-609600">
              <a:buNone/>
              <a:defRPr/>
            </a:pPr>
            <a:r>
              <a:rPr lang="ar-SA" altLang="fr-FR" b="1" dirty="0" smtClean="0"/>
              <a:t>4. </a:t>
            </a:r>
            <a:r>
              <a:rPr lang="ar-DZ" altLang="fr-FR" b="1" dirty="0" smtClean="0"/>
              <a:t>الجهاز التقني: </a:t>
            </a:r>
            <a:r>
              <a:rPr lang="ar-SA" altLang="fr-FR" dirty="0" smtClean="0"/>
              <a:t>وهم </a:t>
            </a:r>
            <a:r>
              <a:rPr lang="ar-SA" altLang="fr-FR" dirty="0" smtClean="0"/>
              <a:t>المتخصصين المسئولين عن تنميط خصائص الشركة مثل المحاسبون ومحللو نظم الحاسوب.</a:t>
            </a:r>
            <a:endParaRPr lang="ar-SA" altLang="fr-FR" b="1" dirty="0" smtClean="0"/>
          </a:p>
          <a:p>
            <a:pPr marL="609600" indent="-609600">
              <a:buNone/>
              <a:defRPr/>
            </a:pPr>
            <a:r>
              <a:rPr lang="ar-SA" altLang="fr-FR" b="1" dirty="0" smtClean="0"/>
              <a:t>5. </a:t>
            </a:r>
            <a:r>
              <a:rPr lang="ar-DZ" altLang="fr-FR" b="1" dirty="0" smtClean="0"/>
              <a:t>الجهاز المساند: </a:t>
            </a:r>
            <a:r>
              <a:rPr lang="ar-SA" altLang="fr-FR" dirty="0" smtClean="0"/>
              <a:t>ويقصد </a:t>
            </a:r>
            <a:r>
              <a:rPr lang="ar-SA" altLang="fr-FR" dirty="0" smtClean="0"/>
              <a:t>بهم مجموعة الموظفين الذين يقدمون خدمات غير مباشرة للمنظمة مثال المستشارون </a:t>
            </a:r>
            <a:r>
              <a:rPr lang="ar-SA" altLang="fr-FR" dirty="0" err="1" smtClean="0"/>
              <a:t>ومحاموا</a:t>
            </a:r>
            <a:r>
              <a:rPr lang="ar-SA" altLang="fr-FR" dirty="0" smtClean="0"/>
              <a:t> الشركة.</a:t>
            </a:r>
            <a:endParaRPr lang="fr-FR" altLang="fr-FR" dirty="0" smtClean="0"/>
          </a:p>
        </p:txBody>
      </p:sp>
      <p:sp>
        <p:nvSpPr>
          <p:cNvPr id="6" name="Espace réservé du numéro de diapositive 5"/>
          <p:cNvSpPr>
            <a:spLocks noGrp="1"/>
          </p:cNvSpPr>
          <p:nvPr>
            <p:ph type="sldNum" sz="quarter" idx="12"/>
          </p:nvPr>
        </p:nvSpPr>
        <p:spPr/>
        <p:txBody>
          <a:bodyPr/>
          <a:lstStyle/>
          <a:p>
            <a:pPr>
              <a:defRPr/>
            </a:pPr>
            <a:fld id="{EE250202-D783-4267-A67A-E937E002BB96}" type="slidenum">
              <a:rPr lang="ar-SA" altLang="fr-FR"/>
              <a:pPr>
                <a:defRPr/>
              </a:pPr>
              <a:t>6</a:t>
            </a:fld>
            <a:endParaRPr lang="fr-FR" altLang="fr-FR"/>
          </a:p>
        </p:txBody>
      </p:sp>
    </p:spTree>
    <p:extLst>
      <p:ext uri="{BB962C8B-B14F-4D97-AF65-F5344CB8AC3E}">
        <p14:creationId xmlns:p14="http://schemas.microsoft.com/office/powerpoint/2010/main" val="2130361604"/>
      </p:ext>
    </p:extLst>
  </p:cSld>
  <p:clrMapOvr>
    <a:overrideClrMapping bg1="dk2" tx1="lt1" bg2="dk1"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eaLnBrk="1" hangingPunct="1">
              <a:defRPr/>
            </a:pPr>
            <a:endParaRPr lang="ar-SA" altLang="fr-FR" smtClean="0"/>
          </a:p>
          <a:p>
            <a:pPr eaLnBrk="1" hangingPunct="1">
              <a:defRPr/>
            </a:pPr>
            <a:r>
              <a:rPr lang="ar-SA" altLang="fr-FR" smtClean="0"/>
              <a:t>ولكن ما هي التصميمات التنظيمية الأكثر تناسباً مع الظروف التي تسود فيها هذه المجموعات الخمسة؟</a:t>
            </a:r>
          </a:p>
          <a:p>
            <a:pPr eaLnBrk="1" hangingPunct="1">
              <a:buFont typeface="Wingdings" panose="05000000000000000000" pitchFamily="2" charset="2"/>
              <a:buNone/>
              <a:defRPr/>
            </a:pPr>
            <a:r>
              <a:rPr lang="ar-SA" altLang="fr-FR" smtClean="0"/>
              <a:t> </a:t>
            </a:r>
          </a:p>
          <a:p>
            <a:pPr eaLnBrk="1" hangingPunct="1">
              <a:defRPr/>
            </a:pPr>
            <a:r>
              <a:rPr lang="ar-SA" altLang="fr-FR" smtClean="0"/>
              <a:t>من أجل الإجابة عن هذا السؤال وضع منتزبرج خمسة أنواع من التصميمات وهي:</a:t>
            </a:r>
            <a:endParaRPr lang="fr-FR" altLang="fr-FR" smtClean="0"/>
          </a:p>
        </p:txBody>
      </p:sp>
      <p:sp>
        <p:nvSpPr>
          <p:cNvPr id="6" name="Espace réservé du numéro de diapositive 5"/>
          <p:cNvSpPr>
            <a:spLocks noGrp="1"/>
          </p:cNvSpPr>
          <p:nvPr>
            <p:ph type="sldNum" sz="quarter" idx="12"/>
          </p:nvPr>
        </p:nvSpPr>
        <p:spPr/>
        <p:txBody>
          <a:bodyPr/>
          <a:lstStyle/>
          <a:p>
            <a:pPr>
              <a:defRPr/>
            </a:pPr>
            <a:fld id="{92DE527D-89CE-4EA6-9456-3C85E370FFBB}" type="slidenum">
              <a:rPr lang="ar-SA" altLang="fr-FR"/>
              <a:pPr>
                <a:defRPr/>
              </a:pPr>
              <a:t>7</a:t>
            </a:fld>
            <a:endParaRPr lang="fr-FR" altLang="fr-FR"/>
          </a:p>
        </p:txBody>
      </p:sp>
    </p:spTree>
    <p:extLst>
      <p:ext uri="{BB962C8B-B14F-4D97-AF65-F5344CB8AC3E}">
        <p14:creationId xmlns:p14="http://schemas.microsoft.com/office/powerpoint/2010/main" val="2301051929"/>
      </p:ext>
    </p:extLst>
  </p:cSld>
  <p:clrMapOvr>
    <a:overrideClrMapping bg1="dk2" tx1="lt1" bg2="dk1"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lstStyle/>
          <a:p>
            <a:pPr marL="609600" indent="-609600">
              <a:defRPr/>
            </a:pPr>
            <a:r>
              <a:rPr lang="ar-SA" altLang="fr-FR" dirty="0"/>
              <a:t>يظهر ذلك الهيكل عندما تكون المنظمة صغيرة أو حجم المشروع بسيط وهناك شخص واحد هو الذي يتحكم بالقرارات مثال ذلك صاحب المطعم فلديه قدرة على الاستجابة للتغييرات البيئية بسرعة لأنها لديها مرونة كبيرة ولكن لا ننسى أ</a:t>
            </a:r>
            <a:r>
              <a:rPr lang="ar-DZ" altLang="fr-FR" dirty="0"/>
              <a:t>ن</a:t>
            </a:r>
            <a:r>
              <a:rPr lang="ar-SA" altLang="fr-FR" dirty="0"/>
              <a:t> درجة المخاطرة موجودة كون أن الأمر كله يتوقف على شخص واحد فقط.</a:t>
            </a:r>
            <a:endParaRPr lang="ar-SA" altLang="fr-FR" b="1" dirty="0"/>
          </a:p>
        </p:txBody>
      </p:sp>
      <p:sp>
        <p:nvSpPr>
          <p:cNvPr id="6" name="Espace réservé du numéro de diapositive 5"/>
          <p:cNvSpPr>
            <a:spLocks noGrp="1"/>
          </p:cNvSpPr>
          <p:nvPr>
            <p:ph type="sldNum" sz="quarter" idx="12"/>
          </p:nvPr>
        </p:nvSpPr>
        <p:spPr/>
        <p:txBody>
          <a:bodyPr/>
          <a:lstStyle/>
          <a:p>
            <a:pPr>
              <a:defRPr/>
            </a:pPr>
            <a:fld id="{2B4B88B4-FB5A-4663-9552-4F7C8F8B7C2C}" type="slidenum">
              <a:rPr lang="ar-SA" altLang="fr-FR"/>
              <a:pPr>
                <a:defRPr/>
              </a:pPr>
              <a:t>8</a:t>
            </a:fld>
            <a:endParaRPr lang="fr-FR" altLang="fr-FR"/>
          </a:p>
        </p:txBody>
      </p:sp>
      <p:sp>
        <p:nvSpPr>
          <p:cNvPr id="2" name="ZoneTexte 1"/>
          <p:cNvSpPr txBox="1"/>
          <p:nvPr/>
        </p:nvSpPr>
        <p:spPr>
          <a:xfrm>
            <a:off x="3143672" y="548680"/>
            <a:ext cx="5976664" cy="707886"/>
          </a:xfrm>
          <a:prstGeom prst="rect">
            <a:avLst/>
          </a:prstGeom>
          <a:noFill/>
        </p:spPr>
        <p:txBody>
          <a:bodyPr wrap="square" rtlCol="0">
            <a:spAutoFit/>
          </a:bodyPr>
          <a:lstStyle/>
          <a:p>
            <a:pPr algn="ctr"/>
            <a:r>
              <a:rPr lang="ar-DZ" sz="4000">
                <a:solidFill>
                  <a:schemeClr val="tx2"/>
                </a:solidFill>
              </a:rPr>
              <a:t>الشكل الأول: الهيكل البسيط</a:t>
            </a:r>
            <a:endParaRPr lang="fr-FR" sz="4000">
              <a:solidFill>
                <a:schemeClr val="tx2"/>
              </a:solidFill>
            </a:endParaRPr>
          </a:p>
        </p:txBody>
      </p:sp>
    </p:spTree>
    <p:extLst>
      <p:ext uri="{BB962C8B-B14F-4D97-AF65-F5344CB8AC3E}">
        <p14:creationId xmlns:p14="http://schemas.microsoft.com/office/powerpoint/2010/main" val="2064506434"/>
      </p:ext>
    </p:extLst>
  </p:cSld>
  <p:clrMapOvr>
    <a:overrideClrMapping bg1="dk2" tx1="lt1" bg2="dk1"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D9E9E"/>
            </a:gs>
          </a:gsLst>
          <a:lin ang="5400000" scaled="1"/>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mtClean="0"/>
              <a:t>مزاياه وعيوبه</a:t>
            </a:r>
            <a:endParaRPr lang="fr-FR"/>
          </a:p>
        </p:txBody>
      </p:sp>
      <p:sp>
        <p:nvSpPr>
          <p:cNvPr id="4" name="Espace réservé du numéro de diapositive 3"/>
          <p:cNvSpPr>
            <a:spLocks noGrp="1"/>
          </p:cNvSpPr>
          <p:nvPr>
            <p:ph type="sldNum" sz="quarter" idx="12"/>
          </p:nvPr>
        </p:nvSpPr>
        <p:spPr/>
        <p:txBody>
          <a:bodyPr/>
          <a:lstStyle/>
          <a:p>
            <a:pPr>
              <a:defRPr/>
            </a:pPr>
            <a:fld id="{8C13BE67-4D40-4980-9C61-FE7C6DA60F78}" type="slidenum">
              <a:rPr lang="ar-SA" altLang="fr-FR" smtClean="0"/>
              <a:pPr>
                <a:defRPr/>
              </a:pPr>
              <a:t>9</a:t>
            </a:fld>
            <a:endParaRPr lang="fr-FR" altLang="fr-FR"/>
          </a:p>
        </p:txBody>
      </p:sp>
      <p:sp>
        <p:nvSpPr>
          <p:cNvPr id="5" name="Rectangle 4"/>
          <p:cNvSpPr/>
          <p:nvPr/>
        </p:nvSpPr>
        <p:spPr>
          <a:xfrm>
            <a:off x="609600" y="1782397"/>
            <a:ext cx="10972800" cy="4708981"/>
          </a:xfrm>
          <a:prstGeom prst="rect">
            <a:avLst/>
          </a:prstGeom>
        </p:spPr>
        <p:txBody>
          <a:bodyPr wrap="square">
            <a:spAutoFit/>
          </a:bodyPr>
          <a:lstStyle/>
          <a:p>
            <a:pPr marL="742950" lvl="1" indent="-285750" algn="just" rtl="1">
              <a:buSzPts val="1000"/>
              <a:buFont typeface="Courier New" panose="02070309020205020404" pitchFamily="49" charset="0"/>
              <a:buChar char="o"/>
              <a:tabLst>
                <a:tab pos="914400" algn="l"/>
              </a:tabLst>
            </a:pPr>
            <a:r>
              <a:rPr lang="ar-SA" sz="3000" b="1">
                <a:latin typeface="Times New Roman" panose="02020603050405020304" pitchFamily="18" charset="0"/>
                <a:ea typeface="Times New Roman" panose="02020603050405020304" pitchFamily="18" charset="0"/>
                <a:cs typeface="Sakkal Majalla" panose="02000000000000000000" pitchFamily="2" charset="-78"/>
              </a:rPr>
              <a:t>ومن مزايا هذا النوع من الهياكل التنظيمية ما يلي</a:t>
            </a:r>
            <a:r>
              <a:rPr lang="fr-FR" sz="3000" b="1">
                <a:latin typeface="Sakkal Majalla" panose="02000000000000000000" pitchFamily="2" charset="-78"/>
                <a:ea typeface="Times New Roman" panose="02020603050405020304" pitchFamily="18" charset="0"/>
                <a:cs typeface="Times New Roman" panose="02020603050405020304" pitchFamily="18" charset="0"/>
              </a:rPr>
              <a:t> :</a:t>
            </a:r>
            <a:endParaRPr lang="fr-FR" sz="3000">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lgn="just" rtl="1">
              <a:buSzPts val="1000"/>
              <a:buFont typeface="Wingdings" panose="05000000000000000000" pitchFamily="2" charset="2"/>
              <a:buChar char=""/>
              <a:tabLst>
                <a:tab pos="1371600" algn="l"/>
              </a:tabLst>
            </a:pPr>
            <a:r>
              <a:rPr lang="ar-SA" sz="3000">
                <a:latin typeface="Times New Roman" panose="02020603050405020304" pitchFamily="18" charset="0"/>
                <a:ea typeface="Times New Roman" panose="02020603050405020304" pitchFamily="18" charset="0"/>
                <a:cs typeface="Sakkal Majalla" panose="02000000000000000000" pitchFamily="2" charset="-78"/>
              </a:rPr>
              <a:t>اﻟﺒﺴﺎﻃﺔ ﻛﻮن ﻫﺬا اﻟﻬﻴﻜﻞ ﻋﻤﻠﻲ وﻳﺮﻛﺰ ﻓﻘﻂ ﻋﻠﻰ اﻟﻌﻤﻠﻴﺎت اﻟﻬﺎﻣﺔ واﻟﺮﺋﻴﺴﻴﺔ ﻓﻲ المنشأة</a:t>
            </a:r>
            <a:r>
              <a:rPr lang="fr-FR" sz="3000">
                <a:latin typeface="Sakkal Majalla" panose="02000000000000000000" pitchFamily="2" charset="-78"/>
                <a:ea typeface="Times New Roman" panose="02020603050405020304" pitchFamily="18" charset="0"/>
              </a:rPr>
              <a:t>.</a:t>
            </a:r>
            <a:endParaRPr lang="fr-FR" sz="3000">
              <a:latin typeface="Times New Roman" panose="02020603050405020304" pitchFamily="18" charset="0"/>
              <a:ea typeface="Times New Roman" panose="02020603050405020304" pitchFamily="18" charset="0"/>
            </a:endParaRPr>
          </a:p>
          <a:p>
            <a:pPr marL="1143000" lvl="2" indent="-228600" algn="just" rtl="1">
              <a:buSzPts val="1000"/>
              <a:buFont typeface="Wingdings" panose="05000000000000000000" pitchFamily="2" charset="2"/>
              <a:buChar char=""/>
              <a:tabLst>
                <a:tab pos="1371600" algn="l"/>
              </a:tabLst>
            </a:pPr>
            <a:r>
              <a:rPr lang="ar-SA" sz="3000">
                <a:latin typeface="Times New Roman" panose="02020603050405020304" pitchFamily="18" charset="0"/>
                <a:ea typeface="Times New Roman" panose="02020603050405020304" pitchFamily="18" charset="0"/>
                <a:cs typeface="Sakkal Majalla" panose="02000000000000000000" pitchFamily="2" charset="-78"/>
              </a:rPr>
              <a:t>اﻟﻤﺮوﻧﺔ وﺴﺮﻋﺔ اﻟﺘﻜﻴﻒ ﻣﻊ ﻇﺮوف اﻟﻤﺤﻴﻂة بالمنشأة</a:t>
            </a:r>
            <a:r>
              <a:rPr lang="fr-FR" sz="3000">
                <a:latin typeface="Sakkal Majalla" panose="02000000000000000000" pitchFamily="2" charset="-78"/>
                <a:ea typeface="Times New Roman" panose="02020603050405020304" pitchFamily="18" charset="0"/>
              </a:rPr>
              <a:t>.</a:t>
            </a:r>
            <a:endParaRPr lang="fr-FR" sz="3000">
              <a:latin typeface="Times New Roman" panose="02020603050405020304" pitchFamily="18" charset="0"/>
              <a:ea typeface="Times New Roman" panose="02020603050405020304" pitchFamily="18" charset="0"/>
            </a:endParaRPr>
          </a:p>
          <a:p>
            <a:pPr marL="1143000" lvl="2" indent="-228600" algn="just" rtl="1">
              <a:buSzPts val="1000"/>
              <a:buFont typeface="Wingdings" panose="05000000000000000000" pitchFamily="2" charset="2"/>
              <a:buChar char=""/>
              <a:tabLst>
                <a:tab pos="1371600" algn="l"/>
              </a:tabLst>
            </a:pPr>
            <a:r>
              <a:rPr lang="ar-SA" sz="3000">
                <a:latin typeface="Times New Roman" panose="02020603050405020304" pitchFamily="18" charset="0"/>
                <a:ea typeface="Times New Roman" panose="02020603050405020304" pitchFamily="18" charset="0"/>
                <a:cs typeface="Sakkal Majalla" panose="02000000000000000000" pitchFamily="2" charset="-78"/>
              </a:rPr>
              <a:t>قلة التكاليف</a:t>
            </a:r>
            <a:r>
              <a:rPr lang="fr-FR" sz="3000">
                <a:latin typeface="Sakkal Majalla" panose="02000000000000000000" pitchFamily="2" charset="-78"/>
                <a:ea typeface="Times New Roman" panose="02020603050405020304" pitchFamily="18" charset="0"/>
              </a:rPr>
              <a:t>.</a:t>
            </a:r>
            <a:endParaRPr lang="fr-FR" sz="3000">
              <a:latin typeface="Times New Roman" panose="02020603050405020304" pitchFamily="18" charset="0"/>
              <a:ea typeface="Times New Roman" panose="02020603050405020304" pitchFamily="18" charset="0"/>
            </a:endParaRPr>
          </a:p>
          <a:p>
            <a:pPr marL="1143000" lvl="2" indent="-228600" algn="just" rtl="1">
              <a:buSzPts val="1000"/>
              <a:buFont typeface="Wingdings" panose="05000000000000000000" pitchFamily="2" charset="2"/>
              <a:buChar char=""/>
              <a:tabLst>
                <a:tab pos="1371600" algn="l"/>
              </a:tabLst>
            </a:pPr>
            <a:r>
              <a:rPr lang="ar-SA" sz="3000">
                <a:latin typeface="Times New Roman" panose="02020603050405020304" pitchFamily="18" charset="0"/>
                <a:ea typeface="Times New Roman" panose="02020603050405020304" pitchFamily="18" charset="0"/>
                <a:cs typeface="Sakkal Majalla" panose="02000000000000000000" pitchFamily="2" charset="-78"/>
              </a:rPr>
              <a:t>وضوح المسائلة والمحاسبة</a:t>
            </a:r>
            <a:r>
              <a:rPr lang="fr-FR" sz="3000">
                <a:latin typeface="Sakkal Majalla" panose="02000000000000000000" pitchFamily="2" charset="-78"/>
                <a:ea typeface="Times New Roman" panose="02020603050405020304" pitchFamily="18" charset="0"/>
              </a:rPr>
              <a:t>.</a:t>
            </a:r>
            <a:endParaRPr lang="fr-FR" sz="3000">
              <a:latin typeface="Times New Roman" panose="02020603050405020304" pitchFamily="18" charset="0"/>
              <a:ea typeface="Times New Roman" panose="02020603050405020304" pitchFamily="18" charset="0"/>
            </a:endParaRPr>
          </a:p>
          <a:p>
            <a:pPr marL="742950" lvl="1" indent="-285750" algn="just" rtl="1">
              <a:buSzPts val="1000"/>
              <a:buFont typeface="Courier New" panose="02070309020205020404" pitchFamily="49" charset="0"/>
              <a:buChar char="o"/>
              <a:tabLst>
                <a:tab pos="914400" algn="l"/>
              </a:tabLst>
            </a:pPr>
            <a:r>
              <a:rPr lang="ar-SA" sz="3000" b="1">
                <a:latin typeface="Times New Roman" panose="02020603050405020304" pitchFamily="18" charset="0"/>
                <a:ea typeface="Times New Roman" panose="02020603050405020304" pitchFamily="18" charset="0"/>
                <a:cs typeface="Sakkal Majalla" panose="02000000000000000000" pitchFamily="2" charset="-78"/>
              </a:rPr>
              <a:t>ومن عيوب هذا النوع من الهياكل التنظيمية ما يلي</a:t>
            </a:r>
            <a:r>
              <a:rPr lang="fr-FR" sz="3000" b="1">
                <a:latin typeface="Sakkal Majalla" panose="02000000000000000000" pitchFamily="2" charset="-78"/>
                <a:ea typeface="Times New Roman" panose="02020603050405020304" pitchFamily="18" charset="0"/>
                <a:cs typeface="Times New Roman" panose="02020603050405020304" pitchFamily="18" charset="0"/>
              </a:rPr>
              <a:t>:</a:t>
            </a:r>
            <a:endParaRPr lang="fr-FR" sz="3000">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lgn="just" rtl="1">
              <a:buSzPts val="1000"/>
              <a:buFont typeface="Wingdings" panose="05000000000000000000" pitchFamily="2" charset="2"/>
              <a:buChar char=""/>
              <a:tabLst>
                <a:tab pos="1371600" algn="l"/>
              </a:tabLst>
            </a:pPr>
            <a:r>
              <a:rPr lang="ar-SA" sz="3000">
                <a:latin typeface="Times New Roman" panose="02020603050405020304" pitchFamily="18" charset="0"/>
                <a:ea typeface="Times New Roman" panose="02020603050405020304" pitchFamily="18" charset="0"/>
                <a:cs typeface="Sakkal Majalla" panose="02000000000000000000" pitchFamily="2" charset="-78"/>
              </a:rPr>
              <a:t>ﻻ ﻳﻨﺎﺳﺐ المنشأة اﻟﻜﺒﻴﺮة اﻟﺤﺠﻢ اﻟﺘﻲ ﺗﺘﻮﺳﻊ أﻋﻤﺎﻟﻬﺎ ﺑﺸﻜﻞ ﻣﺴﺘﻤﺮ</a:t>
            </a:r>
            <a:r>
              <a:rPr lang="fr-FR" sz="3000">
                <a:latin typeface="Sakkal Majalla" panose="02000000000000000000" pitchFamily="2" charset="-78"/>
                <a:ea typeface="Times New Roman" panose="02020603050405020304" pitchFamily="18" charset="0"/>
              </a:rPr>
              <a:t>.</a:t>
            </a:r>
            <a:endParaRPr lang="fr-FR" sz="3000">
              <a:latin typeface="Times New Roman" panose="02020603050405020304" pitchFamily="18" charset="0"/>
              <a:ea typeface="Times New Roman" panose="02020603050405020304" pitchFamily="18" charset="0"/>
            </a:endParaRPr>
          </a:p>
          <a:p>
            <a:pPr marL="1143000" lvl="2" indent="-228600" algn="just" rtl="1">
              <a:buSzPts val="1000"/>
              <a:buFont typeface="Wingdings" panose="05000000000000000000" pitchFamily="2" charset="2"/>
              <a:buChar char=""/>
              <a:tabLst>
                <a:tab pos="1371600" algn="l"/>
              </a:tabLst>
            </a:pPr>
            <a:r>
              <a:rPr lang="ar-SA" sz="3000">
                <a:latin typeface="Times New Roman" panose="02020603050405020304" pitchFamily="18" charset="0"/>
                <a:ea typeface="Times New Roman" panose="02020603050405020304" pitchFamily="18" charset="0"/>
                <a:cs typeface="Sakkal Majalla" panose="02000000000000000000" pitchFamily="2" charset="-78"/>
              </a:rPr>
              <a:t>الإعتماد ﻛﻠﻴﺔ ﻋﻠﻰ ﻣﺎﻟﻚ المنشأة ﻟﺬﻟﻚ ﻓﺎﻟﺤﺎﻟﺔ اﻟﻨﻔﺴﻴﺔ ﻟﻬﺬا اﻷﺧﻴﺮ ﻟﻬﺎ أﺛﺮ ﻋﻠﻰ اﻻدارة ﻧﻈﺮا ﻟﺘﻤﺮﻛﺰ اﻟﺴﻠﻄﺔ واﺗﺨﺎذ اﻟﻘﺮار ﺑﻴﺪﻩ</a:t>
            </a:r>
            <a:r>
              <a:rPr lang="fr-FR" sz="3000">
                <a:latin typeface="Sakkal Majalla" panose="02000000000000000000" pitchFamily="2" charset="-78"/>
                <a:ea typeface="Times New Roman" panose="02020603050405020304" pitchFamily="18" charset="0"/>
              </a:rPr>
              <a:t>.</a:t>
            </a:r>
            <a:endParaRPr lang="fr-FR" sz="3000">
              <a:latin typeface="Times New Roman" panose="02020603050405020304" pitchFamily="18" charset="0"/>
              <a:ea typeface="Times New Roman" panose="02020603050405020304" pitchFamily="18" charset="0"/>
            </a:endParaRPr>
          </a:p>
          <a:p>
            <a:pPr marL="1143000" lvl="2" indent="-228600" algn="just" rtl="1">
              <a:buSzPts val="1000"/>
              <a:buFont typeface="Wingdings" panose="05000000000000000000" pitchFamily="2" charset="2"/>
              <a:buChar char=""/>
              <a:tabLst>
                <a:tab pos="1371600" algn="l"/>
              </a:tabLst>
            </a:pPr>
            <a:r>
              <a:rPr lang="ar-SA" sz="3000">
                <a:latin typeface="Times New Roman" panose="02020603050405020304" pitchFamily="18" charset="0"/>
                <a:ea typeface="Times New Roman" panose="02020603050405020304" pitchFamily="18" charset="0"/>
                <a:cs typeface="Sakkal Majalla" panose="02000000000000000000" pitchFamily="2" charset="-78"/>
              </a:rPr>
              <a:t>محدودية التطبيق</a:t>
            </a:r>
            <a:r>
              <a:rPr lang="fr-FR" sz="3000">
                <a:latin typeface="Sakkal Majalla" panose="02000000000000000000" pitchFamily="2" charset="-78"/>
                <a:ea typeface="Times New Roman" panose="02020603050405020304" pitchFamily="18" charset="0"/>
              </a:rPr>
              <a:t>.</a:t>
            </a:r>
            <a:endParaRPr lang="fr-FR" sz="30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2113962"/>
      </p:ext>
    </p:extLst>
  </p:cSld>
  <p:clrMapOvr>
    <a:overrideClrMapping bg1="dk2" tx1="lt1" bg2="dk1" tx2="lt2" accent1="accent1" accent2="accent2" accent3="accent3" accent4="accent4" accent5="accent5" accent6="accent6" hlink="hlink" folHlink="folHlink"/>
  </p:clrMapOvr>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fr-FR"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fr-FR" sz="1800" b="0" i="0" u="none" strike="noStrike" cap="none" normalizeH="0" baseline="0" smtClean="0">
            <a:ln>
              <a:noFill/>
            </a:ln>
            <a:solidFill>
              <a:schemeClr val="tx1"/>
            </a:solidFill>
            <a:effectLst/>
            <a:latin typeface="Verdana" panose="020B0604030504040204" pitchFamily="34" charset="0"/>
            <a:cs typeface="Arial" panose="020B0604020202020204"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0.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1.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2.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3.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4.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5.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6.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7.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8.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19.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0.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1.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2.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3.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4.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5.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6.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7.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8.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29.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3.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30.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31.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32.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33.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34.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35.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36.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37.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4.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5.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6.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7.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8.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ppt/theme/themeOverride9.xml><?xml version="1.0" encoding="utf-8"?>
<a:themeOverride xmlns:a="http://schemas.openxmlformats.org/drawingml/2006/main">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themeOverride>
</file>

<file path=docProps/app.xml><?xml version="1.0" encoding="utf-8"?>
<Properties xmlns="http://schemas.openxmlformats.org/officeDocument/2006/extended-properties" xmlns:vt="http://schemas.openxmlformats.org/officeDocument/2006/docPropsVTypes">
  <TotalTime>5</TotalTime>
  <Words>2283</Words>
  <Application>Microsoft Office PowerPoint</Application>
  <PresentationFormat>Grand écran</PresentationFormat>
  <Paragraphs>191</Paragraphs>
  <Slides>39</Slides>
  <Notes>1</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39</vt:i4>
      </vt:variant>
    </vt:vector>
  </HeadingPairs>
  <TitlesOfParts>
    <vt:vector size="50" baseType="lpstr">
      <vt:lpstr>Amiri Quran</vt:lpstr>
      <vt:lpstr>Arial</vt:lpstr>
      <vt:lpstr>Calibri</vt:lpstr>
      <vt:lpstr>Courier New</vt:lpstr>
      <vt:lpstr>Sakkal Majalla</vt:lpstr>
      <vt:lpstr>Simplified Arabic</vt:lpstr>
      <vt:lpstr>Times New Roman</vt:lpstr>
      <vt:lpstr>Verdana</vt:lpstr>
      <vt:lpstr>Wingdings</vt:lpstr>
      <vt:lpstr>Wingdings 2</vt:lpstr>
      <vt:lpstr>Cliff</vt:lpstr>
      <vt:lpstr>Présentation PowerPoint</vt:lpstr>
      <vt:lpstr>أشكال الهياكل التنظمية</vt:lpstr>
      <vt:lpstr>أولا: الأشكال النمطية لهنري منتزبرج</vt:lpstr>
      <vt:lpstr>مكونات الهيكل التنظيمي</vt:lpstr>
      <vt:lpstr>Présentation PowerPoint</vt:lpstr>
      <vt:lpstr>Présentation PowerPoint</vt:lpstr>
      <vt:lpstr>Présentation PowerPoint</vt:lpstr>
      <vt:lpstr>Présentation PowerPoint</vt:lpstr>
      <vt:lpstr>مزاياه وعيوبه</vt:lpstr>
      <vt:lpstr>Présentation PowerPoint</vt:lpstr>
      <vt:lpstr>Présentation PowerPoint</vt:lpstr>
      <vt:lpstr>   التعقيد: تكون النتيجة من تنفيذ المبادئ السابقة هي حلقة متسلسلة من المديرين من أولئك الذين لديهم سلطة مطلقة إلى الذين من أولي الرتب المتدنية. وتكون السلسلة القياسية هي الطريق بالنسبة لكل الاتصالات الرأسية بالمنظمة. وعليه، يجب أن تمر كل الاتصالات من المستوى الأقل بالمنظمة خلال كل مدير رئيس بالسلسلة. وينتج عن ذلك مرور الاتصال من الأعلى إلى التابعين إلى أن يصل إلى المستوى الصحيح.  </vt:lpstr>
      <vt:lpstr>Présentation PowerPoint</vt:lpstr>
      <vt:lpstr>ايجابياته</vt:lpstr>
      <vt:lpstr>سلبياته</vt:lpstr>
      <vt:lpstr>الشكل الثالث: البيروقراطي المهني</vt:lpstr>
      <vt:lpstr>ايجابياته</vt:lpstr>
      <vt:lpstr>سلبياته</vt:lpstr>
      <vt:lpstr>الشكل الرابع: التنظيم على أساس الأقسام المتكاملة ضمن التنظيم الرئيسي</vt:lpstr>
      <vt:lpstr>مميزاته</vt:lpstr>
      <vt:lpstr>إيجابياته</vt:lpstr>
      <vt:lpstr>سلبياته</vt:lpstr>
      <vt:lpstr>الشكل الخامس: الهيكل الغرضي (المؤقت)</vt:lpstr>
      <vt:lpstr>التنظيم المصفوفي</vt:lpstr>
      <vt:lpstr>Présentation PowerPoint</vt:lpstr>
      <vt:lpstr>Présentation PowerPoint</vt:lpstr>
      <vt:lpstr>مميزاته</vt:lpstr>
      <vt:lpstr>Présentation PowerPoint</vt:lpstr>
      <vt:lpstr>Présentation PowerPoint</vt:lpstr>
      <vt:lpstr>سلبيات المصفوفة</vt:lpstr>
      <vt:lpstr>Présentation PowerPoint</vt:lpstr>
      <vt:lpstr>Présentation PowerPoint</vt:lpstr>
      <vt:lpstr>النوع الأول: التنظيم الشبكي</vt:lpstr>
      <vt:lpstr>Présentation PowerPoint</vt:lpstr>
      <vt:lpstr>Présentation PowerPoint</vt:lpstr>
      <vt:lpstr>النوع الثاني: التنظيم الذي يضم أكثر من منظمة:</vt:lpstr>
      <vt:lpstr>Présentation PowerPoint</vt:lpstr>
      <vt:lpstr>Présentation PowerPoint</vt:lpstr>
      <vt:lpstr>مزايا تلك التحالفات تتمثل بـ:</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gherbi wahiba</dc:creator>
  <cp:lastModifiedBy>gherbi wahiba</cp:lastModifiedBy>
  <cp:revision>2</cp:revision>
  <dcterms:created xsi:type="dcterms:W3CDTF">2021-02-13T20:09:37Z</dcterms:created>
  <dcterms:modified xsi:type="dcterms:W3CDTF">2021-02-13T20:14:53Z</dcterms:modified>
</cp:coreProperties>
</file>