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64" r:id="rId2"/>
    <p:sldId id="261" r:id="rId3"/>
    <p:sldId id="259" r:id="rId4"/>
    <p:sldId id="260" r:id="rId5"/>
    <p:sldId id="262" r:id="rId6"/>
    <p:sldId id="263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1" d="100"/>
          <a:sy n="71" d="100"/>
        </p:scale>
        <p:origin x="3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07C6F4-D55D-4D35-86F9-FD36D712C27B}" type="datetimeFigureOut">
              <a:rPr lang="fr-FR" smtClean="0"/>
              <a:t>05/05/2022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6E4CB0-48F4-4D5A-8148-F697C53558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6572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6E4CB0-48F4-4D5A-8148-F697C53558EA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71571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6E4CB0-48F4-4D5A-8148-F697C53558EA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1807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099E6-A43F-456B-85B8-D90400991E04}" type="datetime1">
              <a:rPr lang="fr-FR" smtClean="0"/>
              <a:t>05/05/2022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Module : Théoriie du sIgnal,                                                                                             Enseignante : Dr. Soraya Zehani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BCA2-9210-444E-8D52-5A49E49950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8941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53DE-CE60-4A84-8AA5-A7CEF94CFA7E}" type="datetime1">
              <a:rPr lang="fr-FR" smtClean="0"/>
              <a:t>05/05/2022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Module : Théoriie du sIgnal,                                                                                             Enseignante : Dr. Soraya Zehani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BCA2-9210-444E-8D52-5A49E49950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2456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54E6C-B55F-4470-9732-2008D80CD838}" type="datetime1">
              <a:rPr lang="fr-FR" smtClean="0"/>
              <a:t>05/05/2022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Module : Théoriie du sIgnal,                                                                                             Enseignante : Dr. Soraya Zehani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BCA2-9210-444E-8D52-5A49E49950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835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DE09C-3D22-4A2C-88F7-EFABBC7E32FF}" type="datetime1">
              <a:rPr lang="fr-FR" smtClean="0"/>
              <a:t>05/05/2022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Module : Théoriie du sIgnal,                                                                                             Enseignante : Dr. Soraya Zehani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BCA2-9210-444E-8D52-5A49E49950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7949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3CCF6-8808-4ED1-BDF4-E624FFDE3403}" type="datetime1">
              <a:rPr lang="fr-FR" smtClean="0"/>
              <a:t>05/05/2022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Module : Théoriie du sIgnal,                                                                                             Enseignante : Dr. Soraya Zehani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BCA2-9210-444E-8D52-5A49E49950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5556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694E6-4E13-4C0D-8C8E-7112B9604EE2}" type="datetime1">
              <a:rPr lang="fr-FR" smtClean="0"/>
              <a:t>05/05/2022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Module : Théoriie du sIgnal,                                                                                             Enseignante : Dr. Soraya Zehani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BCA2-9210-444E-8D52-5A49E49950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9398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0BE8-0526-4649-9491-6030EE6E141A}" type="datetime1">
              <a:rPr lang="fr-FR" smtClean="0"/>
              <a:t>05/05/2022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Module : Théoriie du sIgnal,                                                                                             Enseignante : Dr. Soraya Zehani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BCA2-9210-444E-8D52-5A49E49950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5696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5A47-EA4E-4BDB-B4D9-826483D3F15E}" type="datetime1">
              <a:rPr lang="fr-FR" smtClean="0"/>
              <a:t>05/05/2022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Module : Théoriie du sIgnal,                                                                                             Enseignante : Dr. Soraya Zehani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BCA2-9210-444E-8D52-5A49E49950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9559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19B5C-0D98-4469-847B-3E43E299A2EC}" type="datetime1">
              <a:rPr lang="fr-FR" smtClean="0"/>
              <a:t>05/05/2022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Module : Théoriie du sIgnal,                                                                                             Enseignante : Dr. Soraya Zehani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BCA2-9210-444E-8D52-5A49E49950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3989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1772F-FB4F-4434-8792-302B0C3C29EC}" type="datetime1">
              <a:rPr lang="fr-FR" smtClean="0"/>
              <a:t>05/05/2022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Module : Théoriie du sIgnal,                                                                                             Enseignante : Dr. Soraya Zehani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BCA2-9210-444E-8D52-5A49E49950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0604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AE5DB-1637-4BD6-AB62-BF082453A8EE}" type="datetime1">
              <a:rPr lang="fr-FR" smtClean="0"/>
              <a:t>05/05/2022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Module : Théoriie du sIgnal,                                                                                             Enseignante : Dr. Soraya Zehani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BCA2-9210-444E-8D52-5A49E49950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9846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B2DB4-7038-4E03-ADAB-6F23630907F8}" type="datetime1">
              <a:rPr lang="fr-FR" smtClean="0"/>
              <a:t>05/05/2022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Module : Théoriie du sIgnal,                                                                                             Enseignante : Dr. Soraya Zehani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6BCA2-9210-444E-8D52-5A49E49950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6603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9.png"/><Relationship Id="rId7" Type="http://schemas.openxmlformats.org/officeDocument/2006/relationships/image" Target="../media/image22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0.png"/><Relationship Id="rId4" Type="http://schemas.openxmlformats.org/officeDocument/2006/relationships/image" Target="../media/image20.png"/><Relationship Id="rId9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28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8947-A748-4D62-AE41-4AEC196B4B5B}" type="slidenum">
              <a:rPr lang="fr-FR" smtClean="0"/>
              <a:t>1</a:t>
            </a:fld>
            <a:endParaRPr lang="fr-FR"/>
          </a:p>
        </p:txBody>
      </p:sp>
      <p:pic>
        <p:nvPicPr>
          <p:cNvPr id="5" name="Imag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8846" y="635274"/>
            <a:ext cx="1332000" cy="133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416629" y="728521"/>
            <a:ext cx="645305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Université Mohamed </a:t>
            </a:r>
            <a:r>
              <a:rPr kumimoji="0" lang="fr-FR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Khider</a:t>
            </a:r>
            <a:r>
              <a:rPr kumimoji="0" lang="fr-FR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Biskra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Faculté des Sciences et  de Technologies</a:t>
            </a:r>
            <a:r>
              <a:rPr kumimoji="0" lang="fr-FR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2</a:t>
            </a:r>
            <a:r>
              <a:rPr kumimoji="0" lang="fr-FR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ème</a:t>
            </a:r>
            <a:r>
              <a:rPr kumimoji="0" lang="fr-FR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Année ST (Génie Electrique)                                                                                             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7" name="Imag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06" y="635274"/>
            <a:ext cx="1332000" cy="133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2631076" y="2453130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4000" b="1" i="1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Module: Théorie du signal </a:t>
            </a:r>
            <a:endParaRPr kumimoji="0" lang="fr-FR" sz="40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348683" y="3323403"/>
            <a:ext cx="66607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kumimoji="0" lang="fr-FR" sz="3600" b="1" i="1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TD3</a:t>
            </a:r>
            <a:r>
              <a:rPr kumimoji="0" lang="fr-FR" sz="3600" b="1" i="1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fr-FR" sz="3600" b="1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Convolution et Corrélation</a:t>
            </a:r>
            <a:r>
              <a:rPr kumimoji="0" lang="fr-FR" sz="3600" b="1" i="1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3600" dirty="0"/>
          </a:p>
        </p:txBody>
      </p:sp>
      <p:sp>
        <p:nvSpPr>
          <p:cNvPr id="11" name="Rectangle 10"/>
          <p:cNvSpPr/>
          <p:nvPr/>
        </p:nvSpPr>
        <p:spPr>
          <a:xfrm>
            <a:off x="496389" y="5362524"/>
            <a:ext cx="10972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b="1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Préparée et présentée  par l’enseignante:                                                                         Dr. Soraya </a:t>
            </a:r>
            <a:r>
              <a:rPr kumimoji="0" lang="fr-FR" b="1" i="1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Zehani</a:t>
            </a:r>
            <a:r>
              <a:rPr kumimoji="0" lang="fr-FR" b="1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fr-FR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375954" y="4440340"/>
            <a:ext cx="86062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800" b="1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fr-FR" sz="28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Exercice 1:</a:t>
            </a:r>
            <a:r>
              <a:rPr kumimoji="0" lang="fr-FR" sz="2800" b="1" i="1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fr-FR" sz="28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c</a:t>
            </a:r>
            <a:r>
              <a:rPr kumimoji="0" lang="fr-FR" sz="2800" b="1" i="1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onvolution</a:t>
            </a:r>
            <a:endParaRPr kumimoji="0" lang="fr-FR" sz="2800" b="0" i="0" strike="noStrike" cap="none" normalizeH="0" baseline="0" dirty="0" smtClean="0">
              <a:ln>
                <a:noFill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6862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8576" y="4470899"/>
            <a:ext cx="8353425" cy="218122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" y="0"/>
            <a:ext cx="12192000" cy="40011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000" b="1" i="1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TD2</a:t>
            </a:r>
            <a:r>
              <a:rPr kumimoji="0" lang="fr-FR" sz="2000" b="1" i="1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fr-FR" sz="2000" b="1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Convolution et corrélation</a:t>
            </a:r>
            <a:r>
              <a:rPr kumimoji="0" lang="fr-FR" sz="2000" b="1" i="1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000" b="1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   </a:t>
            </a:r>
            <a:r>
              <a:rPr kumimoji="0" lang="fr-FR" sz="20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Exercice 1:</a:t>
            </a:r>
            <a:r>
              <a:rPr kumimoji="0" lang="fr-FR" sz="2000" b="1" i="1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000" b="1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convolution </a:t>
            </a:r>
            <a:endParaRPr kumimoji="0" lang="fr-FR" sz="20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39311" y="3969472"/>
                <a:ext cx="4306079" cy="4462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 algn="just">
                  <a:lnSpc>
                    <a:spcPct val="115000"/>
                  </a:lnSpc>
                  <a:spcAft>
                    <a:spcPts val="0"/>
                  </a:spcAft>
                  <a:buFont typeface="Symbol" panose="05050102010706020507" pitchFamily="18" charset="2"/>
                  <a:buChar char=""/>
                </a:pPr>
                <a:r>
                  <a:rPr lang="fr-FR" sz="2000" b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Si:  </a:t>
                </a:r>
                <a14:m>
                  <m:oMath xmlns:m="http://schemas.openxmlformats.org/officeDocument/2006/math">
                    <m:r>
                      <a:rPr lang="fr-FR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𝒕</m:t>
                    </m:r>
                    <m:r>
                      <a:rPr lang="fr-FR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&lt;−</m:t>
                    </m:r>
                    <m:r>
                      <a:rPr lang="fr-FR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𝑻</m:t>
                    </m:r>
                  </m:oMath>
                </a14:m>
                <a:r>
                  <a:rPr lang="fr-FR" sz="2000" b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ou  si :  </a:t>
                </a:r>
                <a14:m>
                  <m:oMath xmlns:m="http://schemas.openxmlformats.org/officeDocument/2006/math">
                    <m:r>
                      <a:rPr lang="fr-FR" sz="2000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𝒕</m:t>
                    </m:r>
                    <m:r>
                      <a:rPr lang="fr-FR" sz="2000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&gt;</m:t>
                    </m:r>
                    <m:r>
                      <a:rPr lang="fr-FR" sz="2000" b="1" i="1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𝑻</m:t>
                    </m:r>
                    <m:r>
                      <a:rPr lang="fr-FR" sz="2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fr-FR" sz="2000" b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fr-FR" sz="2000" b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311" y="3969472"/>
                <a:ext cx="4306079" cy="446276"/>
              </a:xfrm>
              <a:prstGeom prst="rect">
                <a:avLst/>
              </a:prstGeom>
              <a:blipFill rotWithShape="0">
                <a:blip r:embed="rId4"/>
                <a:stretch>
                  <a:fillRect l="-1558" t="-6849" b="-1780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85482" y="5331076"/>
                <a:ext cx="35378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sz="2000" b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FR" sz="2000" b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𝐱</m:t>
                    </m:r>
                    <m:d>
                      <m:dPr>
                        <m:ctrlPr>
                          <a:rPr lang="fr-FR" sz="2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fr-FR" sz="2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𝝉</m:t>
                        </m:r>
                      </m:e>
                    </m:d>
                    <m:r>
                      <a:rPr lang="fr-FR" sz="2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.</m:t>
                    </m:r>
                    <m:r>
                      <a:rPr lang="fr-FR" sz="2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𝒙</m:t>
                    </m:r>
                    <m:d>
                      <m:dPr>
                        <m:ctrlPr>
                          <a:rPr lang="fr-FR" sz="2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fr-FR" sz="2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𝒕</m:t>
                        </m:r>
                        <m:r>
                          <a:rPr lang="fr-FR" sz="2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fr-FR" sz="2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𝝉</m:t>
                        </m:r>
                      </m:e>
                    </m:d>
                    <m:r>
                      <a:rPr lang="fr-FR" sz="2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fr-FR" sz="2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fr-FR" sz="2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→</m:t>
                    </m:r>
                    <m:r>
                      <a:rPr lang="fr-FR" sz="20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𝒚</m:t>
                    </m:r>
                    <m:d>
                      <m:dPr>
                        <m:ctrlPr>
                          <a:rPr lang="fr-FR" sz="2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fr-FR" sz="2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𝒕</m:t>
                        </m:r>
                      </m:e>
                    </m:d>
                    <m:r>
                      <a:rPr lang="fr-FR" sz="2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fr-FR" sz="2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𝟎</m:t>
                    </m:r>
                  </m:oMath>
                </a14:m>
                <a:endParaRPr lang="fr-FR" sz="20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482" y="5331076"/>
                <a:ext cx="3537892" cy="400110"/>
              </a:xfrm>
              <a:prstGeom prst="rect">
                <a:avLst/>
              </a:prstGeom>
              <a:blipFill rotWithShape="0">
                <a:blip r:embed="rId5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69503" y="4496324"/>
            <a:ext cx="7992035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 n’ y a pas d’intersection entre les deux </a:t>
            </a:r>
            <a:r>
              <a:rPr lang="fr-F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signaux,  </a:t>
            </a:r>
            <a:r>
              <a:rPr lang="fr-F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donc le produit est </a:t>
            </a:r>
            <a:r>
              <a:rPr lang="fr-F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nul. </a:t>
            </a:r>
            <a:endParaRPr lang="fr-FR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315620" y="566767"/>
                <a:ext cx="4586192" cy="3906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fr-FR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Soient </a:t>
                </a:r>
                <a:r>
                  <a:rPr lang="fr-FR" b="1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le signal rectangulaire </a:t>
                </a:r>
                <a14:m>
                  <m:oMath xmlns:m="http://schemas.openxmlformats.org/officeDocument/2006/math">
                    <m:r>
                      <a:rPr lang="fr-FR" b="1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fr-FR" b="1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fr-FR" b="1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𝒕</m:t>
                    </m:r>
                    <m:r>
                      <a:rPr lang="fr-FR" b="1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fr-FR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b="1" dirty="0" smtClean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telle </a:t>
                </a:r>
                <a:r>
                  <a:rPr lang="fr-FR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que : </a:t>
                </a:r>
                <a:endParaRPr lang="fr-FR" sz="16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620" y="566767"/>
                <a:ext cx="4586192" cy="390684"/>
              </a:xfrm>
              <a:prstGeom prst="rect">
                <a:avLst/>
              </a:prstGeom>
              <a:blipFill rotWithShape="0">
                <a:blip r:embed="rId6"/>
                <a:stretch>
                  <a:fillRect l="-1197" t="-4688" r="-133" b="-2343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5221999" y="611133"/>
                <a:ext cx="2159309" cy="6029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1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d>
                        <m:dPr>
                          <m:ctrlPr>
                            <a:rPr lang="fr-FR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fr-FR" b="0" i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b="1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fr-FR" b="1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fr-FR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𝒓𝒆𝒄𝒕</m:t>
                      </m:r>
                      <m:d>
                        <m:dPr>
                          <m:ctrlPr>
                            <a:rPr lang="fr-FR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fr-FR" b="1" i="1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b="1" i="1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num>
                            <m:den>
                              <m:r>
                                <a:rPr lang="fr-FR" b="1" i="1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den>
                          </m:f>
                        </m:e>
                      </m:d>
                      <m:r>
                        <a:rPr lang="fr-FR" b="0" i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fr-FR" dirty="0">
                  <a:solidFill>
                    <a:schemeClr val="accent5"/>
                  </a:solidFill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1999" y="611133"/>
                <a:ext cx="2159309" cy="60292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385482" y="1142040"/>
            <a:ext cx="2745303" cy="3906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fr-FR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Représenter ce signal. </a:t>
            </a:r>
            <a:endParaRPr lang="fr-FR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385482" y="1717313"/>
                <a:ext cx="6246239" cy="7294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15000"/>
                  </a:lnSpc>
                </a:pPr>
                <a:r>
                  <a:rPr lang="fr-FR" b="1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2. Déterminer </a:t>
                </a:r>
                <a:r>
                  <a:rPr lang="fr-FR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le produit de </a:t>
                </a:r>
                <a:r>
                  <a:rPr lang="fr-FR" b="1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convolution:  </a:t>
                </a:r>
                <a14:m>
                  <m:oMath xmlns:m="http://schemas.openxmlformats.org/officeDocument/2006/math">
                    <m:r>
                      <a:rPr lang="fr-FR" b="1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𝒚</m:t>
                    </m:r>
                    <m:d>
                      <m:dPr>
                        <m:ctrlPr>
                          <a:rPr lang="fr-FR" b="1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fr-FR" b="1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𝒕</m:t>
                        </m:r>
                      </m:e>
                    </m:d>
                    <m:r>
                      <a:rPr lang="fr-FR" b="1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fr-FR" b="1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𝒙</m:t>
                    </m:r>
                    <m:d>
                      <m:dPr>
                        <m:ctrlPr>
                          <a:rPr lang="fr-FR" b="1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fr-FR" b="1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𝒕</m:t>
                        </m:r>
                      </m:e>
                    </m:d>
                    <m:r>
                      <a:rPr lang="fr-FR" b="1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∗</m:t>
                    </m:r>
                    <m:r>
                      <a:rPr lang="fr-FR" b="1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𝒙</m:t>
                    </m:r>
                    <m:d>
                      <m:dPr>
                        <m:ctrlPr>
                          <a:rPr lang="fr-FR" b="1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fr-FR" b="1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𝒕</m:t>
                        </m:r>
                      </m:e>
                    </m:d>
                    <m:r>
                      <a:rPr lang="fr-FR" b="1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. </m:t>
                    </m:r>
                  </m:oMath>
                </a14:m>
                <a:endParaRPr lang="fr-FR" b="1" dirty="0" smtClean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 lvl="0">
                  <a:lnSpc>
                    <a:spcPct val="115000"/>
                  </a:lnSpc>
                </a:pPr>
                <a:r>
                  <a:rPr lang="fr-FR" b="1" dirty="0" smtClean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fr-FR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Et la représenter. </a:t>
                </a:r>
                <a:endParaRPr lang="fr-FR" sz="16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482" y="1717313"/>
                <a:ext cx="6246239" cy="729430"/>
              </a:xfrm>
              <a:prstGeom prst="rect">
                <a:avLst/>
              </a:prstGeom>
              <a:blipFill rotWithShape="0">
                <a:blip r:embed="rId8"/>
                <a:stretch>
                  <a:fillRect l="-780" t="-2521" b="-1008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9" name="Image 1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6478" y="400110"/>
            <a:ext cx="5001323" cy="2695951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315620" y="2590407"/>
            <a:ext cx="43380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Convolution du signal avec </a:t>
            </a:r>
            <a:r>
              <a:rPr lang="fr-FR" sz="20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lui-même : </a:t>
            </a:r>
            <a:endParaRPr lang="fr-FR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983271" y="2971105"/>
                <a:ext cx="7919156" cy="10030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𝒚</m:t>
                      </m:r>
                      <m:d>
                        <m:dPr>
                          <m:ctrlPr>
                            <a:rPr lang="fr-F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</m:e>
                      </m:d>
                      <m:r>
                        <a:rPr lang="fr-FR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fr-FR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d>
                        <m:dPr>
                          <m:ctrlPr>
                            <a:rPr lang="fr-F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</m:e>
                      </m:d>
                      <m:r>
                        <a:rPr lang="fr-FR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∗</m:t>
                      </m:r>
                      <m:r>
                        <a:rPr lang="fr-FR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d>
                        <m:dPr>
                          <m:ctrlPr>
                            <a:rPr lang="fr-F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</m:e>
                      </m:d>
                      <m:r>
                        <a:rPr lang="fr-F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fr-F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𝑨</m:t>
                      </m:r>
                      <m:r>
                        <a:rPr lang="fr-F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.</m:t>
                      </m:r>
                      <m:r>
                        <a:rPr lang="fr-FR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𝒓𝒆𝒄𝒕</m:t>
                      </m:r>
                      <m:d>
                        <m:dPr>
                          <m:ctrlPr>
                            <a:rPr lang="fr-F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fr-FR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fr-FR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𝒕</m:t>
                              </m:r>
                            </m:num>
                            <m:den>
                              <m:r>
                                <a:rPr lang="fr-FR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𝑻</m:t>
                              </m:r>
                            </m:den>
                          </m:f>
                        </m:e>
                      </m:d>
                      <m:r>
                        <a:rPr lang="fr-FR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∗</m:t>
                      </m:r>
                      <m:r>
                        <a:rPr lang="fr-FR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𝑨</m:t>
                      </m:r>
                      <m:r>
                        <a:rPr lang="fr-FR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.</m:t>
                      </m:r>
                      <m:r>
                        <a:rPr lang="fr-FR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𝒓𝒆𝒄𝒕</m:t>
                      </m:r>
                      <m:d>
                        <m:dPr>
                          <m:ctrlPr>
                            <a:rPr lang="fr-F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fr-FR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fr-FR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𝒕</m:t>
                              </m:r>
                            </m:num>
                            <m:den>
                              <m:r>
                                <a:rPr lang="fr-FR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𝑻</m:t>
                              </m:r>
                            </m:den>
                          </m:f>
                        </m:e>
                      </m:d>
                      <m:r>
                        <a:rPr lang="fr-F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lang="fr-F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fr-F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−∞</m:t>
                          </m:r>
                        </m:sub>
                        <m:sup>
                          <m:r>
                            <a:rPr lang="fr-F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+∞</m:t>
                          </m:r>
                        </m:sup>
                        <m:e>
                          <m:r>
                            <a:rPr lang="fr-F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d>
                            <m:dPr>
                              <m:ctrlPr>
                                <a:rPr lang="fr-FR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fr-FR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𝝉</m:t>
                              </m:r>
                            </m:e>
                          </m:d>
                          <m:r>
                            <a:rPr lang="fr-F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.</m:t>
                          </m:r>
                          <m:r>
                            <a:rPr lang="fr-F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r>
                            <a:rPr lang="fr-F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a:rPr lang="fr-F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  <m:r>
                            <a:rPr lang="fr-F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fr-F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𝝉</m:t>
                          </m:r>
                          <m:r>
                            <a:rPr lang="fr-F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)</m:t>
                          </m:r>
                          <m:r>
                            <a:rPr lang="fr-F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𝒅</m:t>
                          </m:r>
                          <m:r>
                            <a:rPr lang="fr-F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𝝉</m:t>
                          </m:r>
                        </m:e>
                      </m:nary>
                    </m:oMath>
                  </m:oMathPara>
                </a14:m>
                <a:endParaRPr lang="fr-FR" sz="2000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271" y="2971105"/>
                <a:ext cx="7919156" cy="1003031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Espace réservé du pied de page 24"/>
          <p:cNvSpPr>
            <a:spLocks noGrp="1"/>
          </p:cNvSpPr>
          <p:nvPr>
            <p:ph type="ftr" sz="quarter" idx="11"/>
          </p:nvPr>
        </p:nvSpPr>
        <p:spPr>
          <a:xfrm>
            <a:off x="983271" y="6436870"/>
            <a:ext cx="9586117" cy="365125"/>
          </a:xfrm>
        </p:spPr>
        <p:txBody>
          <a:bodyPr/>
          <a:lstStyle/>
          <a:p>
            <a:r>
              <a:rPr lang="fr-FR" dirty="0" smtClean="0"/>
              <a:t>Module : </a:t>
            </a:r>
            <a:r>
              <a:rPr lang="fr-FR" dirty="0" err="1" smtClean="0"/>
              <a:t>Théoriie</a:t>
            </a:r>
            <a:r>
              <a:rPr lang="fr-FR" dirty="0" smtClean="0"/>
              <a:t> du </a:t>
            </a:r>
            <a:r>
              <a:rPr lang="fr-FR" dirty="0" err="1" smtClean="0"/>
              <a:t>sIgnal</a:t>
            </a:r>
            <a:r>
              <a:rPr lang="fr-FR" dirty="0" smtClean="0"/>
              <a:t>,                                                                                                                                Enseignante : Dr. Soraya </a:t>
            </a:r>
            <a:r>
              <a:rPr lang="fr-FR" dirty="0" err="1" smtClean="0"/>
              <a:t>Zehani</a:t>
            </a:r>
            <a:endParaRPr lang="fr-FR" dirty="0"/>
          </a:p>
        </p:txBody>
      </p:sp>
      <p:sp>
        <p:nvSpPr>
          <p:cNvPr id="26" name="Espace réservé du numéro de diapositive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BCA2-9210-444E-8D52-5A49E49950AE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4328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2000" y="293372"/>
            <a:ext cx="5400000" cy="260230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" y="0"/>
            <a:ext cx="12192000" cy="40011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000" b="1" i="1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TD2</a:t>
            </a:r>
            <a:r>
              <a:rPr kumimoji="0" lang="fr-FR" sz="2000" b="1" i="1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fr-FR" sz="2000" b="1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Convolution et corrélation</a:t>
            </a:r>
            <a:r>
              <a:rPr kumimoji="0" lang="fr-FR" sz="2000" b="1" i="1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000" b="1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   </a:t>
            </a:r>
            <a:r>
              <a:rPr kumimoji="0" lang="fr-FR" sz="20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Exercice 1:</a:t>
            </a:r>
            <a:r>
              <a:rPr kumimoji="0" lang="fr-FR" sz="2000" b="1" i="1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000" b="1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convolution </a:t>
            </a:r>
            <a:endParaRPr kumimoji="0" lang="fr-FR" sz="20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3781" y="3376391"/>
            <a:ext cx="5868219" cy="2676899"/>
          </a:xfrm>
          <a:prstGeom prst="rect">
            <a:avLst/>
          </a:prstGeom>
        </p:spPr>
      </p:pic>
      <p:sp>
        <p:nvSpPr>
          <p:cNvPr id="15" name="Espace réservé du pied de page 14"/>
          <p:cNvSpPr>
            <a:spLocks noGrp="1"/>
          </p:cNvSpPr>
          <p:nvPr>
            <p:ph type="ftr" sz="quarter" idx="11"/>
          </p:nvPr>
        </p:nvSpPr>
        <p:spPr>
          <a:xfrm>
            <a:off x="632013" y="6356350"/>
            <a:ext cx="9923928" cy="365125"/>
          </a:xfrm>
        </p:spPr>
        <p:txBody>
          <a:bodyPr/>
          <a:lstStyle/>
          <a:p>
            <a:r>
              <a:rPr lang="fr-FR" smtClean="0"/>
              <a:t>Module : Théoriie du sIgnal,                                                                                             Enseignante : Dr. Soraya Zehani</a:t>
            </a:r>
            <a:endParaRPr lang="fr-FR" dirty="0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BCA2-9210-444E-8D52-5A49E49950AE}" type="slidenum">
              <a:rPr lang="fr-FR" smtClean="0"/>
              <a:t>3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331290" y="701572"/>
                <a:ext cx="2971799" cy="38536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 algn="just">
                  <a:lnSpc>
                    <a:spcPct val="115000"/>
                  </a:lnSpc>
                  <a:spcAft>
                    <a:spcPts val="0"/>
                  </a:spcAft>
                  <a:buFont typeface="Symbol" panose="05050102010706020507" pitchFamily="18" charset="2"/>
                  <a:buChar char=""/>
                </a:pPr>
                <a:r>
                  <a:rPr lang="fr-FR" b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Si</a:t>
                </a:r>
                <a:r>
                  <a:rPr lang="fr-FR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FR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fr-FR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𝐓</m:t>
                    </m:r>
                    <m:r>
                      <a:rPr lang="fr-FR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/</m:t>
                    </m:r>
                    <m:r>
                      <a:rPr lang="fr-FR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fr-FR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&lt;</m:t>
                    </m:r>
                    <m:r>
                      <a:rPr lang="fr-FR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𝒕</m:t>
                    </m:r>
                    <m:r>
                      <a:rPr lang="fr-FR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&lt;</m:t>
                    </m:r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𝟎</m:t>
                    </m:r>
                  </m:oMath>
                </a14:m>
                <a:r>
                  <a:rPr lang="fr-FR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fr-FR" sz="20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290" y="701572"/>
                <a:ext cx="2971799" cy="385362"/>
              </a:xfrm>
              <a:prstGeom prst="rect">
                <a:avLst/>
              </a:prstGeom>
              <a:blipFill rotWithShape="0">
                <a:blip r:embed="rId5"/>
                <a:stretch>
                  <a:fillRect l="-1639" t="-4762" b="-2539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114722" y="1114874"/>
                <a:ext cx="7928452" cy="11517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1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𝒚</m:t>
                      </m:r>
                      <m:d>
                        <m:dPr>
                          <m:ctrlP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</m:e>
                      </m:d>
                      <m:r>
                        <a:rPr lang="fr-FR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d>
                        <m:dPr>
                          <m:ctrlP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</m:e>
                      </m:d>
                      <m:r>
                        <a:rPr lang="fr-FR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∗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d>
                        <m:dPr>
                          <m:ctrlP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</m:e>
                      </m:d>
                      <m:r>
                        <a:rPr lang="fr-FR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lang="fr-F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fr-FR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fr-FR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𝑻</m:t>
                              </m:r>
                            </m:num>
                            <m:den>
                              <m:r>
                                <a:rPr lang="fr-FR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den>
                          </m:f>
                        </m:sub>
                        <m:sup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fr-FR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fr-FR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𝑻</m:t>
                              </m:r>
                            </m:num>
                            <m:den>
                              <m:r>
                                <a:rPr lang="fr-FR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den>
                          </m:f>
                        </m:sup>
                        <m:e>
                          <m:r>
                            <a:rPr lang="fr-F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d>
                            <m:dPr>
                              <m:ctrlPr>
                                <a:rPr lang="fr-F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fr-F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𝝉</m:t>
                              </m:r>
                            </m:e>
                          </m:d>
                          <m:r>
                            <a:rPr lang="fr-F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.</m:t>
                          </m:r>
                          <m:r>
                            <a:rPr lang="fr-F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d>
                            <m:dPr>
                              <m:ctrlPr>
                                <a:rPr lang="fr-F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fr-F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𝒕</m:t>
                              </m:r>
                              <m:r>
                                <a:rPr lang="fr-F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fr-F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𝝉</m:t>
                              </m:r>
                            </m:e>
                          </m:d>
                          <m:r>
                            <a:rPr lang="fr-F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𝒅</m:t>
                          </m:r>
                          <m:r>
                            <a:rPr lang="fr-F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𝝉</m:t>
                          </m:r>
                        </m:e>
                      </m:nary>
                      <m:r>
                        <a:rPr lang="fr-F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𝑻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/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b>
                        <m:sup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𝑻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/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  <m:e>
                          <m:sSup>
                            <m:sSupPr>
                              <m:ctrlPr>
                                <a:rPr lang="fr-FR" b="1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b="1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fr-FR" b="1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𝒅</m:t>
                          </m:r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𝝉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=</m:t>
                          </m:r>
                          <m:sSup>
                            <m:sSupPr>
                              <m:ctrlPr>
                                <a:rPr lang="fr-FR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fr-FR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𝝉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=</m:t>
                          </m:r>
                          <m:sSup>
                            <m:sSupPr>
                              <m:ctrlPr>
                                <a:rPr lang="fr-FR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fr-FR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𝑻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fr-FR" sz="20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722" y="1114874"/>
                <a:ext cx="7928452" cy="115179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331290" y="2516463"/>
                <a:ext cx="2971799" cy="4108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 algn="just">
                  <a:lnSpc>
                    <a:spcPct val="115000"/>
                  </a:lnSpc>
                  <a:spcAft>
                    <a:spcPts val="0"/>
                  </a:spcAft>
                  <a:buFont typeface="Symbol" panose="05050102010706020507" pitchFamily="18" charset="2"/>
                  <a:buChar char=""/>
                </a:pPr>
                <a:r>
                  <a:rPr lang="fr-FR" b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Si</a:t>
                </a:r>
                <a:r>
                  <a:rPr lang="fr-FR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FR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fr-FR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𝐓</m:t>
                    </m:r>
                    <m:r>
                      <a:rPr lang="fr-FR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&lt;</m:t>
                    </m:r>
                    <m:r>
                      <a:rPr lang="fr-FR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𝒕</m:t>
                    </m:r>
                    <m:r>
                      <a:rPr lang="fr-FR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&lt;−</m:t>
                    </m:r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𝑻</m:t>
                    </m:r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/</m:t>
                    </m:r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𝟐</m:t>
                    </m:r>
                  </m:oMath>
                </a14:m>
                <a:r>
                  <a:rPr lang="fr-FR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fr-FR" sz="20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290" y="2516463"/>
                <a:ext cx="2971799" cy="410882"/>
              </a:xfrm>
              <a:prstGeom prst="rect">
                <a:avLst/>
              </a:prstGeom>
              <a:blipFill rotWithShape="0">
                <a:blip r:embed="rId7"/>
                <a:stretch>
                  <a:fillRect l="-1639" t="-5970" b="-1791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123538" y="3081319"/>
                <a:ext cx="7911589" cy="11517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1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𝒚</m:t>
                      </m:r>
                      <m:d>
                        <m:dPr>
                          <m:ctrlP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</m:e>
                      </m:d>
                      <m:r>
                        <a:rPr lang="fr-FR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𝒕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)∗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d>
                        <m:dPr>
                          <m:ctrlP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</m:e>
                      </m:d>
                      <m:r>
                        <a:rPr lang="fr-FR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lang="fr-F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fr-FR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fr-FR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𝑻</m:t>
                              </m:r>
                            </m:num>
                            <m:den>
                              <m:r>
                                <a:rPr lang="fr-FR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den>
                          </m:f>
                        </m:sub>
                        <m:sup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fr-FR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fr-FR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𝑻</m:t>
                              </m:r>
                            </m:num>
                            <m:den>
                              <m:r>
                                <a:rPr lang="fr-FR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den>
                          </m:f>
                        </m:sup>
                        <m:e>
                          <m:r>
                            <a:rPr lang="fr-F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d>
                            <m:dPr>
                              <m:ctrlPr>
                                <a:rPr lang="fr-F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fr-F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𝝉</m:t>
                              </m:r>
                            </m:e>
                          </m:d>
                          <m:r>
                            <a:rPr lang="fr-F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.</m:t>
                          </m:r>
                          <m:r>
                            <a:rPr lang="fr-F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d>
                            <m:dPr>
                              <m:ctrlPr>
                                <a:rPr lang="fr-F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fr-F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𝒕</m:t>
                              </m:r>
                              <m:r>
                                <a:rPr lang="fr-F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fr-F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𝝉</m:t>
                              </m:r>
                            </m:e>
                          </m:d>
                          <m:r>
                            <a:rPr lang="fr-F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𝒅</m:t>
                          </m:r>
                          <m:r>
                            <a:rPr lang="fr-F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𝝉</m:t>
                          </m:r>
                        </m:e>
                      </m:nary>
                      <m:r>
                        <a:rPr lang="fr-FR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𝑻</m:t>
                          </m:r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/</m:t>
                          </m:r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b>
                        <m:sup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𝑻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/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  <m:e>
                          <m:sSup>
                            <m:sSupPr>
                              <m:ctrlPr>
                                <a:rPr lang="fr-FR" b="1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b="1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fr-FR" b="1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𝒅</m:t>
                          </m:r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𝝉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=</m:t>
                          </m:r>
                          <m:sSup>
                            <m:sSupPr>
                              <m:ctrlPr>
                                <a:rPr lang="fr-FR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fr-FR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𝝉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=</m:t>
                          </m:r>
                          <m:sSup>
                            <m:sSupPr>
                              <m:ctrlPr>
                                <a:rPr lang="fr-FR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fr-FR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𝑻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fr-FR" sz="20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538" y="3081319"/>
                <a:ext cx="7911589" cy="115179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331290" y="4659902"/>
                <a:ext cx="3082895" cy="4108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>
                  <a:lnSpc>
                    <a:spcPct val="115000"/>
                  </a:lnSpc>
                </a:pPr>
                <a:r>
                  <a:rPr lang="fr-FR" b="1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Conclusion : Si:  </a:t>
                </a:r>
                <a14:m>
                  <m:oMath xmlns:m="http://schemas.openxmlformats.org/officeDocument/2006/math">
                    <m:r>
                      <a:rPr lang="fr-FR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fr-FR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𝐓</m:t>
                    </m:r>
                    <m:r>
                      <a:rPr lang="fr-FR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&lt;</m:t>
                    </m:r>
                    <m:r>
                      <a:rPr lang="fr-FR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𝒕</m:t>
                    </m:r>
                    <m:r>
                      <a:rPr lang="fr-FR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&lt;</m:t>
                    </m:r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𝟎</m:t>
                    </m:r>
                  </m:oMath>
                </a14:m>
                <a:r>
                  <a:rPr lang="fr-FR" b="1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endParaRPr lang="fr-FR" sz="1600" b="1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290" y="4659902"/>
                <a:ext cx="3082895" cy="410882"/>
              </a:xfrm>
              <a:prstGeom prst="rect">
                <a:avLst/>
              </a:prstGeom>
              <a:blipFill rotWithShape="0">
                <a:blip r:embed="rId9"/>
                <a:stretch>
                  <a:fillRect l="-1581" t="-2941" b="-1617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1466023" y="5095308"/>
                <a:ext cx="4340740" cy="6549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𝒚</m:t>
                      </m:r>
                      <m:d>
                        <m:dPr>
                          <m:ctrlPr>
                            <a:rPr lang="fr-FR" sz="2400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sz="2400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</m:e>
                      </m:d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𝒕</m:t>
                      </m:r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)∗</m:t>
                      </m:r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d>
                        <m:dPr>
                          <m:ctrlPr>
                            <a:rPr lang="fr-FR" sz="2400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sz="2400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</m:e>
                      </m:d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fr-FR" sz="2400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sz="2400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𝑨</m:t>
                          </m:r>
                        </m:e>
                        <m:sup>
                          <m:r>
                            <a:rPr lang="fr-FR" sz="2400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</m:sSup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𝒕</m:t>
                      </m:r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𝑻</m:t>
                      </m:r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fr-FR" sz="2400" dirty="0">
                  <a:solidFill>
                    <a:schemeClr val="accent5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6023" y="5095308"/>
                <a:ext cx="4340740" cy="654923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7404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0728" y="3263978"/>
            <a:ext cx="5010849" cy="259116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1697" y="815008"/>
            <a:ext cx="4772025" cy="252412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" y="0"/>
            <a:ext cx="12192000" cy="40011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000" b="1" i="1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TD2</a:t>
            </a:r>
            <a:r>
              <a:rPr kumimoji="0" lang="fr-FR" sz="2000" b="1" i="1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fr-FR" sz="2000" b="1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Convolution et corrélation</a:t>
            </a:r>
            <a:r>
              <a:rPr kumimoji="0" lang="fr-FR" sz="2000" b="1" i="1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000" b="1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   </a:t>
            </a:r>
            <a:r>
              <a:rPr kumimoji="0" lang="fr-FR" sz="20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Exercice 1:</a:t>
            </a:r>
            <a:r>
              <a:rPr kumimoji="0" lang="fr-FR" sz="2000" b="1" i="1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000" b="1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convolution </a:t>
            </a:r>
            <a:endParaRPr kumimoji="0" lang="fr-FR" sz="20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84094" y="6356350"/>
            <a:ext cx="10569388" cy="365125"/>
          </a:xfrm>
        </p:spPr>
        <p:txBody>
          <a:bodyPr/>
          <a:lstStyle/>
          <a:p>
            <a:r>
              <a:rPr lang="fr-FR" smtClean="0"/>
              <a:t>Module : Théoriie du sIgnal,                                                                                             Enseignante : Dr. Soraya Zehani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BCA2-9210-444E-8D52-5A49E49950AE}" type="slidenum">
              <a:rPr lang="fr-FR" smtClean="0"/>
              <a:t>4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331290" y="701572"/>
                <a:ext cx="2971799" cy="4108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 algn="just">
                  <a:lnSpc>
                    <a:spcPct val="115000"/>
                  </a:lnSpc>
                  <a:spcAft>
                    <a:spcPts val="0"/>
                  </a:spcAft>
                  <a:buFont typeface="Symbol" panose="05050102010706020507" pitchFamily="18" charset="2"/>
                  <a:buChar char=""/>
                </a:pPr>
                <a:r>
                  <a:rPr lang="fr-FR" b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Si: </a:t>
                </a:r>
                <a:r>
                  <a:rPr lang="fr-FR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FR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fr-FR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&lt;</m:t>
                    </m:r>
                    <m:r>
                      <a:rPr lang="fr-FR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𝒕</m:t>
                    </m:r>
                    <m:r>
                      <a:rPr lang="fr-FR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&lt;</m:t>
                    </m:r>
                    <m:r>
                      <a:rPr lang="fr-FR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𝐓</m:t>
                    </m:r>
                    <m:r>
                      <a:rPr lang="fr-FR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/</m:t>
                    </m:r>
                    <m:r>
                      <a:rPr lang="fr-FR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𝟐</m:t>
                    </m:r>
                  </m:oMath>
                </a14:m>
                <a:r>
                  <a:rPr lang="fr-FR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fr-FR" sz="20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290" y="701572"/>
                <a:ext cx="2971799" cy="410882"/>
              </a:xfrm>
              <a:prstGeom prst="rect">
                <a:avLst/>
              </a:prstGeom>
              <a:blipFill rotWithShape="0">
                <a:blip r:embed="rId4"/>
                <a:stretch>
                  <a:fillRect l="-1639" t="-4478" b="-1791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185328" y="1071077"/>
                <a:ext cx="8012322" cy="11517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1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𝒚</m:t>
                      </m:r>
                      <m:d>
                        <m:dPr>
                          <m:ctrlP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</m:e>
                      </m:d>
                      <m:r>
                        <a:rPr lang="fr-FR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𝒕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)∗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d>
                        <m:dPr>
                          <m:ctrlP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</m:e>
                      </m:d>
                      <m:r>
                        <a:rPr lang="fr-FR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lang="fr-F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fr-FR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fr-FR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𝑻</m:t>
                              </m:r>
                            </m:num>
                            <m:den>
                              <m:r>
                                <a:rPr lang="fr-FR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</m:sub>
                        <m:sup>
                          <m:f>
                            <m:fPr>
                              <m:ctrlPr>
                                <a:rPr lang="fr-FR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fr-FR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𝑻</m:t>
                              </m:r>
                            </m:num>
                            <m:den>
                              <m:r>
                                <a:rPr lang="fr-FR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den>
                          </m:f>
                        </m:sup>
                        <m:e>
                          <m:r>
                            <a:rPr lang="fr-F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d>
                            <m:dPr>
                              <m:ctrlPr>
                                <a:rPr lang="fr-F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fr-F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𝝉</m:t>
                              </m:r>
                            </m:e>
                          </m:d>
                          <m:r>
                            <a:rPr lang="fr-F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.</m:t>
                          </m:r>
                          <m:r>
                            <a:rPr lang="fr-F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d>
                            <m:dPr>
                              <m:ctrlPr>
                                <a:rPr lang="fr-F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fr-F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𝒕</m:t>
                              </m:r>
                              <m:r>
                                <a:rPr lang="fr-F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fr-F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𝝉</m:t>
                              </m:r>
                            </m:e>
                          </m:d>
                          <m:r>
                            <a:rPr lang="fr-F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𝒅</m:t>
                          </m:r>
                          <m:r>
                            <a:rPr lang="fr-F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𝝉</m:t>
                          </m:r>
                        </m:e>
                      </m:nary>
                      <m:r>
                        <a:rPr lang="fr-FR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fr-FR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fr-FR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𝑻</m:t>
                              </m:r>
                            </m:num>
                            <m:den>
                              <m:r>
                                <a:rPr lang="fr-FR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</m:sub>
                        <m:sup>
                          <m:f>
                            <m:fPr>
                              <m:ctrlPr>
                                <a:rPr lang="fr-FR" b="1" i="1" smtClean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fr-FR" b="1" i="1" smtClean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𝑻</m:t>
                              </m:r>
                            </m:num>
                            <m:den>
                              <m:r>
                                <a:rPr lang="fr-FR" b="1" i="1" smtClean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den>
                          </m:f>
                        </m:sup>
                        <m:e>
                          <m:sSup>
                            <m:sSupPr>
                              <m:ctrlPr>
                                <a:rPr lang="fr-FR" b="1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b="1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fr-FR" b="1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𝒅</m:t>
                          </m:r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𝝉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=</m:t>
                          </m:r>
                          <m:sSup>
                            <m:sSupPr>
                              <m:ctrlPr>
                                <a:rPr lang="fr-FR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fr-FR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𝝉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=</m:t>
                          </m:r>
                          <m:sSup>
                            <m:sSupPr>
                              <m:ctrlPr>
                                <a:rPr lang="fr-FR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fr-FR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(−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𝑻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fr-FR" sz="20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328" y="1071077"/>
                <a:ext cx="8012322" cy="115179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331289" y="2738490"/>
                <a:ext cx="2971799" cy="4108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 algn="just">
                  <a:lnSpc>
                    <a:spcPct val="115000"/>
                  </a:lnSpc>
                  <a:spcAft>
                    <a:spcPts val="0"/>
                  </a:spcAft>
                  <a:buFont typeface="Symbol" panose="05050102010706020507" pitchFamily="18" charset="2"/>
                  <a:buChar char=""/>
                </a:pPr>
                <a:r>
                  <a:rPr lang="fr-FR" b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Si: </a:t>
                </a:r>
                <a:r>
                  <a:rPr lang="fr-FR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FR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𝐓</m:t>
                    </m:r>
                    <m:r>
                      <a:rPr lang="fr-FR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/</m:t>
                    </m:r>
                    <m:r>
                      <a:rPr lang="fr-FR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fr-FR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&lt;</m:t>
                    </m:r>
                    <m:r>
                      <a:rPr lang="fr-FR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𝒕</m:t>
                    </m:r>
                    <m:r>
                      <a:rPr lang="fr-FR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&lt;</m:t>
                    </m:r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𝑻</m:t>
                    </m:r>
                  </m:oMath>
                </a14:m>
                <a:r>
                  <a:rPr lang="fr-FR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fr-FR" sz="20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289" y="2738490"/>
                <a:ext cx="2971799" cy="410882"/>
              </a:xfrm>
              <a:prstGeom prst="rect">
                <a:avLst/>
              </a:prstGeom>
              <a:blipFill rotWithShape="0">
                <a:blip r:embed="rId6"/>
                <a:stretch>
                  <a:fillRect l="-1639" t="-4412" b="-1617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198319" y="3205275"/>
                <a:ext cx="7890493" cy="11517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1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𝒚</m:t>
                      </m:r>
                      <m:d>
                        <m:dPr>
                          <m:ctrlP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</m:e>
                      </m:d>
                      <m:r>
                        <a:rPr lang="fr-FR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𝒕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)∗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d>
                        <m:dPr>
                          <m:ctrlP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</m:e>
                      </m:d>
                      <m:r>
                        <a:rPr lang="fr-FR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lang="fr-F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fr-FR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fr-FR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𝑻</m:t>
                              </m:r>
                            </m:num>
                            <m:den>
                              <m:r>
                                <a:rPr lang="fr-FR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</m:sub>
                        <m:sup>
                          <m:f>
                            <m:fPr>
                              <m:ctrlPr>
                                <a:rPr lang="fr-FR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fr-FR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𝑻</m:t>
                              </m:r>
                            </m:num>
                            <m:den>
                              <m:r>
                                <a:rPr lang="fr-FR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den>
                          </m:f>
                        </m:sup>
                        <m:e>
                          <m:r>
                            <a:rPr lang="fr-F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d>
                            <m:dPr>
                              <m:ctrlPr>
                                <a:rPr lang="fr-F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fr-F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𝝉</m:t>
                              </m:r>
                            </m:e>
                          </m:d>
                          <m:r>
                            <a:rPr lang="fr-F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.</m:t>
                          </m:r>
                          <m:r>
                            <a:rPr lang="fr-F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d>
                            <m:dPr>
                              <m:ctrlPr>
                                <a:rPr lang="fr-F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fr-F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𝒕</m:t>
                              </m:r>
                              <m:r>
                                <a:rPr lang="fr-F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fr-F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𝝉</m:t>
                              </m:r>
                            </m:e>
                          </m:d>
                          <m:r>
                            <a:rPr lang="fr-F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𝒅</m:t>
                          </m:r>
                          <m:r>
                            <a:rPr lang="fr-F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𝝉</m:t>
                          </m:r>
                        </m:e>
                      </m:nary>
                      <m:r>
                        <a:rPr lang="fr-FR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fr-FR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fr-FR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𝑻</m:t>
                              </m:r>
                            </m:num>
                            <m:den>
                              <m:r>
                                <a:rPr lang="fr-FR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</m:sub>
                        <m:sup>
                          <m:f>
                            <m:fPr>
                              <m:ctrlPr>
                                <a:rPr lang="fr-FR" b="1" i="1" smtClean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fr-FR" b="1" i="1" smtClean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𝑻</m:t>
                              </m:r>
                            </m:num>
                            <m:den>
                              <m:r>
                                <a:rPr lang="fr-FR" b="1" i="1" smtClean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den>
                          </m:f>
                        </m:sup>
                        <m:e>
                          <m:sSup>
                            <m:sSupPr>
                              <m:ctrlPr>
                                <a:rPr lang="fr-FR" b="1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b="1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fr-FR" b="1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𝒅</m:t>
                          </m:r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𝝉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=</m:t>
                          </m:r>
                          <m:sSup>
                            <m:sSupPr>
                              <m:ctrlPr>
                                <a:rPr lang="fr-FR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fr-FR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fr-FR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𝝉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=</m:t>
                          </m:r>
                          <m:sSup>
                            <m:sSupPr>
                              <m:ctrlPr>
                                <a:rPr lang="fr-FR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fr-FR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fr-FR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𝑻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) </m:t>
                          </m:r>
                        </m:e>
                      </m:nary>
                    </m:oMath>
                  </m:oMathPara>
                </a14:m>
                <a:endParaRPr lang="fr-FR" sz="20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319" y="3205275"/>
                <a:ext cx="7890493" cy="115179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331290" y="4737775"/>
                <a:ext cx="2893741" cy="4108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>
                  <a:lnSpc>
                    <a:spcPct val="115000"/>
                  </a:lnSpc>
                </a:pPr>
                <a:r>
                  <a:rPr lang="fr-FR" b="1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Conclusion : Si:  </a:t>
                </a:r>
                <a14:m>
                  <m:oMath xmlns:m="http://schemas.openxmlformats.org/officeDocument/2006/math">
                    <m:r>
                      <a:rPr lang="fr-FR" b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0</m:t>
                    </m:r>
                    <m:r>
                      <a:rPr lang="fr-FR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&lt;</m:t>
                    </m:r>
                    <m:r>
                      <a:rPr lang="fr-FR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𝒕</m:t>
                    </m:r>
                    <m:r>
                      <a:rPr lang="fr-FR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&lt;</m:t>
                    </m:r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𝑻</m:t>
                    </m:r>
                  </m:oMath>
                </a14:m>
                <a:r>
                  <a:rPr lang="fr-FR" b="1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endParaRPr lang="fr-FR" sz="1600" b="1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290" y="4737775"/>
                <a:ext cx="2893741" cy="410882"/>
              </a:xfrm>
              <a:prstGeom prst="rect">
                <a:avLst/>
              </a:prstGeom>
              <a:blipFill rotWithShape="0">
                <a:blip r:embed="rId8"/>
                <a:stretch>
                  <a:fillRect l="-1684" t="-2941" b="-1617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1351409" y="5173181"/>
                <a:ext cx="4569969" cy="6549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𝒚</m:t>
                      </m:r>
                      <m:d>
                        <m:dPr>
                          <m:ctrlPr>
                            <a:rPr lang="fr-FR" sz="2400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sz="2400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</m:e>
                      </m:d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𝒕</m:t>
                      </m:r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)∗</m:t>
                      </m:r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d>
                        <m:dPr>
                          <m:ctrlPr>
                            <a:rPr lang="fr-FR" sz="2400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sz="2400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</m:e>
                      </m:d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fr-FR" sz="2400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sz="2400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𝑨</m:t>
                          </m:r>
                        </m:e>
                        <m:sup>
                          <m:r>
                            <a:rPr lang="fr-FR" sz="2400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</m:sSup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2400" b="1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𝒕</m:t>
                      </m:r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𝑻</m:t>
                      </m:r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fr-FR" sz="2400" dirty="0">
                  <a:solidFill>
                    <a:schemeClr val="accent5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1409" y="5173181"/>
                <a:ext cx="4569969" cy="654923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342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116107" y="6356350"/>
            <a:ext cx="8982634" cy="365125"/>
          </a:xfrm>
        </p:spPr>
        <p:txBody>
          <a:bodyPr/>
          <a:lstStyle/>
          <a:p>
            <a:r>
              <a:rPr lang="fr-FR" smtClean="0"/>
              <a:t>Module : Théoriie du sIgnal,                                                                                             Enseignante : Dr. Soraya Zehani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BCA2-9210-444E-8D52-5A49E49950AE}" type="slidenum">
              <a:rPr lang="fr-FR" smtClean="0"/>
              <a:t>5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331290" y="755558"/>
            <a:ext cx="2089033" cy="410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15000"/>
              </a:lnSpc>
            </a:pPr>
            <a:r>
              <a:rPr lang="fr-FR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Conclusion finale  </a:t>
            </a:r>
            <a:endParaRPr lang="fr-FR" sz="16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933876" y="1052080"/>
                <a:ext cx="9661427" cy="23261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fr-FR" sz="2800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𝒚</m:t>
                    </m:r>
                    <m:d>
                      <m:dPr>
                        <m:ctrlPr>
                          <a:rPr lang="fr-FR" sz="2800" b="1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fr-FR" sz="2800" b="1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𝒕</m:t>
                        </m:r>
                      </m:e>
                    </m:d>
                    <m:r>
                      <a:rPr lang="fr-FR" sz="2800" b="1" i="1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fr-FR" sz="2800" b="1" i="1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fr-FR" sz="2800" b="1" i="1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fr-FR" sz="2800" b="1" i="1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𝒕</m:t>
                    </m:r>
                    <m:r>
                      <a:rPr lang="fr-FR" sz="2800" b="1" i="1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)∗</m:t>
                    </m:r>
                    <m:r>
                      <a:rPr lang="fr-FR" sz="2800" b="1" i="1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𝒙</m:t>
                    </m:r>
                    <m:d>
                      <m:dPr>
                        <m:ctrlPr>
                          <a:rPr lang="fr-FR" sz="2800" b="1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fr-FR" sz="2800" b="1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𝒕</m:t>
                        </m:r>
                      </m:e>
                    </m:d>
                    <m:r>
                      <a:rPr lang="fr-FR" sz="2800" b="1" i="1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fr-FR" sz="2800" b="1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800" b="1" i="1" smtClean="0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eqArrPr>
                          <m:e>
                            <m:r>
                              <a:rPr lang="fr-FR" sz="2800" b="1" i="1" smtClean="0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𝟎</m:t>
                            </m:r>
                            <m:r>
                              <a:rPr lang="fr-FR" sz="2800" b="1" i="1" smtClean="0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                         </m:t>
                            </m:r>
                            <m:r>
                              <a:rPr lang="fr-FR" sz="2800" b="1" i="1" smtClean="0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𝒔𝒊</m:t>
                            </m:r>
                            <m:r>
                              <a:rPr lang="fr-FR" sz="2800" b="1" i="1" smtClean="0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         </m:t>
                            </m:r>
                            <m:r>
                              <a:rPr lang="fr-FR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𝒕</m:t>
                            </m:r>
                            <m:r>
                              <a:rPr lang="fr-FR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&lt;−</m:t>
                            </m:r>
                            <m:r>
                              <a:rPr lang="fr-FR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𝑻</m:t>
                            </m:r>
                            <m:r>
                              <m:rPr>
                                <m:nor/>
                              </m:rPr>
                              <a:rPr lang="fr-FR" sz="2800" b="1" dirty="0">
                                <a:latin typeface="Times New Roman" panose="020206030504050203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  </m:t>
                            </m:r>
                          </m:e>
                          <m:e>
                            <m:sSup>
                              <m:sSupPr>
                                <m:ctrlPr>
                                  <a:rPr lang="fr-FR" sz="2800" b="1" i="1" smtClean="0">
                                    <a:solidFill>
                                      <a:schemeClr val="accent5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fr-FR" sz="2800" b="1" i="1" smtClean="0">
                                    <a:solidFill>
                                      <a:schemeClr val="accent5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fr-FR" sz="2800" b="1" i="1" smtClean="0">
                                    <a:solidFill>
                                      <a:schemeClr val="accent5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𝑨</m:t>
                                </m:r>
                              </m:e>
                              <m:sup>
                                <m:r>
                                  <a:rPr lang="fr-FR" sz="2800" b="1" i="1" smtClean="0">
                                    <a:solidFill>
                                      <a:schemeClr val="accent5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fr-FR" sz="2800" b="1" i="1" smtClean="0">
                                    <a:solidFill>
                                      <a:schemeClr val="accent5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800" b="1" i="1" smtClean="0">
                                    <a:solidFill>
                                      <a:schemeClr val="accent5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𝒕</m:t>
                                </m:r>
                                <m:r>
                                  <a:rPr lang="fr-FR" sz="2800" b="1" i="1" smtClean="0">
                                    <a:solidFill>
                                      <a:schemeClr val="accent5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+</m:t>
                                </m:r>
                                <m:r>
                                  <a:rPr lang="fr-FR" sz="2800" b="1" i="1" smtClean="0">
                                    <a:solidFill>
                                      <a:schemeClr val="accent5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𝑻</m:t>
                                </m:r>
                              </m:e>
                            </m:d>
                            <m:r>
                              <a:rPr lang="fr-FR" sz="2800" b="1" i="1" smtClean="0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             </m:t>
                            </m:r>
                            <m:r>
                              <a:rPr lang="fr-FR" sz="2800" b="1" i="1" smtClean="0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𝒔𝒊</m:t>
                            </m:r>
                            <m:r>
                              <a:rPr lang="fr-FR" sz="2800" b="1" i="1" smtClean="0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   </m:t>
                            </m:r>
                            <m:r>
                              <a:rPr lang="fr-FR" sz="2800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fr-FR" sz="2800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𝐓</m:t>
                            </m:r>
                            <m:r>
                              <a:rPr lang="fr-FR" sz="2800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&lt;</m:t>
                            </m:r>
                            <m:r>
                              <a:rPr lang="fr-FR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𝒕</m:t>
                            </m:r>
                            <m:r>
                              <a:rPr lang="fr-FR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&lt;</m:t>
                            </m:r>
                            <m:r>
                              <a:rPr lang="fr-FR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𝟎</m:t>
                            </m:r>
                            <m:r>
                              <m:rPr>
                                <m:nor/>
                              </m:rPr>
                              <a:rPr lang="fr-FR" sz="2800" b="1" dirty="0">
                                <a:solidFill>
                                  <a:srgbClr val="000000"/>
                                </a:solidFill>
                                <a:latin typeface="Times New Roman" panose="020206030504050203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fr-FR" sz="2800" b="1" dirty="0"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</m:t>
                            </m:r>
                          </m:e>
                          <m:e>
                            <m:sSup>
                              <m:sSupPr>
                                <m:ctrlPr>
                                  <a:rPr lang="fr-FR" sz="2800" b="1" i="1">
                                    <a:solidFill>
                                      <a:schemeClr val="accent5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fr-FR" sz="2800" b="1" i="1">
                                    <a:solidFill>
                                      <a:schemeClr val="accent5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𝑨</m:t>
                                </m:r>
                              </m:e>
                              <m:sup>
                                <m:r>
                                  <a:rPr lang="fr-FR" sz="2800" b="1" i="1">
                                    <a:solidFill>
                                      <a:schemeClr val="accent5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fr-FR" sz="2800" b="1" i="1">
                                    <a:solidFill>
                                      <a:schemeClr val="accent5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800" b="1" i="1">
                                    <a:solidFill>
                                      <a:schemeClr val="accent5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−</m:t>
                                </m:r>
                                <m:r>
                                  <a:rPr lang="fr-FR" sz="2800" b="1" i="1">
                                    <a:solidFill>
                                      <a:schemeClr val="accent5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𝒕</m:t>
                                </m:r>
                                <m:r>
                                  <a:rPr lang="fr-FR" sz="2800" b="1" i="1">
                                    <a:solidFill>
                                      <a:schemeClr val="accent5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+</m:t>
                                </m:r>
                                <m:r>
                                  <a:rPr lang="fr-FR" sz="2800" b="1" i="1">
                                    <a:solidFill>
                                      <a:schemeClr val="accent5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𝑻</m:t>
                                </m:r>
                              </m:e>
                            </m:d>
                            <m:r>
                              <a:rPr lang="fr-FR" sz="2800" b="1" i="1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       </m:t>
                            </m:r>
                            <m:r>
                              <a:rPr lang="fr-FR" sz="2800" b="1" i="1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𝒔𝒊</m:t>
                            </m:r>
                            <m:r>
                              <a:rPr lang="fr-FR" sz="2800" b="1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     </m:t>
                            </m:r>
                            <m:r>
                              <a:rPr lang="fr-FR" sz="2800" b="1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  <m:r>
                              <a:rPr lang="fr-FR" sz="2800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&lt;</m:t>
                            </m:r>
                            <m:r>
                              <a:rPr lang="fr-FR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𝒕</m:t>
                            </m:r>
                            <m:r>
                              <a:rPr lang="fr-FR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&lt;</m:t>
                            </m:r>
                            <m:r>
                              <a:rPr lang="fr-FR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𝑻</m:t>
                            </m:r>
                          </m:e>
                          <m:e>
                            <m:r>
                              <a:rPr lang="fr-FR" sz="2800" b="1" i="1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𝟎</m:t>
                            </m:r>
                            <m:r>
                              <a:rPr lang="fr-FR" sz="2800" b="1" i="1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            </m:t>
                            </m:r>
                            <m:r>
                              <a:rPr lang="fr-FR" sz="2800" b="1" i="1" smtClean="0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               </m:t>
                            </m:r>
                            <m:r>
                              <a:rPr lang="fr-FR" sz="2800" b="1" i="1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𝒔𝒊</m:t>
                            </m:r>
                            <m:r>
                              <a:rPr lang="fr-FR" sz="2800" b="1" i="1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               </m:t>
                            </m:r>
                            <m:r>
                              <a:rPr lang="fr-FR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𝒕</m:t>
                            </m:r>
                            <m:r>
                              <a:rPr lang="fr-FR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&gt;</m:t>
                            </m:r>
                            <m:r>
                              <a:rPr lang="fr-FR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𝑻</m:t>
                            </m:r>
                            <m:r>
                              <a:rPr lang="fr-FR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fr-FR" sz="2800" b="1" dirty="0">
                                <a:solidFill>
                                  <a:srgbClr val="FF0000"/>
                                </a:solidFill>
                                <a:latin typeface="Times New Roman" panose="020206030504050203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</m:e>
                        </m:eqArr>
                      </m:e>
                    </m:d>
                  </m:oMath>
                </a14:m>
                <a:r>
                  <a:rPr lang="fr-FR" sz="2800" dirty="0" smtClean="0">
                    <a:solidFill>
                      <a:schemeClr val="accent5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   </a:t>
                </a:r>
                <a:endParaRPr lang="fr-FR" sz="2800" dirty="0">
                  <a:solidFill>
                    <a:schemeClr val="accent5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876" y="1052080"/>
                <a:ext cx="9661427" cy="232615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ZoneTexte 9"/>
          <p:cNvSpPr txBox="1"/>
          <p:nvPr/>
        </p:nvSpPr>
        <p:spPr>
          <a:xfrm>
            <a:off x="1" y="0"/>
            <a:ext cx="12192000" cy="40011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000" b="1" i="1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TD2</a:t>
            </a:r>
            <a:r>
              <a:rPr kumimoji="0" lang="fr-FR" sz="2000" b="1" i="1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fr-FR" sz="2000" b="1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Convolution et corrélation</a:t>
            </a:r>
            <a:r>
              <a:rPr kumimoji="0" lang="fr-FR" sz="2000" b="1" i="1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000" b="1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   </a:t>
            </a:r>
            <a:r>
              <a:rPr kumimoji="0" lang="fr-FR" sz="20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Exercice 1:</a:t>
            </a:r>
            <a:r>
              <a:rPr kumimoji="0" lang="fr-FR" sz="2000" b="1" i="1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000" b="1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convolution </a:t>
            </a:r>
            <a:endParaRPr kumimoji="0" lang="fr-FR" sz="20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101" y="3444461"/>
            <a:ext cx="5001323" cy="269595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3782079" y="4174792"/>
                <a:ext cx="263681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𝒚</m:t>
                      </m:r>
                      <m:d>
                        <m:dPr>
                          <m:ctrlPr>
                            <a:rPr lang="fr-FR" sz="2400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sz="2400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</m:e>
                      </m:d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𝒕</m:t>
                      </m:r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)∗</m:t>
                      </m:r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d>
                        <m:dPr>
                          <m:ctrlPr>
                            <a:rPr lang="fr-FR" sz="2400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sz="2400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</m:e>
                      </m:d>
                    </m:oMath>
                  </m:oMathPara>
                </a14:m>
                <a:endParaRPr lang="fr-FR" sz="24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2079" y="4174792"/>
                <a:ext cx="2636812" cy="461665"/>
              </a:xfrm>
              <a:prstGeom prst="rect">
                <a:avLst/>
              </a:prstGeom>
              <a:blipFill rotWithShape="0">
                <a:blip r:embed="rId4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Image 10"/>
          <p:cNvPicPr/>
          <p:nvPr/>
        </p:nvPicPr>
        <p:blipFill>
          <a:blip r:embed="rId5"/>
          <a:stretch>
            <a:fillRect/>
          </a:stretch>
        </p:blipFill>
        <p:spPr>
          <a:xfrm>
            <a:off x="6783797" y="3586004"/>
            <a:ext cx="5040000" cy="25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058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672353" y="6356350"/>
            <a:ext cx="10448365" cy="365125"/>
          </a:xfrm>
        </p:spPr>
        <p:txBody>
          <a:bodyPr/>
          <a:lstStyle/>
          <a:p>
            <a:r>
              <a:rPr lang="fr-FR" dirty="0" smtClean="0"/>
              <a:t>Module : </a:t>
            </a:r>
            <a:r>
              <a:rPr lang="fr-FR" dirty="0" err="1" smtClean="0"/>
              <a:t>Théoriie</a:t>
            </a:r>
            <a:r>
              <a:rPr lang="fr-FR" dirty="0" smtClean="0"/>
              <a:t> du </a:t>
            </a:r>
            <a:r>
              <a:rPr lang="fr-FR" dirty="0" err="1" smtClean="0"/>
              <a:t>sIgnal</a:t>
            </a:r>
            <a:r>
              <a:rPr lang="fr-FR" dirty="0" smtClean="0"/>
              <a:t>,                                                                                             Enseignante : Dr. Soraya </a:t>
            </a:r>
            <a:r>
              <a:rPr lang="fr-FR" dirty="0" err="1" smtClean="0"/>
              <a:t>Zehani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BCA2-9210-444E-8D52-5A49E49950AE}" type="slidenum">
              <a:rPr lang="fr-FR" smtClean="0"/>
              <a:t>6</a:t>
            </a:fld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1" y="0"/>
            <a:ext cx="12192000" cy="40011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000" b="1" i="1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TD2</a:t>
            </a:r>
            <a:r>
              <a:rPr kumimoji="0" lang="fr-FR" sz="2000" b="1" i="1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fr-FR" sz="2000" b="1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Convolution et corrélation</a:t>
            </a:r>
            <a:r>
              <a:rPr kumimoji="0" lang="fr-FR" sz="2000" b="1" i="1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000" b="1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   </a:t>
            </a:r>
            <a:r>
              <a:rPr kumimoji="0" lang="fr-FR" sz="20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Exercice 1:</a:t>
            </a:r>
            <a:r>
              <a:rPr kumimoji="0" lang="fr-FR" sz="2000" b="1" i="1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000" b="1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convolution </a:t>
            </a:r>
            <a:endParaRPr kumimoji="0" lang="fr-FR" sz="20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96670" y="977900"/>
                <a:ext cx="5113900" cy="4108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>
                  <a:lnSpc>
                    <a:spcPct val="115000"/>
                  </a:lnSpc>
                </a:pPr>
                <a:r>
                  <a:rPr lang="fr-FR" b="1" i="1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3. Déduire </a:t>
                </a:r>
                <a:r>
                  <a:rPr lang="fr-FR" b="1" i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la transformée de Fourier de </a:t>
                </a:r>
                <a14:m>
                  <m:oMath xmlns:m="http://schemas.openxmlformats.org/officeDocument/2006/math">
                    <m:r>
                      <a:rPr lang="fr-FR" b="1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𝒚</m:t>
                    </m:r>
                    <m:r>
                      <a:rPr lang="fr-FR" b="1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fr-FR" b="1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𝒕</m:t>
                    </m:r>
                    <m:r>
                      <a:rPr lang="fr-FR" b="1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fr-FR" b="1" i="1" dirty="0">
                    <a:solidFill>
                      <a:srgbClr val="000000"/>
                    </a:solidFill>
                    <a:latin typeface="Cambria Math" panose="020405030504060302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 : Y(f). </a:t>
                </a: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670" y="977900"/>
                <a:ext cx="5113900" cy="410882"/>
              </a:xfrm>
              <a:prstGeom prst="rect">
                <a:avLst/>
              </a:prstGeom>
              <a:blipFill rotWithShape="0">
                <a:blip r:embed="rId2"/>
                <a:stretch>
                  <a:fillRect l="-954" t="-4412" b="-1617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732864" y="1585270"/>
            <a:ext cx="6122189" cy="410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15000"/>
              </a:lnSpc>
            </a:pPr>
            <a:r>
              <a:rPr lang="fr-F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On a la propriété de convolution dans la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transformée de </a:t>
            </a:r>
            <a:r>
              <a:rPr lang="fr-F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Fourier: 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6733994" y="1423142"/>
                <a:ext cx="3508076" cy="6822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algn="just">
                  <a:lnSpc>
                    <a:spcPct val="150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fr-FR" sz="20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fr-FR" sz="20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</m:sub>
                      </m:sSub>
                      <m:r>
                        <a:rPr lang="fr-FR" sz="20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20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𝒕</m:t>
                      </m:r>
                      <m:r>
                        <a:rPr lang="fr-FR" sz="20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)∗</m:t>
                      </m:r>
                      <m:sSub>
                        <m:sSubPr>
                          <m:ctrlPr>
                            <a:rPr lang="fr-FR" sz="20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fr-FR" sz="20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fr-FR" sz="20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b>
                      </m:sSub>
                      <m:r>
                        <a:rPr lang="fr-FR" sz="20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20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𝒕</m:t>
                      </m:r>
                      <m:r>
                        <a:rPr lang="fr-FR" sz="20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) ↔</m:t>
                      </m:r>
                      <m:sSub>
                        <m:sSubPr>
                          <m:ctrlPr>
                            <a:rPr lang="fr-FR" sz="20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fr-FR" sz="20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fr-FR" sz="20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</m:sub>
                      </m:sSub>
                      <m:r>
                        <a:rPr lang="fr-FR" sz="20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20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𝒇</m:t>
                      </m:r>
                      <m:r>
                        <a:rPr lang="fr-FR" sz="20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).</m:t>
                      </m:r>
                      <m:sSub>
                        <m:sSubPr>
                          <m:ctrlPr>
                            <a:rPr lang="fr-FR" sz="20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fr-FR" sz="20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fr-FR" sz="20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b>
                      </m:sSub>
                      <m:r>
                        <a:rPr lang="fr-FR" sz="20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20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𝒇</m:t>
                      </m:r>
                      <m:r>
                        <a:rPr lang="fr-FR" sz="20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fr-FR" sz="2000" b="1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3994" y="1423142"/>
                <a:ext cx="3508076" cy="68223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652182" y="2296166"/>
            <a:ext cx="7489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On </a:t>
            </a:r>
            <a:r>
              <a:rPr lang="fr-F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a: 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1751573" y="2296166"/>
                <a:ext cx="263681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𝒚</m:t>
                      </m:r>
                      <m:d>
                        <m:dPr>
                          <m:ctrlPr>
                            <a:rPr lang="fr-FR" sz="2400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sz="2400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</m:e>
                      </m:d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𝒕</m:t>
                      </m:r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)∗</m:t>
                      </m:r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d>
                        <m:dPr>
                          <m:ctrlPr>
                            <a:rPr lang="fr-FR" sz="2400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sz="2400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</m:e>
                      </m:d>
                    </m:oMath>
                  </m:oMathPara>
                </a14:m>
                <a:endParaRPr lang="fr-FR" sz="24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1573" y="2296166"/>
                <a:ext cx="2636812" cy="461665"/>
              </a:xfrm>
              <a:prstGeom prst="rect">
                <a:avLst/>
              </a:prstGeom>
              <a:blipFill rotWithShape="0">
                <a:blip r:embed="rId4"/>
                <a:stretch>
                  <a:fillRect b="-18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/>
          <p:cNvSpPr/>
          <p:nvPr/>
        </p:nvSpPr>
        <p:spPr>
          <a:xfrm>
            <a:off x="5114246" y="2289330"/>
            <a:ext cx="800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Donc  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6127539" y="2296166"/>
                <a:ext cx="267528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𝒀</m:t>
                      </m:r>
                      <m:d>
                        <m:dPr>
                          <m:ctrlPr>
                            <a:rPr lang="fr-FR" sz="2400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sz="2400" b="1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𝒇</m:t>
                          </m:r>
                        </m:e>
                      </m:d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fr-FR" sz="2400" b="1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𝑿</m:t>
                      </m:r>
                      <m:d>
                        <m:dPr>
                          <m:ctrlPr>
                            <a:rPr lang="fr-FR" sz="2400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sz="2400" b="1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𝒇</m:t>
                          </m:r>
                        </m:e>
                      </m:d>
                      <m:r>
                        <a:rPr lang="fr-FR" sz="2400" b="1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.</m:t>
                      </m:r>
                      <m:r>
                        <a:rPr lang="fr-FR" sz="2400" b="1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𝑿</m:t>
                      </m:r>
                      <m:d>
                        <m:dPr>
                          <m:ctrlPr>
                            <a:rPr lang="fr-FR" sz="2400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sz="2400" b="1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𝒇</m:t>
                          </m:r>
                        </m:e>
                      </m:d>
                    </m:oMath>
                  </m:oMathPara>
                </a14:m>
                <a:endParaRPr lang="fr-FR" sz="2400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7539" y="2296166"/>
                <a:ext cx="2675283" cy="461665"/>
              </a:xfrm>
              <a:prstGeom prst="rect">
                <a:avLst/>
              </a:prstGeom>
              <a:blipFill rotWithShape="0">
                <a:blip r:embed="rId5"/>
                <a:stretch>
                  <a:fillRect b="-18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/>
          <p:cNvSpPr/>
          <p:nvPr/>
        </p:nvSpPr>
        <p:spPr>
          <a:xfrm>
            <a:off x="652181" y="3049542"/>
            <a:ext cx="37362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On </a:t>
            </a:r>
            <a:r>
              <a:rPr lang="fr-F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 d’après l’exercice 3  de TD 2: 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4388384" y="2940533"/>
                <a:ext cx="6526787" cy="7731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𝒙𝒕</m:t>
                      </m:r>
                      <m:d>
                        <m:dPr>
                          <m:ctrlPr>
                            <a:rPr lang="fr-FR" sz="2400" b="1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sz="2400" b="1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</m:e>
                      </m:d>
                      <m:r>
                        <a:rPr lang="fr-FR" sz="2400" b="1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fr-FR" sz="2400" b="1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𝑨</m:t>
                      </m:r>
                      <m:r>
                        <a:rPr lang="fr-FR" sz="2400" b="1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fr-FR" sz="2400" b="1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𝒓𝒆𝒄𝒕</m:t>
                      </m:r>
                      <m:d>
                        <m:dPr>
                          <m:ctrlPr>
                            <a:rPr lang="fr-FR" sz="2400" b="1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fr-FR" sz="2400" b="1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fr-FR" sz="2400" b="1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𝒕</m:t>
                              </m:r>
                            </m:num>
                            <m:den>
                              <m:r>
                                <a:rPr lang="fr-FR" sz="2400" b="1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𝑻</m:t>
                              </m:r>
                            </m:den>
                          </m:f>
                        </m:e>
                      </m:d>
                      <m:r>
                        <a:rPr lang="fr-FR" sz="2400" b="1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</m:t>
                      </m:r>
                      <m:r>
                        <a:rPr lang="fr-FR" sz="2400" b="1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⟺ </m:t>
                      </m:r>
                      <m:r>
                        <a:rPr lang="fr-FR" sz="2400" b="1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𝑿</m:t>
                      </m:r>
                      <m:d>
                        <m:dPr>
                          <m:ctrlPr>
                            <a:rPr lang="fr-FR" sz="2400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sz="2400" b="1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𝒇</m:t>
                          </m:r>
                        </m:e>
                      </m:d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fr-FR" sz="2400" b="1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𝑨𝑻</m:t>
                      </m:r>
                      <m:r>
                        <a:rPr lang="fr-FR" sz="2400" b="1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.</m:t>
                      </m:r>
                      <m:r>
                        <a:rPr lang="fr-FR" sz="2400" b="1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𝒔𝒊𝒏𝒄</m:t>
                      </m:r>
                      <m:r>
                        <a:rPr lang="fr-FR" sz="2400" b="1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2400" b="1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𝝅</m:t>
                      </m:r>
                      <m:r>
                        <a:rPr lang="fr-FR" sz="2400" b="1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𝒇𝑻</m:t>
                      </m:r>
                      <m:r>
                        <a:rPr lang="fr-FR" sz="2400" b="1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fr-FR" sz="2400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8384" y="2940533"/>
                <a:ext cx="6526787" cy="77316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1591419" y="4005404"/>
                <a:ext cx="4943148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𝒀</m:t>
                      </m:r>
                      <m:d>
                        <m:dPr>
                          <m:ctrlPr>
                            <a:rPr lang="fr-FR" sz="2400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sz="2400" b="1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𝒇</m:t>
                          </m:r>
                        </m:e>
                      </m:d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fr-FR" sz="2400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sz="2400" b="1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𝑿</m:t>
                          </m:r>
                          <m:r>
                            <a:rPr lang="fr-FR" sz="2400" b="1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a:rPr lang="fr-FR" sz="2400" b="1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𝒇</m:t>
                          </m:r>
                          <m:r>
                            <a:rPr lang="fr-FR" sz="2400" b="1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fr-FR" sz="2400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</m:sSup>
                      <m:r>
                        <a:rPr lang="fr-FR" sz="2400" b="1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fr-FR" sz="2400" b="1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sz="2400" b="1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𝑨</m:t>
                          </m:r>
                        </m:e>
                        <m:sup>
                          <m:r>
                            <a:rPr lang="fr-FR" sz="2400" b="1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</m:sSup>
                      <m:sSup>
                        <m:sSupPr>
                          <m:ctrlPr>
                            <a:rPr lang="fr-FR" sz="2400" b="1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sz="2400" b="1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𝑻</m:t>
                          </m:r>
                        </m:e>
                        <m:sup>
                          <m:r>
                            <a:rPr lang="fr-FR" sz="2400" b="1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</m:sSup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.</m:t>
                      </m:r>
                      <m:sSup>
                        <m:sSupPr>
                          <m:ctrlPr>
                            <a:rPr lang="fr-FR" sz="2400" b="1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sz="2400" b="1" i="1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𝒔𝒊𝒏𝒄</m:t>
                          </m:r>
                        </m:e>
                        <m:sup>
                          <m:r>
                            <a:rPr lang="fr-FR" sz="2400" b="1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</m:sSup>
                      <m:r>
                        <a:rPr lang="fr-FR" sz="2400" b="1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𝝅</m:t>
                      </m:r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𝒇𝑻</m:t>
                      </m:r>
                      <m:r>
                        <a:rPr lang="fr-FR" sz="2400" b="1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fr-FR" sz="24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1419" y="4005404"/>
                <a:ext cx="4943148" cy="470000"/>
              </a:xfrm>
              <a:prstGeom prst="rect">
                <a:avLst/>
              </a:prstGeom>
              <a:blipFill rotWithShape="0">
                <a:blip r:embed="rId7"/>
                <a:stretch>
                  <a:fillRect b="-1818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/>
          <p:cNvSpPr/>
          <p:nvPr/>
        </p:nvSpPr>
        <p:spPr>
          <a:xfrm>
            <a:off x="626533" y="3764904"/>
            <a:ext cx="800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Donc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9727213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4924</TotalTime>
  <Words>338</Words>
  <Application>Microsoft Office PowerPoint</Application>
  <PresentationFormat>Grand écran</PresentationFormat>
  <Paragraphs>61</Paragraphs>
  <Slides>6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Symbol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Soraya ZEHANI</dc:creator>
  <cp:lastModifiedBy>Soraya ZEHANI</cp:lastModifiedBy>
  <cp:revision>36</cp:revision>
  <dcterms:created xsi:type="dcterms:W3CDTF">2020-04-06T16:27:54Z</dcterms:created>
  <dcterms:modified xsi:type="dcterms:W3CDTF">2022-05-05T08:27:39Z</dcterms:modified>
</cp:coreProperties>
</file>