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4" r:id="rId2"/>
    <p:sldId id="261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7C6F4-D55D-4D35-86F9-FD36D712C27B}" type="datetimeFigureOut">
              <a:rPr lang="fr-FR" smtClean="0"/>
              <a:t>05/05/2022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E4CB0-48F4-4D5A-8148-F697C53558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572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E4CB0-48F4-4D5A-8148-F697C53558E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15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E4CB0-48F4-4D5A-8148-F697C53558E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80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99E6-A43F-456B-85B8-D90400991E04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94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53DE-CE60-4A84-8AA5-A7CEF94CFA7E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45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4E6C-B55F-4470-9732-2008D80CD838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83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09C-3D22-4A2C-88F7-EFABBC7E32FF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94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CCF6-8808-4ED1-BDF4-E624FFDE3403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55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94E6-4E13-4C0D-8C8E-7112B9604EE2}" type="datetime1">
              <a:rPr lang="fr-FR" smtClean="0"/>
              <a:t>05/05/2022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39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0BE8-0526-4649-9491-6030EE6E141A}" type="datetime1">
              <a:rPr lang="fr-FR" smtClean="0"/>
              <a:t>05/05/2022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69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5A47-EA4E-4BDB-B4D9-826483D3F15E}" type="datetime1">
              <a:rPr lang="fr-FR" smtClean="0"/>
              <a:t>05/05/2022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55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9B5C-0D98-4469-847B-3E43E299A2EC}" type="datetime1">
              <a:rPr lang="fr-FR" smtClean="0"/>
              <a:t>05/05/2022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98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72F-FB4F-4434-8792-302B0C3C29EC}" type="datetime1">
              <a:rPr lang="fr-FR" smtClean="0"/>
              <a:t>05/05/2022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60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E5DB-1637-4BD6-AB62-BF082453A8EE}" type="datetime1">
              <a:rPr lang="fr-FR" smtClean="0"/>
              <a:t>05/05/2022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84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B2DB4-7038-4E03-ADAB-6F23630907F8}" type="datetime1">
              <a:rPr lang="fr-FR" smtClean="0"/>
              <a:t>05/05/2022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BCA2-9210-444E-8D52-5A49E49950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60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0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8947-A748-4D62-AE41-4AEC196B4B5B}" type="slidenum">
              <a:rPr lang="fr-FR" smtClean="0"/>
              <a:t>1</a:t>
            </a:fld>
            <a:endParaRPr lang="fr-FR"/>
          </a:p>
        </p:txBody>
      </p:sp>
      <p:pic>
        <p:nvPicPr>
          <p:cNvPr id="5" name="Imag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846" y="635274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416629" y="728521"/>
            <a:ext cx="645305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Université Mohamed </a:t>
            </a:r>
            <a:r>
              <a:rPr kumimoji="0" lang="fr-FR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Khider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Biskra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Faculté des Sciences et  de Technologies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  <a:r>
              <a:rPr kumimoji="0" lang="fr-FR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ST (Génie Electrique)                                                                                            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Imag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06" y="635274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631076" y="245313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4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Module: Théorie du signal </a:t>
            </a:r>
            <a:endParaRPr kumimoji="0" lang="fr-FR" sz="4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48683" y="3323403"/>
            <a:ext cx="66607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fr-FR" sz="3600" b="1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TD3</a:t>
            </a:r>
            <a:r>
              <a:rPr kumimoji="0" lang="fr-FR" sz="36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kumimoji="0" lang="fr-FR" sz="36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Convolution et Corrélation</a:t>
            </a:r>
            <a:r>
              <a:rPr kumimoji="0" lang="fr-FR" sz="36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600" dirty="0"/>
          </a:p>
        </p:txBody>
      </p:sp>
      <p:sp>
        <p:nvSpPr>
          <p:cNvPr id="11" name="Rectangle 10"/>
          <p:cNvSpPr/>
          <p:nvPr/>
        </p:nvSpPr>
        <p:spPr>
          <a:xfrm>
            <a:off x="496389" y="5362524"/>
            <a:ext cx="1097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Préparée et présentée  par l’enseignante:                                                                         Dr. Soraya </a:t>
            </a:r>
            <a:r>
              <a:rPr kumimoji="0" lang="fr-FR" b="1" i="1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Zehani</a:t>
            </a:r>
            <a:r>
              <a:rPr kumimoji="0" lang="fr-FR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75954" y="4440340"/>
            <a:ext cx="8606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fr-FR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Exercice 1:</a:t>
            </a:r>
            <a:r>
              <a:rPr kumimoji="0" lang="fr-FR" sz="28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</a:t>
            </a:r>
            <a:r>
              <a:rPr kumimoji="0" lang="fr-FR" sz="2800" b="1" i="1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onvolution</a:t>
            </a:r>
            <a:endParaRPr kumimoji="0" lang="fr-FR" sz="2800" b="0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86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8576" y="4470899"/>
            <a:ext cx="8353425" cy="218122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" y="0"/>
            <a:ext cx="12192000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TD2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Convolution et corrélation</a:t>
            </a:r>
            <a:r>
              <a:rPr kumimoji="0" lang="fr-FR" sz="20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  </a:t>
            </a:r>
            <a:r>
              <a:rPr kumimoji="0" lang="fr-FR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Exercice 1: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convolution </a:t>
            </a:r>
            <a:endParaRPr kumimoji="0" lang="fr-FR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9311" y="3969472"/>
                <a:ext cx="4306079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sz="20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Si:  </a:t>
                </a:r>
                <a14:m>
                  <m:oMath xmlns:m="http://schemas.openxmlformats.org/officeDocument/2006/math">
                    <m:r>
                      <a:rPr lang="fr-FR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&lt;−</m:t>
                    </m:r>
                    <m:r>
                      <a:rPr lang="fr-FR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</m:t>
                    </m:r>
                  </m:oMath>
                </a14:m>
                <a:r>
                  <a:rPr lang="fr-FR" sz="20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ou  si :  </a:t>
                </a:r>
                <a14:m>
                  <m:oMath xmlns:m="http://schemas.openxmlformats.org/officeDocument/2006/math">
                    <m:r>
                      <a:rPr lang="fr-FR" sz="2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sz="2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fr-FR" sz="20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fr-FR" sz="20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11" y="3969472"/>
                <a:ext cx="4306079" cy="446276"/>
              </a:xfrm>
              <a:prstGeom prst="rect">
                <a:avLst/>
              </a:prstGeom>
              <a:blipFill rotWithShape="0">
                <a:blip r:embed="rId4"/>
                <a:stretch>
                  <a:fillRect l="-1558" t="-6849" b="-178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5482" y="5331076"/>
                <a:ext cx="3537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0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𝐱</m:t>
                    </m:r>
                    <m:d>
                      <m:dPr>
                        <m:ctrlPr>
                          <a:rPr lang="fr-FR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𝝉</m:t>
                        </m:r>
                      </m:e>
                    </m:d>
                    <m:r>
                      <a:rPr lang="fr-FR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d>
                      <m:dPr>
                        <m:ctrlPr>
                          <a:rPr lang="fr-FR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  <m:r>
                          <a:rPr lang="fr-FR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𝝉</m:t>
                        </m:r>
                      </m:e>
                    </m:d>
                    <m:r>
                      <a:rPr lang="fr-FR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fr-FR" sz="2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𝒚</m:t>
                    </m:r>
                    <m:d>
                      <m:dPr>
                        <m:ctrlPr>
                          <a:rPr lang="fr-FR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fr-FR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fr-FR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82" y="5331076"/>
                <a:ext cx="3537892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9503" y="4496324"/>
            <a:ext cx="799203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n’ y a pas d’intersection entre les deux </a:t>
            </a:r>
            <a:r>
              <a:rPr lang="fr-F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signaux, 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donc le produit est </a:t>
            </a:r>
            <a:r>
              <a:rPr lang="fr-F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nul. </a:t>
            </a:r>
            <a:endParaRPr lang="fr-FR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15620" y="566767"/>
                <a:ext cx="4586192" cy="390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Soient </a:t>
                </a:r>
                <a:r>
                  <a:rPr lang="fr-FR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 signal rectangulaire 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telle 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que : </a:t>
                </a:r>
                <a:endParaRPr lang="fr-FR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20" y="566767"/>
                <a:ext cx="4586192" cy="390684"/>
              </a:xfrm>
              <a:prstGeom prst="rect">
                <a:avLst/>
              </a:prstGeom>
              <a:blipFill rotWithShape="0">
                <a:blip r:embed="rId6"/>
                <a:stretch>
                  <a:fillRect l="-1197" t="-4688" r="-133" b="-234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221999" y="611133"/>
                <a:ext cx="2159309" cy="6029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0" i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fr-FR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𝒓𝒆𝒄𝒕</m:t>
                      </m:r>
                      <m:d>
                        <m:dPr>
                          <m:ctrlPr>
                            <a:rPr lang="fr-FR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b="1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fr-FR" b="1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den>
                          </m:f>
                        </m:e>
                      </m:d>
                      <m:r>
                        <a:rPr lang="fr-FR" b="0" i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fr-FR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999" y="611133"/>
                <a:ext cx="2159309" cy="6029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85482" y="1142040"/>
            <a:ext cx="2745303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Représenter ce signal. </a:t>
            </a:r>
            <a:endParaRPr lang="fr-F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5482" y="1717313"/>
                <a:ext cx="6246239" cy="72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</a:pPr>
                <a:r>
                  <a:rPr lang="fr-FR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2. Déterminer </a:t>
                </a: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 produit de </a:t>
                </a:r>
                <a:r>
                  <a:rPr lang="fr-FR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convolution:  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𝒚</m:t>
                    </m:r>
                    <m:d>
                      <m:dPr>
                        <m:ctrlPr>
                          <a:rPr lang="fr-FR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d>
                      <m:dPr>
                        <m:ctrlPr>
                          <a:rPr lang="fr-FR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d>
                      <m:dPr>
                        <m:ctrlPr>
                          <a:rPr lang="fr-FR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fr-F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endParaRPr lang="fr-FR" b="1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15000"/>
                  </a:lnSpc>
                </a:pPr>
                <a:r>
                  <a:rPr lang="fr-FR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Et la représenter. </a:t>
                </a:r>
                <a:endParaRPr lang="fr-FR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82" y="1717313"/>
                <a:ext cx="6246239" cy="729430"/>
              </a:xfrm>
              <a:prstGeom prst="rect">
                <a:avLst/>
              </a:prstGeom>
              <a:blipFill rotWithShape="0">
                <a:blip r:embed="rId8"/>
                <a:stretch>
                  <a:fillRect l="-780" t="-2521" b="-100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Imag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478" y="400110"/>
            <a:ext cx="5001323" cy="269595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15620" y="2590407"/>
            <a:ext cx="43380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Convolution du signal avec </a:t>
            </a:r>
            <a:r>
              <a:rPr lang="fr-FR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lui-même : </a:t>
            </a:r>
            <a:endParaRPr lang="fr-F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983271" y="2971105"/>
                <a:ext cx="7919156" cy="10030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𝒓𝒆𝒄𝒕</m:t>
                      </m:r>
                      <m:d>
                        <m:dPr>
                          <m:ctrlP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fr-F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den>
                          </m:f>
                        </m:e>
                      </m:d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𝒓𝒆𝒄𝒕</m:t>
                      </m:r>
                      <m:d>
                        <m:dPr>
                          <m:ctrlP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fr-F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den>
                          </m:f>
                        </m:e>
                      </m:d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𝝉</m:t>
                              </m:r>
                            </m:e>
                          </m:d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</m:e>
                      </m:nary>
                    </m:oMath>
                  </m:oMathPara>
                </a14:m>
                <a:endParaRPr lang="fr-FR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271" y="2971105"/>
                <a:ext cx="7919156" cy="10030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983271" y="6436870"/>
            <a:ext cx="9586117" cy="365125"/>
          </a:xfrm>
        </p:spPr>
        <p:txBody>
          <a:bodyPr/>
          <a:lstStyle/>
          <a:p>
            <a:r>
              <a:rPr lang="fr-FR" dirty="0" smtClean="0"/>
              <a:t>Module : </a:t>
            </a:r>
            <a:r>
              <a:rPr lang="fr-FR" dirty="0" err="1" smtClean="0"/>
              <a:t>Théoriie</a:t>
            </a:r>
            <a:r>
              <a:rPr lang="fr-FR" dirty="0" smtClean="0"/>
              <a:t> du </a:t>
            </a:r>
            <a:r>
              <a:rPr lang="fr-FR" dirty="0" err="1" smtClean="0"/>
              <a:t>sIgnal</a:t>
            </a:r>
            <a:r>
              <a:rPr lang="fr-FR" dirty="0" smtClean="0"/>
              <a:t>,                                                                                                                                Enseignante : Dr. Soraya </a:t>
            </a:r>
            <a:r>
              <a:rPr lang="fr-FR" dirty="0" err="1" smtClean="0"/>
              <a:t>Zehani</a:t>
            </a:r>
            <a:endParaRPr lang="fr-FR" dirty="0"/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2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000" y="293372"/>
            <a:ext cx="5400000" cy="26023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" y="0"/>
            <a:ext cx="12192000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TD2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Convolution et corrélation</a:t>
            </a:r>
            <a:r>
              <a:rPr kumimoji="0" lang="fr-FR" sz="20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  </a:t>
            </a:r>
            <a:r>
              <a:rPr kumimoji="0" lang="fr-FR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Exercice 1: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convolution </a:t>
            </a:r>
            <a:endParaRPr kumimoji="0" lang="fr-FR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781" y="3376391"/>
            <a:ext cx="5868219" cy="2676899"/>
          </a:xfrm>
          <a:prstGeom prst="rect">
            <a:avLst/>
          </a:prstGeom>
        </p:spPr>
      </p:pic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>
          <a:xfrm>
            <a:off x="632013" y="6356350"/>
            <a:ext cx="9923928" cy="365125"/>
          </a:xfrm>
        </p:spPr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3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1290" y="701572"/>
                <a:ext cx="2971799" cy="3853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</a:t>
                </a:r>
                <a:r>
                  <a:rPr lang="fr-F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fr-FR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90" y="701572"/>
                <a:ext cx="2971799" cy="385362"/>
              </a:xfrm>
              <a:prstGeom prst="rect">
                <a:avLst/>
              </a:prstGeom>
              <a:blipFill rotWithShape="0">
                <a:blip r:embed="rId5"/>
                <a:stretch>
                  <a:fillRect l="-1639" t="-4762" b="-25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14722" y="1114874"/>
                <a:ext cx="7928452" cy="1151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  <m: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  <m:e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𝝉</m:t>
                              </m:r>
                            </m:e>
                          </m:d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𝝉</m:t>
                              </m:r>
                            </m:e>
                          </m:d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</m:e>
                      </m:nary>
                      <m:r>
                        <a:rPr lang="fr-F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22" y="1114874"/>
                <a:ext cx="7928452" cy="115179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31290" y="2516463"/>
                <a:ext cx="2971799" cy="41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</a:t>
                </a:r>
                <a:r>
                  <a:rPr lang="fr-F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&lt;−</m:t>
                    </m:r>
                    <m:r>
                      <a:rPr lang="fr-F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</m:t>
                    </m:r>
                    <m:r>
                      <a:rPr lang="fr-F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fr-F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fr-FR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90" y="2516463"/>
                <a:ext cx="2971799" cy="410882"/>
              </a:xfrm>
              <a:prstGeom prst="rect">
                <a:avLst/>
              </a:prstGeom>
              <a:blipFill rotWithShape="0">
                <a:blip r:embed="rId7"/>
                <a:stretch>
                  <a:fillRect l="-1639" t="-5970" b="-179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23538" y="3081319"/>
                <a:ext cx="7911589" cy="1151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)∗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  <m: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  <m:e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𝝉</m:t>
                              </m:r>
                            </m:e>
                          </m:d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𝝉</m:t>
                              </m:r>
                            </m:e>
                          </m:d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</m:e>
                      </m:nary>
                      <m:r>
                        <a:rPr lang="fr-F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38" y="3081319"/>
                <a:ext cx="7911589" cy="115179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31290" y="4659902"/>
                <a:ext cx="3082895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15000"/>
                  </a:lnSpc>
                </a:pPr>
                <a:r>
                  <a:rPr lang="fr-FR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Conclusion : Si:  </a:t>
                </a:r>
                <a14:m>
                  <m:oMath xmlns:m="http://schemas.openxmlformats.org/officeDocument/2006/math">
                    <m:r>
                      <a:rPr lang="fr-FR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fr-FR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fr-FR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fr-FR" sz="1600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90" y="4659902"/>
                <a:ext cx="3082895" cy="410882"/>
              </a:xfrm>
              <a:prstGeom prst="rect">
                <a:avLst/>
              </a:prstGeom>
              <a:blipFill rotWithShape="0">
                <a:blip r:embed="rId9"/>
                <a:stretch>
                  <a:fillRect l="-1581" t="-2941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466023" y="5095308"/>
                <a:ext cx="4340740" cy="654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)∗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𝑻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023" y="5095308"/>
                <a:ext cx="4340740" cy="65492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40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728" y="3263978"/>
            <a:ext cx="5010849" cy="259116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697" y="815008"/>
            <a:ext cx="4772025" cy="252412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" y="0"/>
            <a:ext cx="12192000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TD2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Convolution et corrélation</a:t>
            </a:r>
            <a:r>
              <a:rPr kumimoji="0" lang="fr-FR" sz="20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  </a:t>
            </a:r>
            <a:r>
              <a:rPr kumimoji="0" lang="fr-FR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Exercice 1: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convolution </a:t>
            </a:r>
            <a:endParaRPr kumimoji="0" lang="fr-FR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84094" y="6356350"/>
            <a:ext cx="10569388" cy="365125"/>
          </a:xfrm>
        </p:spPr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4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1290" y="701572"/>
                <a:ext cx="2971799" cy="41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Si: </a:t>
                </a:r>
                <a:r>
                  <a:rPr lang="fr-F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fr-FR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fr-FR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fr-FR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90" y="701572"/>
                <a:ext cx="2971799" cy="410882"/>
              </a:xfrm>
              <a:prstGeom prst="rect">
                <a:avLst/>
              </a:prstGeom>
              <a:blipFill rotWithShape="0">
                <a:blip r:embed="rId4"/>
                <a:stretch>
                  <a:fillRect l="-1639" t="-4478" b="-179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5328" y="1071077"/>
                <a:ext cx="8012322" cy="1151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)∗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b>
                        <m:sup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  <m:e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𝝉</m:t>
                              </m:r>
                            </m:e>
                          </m:d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𝝉</m:t>
                              </m:r>
                            </m:e>
                          </m:d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</m:e>
                      </m:nary>
                      <m:r>
                        <a:rPr lang="fr-F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b>
                        <m:sup>
                          <m:f>
                            <m:f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(−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28" y="1071077"/>
                <a:ext cx="8012322" cy="115179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31289" y="2738490"/>
                <a:ext cx="2971799" cy="41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Si: </a:t>
                </a:r>
                <a:r>
                  <a:rPr lang="fr-F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fr-F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</m:t>
                    </m:r>
                  </m:oMath>
                </a14:m>
                <a:r>
                  <a:rPr lang="fr-FR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89" y="2738490"/>
                <a:ext cx="2971799" cy="410882"/>
              </a:xfrm>
              <a:prstGeom prst="rect">
                <a:avLst/>
              </a:prstGeom>
              <a:blipFill rotWithShape="0">
                <a:blip r:embed="rId6"/>
                <a:stretch>
                  <a:fillRect l="-1639" t="-441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98319" y="3205275"/>
                <a:ext cx="7890493" cy="1151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)∗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b>
                        <m:sup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  <m:e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𝝉</m:t>
                              </m:r>
                            </m:e>
                          </m:d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𝝉</m:t>
                              </m:r>
                            </m:e>
                          </m:d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</m:e>
                      </m:nary>
                      <m:r>
                        <a:rPr lang="fr-F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b>
                        <m:sup>
                          <m:f>
                            <m:f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𝝉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19" y="3205275"/>
                <a:ext cx="7890493" cy="115179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1290" y="4737775"/>
                <a:ext cx="2893741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15000"/>
                  </a:lnSpc>
                </a:pPr>
                <a:r>
                  <a:rPr lang="fr-FR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Conclusion : Si:  </a:t>
                </a:r>
                <a14:m>
                  <m:oMath xmlns:m="http://schemas.openxmlformats.org/officeDocument/2006/math">
                    <m:r>
                      <a:rPr lang="fr-FR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fr-FR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</m:t>
                    </m:r>
                  </m:oMath>
                </a14:m>
                <a:r>
                  <a:rPr lang="fr-FR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fr-FR" sz="1600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90" y="4737775"/>
                <a:ext cx="2893741" cy="410882"/>
              </a:xfrm>
              <a:prstGeom prst="rect">
                <a:avLst/>
              </a:prstGeom>
              <a:blipFill rotWithShape="0">
                <a:blip r:embed="rId8"/>
                <a:stretch>
                  <a:fillRect l="-1684" t="-2941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51409" y="5173181"/>
                <a:ext cx="4569969" cy="654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)∗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𝑻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409" y="5173181"/>
                <a:ext cx="4569969" cy="65492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4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116107" y="6356350"/>
            <a:ext cx="8982634" cy="365125"/>
          </a:xfrm>
        </p:spPr>
        <p:txBody>
          <a:bodyPr/>
          <a:lstStyle/>
          <a:p>
            <a:r>
              <a:rPr lang="fr-FR" smtClean="0"/>
              <a:t>Module : Théoriie du sIgnal,                                                                                             Enseignante : Dr. Soraya Zehani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5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31290" y="755558"/>
            <a:ext cx="208903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Conclusion finale  </a:t>
            </a:r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33876" y="1052080"/>
                <a:ext cx="9661427" cy="23261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fr-FR" sz="28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𝒚</m:t>
                    </m:r>
                    <m:d>
                      <m:dPr>
                        <m:ctrlPr>
                          <a:rPr lang="fr-FR" sz="28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8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fr-FR" sz="28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8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fr-FR" sz="28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fr-FR" sz="28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)∗</m:t>
                    </m:r>
                    <m:r>
                      <a:rPr lang="fr-FR" sz="28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d>
                      <m:dPr>
                        <m:ctrlPr>
                          <a:rPr lang="fr-FR" sz="28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8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fr-FR" sz="28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fr-FR" sz="28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fr-FR" sz="2800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  <m:r>
                              <a:rPr lang="fr-FR" sz="2800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                  </m:t>
                            </m:r>
                            <m:r>
                              <a:rPr lang="fr-FR" sz="2800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𝒔𝒊</m:t>
                            </m:r>
                            <m:r>
                              <a:rPr lang="fr-FR" sz="2800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  </m:t>
                            </m:r>
                            <m:r>
                              <a:rPr lang="fr-F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fr-F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&lt;−</m:t>
                            </m:r>
                            <m:r>
                              <a:rPr lang="fr-F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  <m:r>
                              <m:rPr>
                                <m:nor/>
                              </m:rPr>
                              <a:rPr lang="fr-FR" sz="2800" b="1" dirty="0"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</m:e>
                          <m:e>
                            <m:sSup>
                              <m:sSupPr>
                                <m:ctrlPr>
                                  <a:rPr lang="fr-FR" sz="28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sz="28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fr-FR" sz="28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fr-FR" sz="28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fr-FR" sz="28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8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𝒕</m:t>
                                </m:r>
                                <m:r>
                                  <a:rPr lang="fr-FR" sz="28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fr-FR" sz="28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𝑻</m:t>
                                </m:r>
                              </m:e>
                            </m:d>
                            <m:r>
                              <a:rPr lang="fr-FR" sz="2800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      </m:t>
                            </m:r>
                            <m:r>
                              <a:rPr lang="fr-FR" sz="2800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𝒔𝒊</m:t>
                            </m:r>
                            <m:r>
                              <a:rPr lang="fr-FR" sz="2800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</m:t>
                            </m:r>
                            <m:r>
                              <a:rPr lang="fr-FR" sz="28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fr-FR" sz="28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𝐓</m:t>
                            </m:r>
                            <m:r>
                              <a:rPr lang="fr-FR" sz="28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</m:t>
                            </m:r>
                            <m:r>
                              <a:rPr lang="fr-F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fr-F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</m:t>
                            </m:r>
                            <m:r>
                              <a:rPr lang="fr-F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  <m:r>
                              <m:rPr>
                                <m:nor/>
                              </m:rPr>
                              <a:rPr lang="fr-FR" sz="2800" b="1" dirty="0">
                                <a:solidFill>
                                  <a:srgbClr val="000000"/>
                                </a:solidFill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fr-FR" sz="2800" b="1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  <m:e>
                            <m:sSup>
                              <m:sSupPr>
                                <m:ctrlPr>
                                  <a:rPr lang="fr-FR" sz="2800" b="1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sz="2800" b="1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fr-FR" sz="2800" b="1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fr-FR" sz="2800" b="1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800" b="1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fr-FR" sz="2800" b="1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𝒕</m:t>
                                </m:r>
                                <m:r>
                                  <a:rPr lang="fr-FR" sz="2800" b="1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fr-FR" sz="2800" b="1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𝑻</m:t>
                                </m:r>
                              </m:e>
                            </m:d>
                            <m:r>
                              <a:rPr lang="fr-FR" sz="2800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</m:t>
                            </m:r>
                            <m:r>
                              <a:rPr lang="fr-FR" sz="2800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𝒔𝒊</m:t>
                            </m:r>
                            <m:r>
                              <a:rPr lang="fr-FR" sz="2800" b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</m:t>
                            </m:r>
                            <m:r>
                              <a:rPr lang="fr-FR" sz="2800" b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fr-FR" sz="28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</m:t>
                            </m:r>
                            <m:r>
                              <a:rPr lang="fr-F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fr-F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</m:t>
                            </m:r>
                            <m:r>
                              <a:rPr lang="fr-F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e>
                            <m:r>
                              <a:rPr lang="fr-FR" sz="2800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  <m:r>
                              <a:rPr lang="fr-FR" sz="2800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     </m:t>
                            </m:r>
                            <m:r>
                              <a:rPr lang="fr-FR" sz="2800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        </m:t>
                            </m:r>
                            <m:r>
                              <a:rPr lang="fr-FR" sz="2800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𝒔𝒊</m:t>
                            </m:r>
                            <m:r>
                              <a:rPr lang="fr-FR" sz="2800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        </m:t>
                            </m:r>
                            <m:r>
                              <a:rPr lang="fr-FR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fr-FR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&gt;</m:t>
                            </m:r>
                            <m:r>
                              <a:rPr lang="fr-FR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  <m:r>
                              <a:rPr lang="fr-FR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fr-FR" sz="2800" b="1" dirty="0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dirty="0" smtClean="0">
                    <a:solidFill>
                      <a:schemeClr val="accent5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</a:t>
                </a:r>
                <a:endParaRPr lang="fr-FR" sz="2800" dirty="0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76" y="1052080"/>
                <a:ext cx="9661427" cy="23261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1" y="0"/>
            <a:ext cx="12192000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TD2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Convolution et corrélation</a:t>
            </a:r>
            <a:r>
              <a:rPr kumimoji="0" lang="fr-FR" sz="20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  </a:t>
            </a:r>
            <a:r>
              <a:rPr kumimoji="0" lang="fr-FR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Exercice 1: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convolution </a:t>
            </a:r>
            <a:endParaRPr kumimoji="0" lang="fr-FR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01" y="3444461"/>
            <a:ext cx="5001323" cy="26959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782079" y="4174792"/>
                <a:ext cx="26368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)∗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079" y="4174792"/>
                <a:ext cx="2636812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783797" y="3586004"/>
            <a:ext cx="504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58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72353" y="6356350"/>
            <a:ext cx="10448365" cy="365125"/>
          </a:xfrm>
        </p:spPr>
        <p:txBody>
          <a:bodyPr/>
          <a:lstStyle/>
          <a:p>
            <a:r>
              <a:rPr lang="fr-FR" dirty="0" smtClean="0"/>
              <a:t>Module : </a:t>
            </a:r>
            <a:r>
              <a:rPr lang="fr-FR" dirty="0" err="1" smtClean="0"/>
              <a:t>Théoriie</a:t>
            </a:r>
            <a:r>
              <a:rPr lang="fr-FR" dirty="0" smtClean="0"/>
              <a:t> du </a:t>
            </a:r>
            <a:r>
              <a:rPr lang="fr-FR" dirty="0" err="1" smtClean="0"/>
              <a:t>sIgnal</a:t>
            </a:r>
            <a:r>
              <a:rPr lang="fr-FR" dirty="0" smtClean="0"/>
              <a:t>,                                                                                             Enseignante : Dr. Soraya </a:t>
            </a:r>
            <a:r>
              <a:rPr lang="fr-FR" dirty="0" err="1" smtClean="0"/>
              <a:t>Zehani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BCA2-9210-444E-8D52-5A49E49950AE}" type="slidenum">
              <a:rPr lang="fr-FR" smtClean="0"/>
              <a:t>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" y="0"/>
            <a:ext cx="12192000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TD2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Convolution et corrélation</a:t>
            </a:r>
            <a:r>
              <a:rPr kumimoji="0" lang="fr-FR" sz="20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  </a:t>
            </a:r>
            <a:r>
              <a:rPr kumimoji="0" lang="fr-FR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Exercice 1: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convolution </a:t>
            </a:r>
            <a:endParaRPr kumimoji="0" lang="fr-FR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96670" y="977900"/>
                <a:ext cx="5113900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15000"/>
                  </a:lnSpc>
                </a:pPr>
                <a:r>
                  <a:rPr lang="fr-FR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Déduire </a:t>
                </a:r>
                <a:r>
                  <a:rPr lang="fr-FR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transformée de Fourier de </a:t>
                </a:r>
                <a14:m>
                  <m:oMath xmlns:m="http://schemas.openxmlformats.org/officeDocument/2006/math">
                    <m:r>
                      <a:rPr lang="fr-FR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fr-FR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fr-FR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fr-FR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fr-FR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: Y(f).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70" y="977900"/>
                <a:ext cx="5113900" cy="410882"/>
              </a:xfrm>
              <a:prstGeom prst="rect">
                <a:avLst/>
              </a:prstGeom>
              <a:blipFill rotWithShape="0">
                <a:blip r:embed="rId2"/>
                <a:stretch>
                  <a:fillRect l="-954" t="-441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32864" y="1585270"/>
            <a:ext cx="612218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 a la propriété de convolution dans la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transformée de 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Fourier: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733994" y="1423142"/>
                <a:ext cx="3508076" cy="682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)∗</m:t>
                      </m:r>
                      <m:sSub>
                        <m:sSubPr>
                          <m:ctrlP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 ↔</m:t>
                      </m:r>
                      <m:sSub>
                        <m:sSubPr>
                          <m:ctrlP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).</m:t>
                      </m:r>
                      <m:sSub>
                        <m:sSubPr>
                          <m:ctrlP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fr-FR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r>
                        <a:rPr lang="fr-FR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0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994" y="1423142"/>
                <a:ext cx="3508076" cy="6822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52182" y="2296166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 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751573" y="2296166"/>
                <a:ext cx="26368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)∗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573" y="2296166"/>
                <a:ext cx="2636812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114246" y="2289330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Donc 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127539" y="2296166"/>
                <a:ext cx="26752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𝒀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</m:d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𝑿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</m:d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𝑿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539" y="2296166"/>
                <a:ext cx="2675283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652181" y="3049542"/>
            <a:ext cx="3736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 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d’après l’exercice 3  de TD 2: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388384" y="2940533"/>
                <a:ext cx="6526787" cy="773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𝒙𝒕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𝒓𝒆𝒄𝒕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400" b="1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b="1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fr-FR" sz="2400" b="1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den>
                          </m:f>
                        </m:e>
                      </m:d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⟺ 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𝑿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</m:d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𝑨𝑻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𝒔𝒊𝒏𝒄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𝝅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𝒇𝑻</m:t>
                      </m:r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384" y="2940533"/>
                <a:ext cx="6526787" cy="7731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591419" y="4005404"/>
                <a:ext cx="494314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𝒀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</m:d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e>
                        <m:sup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b="1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𝒔𝒊𝒏𝒄</m:t>
                          </m:r>
                        </m:e>
                        <m:sup>
                          <m:r>
                            <a:rPr lang="fr-FR" sz="24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4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𝝅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𝒇𝑻</m:t>
                      </m:r>
                      <m:r>
                        <a:rPr lang="fr-FR" sz="2400" b="1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419" y="4005404"/>
                <a:ext cx="4943148" cy="470000"/>
              </a:xfrm>
              <a:prstGeom prst="rect">
                <a:avLst/>
              </a:prstGeom>
              <a:blipFill rotWithShape="0"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626533" y="3764904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Donc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2721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4924</TotalTime>
  <Words>338</Words>
  <Application>Microsoft Office PowerPoint</Application>
  <PresentationFormat>Grand écran</PresentationFormat>
  <Paragraphs>61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Soraya ZEHANI</dc:creator>
  <cp:lastModifiedBy>Soraya ZEHANI</cp:lastModifiedBy>
  <cp:revision>36</cp:revision>
  <dcterms:created xsi:type="dcterms:W3CDTF">2020-04-06T16:27:54Z</dcterms:created>
  <dcterms:modified xsi:type="dcterms:W3CDTF">2022-05-05T08:27:39Z</dcterms:modified>
</cp:coreProperties>
</file>