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2DE59-8F6B-46CC-B509-BA17C15F061C}" type="datetimeFigureOut">
              <a:rPr lang="fr-FR" smtClean="0"/>
              <a:t>07/11/2021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F8DDC-C1F1-4893-819A-B8C80C34492F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t>8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t>07/11/2021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t>07/11/2021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t>07/11/2021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t>07/11/2021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t>07/11/2021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t>07/11/2021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t>07/11/2021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t>07/11/2021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t>07/11/2021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t>07/11/2021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42ED19B-5DE0-4B4B-BA5C-57AB786A70A4}" type="datetimeFigureOut">
              <a:rPr lang="fr-FR" smtClean="0"/>
              <a:t>07/11/2021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F0114B5-BFCE-4227-8696-9396D479BFEA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2ED19B-5DE0-4B4B-BA5C-57AB786A70A4}" type="datetimeFigureOut">
              <a:rPr lang="fr-FR" smtClean="0"/>
              <a:t>07/11/2021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F0114B5-BFCE-4227-8696-9396D479BFE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23956" y="112574"/>
            <a:ext cx="8077200" cy="1673352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مقياس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 ______المحاضرة الثالثة _______   2021/11/08 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28596" y="3572458"/>
            <a:ext cx="8286808" cy="1499616"/>
          </a:xfrm>
        </p:spPr>
        <p:txBody>
          <a:bodyPr>
            <a:norm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طلبة السنة الأولى ماستر _ مالية وتجارة دولية 		الأستاذة جوامع لبيبة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785786" y="2041400"/>
            <a:ext cx="8077200" cy="1673352"/>
          </a:xfrm>
          <a:prstGeom prst="rect">
            <a:avLst/>
          </a:prstGeo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4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الفصل الثاني: نشأة </a:t>
            </a:r>
            <a:r>
              <a:rPr kumimoji="0" lang="ar-DZ" sz="4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r>
              <a:rPr kumimoji="0" lang="ar-DZ" sz="4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 والاتجاهات المفسرة لها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7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38204" y="112574"/>
            <a:ext cx="8077200" cy="744658"/>
          </a:xfrm>
        </p:spPr>
        <p:txBody>
          <a:bodyPr>
            <a:normAutofit/>
          </a:bodyPr>
          <a:lstStyle/>
          <a:p>
            <a:pPr algn="r" rtl="1"/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أولاً: نشأة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endParaRPr lang="fr-FR" sz="36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1. النشأة وفق الاتجاه الاقتصادي: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”   ما هو </a:t>
            </a: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تأثير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الأنشطة </a:t>
            </a:r>
            <a:r>
              <a:rPr lang="ar-DZ" sz="2800" b="1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على الاقتصاد ؟  ”</a:t>
            </a:r>
          </a:p>
          <a:p>
            <a:pPr algn="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تركزت الأبحاث حول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                           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” ماذا يمكن </a:t>
            </a:r>
            <a:r>
              <a:rPr lang="ar-DZ" sz="2400" b="1" dirty="0" err="1" smtClean="0">
                <a:latin typeface="Sakkal Majalla" pitchFamily="2" charset="-78"/>
                <a:cs typeface="Sakkal Majalla" pitchFamily="2" charset="-78"/>
              </a:rPr>
              <a:t>للمقاولاتية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والمقاول أن </a:t>
            </a:r>
            <a:r>
              <a:rPr lang="ar-DZ" sz="2400" b="1" u="sng" dirty="0" smtClean="0">
                <a:latin typeface="Sakkal Majalla" pitchFamily="2" charset="-78"/>
                <a:cs typeface="Sakkal Majalla" pitchFamily="2" charset="-78"/>
              </a:rPr>
              <a:t>يقدمانه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للاقتصاد ؟”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  </a:t>
            </a:r>
          </a:p>
          <a:p>
            <a:pPr algn="r" rtl="1"/>
            <a:endParaRPr lang="ar-DZ" sz="1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fr-FR" sz="2400" b="1" dirty="0" smtClean="0">
                <a:latin typeface="Sakkal Majalla" pitchFamily="2" charset="-78"/>
                <a:cs typeface="Sakkal Majalla" pitchFamily="2" charset="-78"/>
              </a:rPr>
              <a:t>A. Marchal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                        </a:t>
            </a:r>
            <a:r>
              <a:rPr lang="ar-DZ" sz="2400" b="1" u="sng" dirty="0" smtClean="0">
                <a:latin typeface="Sakkal Majalla" pitchFamily="2" charset="-78"/>
                <a:cs typeface="Sakkal Majalla" pitchFamily="2" charset="-78"/>
              </a:rPr>
              <a:t>الـــــمقاول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    ...       تزامن مع ظهور المؤسسات الكبيرة</a:t>
            </a:r>
          </a:p>
          <a:p>
            <a:pPr algn="r" rtl="1"/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أين تحول الاقتصاد من الاعتماد على الحرف                   الاعتماد على المؤسسات الكبيرة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               _ أي العمال بأنفسهم	_		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              _أي بالمقاولين الرأسماليين _</a:t>
            </a:r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Flèche gauche 5"/>
          <p:cNvSpPr/>
          <p:nvPr/>
        </p:nvSpPr>
        <p:spPr>
          <a:xfrm>
            <a:off x="6215074" y="2308582"/>
            <a:ext cx="57150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101826" y="2165706"/>
            <a:ext cx="2000232" cy="5715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7715272" y="3143248"/>
            <a:ext cx="1386818" cy="5715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gauche 8"/>
          <p:cNvSpPr/>
          <p:nvPr/>
        </p:nvSpPr>
        <p:spPr>
          <a:xfrm>
            <a:off x="6858016" y="3286124"/>
            <a:ext cx="714380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5786446" y="3000372"/>
            <a:ext cx="1000132" cy="7143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Accolades 14"/>
          <p:cNvSpPr/>
          <p:nvPr/>
        </p:nvSpPr>
        <p:spPr>
          <a:xfrm>
            <a:off x="1928794" y="3071810"/>
            <a:ext cx="3357586" cy="642942"/>
          </a:xfrm>
          <a:prstGeom prst="brace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gauche 15"/>
          <p:cNvSpPr/>
          <p:nvPr/>
        </p:nvSpPr>
        <p:spPr>
          <a:xfrm>
            <a:off x="4214842" y="4071942"/>
            <a:ext cx="57150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8" name="Connecteur droit avec flèche 17"/>
          <p:cNvCxnSpPr/>
          <p:nvPr/>
        </p:nvCxnSpPr>
        <p:spPr>
          <a:xfrm rot="5400000">
            <a:off x="4393437" y="4607727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3500430" y="4857760"/>
            <a:ext cx="2286016" cy="10001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3676853" y="5000636"/>
            <a:ext cx="20088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يتطلب رجال ذوي</a:t>
            </a:r>
          </a:p>
          <a:p>
            <a:pPr algn="ctr" rtl="1"/>
            <a:r>
              <a:rPr lang="ar-DZ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u="sng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طاقات كبيرة</a:t>
            </a:r>
            <a:endParaRPr lang="fr-FR" sz="2800" b="1" u="sng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1" name="Égal 20"/>
          <p:cNvSpPr/>
          <p:nvPr/>
        </p:nvSpPr>
        <p:spPr>
          <a:xfrm>
            <a:off x="4286280" y="5715016"/>
            <a:ext cx="500034" cy="500066"/>
          </a:xfrm>
          <a:prstGeom prst="mathEqual">
            <a:avLst>
              <a:gd name="adj1" fmla="val 14747"/>
              <a:gd name="adj2" fmla="val 1756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42876" y="6143644"/>
            <a:ext cx="8929718" cy="57148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لتسيير الإنتاج بطريقة تؤدي إلى جعل </a:t>
            </a:r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الجهد المبذول 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يقدم أحسن نتيجة ممكنة لإشباع الحاجات</a:t>
            </a:r>
            <a:endParaRPr lang="fr-FR" sz="2400" b="1" dirty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76"/>
            <a:ext cx="8786842" cy="6715124"/>
          </a:xfrm>
        </p:spPr>
        <p:txBody>
          <a:bodyPr anchor="t">
            <a:normAutofit/>
          </a:bodyPr>
          <a:lstStyle/>
          <a:p>
            <a:pPr marL="514350" indent="-514350" algn="r" rtl="1"/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marL="514350" indent="-514350" algn="r" rtl="1"/>
            <a:r>
              <a:rPr lang="fr-FR" sz="3200" b="1" dirty="0" smtClean="0">
                <a:latin typeface="Sakkal Majalla" pitchFamily="2" charset="-78"/>
                <a:cs typeface="Sakkal Majalla" pitchFamily="2" charset="-78"/>
              </a:rPr>
              <a:t>	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 </a:t>
            </a:r>
          </a:p>
          <a:p>
            <a:pPr marL="514350" indent="-514350"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  				      فـــكَّـــــــر</a:t>
            </a:r>
          </a:p>
          <a:p>
            <a:pPr marL="514350" indent="-514350"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وفي إطار  فكرة  ”الجهد المبذول“</a:t>
            </a:r>
            <a:r>
              <a:rPr lang="fr-FR" sz="2400" b="1" dirty="0" smtClean="0">
                <a:latin typeface="Sakkal Majalla" pitchFamily="2" charset="-78"/>
                <a:cs typeface="Sakkal Majalla" pitchFamily="2" charset="-78"/>
              </a:rPr>
              <a:t>	    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2400" b="1" dirty="0" smtClean="0">
                <a:latin typeface="Sakkal Majalla" pitchFamily="2" charset="-78"/>
                <a:cs typeface="Sakkal Majalla" pitchFamily="2" charset="-78"/>
              </a:rPr>
              <a:t>   J. Schumpeter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3200" b="1" dirty="0" smtClean="0">
                <a:latin typeface="Sakkal Majalla" pitchFamily="2" charset="-78"/>
                <a:cs typeface="Sakkal Majalla" pitchFamily="2" charset="-78"/>
              </a:rPr>
              <a:t>:</a:t>
            </a:r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 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وظيفة المقاول = البحث عن </a:t>
            </a:r>
            <a:r>
              <a:rPr lang="ar-DZ" sz="2400" b="1" u="sng" dirty="0" smtClean="0">
                <a:latin typeface="Sakkal Majalla" pitchFamily="2" charset="-78"/>
                <a:cs typeface="Sakkal Majalla" pitchFamily="2" charset="-78"/>
              </a:rPr>
              <a:t>الــتــــغــــــيـــــير</a:t>
            </a:r>
            <a:endParaRPr lang="ar-DZ" sz="24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Flèche gauche 5"/>
          <p:cNvSpPr/>
          <p:nvPr/>
        </p:nvSpPr>
        <p:spPr>
          <a:xfrm>
            <a:off x="5214942" y="1428736"/>
            <a:ext cx="642942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6040764" y="1214422"/>
            <a:ext cx="1571604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542372" y="1285860"/>
            <a:ext cx="1601132" cy="6429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2428860" y="2428868"/>
            <a:ext cx="4143404" cy="92869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Accolades 14"/>
          <p:cNvSpPr/>
          <p:nvPr/>
        </p:nvSpPr>
        <p:spPr>
          <a:xfrm>
            <a:off x="2214546" y="3500438"/>
            <a:ext cx="4429156" cy="2428892"/>
          </a:xfrm>
          <a:prstGeom prst="brace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t"/>
          <a:lstStyle/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منتج جديد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طرق جديدة للإنتاج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قنوات توزيع جديدة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مصادر جديدة للمواد الأولية</a:t>
            </a:r>
          </a:p>
          <a:p>
            <a:pPr marL="342900" indent="-342900" algn="r" rtl="1">
              <a:buFont typeface="+mj-lt"/>
              <a:buAutoNum type="arabicPeriod"/>
            </a:pP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إنشاء تنظيمات جديدة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1406" y="928670"/>
            <a:ext cx="3214710" cy="142876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وجوب </a:t>
            </a:r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استغلال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 مختلف الطاقات والموارد المتاحة والعمل على </a:t>
            </a:r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اكتشاف واستغلال 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الفرص الجديدة</a:t>
            </a:r>
            <a:endParaRPr lang="fr-FR" sz="2400" b="1" dirty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3" name="Flèche droite rayée 22"/>
          <p:cNvSpPr/>
          <p:nvPr/>
        </p:nvSpPr>
        <p:spPr>
          <a:xfrm rot="5400000">
            <a:off x="4089794" y="2125257"/>
            <a:ext cx="571503" cy="464346"/>
          </a:xfrm>
          <a:prstGeom prst="stripedRightArrow">
            <a:avLst>
              <a:gd name="adj1" fmla="val 52825"/>
              <a:gd name="adj2" fmla="val 71352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lèche courbée vers la droite 25"/>
          <p:cNvSpPr/>
          <p:nvPr/>
        </p:nvSpPr>
        <p:spPr>
          <a:xfrm>
            <a:off x="1214414" y="2857496"/>
            <a:ext cx="714380" cy="1643074"/>
          </a:xfrm>
          <a:prstGeom prst="curved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2. النشأة وفق اتجاه خصائص الأفراد: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”  من هو الــــــــــــــــمقــــــــــــــــــــــاول ؟   وما الذي يميزه عن الآخرين؟  ولما يصبح مقــــــاولاً  ؟ ..</a:t>
            </a:r>
          </a:p>
          <a:p>
            <a:pPr algn="ct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لماذا يقوم بإنشاء مؤسسته الخاصة  ؟  ”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      </a:t>
            </a:r>
          </a:p>
          <a:p>
            <a:pPr algn="r" rtl="1"/>
            <a:r>
              <a:rPr lang="fr-FR" sz="2400" b="1" dirty="0" smtClean="0">
                <a:latin typeface="Sakkal Majalla" pitchFamily="2" charset="-78"/>
                <a:cs typeface="Sakkal Majalla" pitchFamily="2" charset="-78"/>
              </a:rPr>
              <a:t>D. </a:t>
            </a:r>
            <a:r>
              <a:rPr lang="fr-FR" sz="2400" b="1" dirty="0" err="1" smtClean="0">
                <a:latin typeface="Sakkal Majalla" pitchFamily="2" charset="-78"/>
                <a:cs typeface="Sakkal Majalla" pitchFamily="2" charset="-78"/>
              </a:rPr>
              <a:t>Mclleland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	      المقاول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    الحاجة إلى :	 الإنجاز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	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	التفوق                 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										          تحقيق الهدف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  </a:t>
            </a:r>
          </a:p>
          <a:p>
            <a:pPr algn="r" rtl="1"/>
            <a:endParaRPr lang="ar-DZ" sz="12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2399396" y="4000504"/>
            <a:ext cx="1529662" cy="7143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6000760" y="2428868"/>
            <a:ext cx="1000132" cy="857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Égal 20"/>
          <p:cNvSpPr/>
          <p:nvPr/>
        </p:nvSpPr>
        <p:spPr>
          <a:xfrm>
            <a:off x="5214974" y="2571744"/>
            <a:ext cx="500034" cy="500066"/>
          </a:xfrm>
          <a:prstGeom prst="mathEqual">
            <a:avLst>
              <a:gd name="adj1" fmla="val 14747"/>
              <a:gd name="adj2" fmla="val 1756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2786050" y="2428868"/>
            <a:ext cx="785818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2786050" y="3214686"/>
            <a:ext cx="785818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Accolade ouvrante 24"/>
          <p:cNvSpPr/>
          <p:nvPr/>
        </p:nvSpPr>
        <p:spPr>
          <a:xfrm>
            <a:off x="1857356" y="2571744"/>
            <a:ext cx="357190" cy="200026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357190" y="2786058"/>
            <a:ext cx="1357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البحث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 عن المواقف التي تمكنه من </a:t>
            </a:r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رفع التحدي</a:t>
            </a:r>
            <a:endParaRPr lang="fr-FR" sz="2400" b="1" u="sng" dirty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7614370" y="2428868"/>
            <a:ext cx="1529662" cy="7143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Flèche gauche 28"/>
          <p:cNvSpPr/>
          <p:nvPr/>
        </p:nvSpPr>
        <p:spPr>
          <a:xfrm>
            <a:off x="7072330" y="2643182"/>
            <a:ext cx="42862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3. النشأة وفق سير النشاط </a:t>
            </a:r>
            <a:r>
              <a:rPr lang="ar-DZ" sz="3600" b="1" u="sng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المقاولاتي</a:t>
            </a:r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”  ما الذي يحدث فعلاً في العملية </a:t>
            </a:r>
            <a:r>
              <a:rPr lang="ar-DZ" sz="2800" b="1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؟  ”</a:t>
            </a:r>
          </a:p>
          <a:p>
            <a:pPr algn="ct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      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fr-FR" sz="2400" b="1" dirty="0" smtClean="0">
                <a:latin typeface="Sakkal Majalla" pitchFamily="2" charset="-78"/>
                <a:cs typeface="Sakkal Majalla" pitchFamily="2" charset="-78"/>
              </a:rPr>
              <a:t>W.B.Gartner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         </a:t>
            </a:r>
            <a:r>
              <a:rPr lang="ar-DZ" sz="2400" b="1" u="sng" dirty="0" smtClean="0">
                <a:latin typeface="Sakkal Majalla" pitchFamily="2" charset="-78"/>
                <a:cs typeface="Sakkal Majalla" pitchFamily="2" charset="-78"/>
              </a:rPr>
              <a:t>سير عملية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إنشاء مؤسسة جديدة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             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ما </a:t>
            </a:r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يقوم </a:t>
            </a:r>
            <a:r>
              <a:rPr lang="ar-DZ" sz="2400" b="1" u="sng" dirty="0" err="1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به</a:t>
            </a:r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المقاول فعلاً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	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		  </a:t>
            </a:r>
          </a:p>
          <a:p>
            <a:pPr algn="r" rtl="1"/>
            <a:endParaRPr lang="ar-DZ" sz="12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3714744" y="2285992"/>
            <a:ext cx="3214710" cy="11430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Égal 20"/>
          <p:cNvSpPr/>
          <p:nvPr/>
        </p:nvSpPr>
        <p:spPr>
          <a:xfrm>
            <a:off x="3143240" y="2571744"/>
            <a:ext cx="500034" cy="500066"/>
          </a:xfrm>
          <a:prstGeom prst="mathEqual">
            <a:avLst>
              <a:gd name="adj1" fmla="val 14747"/>
              <a:gd name="adj2" fmla="val 1756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7572396" y="2428868"/>
            <a:ext cx="1428728" cy="7143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gauche 11"/>
          <p:cNvSpPr/>
          <p:nvPr/>
        </p:nvSpPr>
        <p:spPr>
          <a:xfrm>
            <a:off x="7000892" y="2643182"/>
            <a:ext cx="42862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500034" y="2357430"/>
            <a:ext cx="2571768" cy="10001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2857488" y="4357694"/>
            <a:ext cx="4000528" cy="1643074"/>
          </a:xfrm>
          <a:prstGeom prst="rect">
            <a:avLst/>
          </a:prstGeom>
          <a:noFill/>
          <a:ln w="571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 rtl="1"/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المحيط			      الفرد</a:t>
            </a:r>
          </a:p>
          <a:p>
            <a:pPr algn="r" rtl="1"/>
            <a:endParaRPr lang="ar-DZ" sz="2400" b="1" dirty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400" b="1" dirty="0" smtClean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المؤسسة			سير العملية</a:t>
            </a:r>
            <a:endParaRPr lang="fr-FR" sz="2400" b="1" dirty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5" name="Flèche droite rayée 14"/>
          <p:cNvSpPr/>
          <p:nvPr/>
        </p:nvSpPr>
        <p:spPr>
          <a:xfrm rot="5400000">
            <a:off x="4661298" y="3696893"/>
            <a:ext cx="571503" cy="464346"/>
          </a:xfrm>
          <a:prstGeom prst="stripedRightArrow">
            <a:avLst>
              <a:gd name="adj1" fmla="val 52825"/>
              <a:gd name="adj2" fmla="val 71352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38204" y="-24"/>
            <a:ext cx="8077200" cy="744658"/>
          </a:xfrm>
        </p:spPr>
        <p:txBody>
          <a:bodyPr>
            <a:normAutofit/>
          </a:bodyPr>
          <a:lstStyle/>
          <a:p>
            <a:pPr algn="r" rtl="1"/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ثانياً: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الإتجاهات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المفسرة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للمقاولاتية</a:t>
            </a:r>
            <a:endParaRPr lang="fr-FR" sz="36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571480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1. </a:t>
            </a:r>
            <a:r>
              <a:rPr lang="ar-DZ" sz="3600" b="1" u="sng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 كظاهرة تنظيمية: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W.B.Gartner</a:t>
            </a: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     </a:t>
            </a:r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لفهم </a:t>
            </a:r>
            <a:r>
              <a:rPr lang="ar-DZ" sz="2800" b="1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:	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	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 	  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مع الأخذ بــأنه</a:t>
            </a: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  </a:t>
            </a:r>
          </a:p>
          <a:p>
            <a:pPr algn="r" rtl="1"/>
            <a:endParaRPr lang="ar-DZ" sz="1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Flèche gauche 5"/>
          <p:cNvSpPr/>
          <p:nvPr/>
        </p:nvSpPr>
        <p:spPr>
          <a:xfrm>
            <a:off x="4000496" y="2285992"/>
            <a:ext cx="1143008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2214546" y="4071942"/>
            <a:ext cx="4929190" cy="92869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ينتقل </a:t>
            </a:r>
            <a:r>
              <a:rPr lang="ar-DZ" sz="2400" b="1" dirty="0" err="1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بالمقاولاتية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 من مجرد </a:t>
            </a:r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فكرة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 إلى </a:t>
            </a:r>
            <a:r>
              <a:rPr lang="ar-DZ" sz="2400" b="1" u="sng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إنشاء</a:t>
            </a:r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 منظمة وفق مسار منظم ومدروس</a:t>
            </a:r>
            <a:endParaRPr lang="fr-FR" sz="2400" b="1" dirty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86412" y="1428736"/>
            <a:ext cx="1714480" cy="150019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دراسة العملية التي تؤدي إلى ظهور المؤسسات الجديدة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143108" y="1428736"/>
            <a:ext cx="1785950" cy="150019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تنتج المؤسسة من التأثير المتبادل بين عوامل مختلفة كالأفكار والخبرات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4" name="Flèche droite rayée 23"/>
          <p:cNvSpPr/>
          <p:nvPr/>
        </p:nvSpPr>
        <p:spPr>
          <a:xfrm rot="10990531">
            <a:off x="1510194" y="2147682"/>
            <a:ext cx="436852" cy="374139"/>
          </a:xfrm>
          <a:prstGeom prst="stripedRightArrow">
            <a:avLst>
              <a:gd name="adj1" fmla="val 52825"/>
              <a:gd name="adj2" fmla="val 71352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142844" y="1955061"/>
            <a:ext cx="1428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المؤسسة هي منظمة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142844" y="3240945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نسق تنظيمي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8" name="Double flèche verticale 27"/>
          <p:cNvSpPr/>
          <p:nvPr/>
        </p:nvSpPr>
        <p:spPr>
          <a:xfrm>
            <a:off x="714348" y="2714620"/>
            <a:ext cx="357190" cy="571504"/>
          </a:xfrm>
          <a:prstGeom prst="up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Flèche courbée vers la droite 28"/>
          <p:cNvSpPr/>
          <p:nvPr/>
        </p:nvSpPr>
        <p:spPr>
          <a:xfrm rot="19654405">
            <a:off x="711559" y="3793444"/>
            <a:ext cx="655847" cy="1246109"/>
          </a:xfrm>
          <a:prstGeom prst="curved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2. </a:t>
            </a:r>
            <a:r>
              <a:rPr lang="ar-DZ" sz="3600" b="1" u="sng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 استغلال للفرص: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  <a:r>
              <a:rPr lang="fr-FR" sz="3600" b="1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P.Drucker</a:t>
            </a: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     </a:t>
            </a:r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fr-FR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” قدرة المقاول على </a:t>
            </a: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استشعار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 وجود الفرص </a:t>
            </a:r>
            <a:r>
              <a:rPr lang="ar-DZ" sz="2800" b="1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استغلالها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”</a:t>
            </a:r>
          </a:p>
          <a:p>
            <a:pPr algn="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</a:t>
            </a: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	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			</a:t>
            </a:r>
          </a:p>
          <a:p>
            <a:pPr algn="r" rtl="1"/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  </a:t>
            </a:r>
          </a:p>
          <a:p>
            <a:pPr algn="r" rtl="1"/>
            <a:endParaRPr lang="ar-DZ" sz="1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286644" y="3071810"/>
            <a:ext cx="1643042" cy="78581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مصادر الفرص</a:t>
            </a:r>
            <a:endParaRPr lang="fr-FR" sz="2400" b="1" dirty="0">
              <a:solidFill>
                <a:srgbClr val="FFC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cxnSp>
        <p:nvCxnSpPr>
          <p:cNvPr id="15" name="Connecteur droit avec flèche 14"/>
          <p:cNvCxnSpPr/>
          <p:nvPr/>
        </p:nvCxnSpPr>
        <p:spPr>
          <a:xfrm rot="10800000">
            <a:off x="6215074" y="2428868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rot="10800000">
            <a:off x="6229822" y="357187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14282" y="2202412"/>
            <a:ext cx="600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الفرص في الأسواق غير المكتشفة بسبب عدم وجود التكنولوجيا اللازمة لتلبية الحاجات</a:t>
            </a:r>
            <a:endParaRPr lang="fr-FR" sz="2400" dirty="0"/>
          </a:p>
        </p:txBody>
      </p:sp>
      <p:sp>
        <p:nvSpPr>
          <p:cNvPr id="19" name="ZoneTexte 18"/>
          <p:cNvSpPr txBox="1"/>
          <p:nvPr/>
        </p:nvSpPr>
        <p:spPr>
          <a:xfrm>
            <a:off x="214282" y="3286124"/>
            <a:ext cx="600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الفرص الناتجة عن تغير العوامل الخارجية</a:t>
            </a:r>
            <a:endParaRPr lang="fr-FR" sz="24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42844" y="4324657"/>
            <a:ext cx="600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الفرص الناتجة عن الابتكارات والمعارف</a:t>
            </a:r>
            <a:endParaRPr lang="fr-FR" sz="2400" dirty="0"/>
          </a:p>
        </p:txBody>
      </p:sp>
      <p:cxnSp>
        <p:nvCxnSpPr>
          <p:cNvPr id="21" name="Connecteur droit avec flèche 20"/>
          <p:cNvCxnSpPr/>
          <p:nvPr/>
        </p:nvCxnSpPr>
        <p:spPr>
          <a:xfrm rot="10800000">
            <a:off x="6215075" y="4570419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rot="5400000">
            <a:off x="5857884" y="3500438"/>
            <a:ext cx="214314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44" y="357190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3. </a:t>
            </a:r>
            <a:r>
              <a:rPr lang="ar-DZ" sz="3600" b="1" u="sng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 علاقة بين الفرد وخلق القيمة: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  <a:r>
              <a:rPr lang="fr-FR" sz="3600" b="1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P.Drucker</a:t>
            </a: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     </a:t>
            </a:r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fr-FR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929322" y="2000240"/>
            <a:ext cx="2643206" cy="135732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الفرد : </a:t>
            </a:r>
          </a:p>
          <a:p>
            <a:pPr algn="ctr" rtl="1"/>
            <a:endParaRPr lang="ar-DZ" sz="800" b="1" dirty="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يحدد عناصر الإنتاج ليخلق القيمة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42976" y="2000240"/>
            <a:ext cx="2643174" cy="135732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خلق القيمة:</a:t>
            </a:r>
          </a:p>
          <a:p>
            <a:pPr algn="ctr"/>
            <a:r>
              <a:rPr lang="ar-DZ" b="1" dirty="0" smtClean="0">
                <a:solidFill>
                  <a:srgbClr val="FFC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</a:p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من خلال المشروع</a:t>
            </a:r>
            <a:endParaRPr lang="fr-FR" sz="24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Flèche droite rayée 12"/>
          <p:cNvSpPr/>
          <p:nvPr/>
        </p:nvSpPr>
        <p:spPr>
          <a:xfrm rot="5400000">
            <a:off x="4496451" y="3218798"/>
            <a:ext cx="722603" cy="571503"/>
          </a:xfrm>
          <a:prstGeom prst="stripedRightArrow">
            <a:avLst>
              <a:gd name="adj1" fmla="val 52825"/>
              <a:gd name="adj2" fmla="val 71352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Double flèche horizontale 16"/>
          <p:cNvSpPr/>
          <p:nvPr/>
        </p:nvSpPr>
        <p:spPr>
          <a:xfrm>
            <a:off x="4143372" y="2428868"/>
            <a:ext cx="1428760" cy="500066"/>
          </a:xfrm>
          <a:prstGeom prst="left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/>
          <p:cNvSpPr/>
          <p:nvPr/>
        </p:nvSpPr>
        <p:spPr>
          <a:xfrm>
            <a:off x="3500430" y="4000504"/>
            <a:ext cx="2643174" cy="107157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يرتبط الفرد بمشروعه ويحتل لديه مكانة مهمة في حياته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000496" y="5857892"/>
            <a:ext cx="1643074" cy="64294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يكرس نفسه له</a:t>
            </a:r>
          </a:p>
        </p:txBody>
      </p:sp>
      <p:sp>
        <p:nvSpPr>
          <p:cNvPr id="25" name="Flèche droite rayée 24"/>
          <p:cNvSpPr/>
          <p:nvPr/>
        </p:nvSpPr>
        <p:spPr>
          <a:xfrm rot="5400000">
            <a:off x="4567888" y="5282277"/>
            <a:ext cx="579727" cy="571503"/>
          </a:xfrm>
          <a:prstGeom prst="stripedRightArrow">
            <a:avLst>
              <a:gd name="adj1" fmla="val 52825"/>
              <a:gd name="adj2" fmla="val 71352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157</TotalTime>
  <Words>225</Words>
  <Application>Microsoft Office PowerPoint</Application>
  <PresentationFormat>Affichage à l'écran (4:3)</PresentationFormat>
  <Paragraphs>100</Paragraphs>
  <Slides>8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Module</vt:lpstr>
      <vt:lpstr>مقياس المقاولاتية  ______المحاضرة الثالثة _______   2021/11/08 </vt:lpstr>
      <vt:lpstr>أولاً: نشأة المقاولاتية</vt:lpstr>
      <vt:lpstr>Diapositive 3</vt:lpstr>
      <vt:lpstr>Diapositive 4</vt:lpstr>
      <vt:lpstr>Diapositive 5</vt:lpstr>
      <vt:lpstr>ثانياً: الإتجاهات المفسرة للمقاولاتية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المقاولاتية  ______المحاضرة الثالثة _______   2021/11/08</dc:title>
  <dc:creator>MICRO</dc:creator>
  <cp:lastModifiedBy>MICRO</cp:lastModifiedBy>
  <cp:revision>21</cp:revision>
  <dcterms:created xsi:type="dcterms:W3CDTF">2021-11-07T21:46:55Z</dcterms:created>
  <dcterms:modified xsi:type="dcterms:W3CDTF">2021-11-08T00:24:03Z</dcterms:modified>
</cp:coreProperties>
</file>