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88" r:id="rId4"/>
    <p:sldId id="275" r:id="rId5"/>
    <p:sldId id="287" r:id="rId6"/>
    <p:sldId id="298" r:id="rId7"/>
    <p:sldId id="295" r:id="rId8"/>
    <p:sldId id="305" r:id="rId9"/>
    <p:sldId id="296" r:id="rId10"/>
    <p:sldId id="299" r:id="rId11"/>
    <p:sldId id="297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33D1"/>
    <a:srgbClr val="000000"/>
    <a:srgbClr val="F943FB"/>
    <a:srgbClr val="F519D9"/>
    <a:srgbClr val="E13364"/>
    <a:srgbClr val="F1880D"/>
    <a:srgbClr val="61F9F8"/>
    <a:srgbClr val="FA83ED"/>
    <a:srgbClr val="B381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5.jpeg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163363466880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5080" y="-36195"/>
            <a:ext cx="12190095" cy="6892290"/>
          </a:xfrm>
          <a:prstGeom prst="rect">
            <a:avLst/>
          </a:prstGeom>
        </p:spPr>
      </p:pic>
      <p:sp>
        <p:nvSpPr>
          <p:cNvPr id="14" name="Text Box 13"/>
          <p:cNvSpPr txBox="1"/>
          <p:nvPr/>
        </p:nvSpPr>
        <p:spPr>
          <a:xfrm>
            <a:off x="3347720" y="285750"/>
            <a:ext cx="6495415" cy="163004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sz="2000" b="1" dirty="0">
                <a:solidFill>
                  <a:schemeClr val="bg1"/>
                </a:solidFill>
                <a:effectLst/>
                <a:sym typeface="+mn-ea"/>
              </a:rPr>
              <a:t>Mohamed Kheider University of Biskra</a:t>
            </a:r>
            <a:br>
              <a:rPr lang="en-US" sz="2000" b="1" dirty="0">
                <a:solidFill>
                  <a:schemeClr val="bg1"/>
                </a:solidFill>
                <a:effectLst/>
                <a:sym typeface="+mn-ea"/>
              </a:rPr>
            </a:br>
            <a:r>
              <a:rPr lang="en-US" sz="2000" b="1" dirty="0">
                <a:solidFill>
                  <a:schemeClr val="bg1"/>
                </a:solidFill>
                <a:effectLst/>
                <a:sym typeface="+mn-ea"/>
              </a:rPr>
              <a:t>Faculty of Economic</a:t>
            </a:r>
            <a:r>
              <a:rPr lang="fr-FR" altLang="en-US" sz="2000" b="1" dirty="0">
                <a:solidFill>
                  <a:schemeClr val="bg1"/>
                </a:solidFill>
                <a:effectLst/>
                <a:sym typeface="+mn-ea"/>
              </a:rPr>
              <a:t>s</a:t>
            </a:r>
            <a:r>
              <a:rPr lang="en-US" sz="2000" b="1" dirty="0">
                <a:solidFill>
                  <a:schemeClr val="bg1"/>
                </a:solidFill>
                <a:effectLst/>
                <a:sym typeface="+mn-ea"/>
              </a:rPr>
              <a:t>, Commerc</a:t>
            </a:r>
            <a:r>
              <a:rPr lang="fr-FR" altLang="en-US" sz="2000" b="1" dirty="0">
                <a:solidFill>
                  <a:schemeClr val="bg1"/>
                </a:solidFill>
                <a:effectLst/>
                <a:sym typeface="+mn-ea"/>
              </a:rPr>
              <a:t>e</a:t>
            </a:r>
            <a:r>
              <a:rPr lang="en-US" sz="2000" b="1" dirty="0">
                <a:solidFill>
                  <a:schemeClr val="bg1"/>
                </a:solidFill>
                <a:effectLst/>
                <a:sym typeface="+mn-ea"/>
              </a:rPr>
              <a:t> and Management Sciences</a:t>
            </a:r>
            <a:br>
              <a:rPr lang="en-US" sz="2000" b="1" dirty="0">
                <a:solidFill>
                  <a:schemeClr val="bg1"/>
                </a:solidFill>
                <a:effectLst/>
                <a:sym typeface="+mn-ea"/>
              </a:rPr>
            </a:br>
            <a:r>
              <a:rPr lang="en-US" sz="2000" b="1" dirty="0">
                <a:solidFill>
                  <a:schemeClr val="bg1"/>
                </a:solidFill>
                <a:effectLst/>
                <a:sym typeface="+mn-ea"/>
              </a:rPr>
              <a:t>Department of Commercial Sciences</a:t>
            </a:r>
            <a:endParaRPr lang="en-US" sz="2000" b="1" dirty="0">
              <a:solidFill>
                <a:schemeClr val="bg1"/>
              </a:solidFill>
              <a:effectLst/>
              <a:sym typeface="+mn-ea"/>
            </a:endParaRPr>
          </a:p>
          <a:p>
            <a:r>
              <a:rPr lang="fr-FR" altLang="en-US" sz="2000" b="1" dirty="0">
                <a:solidFill>
                  <a:schemeClr val="bg1"/>
                </a:solidFill>
                <a:effectLst/>
                <a:sym typeface="+mn-ea"/>
              </a:rPr>
              <a:t>2021/2022</a:t>
            </a:r>
            <a:br>
              <a:rPr lang="en-US" sz="2000" b="1" dirty="0">
                <a:solidFill>
                  <a:schemeClr val="bg1"/>
                </a:solidFill>
                <a:effectLst/>
                <a:sym typeface="+mn-ea"/>
              </a:rPr>
            </a:br>
            <a:endParaRPr lang="en-US" sz="2000" b="1" dirty="0">
              <a:solidFill>
                <a:schemeClr val="bg1"/>
              </a:solidFill>
              <a:effectLst/>
              <a:sym typeface="+mn-ea"/>
            </a:endParaRPr>
          </a:p>
        </p:txBody>
      </p:sp>
      <p:pic>
        <p:nvPicPr>
          <p:cNvPr id="15" name="Content Placeholder 14" descr="Logo mémoire.jpg"/>
          <p:cNvPicPr>
            <a:picLocks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35530" y="353060"/>
            <a:ext cx="849630" cy="114363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6" name="Text Box 15"/>
          <p:cNvSpPr txBox="1"/>
          <p:nvPr/>
        </p:nvSpPr>
        <p:spPr>
          <a:xfrm>
            <a:off x="1280795" y="3963670"/>
            <a:ext cx="9644380" cy="1660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lnSpc>
                <a:spcPct val="150000"/>
              </a:lnSpc>
            </a:pPr>
            <a:r>
              <a:rPr lang="fr-FR" altLang="en-US" sz="2000" b="1" dirty="0">
                <a:solidFill>
                  <a:schemeClr val="bg1"/>
                </a:solidFill>
                <a:effectLst/>
                <a:sym typeface="+mn-ea"/>
              </a:rPr>
              <a:t>Course</a:t>
            </a:r>
            <a:r>
              <a:rPr lang="en-US" sz="2000" b="1" dirty="0">
                <a:solidFill>
                  <a:schemeClr val="bg1"/>
                </a:solidFill>
                <a:effectLst/>
                <a:sym typeface="+mn-ea"/>
              </a:rPr>
              <a:t>: English Language   </a:t>
            </a:r>
            <a:r>
              <a:rPr lang="ar-DZ" altLang="en-US" sz="2000" b="1" dirty="0">
                <a:solidFill>
                  <a:schemeClr val="bg1"/>
                </a:solidFill>
                <a:effectLst/>
                <a:sym typeface="+mn-ea"/>
              </a:rPr>
              <a:t>   </a:t>
            </a:r>
            <a:r>
              <a:rPr lang="en-US" sz="2000" b="1" dirty="0">
                <a:solidFill>
                  <a:schemeClr val="bg1"/>
                </a:solidFill>
                <a:effectLst/>
                <a:sym typeface="+mn-ea"/>
              </a:rPr>
              <a:t>                                                       </a:t>
            </a:r>
            <a:r>
              <a:rPr lang="fr-FR" altLang="en-US" sz="2000" b="1" dirty="0">
                <a:solidFill>
                  <a:schemeClr val="bg1"/>
                </a:solidFill>
                <a:effectLst/>
                <a:sym typeface="+mn-ea"/>
              </a:rPr>
              <a:t>   </a:t>
            </a:r>
            <a:r>
              <a:rPr lang="en-US" sz="2000" b="1" dirty="0">
                <a:solidFill>
                  <a:schemeClr val="bg1"/>
                </a:solidFill>
                <a:effectLst/>
                <a:sym typeface="+mn-ea"/>
              </a:rPr>
              <a:t> </a:t>
            </a:r>
            <a:r>
              <a:rPr lang="fr-FR" altLang="en-US" sz="2000" b="1" dirty="0">
                <a:solidFill>
                  <a:schemeClr val="bg1"/>
                </a:solidFill>
                <a:effectLst/>
                <a:sym typeface="+mn-ea"/>
              </a:rPr>
              <a:t> </a:t>
            </a:r>
            <a:r>
              <a:rPr lang="en-US" sz="2000" b="1" u="sng" dirty="0">
                <a:solidFill>
                  <a:schemeClr val="bg1"/>
                </a:solidFill>
                <a:effectLst/>
                <a:sym typeface="+mn-ea"/>
              </a:rPr>
              <a:t>Teacher:</a:t>
            </a:r>
            <a:r>
              <a:rPr lang="en-US" sz="2000" b="1" dirty="0">
                <a:solidFill>
                  <a:schemeClr val="bg1"/>
                </a:solidFill>
                <a:effectLst/>
                <a:sym typeface="+mn-ea"/>
              </a:rPr>
              <a:t> Mekhloufi Rania</a:t>
            </a:r>
            <a:r>
              <a:rPr lang="fr-FR" altLang="en-US" sz="2000" b="1" dirty="0">
                <a:solidFill>
                  <a:schemeClr val="bg1"/>
                </a:solidFill>
                <a:effectLst/>
                <a:sym typeface="+mn-ea"/>
              </a:rPr>
              <a:t> </a:t>
            </a:r>
            <a:endParaRPr lang="fr-FR" altLang="en-US" sz="2000" b="1" dirty="0">
              <a:solidFill>
                <a:schemeClr val="bg1"/>
              </a:solidFill>
              <a:effectLst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fr-FR" sz="2000" b="1" u="sng" dirty="0">
                <a:solidFill>
                  <a:schemeClr val="bg1"/>
                </a:solidFill>
                <a:effectLst/>
                <a:sym typeface="+mn-ea"/>
              </a:rPr>
              <a:t>Grade</a:t>
            </a:r>
            <a:r>
              <a:rPr lang="en-US" sz="2000" b="1" dirty="0">
                <a:solidFill>
                  <a:schemeClr val="bg1"/>
                </a:solidFill>
                <a:effectLst/>
                <a:sym typeface="+mn-ea"/>
              </a:rPr>
              <a:t>: </a:t>
            </a:r>
            <a:r>
              <a:rPr lang="fr-FR" altLang="en-US" sz="2000" b="1" dirty="0">
                <a:solidFill>
                  <a:schemeClr val="bg1"/>
                </a:solidFill>
                <a:effectLst/>
                <a:sym typeface="+mn-ea"/>
              </a:rPr>
              <a:t>M1 Finance and International Commerce                          </a:t>
            </a:r>
            <a:r>
              <a:rPr lang="fr-FR" altLang="en-US" sz="2000" b="1" u="sng" dirty="0">
                <a:solidFill>
                  <a:schemeClr val="bg1"/>
                </a:solidFill>
                <a:effectLst/>
                <a:sym typeface="+mn-ea"/>
              </a:rPr>
              <a:t>Group</a:t>
            </a:r>
            <a:r>
              <a:rPr lang="fr-FR" altLang="en-US" sz="2000" b="1" dirty="0">
                <a:solidFill>
                  <a:schemeClr val="bg1"/>
                </a:solidFill>
                <a:effectLst/>
                <a:sym typeface="+mn-ea"/>
              </a:rPr>
              <a:t>: (1,2,3,4,5)  </a:t>
            </a:r>
            <a:r>
              <a:rPr lang="fr-FR" altLang="en-US" sz="2400" b="1" dirty="0">
                <a:solidFill>
                  <a:srgbClr val="002060"/>
                </a:solidFill>
                <a:effectLst/>
                <a:sym typeface="+mn-ea"/>
              </a:rPr>
              <a:t>                                            </a:t>
            </a:r>
            <a:endParaRPr lang="en-US" sz="2400" b="1" dirty="0">
              <a:solidFill>
                <a:srgbClr val="002060"/>
              </a:solidFill>
              <a:effectLst/>
            </a:endParaRPr>
          </a:p>
          <a:p>
            <a:pPr algn="ctr">
              <a:lnSpc>
                <a:spcPct val="150000"/>
              </a:lnSpc>
            </a:pPr>
            <a:endParaRPr lang="en-US" sz="2400" b="1" dirty="0">
              <a:solidFill>
                <a:srgbClr val="002060"/>
              </a:solidFill>
              <a:effectLst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163363466880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34290"/>
            <a:ext cx="12190095" cy="6892290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874395" y="318135"/>
            <a:ext cx="1100836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marL="285750" indent="-285750" algn="l">
              <a:buFont typeface="Wingdings" panose="05000000000000000000" charset="0"/>
              <a:buChar char="Ø"/>
            </a:pPr>
            <a:r>
              <a:rPr lang="fr-FR" altLang="en-US" sz="2800" b="1">
                <a:solidFill>
                  <a:schemeClr val="bg1"/>
                </a:solidFill>
              </a:rPr>
              <a:t>Complex Sentence: ( </a:t>
            </a:r>
            <a:r>
              <a:rPr lang="fr-FR" altLang="en-US" sz="2800" b="1">
                <a:solidFill>
                  <a:srgbClr val="00B0F0"/>
                </a:solidFill>
              </a:rPr>
              <a:t>independent clause </a:t>
            </a:r>
            <a:r>
              <a:rPr lang="fr-FR" altLang="en-US" sz="2800" b="1">
                <a:solidFill>
                  <a:schemeClr val="bg1"/>
                </a:solidFill>
              </a:rPr>
              <a:t>+</a:t>
            </a:r>
            <a:r>
              <a:rPr lang="fr-FR" altLang="en-US" sz="2800" b="1">
                <a:solidFill>
                  <a:srgbClr val="00B0F0"/>
                </a:solidFill>
              </a:rPr>
              <a:t> dependent clause</a:t>
            </a:r>
            <a:r>
              <a:rPr lang="fr-FR" altLang="en-US" sz="2800" b="1">
                <a:solidFill>
                  <a:schemeClr val="bg1"/>
                </a:solidFill>
              </a:rPr>
              <a:t>/</a:t>
            </a:r>
            <a:r>
              <a:rPr lang="fr-FR" altLang="en-US" sz="2800" b="1">
                <a:solidFill>
                  <a:srgbClr val="00B0F0"/>
                </a:solidFill>
              </a:rPr>
              <a:t> or more</a:t>
            </a:r>
            <a:r>
              <a:rPr lang="fr-FR" altLang="en-US" sz="2800" b="1">
                <a:solidFill>
                  <a:schemeClr val="bg1"/>
                </a:solidFill>
              </a:rPr>
              <a:t> )</a:t>
            </a:r>
            <a:endParaRPr lang="fr-FR" altLang="en-US" sz="2800" b="1">
              <a:solidFill>
                <a:srgbClr val="FFFF00"/>
              </a:solidFill>
            </a:endParaRPr>
          </a:p>
        </p:txBody>
      </p:sp>
      <p:sp>
        <p:nvSpPr>
          <p:cNvPr id="3" name="Rectangles 2"/>
          <p:cNvSpPr/>
          <p:nvPr/>
        </p:nvSpPr>
        <p:spPr>
          <a:xfrm>
            <a:off x="778510" y="1073150"/>
            <a:ext cx="10546715" cy="47491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1060450" y="1274445"/>
            <a:ext cx="10056495" cy="435546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5" name="Text Box 4"/>
          <p:cNvSpPr txBox="1"/>
          <p:nvPr/>
        </p:nvSpPr>
        <p:spPr>
          <a:xfrm>
            <a:off x="1210945" y="1221105"/>
            <a:ext cx="9845040" cy="53232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endParaRPr lang="fr-FR" altLang="en-US" sz="2000" b="1"/>
          </a:p>
          <a:p>
            <a:pPr algn="ctr"/>
            <a:r>
              <a:rPr lang="fr-FR" altLang="en-US" sz="2000"/>
              <a:t>A complex sentence Combines  an independent clause with one or more dependent</a:t>
            </a:r>
            <a:endParaRPr lang="fr-FR" altLang="en-US" sz="2000"/>
          </a:p>
          <a:p>
            <a:pPr algn="l"/>
            <a:r>
              <a:rPr lang="fr-FR" altLang="en-US" sz="2000"/>
              <a:t>  clauses. A complex sentence always has a :</a:t>
            </a:r>
            <a:endParaRPr lang="fr-FR" altLang="en-US" sz="2000"/>
          </a:p>
          <a:p>
            <a:pPr algn="l"/>
            <a:endParaRPr lang="fr-FR" altLang="en-US" sz="2000"/>
          </a:p>
          <a:p>
            <a:pPr marL="342900" indent="-342900" algn="l">
              <a:buFont typeface="Wingdings" panose="05000000000000000000" charset="0"/>
              <a:buChar char="Ø"/>
            </a:pPr>
            <a:r>
              <a:rPr lang="fr-FR" altLang="en-US" sz="2000">
                <a:highlight>
                  <a:srgbClr val="00FFFF"/>
                </a:highlight>
              </a:rPr>
              <a:t>subordinating conjunction</a:t>
            </a:r>
            <a:r>
              <a:rPr lang="fr-FR" altLang="en-US" sz="2000" b="1"/>
              <a:t> ( Since, although, </a:t>
            </a:r>
            <a:r>
              <a:rPr lang="fr-FR" altLang="en-US" sz="2000" b="1">
                <a:solidFill>
                  <a:srgbClr val="00B0F0"/>
                </a:solidFill>
              </a:rPr>
              <a:t>because</a:t>
            </a:r>
            <a:r>
              <a:rPr lang="fr-FR" altLang="en-US" sz="2000" b="1"/>
              <a:t>, after, when, before, as, thus...) </a:t>
            </a:r>
            <a:endParaRPr lang="fr-FR" altLang="en-US" sz="2000" b="1"/>
          </a:p>
          <a:p>
            <a:pPr algn="ctr"/>
            <a:endParaRPr lang="fr-FR" altLang="en-US" sz="2000" b="1"/>
          </a:p>
          <a:p>
            <a:pPr algn="ctr"/>
            <a:endParaRPr lang="fr-FR" altLang="en-US" sz="2000" b="1"/>
          </a:p>
          <a:p>
            <a:pPr algn="ctr"/>
            <a:r>
              <a:rPr lang="fr-FR" altLang="en-US" sz="2000">
                <a:highlight>
                  <a:srgbClr val="00FF00"/>
                </a:highlight>
              </a:rPr>
              <a:t>I </a:t>
            </a:r>
            <a:r>
              <a:rPr lang="fr-FR" altLang="en-US" sz="2000">
                <a:solidFill>
                  <a:schemeClr val="tx1"/>
                </a:solidFill>
                <a:highlight>
                  <a:srgbClr val="FFFF00"/>
                </a:highlight>
              </a:rPr>
              <a:t>did not see</a:t>
            </a:r>
            <a:r>
              <a:rPr lang="fr-FR" altLang="en-US" sz="2000"/>
              <a:t> Scott today</a:t>
            </a:r>
            <a:r>
              <a:rPr lang="fr-FR" altLang="en-US" sz="2000" b="1"/>
              <a:t> </a:t>
            </a:r>
            <a:r>
              <a:rPr lang="fr-FR" altLang="en-US" sz="2000" b="1">
                <a:highlight>
                  <a:srgbClr val="00FFFF"/>
                </a:highlight>
              </a:rPr>
              <a:t>because</a:t>
            </a:r>
            <a:r>
              <a:rPr lang="fr-FR" altLang="en-US" sz="2000" b="1"/>
              <a:t> </a:t>
            </a:r>
            <a:r>
              <a:rPr lang="fr-FR" altLang="en-US" sz="2000"/>
              <a:t>he was playing Tennis</a:t>
            </a:r>
            <a:endParaRPr lang="fr-FR" altLang="en-US" sz="2000"/>
          </a:p>
          <a:p>
            <a:pPr algn="ctr"/>
            <a:endParaRPr lang="fr-FR" altLang="en-US" sz="2000"/>
          </a:p>
          <a:p>
            <a:pPr marL="342900" indent="-342900" algn="l">
              <a:buFont typeface="Wingdings" panose="05000000000000000000" charset="0"/>
              <a:buChar char="Ø"/>
            </a:pPr>
            <a:r>
              <a:rPr lang="fr-FR" altLang="en-US" sz="2000">
                <a:highlight>
                  <a:srgbClr val="00FFFF"/>
                </a:highlight>
              </a:rPr>
              <a:t>Relative Pronoun</a:t>
            </a:r>
            <a:r>
              <a:rPr lang="fr-FR" altLang="en-US" sz="2000"/>
              <a:t> (</a:t>
            </a:r>
            <a:r>
              <a:rPr lang="fr-FR" altLang="en-US" sz="2000" b="1"/>
              <a:t>who, </a:t>
            </a:r>
            <a:r>
              <a:rPr lang="fr-FR" altLang="en-US" sz="2000" b="1">
                <a:solidFill>
                  <a:srgbClr val="00B0F0"/>
                </a:solidFill>
              </a:rPr>
              <a:t>which</a:t>
            </a:r>
            <a:r>
              <a:rPr lang="fr-FR" altLang="en-US" sz="2000" b="1"/>
              <a:t>, that, whose, where</a:t>
            </a:r>
            <a:r>
              <a:rPr lang="fr-FR" altLang="en-US" sz="2000"/>
              <a:t>)</a:t>
            </a:r>
            <a:endParaRPr lang="fr-FR" altLang="en-US" sz="2000"/>
          </a:p>
          <a:p>
            <a:pPr marL="342900" indent="-342900" algn="l">
              <a:buFont typeface="Wingdings" panose="05000000000000000000" charset="0"/>
              <a:buChar char="Ø"/>
            </a:pPr>
            <a:endParaRPr lang="fr-FR" altLang="en-US" sz="2000"/>
          </a:p>
          <a:p>
            <a:pPr algn="ctr"/>
            <a:endParaRPr lang="fr-FR" altLang="en-US" sz="2000"/>
          </a:p>
          <a:p>
            <a:pPr algn="ctr"/>
            <a:r>
              <a:rPr lang="en-US" sz="2000">
                <a:sym typeface="+mn-ea"/>
              </a:rPr>
              <a:t>Transaction costs </a:t>
            </a:r>
            <a:r>
              <a:rPr lang="en-US" sz="2000" b="1" u="sng">
                <a:highlight>
                  <a:srgbClr val="00FFFF"/>
                </a:highlight>
                <a:sym typeface="+mn-ea"/>
              </a:rPr>
              <a:t>which</a:t>
            </a:r>
            <a:r>
              <a:rPr lang="en-US" sz="2000" b="1" u="sng">
                <a:sym typeface="+mn-ea"/>
              </a:rPr>
              <a:t> </a:t>
            </a:r>
            <a:r>
              <a:rPr lang="en-US" sz="2000">
                <a:sym typeface="+mn-ea"/>
              </a:rPr>
              <a:t>are associated with the purchase of a good or service have increased.</a:t>
            </a:r>
            <a:endParaRPr lang="en-US" sz="2000"/>
          </a:p>
          <a:p>
            <a:pPr algn="ctr"/>
            <a:endParaRPr lang="fr-FR" altLang="en-US" sz="2000"/>
          </a:p>
          <a:p>
            <a:pPr algn="ctr"/>
            <a:endParaRPr lang="fr-FR" altLang="en-US" sz="2000"/>
          </a:p>
          <a:p>
            <a:pPr algn="ctr"/>
            <a:endParaRPr lang="fr-FR" altLang="en-US" sz="2000"/>
          </a:p>
          <a:p>
            <a:pPr algn="ctr"/>
            <a:endParaRPr lang="fr-FR" altLang="en-US" sz="200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6461125" y="2823845"/>
            <a:ext cx="190500" cy="61912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3460115" y="4332605"/>
            <a:ext cx="1000125" cy="58737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163363466880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5080" y="-36195"/>
            <a:ext cx="12190095" cy="6892290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2839720" y="2708910"/>
            <a:ext cx="8719820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fr-FR" altLang="en-US" sz="4400" b="1">
                <a:solidFill>
                  <a:schemeClr val="bg1"/>
                </a:solidFill>
              </a:rPr>
              <a:t>THANK YOU FOR YOUR ATTENDANCE</a:t>
            </a:r>
            <a:endParaRPr lang="fr-FR" altLang="en-US" sz="44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163363466880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34290"/>
            <a:ext cx="12190095" cy="6892290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1573530" y="1642110"/>
            <a:ext cx="8429625" cy="25844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fr-FR" altLang="en-US" sz="5400">
                <a:solidFill>
                  <a:schemeClr val="bg1"/>
                </a:solidFill>
                <a:latin typeface="Algerian" panose="04020705040A02060702" charset="0"/>
                <a:cs typeface="Algerian" panose="04020705040A02060702" charset="0"/>
              </a:rPr>
              <a:t>W</a:t>
            </a:r>
            <a:r>
              <a:rPr lang="fr-FR" altLang="en-US" sz="5400">
                <a:solidFill>
                  <a:srgbClr val="FFFF00"/>
                </a:solidFill>
                <a:latin typeface="Algerian" panose="04020705040A02060702" charset="0"/>
                <a:cs typeface="Algerian" panose="04020705040A02060702" charset="0"/>
              </a:rPr>
              <a:t>e</a:t>
            </a:r>
            <a:r>
              <a:rPr lang="fr-FR" altLang="en-US" sz="5400">
                <a:solidFill>
                  <a:schemeClr val="accent1"/>
                </a:solidFill>
                <a:latin typeface="Algerian" panose="04020705040A02060702" charset="0"/>
                <a:cs typeface="Algerian" panose="04020705040A02060702" charset="0"/>
              </a:rPr>
              <a:t>l</a:t>
            </a:r>
            <a:r>
              <a:rPr lang="fr-FR" altLang="en-US" sz="5400">
                <a:solidFill>
                  <a:schemeClr val="accent4"/>
                </a:solidFill>
                <a:latin typeface="Algerian" panose="04020705040A02060702" charset="0"/>
                <a:cs typeface="Algerian" panose="04020705040A02060702" charset="0"/>
              </a:rPr>
              <a:t>c</a:t>
            </a:r>
            <a:r>
              <a:rPr lang="fr-FR" altLang="en-US" sz="5400">
                <a:solidFill>
                  <a:schemeClr val="accent2">
                    <a:lumMod val="40000"/>
                    <a:lumOff val="60000"/>
                  </a:schemeClr>
                </a:solidFill>
                <a:latin typeface="Algerian" panose="04020705040A02060702" charset="0"/>
                <a:cs typeface="Algerian" panose="04020705040A02060702" charset="0"/>
              </a:rPr>
              <a:t>o</a:t>
            </a:r>
            <a:r>
              <a:rPr lang="fr-FR" altLang="en-US" sz="5400">
                <a:solidFill>
                  <a:srgbClr val="92D050"/>
                </a:solidFill>
                <a:latin typeface="Algerian" panose="04020705040A02060702" charset="0"/>
                <a:cs typeface="Algerian" panose="04020705040A02060702" charset="0"/>
              </a:rPr>
              <a:t>m</a:t>
            </a:r>
            <a:r>
              <a:rPr lang="fr-FR" altLang="en-US" sz="5400">
                <a:solidFill>
                  <a:srgbClr val="FF0000"/>
                </a:solidFill>
                <a:latin typeface="Algerian" panose="04020705040A02060702" charset="0"/>
                <a:cs typeface="Algerian" panose="04020705040A02060702" charset="0"/>
              </a:rPr>
              <a:t>e</a:t>
            </a:r>
            <a:r>
              <a:rPr lang="fr-FR" altLang="en-US" sz="5400">
                <a:solidFill>
                  <a:schemeClr val="bg1"/>
                </a:solidFill>
                <a:latin typeface="Algerian" panose="04020705040A02060702" charset="0"/>
                <a:cs typeface="Algerian" panose="04020705040A02060702" charset="0"/>
              </a:rPr>
              <a:t> </a:t>
            </a:r>
            <a:endParaRPr lang="fr-FR" altLang="en-US" sz="5400">
              <a:solidFill>
                <a:schemeClr val="bg1"/>
              </a:solidFill>
              <a:latin typeface="Algerian" panose="04020705040A02060702" charset="0"/>
              <a:cs typeface="Algerian" panose="04020705040A02060702" charset="0"/>
            </a:endParaRPr>
          </a:p>
          <a:p>
            <a:pPr algn="ctr"/>
            <a:endParaRPr lang="fr-FR" altLang="en-US" sz="5400">
              <a:solidFill>
                <a:schemeClr val="bg1"/>
              </a:solidFill>
              <a:latin typeface="Algerian" panose="04020705040A02060702" charset="0"/>
              <a:cs typeface="Algerian" panose="04020705040A02060702" charset="0"/>
            </a:endParaRPr>
          </a:p>
          <a:p>
            <a:pPr algn="ctr"/>
            <a:r>
              <a:rPr lang="fr-FR" altLang="en-US" sz="5400">
                <a:solidFill>
                  <a:schemeClr val="accent2"/>
                </a:solidFill>
                <a:latin typeface="Algerian" panose="04020705040A02060702" charset="0"/>
                <a:cs typeface="Algerian" panose="04020705040A02060702" charset="0"/>
              </a:rPr>
              <a:t>T</a:t>
            </a:r>
            <a:r>
              <a:rPr lang="fr-FR" altLang="en-US" sz="5400">
                <a:solidFill>
                  <a:srgbClr val="92D050"/>
                </a:solidFill>
                <a:latin typeface="Algerian" panose="04020705040A02060702" charset="0"/>
                <a:cs typeface="Algerian" panose="04020705040A02060702" charset="0"/>
              </a:rPr>
              <a:t>o</a:t>
            </a:r>
            <a:r>
              <a:rPr lang="fr-FR" altLang="en-US" sz="5400">
                <a:solidFill>
                  <a:schemeClr val="bg1"/>
                </a:solidFill>
                <a:latin typeface="Algerian" panose="04020705040A02060702" charset="0"/>
                <a:cs typeface="Algerian" panose="04020705040A02060702" charset="0"/>
              </a:rPr>
              <a:t> </a:t>
            </a:r>
            <a:r>
              <a:rPr lang="fr-FR" altLang="en-US" sz="5400">
                <a:solidFill>
                  <a:srgbClr val="00B0F0"/>
                </a:solidFill>
                <a:latin typeface="Algerian" panose="04020705040A02060702" charset="0"/>
                <a:cs typeface="Algerian" panose="04020705040A02060702" charset="0"/>
              </a:rPr>
              <a:t>Y</a:t>
            </a:r>
            <a:r>
              <a:rPr lang="fr-FR" altLang="en-US" sz="5400">
                <a:solidFill>
                  <a:schemeClr val="bg1"/>
                </a:solidFill>
                <a:latin typeface="Algerian" panose="04020705040A02060702" charset="0"/>
                <a:cs typeface="Algerian" panose="04020705040A02060702" charset="0"/>
              </a:rPr>
              <a:t>o</a:t>
            </a:r>
            <a:r>
              <a:rPr lang="fr-FR" altLang="en-US" sz="5400">
                <a:solidFill>
                  <a:srgbClr val="B381D9"/>
                </a:solidFill>
                <a:latin typeface="Algerian" panose="04020705040A02060702" charset="0"/>
                <a:cs typeface="Algerian" panose="04020705040A02060702" charset="0"/>
              </a:rPr>
              <a:t>u</a:t>
            </a:r>
            <a:r>
              <a:rPr lang="fr-FR" altLang="en-US" sz="5400">
                <a:solidFill>
                  <a:srgbClr val="FFFF00"/>
                </a:solidFill>
                <a:latin typeface="Algerian" panose="04020705040A02060702" charset="0"/>
                <a:cs typeface="Algerian" panose="04020705040A02060702" charset="0"/>
              </a:rPr>
              <a:t>r</a:t>
            </a:r>
            <a:r>
              <a:rPr lang="fr-FR" altLang="en-US" sz="5400">
                <a:solidFill>
                  <a:schemeClr val="bg1"/>
                </a:solidFill>
                <a:latin typeface="Algerian" panose="04020705040A02060702" charset="0"/>
                <a:cs typeface="Algerian" panose="04020705040A02060702" charset="0"/>
              </a:rPr>
              <a:t> </a:t>
            </a:r>
            <a:r>
              <a:rPr lang="fr-FR" altLang="en-US" sz="5400">
                <a:solidFill>
                  <a:srgbClr val="FF0000"/>
                </a:solidFill>
                <a:latin typeface="Algerian" panose="04020705040A02060702" charset="0"/>
                <a:cs typeface="Algerian" panose="04020705040A02060702" charset="0"/>
              </a:rPr>
              <a:t>E</a:t>
            </a:r>
            <a:r>
              <a:rPr lang="fr-FR" altLang="en-US" sz="5400">
                <a:solidFill>
                  <a:schemeClr val="accent2">
                    <a:lumMod val="40000"/>
                    <a:lumOff val="60000"/>
                  </a:schemeClr>
                </a:solidFill>
                <a:latin typeface="Algerian" panose="04020705040A02060702" charset="0"/>
                <a:cs typeface="Algerian" panose="04020705040A02060702" charset="0"/>
              </a:rPr>
              <a:t>n</a:t>
            </a:r>
            <a:r>
              <a:rPr lang="fr-FR" altLang="en-US" sz="5400">
                <a:solidFill>
                  <a:schemeClr val="accent6">
                    <a:lumMod val="40000"/>
                    <a:lumOff val="60000"/>
                  </a:schemeClr>
                </a:solidFill>
                <a:latin typeface="Algerian" panose="04020705040A02060702" charset="0"/>
                <a:cs typeface="Algerian" panose="04020705040A02060702" charset="0"/>
              </a:rPr>
              <a:t>g</a:t>
            </a:r>
            <a:r>
              <a:rPr lang="fr-FR" altLang="en-US" sz="5400">
                <a:solidFill>
                  <a:schemeClr val="accent4">
                    <a:lumMod val="60000"/>
                    <a:lumOff val="40000"/>
                  </a:schemeClr>
                </a:solidFill>
                <a:latin typeface="Algerian" panose="04020705040A02060702" charset="0"/>
                <a:cs typeface="Algerian" panose="04020705040A02060702" charset="0"/>
              </a:rPr>
              <a:t>l</a:t>
            </a:r>
            <a:r>
              <a:rPr lang="fr-FR" altLang="en-US" sz="5400">
                <a:solidFill>
                  <a:schemeClr val="bg1"/>
                </a:solidFill>
                <a:latin typeface="Algerian" panose="04020705040A02060702" charset="0"/>
                <a:cs typeface="Algerian" panose="04020705040A02060702" charset="0"/>
              </a:rPr>
              <a:t>i</a:t>
            </a:r>
            <a:r>
              <a:rPr lang="fr-FR" altLang="en-US" sz="5400">
                <a:solidFill>
                  <a:schemeClr val="accent5">
                    <a:lumMod val="60000"/>
                    <a:lumOff val="40000"/>
                  </a:schemeClr>
                </a:solidFill>
                <a:latin typeface="Algerian" panose="04020705040A02060702" charset="0"/>
                <a:cs typeface="Algerian" panose="04020705040A02060702" charset="0"/>
              </a:rPr>
              <a:t>s</a:t>
            </a:r>
            <a:r>
              <a:rPr lang="fr-FR" altLang="en-US" sz="5400">
                <a:solidFill>
                  <a:srgbClr val="61F9F8"/>
                </a:solidFill>
                <a:latin typeface="Algerian" panose="04020705040A02060702" charset="0"/>
                <a:cs typeface="Algerian" panose="04020705040A02060702" charset="0"/>
              </a:rPr>
              <a:t>h</a:t>
            </a:r>
            <a:r>
              <a:rPr lang="fr-FR" altLang="en-US" sz="5400">
                <a:solidFill>
                  <a:schemeClr val="bg1"/>
                </a:solidFill>
                <a:latin typeface="Algerian" panose="04020705040A02060702" charset="0"/>
                <a:cs typeface="Algerian" panose="04020705040A02060702" charset="0"/>
              </a:rPr>
              <a:t> </a:t>
            </a:r>
            <a:r>
              <a:rPr lang="fr-FR" altLang="en-US" sz="5400">
                <a:solidFill>
                  <a:srgbClr val="FFFF00"/>
                </a:solidFill>
                <a:latin typeface="Algerian" panose="04020705040A02060702" charset="0"/>
                <a:cs typeface="Algerian" panose="04020705040A02060702" charset="0"/>
              </a:rPr>
              <a:t>C</a:t>
            </a:r>
            <a:r>
              <a:rPr lang="fr-FR" altLang="en-US" sz="5400">
                <a:solidFill>
                  <a:schemeClr val="accent2">
                    <a:lumMod val="75000"/>
                  </a:schemeClr>
                </a:solidFill>
                <a:latin typeface="Algerian" panose="04020705040A02060702" charset="0"/>
                <a:cs typeface="Algerian" panose="04020705040A02060702" charset="0"/>
              </a:rPr>
              <a:t>o</a:t>
            </a:r>
            <a:r>
              <a:rPr lang="fr-FR" altLang="en-US" sz="5400">
                <a:solidFill>
                  <a:srgbClr val="92D050"/>
                </a:solidFill>
                <a:latin typeface="Algerian" panose="04020705040A02060702" charset="0"/>
                <a:cs typeface="Algerian" panose="04020705040A02060702" charset="0"/>
              </a:rPr>
              <a:t>u</a:t>
            </a:r>
            <a:r>
              <a:rPr lang="fr-FR" altLang="en-US" sz="5400">
                <a:solidFill>
                  <a:srgbClr val="FFC000"/>
                </a:solidFill>
                <a:latin typeface="Algerian" panose="04020705040A02060702" charset="0"/>
                <a:cs typeface="Algerian" panose="04020705040A02060702" charset="0"/>
              </a:rPr>
              <a:t>r</a:t>
            </a:r>
            <a:r>
              <a:rPr lang="fr-FR" altLang="en-US" sz="5400">
                <a:solidFill>
                  <a:srgbClr val="FA83ED"/>
                </a:solidFill>
                <a:latin typeface="Algerian" panose="04020705040A02060702" charset="0"/>
                <a:cs typeface="Algerian" panose="04020705040A02060702" charset="0"/>
              </a:rPr>
              <a:t>s</a:t>
            </a:r>
            <a:r>
              <a:rPr lang="fr-FR" altLang="en-US" sz="5400">
                <a:solidFill>
                  <a:schemeClr val="bg1"/>
                </a:solidFill>
                <a:latin typeface="Algerian" panose="04020705040A02060702" charset="0"/>
                <a:cs typeface="Algerian" panose="04020705040A02060702" charset="0"/>
              </a:rPr>
              <a:t>e</a:t>
            </a:r>
            <a:endParaRPr lang="fr-FR" altLang="en-US" sz="5400">
              <a:solidFill>
                <a:schemeClr val="bg1"/>
              </a:solidFill>
              <a:latin typeface="Algerian" panose="04020705040A02060702" charset="0"/>
              <a:cs typeface="Algerian" panose="04020705040A0206070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163363466880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5080" y="-5715"/>
            <a:ext cx="12190095" cy="6892290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2367915" y="1866900"/>
            <a:ext cx="738060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fr-FR" altLang="en-US" sz="4800" b="1">
                <a:solidFill>
                  <a:srgbClr val="FFFF00"/>
                </a:solidFill>
              </a:rPr>
              <a:t>Session 1: General Revision</a:t>
            </a:r>
            <a:endParaRPr lang="fr-FR" altLang="en-US" sz="4800" b="1">
              <a:solidFill>
                <a:srgbClr val="FFFF00"/>
              </a:solidFill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350520" y="270510"/>
            <a:ext cx="189992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fr-FR" altLang="en-US" sz="2800">
                <a:solidFill>
                  <a:schemeClr val="bg1"/>
                </a:solidFill>
              </a:rPr>
              <a:t>26/10/2021</a:t>
            </a:r>
            <a:endParaRPr lang="fr-FR" altLang="en-US" sz="2800">
              <a:solidFill>
                <a:schemeClr val="bg1"/>
              </a:solidFill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3467100" y="3138170"/>
            <a:ext cx="5435600" cy="13836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altLang="en-US" sz="2800">
                <a:solidFill>
                  <a:schemeClr val="bg1"/>
                </a:solidFill>
              </a:rPr>
              <a:t>The Four Skills of learning English</a:t>
            </a:r>
            <a:endParaRPr lang="fr-FR" altLang="en-US" sz="280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altLang="en-US" sz="2800">
                <a:solidFill>
                  <a:schemeClr val="bg1"/>
                </a:solidFill>
              </a:rPr>
              <a:t>Parts of Speech</a:t>
            </a:r>
            <a:endParaRPr lang="fr-FR" altLang="en-US" sz="280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altLang="en-US" sz="2800">
                <a:solidFill>
                  <a:schemeClr val="bg1"/>
                </a:solidFill>
              </a:rPr>
              <a:t>English Sentence</a:t>
            </a:r>
            <a:endParaRPr lang="fr-FR" altLang="en-US" sz="28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163363466880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05" y="0"/>
            <a:ext cx="12160250" cy="6892290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2621915" y="3550920"/>
            <a:ext cx="1225550" cy="696595"/>
          </a:xfrm>
          <a:prstGeom prst="roundRect">
            <a:avLst/>
          </a:prstGeom>
          <a:noFill/>
          <a:ln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fr-FR" altLang="en-US" b="1">
                <a:solidFill>
                  <a:schemeClr val="bg1"/>
                </a:solidFill>
              </a:rPr>
              <a:t>Language</a:t>
            </a:r>
            <a:endParaRPr lang="fr-FR" altLang="en-US" b="1">
              <a:solidFill>
                <a:schemeClr val="bg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10534015" y="3519805"/>
            <a:ext cx="1332230" cy="852170"/>
          </a:xfrm>
          <a:prstGeom prst="ellipse">
            <a:avLst/>
          </a:prstGeom>
          <a:noFill/>
          <a:ln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fr-FR" altLang="en-US" b="1"/>
              <a:t>Words</a:t>
            </a:r>
            <a:endParaRPr lang="fr-FR" altLang="en-US" b="1"/>
          </a:p>
        </p:txBody>
      </p:sp>
      <p:pic>
        <p:nvPicPr>
          <p:cNvPr id="8" name="Picture 7" descr="163517544767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055" y="3296920"/>
            <a:ext cx="1273175" cy="1273175"/>
          </a:xfrm>
          <a:prstGeom prst="rect">
            <a:avLst/>
          </a:prstGeom>
        </p:spPr>
      </p:pic>
      <p:sp>
        <p:nvSpPr>
          <p:cNvPr id="11" name="Text Box 10"/>
          <p:cNvSpPr txBox="1"/>
          <p:nvPr/>
        </p:nvSpPr>
        <p:spPr>
          <a:xfrm>
            <a:off x="309245" y="308610"/>
            <a:ext cx="4836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fr-FR" altLang="en-US" sz="2400" b="1" u="sng">
                <a:solidFill>
                  <a:srgbClr val="FFC000"/>
                </a:solidFill>
              </a:rPr>
              <a:t>1. The Four Skills of Learning English:</a:t>
            </a:r>
            <a:endParaRPr lang="fr-FR" altLang="en-US" sz="2400" b="1" u="sng">
              <a:solidFill>
                <a:srgbClr val="FFC000"/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1985010" y="3752215"/>
            <a:ext cx="483870" cy="28575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>
              <a:solidFill>
                <a:srgbClr val="61F9F8"/>
              </a:solidFill>
            </a:endParaRPr>
          </a:p>
        </p:txBody>
      </p:sp>
      <p:pic>
        <p:nvPicPr>
          <p:cNvPr id="13" name="Picture 12" descr="16352009076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8495" y="2854325"/>
            <a:ext cx="2588895" cy="2192020"/>
          </a:xfrm>
          <a:prstGeom prst="rect">
            <a:avLst/>
          </a:prstGeom>
        </p:spPr>
      </p:pic>
      <p:sp>
        <p:nvSpPr>
          <p:cNvPr id="14" name="Oval 13"/>
          <p:cNvSpPr/>
          <p:nvPr/>
        </p:nvSpPr>
        <p:spPr>
          <a:xfrm>
            <a:off x="4702175" y="3538855"/>
            <a:ext cx="1332230" cy="852170"/>
          </a:xfrm>
          <a:prstGeom prst="ellipse">
            <a:avLst/>
          </a:prstGeom>
          <a:noFill/>
          <a:ln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fr-FR" altLang="en-US" b="1"/>
              <a:t>Words</a:t>
            </a:r>
            <a:endParaRPr lang="fr-FR" altLang="en-US" b="1"/>
          </a:p>
        </p:txBody>
      </p:sp>
      <p:sp>
        <p:nvSpPr>
          <p:cNvPr id="15" name="Right Arrow 14"/>
          <p:cNvSpPr/>
          <p:nvPr/>
        </p:nvSpPr>
        <p:spPr>
          <a:xfrm>
            <a:off x="3973195" y="3771265"/>
            <a:ext cx="483870" cy="28575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>
              <a:solidFill>
                <a:srgbClr val="61F9F8"/>
              </a:solidFill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6256655" y="3836670"/>
            <a:ext cx="483870" cy="28575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>
              <a:solidFill>
                <a:srgbClr val="61F9F8"/>
              </a:solidFill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9808210" y="3851910"/>
            <a:ext cx="483870" cy="28575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>
              <a:solidFill>
                <a:srgbClr val="61F9F8"/>
              </a:solidFill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727710" y="1072515"/>
            <a:ext cx="9691370" cy="16300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/>
            <a:r>
              <a:rPr lang="fr-FR" altLang="en-US" sz="2000">
                <a:solidFill>
                  <a:schemeClr val="bg1"/>
                </a:solidFill>
              </a:rPr>
              <a:t>When we learn a language  there are four skills that we need For  a complete  communication.</a:t>
            </a:r>
            <a:endParaRPr lang="fr-FR" altLang="en-US" sz="2000">
              <a:solidFill>
                <a:schemeClr val="bg1"/>
              </a:solidFill>
            </a:endParaRPr>
          </a:p>
          <a:p>
            <a:pPr algn="just"/>
            <a:endParaRPr lang="fr-FR" altLang="en-US" sz="2000">
              <a:solidFill>
                <a:schemeClr val="bg1"/>
              </a:solidFill>
            </a:endParaRPr>
          </a:p>
          <a:p>
            <a:pPr algn="just"/>
            <a:r>
              <a:rPr lang="fr-FR" altLang="en-US" sz="2000">
                <a:solidFill>
                  <a:schemeClr val="bg1"/>
                </a:solidFill>
              </a:rPr>
              <a:t>When we learn ourtive language, we usually learn to</a:t>
            </a:r>
            <a:r>
              <a:rPr lang="fr-FR" altLang="en-US" sz="2000" b="1">
                <a:solidFill>
                  <a:srgbClr val="FFFF00"/>
                </a:solidFill>
              </a:rPr>
              <a:t> listen</a:t>
            </a:r>
            <a:r>
              <a:rPr lang="fr-FR" altLang="en-US" sz="2000">
                <a:solidFill>
                  <a:schemeClr val="bg1"/>
                </a:solidFill>
              </a:rPr>
              <a:t> first, then to </a:t>
            </a:r>
            <a:r>
              <a:rPr lang="fr-FR" altLang="en-US" sz="2000" b="1">
                <a:solidFill>
                  <a:srgbClr val="FFFF00"/>
                </a:solidFill>
              </a:rPr>
              <a:t>speak</a:t>
            </a:r>
            <a:r>
              <a:rPr lang="fr-FR" altLang="en-US" sz="2000">
                <a:solidFill>
                  <a:schemeClr val="bg1"/>
                </a:solidFill>
              </a:rPr>
              <a:t>, then to </a:t>
            </a:r>
            <a:r>
              <a:rPr lang="fr-FR" altLang="en-US" sz="2000" b="1">
                <a:solidFill>
                  <a:srgbClr val="FFFF00"/>
                </a:solidFill>
              </a:rPr>
              <a:t>read</a:t>
            </a:r>
            <a:r>
              <a:rPr lang="fr-FR" altLang="en-US" sz="2000">
                <a:solidFill>
                  <a:schemeClr val="bg1"/>
                </a:solidFill>
              </a:rPr>
              <a:t>, and finally to </a:t>
            </a:r>
            <a:r>
              <a:rPr lang="fr-FR" altLang="en-US" sz="2000" b="1">
                <a:solidFill>
                  <a:srgbClr val="FFFF00"/>
                </a:solidFill>
              </a:rPr>
              <a:t>write</a:t>
            </a:r>
            <a:r>
              <a:rPr lang="fr-FR" altLang="en-US" sz="2000">
                <a:solidFill>
                  <a:schemeClr val="bg1"/>
                </a:solidFill>
              </a:rPr>
              <a:t>. these are calles the four skills ‘ </a:t>
            </a:r>
            <a:r>
              <a:rPr lang="fr-FR" altLang="en-US" sz="2000" b="1">
                <a:solidFill>
                  <a:srgbClr val="FFFF00"/>
                </a:solidFill>
              </a:rPr>
              <a:t>language skills</a:t>
            </a:r>
            <a:r>
              <a:rPr lang="fr-FR" altLang="en-US" sz="2000">
                <a:solidFill>
                  <a:schemeClr val="bg1"/>
                </a:solidFill>
              </a:rPr>
              <a:t>’</a:t>
            </a:r>
            <a:endParaRPr lang="fr-FR" altLang="en-US" sz="2000">
              <a:solidFill>
                <a:schemeClr val="bg1"/>
              </a:solidFill>
            </a:endParaRPr>
          </a:p>
        </p:txBody>
      </p:sp>
      <p:sp>
        <p:nvSpPr>
          <p:cNvPr id="19" name="Down Arrow 18"/>
          <p:cNvSpPr/>
          <p:nvPr/>
        </p:nvSpPr>
        <p:spPr>
          <a:xfrm>
            <a:off x="5245100" y="4623435"/>
            <a:ext cx="361315" cy="51498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3749675" y="5353050"/>
            <a:ext cx="3629025" cy="696595"/>
          </a:xfrm>
          <a:prstGeom prst="roundRect">
            <a:avLst/>
          </a:prstGeom>
          <a:noFill/>
          <a:ln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fr-FR" altLang="en-US" b="1">
                <a:solidFill>
                  <a:schemeClr val="bg1"/>
                </a:solidFill>
              </a:rPr>
              <a:t>a word is a combinition of letters</a:t>
            </a:r>
            <a:endParaRPr lang="fr-FR" alt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163363466880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34290"/>
            <a:ext cx="12190095" cy="6892290"/>
          </a:xfrm>
          <a:prstGeom prst="rect">
            <a:avLst/>
          </a:prstGeom>
        </p:spPr>
      </p:pic>
      <p:sp>
        <p:nvSpPr>
          <p:cNvPr id="11" name="Text Box 10"/>
          <p:cNvSpPr txBox="1"/>
          <p:nvPr/>
        </p:nvSpPr>
        <p:spPr>
          <a:xfrm>
            <a:off x="309245" y="0"/>
            <a:ext cx="58896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fr-FR" altLang="en-US" sz="2400" b="1" u="sng">
                <a:solidFill>
                  <a:schemeClr val="accent4"/>
                </a:solidFill>
              </a:rPr>
              <a:t>2. Parts of Speech</a:t>
            </a:r>
            <a:r>
              <a:rPr lang="fr-FR" altLang="en-US" sz="2400" b="1" u="sng">
                <a:solidFill>
                  <a:srgbClr val="FFC000"/>
                </a:solidFill>
              </a:rPr>
              <a:t>:</a:t>
            </a:r>
            <a:r>
              <a:rPr lang="ar-DZ" altLang="fr-FR" sz="2400" b="1" u="sng">
                <a:solidFill>
                  <a:srgbClr val="FFC000"/>
                </a:solidFill>
              </a:rPr>
              <a:t> </a:t>
            </a:r>
            <a:r>
              <a:rPr lang="fr-FR" altLang="ar-DZ" sz="2400" b="1" u="sng">
                <a:solidFill>
                  <a:srgbClr val="FFC000"/>
                </a:solidFill>
              </a:rPr>
              <a:t>( </a:t>
            </a:r>
            <a:r>
              <a:rPr lang="fr-FR" altLang="fr-FR" sz="2400" b="1" u="sng">
                <a:solidFill>
                  <a:srgbClr val="FFC000"/>
                </a:solidFill>
              </a:rPr>
              <a:t>Classification of Words) </a:t>
            </a:r>
            <a:r>
              <a:rPr lang="ar-DZ" altLang="fr-FR" sz="2400" b="1" u="sng">
                <a:solidFill>
                  <a:schemeClr val="accent2"/>
                </a:solidFill>
              </a:rPr>
              <a:t> </a:t>
            </a:r>
            <a:endParaRPr lang="ar-DZ" altLang="fr-FR" sz="2400" b="1" u="sng">
              <a:solidFill>
                <a:schemeClr val="accent2"/>
              </a:solidFill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7397115" y="1842770"/>
            <a:ext cx="4438015" cy="3091815"/>
          </a:xfrm>
          <a:prstGeom prst="rect">
            <a:avLst/>
          </a:prstGeom>
          <a:noFill/>
          <a:ln>
            <a:gradFill>
              <a:gsLst>
                <a:gs pos="0">
                  <a:srgbClr val="14CD68"/>
                </a:gs>
                <a:gs pos="100000">
                  <a:srgbClr val="035C7D"/>
                </a:gs>
              </a:gsLst>
            </a:gradFill>
          </a:ln>
          <a:extLst>
            <a:ext uri="{909E8E84-426E-40DD-AFC4-6F175D3DCCD1}">
              <a14:hiddenFill xmlns:a14="http://schemas.microsoft.com/office/drawing/2010/main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</a14:hiddenFill>
            </a:ext>
          </a:extLst>
        </p:spPr>
        <p:txBody>
          <a:bodyPr wrap="square" rtlCol="0">
            <a:spAutoFit/>
          </a:bodyPr>
          <a:p>
            <a:pPr algn="ctr"/>
            <a:endParaRPr lang="ar-DZ" altLang="en-US" sz="2000" b="1">
              <a:solidFill>
                <a:srgbClr val="FFFF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ctr"/>
            <a:r>
              <a:rPr lang="ar-DZ" altLang="en-US" sz="2000" b="1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</a:rPr>
              <a:t>What are the Parts of Speech?</a:t>
            </a:r>
            <a:endParaRPr lang="ar-DZ" altLang="en-US" sz="2000" b="1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ar-DZ" altLang="en-US" sz="2000" b="1">
              <a:solidFill>
                <a:schemeClr val="accent4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just">
              <a:lnSpc>
                <a:spcPct val="150000"/>
              </a:lnSpc>
            </a:pPr>
            <a:r>
              <a:rPr lang="ar-DZ" altLang="en-US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Parts of speech are the classification of words categorized by their roles and functions within the structure of the language</a:t>
            </a:r>
            <a:r>
              <a:rPr lang="fr-FR" altLang="ar-DZ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r>
              <a:rPr lang="ar-DZ" altLang="en-US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fr-FR" altLang="ar-DZ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ar-DZ" altLang="en-US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In English</a:t>
            </a:r>
            <a:r>
              <a:rPr lang="fr-FR" altLang="ar-DZ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,</a:t>
            </a:r>
            <a:r>
              <a:rPr lang="ar-DZ" altLang="en-US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fr-FR" altLang="ar-DZ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ar-DZ" altLang="en-US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there are </a:t>
            </a:r>
            <a:r>
              <a:rPr lang="fr-FR" altLang="ar-DZ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nine </a:t>
            </a:r>
            <a:r>
              <a:rPr lang="ar-DZ" altLang="en-US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parts of speech</a:t>
            </a:r>
            <a:endParaRPr lang="ar-DZ" altLang="en-US">
              <a:solidFill>
                <a:schemeClr val="bg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just">
              <a:lnSpc>
                <a:spcPct val="150000"/>
              </a:lnSpc>
            </a:pPr>
            <a:endParaRPr lang="ar-DZ" altLang="en-US"/>
          </a:p>
        </p:txBody>
      </p:sp>
      <p:sp>
        <p:nvSpPr>
          <p:cNvPr id="4" name="Rectangles 3"/>
          <p:cNvSpPr/>
          <p:nvPr/>
        </p:nvSpPr>
        <p:spPr>
          <a:xfrm>
            <a:off x="359410" y="775335"/>
            <a:ext cx="6732270" cy="559244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pic>
        <p:nvPicPr>
          <p:cNvPr id="5" name="Picture 4" descr="163520620659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325" y="1006475"/>
            <a:ext cx="6317615" cy="523684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163363466880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34290"/>
            <a:ext cx="12190095" cy="6892290"/>
          </a:xfrm>
          <a:prstGeom prst="rect">
            <a:avLst/>
          </a:prstGeom>
        </p:spPr>
      </p:pic>
      <p:sp>
        <p:nvSpPr>
          <p:cNvPr id="11" name="Text Box 10"/>
          <p:cNvSpPr txBox="1"/>
          <p:nvPr/>
        </p:nvSpPr>
        <p:spPr>
          <a:xfrm>
            <a:off x="309245" y="308610"/>
            <a:ext cx="411797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fr-FR" altLang="en-US" sz="2400" b="1" u="sng">
                <a:solidFill>
                  <a:schemeClr val="accent4"/>
                </a:solidFill>
              </a:rPr>
              <a:t>3. Structur of English Sentence:</a:t>
            </a:r>
            <a:endParaRPr lang="fr-FR" altLang="en-US" sz="2400" b="1" u="sng">
              <a:solidFill>
                <a:schemeClr val="accent4"/>
              </a:solidFill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1239520" y="1331595"/>
            <a:ext cx="9124315" cy="40925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/>
            <a:r>
              <a:rPr lang="en-US" sz="2000">
                <a:solidFill>
                  <a:schemeClr val="bg1"/>
                </a:solidFill>
              </a:rPr>
              <a:t>A sentence is a group of words which expresses a complete thought. The word order in the English sentence is as follows: a subject, a verb and an object. A sentence begins with a capital letter and ends with a punctuation mark.</a:t>
            </a:r>
            <a:endParaRPr lang="en-US" sz="2000">
              <a:solidFill>
                <a:schemeClr val="bg1"/>
              </a:solidFill>
            </a:endParaRPr>
          </a:p>
          <a:p>
            <a:pPr algn="just"/>
            <a:endParaRPr lang="en-US" sz="2000">
              <a:solidFill>
                <a:schemeClr val="bg1"/>
              </a:solidFill>
            </a:endParaRPr>
          </a:p>
          <a:p>
            <a:pPr algn="just"/>
            <a:r>
              <a:rPr lang="en-US" sz="2000">
                <a:solidFill>
                  <a:schemeClr val="bg1"/>
                </a:solidFill>
              </a:rPr>
              <a:t> </a:t>
            </a:r>
            <a:r>
              <a:rPr lang="en-US" sz="2000" b="1">
                <a:solidFill>
                  <a:srgbClr val="FF0000"/>
                </a:solidFill>
              </a:rPr>
              <a:t>Subject:</a:t>
            </a:r>
            <a:r>
              <a:rPr lang="en-US" sz="2000">
                <a:solidFill>
                  <a:schemeClr val="bg1"/>
                </a:solidFill>
              </a:rPr>
              <a:t> is a person, an animal or a thing that performs the action in a sentence. </a:t>
            </a:r>
            <a:endParaRPr lang="en-US" sz="2000">
              <a:solidFill>
                <a:schemeClr val="bg1"/>
              </a:solidFill>
            </a:endParaRPr>
          </a:p>
          <a:p>
            <a:pPr algn="just"/>
            <a:r>
              <a:rPr lang="en-US" sz="2000" u="sng">
                <a:solidFill>
                  <a:schemeClr val="bg1"/>
                </a:solidFill>
              </a:rPr>
              <a:t>Example</a:t>
            </a:r>
            <a:r>
              <a:rPr lang="fr-FR" altLang="en-US" sz="2000" u="sng">
                <a:solidFill>
                  <a:schemeClr val="bg1"/>
                </a:solidFill>
              </a:rPr>
              <a:t>:</a:t>
            </a:r>
            <a:r>
              <a:rPr lang="en-US" sz="2000">
                <a:solidFill>
                  <a:schemeClr val="bg1"/>
                </a:solidFill>
              </a:rPr>
              <a:t> </a:t>
            </a:r>
            <a:r>
              <a:rPr lang="en-US" sz="2000" b="1">
                <a:solidFill>
                  <a:srgbClr val="FF0000"/>
                </a:solidFill>
              </a:rPr>
              <a:t>John</a:t>
            </a:r>
            <a:r>
              <a:rPr lang="en-US" sz="2000">
                <a:solidFill>
                  <a:schemeClr val="bg1"/>
                </a:solidFill>
              </a:rPr>
              <a:t> sold his products. </a:t>
            </a:r>
            <a:endParaRPr lang="en-US" sz="2000">
              <a:solidFill>
                <a:schemeClr val="bg1"/>
              </a:solidFill>
            </a:endParaRPr>
          </a:p>
          <a:p>
            <a:pPr algn="just"/>
            <a:endParaRPr lang="en-US" sz="2000">
              <a:solidFill>
                <a:schemeClr val="bg1"/>
              </a:solidFill>
            </a:endParaRPr>
          </a:p>
          <a:p>
            <a:pPr algn="just"/>
            <a:r>
              <a:rPr lang="en-US" sz="2000" b="1">
                <a:solidFill>
                  <a:srgbClr val="92D050"/>
                </a:solidFill>
              </a:rPr>
              <a:t>Verb:</a:t>
            </a:r>
            <a:r>
              <a:rPr lang="en-US" sz="2000">
                <a:solidFill>
                  <a:schemeClr val="bg1"/>
                </a:solidFill>
              </a:rPr>
              <a:t> an action that is performed by the subject in a sentence.</a:t>
            </a:r>
            <a:endParaRPr lang="en-US" sz="2000">
              <a:solidFill>
                <a:schemeClr val="bg1"/>
              </a:solidFill>
            </a:endParaRPr>
          </a:p>
          <a:p>
            <a:pPr algn="just"/>
            <a:r>
              <a:rPr lang="en-US" sz="2000">
                <a:solidFill>
                  <a:schemeClr val="bg1"/>
                </a:solidFill>
              </a:rPr>
              <a:t> </a:t>
            </a:r>
            <a:r>
              <a:rPr lang="en-US" sz="2000" u="sng">
                <a:solidFill>
                  <a:schemeClr val="bg1"/>
                </a:solidFill>
              </a:rPr>
              <a:t>Example:</a:t>
            </a:r>
            <a:r>
              <a:rPr lang="en-US" sz="2000">
                <a:solidFill>
                  <a:schemeClr val="bg1"/>
                </a:solidFill>
              </a:rPr>
              <a:t> John </a:t>
            </a:r>
            <a:r>
              <a:rPr lang="en-US" sz="2000" b="1">
                <a:solidFill>
                  <a:srgbClr val="92D050"/>
                </a:solidFill>
              </a:rPr>
              <a:t>sold</a:t>
            </a:r>
            <a:r>
              <a:rPr lang="en-US" sz="2000">
                <a:solidFill>
                  <a:schemeClr val="bg1"/>
                </a:solidFill>
              </a:rPr>
              <a:t> his products. </a:t>
            </a:r>
            <a:endParaRPr lang="en-US" sz="2000">
              <a:solidFill>
                <a:schemeClr val="bg1"/>
              </a:solidFill>
            </a:endParaRPr>
          </a:p>
          <a:p>
            <a:pPr algn="just"/>
            <a:endParaRPr lang="en-US" sz="2000">
              <a:solidFill>
                <a:schemeClr val="bg1"/>
              </a:solidFill>
            </a:endParaRPr>
          </a:p>
          <a:p>
            <a:pPr algn="just"/>
            <a:r>
              <a:rPr lang="en-US" sz="2000">
                <a:solidFill>
                  <a:srgbClr val="00B0F0"/>
                </a:solidFill>
              </a:rPr>
              <a:t>Object:</a:t>
            </a:r>
            <a:r>
              <a:rPr lang="fr-FR" altLang="en-US" sz="2000">
                <a:solidFill>
                  <a:srgbClr val="00B0F0"/>
                </a:solidFill>
              </a:rPr>
              <a:t> </a:t>
            </a:r>
            <a:r>
              <a:rPr lang="en-US" sz="2000">
                <a:solidFill>
                  <a:schemeClr val="bg1"/>
                </a:solidFill>
              </a:rPr>
              <a:t>is a person, an animal or a thing that is affected by the action of the subject in a sentence.</a:t>
            </a:r>
            <a:endParaRPr lang="en-US" sz="2000">
              <a:solidFill>
                <a:schemeClr val="bg1"/>
              </a:solidFill>
            </a:endParaRPr>
          </a:p>
          <a:p>
            <a:pPr algn="just"/>
            <a:r>
              <a:rPr lang="en-US" sz="2000">
                <a:solidFill>
                  <a:schemeClr val="bg1"/>
                </a:solidFill>
              </a:rPr>
              <a:t> </a:t>
            </a:r>
            <a:r>
              <a:rPr lang="en-US" sz="2000" u="sng">
                <a:solidFill>
                  <a:schemeClr val="bg1"/>
                </a:solidFill>
              </a:rPr>
              <a:t>Example:</a:t>
            </a:r>
            <a:r>
              <a:rPr lang="en-US" sz="2000">
                <a:solidFill>
                  <a:schemeClr val="bg1"/>
                </a:solidFill>
              </a:rPr>
              <a:t> John sold </a:t>
            </a:r>
            <a:r>
              <a:rPr lang="en-US" sz="2000" b="1">
                <a:solidFill>
                  <a:srgbClr val="00B0F0"/>
                </a:solidFill>
              </a:rPr>
              <a:t>his products</a:t>
            </a:r>
            <a:r>
              <a:rPr lang="en-US" sz="2000">
                <a:solidFill>
                  <a:schemeClr val="bg1"/>
                </a:solidFill>
              </a:rPr>
              <a:t>.</a:t>
            </a:r>
            <a:endParaRPr lang="en-US" sz="20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163363466880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34290"/>
            <a:ext cx="12190095" cy="6892290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4483100" y="1748790"/>
            <a:ext cx="4258310" cy="26765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marL="285750" indent="-285750" algn="l">
              <a:buFont typeface="Wingdings" panose="05000000000000000000" charset="0"/>
              <a:buChar char="Ø"/>
            </a:pPr>
            <a:r>
              <a:rPr lang="fr-FR" altLang="en-US" sz="2400" b="1">
                <a:solidFill>
                  <a:schemeClr val="bg1"/>
                </a:solidFill>
              </a:rPr>
              <a:t>Simple Sentence</a:t>
            </a:r>
            <a:endParaRPr lang="fr-FR" altLang="en-US" sz="2400" b="1">
              <a:solidFill>
                <a:schemeClr val="bg1"/>
              </a:solidFill>
            </a:endParaRPr>
          </a:p>
          <a:p>
            <a:pPr indent="0" algn="l">
              <a:buFont typeface="Wingdings" panose="05000000000000000000" charset="0"/>
              <a:buNone/>
            </a:pPr>
            <a:endParaRPr lang="fr-FR" altLang="en-US" sz="2400" b="1">
              <a:solidFill>
                <a:schemeClr val="bg1"/>
              </a:solidFill>
            </a:endParaRPr>
          </a:p>
          <a:p>
            <a:pPr marL="285750" indent="-285750" algn="l">
              <a:buFont typeface="Wingdings" panose="05000000000000000000" charset="0"/>
              <a:buChar char="Ø"/>
            </a:pPr>
            <a:r>
              <a:rPr lang="fr-FR" altLang="en-US" sz="2400" b="1">
                <a:solidFill>
                  <a:schemeClr val="bg1"/>
                </a:solidFill>
              </a:rPr>
              <a:t>Compound Sentence</a:t>
            </a:r>
            <a:endParaRPr lang="fr-FR" altLang="en-US" sz="2400" b="1">
              <a:solidFill>
                <a:schemeClr val="bg1"/>
              </a:solidFill>
            </a:endParaRPr>
          </a:p>
          <a:p>
            <a:pPr indent="0" algn="l">
              <a:buFont typeface="Wingdings" panose="05000000000000000000" charset="0"/>
              <a:buNone/>
            </a:pPr>
            <a:endParaRPr lang="fr-FR" altLang="en-US" sz="2400" b="1">
              <a:solidFill>
                <a:schemeClr val="bg1"/>
              </a:solidFill>
            </a:endParaRPr>
          </a:p>
          <a:p>
            <a:pPr marL="285750" indent="-285750" algn="l">
              <a:buFont typeface="Wingdings" panose="05000000000000000000" charset="0"/>
              <a:buChar char="Ø"/>
            </a:pPr>
            <a:r>
              <a:rPr lang="fr-FR" altLang="en-US" sz="2400" b="1">
                <a:solidFill>
                  <a:schemeClr val="bg1"/>
                </a:solidFill>
              </a:rPr>
              <a:t>Complex Sentence</a:t>
            </a:r>
            <a:endParaRPr lang="fr-FR" altLang="en-US" sz="2400" b="1">
              <a:solidFill>
                <a:schemeClr val="bg1"/>
              </a:solidFill>
            </a:endParaRPr>
          </a:p>
          <a:p>
            <a:pPr marL="285750" indent="-285750" algn="l">
              <a:buFont typeface="Wingdings" panose="05000000000000000000" charset="0"/>
              <a:buChar char="Ø"/>
            </a:pPr>
            <a:endParaRPr lang="fr-FR" altLang="en-US" sz="2400" b="1">
              <a:solidFill>
                <a:schemeClr val="bg1"/>
              </a:solidFill>
            </a:endParaRPr>
          </a:p>
          <a:p>
            <a:pPr marL="285750" indent="-285750" algn="l">
              <a:buFont typeface="Wingdings" panose="05000000000000000000" charset="0"/>
              <a:buChar char="Ø"/>
            </a:pPr>
            <a:r>
              <a:rPr lang="fr-FR" altLang="en-US" sz="2400" b="1">
                <a:solidFill>
                  <a:schemeClr val="bg1"/>
                </a:solidFill>
                <a:sym typeface="+mn-ea"/>
              </a:rPr>
              <a:t>Compound Complex Sentence</a:t>
            </a:r>
            <a:endParaRPr lang="fr-FR" altLang="en-US" sz="2400" b="1">
              <a:solidFill>
                <a:schemeClr val="bg1"/>
              </a:solidFill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3738245" y="929005"/>
            <a:ext cx="450278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fr-FR" altLang="en-US" sz="3200" b="1">
                <a:solidFill>
                  <a:schemeClr val="accent4"/>
                </a:solidFill>
              </a:rPr>
              <a:t>Types of English Sentence</a:t>
            </a:r>
            <a:endParaRPr lang="fr-FR" altLang="en-US" sz="3200" b="1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163363466880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34290"/>
            <a:ext cx="12190095" cy="6892290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1010285" y="258445"/>
            <a:ext cx="635952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marL="285750" indent="-285750">
              <a:buFont typeface="Wingdings" panose="05000000000000000000" charset="0"/>
              <a:buChar char="Ø"/>
            </a:pPr>
            <a:r>
              <a:rPr lang="fr-FR" altLang="en-US" sz="2800" b="1">
                <a:solidFill>
                  <a:schemeClr val="bg1"/>
                </a:solidFill>
              </a:rPr>
              <a:t>Simple Sentence: (</a:t>
            </a:r>
            <a:r>
              <a:rPr lang="fr-FR" altLang="en-US" sz="2800" b="1">
                <a:solidFill>
                  <a:srgbClr val="FFFF00"/>
                </a:solidFill>
              </a:rPr>
              <a:t> independent clause</a:t>
            </a:r>
            <a:r>
              <a:rPr lang="fr-FR" altLang="en-US" sz="2800" b="1">
                <a:solidFill>
                  <a:schemeClr val="bg1"/>
                </a:solidFill>
              </a:rPr>
              <a:t> )</a:t>
            </a:r>
            <a:endParaRPr lang="fr-FR" altLang="en-US" sz="2800" b="1">
              <a:solidFill>
                <a:schemeClr val="bg1"/>
              </a:solidFill>
            </a:endParaRPr>
          </a:p>
        </p:txBody>
      </p:sp>
      <p:sp>
        <p:nvSpPr>
          <p:cNvPr id="3" name="Rectangles 2"/>
          <p:cNvSpPr/>
          <p:nvPr/>
        </p:nvSpPr>
        <p:spPr>
          <a:xfrm>
            <a:off x="1212215" y="1130935"/>
            <a:ext cx="9279255" cy="46863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1489075" y="1297305"/>
            <a:ext cx="8776335" cy="436943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5" name="Text Box 4"/>
          <p:cNvSpPr txBox="1"/>
          <p:nvPr/>
        </p:nvSpPr>
        <p:spPr>
          <a:xfrm>
            <a:off x="1633220" y="1657350"/>
            <a:ext cx="8439150" cy="50158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fr-FR" altLang="en-US" sz="2000">
                <a:solidFill>
                  <a:schemeClr val="tx1"/>
                </a:solidFill>
              </a:rPr>
              <a:t>A simple sentence is also called an independent. </a:t>
            </a:r>
            <a:endParaRPr lang="fr-FR" altLang="en-US" sz="2000">
              <a:solidFill>
                <a:schemeClr val="tx1"/>
              </a:solidFill>
            </a:endParaRPr>
          </a:p>
          <a:p>
            <a:pPr algn="ctr"/>
            <a:r>
              <a:rPr lang="fr-FR" altLang="en-US" sz="2000">
                <a:solidFill>
                  <a:schemeClr val="tx1"/>
                </a:solidFill>
              </a:rPr>
              <a:t>It contains  a </a:t>
            </a:r>
            <a:r>
              <a:rPr lang="fr-FR" altLang="en-US" sz="2000">
                <a:solidFill>
                  <a:schemeClr val="tx1"/>
                </a:solidFill>
                <a:highlight>
                  <a:srgbClr val="00FF00"/>
                </a:highlight>
              </a:rPr>
              <a:t>subject</a:t>
            </a:r>
            <a:r>
              <a:rPr lang="fr-FR" altLang="en-US" sz="2000">
                <a:solidFill>
                  <a:schemeClr val="tx1"/>
                </a:solidFill>
              </a:rPr>
              <a:t> and a </a:t>
            </a:r>
            <a:r>
              <a:rPr lang="fr-FR" altLang="en-US" sz="2000">
                <a:solidFill>
                  <a:schemeClr val="tx1"/>
                </a:solidFill>
                <a:highlight>
                  <a:srgbClr val="FFFF00"/>
                </a:highlight>
              </a:rPr>
              <a:t>verb</a:t>
            </a:r>
            <a:r>
              <a:rPr lang="fr-FR" altLang="en-US" sz="2000">
                <a:solidFill>
                  <a:schemeClr val="tx1"/>
                </a:solidFill>
              </a:rPr>
              <a:t> and expresses</a:t>
            </a:r>
            <a:endParaRPr lang="fr-FR" altLang="en-US" sz="2000">
              <a:solidFill>
                <a:schemeClr val="tx1"/>
              </a:solidFill>
            </a:endParaRPr>
          </a:p>
          <a:p>
            <a:pPr algn="ctr"/>
            <a:r>
              <a:rPr lang="fr-FR" altLang="en-US" sz="2000">
                <a:solidFill>
                  <a:schemeClr val="tx1"/>
                </a:solidFill>
              </a:rPr>
              <a:t> a complete thought</a:t>
            </a:r>
            <a:endParaRPr lang="fr-FR" altLang="en-US" sz="2000">
              <a:solidFill>
                <a:schemeClr val="tx1"/>
              </a:solidFill>
            </a:endParaRPr>
          </a:p>
          <a:p>
            <a:pPr algn="ctr"/>
            <a:endParaRPr lang="fr-FR" altLang="en-US" sz="2000" b="1"/>
          </a:p>
          <a:p>
            <a:pPr algn="ctr"/>
            <a:r>
              <a:rPr lang="fr-FR" altLang="en-US" sz="2000">
                <a:highlight>
                  <a:srgbClr val="00FF00"/>
                </a:highlight>
              </a:rPr>
              <a:t>Scott</a:t>
            </a:r>
            <a:r>
              <a:rPr lang="fr-FR" altLang="en-US" sz="2000"/>
              <a:t> </a:t>
            </a:r>
            <a:r>
              <a:rPr lang="fr-FR" altLang="en-US" sz="2000">
                <a:highlight>
                  <a:srgbClr val="FFFF00"/>
                </a:highlight>
              </a:rPr>
              <a:t>plays</a:t>
            </a:r>
            <a:r>
              <a:rPr lang="fr-FR" altLang="en-US" sz="2000"/>
              <a:t> tennis in the morning.</a:t>
            </a:r>
            <a:endParaRPr lang="fr-FR" altLang="en-US" sz="2000"/>
          </a:p>
          <a:p>
            <a:pPr algn="ctr"/>
            <a:endParaRPr lang="fr-FR" altLang="en-US" sz="200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altLang="en-US" sz="2000" b="1" u="sng"/>
              <a:t>Declartive:</a:t>
            </a:r>
            <a:r>
              <a:rPr lang="fr-FR" altLang="en-US" sz="2000"/>
              <a:t> Free trade increases worldwide material standards of living.</a:t>
            </a:r>
            <a:endParaRPr lang="fr-FR" altLang="en-US" sz="200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altLang="en-US" sz="2000" b="1" u="sng"/>
              <a:t>Interogative:</a:t>
            </a:r>
            <a:r>
              <a:rPr lang="fr-FR" altLang="en-US" sz="2000"/>
              <a:t> How much does this product cost?</a:t>
            </a:r>
            <a:endParaRPr lang="fr-FR" altLang="en-US" sz="200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altLang="en-US" sz="2000" b="1" u="sng"/>
              <a:t>Imperative/ order:</a:t>
            </a:r>
            <a:r>
              <a:rPr lang="fr-FR" altLang="en-US" sz="2000"/>
              <a:t> Stop negotiating.</a:t>
            </a:r>
            <a:endParaRPr lang="fr-FR" altLang="en-US" sz="200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altLang="en-US" sz="2000" b="1" u="sng"/>
              <a:t>Exclamatory:</a:t>
            </a:r>
            <a:r>
              <a:rPr lang="fr-FR" altLang="en-US" sz="2000"/>
              <a:t> How expensive are those goods!</a:t>
            </a:r>
            <a:endParaRPr lang="fr-FR" altLang="en-US" sz="200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altLang="en-US" sz="2000" b="1" u="sng"/>
              <a:t>Request:</a:t>
            </a:r>
            <a:r>
              <a:rPr lang="fr-FR" altLang="en-US" sz="2000"/>
              <a:t> </a:t>
            </a:r>
            <a:r>
              <a:rPr lang="fr-FR" altLang="en-US" sz="2000">
                <a:sym typeface="+mn-ea"/>
              </a:rPr>
              <a:t> Would you please reduce the price to ten percent.</a:t>
            </a:r>
            <a:endParaRPr lang="fr-FR" altLang="en-US" sz="200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fr-FR" altLang="en-US" sz="2000"/>
          </a:p>
          <a:p>
            <a:pPr indent="0" algn="l">
              <a:buFont typeface="Arial" panose="020B0604020202020204" pitchFamily="34" charset="0"/>
              <a:buNone/>
            </a:pPr>
            <a:endParaRPr lang="fr-FR" altLang="en-US" sz="200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fr-FR" altLang="en-US" sz="2000"/>
          </a:p>
          <a:p>
            <a:pPr algn="ctr"/>
            <a:endParaRPr lang="fr-FR" altLang="en-US" sz="2000" b="1"/>
          </a:p>
          <a:p>
            <a:pPr algn="ctr"/>
            <a:endParaRPr lang="fr-FR" altLang="en-US" sz="2000" b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163363466880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34290"/>
            <a:ext cx="12190095" cy="6892290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920115" y="302895"/>
            <a:ext cx="101403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marL="285750" indent="-285750" algn="l">
              <a:buFont typeface="Wingdings" panose="05000000000000000000" charset="0"/>
              <a:buChar char="Ø"/>
            </a:pPr>
            <a:r>
              <a:rPr lang="fr-FR" altLang="en-US" sz="2800" b="1">
                <a:solidFill>
                  <a:schemeClr val="bg1"/>
                </a:solidFill>
              </a:rPr>
              <a:t>Compound Sentence: ( </a:t>
            </a:r>
            <a:r>
              <a:rPr lang="fr-FR" altLang="en-US" sz="2800" b="1">
                <a:solidFill>
                  <a:srgbClr val="F519D9"/>
                </a:solidFill>
              </a:rPr>
              <a:t>Independent clause </a:t>
            </a:r>
            <a:r>
              <a:rPr lang="fr-FR" altLang="en-US" sz="2800" b="1">
                <a:solidFill>
                  <a:schemeClr val="bg1"/>
                </a:solidFill>
              </a:rPr>
              <a:t>+</a:t>
            </a:r>
            <a:r>
              <a:rPr lang="fr-FR" altLang="en-US" sz="2800" b="1">
                <a:solidFill>
                  <a:srgbClr val="F519D9"/>
                </a:solidFill>
              </a:rPr>
              <a:t> independent clause</a:t>
            </a:r>
            <a:r>
              <a:rPr lang="fr-FR" altLang="en-US" sz="2800" b="1">
                <a:solidFill>
                  <a:schemeClr val="bg1"/>
                </a:solidFill>
              </a:rPr>
              <a:t>)</a:t>
            </a:r>
            <a:endParaRPr lang="fr-FR" altLang="en-US" sz="2800" b="1">
              <a:solidFill>
                <a:schemeClr val="bg1"/>
              </a:solidFill>
            </a:endParaRPr>
          </a:p>
        </p:txBody>
      </p:sp>
      <p:sp>
        <p:nvSpPr>
          <p:cNvPr id="3" name="Rectangles 2"/>
          <p:cNvSpPr/>
          <p:nvPr/>
        </p:nvSpPr>
        <p:spPr>
          <a:xfrm>
            <a:off x="1597660" y="1045210"/>
            <a:ext cx="8719820" cy="4878705"/>
          </a:xfrm>
          <a:prstGeom prst="rect">
            <a:avLst/>
          </a:prstGeom>
          <a:solidFill>
            <a:srgbClr val="E1336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1862455" y="1200150"/>
            <a:ext cx="8218170" cy="448945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5" name="Text Box 4"/>
          <p:cNvSpPr txBox="1"/>
          <p:nvPr/>
        </p:nvSpPr>
        <p:spPr>
          <a:xfrm>
            <a:off x="2125980" y="1296035"/>
            <a:ext cx="7912735" cy="43999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fr-FR" altLang="en-US" sz="2000" b="1"/>
              <a:t>A compound sentence contains two independentclauses joined by</a:t>
            </a:r>
            <a:endParaRPr lang="fr-FR" altLang="en-US" sz="2000" b="1"/>
          </a:p>
          <a:p>
            <a:pPr algn="ctr"/>
            <a:endParaRPr lang="fr-FR" altLang="en-US" sz="2000" b="1"/>
          </a:p>
          <a:p>
            <a:pPr algn="ctr"/>
            <a:r>
              <a:rPr lang="fr-FR" altLang="en-US" sz="2000" b="1"/>
              <a:t> </a:t>
            </a:r>
            <a:r>
              <a:rPr lang="fr-FR" altLang="en-US" sz="2000" b="1">
                <a:highlight>
                  <a:srgbClr val="FF00FF"/>
                </a:highlight>
              </a:rPr>
              <a:t>coordinaing conjunction</a:t>
            </a:r>
            <a:endParaRPr lang="fr-FR" altLang="en-US" sz="2000" b="1"/>
          </a:p>
          <a:p>
            <a:pPr algn="ctr"/>
            <a:endParaRPr lang="fr-FR" altLang="en-US" sz="2000" b="1"/>
          </a:p>
          <a:p>
            <a:pPr algn="ctr"/>
            <a:endParaRPr lang="fr-FR" altLang="en-US" sz="2000" b="1"/>
          </a:p>
          <a:p>
            <a:pPr algn="ctr"/>
            <a:r>
              <a:rPr lang="fr-FR" altLang="en-US" sz="2000" b="1"/>
              <a:t>(</a:t>
            </a:r>
            <a:r>
              <a:rPr lang="fr-FR" altLang="en-US" sz="2000" b="1">
                <a:solidFill>
                  <a:srgbClr val="FF0000"/>
                </a:solidFill>
              </a:rPr>
              <a:t>For</a:t>
            </a:r>
            <a:r>
              <a:rPr lang="fr-FR" altLang="en-US" sz="2000" b="1"/>
              <a:t>, </a:t>
            </a:r>
            <a:r>
              <a:rPr lang="fr-FR" altLang="en-US" sz="20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</a:rPr>
              <a:t>And,</a:t>
            </a:r>
            <a:r>
              <a:rPr lang="fr-FR" altLang="en-US" sz="2000" b="1"/>
              <a:t> </a:t>
            </a:r>
            <a:r>
              <a:rPr lang="fr-FR" altLang="en-US" sz="2000" b="1">
                <a:solidFill>
                  <a:srgbClr val="00B0F0"/>
                </a:solidFill>
              </a:rPr>
              <a:t>Nor</a:t>
            </a:r>
            <a:r>
              <a:rPr lang="fr-FR" altLang="en-US" sz="2000" b="1"/>
              <a:t>,</a:t>
            </a:r>
            <a:r>
              <a:rPr lang="fr-FR" altLang="en-US" sz="2000" b="1">
                <a:solidFill>
                  <a:schemeClr val="accent2"/>
                </a:solidFill>
              </a:rPr>
              <a:t> But</a:t>
            </a:r>
            <a:r>
              <a:rPr lang="fr-FR" altLang="en-US" sz="2000" b="1"/>
              <a:t>,</a:t>
            </a:r>
            <a:r>
              <a:rPr lang="fr-FR" altLang="en-US" sz="20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 Or</a:t>
            </a:r>
            <a:r>
              <a:rPr lang="fr-FR" altLang="en-US" sz="2000" b="1"/>
              <a:t>, </a:t>
            </a:r>
            <a:r>
              <a:rPr lang="fr-FR" altLang="en-US" sz="2000" b="1">
                <a:gradFill>
                  <a:gsLst>
                    <a:gs pos="0">
                      <a:srgbClr val="FBFB11"/>
                    </a:gs>
                    <a:gs pos="100000">
                      <a:srgbClr val="838309"/>
                    </a:gs>
                  </a:gsLst>
                  <a:lin scaled="0"/>
                </a:gradFill>
              </a:rPr>
              <a:t>Yet</a:t>
            </a:r>
            <a:r>
              <a:rPr lang="fr-FR" altLang="en-US" sz="2000" b="1"/>
              <a:t>,</a:t>
            </a:r>
            <a:r>
              <a:rPr lang="fr-FR" altLang="en-US" sz="2000" b="1">
                <a:gradFill>
                  <a:gsLst>
                    <a:gs pos="0">
                      <a:srgbClr val="FECF40"/>
                    </a:gs>
                    <a:gs pos="100000">
                      <a:srgbClr val="846C21"/>
                    </a:gs>
                  </a:gsLst>
                  <a:lin scaled="0"/>
                </a:gradFill>
              </a:rPr>
              <a:t> </a:t>
            </a:r>
            <a:r>
              <a:rPr lang="fr-FR" altLang="en-US" sz="2000" b="1">
                <a:solidFill>
                  <a:srgbClr val="F943FB"/>
                </a:solidFill>
              </a:rPr>
              <a:t>So</a:t>
            </a:r>
            <a:r>
              <a:rPr lang="fr-FR" altLang="en-US" sz="2000" b="1"/>
              <a:t>)</a:t>
            </a:r>
            <a:endParaRPr lang="fr-FR" altLang="en-US" sz="2000" b="1"/>
          </a:p>
          <a:p>
            <a:pPr algn="ctr"/>
            <a:endParaRPr lang="fr-FR" altLang="en-US" sz="2000" b="1"/>
          </a:p>
          <a:p>
            <a:pPr algn="ctr"/>
            <a:endParaRPr lang="fr-FR" altLang="en-US" sz="2000" b="1"/>
          </a:p>
          <a:p>
            <a:pPr algn="ctr"/>
            <a:endParaRPr lang="fr-FR" altLang="en-US" sz="2000" b="1"/>
          </a:p>
          <a:p>
            <a:pPr algn="ctr"/>
            <a:r>
              <a:rPr lang="fr-FR" altLang="en-US" sz="2000" b="1"/>
              <a:t>  </a:t>
            </a:r>
            <a:r>
              <a:rPr lang="fr-FR" altLang="en-US" sz="2000" b="1" u="sng">
                <a:solidFill>
                  <a:srgbClr val="FF0000"/>
                </a:solidFill>
              </a:rPr>
              <a:t>F  </a:t>
            </a:r>
            <a:r>
              <a:rPr lang="fr-FR" altLang="en-US" sz="2000" b="1" u="sng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</a:rPr>
              <a:t>A  </a:t>
            </a:r>
            <a:r>
              <a:rPr lang="fr-FR" altLang="en-US" sz="2000" b="1" u="sng">
                <a:solidFill>
                  <a:srgbClr val="00B0F0"/>
                </a:solidFill>
              </a:rPr>
              <a:t>N  </a:t>
            </a:r>
            <a:r>
              <a:rPr lang="fr-FR" altLang="en-US" sz="2000" b="1" u="sng">
                <a:solidFill>
                  <a:schemeClr val="accent2"/>
                </a:solidFill>
              </a:rPr>
              <a:t>B  </a:t>
            </a:r>
            <a:r>
              <a:rPr lang="fr-FR" altLang="en-US" sz="2000" b="1" u="sng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O  </a:t>
            </a:r>
            <a:r>
              <a:rPr lang="fr-FR" altLang="en-US" sz="2000" b="1" u="sng">
                <a:gradFill>
                  <a:gsLst>
                    <a:gs pos="0">
                      <a:srgbClr val="FBFB11"/>
                    </a:gs>
                    <a:gs pos="100000">
                      <a:srgbClr val="838309"/>
                    </a:gs>
                  </a:gsLst>
                  <a:lin scaled="0"/>
                </a:gradFill>
              </a:rPr>
              <a:t>Y  </a:t>
            </a:r>
            <a:r>
              <a:rPr lang="fr-FR" altLang="en-US" sz="2000" b="1" u="sng">
                <a:solidFill>
                  <a:srgbClr val="F943FB"/>
                </a:solidFill>
              </a:rPr>
              <a:t>S</a:t>
            </a:r>
            <a:endParaRPr lang="fr-FR" altLang="en-US" sz="2000" b="1" u="sng"/>
          </a:p>
          <a:p>
            <a:pPr algn="ctr"/>
            <a:endParaRPr lang="fr-FR" altLang="en-US" sz="2000" b="1"/>
          </a:p>
          <a:p>
            <a:pPr algn="ctr"/>
            <a:endParaRPr lang="fr-FR" altLang="en-US" sz="2000" b="1"/>
          </a:p>
          <a:p>
            <a:pPr algn="ctr"/>
            <a:r>
              <a:rPr lang="fr-FR" altLang="en-US" sz="2000" b="1">
                <a:highlight>
                  <a:srgbClr val="00FF00"/>
                </a:highlight>
              </a:rPr>
              <a:t>Scott</a:t>
            </a:r>
            <a:r>
              <a:rPr lang="fr-FR" altLang="en-US" sz="2000" b="1"/>
              <a:t> was </a:t>
            </a:r>
            <a:r>
              <a:rPr lang="fr-FR" altLang="en-US" sz="2000" b="1">
                <a:highlight>
                  <a:srgbClr val="FFFF00"/>
                </a:highlight>
              </a:rPr>
              <a:t>playing</a:t>
            </a:r>
            <a:r>
              <a:rPr lang="fr-FR" altLang="en-US" sz="2000" b="1"/>
              <a:t> tennis in the morning, </a:t>
            </a:r>
            <a:r>
              <a:rPr lang="fr-FR" altLang="en-US" sz="2000" b="1">
                <a:solidFill>
                  <a:srgbClr val="ED33D1"/>
                </a:solidFill>
              </a:rPr>
              <a:t>so</a:t>
            </a:r>
            <a:r>
              <a:rPr lang="fr-FR" altLang="en-US" sz="2000" b="1"/>
              <a:t> Marry went to the beach</a:t>
            </a:r>
            <a:endParaRPr lang="fr-FR" altLang="en-US" sz="2000" b="1"/>
          </a:p>
          <a:p>
            <a:pPr algn="ctr"/>
            <a:endParaRPr lang="fr-FR" altLang="en-US" sz="2000" b="1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699000" y="3131820"/>
            <a:ext cx="605155" cy="99314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180330" y="3147695"/>
            <a:ext cx="418465" cy="96139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723255" y="3100705"/>
            <a:ext cx="123825" cy="100838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6157595" y="3116580"/>
            <a:ext cx="46355" cy="992505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6421120" y="3131820"/>
            <a:ext cx="217170" cy="992505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6669405" y="3100705"/>
            <a:ext cx="449580" cy="1054735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6964045" y="3131820"/>
            <a:ext cx="465455" cy="100838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Down Arrow 14"/>
          <p:cNvSpPr/>
          <p:nvPr/>
        </p:nvSpPr>
        <p:spPr>
          <a:xfrm>
            <a:off x="5955665" y="2386965"/>
            <a:ext cx="315595" cy="42164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3039</Words>
  <Application>WPS Presentation</Application>
  <PresentationFormat>Widescreen</PresentationFormat>
  <Paragraphs>120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Arial</vt:lpstr>
      <vt:lpstr>SimSun</vt:lpstr>
      <vt:lpstr>Wingdings</vt:lpstr>
      <vt:lpstr>Algerian</vt:lpstr>
      <vt:lpstr>Times New Roman</vt:lpstr>
      <vt:lpstr>Wingdings</vt:lpstr>
      <vt:lpstr>Calibri</vt:lpstr>
      <vt:lpstr>Microsoft YaHei</vt:lpstr>
      <vt:lpstr>Arial Unicode MS</vt:lpstr>
      <vt:lpstr>Calibri Light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R-inf</cp:lastModifiedBy>
  <cp:revision>6</cp:revision>
  <dcterms:created xsi:type="dcterms:W3CDTF">2021-10-20T00:27:00Z</dcterms:created>
  <dcterms:modified xsi:type="dcterms:W3CDTF">2021-10-26T15:05:30Z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0C362AF07BF74200AD8AF9265ABF7BA2</vt:lpwstr>
  </property>
  <property fmtid="{D5CDD505-2E9C-101B-9397-08002B2CF9AE}" pid="3" name="KSOProductBuildVer">
    <vt:lpwstr>1033-11.2.0.10323</vt:lpwstr>
  </property>
</Properties>
</file>