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18"/>
  </p:notesMasterIdLst>
  <p:sldIdLst>
    <p:sldId id="428" r:id="rId2"/>
    <p:sldId id="605" r:id="rId3"/>
    <p:sldId id="536" r:id="rId4"/>
    <p:sldId id="487" r:id="rId5"/>
    <p:sldId id="606" r:id="rId6"/>
    <p:sldId id="539" r:id="rId7"/>
    <p:sldId id="594" r:id="rId8"/>
    <p:sldId id="600" r:id="rId9"/>
    <p:sldId id="595" r:id="rId10"/>
    <p:sldId id="601" r:id="rId11"/>
    <p:sldId id="604" r:id="rId12"/>
    <p:sldId id="603" r:id="rId13"/>
    <p:sldId id="602" r:id="rId14"/>
    <p:sldId id="598" r:id="rId15"/>
    <p:sldId id="599" r:id="rId16"/>
    <p:sldId id="334" r:id="rId17"/>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88" autoAdjust="0"/>
    <p:restoredTop sz="94624" autoAdjust="0"/>
  </p:normalViewPr>
  <p:slideViewPr>
    <p:cSldViewPr>
      <p:cViewPr>
        <p:scale>
          <a:sx n="60" d="100"/>
          <a:sy n="60" d="100"/>
        </p:scale>
        <p:origin x="138" y="-150"/>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24/09/2022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24/09/2022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24/09/2022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audio" Target="file:///C:\Users\Raed-inf\Downloads\Music\Voix%20006.m4a"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3"/>
          <a:stretch>
            <a:fillRect/>
          </a:stretch>
        </p:blipFill>
        <p:spPr>
          <a:xfrm>
            <a:off x="380166" y="571480"/>
            <a:ext cx="11501518" cy="5572164"/>
          </a:xfrm>
          <a:prstGeom prst="rect">
            <a:avLst/>
          </a:prstGeom>
        </p:spPr>
      </p:pic>
      <p:pic>
        <p:nvPicPr>
          <p:cNvPr id="4" name="Voix 006.m4a">
            <a:hlinkClick r:id="" action="ppaction://media"/>
          </p:cNvPr>
          <p:cNvPicPr>
            <a:picLocks noRot="1" noChangeAspect="1"/>
          </p:cNvPicPr>
          <p:nvPr>
            <a:audioFile r:link="rId1"/>
          </p:nvPr>
        </p:nvPicPr>
        <p:blipFill>
          <a:blip r:embed="rId4"/>
          <a:stretch>
            <a:fillRect/>
          </a:stretch>
        </p:blipFill>
        <p:spPr>
          <a:xfrm>
            <a:off x="11238742" y="6143644"/>
            <a:ext cx="304800" cy="304800"/>
          </a:xfrm>
          <a:prstGeom prst="rect">
            <a:avLst/>
          </a:prstGeom>
        </p:spPr>
      </p:pic>
    </p:spTree>
  </p:cSld>
  <p:clrMapOvr>
    <a:masterClrMapping/>
  </p:clrMapOvr>
  <p:transition spd="med" advClick="0"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عارض </a:t>
            </a:r>
            <a:r>
              <a:rPr lang="ar-DZ" sz="3200" dirty="0" err="1" smtClean="0">
                <a:latin typeface="Simplified Arabic" pitchFamily="18" charset="-78"/>
                <a:cs typeface="Simplified Arabic" pitchFamily="18" charset="-78"/>
              </a:rPr>
              <a:t>دوركايم</a:t>
            </a:r>
            <a:r>
              <a:rPr lang="ar-DZ" sz="3200" dirty="0" smtClean="0">
                <a:latin typeface="Simplified Arabic" pitchFamily="18" charset="-78"/>
                <a:cs typeface="Simplified Arabic" pitchFamily="18" charset="-78"/>
              </a:rPr>
              <a:t> التربية المثالية، وأكد أن تربية الطفل تكون وفق شبكة اجتماعية ضمن وفق حجات المجتمع ومتطلباته، حيث أعطى مدلولا واسعًا للتربية على أنها مجموعة التأثيرات التي يمكن أن تجري </a:t>
            </a:r>
            <a:r>
              <a:rPr lang="ar-DZ" sz="3200" dirty="0" err="1" smtClean="0">
                <a:latin typeface="Simplified Arabic" pitchFamily="18" charset="-78"/>
                <a:cs typeface="Simplified Arabic" pitchFamily="18" charset="-78"/>
              </a:rPr>
              <a:t>بها</a:t>
            </a:r>
            <a:r>
              <a:rPr lang="ar-DZ" sz="3200" dirty="0" smtClean="0">
                <a:latin typeface="Simplified Arabic" pitchFamily="18" charset="-78"/>
                <a:cs typeface="Simplified Arabic" pitchFamily="18" charset="-78"/>
              </a:rPr>
              <a:t> الطبيعة والتسيير على ذكاء ايجابي، إنما وقوة... ومن ثم أكد على تحمسه التخطيط التربوي في إطار التخطيط الشامل.</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642918"/>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أما من ناحية القضايا التربوية ذات الوحدات الصغرى </a:t>
            </a:r>
            <a:r>
              <a:rPr lang="ar-DZ" sz="3200" dirty="0" err="1" smtClean="0">
                <a:latin typeface="Simplified Arabic" pitchFamily="18" charset="-78"/>
                <a:cs typeface="Simplified Arabic" pitchFamily="18" charset="-78"/>
              </a:rPr>
              <a:t>الميكرو</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سكوبية</a:t>
            </a:r>
            <a:r>
              <a:rPr lang="ar-DZ" sz="3200" dirty="0" smtClean="0">
                <a:latin typeface="Simplified Arabic" pitchFamily="18" charset="-78"/>
                <a:cs typeface="Simplified Arabic" pitchFamily="18" charset="-78"/>
              </a:rPr>
              <a:t>، اهتم </a:t>
            </a:r>
            <a:r>
              <a:rPr lang="ar-DZ" sz="3200" dirty="0" err="1" smtClean="0">
                <a:latin typeface="Simplified Arabic" pitchFamily="18" charset="-78"/>
                <a:cs typeface="Simplified Arabic" pitchFamily="18" charset="-78"/>
              </a:rPr>
              <a:t>دروكايم</a:t>
            </a:r>
            <a:r>
              <a:rPr lang="ar-DZ" sz="3200" dirty="0" smtClean="0">
                <a:latin typeface="Simplified Arabic" pitchFamily="18" charset="-78"/>
                <a:cs typeface="Simplified Arabic" pitchFamily="18" charset="-78"/>
              </a:rPr>
              <a:t> بما يعرف " </a:t>
            </a:r>
            <a:r>
              <a:rPr lang="ar-DZ" sz="3200" b="1" dirty="0" err="1" smtClean="0">
                <a:latin typeface="Simplified Arabic" pitchFamily="18" charset="-78"/>
                <a:cs typeface="Simplified Arabic" pitchFamily="18" charset="-78"/>
              </a:rPr>
              <a:t>سيوسيولوجيا</a:t>
            </a:r>
            <a:r>
              <a:rPr lang="ar-DZ" sz="3200" b="1" dirty="0" smtClean="0">
                <a:latin typeface="Simplified Arabic" pitchFamily="18" charset="-78"/>
                <a:cs typeface="Simplified Arabic" pitchFamily="18" charset="-78"/>
              </a:rPr>
              <a:t> المنهج</a:t>
            </a:r>
            <a:r>
              <a:rPr lang="ar-DZ" sz="3200" dirty="0" smtClean="0">
                <a:latin typeface="Simplified Arabic" pitchFamily="18" charset="-78"/>
                <a:cs typeface="Simplified Arabic" pitchFamily="18" charset="-78"/>
              </a:rPr>
              <a:t> " والتي ظهرت في كتابه (تطور المنهج في فرنسا)، إذ تبرز بوضوح اهتماماته في علم اجتماع التربية الحديث، حيث عالج قضايا ومشكلات التربية والتعليم في فرنسا، خاصة المنهج ونوعية المقررات الدراسية في المدرسة والجامعات.</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كما اهتم بتحليل العلاقة بين المدرسة والمجتمع والمقررات والتلاميذ، ونوعية المكاسب الفردية التي يحصل عليها التلاميذ من خلال دراسة المقررات والمناهج الدراسية، وما هي نوعية الاستفادة من طرف المجتمع من دراسة مقررات بعينها، حيث استخدم في ذلك التحليل المقارن لدراسة تاريخ التعليم الفرنسي والألماني.</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85794"/>
            <a:ext cx="3855624" cy="5643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600" dirty="0" smtClean="0">
                <a:latin typeface="Simplified Arabic" pitchFamily="18" charset="-78"/>
                <a:cs typeface="Simplified Arabic" pitchFamily="18" charset="-78"/>
              </a:rPr>
              <a:t>كذلك درس العلاقة بين المدرسين والتلاميذ وذلك في إطار مدخل </a:t>
            </a:r>
            <a:r>
              <a:rPr lang="ar-DZ" sz="3600" dirty="0" err="1" smtClean="0">
                <a:latin typeface="Simplified Arabic" pitchFamily="18" charset="-78"/>
                <a:cs typeface="Simplified Arabic" pitchFamily="18" charset="-78"/>
              </a:rPr>
              <a:t>سوسوتربوي</a:t>
            </a:r>
            <a:r>
              <a:rPr lang="ar-DZ" sz="3600" dirty="0" smtClean="0">
                <a:latin typeface="Simplified Arabic" pitchFamily="18" charset="-78"/>
                <a:cs typeface="Simplified Arabic" pitchFamily="18" charset="-78"/>
              </a:rPr>
              <a:t> اعتمادا على تحليله للوضعية النقدية للتربية والعملية التعليمية، خاصة في إطار تصور الظاهرة التربية على أنها شيء اجتماعي أكثر منه شيء فردي.</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14356"/>
            <a:ext cx="3855624" cy="5643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5-1- </a:t>
            </a:r>
            <a:r>
              <a:rPr lang="ar-DZ" sz="3600" b="1" dirty="0" smtClean="0"/>
              <a:t>أزمة النظرية الوظيفية</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spcAft>
                <a:spcPts val="1200"/>
              </a:spcAft>
            </a:pPr>
            <a:r>
              <a:rPr lang="ar-DZ" sz="3500" dirty="0" smtClean="0">
                <a:latin typeface="Simplified Arabic" pitchFamily="18" charset="-78"/>
                <a:cs typeface="Simplified Arabic" pitchFamily="18" charset="-78"/>
              </a:rPr>
              <a:t>سيطرت الوظيفية على الفكر الاجتماعي عامة، وعلى تحليل النسق التعليمي بصفة خاصة، حيث ارتبط علم الاجتماع الوظيفي بنمط الهيمنة الرأسمالية واندمجت في نسيجها.</a:t>
            </a:r>
          </a:p>
          <a:p>
            <a:pPr indent="361950" algn="just" rtl="1"/>
            <a:r>
              <a:rPr lang="ar-DZ" sz="3500" dirty="0" smtClean="0">
                <a:latin typeface="Simplified Arabic" pitchFamily="18" charset="-78"/>
                <a:cs typeface="Simplified Arabic" pitchFamily="18" charset="-78"/>
              </a:rPr>
              <a:t>ولما انفجرت الأزمة خلال الستينات اهتزت أنماط الحياة السياسية والاجتماعية والاقتصادية المهيمنة، وارتبك علم الاجتماع الوظيفي ووقع في أزمة عنيفة. </a:t>
            </a:r>
            <a:endParaRPr lang="fr-FR" sz="3500" dirty="0" smtClean="0">
              <a:latin typeface="Simplified Arabic" pitchFamily="18" charset="-78"/>
              <a:cs typeface="Simplified Arabic" pitchFamily="18" charset="-78"/>
            </a:endParaRPr>
          </a:p>
        </p:txBody>
      </p:sp>
      <p:sp>
        <p:nvSpPr>
          <p:cNvPr id="9" name="Organigramme : Connecteur 8"/>
          <p:cNvSpPr/>
          <p:nvPr/>
        </p:nvSpPr>
        <p:spPr>
          <a:xfrm>
            <a:off x="10810114"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rcRect b="7326"/>
          <a:stretch>
            <a:fillRect/>
          </a:stretch>
        </p:blipFill>
        <p:spPr>
          <a:xfrm flipH="1">
            <a:off x="165852" y="1571612"/>
            <a:ext cx="3522688" cy="4857784"/>
          </a:xfrm>
          <a:prstGeom prst="rect">
            <a:avLst/>
          </a:prstGeom>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714356"/>
            <a:ext cx="11381699" cy="71438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DZ" sz="2800" dirty="0" smtClean="0"/>
              <a:t>وذلك لمجموعة من الأسباب أهمها </a:t>
            </a:r>
            <a:r>
              <a:rPr lang="ar-SA" dirty="0" smtClean="0">
                <a:latin typeface="Simplified Arabic" pitchFamily="18" charset="-78"/>
                <a:cs typeface="Simplified Arabic" pitchFamily="18" charset="-78"/>
              </a:rPr>
              <a:t>:</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809190" y="1571612"/>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DZ" sz="2800" dirty="0" smtClean="0">
                <a:latin typeface="Simplified Arabic" pitchFamily="18" charset="-78"/>
                <a:cs typeface="Simplified Arabic" pitchFamily="18" charset="-78"/>
              </a:rPr>
              <a:t>الحركات الجماهيرية والطلابية داخل المجتمعات الرأسمالية</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7" name="Espace réservé du contenu 2"/>
          <p:cNvSpPr txBox="1">
            <a:spLocks/>
          </p:cNvSpPr>
          <p:nvPr/>
        </p:nvSpPr>
        <p:spPr>
          <a:xfrm>
            <a:off x="3809190" y="235743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حركة الحقوق المدنية</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9" name="Espace réservé du contenu 2"/>
          <p:cNvSpPr txBox="1">
            <a:spLocks/>
          </p:cNvSpPr>
          <p:nvPr/>
        </p:nvSpPr>
        <p:spPr>
          <a:xfrm>
            <a:off x="451604" y="6000768"/>
            <a:ext cx="114285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spcBef>
                <a:spcPct val="20000"/>
              </a:spcBef>
              <a:defRPr/>
            </a:pPr>
            <a:r>
              <a:rPr lang="ar-DZ" sz="2800" dirty="0" smtClean="0">
                <a:latin typeface="Simplified Arabic" pitchFamily="18" charset="-78"/>
                <a:cs typeface="Simplified Arabic" pitchFamily="18" charset="-78"/>
              </a:rPr>
              <a:t>حيث ظهرا عدة نظريات عملت على نقد هذه النظرية..</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237290" y="785794"/>
            <a:ext cx="3500462" cy="5715040"/>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80628" y="307181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أزمة الصواريخ الكونية والتدخل الأمريكي في فيتنام</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10" name="Espace réservé du contenu 2"/>
          <p:cNvSpPr txBox="1">
            <a:spLocks/>
          </p:cNvSpPr>
          <p:nvPr/>
        </p:nvSpPr>
        <p:spPr>
          <a:xfrm>
            <a:off x="3880628" y="3786190"/>
            <a:ext cx="7929618" cy="57150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فجرت صراعا اجتماعيا عنيفا وحتمت تغير واسع</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12" name="Espace réservé du contenu 2"/>
          <p:cNvSpPr txBox="1">
            <a:spLocks/>
          </p:cNvSpPr>
          <p:nvPr/>
        </p:nvSpPr>
        <p:spPr>
          <a:xfrm>
            <a:off x="3952066" y="4357694"/>
            <a:ext cx="7929618" cy="135732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DZ" sz="2800" dirty="0" smtClean="0">
                <a:latin typeface="Simplified Arabic" pitchFamily="18" charset="-78"/>
                <a:cs typeface="Simplified Arabic" pitchFamily="18" charset="-78"/>
              </a:rPr>
              <a:t>إن فشل التوسع الإصلاحي التعليمي في تحقيق النتائج التي اعتمدتها الوظيفية هي التحدي الحقيقي- </a:t>
            </a:r>
            <a:r>
              <a:rPr lang="ar-DZ" sz="2800" dirty="0" err="1" smtClean="0">
                <a:latin typeface="Simplified Arabic" pitchFamily="18" charset="-78"/>
                <a:cs typeface="Simplified Arabic" pitchFamily="18" charset="-78"/>
              </a:rPr>
              <a:t>الامبريقي</a:t>
            </a:r>
            <a:r>
              <a:rPr lang="ar-DZ" sz="2800" dirty="0" smtClean="0">
                <a:latin typeface="Simplified Arabic" pitchFamily="18" charset="-78"/>
                <a:cs typeface="Simplified Arabic" pitchFamily="18" charset="-78"/>
              </a:rPr>
              <a:t> لهذه النظرية التقليدية</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xit" presetSubtype="10" fill="hold" nodeType="clickEffect">
                                  <p:stCondLst>
                                    <p:cond delay="0"/>
                                  </p:stCondLst>
                                  <p:childTnLst>
                                    <p:anim calcmode="lin" valueType="num">
                                      <p:cBhvr>
                                        <p:cTn id="11" dur="5000"/>
                                        <p:tgtEl>
                                          <p:spTgt spid="11"/>
                                        </p:tgtEl>
                                        <p:attrNameLst>
                                          <p:attrName>ppt_h</p:attrName>
                                        </p:attrNameLst>
                                      </p:cBhvr>
                                      <p:tavLst>
                                        <p:tav tm="0">
                                          <p:val>
                                            <p:strVal val="ppt_h"/>
                                          </p:val>
                                        </p:tav>
                                        <p:tav tm="100000">
                                          <p:val>
                                            <p:strVal val="ppt_h"/>
                                          </p:val>
                                        </p:tav>
                                      </p:tavLst>
                                    </p:anim>
                                    <p:anim calcmode="lin" valueType="num">
                                      <p:cBhvr>
                                        <p:cTn id="12" dur="5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 dur="1" fill="hold">
                                          <p:stCondLst>
                                            <p:cond delay="4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trips(down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Click="0" advTm="30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Click="0" advTm="5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5400" b="1" dirty="0" smtClean="0">
                <a:latin typeface="Traditional Arabic" pitchFamily="18" charset="-78"/>
                <a:cs typeface="Traditional Arabic" pitchFamily="18" charset="-78"/>
              </a:rPr>
              <a:t>المحاضرة 05: رواد الاتجاه البنائي الوظيفي في التربية</a:t>
            </a:r>
            <a:endParaRPr lang="ar-SA" sz="54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2">
            <a:lum/>
          </a:blip>
          <a:stretch>
            <a:fillRect/>
          </a:stretch>
        </p:blipFill>
        <p:spPr bwMode="auto">
          <a:xfrm>
            <a:off x="1" y="447"/>
            <a:ext cx="12190412" cy="6857106"/>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334214" y="5143512"/>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err="1" smtClean="0">
                <a:latin typeface="Simplified Arabic" pitchFamily="18" charset="-78"/>
                <a:cs typeface="Simplified Arabic" pitchFamily="18" charset="-78"/>
              </a:rPr>
              <a:t>اميل</a:t>
            </a:r>
            <a:r>
              <a:rPr lang="ar-DZ" sz="4800" b="1" dirty="0" smtClean="0">
                <a:latin typeface="Simplified Arabic" pitchFamily="18" charset="-78"/>
                <a:cs typeface="Simplified Arabic" pitchFamily="18" charset="-78"/>
              </a:rPr>
              <a:t> </a:t>
            </a:r>
            <a:r>
              <a:rPr lang="ar-DZ" sz="4800" b="1" dirty="0" err="1" smtClean="0">
                <a:latin typeface="Simplified Arabic" pitchFamily="18" charset="-78"/>
                <a:cs typeface="Simplified Arabic" pitchFamily="18" charset="-78"/>
              </a:rPr>
              <a:t>دوكايم</a:t>
            </a:r>
            <a:endParaRPr lang="fr-FR" sz="4800" dirty="0">
              <a:solidFill>
                <a:schemeClr val="tx1"/>
              </a:solidFill>
              <a:latin typeface="Simplified Arabic" pitchFamily="18" charset="-78"/>
              <a:cs typeface="Simplified Arabic" pitchFamily="18" charset="-78"/>
            </a:endParaRPr>
          </a:p>
        </p:txBody>
      </p:sp>
    </p:spTree>
  </p:cSld>
  <p:clrMapOvr>
    <a:masterClrMapping/>
  </p:clrMapOvr>
  <p:transition spd="med" advClick="0"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 </a:t>
            </a:r>
            <a:r>
              <a:rPr lang="ar-DZ" sz="3600" b="1" dirty="0" err="1" smtClean="0">
                <a:latin typeface="Simplified Arabic" pitchFamily="18" charset="-78"/>
                <a:cs typeface="Simplified Arabic" pitchFamily="18" charset="-78"/>
              </a:rPr>
              <a:t>اميل</a:t>
            </a:r>
            <a:r>
              <a:rPr lang="ar-DZ" sz="3600" b="1" dirty="0" smtClean="0">
                <a:latin typeface="Simplified Arabic" pitchFamily="18" charset="-78"/>
                <a:cs typeface="Simplified Arabic" pitchFamily="18" charset="-78"/>
              </a:rPr>
              <a:t> </a:t>
            </a:r>
            <a:r>
              <a:rPr lang="ar-DZ" sz="3600" b="1" dirty="0" err="1" smtClean="0">
                <a:latin typeface="Simplified Arabic" pitchFamily="18" charset="-78"/>
                <a:cs typeface="Simplified Arabic" pitchFamily="18" charset="-78"/>
              </a:rPr>
              <a:t>دوكايم</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500066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2900" dirty="0" smtClean="0">
                <a:latin typeface="Simplified Arabic" pitchFamily="18" charset="-78"/>
                <a:cs typeface="Simplified Arabic" pitchFamily="18" charset="-78"/>
              </a:rPr>
              <a:t>عاش </a:t>
            </a:r>
            <a:r>
              <a:rPr lang="ar-DZ" sz="2900" dirty="0" err="1" smtClean="0">
                <a:latin typeface="Simplified Arabic" pitchFamily="18" charset="-78"/>
                <a:cs typeface="Simplified Arabic" pitchFamily="18" charset="-78"/>
              </a:rPr>
              <a:t>دوكاريم</a:t>
            </a:r>
            <a:r>
              <a:rPr lang="ar-DZ" sz="2900" dirty="0" smtClean="0">
                <a:latin typeface="Simplified Arabic" pitchFamily="18" charset="-78"/>
                <a:cs typeface="Simplified Arabic" pitchFamily="18" charset="-78"/>
              </a:rPr>
              <a:t> في الفترة (1858-1917) اتسمت تحليلاته بالصبغة البنائية الوظيفية حرث إضافة إسهامات كثيرة في تأسيس علم الاجتماع وفروعه المتخصصة، خاصة علم اجتماع التربية حيث كانت أفكاره وليدة الخبرة... </a:t>
            </a:r>
            <a:r>
              <a:rPr lang="ar-DZ" sz="2900" dirty="0" err="1" smtClean="0">
                <a:latin typeface="Simplified Arabic" pitchFamily="18" charset="-78"/>
                <a:cs typeface="Simplified Arabic" pitchFamily="18" charset="-78"/>
              </a:rPr>
              <a:t>السوسولوجية</a:t>
            </a:r>
            <a:r>
              <a:rPr lang="ar-DZ" sz="2900" dirty="0" smtClean="0">
                <a:latin typeface="Simplified Arabic" pitchFamily="18" charset="-78"/>
                <a:cs typeface="Simplified Arabic" pitchFamily="18" charset="-78"/>
              </a:rPr>
              <a:t> للقضايا أو المشكلات التي عاصرها </a:t>
            </a:r>
            <a:r>
              <a:rPr lang="ar-DZ" sz="2900" dirty="0" err="1" smtClean="0">
                <a:latin typeface="Simplified Arabic" pitchFamily="18" charset="-78"/>
                <a:cs typeface="Simplified Arabic" pitchFamily="18" charset="-78"/>
              </a:rPr>
              <a:t>دوركايم</a:t>
            </a:r>
            <a:r>
              <a:rPr lang="ar-DZ" sz="2900" dirty="0" smtClean="0">
                <a:latin typeface="Simplified Arabic" pitchFamily="18" charset="-78"/>
                <a:cs typeface="Simplified Arabic" pitchFamily="18" charset="-78"/>
              </a:rPr>
              <a:t> في فرنسا وأوروبا عامة، حيث اقترنت أفكاره في معالجة هذه القضايا بالمدخل </a:t>
            </a:r>
            <a:r>
              <a:rPr lang="ar-DZ" sz="2900" dirty="0" err="1" smtClean="0">
                <a:latin typeface="Simplified Arabic" pitchFamily="18" charset="-78"/>
                <a:cs typeface="Simplified Arabic" pitchFamily="18" charset="-78"/>
              </a:rPr>
              <a:t>السوسيو</a:t>
            </a:r>
            <a:r>
              <a:rPr lang="ar-DZ" sz="2900" dirty="0" smtClean="0">
                <a:latin typeface="Simplified Arabic" pitchFamily="18" charset="-78"/>
                <a:cs typeface="Simplified Arabic" pitchFamily="18" charset="-78"/>
              </a:rPr>
              <a:t>- تربوي التي ظهرت في كتابه " التربية وعلم الاجتماع " الذي نشر سنة 1956، حيث تصور فيه أن التربية شيء اجتماعي وأنها تعتبر المجتمع ككل كما تعد الوسط الاجتماعي الذي يحدد الأفكار واعتماد القيم كما المجتمع لا يستطيع الاستمرار إلا إذا اعتمد ما يحدث نوعًا من التجانس الكاف، حيث تكون التربية هي الوسيلة هذا التجانس والتي تعزز بقائه ووجوده لما أنها جزء أساسي من عناصر ومتطلبات الحياة الاجتماعية.</a:t>
            </a:r>
            <a:endParaRPr lang="fr-FR" sz="2900" dirty="0" smtClean="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600" dirty="0" smtClean="0">
                <a:latin typeface="Simplified Arabic" pitchFamily="18" charset="-78"/>
                <a:cs typeface="Simplified Arabic" pitchFamily="18" charset="-78"/>
              </a:rPr>
              <a:t>وعن طريق التربية أيضا يمكن إحداث التنوع والتخصص المطلوب للحياة الاجتماعية. حيث عرف انطلاقا من هذا </a:t>
            </a:r>
            <a:r>
              <a:rPr lang="ar-DZ" sz="3600" dirty="0" err="1" smtClean="0">
                <a:latin typeface="Simplified Arabic" pitchFamily="18" charset="-78"/>
                <a:cs typeface="Simplified Arabic" pitchFamily="18" charset="-78"/>
              </a:rPr>
              <a:t>دوكاريم</a:t>
            </a:r>
            <a:r>
              <a:rPr lang="ar-DZ" sz="3600" dirty="0" smtClean="0">
                <a:latin typeface="Simplified Arabic" pitchFamily="18" charset="-78"/>
                <a:cs typeface="Simplified Arabic" pitchFamily="18" charset="-78"/>
              </a:rPr>
              <a:t> التربية " التأثير الذي تمارسه الأجيال الأكبر سنا على تلك الأجيال التي ليست مؤهلة بعد الحياة الاجتماعية، وهي تهدف لأن توقظ وتنمي في الطفل تلك القدرات الفيزيقية والعقلية والأخلاقية والتي يتطلبها منه مجتمعه بكل، وتتطلبها منه البيئة المقرر أن يعيش فيها ".</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rcRect l="14838"/>
          <a:stretch>
            <a:fillRect/>
          </a:stretch>
        </p:blipFill>
        <p:spPr>
          <a:xfrm>
            <a:off x="523042" y="642918"/>
            <a:ext cx="3474030"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3200" dirty="0" smtClean="0">
                <a:latin typeface="Simplified Arabic" pitchFamily="18" charset="-78"/>
                <a:cs typeface="Simplified Arabic" pitchFamily="18" charset="-78"/>
              </a:rPr>
              <a:t>أيضا أقر </a:t>
            </a:r>
            <a:r>
              <a:rPr lang="ar-DZ" sz="3200" dirty="0" err="1" smtClean="0">
                <a:latin typeface="Simplified Arabic" pitchFamily="18" charset="-78"/>
                <a:cs typeface="Simplified Arabic" pitchFamily="18" charset="-78"/>
              </a:rPr>
              <a:t>دوكاريم</a:t>
            </a:r>
            <a:r>
              <a:rPr lang="ar-DZ" sz="3200" dirty="0" smtClean="0">
                <a:latin typeface="Simplified Arabic" pitchFamily="18" charset="-78"/>
                <a:cs typeface="Simplified Arabic" pitchFamily="18" charset="-78"/>
              </a:rPr>
              <a:t> التربية وفق النظام التربوية نظام اجتماعي يتفاعل مع نظم ومؤسسات المجتمع يؤثر ويتأثر </a:t>
            </a:r>
            <a:r>
              <a:rPr lang="ar-DZ" sz="3200" dirty="0" err="1" smtClean="0">
                <a:latin typeface="Simplified Arabic" pitchFamily="18" charset="-78"/>
                <a:cs typeface="Simplified Arabic" pitchFamily="18" charset="-78"/>
              </a:rPr>
              <a:t>بها</a:t>
            </a:r>
            <a:r>
              <a:rPr lang="ar-DZ" sz="3200" dirty="0" smtClean="0">
                <a:latin typeface="Simplified Arabic" pitchFamily="18" charset="-78"/>
                <a:cs typeface="Simplified Arabic" pitchFamily="18" charset="-78"/>
              </a:rPr>
              <a:t>. تكلم أيضا على (الضمير المعني) واعتبر التربية الاجتماعية باعتبارها العملية الاجتماعية لتكوين هذا الضمير، من خلال مجموع القيم والعادات والتقاليد السائدة في المجتمع</a:t>
            </a:r>
            <a:r>
              <a:rPr lang="ar-SA"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857232"/>
            <a:ext cx="3855624" cy="542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666446" y="500042"/>
            <a:ext cx="6966790"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2800" dirty="0" smtClean="0">
                <a:latin typeface="Simplified Arabic" pitchFamily="18" charset="-78"/>
                <a:cs typeface="Simplified Arabic" pitchFamily="18" charset="-78"/>
              </a:rPr>
              <a:t>وفق ما عليه عملية الضبط الاجتماعي خاصة في علاقة الثقافة بالمجتمع، حيث ميز </a:t>
            </a:r>
            <a:r>
              <a:rPr lang="ar-DZ" sz="2800" dirty="0" err="1" smtClean="0">
                <a:latin typeface="Simplified Arabic" pitchFamily="18" charset="-78"/>
                <a:cs typeface="Simplified Arabic" pitchFamily="18" charset="-78"/>
              </a:rPr>
              <a:t>دوكايم</a:t>
            </a:r>
            <a:r>
              <a:rPr lang="ar-DZ" sz="2800" dirty="0" smtClean="0">
                <a:latin typeface="Simplified Arabic" pitchFamily="18" charset="-78"/>
                <a:cs typeface="Simplified Arabic" pitchFamily="18" charset="-78"/>
              </a:rPr>
              <a:t> بين العموميات الثقافية التي تتضمن الأفكار والمعارف والقيم والعادات والمعايير الإنسانية والتي تهدف إلى أن يكتسبها جميع أعضاء المجتمع بعض النظر عن الطبيعة، وبين الخصوصيات الثقافية التي تتضمن الأفكار والمعتقدات والمعايير وأساليب التفكير التي غير أعضاء طبقة أو مهنة أو فئة معينة في تفاعلهم وسلوكياتهم.</a:t>
            </a:r>
            <a:endParaRPr lang="fr-FR" sz="28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785794"/>
            <a:ext cx="3855624" cy="5572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3413</TotalTime>
  <Words>643</Words>
  <Application>Microsoft Office PowerPoint</Application>
  <PresentationFormat>Personnalisé</PresentationFormat>
  <Paragraphs>29</Paragraphs>
  <Slides>16</Slides>
  <Notes>0</Notes>
  <HiddenSlides>0</HiddenSlides>
  <MMClips>1</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399</cp:revision>
  <dcterms:created xsi:type="dcterms:W3CDTF">2019-10-06T17:17:35Z</dcterms:created>
  <dcterms:modified xsi:type="dcterms:W3CDTF">2022-09-24T09:04:00Z</dcterms:modified>
</cp:coreProperties>
</file>