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3"/>
  </p:notesMasterIdLst>
  <p:sldIdLst>
    <p:sldId id="266" r:id="rId2"/>
    <p:sldId id="256" r:id="rId3"/>
    <p:sldId id="258" r:id="rId4"/>
    <p:sldId id="259" r:id="rId5"/>
    <p:sldId id="260" r:id="rId6"/>
    <p:sldId id="261" r:id="rId7"/>
    <p:sldId id="267" r:id="rId8"/>
    <p:sldId id="262" r:id="rId9"/>
    <p:sldId id="263" r:id="rId10"/>
    <p:sldId id="264" r:id="rId11"/>
    <p:sldId id="265" r:id="rId12"/>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varScale="1">
        <p:scale>
          <a:sx n="70" d="100"/>
          <a:sy n="70" d="100"/>
        </p:scale>
        <p:origin x="-2010"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DZ"/>
          </a:p>
        </p:txBody>
      </p:sp>
      <p:sp>
        <p:nvSpPr>
          <p:cNvPr id="3" name="Espace réservé de la date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949C7D2-B46C-4573-BCE5-488DD3A66212}" type="datetimeFigureOut">
              <a:rPr lang="ar-DZ" smtClean="0"/>
              <a:t>06-03-1443</a:t>
            </a:fld>
            <a:endParaRPr lang="ar-DZ"/>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DZ"/>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6" name="Espace réservé du pied de page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DZ"/>
          </a:p>
        </p:txBody>
      </p:sp>
      <p:sp>
        <p:nvSpPr>
          <p:cNvPr id="7" name="Espace réservé du numéro de diapositive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2EA9A65-0914-43FB-A6F2-7D47C44672F8}" type="slidenum">
              <a:rPr lang="ar-DZ" smtClean="0"/>
              <a:t>‹N°›</a:t>
            </a:fld>
            <a:endParaRPr lang="ar-DZ"/>
          </a:p>
        </p:txBody>
      </p:sp>
    </p:spTree>
    <p:extLst>
      <p:ext uri="{BB962C8B-B14F-4D97-AF65-F5344CB8AC3E}">
        <p14:creationId xmlns:p14="http://schemas.microsoft.com/office/powerpoint/2010/main" val="174376348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ar-DZ"/>
          </a:p>
        </p:txBody>
      </p:sp>
      <p:sp>
        <p:nvSpPr>
          <p:cNvPr id="4" name="Espace réservé du numéro de diapositive 3"/>
          <p:cNvSpPr>
            <a:spLocks noGrp="1"/>
          </p:cNvSpPr>
          <p:nvPr>
            <p:ph type="sldNum" sz="quarter" idx="10"/>
          </p:nvPr>
        </p:nvSpPr>
        <p:spPr/>
        <p:txBody>
          <a:bodyPr/>
          <a:lstStyle/>
          <a:p>
            <a:fld id="{42EA9A65-0914-43FB-A6F2-7D47C44672F8}" type="slidenum">
              <a:rPr lang="ar-DZ" smtClean="0"/>
              <a:t>4</a:t>
            </a:fld>
            <a:endParaRPr lang="ar-DZ"/>
          </a:p>
        </p:txBody>
      </p:sp>
    </p:spTree>
    <p:extLst>
      <p:ext uri="{BB962C8B-B14F-4D97-AF65-F5344CB8AC3E}">
        <p14:creationId xmlns:p14="http://schemas.microsoft.com/office/powerpoint/2010/main" val="2952932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ar-DZ"/>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ar-DZ"/>
          </a:p>
        </p:txBody>
      </p:sp>
      <p:sp>
        <p:nvSpPr>
          <p:cNvPr id="4" name="Espace réservé de la date 3"/>
          <p:cNvSpPr>
            <a:spLocks noGrp="1"/>
          </p:cNvSpPr>
          <p:nvPr>
            <p:ph type="dt" sz="half" idx="10"/>
          </p:nvPr>
        </p:nvSpPr>
        <p:spPr/>
        <p:txBody>
          <a:bodyPr/>
          <a:lstStyle/>
          <a:p>
            <a:fld id="{97EC80A3-A099-447E-A215-F80EB743F188}" type="datetimeFigureOut">
              <a:rPr lang="ar-DZ" smtClean="0"/>
              <a:t>06-03-1443</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3ABAE9D7-9C57-47EF-80C3-C18E56AB93FD}" type="slidenum">
              <a:rPr lang="ar-DZ" smtClean="0"/>
              <a:t>‹N°›</a:t>
            </a:fld>
            <a:endParaRPr lang="ar-DZ"/>
          </a:p>
        </p:txBody>
      </p:sp>
    </p:spTree>
    <p:extLst>
      <p:ext uri="{BB962C8B-B14F-4D97-AF65-F5344CB8AC3E}">
        <p14:creationId xmlns:p14="http://schemas.microsoft.com/office/powerpoint/2010/main" val="366613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97EC80A3-A099-447E-A215-F80EB743F188}" type="datetimeFigureOut">
              <a:rPr lang="ar-DZ" smtClean="0"/>
              <a:t>06-03-1443</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3ABAE9D7-9C57-47EF-80C3-C18E56AB93FD}" type="slidenum">
              <a:rPr lang="ar-DZ" smtClean="0"/>
              <a:t>‹N°›</a:t>
            </a:fld>
            <a:endParaRPr lang="ar-DZ"/>
          </a:p>
        </p:txBody>
      </p:sp>
    </p:spTree>
    <p:extLst>
      <p:ext uri="{BB962C8B-B14F-4D97-AF65-F5344CB8AC3E}">
        <p14:creationId xmlns:p14="http://schemas.microsoft.com/office/powerpoint/2010/main" val="1431191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ar-DZ"/>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97EC80A3-A099-447E-A215-F80EB743F188}" type="datetimeFigureOut">
              <a:rPr lang="ar-DZ" smtClean="0"/>
              <a:t>06-03-1443</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3ABAE9D7-9C57-47EF-80C3-C18E56AB93FD}" type="slidenum">
              <a:rPr lang="ar-DZ" smtClean="0"/>
              <a:t>‹N°›</a:t>
            </a:fld>
            <a:endParaRPr lang="ar-DZ"/>
          </a:p>
        </p:txBody>
      </p:sp>
    </p:spTree>
    <p:extLst>
      <p:ext uri="{BB962C8B-B14F-4D97-AF65-F5344CB8AC3E}">
        <p14:creationId xmlns:p14="http://schemas.microsoft.com/office/powerpoint/2010/main" val="2777266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97EC80A3-A099-447E-A215-F80EB743F188}" type="datetimeFigureOut">
              <a:rPr lang="ar-DZ" smtClean="0"/>
              <a:t>06-03-1443</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3ABAE9D7-9C57-47EF-80C3-C18E56AB93FD}" type="slidenum">
              <a:rPr lang="ar-DZ" smtClean="0"/>
              <a:t>‹N°›</a:t>
            </a:fld>
            <a:endParaRPr lang="ar-DZ"/>
          </a:p>
        </p:txBody>
      </p:sp>
    </p:spTree>
    <p:extLst>
      <p:ext uri="{BB962C8B-B14F-4D97-AF65-F5344CB8AC3E}">
        <p14:creationId xmlns:p14="http://schemas.microsoft.com/office/powerpoint/2010/main" val="3432397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Modifiez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7EC80A3-A099-447E-A215-F80EB743F188}" type="datetimeFigureOut">
              <a:rPr lang="ar-DZ" smtClean="0"/>
              <a:t>06-03-1443</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3ABAE9D7-9C57-47EF-80C3-C18E56AB93FD}" type="slidenum">
              <a:rPr lang="ar-DZ" smtClean="0"/>
              <a:t>‹N°›</a:t>
            </a:fld>
            <a:endParaRPr lang="ar-DZ"/>
          </a:p>
        </p:txBody>
      </p:sp>
    </p:spTree>
    <p:extLst>
      <p:ext uri="{BB962C8B-B14F-4D97-AF65-F5344CB8AC3E}">
        <p14:creationId xmlns:p14="http://schemas.microsoft.com/office/powerpoint/2010/main" val="1831172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e la date 4"/>
          <p:cNvSpPr>
            <a:spLocks noGrp="1"/>
          </p:cNvSpPr>
          <p:nvPr>
            <p:ph type="dt" sz="half" idx="10"/>
          </p:nvPr>
        </p:nvSpPr>
        <p:spPr/>
        <p:txBody>
          <a:bodyPr/>
          <a:lstStyle/>
          <a:p>
            <a:fld id="{97EC80A3-A099-447E-A215-F80EB743F188}" type="datetimeFigureOut">
              <a:rPr lang="ar-DZ" smtClean="0"/>
              <a:t>06-03-1443</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3ABAE9D7-9C57-47EF-80C3-C18E56AB93FD}" type="slidenum">
              <a:rPr lang="ar-DZ" smtClean="0"/>
              <a:t>‹N°›</a:t>
            </a:fld>
            <a:endParaRPr lang="ar-DZ"/>
          </a:p>
        </p:txBody>
      </p:sp>
    </p:spTree>
    <p:extLst>
      <p:ext uri="{BB962C8B-B14F-4D97-AF65-F5344CB8AC3E}">
        <p14:creationId xmlns:p14="http://schemas.microsoft.com/office/powerpoint/2010/main" val="2088053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Espace réservé de la date 6"/>
          <p:cNvSpPr>
            <a:spLocks noGrp="1"/>
          </p:cNvSpPr>
          <p:nvPr>
            <p:ph type="dt" sz="half" idx="10"/>
          </p:nvPr>
        </p:nvSpPr>
        <p:spPr/>
        <p:txBody>
          <a:bodyPr/>
          <a:lstStyle/>
          <a:p>
            <a:fld id="{97EC80A3-A099-447E-A215-F80EB743F188}" type="datetimeFigureOut">
              <a:rPr lang="ar-DZ" smtClean="0"/>
              <a:t>06-03-1443</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3ABAE9D7-9C57-47EF-80C3-C18E56AB93FD}" type="slidenum">
              <a:rPr lang="ar-DZ" smtClean="0"/>
              <a:t>‹N°›</a:t>
            </a:fld>
            <a:endParaRPr lang="ar-DZ"/>
          </a:p>
        </p:txBody>
      </p:sp>
    </p:spTree>
    <p:extLst>
      <p:ext uri="{BB962C8B-B14F-4D97-AF65-F5344CB8AC3E}">
        <p14:creationId xmlns:p14="http://schemas.microsoft.com/office/powerpoint/2010/main" val="2651950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e la date 2"/>
          <p:cNvSpPr>
            <a:spLocks noGrp="1"/>
          </p:cNvSpPr>
          <p:nvPr>
            <p:ph type="dt" sz="half" idx="10"/>
          </p:nvPr>
        </p:nvSpPr>
        <p:spPr/>
        <p:txBody>
          <a:bodyPr/>
          <a:lstStyle/>
          <a:p>
            <a:fld id="{97EC80A3-A099-447E-A215-F80EB743F188}" type="datetimeFigureOut">
              <a:rPr lang="ar-DZ" smtClean="0"/>
              <a:t>06-03-1443</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p>
            <a:fld id="{3ABAE9D7-9C57-47EF-80C3-C18E56AB93FD}" type="slidenum">
              <a:rPr lang="ar-DZ" smtClean="0"/>
              <a:t>‹N°›</a:t>
            </a:fld>
            <a:endParaRPr lang="ar-DZ"/>
          </a:p>
        </p:txBody>
      </p:sp>
    </p:spTree>
    <p:extLst>
      <p:ext uri="{BB962C8B-B14F-4D97-AF65-F5344CB8AC3E}">
        <p14:creationId xmlns:p14="http://schemas.microsoft.com/office/powerpoint/2010/main" val="1237911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7EC80A3-A099-447E-A215-F80EB743F188}" type="datetimeFigureOut">
              <a:rPr lang="ar-DZ" smtClean="0"/>
              <a:t>06-03-1443</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3ABAE9D7-9C57-47EF-80C3-C18E56AB93FD}" type="slidenum">
              <a:rPr lang="ar-DZ" smtClean="0"/>
              <a:t>‹N°›</a:t>
            </a:fld>
            <a:endParaRPr lang="ar-DZ"/>
          </a:p>
        </p:txBody>
      </p:sp>
    </p:spTree>
    <p:extLst>
      <p:ext uri="{BB962C8B-B14F-4D97-AF65-F5344CB8AC3E}">
        <p14:creationId xmlns:p14="http://schemas.microsoft.com/office/powerpoint/2010/main" val="2479741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Modifiez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7EC80A3-A099-447E-A215-F80EB743F188}" type="datetimeFigureOut">
              <a:rPr lang="ar-DZ" smtClean="0"/>
              <a:t>06-03-1443</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3ABAE9D7-9C57-47EF-80C3-C18E56AB93FD}" type="slidenum">
              <a:rPr lang="ar-DZ" smtClean="0"/>
              <a:t>‹N°›</a:t>
            </a:fld>
            <a:endParaRPr lang="ar-DZ"/>
          </a:p>
        </p:txBody>
      </p:sp>
    </p:spTree>
    <p:extLst>
      <p:ext uri="{BB962C8B-B14F-4D97-AF65-F5344CB8AC3E}">
        <p14:creationId xmlns:p14="http://schemas.microsoft.com/office/powerpoint/2010/main" val="3057959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Modifiez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7EC80A3-A099-447E-A215-F80EB743F188}" type="datetimeFigureOut">
              <a:rPr lang="ar-DZ" smtClean="0"/>
              <a:t>06-03-1443</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3ABAE9D7-9C57-47EF-80C3-C18E56AB93FD}" type="slidenum">
              <a:rPr lang="ar-DZ" smtClean="0"/>
              <a:t>‹N°›</a:t>
            </a:fld>
            <a:endParaRPr lang="ar-DZ"/>
          </a:p>
        </p:txBody>
      </p:sp>
    </p:spTree>
    <p:extLst>
      <p:ext uri="{BB962C8B-B14F-4D97-AF65-F5344CB8AC3E}">
        <p14:creationId xmlns:p14="http://schemas.microsoft.com/office/powerpoint/2010/main" val="3272200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fr-FR" smtClean="0"/>
              <a:t>Modifiez le style du titre</a:t>
            </a:r>
            <a:endParaRPr lang="ar-DZ"/>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7EC80A3-A099-447E-A215-F80EB743F188}" type="datetimeFigureOut">
              <a:rPr lang="ar-DZ" smtClean="0"/>
              <a:t>06-03-1443</a:t>
            </a:fld>
            <a:endParaRPr lang="ar-DZ"/>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p>
        </p:txBody>
      </p:sp>
      <p:sp>
        <p:nvSpPr>
          <p:cNvPr id="6" name="Espace réservé du numéro de diapositive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ABAE9D7-9C57-47EF-80C3-C18E56AB93FD}" type="slidenum">
              <a:rPr lang="ar-DZ" smtClean="0"/>
              <a:t>‹N°›</a:t>
            </a:fld>
            <a:endParaRPr lang="ar-DZ"/>
          </a:p>
        </p:txBody>
      </p:sp>
    </p:spTree>
    <p:extLst>
      <p:ext uri="{BB962C8B-B14F-4D97-AF65-F5344CB8AC3E}">
        <p14:creationId xmlns:p14="http://schemas.microsoft.com/office/powerpoint/2010/main" val="3855772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955528" y="548680"/>
            <a:ext cx="7228841" cy="5904656"/>
          </a:xfrm>
          <a:prstGeom prst="roundRect">
            <a:avLst>
              <a:gd name="adj" fmla="val 18634"/>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3" name="Arrondir un rectangle avec un coin du même côté 2"/>
          <p:cNvSpPr/>
          <p:nvPr/>
        </p:nvSpPr>
        <p:spPr>
          <a:xfrm rot="16200000">
            <a:off x="15295" y="1830659"/>
            <a:ext cx="5400597" cy="3268692"/>
          </a:xfrm>
          <a:prstGeom prst="round2SameRect">
            <a:avLst>
              <a:gd name="adj1" fmla="val 27643"/>
              <a:gd name="adj2" fmla="val 0"/>
            </a:avLst>
          </a:prstGeom>
          <a:solidFill>
            <a:schemeClr val="bg1">
              <a:lumMod val="75000"/>
              <a:alpha val="85000"/>
            </a:schemeClr>
          </a:solidFill>
          <a:ln>
            <a:noFill/>
          </a:ln>
          <a:effectLst>
            <a:innerShdw blurRad="114300" dist="635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4" name="Arrondir un rectangle avec un coin du même côté 3"/>
          <p:cNvSpPr/>
          <p:nvPr/>
        </p:nvSpPr>
        <p:spPr>
          <a:xfrm rot="5400000">
            <a:off x="3723824" y="1830840"/>
            <a:ext cx="5400597" cy="3268330"/>
          </a:xfrm>
          <a:prstGeom prst="round2SameRect">
            <a:avLst>
              <a:gd name="adj1" fmla="val 27643"/>
              <a:gd name="adj2" fmla="val 0"/>
            </a:avLst>
          </a:prstGeom>
          <a:solidFill>
            <a:schemeClr val="bg1">
              <a:lumMod val="75000"/>
            </a:schemeClr>
          </a:solidFill>
          <a:ln>
            <a:noFill/>
          </a:ln>
          <a:effectLst>
            <a:innerShdw blurRad="114300" dist="635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grpSp>
        <p:nvGrpSpPr>
          <p:cNvPr id="17" name="Groupe 16"/>
          <p:cNvGrpSpPr/>
          <p:nvPr/>
        </p:nvGrpSpPr>
        <p:grpSpPr>
          <a:xfrm>
            <a:off x="1206966" y="764708"/>
            <a:ext cx="3268692" cy="5400597"/>
            <a:chOff x="539552" y="692694"/>
            <a:chExt cx="3744415" cy="5400602"/>
          </a:xfrm>
          <a:solidFill>
            <a:schemeClr val="bg1"/>
          </a:solidFill>
        </p:grpSpPr>
        <p:sp>
          <p:nvSpPr>
            <p:cNvPr id="18" name="Arrondir un rectangle avec un coin du même côté 17"/>
            <p:cNvSpPr/>
            <p:nvPr/>
          </p:nvSpPr>
          <p:spPr>
            <a:xfrm rot="16200000">
              <a:off x="-288541" y="1520787"/>
              <a:ext cx="5400602" cy="3744415"/>
            </a:xfrm>
            <a:prstGeom prst="round2SameRect">
              <a:avLst>
                <a:gd name="adj1" fmla="val 27643"/>
                <a:gd name="adj2" fmla="val 0"/>
              </a:avLst>
            </a:prstGeom>
            <a:grpFill/>
            <a:ln>
              <a:noFill/>
            </a:ln>
            <a:effectLst>
              <a:innerShdw blurRad="114300" dist="635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19" name="Connecteur droit 18"/>
            <p:cNvCxnSpPr/>
            <p:nvPr/>
          </p:nvCxnSpPr>
          <p:spPr>
            <a:xfrm>
              <a:off x="3707904" y="692696"/>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flipH="1" flipV="1">
              <a:off x="899592" y="995499"/>
              <a:ext cx="2808312" cy="7917"/>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flipH="1">
              <a:off x="539552" y="1414606"/>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flipH="1" flipV="1">
              <a:off x="539552" y="1844823"/>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flipH="1" flipV="1">
              <a:off x="539552" y="2276870"/>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flipH="1" flipV="1">
              <a:off x="539552" y="2708917"/>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flipH="1" flipV="1">
              <a:off x="539552" y="3140964"/>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flipH="1" flipV="1">
              <a:off x="539552" y="3573011"/>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flipH="1" flipV="1">
              <a:off x="539552" y="4005058"/>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flipH="1" flipV="1">
              <a:off x="539552" y="4437105"/>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flipH="1" flipV="1">
              <a:off x="539552" y="4869152"/>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flipH="1">
              <a:off x="539552" y="530120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31" name="Connecteur droit 30"/>
            <p:cNvCxnSpPr/>
            <p:nvPr/>
          </p:nvCxnSpPr>
          <p:spPr>
            <a:xfrm flipH="1" flipV="1">
              <a:off x="899592" y="5733246"/>
              <a:ext cx="280831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44" name="Groupe 43"/>
          <p:cNvGrpSpPr/>
          <p:nvPr/>
        </p:nvGrpSpPr>
        <p:grpSpPr>
          <a:xfrm>
            <a:off x="4664238" y="764707"/>
            <a:ext cx="3268330" cy="5400600"/>
            <a:chOff x="4499992" y="692693"/>
            <a:chExt cx="3744000" cy="5400605"/>
          </a:xfrm>
          <a:solidFill>
            <a:schemeClr val="bg1"/>
          </a:solidFill>
        </p:grpSpPr>
        <p:sp>
          <p:nvSpPr>
            <p:cNvPr id="45" name="Arrondir un rectangle avec un coin du même côté 44"/>
            <p:cNvSpPr/>
            <p:nvPr/>
          </p:nvSpPr>
          <p:spPr>
            <a:xfrm rot="5400000">
              <a:off x="3671691" y="1520997"/>
              <a:ext cx="5400602" cy="3744000"/>
            </a:xfrm>
            <a:prstGeom prst="round2SameRect">
              <a:avLst>
                <a:gd name="adj1" fmla="val 27643"/>
                <a:gd name="adj2" fmla="val 0"/>
              </a:avLst>
            </a:prstGeom>
            <a:grpFill/>
            <a:ln>
              <a:noFill/>
            </a:ln>
            <a:effectLst>
              <a:innerShdw blurRad="114300" dist="635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46" name="Connecteur droit 45"/>
            <p:cNvCxnSpPr/>
            <p:nvPr/>
          </p:nvCxnSpPr>
          <p:spPr>
            <a:xfrm>
              <a:off x="5004048" y="692693"/>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47" name="Connecteur droit 46"/>
            <p:cNvCxnSpPr/>
            <p:nvPr/>
          </p:nvCxnSpPr>
          <p:spPr>
            <a:xfrm flipH="1">
              <a:off x="5004048" y="995499"/>
              <a:ext cx="2808312" cy="245"/>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48" name="Connecteur droit 47"/>
            <p:cNvCxnSpPr/>
            <p:nvPr/>
          </p:nvCxnSpPr>
          <p:spPr>
            <a:xfrm flipH="1">
              <a:off x="5004048" y="139648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49" name="Connecteur droit 48"/>
            <p:cNvCxnSpPr/>
            <p:nvPr/>
          </p:nvCxnSpPr>
          <p:spPr>
            <a:xfrm flipH="1" flipV="1">
              <a:off x="5004048" y="1844821"/>
              <a:ext cx="3239944"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50" name="Connecteur droit 49"/>
            <p:cNvCxnSpPr/>
            <p:nvPr/>
          </p:nvCxnSpPr>
          <p:spPr>
            <a:xfrm flipH="1" flipV="1">
              <a:off x="5004048" y="2276870"/>
              <a:ext cx="3239944" cy="6"/>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51" name="Connecteur droit 50"/>
            <p:cNvCxnSpPr/>
            <p:nvPr/>
          </p:nvCxnSpPr>
          <p:spPr>
            <a:xfrm flipH="1" flipV="1">
              <a:off x="5004048" y="2707818"/>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52" name="Connecteur droit 51"/>
            <p:cNvCxnSpPr/>
            <p:nvPr/>
          </p:nvCxnSpPr>
          <p:spPr>
            <a:xfrm flipH="1" flipV="1">
              <a:off x="5004048" y="3139857"/>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53" name="Connecteur droit 52"/>
            <p:cNvCxnSpPr/>
            <p:nvPr/>
          </p:nvCxnSpPr>
          <p:spPr>
            <a:xfrm flipH="1" flipV="1">
              <a:off x="5004048" y="3571896"/>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54" name="Connecteur droit 53"/>
            <p:cNvCxnSpPr/>
            <p:nvPr/>
          </p:nvCxnSpPr>
          <p:spPr>
            <a:xfrm flipH="1" flipV="1">
              <a:off x="5004048" y="4003935"/>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55" name="Connecteur droit 54"/>
            <p:cNvCxnSpPr/>
            <p:nvPr/>
          </p:nvCxnSpPr>
          <p:spPr>
            <a:xfrm flipH="1" flipV="1">
              <a:off x="5004048" y="4435974"/>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56" name="Connecteur droit 55"/>
            <p:cNvCxnSpPr/>
            <p:nvPr/>
          </p:nvCxnSpPr>
          <p:spPr>
            <a:xfrm flipH="1" flipV="1">
              <a:off x="5004048" y="4868013"/>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57" name="Connecteur droit 56"/>
            <p:cNvCxnSpPr/>
            <p:nvPr/>
          </p:nvCxnSpPr>
          <p:spPr>
            <a:xfrm flipH="1">
              <a:off x="5004048" y="5300052"/>
              <a:ext cx="3168352"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58" name="Connecteur droit 57"/>
            <p:cNvCxnSpPr/>
            <p:nvPr/>
          </p:nvCxnSpPr>
          <p:spPr>
            <a:xfrm flipH="1">
              <a:off x="5004048" y="5732091"/>
              <a:ext cx="2952328"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59" name="Groupe 58"/>
          <p:cNvGrpSpPr/>
          <p:nvPr/>
        </p:nvGrpSpPr>
        <p:grpSpPr>
          <a:xfrm>
            <a:off x="4230750" y="846830"/>
            <a:ext cx="656248" cy="5190210"/>
            <a:chOff x="4003415" y="774816"/>
            <a:chExt cx="751758" cy="5190215"/>
          </a:xfrm>
        </p:grpSpPr>
        <p:grpSp>
          <p:nvGrpSpPr>
            <p:cNvPr id="60" name="Groupe 59"/>
            <p:cNvGrpSpPr/>
            <p:nvPr/>
          </p:nvGrpSpPr>
          <p:grpSpPr>
            <a:xfrm>
              <a:off x="4014178" y="774816"/>
              <a:ext cx="733324" cy="228845"/>
              <a:chOff x="4014178" y="774816"/>
              <a:chExt cx="733324" cy="228845"/>
            </a:xfrm>
          </p:grpSpPr>
          <p:sp>
            <p:nvSpPr>
              <p:cNvPr id="126" name="Google Shape;151;p5"/>
              <p:cNvSpPr/>
              <p:nvPr/>
            </p:nvSpPr>
            <p:spPr>
              <a:xfrm>
                <a:off x="4518902" y="775061"/>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27" name="Google Shape;152;p5"/>
              <p:cNvSpPr/>
              <p:nvPr/>
            </p:nvSpPr>
            <p:spPr>
              <a:xfrm>
                <a:off x="4123249" y="819965"/>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28" name="Google Shape;153;p5"/>
              <p:cNvSpPr/>
              <p:nvPr/>
            </p:nvSpPr>
            <p:spPr>
              <a:xfrm>
                <a:off x="4131585" y="921265"/>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29" name="Google Shape;151;p5"/>
              <p:cNvSpPr/>
              <p:nvPr/>
            </p:nvSpPr>
            <p:spPr>
              <a:xfrm>
                <a:off x="4014178" y="774816"/>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61" name="Groupe 60"/>
            <p:cNvGrpSpPr/>
            <p:nvPr/>
          </p:nvGrpSpPr>
          <p:grpSpPr>
            <a:xfrm>
              <a:off x="4006696" y="1182830"/>
              <a:ext cx="740141" cy="231775"/>
              <a:chOff x="1271527" y="932755"/>
              <a:chExt cx="740141" cy="231775"/>
            </a:xfrm>
          </p:grpSpPr>
          <p:sp>
            <p:nvSpPr>
              <p:cNvPr id="122"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12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4"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25"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62" name="Groupe 61"/>
            <p:cNvGrpSpPr/>
            <p:nvPr/>
          </p:nvGrpSpPr>
          <p:grpSpPr>
            <a:xfrm>
              <a:off x="4005410" y="1556792"/>
              <a:ext cx="740141" cy="231775"/>
              <a:chOff x="1271527" y="932755"/>
              <a:chExt cx="740141" cy="231775"/>
            </a:xfrm>
          </p:grpSpPr>
          <p:sp>
            <p:nvSpPr>
              <p:cNvPr id="118"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11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0"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21"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63" name="Groupe 62"/>
            <p:cNvGrpSpPr/>
            <p:nvPr/>
          </p:nvGrpSpPr>
          <p:grpSpPr>
            <a:xfrm>
              <a:off x="4015032" y="1916832"/>
              <a:ext cx="740141" cy="231775"/>
              <a:chOff x="1271527" y="932755"/>
              <a:chExt cx="740141" cy="231775"/>
            </a:xfrm>
          </p:grpSpPr>
          <p:sp>
            <p:nvSpPr>
              <p:cNvPr id="114"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1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6"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17"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64" name="Groupe 63"/>
            <p:cNvGrpSpPr/>
            <p:nvPr/>
          </p:nvGrpSpPr>
          <p:grpSpPr>
            <a:xfrm>
              <a:off x="4015032" y="2276872"/>
              <a:ext cx="740141" cy="231775"/>
              <a:chOff x="1271527" y="932755"/>
              <a:chExt cx="740141" cy="231775"/>
            </a:xfrm>
          </p:grpSpPr>
          <p:sp>
            <p:nvSpPr>
              <p:cNvPr id="11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1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1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65" name="Groupe 64"/>
            <p:cNvGrpSpPr/>
            <p:nvPr/>
          </p:nvGrpSpPr>
          <p:grpSpPr>
            <a:xfrm>
              <a:off x="4015032" y="2636912"/>
              <a:ext cx="740141" cy="231775"/>
              <a:chOff x="1271527" y="932755"/>
              <a:chExt cx="740141" cy="231775"/>
            </a:xfrm>
          </p:grpSpPr>
          <p:sp>
            <p:nvSpPr>
              <p:cNvPr id="106"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10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8"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09"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66" name="Groupe 65"/>
            <p:cNvGrpSpPr/>
            <p:nvPr/>
          </p:nvGrpSpPr>
          <p:grpSpPr>
            <a:xfrm>
              <a:off x="4004745" y="2996952"/>
              <a:ext cx="740141" cy="231775"/>
              <a:chOff x="1271527" y="932755"/>
              <a:chExt cx="740141" cy="231775"/>
            </a:xfrm>
          </p:grpSpPr>
          <p:sp>
            <p:nvSpPr>
              <p:cNvPr id="102"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10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4"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05"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67" name="Groupe 66"/>
            <p:cNvGrpSpPr/>
            <p:nvPr/>
          </p:nvGrpSpPr>
          <p:grpSpPr>
            <a:xfrm>
              <a:off x="4014763" y="3392997"/>
              <a:ext cx="740141" cy="231775"/>
              <a:chOff x="1271527" y="932755"/>
              <a:chExt cx="740141" cy="231775"/>
            </a:xfrm>
          </p:grpSpPr>
          <p:sp>
            <p:nvSpPr>
              <p:cNvPr id="98"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9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0"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01"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68" name="Groupe 67"/>
            <p:cNvGrpSpPr/>
            <p:nvPr/>
          </p:nvGrpSpPr>
          <p:grpSpPr>
            <a:xfrm>
              <a:off x="4014763" y="3789040"/>
              <a:ext cx="740141" cy="231775"/>
              <a:chOff x="1271527" y="932755"/>
              <a:chExt cx="740141" cy="231775"/>
            </a:xfrm>
          </p:grpSpPr>
          <p:sp>
            <p:nvSpPr>
              <p:cNvPr id="94"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9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6"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97"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69" name="Groupe 68"/>
            <p:cNvGrpSpPr/>
            <p:nvPr/>
          </p:nvGrpSpPr>
          <p:grpSpPr>
            <a:xfrm>
              <a:off x="4004080" y="4149080"/>
              <a:ext cx="740141" cy="231775"/>
              <a:chOff x="1271527" y="932755"/>
              <a:chExt cx="740141" cy="231775"/>
            </a:xfrm>
          </p:grpSpPr>
          <p:sp>
            <p:nvSpPr>
              <p:cNvPr id="9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9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9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70" name="Groupe 69"/>
            <p:cNvGrpSpPr/>
            <p:nvPr/>
          </p:nvGrpSpPr>
          <p:grpSpPr>
            <a:xfrm>
              <a:off x="4014763" y="4581128"/>
              <a:ext cx="740141" cy="231775"/>
              <a:chOff x="1271527" y="932755"/>
              <a:chExt cx="740141" cy="231775"/>
            </a:xfrm>
          </p:grpSpPr>
          <p:sp>
            <p:nvSpPr>
              <p:cNvPr id="86"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8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8"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89"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71" name="Groupe 70"/>
            <p:cNvGrpSpPr/>
            <p:nvPr/>
          </p:nvGrpSpPr>
          <p:grpSpPr>
            <a:xfrm>
              <a:off x="4003415" y="5013176"/>
              <a:ext cx="740141" cy="231775"/>
              <a:chOff x="1271527" y="932755"/>
              <a:chExt cx="740141" cy="231775"/>
            </a:xfrm>
          </p:grpSpPr>
          <p:sp>
            <p:nvSpPr>
              <p:cNvPr id="82"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8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4"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85"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72" name="Groupe 71"/>
            <p:cNvGrpSpPr/>
            <p:nvPr/>
          </p:nvGrpSpPr>
          <p:grpSpPr>
            <a:xfrm>
              <a:off x="4014763" y="5373216"/>
              <a:ext cx="740141" cy="231775"/>
              <a:chOff x="1271527" y="932755"/>
              <a:chExt cx="740141" cy="231775"/>
            </a:xfrm>
          </p:grpSpPr>
          <p:sp>
            <p:nvSpPr>
              <p:cNvPr id="78"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7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0"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81"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73" name="Groupe 72"/>
            <p:cNvGrpSpPr/>
            <p:nvPr/>
          </p:nvGrpSpPr>
          <p:grpSpPr>
            <a:xfrm>
              <a:off x="4014763" y="5733256"/>
              <a:ext cx="740141" cy="231775"/>
              <a:chOff x="1271527" y="932755"/>
              <a:chExt cx="740141" cy="231775"/>
            </a:xfrm>
          </p:grpSpPr>
          <p:sp>
            <p:nvSpPr>
              <p:cNvPr id="74"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7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6"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77"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sp>
        <p:nvSpPr>
          <p:cNvPr id="139" name="ZoneTexte 138"/>
          <p:cNvSpPr txBox="1"/>
          <p:nvPr/>
        </p:nvSpPr>
        <p:spPr>
          <a:xfrm>
            <a:off x="5285216" y="2996952"/>
            <a:ext cx="2389413" cy="954107"/>
          </a:xfrm>
          <a:prstGeom prst="rect">
            <a:avLst/>
          </a:prstGeom>
          <a:noFill/>
        </p:spPr>
        <p:txBody>
          <a:bodyPr wrap="square" rtlCol="1">
            <a:spAutoFit/>
          </a:bodyPr>
          <a:lstStyle/>
          <a:p>
            <a:pPr algn="ctr"/>
            <a:r>
              <a:rPr lang="ar-DZ" sz="2800" b="1" dirty="0">
                <a:solidFill>
                  <a:srgbClr val="FF0000"/>
                </a:solidFill>
              </a:rPr>
              <a:t>مدخل نظري حول المحاسبة التحليلية</a:t>
            </a:r>
          </a:p>
        </p:txBody>
      </p:sp>
      <p:sp>
        <p:nvSpPr>
          <p:cNvPr id="140" name="ZoneTexte 139"/>
          <p:cNvSpPr txBox="1"/>
          <p:nvPr/>
        </p:nvSpPr>
        <p:spPr>
          <a:xfrm>
            <a:off x="5285216" y="1124744"/>
            <a:ext cx="2270558" cy="584775"/>
          </a:xfrm>
          <a:prstGeom prst="rect">
            <a:avLst/>
          </a:prstGeom>
          <a:noFill/>
        </p:spPr>
        <p:txBody>
          <a:bodyPr wrap="square" rtlCol="1">
            <a:spAutoFit/>
          </a:bodyPr>
          <a:lstStyle/>
          <a:p>
            <a:pPr algn="ctr"/>
            <a:r>
              <a:rPr lang="ar-DZ" sz="1600" dirty="0" smtClean="0"/>
              <a:t>كلية العلوم </a:t>
            </a:r>
            <a:r>
              <a:rPr lang="ar-DZ" sz="1400" dirty="0" smtClean="0"/>
              <a:t>الاقتصادية</a:t>
            </a:r>
            <a:r>
              <a:rPr lang="ar-DZ" sz="1600" dirty="0" smtClean="0"/>
              <a:t> والتجارية وعلوم التسيير</a:t>
            </a:r>
            <a:endParaRPr lang="ar-DZ" sz="1600" dirty="0"/>
          </a:p>
        </p:txBody>
      </p:sp>
      <p:sp>
        <p:nvSpPr>
          <p:cNvPr id="141" name="ZoneTexte 140"/>
          <p:cNvSpPr txBox="1"/>
          <p:nvPr/>
        </p:nvSpPr>
        <p:spPr>
          <a:xfrm>
            <a:off x="5309321" y="848992"/>
            <a:ext cx="2167104" cy="400110"/>
          </a:xfrm>
          <a:prstGeom prst="rect">
            <a:avLst/>
          </a:prstGeom>
          <a:noFill/>
        </p:spPr>
        <p:txBody>
          <a:bodyPr wrap="square" rtlCol="1">
            <a:spAutoFit/>
          </a:bodyPr>
          <a:lstStyle/>
          <a:p>
            <a:pPr algn="ctr"/>
            <a:r>
              <a:rPr lang="ar-DZ" sz="2000" b="1" dirty="0" smtClean="0"/>
              <a:t>جامعة بسكرة</a:t>
            </a:r>
            <a:endParaRPr lang="ar-DZ" sz="2000" b="1" dirty="0"/>
          </a:p>
        </p:txBody>
      </p:sp>
      <p:sp>
        <p:nvSpPr>
          <p:cNvPr id="142" name="ZoneTexte 141"/>
          <p:cNvSpPr txBox="1"/>
          <p:nvPr/>
        </p:nvSpPr>
        <p:spPr>
          <a:xfrm>
            <a:off x="6876256" y="1673709"/>
            <a:ext cx="993815" cy="584775"/>
          </a:xfrm>
          <a:prstGeom prst="rect">
            <a:avLst/>
          </a:prstGeom>
          <a:noFill/>
        </p:spPr>
        <p:txBody>
          <a:bodyPr wrap="square" rtlCol="1">
            <a:spAutoFit/>
          </a:bodyPr>
          <a:lstStyle/>
          <a:p>
            <a:r>
              <a:rPr lang="ar-DZ" sz="1600" b="1" dirty="0" smtClean="0"/>
              <a:t>قسم علوم التسيير</a:t>
            </a:r>
            <a:endParaRPr lang="ar-DZ" sz="1600" b="1" dirty="0"/>
          </a:p>
        </p:txBody>
      </p:sp>
      <p:sp>
        <p:nvSpPr>
          <p:cNvPr id="143" name="ZoneTexte 142"/>
          <p:cNvSpPr txBox="1"/>
          <p:nvPr/>
        </p:nvSpPr>
        <p:spPr>
          <a:xfrm>
            <a:off x="4499992" y="1702549"/>
            <a:ext cx="1772002" cy="369332"/>
          </a:xfrm>
          <a:prstGeom prst="rect">
            <a:avLst/>
          </a:prstGeom>
          <a:noFill/>
        </p:spPr>
        <p:txBody>
          <a:bodyPr wrap="square" rtlCol="1">
            <a:spAutoFit/>
          </a:bodyPr>
          <a:lstStyle/>
          <a:p>
            <a:r>
              <a:rPr lang="ar-DZ" b="1" dirty="0" smtClean="0"/>
              <a:t>السنة الثانية</a:t>
            </a:r>
            <a:endParaRPr lang="ar-DZ" b="1" dirty="0"/>
          </a:p>
        </p:txBody>
      </p:sp>
      <p:sp>
        <p:nvSpPr>
          <p:cNvPr id="144" name="ZoneTexte 143"/>
          <p:cNvSpPr txBox="1"/>
          <p:nvPr/>
        </p:nvSpPr>
        <p:spPr>
          <a:xfrm>
            <a:off x="5436096" y="4653138"/>
            <a:ext cx="2238533" cy="400110"/>
          </a:xfrm>
          <a:prstGeom prst="rect">
            <a:avLst/>
          </a:prstGeom>
          <a:noFill/>
        </p:spPr>
        <p:txBody>
          <a:bodyPr wrap="square" rtlCol="1">
            <a:spAutoFit/>
          </a:bodyPr>
          <a:lstStyle/>
          <a:p>
            <a:pPr algn="ctr"/>
            <a:r>
              <a:rPr lang="ar-DZ" sz="2000" b="1" dirty="0" smtClean="0"/>
              <a:t>طاهري فاطمة الزهراء </a:t>
            </a:r>
            <a:endParaRPr lang="ar-DZ" sz="2000" b="1" dirty="0"/>
          </a:p>
        </p:txBody>
      </p:sp>
      <p:pic>
        <p:nvPicPr>
          <p:cNvPr id="146" name="Image 14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9632" y="1556792"/>
            <a:ext cx="2641143" cy="3861324"/>
          </a:xfrm>
          <a:prstGeom prst="rect">
            <a:avLst/>
          </a:prstGeom>
        </p:spPr>
      </p:pic>
      <p:sp>
        <p:nvSpPr>
          <p:cNvPr id="5" name="ZoneTexte 4"/>
          <p:cNvSpPr txBox="1"/>
          <p:nvPr/>
        </p:nvSpPr>
        <p:spPr>
          <a:xfrm>
            <a:off x="5436096" y="5182094"/>
            <a:ext cx="2040329" cy="707886"/>
          </a:xfrm>
          <a:prstGeom prst="rect">
            <a:avLst/>
          </a:prstGeom>
          <a:noFill/>
        </p:spPr>
        <p:txBody>
          <a:bodyPr wrap="square" rtlCol="1">
            <a:spAutoFit/>
          </a:bodyPr>
          <a:lstStyle/>
          <a:p>
            <a:pPr algn="ctr"/>
            <a:r>
              <a:rPr lang="ar-DZ" sz="2000" b="1" dirty="0" smtClean="0">
                <a:solidFill>
                  <a:srgbClr val="00B0F0"/>
                </a:solidFill>
              </a:rPr>
              <a:t>بالاعتماد على مطبوعة الدكتورة خان أحلام</a:t>
            </a:r>
            <a:endParaRPr lang="ar-DZ" sz="2000" b="1" dirty="0">
              <a:solidFill>
                <a:srgbClr val="00B0F0"/>
              </a:solidFill>
            </a:endParaRPr>
          </a:p>
        </p:txBody>
      </p:sp>
    </p:spTree>
    <p:extLst>
      <p:ext uri="{BB962C8B-B14F-4D97-AF65-F5344CB8AC3E}">
        <p14:creationId xmlns:p14="http://schemas.microsoft.com/office/powerpoint/2010/main" val="8410505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955528" y="548680"/>
            <a:ext cx="7228841" cy="5904656"/>
          </a:xfrm>
          <a:prstGeom prst="roundRect">
            <a:avLst>
              <a:gd name="adj" fmla="val 18634"/>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8" name="Arrondir un rectangle avec un coin du même côté 7"/>
          <p:cNvSpPr/>
          <p:nvPr/>
        </p:nvSpPr>
        <p:spPr>
          <a:xfrm rot="16200000">
            <a:off x="15295" y="1830659"/>
            <a:ext cx="5400597" cy="3268692"/>
          </a:xfrm>
          <a:prstGeom prst="round2SameRect">
            <a:avLst>
              <a:gd name="adj1" fmla="val 27643"/>
              <a:gd name="adj2" fmla="val 0"/>
            </a:avLst>
          </a:prstGeom>
          <a:solidFill>
            <a:schemeClr val="bg1">
              <a:lumMod val="75000"/>
              <a:alpha val="85000"/>
            </a:schemeClr>
          </a:solidFill>
          <a:ln>
            <a:noFill/>
          </a:ln>
          <a:effectLst>
            <a:innerShdw blurRad="114300" dist="635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7" name="Arrondir un rectangle avec un coin du même côté 6"/>
          <p:cNvSpPr/>
          <p:nvPr/>
        </p:nvSpPr>
        <p:spPr>
          <a:xfrm rot="5400000">
            <a:off x="3723824" y="1830840"/>
            <a:ext cx="5400597" cy="3268330"/>
          </a:xfrm>
          <a:prstGeom prst="round2SameRect">
            <a:avLst>
              <a:gd name="adj1" fmla="val 27643"/>
              <a:gd name="adj2" fmla="val 0"/>
            </a:avLst>
          </a:prstGeom>
          <a:solidFill>
            <a:schemeClr val="bg1">
              <a:lumMod val="75000"/>
            </a:schemeClr>
          </a:solidFill>
          <a:ln>
            <a:noFill/>
          </a:ln>
          <a:effectLst>
            <a:innerShdw blurRad="114300" dist="635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grpSp>
        <p:nvGrpSpPr>
          <p:cNvPr id="124" name="Groupe 123"/>
          <p:cNvGrpSpPr/>
          <p:nvPr/>
        </p:nvGrpSpPr>
        <p:grpSpPr>
          <a:xfrm>
            <a:off x="1206966" y="764708"/>
            <a:ext cx="3268692" cy="5400597"/>
            <a:chOff x="539552" y="692694"/>
            <a:chExt cx="3744415" cy="5400602"/>
          </a:xfrm>
          <a:solidFill>
            <a:schemeClr val="bg1"/>
          </a:solidFill>
        </p:grpSpPr>
        <p:sp>
          <p:nvSpPr>
            <p:cNvPr id="5" name="Arrondir un rectangle avec un coin du même côté 4"/>
            <p:cNvSpPr/>
            <p:nvPr/>
          </p:nvSpPr>
          <p:spPr>
            <a:xfrm rot="16200000">
              <a:off x="-288541" y="1520787"/>
              <a:ext cx="5400602" cy="3744415"/>
            </a:xfrm>
            <a:prstGeom prst="round2SameRect">
              <a:avLst>
                <a:gd name="adj1" fmla="val 27643"/>
                <a:gd name="adj2" fmla="val 0"/>
              </a:avLst>
            </a:prstGeom>
            <a:grpFill/>
            <a:ln>
              <a:noFill/>
            </a:ln>
            <a:effectLst>
              <a:innerShdw blurRad="114300" dist="635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82" name="Connecteur droit 81"/>
            <p:cNvCxnSpPr/>
            <p:nvPr/>
          </p:nvCxnSpPr>
          <p:spPr>
            <a:xfrm>
              <a:off x="3707904" y="692696"/>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85" name="Connecteur droit 84"/>
            <p:cNvCxnSpPr/>
            <p:nvPr/>
          </p:nvCxnSpPr>
          <p:spPr>
            <a:xfrm flipH="1" flipV="1">
              <a:off x="899592" y="995499"/>
              <a:ext cx="2808312" cy="7917"/>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86" name="Connecteur droit 85"/>
            <p:cNvCxnSpPr/>
            <p:nvPr/>
          </p:nvCxnSpPr>
          <p:spPr>
            <a:xfrm flipH="1">
              <a:off x="539552" y="1414606"/>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89" name="Connecteur droit 88"/>
            <p:cNvCxnSpPr/>
            <p:nvPr/>
          </p:nvCxnSpPr>
          <p:spPr>
            <a:xfrm flipH="1" flipV="1">
              <a:off x="539552" y="1844823"/>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2" name="Connecteur droit 91"/>
            <p:cNvCxnSpPr/>
            <p:nvPr/>
          </p:nvCxnSpPr>
          <p:spPr>
            <a:xfrm flipH="1" flipV="1">
              <a:off x="539552" y="2276870"/>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3" name="Connecteur droit 92"/>
            <p:cNvCxnSpPr/>
            <p:nvPr/>
          </p:nvCxnSpPr>
          <p:spPr>
            <a:xfrm flipH="1" flipV="1">
              <a:off x="539552" y="2708917"/>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4" name="Connecteur droit 93"/>
            <p:cNvCxnSpPr/>
            <p:nvPr/>
          </p:nvCxnSpPr>
          <p:spPr>
            <a:xfrm flipH="1" flipV="1">
              <a:off x="539552" y="3140964"/>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5" name="Connecteur droit 94"/>
            <p:cNvCxnSpPr/>
            <p:nvPr/>
          </p:nvCxnSpPr>
          <p:spPr>
            <a:xfrm flipH="1" flipV="1">
              <a:off x="539552" y="3573011"/>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6" name="Connecteur droit 95"/>
            <p:cNvCxnSpPr/>
            <p:nvPr/>
          </p:nvCxnSpPr>
          <p:spPr>
            <a:xfrm flipH="1" flipV="1">
              <a:off x="539552" y="4005058"/>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7" name="Connecteur droit 96"/>
            <p:cNvCxnSpPr/>
            <p:nvPr/>
          </p:nvCxnSpPr>
          <p:spPr>
            <a:xfrm flipH="1" flipV="1">
              <a:off x="539552" y="4437105"/>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8" name="Connecteur droit 97"/>
            <p:cNvCxnSpPr/>
            <p:nvPr/>
          </p:nvCxnSpPr>
          <p:spPr>
            <a:xfrm flipH="1" flipV="1">
              <a:off x="539552" y="4869152"/>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9" name="Connecteur droit 98"/>
            <p:cNvCxnSpPr/>
            <p:nvPr/>
          </p:nvCxnSpPr>
          <p:spPr>
            <a:xfrm flipH="1">
              <a:off x="539552" y="530120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0" name="Connecteur droit 99"/>
            <p:cNvCxnSpPr/>
            <p:nvPr/>
          </p:nvCxnSpPr>
          <p:spPr>
            <a:xfrm flipH="1" flipV="1">
              <a:off x="899592" y="5733246"/>
              <a:ext cx="280831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101" name="Groupe 100"/>
          <p:cNvGrpSpPr/>
          <p:nvPr/>
        </p:nvGrpSpPr>
        <p:grpSpPr>
          <a:xfrm>
            <a:off x="7020272" y="3655381"/>
            <a:ext cx="1152128" cy="781731"/>
            <a:chOff x="7236296" y="3655381"/>
            <a:chExt cx="1152128" cy="781731"/>
          </a:xfrm>
        </p:grpSpPr>
        <p:sp>
          <p:nvSpPr>
            <p:cNvPr id="134" name="Rectangle 133"/>
            <p:cNvSpPr/>
            <p:nvPr/>
          </p:nvSpPr>
          <p:spPr>
            <a:xfrm>
              <a:off x="7236296" y="3655381"/>
              <a:ext cx="1152128" cy="781731"/>
            </a:xfrm>
            <a:prstGeom prst="rect">
              <a:avLst/>
            </a:prstGeom>
            <a:solidFill>
              <a:srgbClr val="7030A0"/>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dirty="0"/>
            </a:p>
          </p:txBody>
        </p:sp>
        <p:sp>
          <p:nvSpPr>
            <p:cNvPr id="136" name="ZoneTexte 135"/>
            <p:cNvSpPr txBox="1"/>
            <p:nvPr/>
          </p:nvSpPr>
          <p:spPr>
            <a:xfrm>
              <a:off x="7268338" y="3657218"/>
              <a:ext cx="1080120" cy="707886"/>
            </a:xfrm>
            <a:prstGeom prst="rect">
              <a:avLst/>
            </a:prstGeom>
            <a:noFill/>
          </p:spPr>
          <p:txBody>
            <a:bodyPr wrap="square" rtlCol="1">
              <a:spAutoFit/>
            </a:bodyPr>
            <a:lstStyle/>
            <a:p>
              <a:pPr algn="ctr"/>
              <a:r>
                <a:rPr lang="ar-DZ" sz="2000" b="1" dirty="0" smtClean="0">
                  <a:solidFill>
                    <a:schemeClr val="bg1"/>
                  </a:solidFill>
                </a:rPr>
                <a:t>المحور السابع</a:t>
              </a:r>
              <a:endParaRPr lang="ar-DZ" sz="2000" b="1" dirty="0">
                <a:solidFill>
                  <a:schemeClr val="bg1"/>
                </a:solidFill>
              </a:endParaRPr>
            </a:p>
          </p:txBody>
        </p:sp>
      </p:grpSp>
      <p:grpSp>
        <p:nvGrpSpPr>
          <p:cNvPr id="125" name="Groupe 124"/>
          <p:cNvGrpSpPr/>
          <p:nvPr/>
        </p:nvGrpSpPr>
        <p:grpSpPr>
          <a:xfrm>
            <a:off x="4664238" y="764707"/>
            <a:ext cx="3268330" cy="5400600"/>
            <a:chOff x="4499992" y="692693"/>
            <a:chExt cx="3744000" cy="5400605"/>
          </a:xfrm>
          <a:solidFill>
            <a:schemeClr val="bg1"/>
          </a:solidFill>
        </p:grpSpPr>
        <p:sp>
          <p:nvSpPr>
            <p:cNvPr id="6" name="Arrondir un rectangle avec un coin du même côté 5"/>
            <p:cNvSpPr/>
            <p:nvPr/>
          </p:nvSpPr>
          <p:spPr>
            <a:xfrm rot="5400000">
              <a:off x="3671691" y="1520997"/>
              <a:ext cx="5400602" cy="3744000"/>
            </a:xfrm>
            <a:prstGeom prst="round2SameRect">
              <a:avLst>
                <a:gd name="adj1" fmla="val 27643"/>
                <a:gd name="adj2" fmla="val 0"/>
              </a:avLst>
            </a:prstGeom>
            <a:grpFill/>
            <a:ln>
              <a:noFill/>
            </a:ln>
            <a:effectLst>
              <a:innerShdw blurRad="114300" dist="635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83" name="Connecteur droit 82"/>
            <p:cNvCxnSpPr/>
            <p:nvPr/>
          </p:nvCxnSpPr>
          <p:spPr>
            <a:xfrm>
              <a:off x="5004048" y="692693"/>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102" name="Connecteur droit 101"/>
            <p:cNvCxnSpPr/>
            <p:nvPr/>
          </p:nvCxnSpPr>
          <p:spPr>
            <a:xfrm flipH="1">
              <a:off x="5004048" y="995499"/>
              <a:ext cx="2808312" cy="245"/>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3" name="Connecteur droit 102"/>
            <p:cNvCxnSpPr/>
            <p:nvPr/>
          </p:nvCxnSpPr>
          <p:spPr>
            <a:xfrm flipH="1">
              <a:off x="5004048" y="139648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6" name="Connecteur droit 105"/>
            <p:cNvCxnSpPr/>
            <p:nvPr/>
          </p:nvCxnSpPr>
          <p:spPr>
            <a:xfrm flipH="1" flipV="1">
              <a:off x="5004048" y="1844821"/>
              <a:ext cx="3239944"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7" name="Connecteur droit 106"/>
            <p:cNvCxnSpPr/>
            <p:nvPr/>
          </p:nvCxnSpPr>
          <p:spPr>
            <a:xfrm flipH="1" flipV="1">
              <a:off x="5004048" y="2276870"/>
              <a:ext cx="3239944" cy="6"/>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8" name="Connecteur droit 107"/>
            <p:cNvCxnSpPr/>
            <p:nvPr/>
          </p:nvCxnSpPr>
          <p:spPr>
            <a:xfrm flipH="1" flipV="1">
              <a:off x="5004048" y="2707818"/>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3" name="Connecteur droit 112"/>
            <p:cNvCxnSpPr/>
            <p:nvPr/>
          </p:nvCxnSpPr>
          <p:spPr>
            <a:xfrm flipH="1" flipV="1">
              <a:off x="5004048" y="3139857"/>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4" name="Connecteur droit 113"/>
            <p:cNvCxnSpPr/>
            <p:nvPr/>
          </p:nvCxnSpPr>
          <p:spPr>
            <a:xfrm flipH="1" flipV="1">
              <a:off x="5004048" y="3571896"/>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5" name="Connecteur droit 114"/>
            <p:cNvCxnSpPr/>
            <p:nvPr/>
          </p:nvCxnSpPr>
          <p:spPr>
            <a:xfrm flipH="1" flipV="1">
              <a:off x="5004048" y="4003935"/>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6" name="Connecteur droit 115"/>
            <p:cNvCxnSpPr/>
            <p:nvPr/>
          </p:nvCxnSpPr>
          <p:spPr>
            <a:xfrm flipH="1" flipV="1">
              <a:off x="5004048" y="4435974"/>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7" name="Connecteur droit 116"/>
            <p:cNvCxnSpPr/>
            <p:nvPr/>
          </p:nvCxnSpPr>
          <p:spPr>
            <a:xfrm flipH="1" flipV="1">
              <a:off x="5004048" y="4868013"/>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8" name="Connecteur droit 117"/>
            <p:cNvCxnSpPr/>
            <p:nvPr/>
          </p:nvCxnSpPr>
          <p:spPr>
            <a:xfrm flipH="1">
              <a:off x="5004048" y="5300052"/>
              <a:ext cx="3168352"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9" name="Connecteur droit 118"/>
            <p:cNvCxnSpPr/>
            <p:nvPr/>
          </p:nvCxnSpPr>
          <p:spPr>
            <a:xfrm flipH="1">
              <a:off x="5004048" y="5732091"/>
              <a:ext cx="2952328"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sp>
        <p:nvSpPr>
          <p:cNvPr id="2" name="ZoneTexte 1"/>
          <p:cNvSpPr txBox="1"/>
          <p:nvPr/>
        </p:nvSpPr>
        <p:spPr>
          <a:xfrm>
            <a:off x="1259632" y="1444139"/>
            <a:ext cx="2713151" cy="646331"/>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الوظيفة المالية والتحليل المالي</a:t>
            </a:r>
            <a:endParaRPr lang="ar-DZ" dirty="0">
              <a:latin typeface="Segoe UI" panose="020B0502040204020203" pitchFamily="34" charset="0"/>
              <a:ea typeface="Segoe UI" panose="020B0502040204020203" pitchFamily="34" charset="0"/>
              <a:cs typeface="Segoe UI" panose="020B0502040204020203" pitchFamily="34" charset="0"/>
            </a:endParaRPr>
          </a:p>
        </p:txBody>
      </p:sp>
      <p:sp>
        <p:nvSpPr>
          <p:cNvPr id="105" name="ZoneTexte 104"/>
          <p:cNvSpPr txBox="1"/>
          <p:nvPr/>
        </p:nvSpPr>
        <p:spPr>
          <a:xfrm>
            <a:off x="1206966" y="2450584"/>
            <a:ext cx="2765817" cy="923330"/>
          </a:xfrm>
          <a:prstGeom prst="rect">
            <a:avLst/>
          </a:prstGeom>
          <a:noFill/>
        </p:spPr>
        <p:txBody>
          <a:bodyPr wrap="square" rtlCol="1">
            <a:spAutoFit/>
          </a:bodyPr>
          <a:lstStyle>
            <a:defPPr>
              <a:defRPr lang="ar-DZ"/>
            </a:defPPr>
            <a:lvl1pPr>
              <a:defRPr b="1">
                <a:latin typeface="Segoe UI" panose="020B0502040204020203" pitchFamily="34" charset="0"/>
                <a:ea typeface="Segoe UI" panose="020B0502040204020203" pitchFamily="34" charset="0"/>
                <a:cs typeface="Segoe UI" panose="020B0502040204020203" pitchFamily="34" charset="0"/>
              </a:defRPr>
            </a:lvl1pPr>
          </a:lstStyle>
          <a:p>
            <a:r>
              <a:rPr lang="ar-DZ" dirty="0"/>
              <a:t>الميزانية الوظيفيــــة وتحليلــــها بواسطـــة المؤشرات الماليـــة1</a:t>
            </a:r>
          </a:p>
        </p:txBody>
      </p:sp>
      <p:sp>
        <p:nvSpPr>
          <p:cNvPr id="109" name="ZoneTexte 108"/>
          <p:cNvSpPr txBox="1"/>
          <p:nvPr/>
        </p:nvSpPr>
        <p:spPr>
          <a:xfrm>
            <a:off x="1282892" y="3696783"/>
            <a:ext cx="2689891" cy="923330"/>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الميزانية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الوظيفيــــة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وتحليلــــها</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بواسطـــة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المؤشرات</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الماليـــة2</a:t>
            </a:r>
          </a:p>
        </p:txBody>
      </p:sp>
      <p:sp>
        <p:nvSpPr>
          <p:cNvPr id="110" name="ZoneTexte 109"/>
          <p:cNvSpPr txBox="1"/>
          <p:nvPr/>
        </p:nvSpPr>
        <p:spPr>
          <a:xfrm>
            <a:off x="1260582" y="4851346"/>
            <a:ext cx="2734510" cy="923330"/>
          </a:xfrm>
          <a:prstGeom prst="rect">
            <a:avLst/>
          </a:prstGeom>
          <a:noFill/>
        </p:spPr>
        <p:txBody>
          <a:bodyPr wrap="square" rtlCol="1">
            <a:spAutoFit/>
          </a:bodyPr>
          <a:lstStyle/>
          <a:p>
            <a:r>
              <a:rPr lang="ar-DZ" b="1" dirty="0">
                <a:ea typeface="Times New Roman"/>
              </a:rPr>
              <a:t>ا</a:t>
            </a:r>
            <a:r>
              <a:rPr lang="ar-DZ" b="1" dirty="0">
                <a:latin typeface="Segoe UI" panose="020B0502040204020203" pitchFamily="34" charset="0"/>
                <a:ea typeface="Segoe UI" panose="020B0502040204020203" pitchFamily="34" charset="0"/>
                <a:cs typeface="Segoe UI" panose="020B0502040204020203" pitchFamily="34" charset="0"/>
              </a:rPr>
              <a:t>لميزانية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الوظيفيــــة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وتحليلــــها</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بواسطـــة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المؤشرات</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الماليـــة3</a:t>
            </a:r>
          </a:p>
        </p:txBody>
      </p:sp>
      <p:sp>
        <p:nvSpPr>
          <p:cNvPr id="111" name="ZoneTexte 110"/>
          <p:cNvSpPr txBox="1"/>
          <p:nvPr/>
        </p:nvSpPr>
        <p:spPr>
          <a:xfrm>
            <a:off x="5249970" y="1448285"/>
            <a:ext cx="2588326" cy="646331"/>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تحليل حسابات النتائج بواسطة المؤشرات المالية1</a:t>
            </a:r>
          </a:p>
        </p:txBody>
      </p:sp>
      <p:sp>
        <p:nvSpPr>
          <p:cNvPr id="112" name="ZoneTexte 111"/>
          <p:cNvSpPr txBox="1"/>
          <p:nvPr/>
        </p:nvSpPr>
        <p:spPr>
          <a:xfrm>
            <a:off x="5104254" y="2547093"/>
            <a:ext cx="2704144" cy="646331"/>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تحليل حسابات النتائج بواسطة المؤشرات المالية2</a:t>
            </a:r>
          </a:p>
        </p:txBody>
      </p:sp>
      <p:sp>
        <p:nvSpPr>
          <p:cNvPr id="123" name="ZoneTexte 122"/>
          <p:cNvSpPr txBox="1"/>
          <p:nvPr/>
        </p:nvSpPr>
        <p:spPr>
          <a:xfrm>
            <a:off x="4886998" y="3751097"/>
            <a:ext cx="2983073" cy="646331"/>
          </a:xfrm>
          <a:prstGeom prst="rect">
            <a:avLst/>
          </a:prstGeom>
          <a:noFill/>
        </p:spPr>
        <p:txBody>
          <a:bodyPr wrap="square" rtlCol="1">
            <a:spAutoFit/>
          </a:bodyPr>
          <a:lstStyle/>
          <a:p>
            <a:r>
              <a:rPr lang="ar-SA" b="1" dirty="0">
                <a:latin typeface="Segoe UI" panose="020B0502040204020203" pitchFamily="34" charset="0"/>
                <a:ea typeface="Segoe UI" panose="020B0502040204020203" pitchFamily="34" charset="0"/>
                <a:cs typeface="Segoe UI" panose="020B0502040204020203" pitchFamily="34" charset="0"/>
              </a:rPr>
              <a:t>التخطيط المالي من خلال الرافعة التشغيلية واستخداماتها</a:t>
            </a:r>
            <a:endParaRPr lang="ar-DZ" b="1" dirty="0">
              <a:latin typeface="Segoe UI" panose="020B0502040204020203" pitchFamily="34" charset="0"/>
              <a:ea typeface="Segoe UI" panose="020B0502040204020203" pitchFamily="34" charset="0"/>
              <a:cs typeface="Segoe UI" panose="020B0502040204020203" pitchFamily="34" charset="0"/>
            </a:endParaRPr>
          </a:p>
        </p:txBody>
      </p:sp>
      <p:sp>
        <p:nvSpPr>
          <p:cNvPr id="139" name="ZoneTexte 138"/>
          <p:cNvSpPr txBox="1"/>
          <p:nvPr/>
        </p:nvSpPr>
        <p:spPr>
          <a:xfrm>
            <a:off x="5004048" y="4869160"/>
            <a:ext cx="2770327" cy="923330"/>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الرفع المالي والعوامل المؤثرة على معدل العائد على حقوق الملكية</a:t>
            </a:r>
          </a:p>
        </p:txBody>
      </p:sp>
      <p:grpSp>
        <p:nvGrpSpPr>
          <p:cNvPr id="138" name="Groupe 137"/>
          <p:cNvGrpSpPr/>
          <p:nvPr/>
        </p:nvGrpSpPr>
        <p:grpSpPr>
          <a:xfrm>
            <a:off x="1187624" y="836712"/>
            <a:ext cx="3268692" cy="5400597"/>
            <a:chOff x="539552" y="692694"/>
            <a:chExt cx="3744415" cy="5400602"/>
          </a:xfrm>
          <a:solidFill>
            <a:schemeClr val="bg1"/>
          </a:solidFill>
        </p:grpSpPr>
        <p:sp>
          <p:nvSpPr>
            <p:cNvPr id="140" name="Arrondir un rectangle avec un coin du même côté 139"/>
            <p:cNvSpPr/>
            <p:nvPr/>
          </p:nvSpPr>
          <p:spPr>
            <a:xfrm rot="16200000">
              <a:off x="-288541" y="1520787"/>
              <a:ext cx="5400602" cy="3744415"/>
            </a:xfrm>
            <a:prstGeom prst="round2SameRect">
              <a:avLst>
                <a:gd name="adj1" fmla="val 27643"/>
                <a:gd name="adj2" fmla="val 0"/>
              </a:avLst>
            </a:prstGeom>
            <a:grpFill/>
            <a:ln>
              <a:noFill/>
            </a:ln>
            <a:effectLst>
              <a:innerShdw blurRad="114300" dist="635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141" name="Connecteur droit 140"/>
            <p:cNvCxnSpPr/>
            <p:nvPr/>
          </p:nvCxnSpPr>
          <p:spPr>
            <a:xfrm>
              <a:off x="3707904" y="692696"/>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142" name="Connecteur droit 141"/>
            <p:cNvCxnSpPr/>
            <p:nvPr/>
          </p:nvCxnSpPr>
          <p:spPr>
            <a:xfrm flipH="1" flipV="1">
              <a:off x="899592" y="995499"/>
              <a:ext cx="2808312" cy="7917"/>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3" name="Connecteur droit 142"/>
            <p:cNvCxnSpPr/>
            <p:nvPr/>
          </p:nvCxnSpPr>
          <p:spPr>
            <a:xfrm flipH="1">
              <a:off x="539552" y="1414606"/>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4" name="Connecteur droit 143"/>
            <p:cNvCxnSpPr/>
            <p:nvPr/>
          </p:nvCxnSpPr>
          <p:spPr>
            <a:xfrm flipH="1" flipV="1">
              <a:off x="539552" y="1844823"/>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5" name="Connecteur droit 144"/>
            <p:cNvCxnSpPr/>
            <p:nvPr/>
          </p:nvCxnSpPr>
          <p:spPr>
            <a:xfrm flipH="1" flipV="1">
              <a:off x="539552" y="2276870"/>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6" name="Connecteur droit 145"/>
            <p:cNvCxnSpPr/>
            <p:nvPr/>
          </p:nvCxnSpPr>
          <p:spPr>
            <a:xfrm flipH="1" flipV="1">
              <a:off x="539552" y="2708917"/>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7" name="Connecteur droit 146"/>
            <p:cNvCxnSpPr/>
            <p:nvPr/>
          </p:nvCxnSpPr>
          <p:spPr>
            <a:xfrm flipH="1" flipV="1">
              <a:off x="539552" y="3140964"/>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8" name="Connecteur droit 147"/>
            <p:cNvCxnSpPr/>
            <p:nvPr/>
          </p:nvCxnSpPr>
          <p:spPr>
            <a:xfrm flipH="1" flipV="1">
              <a:off x="539552" y="3573011"/>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9" name="Connecteur droit 148"/>
            <p:cNvCxnSpPr/>
            <p:nvPr/>
          </p:nvCxnSpPr>
          <p:spPr>
            <a:xfrm flipH="1" flipV="1">
              <a:off x="539552" y="4005058"/>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0" name="Connecteur droit 149"/>
            <p:cNvCxnSpPr/>
            <p:nvPr/>
          </p:nvCxnSpPr>
          <p:spPr>
            <a:xfrm flipH="1" flipV="1">
              <a:off x="539552" y="4437105"/>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1" name="Connecteur droit 150"/>
            <p:cNvCxnSpPr/>
            <p:nvPr/>
          </p:nvCxnSpPr>
          <p:spPr>
            <a:xfrm flipH="1" flipV="1">
              <a:off x="539552" y="4869152"/>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2" name="Connecteur droit 151"/>
            <p:cNvCxnSpPr/>
            <p:nvPr/>
          </p:nvCxnSpPr>
          <p:spPr>
            <a:xfrm flipH="1">
              <a:off x="539552" y="530120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3" name="Connecteur droit 152"/>
            <p:cNvCxnSpPr/>
            <p:nvPr/>
          </p:nvCxnSpPr>
          <p:spPr>
            <a:xfrm flipH="1" flipV="1">
              <a:off x="899592" y="5733246"/>
              <a:ext cx="280831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154" name="Groupe 153"/>
          <p:cNvGrpSpPr/>
          <p:nvPr/>
        </p:nvGrpSpPr>
        <p:grpSpPr>
          <a:xfrm>
            <a:off x="4688046" y="836712"/>
            <a:ext cx="3268330" cy="5400600"/>
            <a:chOff x="4499992" y="692693"/>
            <a:chExt cx="3744000" cy="5400605"/>
          </a:xfrm>
          <a:solidFill>
            <a:schemeClr val="bg1"/>
          </a:solidFill>
        </p:grpSpPr>
        <p:sp>
          <p:nvSpPr>
            <p:cNvPr id="155" name="Arrondir un rectangle avec un coin du même côté 154"/>
            <p:cNvSpPr/>
            <p:nvPr/>
          </p:nvSpPr>
          <p:spPr>
            <a:xfrm rot="5400000">
              <a:off x="3671691" y="1520997"/>
              <a:ext cx="5400602" cy="3744000"/>
            </a:xfrm>
            <a:prstGeom prst="round2SameRect">
              <a:avLst>
                <a:gd name="adj1" fmla="val 27643"/>
                <a:gd name="adj2" fmla="val 0"/>
              </a:avLst>
            </a:prstGeom>
            <a:grpFill/>
            <a:ln>
              <a:noFill/>
            </a:ln>
            <a:effectLst>
              <a:innerShdw blurRad="114300" dist="635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156" name="Connecteur droit 155"/>
            <p:cNvCxnSpPr/>
            <p:nvPr/>
          </p:nvCxnSpPr>
          <p:spPr>
            <a:xfrm>
              <a:off x="5004048" y="692693"/>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157" name="Connecteur droit 156"/>
            <p:cNvCxnSpPr/>
            <p:nvPr/>
          </p:nvCxnSpPr>
          <p:spPr>
            <a:xfrm flipH="1">
              <a:off x="5004048" y="995499"/>
              <a:ext cx="2808312" cy="245"/>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8" name="Connecteur droit 157"/>
            <p:cNvCxnSpPr/>
            <p:nvPr/>
          </p:nvCxnSpPr>
          <p:spPr>
            <a:xfrm flipH="1">
              <a:off x="5004048" y="139648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9" name="Connecteur droit 158"/>
            <p:cNvCxnSpPr/>
            <p:nvPr/>
          </p:nvCxnSpPr>
          <p:spPr>
            <a:xfrm flipH="1" flipV="1">
              <a:off x="5004048" y="1844821"/>
              <a:ext cx="3239944"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0" name="Connecteur droit 159"/>
            <p:cNvCxnSpPr/>
            <p:nvPr/>
          </p:nvCxnSpPr>
          <p:spPr>
            <a:xfrm flipH="1" flipV="1">
              <a:off x="5004048" y="2276870"/>
              <a:ext cx="3239944" cy="6"/>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1" name="Connecteur droit 160"/>
            <p:cNvCxnSpPr/>
            <p:nvPr/>
          </p:nvCxnSpPr>
          <p:spPr>
            <a:xfrm flipH="1" flipV="1">
              <a:off x="5004048" y="2707818"/>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2" name="Connecteur droit 161"/>
            <p:cNvCxnSpPr/>
            <p:nvPr/>
          </p:nvCxnSpPr>
          <p:spPr>
            <a:xfrm flipH="1" flipV="1">
              <a:off x="5004048" y="3139857"/>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3" name="Connecteur droit 162"/>
            <p:cNvCxnSpPr/>
            <p:nvPr/>
          </p:nvCxnSpPr>
          <p:spPr>
            <a:xfrm flipH="1" flipV="1">
              <a:off x="5004048" y="3571896"/>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4" name="Connecteur droit 163"/>
            <p:cNvCxnSpPr/>
            <p:nvPr/>
          </p:nvCxnSpPr>
          <p:spPr>
            <a:xfrm flipH="1" flipV="1">
              <a:off x="5004048" y="4003935"/>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5" name="Connecteur droit 164"/>
            <p:cNvCxnSpPr/>
            <p:nvPr/>
          </p:nvCxnSpPr>
          <p:spPr>
            <a:xfrm flipH="1" flipV="1">
              <a:off x="5004048" y="4435974"/>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6" name="Connecteur droit 165"/>
            <p:cNvCxnSpPr/>
            <p:nvPr/>
          </p:nvCxnSpPr>
          <p:spPr>
            <a:xfrm flipH="1" flipV="1">
              <a:off x="5004048" y="4868013"/>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7" name="Connecteur droit 166"/>
            <p:cNvCxnSpPr/>
            <p:nvPr/>
          </p:nvCxnSpPr>
          <p:spPr>
            <a:xfrm flipH="1">
              <a:off x="5004048" y="5300052"/>
              <a:ext cx="3168352"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8" name="Connecteur droit 167"/>
            <p:cNvCxnSpPr/>
            <p:nvPr/>
          </p:nvCxnSpPr>
          <p:spPr>
            <a:xfrm flipH="1">
              <a:off x="5004048" y="5732091"/>
              <a:ext cx="2952328"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80" name="Groupe 79"/>
          <p:cNvGrpSpPr/>
          <p:nvPr/>
        </p:nvGrpSpPr>
        <p:grpSpPr>
          <a:xfrm>
            <a:off x="4230750" y="846830"/>
            <a:ext cx="656248" cy="5190210"/>
            <a:chOff x="4003415" y="774816"/>
            <a:chExt cx="751758" cy="5190215"/>
          </a:xfrm>
        </p:grpSpPr>
        <p:grpSp>
          <p:nvGrpSpPr>
            <p:cNvPr id="79" name="Groupe 78"/>
            <p:cNvGrpSpPr/>
            <p:nvPr/>
          </p:nvGrpSpPr>
          <p:grpSpPr>
            <a:xfrm>
              <a:off x="4014178" y="774816"/>
              <a:ext cx="733324" cy="228845"/>
              <a:chOff x="4014178" y="774816"/>
              <a:chExt cx="733324" cy="228845"/>
            </a:xfrm>
          </p:grpSpPr>
          <p:sp>
            <p:nvSpPr>
              <p:cNvPr id="10" name="Google Shape;151;p5"/>
              <p:cNvSpPr/>
              <p:nvPr/>
            </p:nvSpPr>
            <p:spPr>
              <a:xfrm>
                <a:off x="4518902" y="775061"/>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1" name="Google Shape;152;p5"/>
              <p:cNvSpPr/>
              <p:nvPr/>
            </p:nvSpPr>
            <p:spPr>
              <a:xfrm>
                <a:off x="4123249" y="819965"/>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2" name="Google Shape;153;p5"/>
              <p:cNvSpPr/>
              <p:nvPr/>
            </p:nvSpPr>
            <p:spPr>
              <a:xfrm>
                <a:off x="4131585" y="921265"/>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3" name="Google Shape;151;p5"/>
              <p:cNvSpPr/>
              <p:nvPr/>
            </p:nvSpPr>
            <p:spPr>
              <a:xfrm>
                <a:off x="4014178" y="774816"/>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14" name="Groupe 13"/>
            <p:cNvGrpSpPr/>
            <p:nvPr/>
          </p:nvGrpSpPr>
          <p:grpSpPr>
            <a:xfrm>
              <a:off x="4006696" y="1182830"/>
              <a:ext cx="740141" cy="231775"/>
              <a:chOff x="1271527" y="932755"/>
              <a:chExt cx="740141" cy="231775"/>
            </a:xfrm>
          </p:grpSpPr>
          <p:sp>
            <p:nvSpPr>
              <p:cNvPr id="1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19" name="Groupe 18"/>
            <p:cNvGrpSpPr/>
            <p:nvPr/>
          </p:nvGrpSpPr>
          <p:grpSpPr>
            <a:xfrm>
              <a:off x="4005410" y="1556792"/>
              <a:ext cx="740141" cy="231775"/>
              <a:chOff x="1271527" y="932755"/>
              <a:chExt cx="740141" cy="231775"/>
            </a:xfrm>
          </p:grpSpPr>
          <p:sp>
            <p:nvSpPr>
              <p:cNvPr id="2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2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2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24" name="Groupe 23"/>
            <p:cNvGrpSpPr/>
            <p:nvPr/>
          </p:nvGrpSpPr>
          <p:grpSpPr>
            <a:xfrm>
              <a:off x="4015032" y="1916832"/>
              <a:ext cx="740141" cy="231775"/>
              <a:chOff x="1271527" y="932755"/>
              <a:chExt cx="740141" cy="231775"/>
            </a:xfrm>
          </p:grpSpPr>
          <p:sp>
            <p:nvSpPr>
              <p:cNvPr id="2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2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29" name="Groupe 28"/>
            <p:cNvGrpSpPr/>
            <p:nvPr/>
          </p:nvGrpSpPr>
          <p:grpSpPr>
            <a:xfrm>
              <a:off x="4015032" y="2276872"/>
              <a:ext cx="740141" cy="231775"/>
              <a:chOff x="1271527" y="932755"/>
              <a:chExt cx="740141" cy="231775"/>
            </a:xfrm>
          </p:grpSpPr>
          <p:sp>
            <p:nvSpPr>
              <p:cNvPr id="3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3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3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34" name="Groupe 33"/>
            <p:cNvGrpSpPr/>
            <p:nvPr/>
          </p:nvGrpSpPr>
          <p:grpSpPr>
            <a:xfrm>
              <a:off x="4015032" y="2636912"/>
              <a:ext cx="740141" cy="231775"/>
              <a:chOff x="1271527" y="932755"/>
              <a:chExt cx="740141" cy="231775"/>
            </a:xfrm>
          </p:grpSpPr>
          <p:sp>
            <p:nvSpPr>
              <p:cNvPr id="3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3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3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39" name="Groupe 38"/>
            <p:cNvGrpSpPr/>
            <p:nvPr/>
          </p:nvGrpSpPr>
          <p:grpSpPr>
            <a:xfrm>
              <a:off x="4004745" y="2996952"/>
              <a:ext cx="740141" cy="231775"/>
              <a:chOff x="1271527" y="932755"/>
              <a:chExt cx="740141" cy="231775"/>
            </a:xfrm>
          </p:grpSpPr>
          <p:sp>
            <p:nvSpPr>
              <p:cNvPr id="4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4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4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44" name="Groupe 43"/>
            <p:cNvGrpSpPr/>
            <p:nvPr/>
          </p:nvGrpSpPr>
          <p:grpSpPr>
            <a:xfrm>
              <a:off x="4014763" y="3392997"/>
              <a:ext cx="740141" cy="231775"/>
              <a:chOff x="1271527" y="932755"/>
              <a:chExt cx="740141" cy="231775"/>
            </a:xfrm>
          </p:grpSpPr>
          <p:sp>
            <p:nvSpPr>
              <p:cNvPr id="4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4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49" name="Groupe 48"/>
            <p:cNvGrpSpPr/>
            <p:nvPr/>
          </p:nvGrpSpPr>
          <p:grpSpPr>
            <a:xfrm>
              <a:off x="4014763" y="3789040"/>
              <a:ext cx="740141" cy="231775"/>
              <a:chOff x="1271527" y="932755"/>
              <a:chExt cx="740141" cy="231775"/>
            </a:xfrm>
          </p:grpSpPr>
          <p:sp>
            <p:nvSpPr>
              <p:cNvPr id="5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5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5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54" name="Groupe 53"/>
            <p:cNvGrpSpPr/>
            <p:nvPr/>
          </p:nvGrpSpPr>
          <p:grpSpPr>
            <a:xfrm>
              <a:off x="4004080" y="4149080"/>
              <a:ext cx="740141" cy="231775"/>
              <a:chOff x="1271527" y="932755"/>
              <a:chExt cx="740141" cy="231775"/>
            </a:xfrm>
          </p:grpSpPr>
          <p:sp>
            <p:nvSpPr>
              <p:cNvPr id="5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5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5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59" name="Groupe 58"/>
            <p:cNvGrpSpPr/>
            <p:nvPr/>
          </p:nvGrpSpPr>
          <p:grpSpPr>
            <a:xfrm>
              <a:off x="4014763" y="4581128"/>
              <a:ext cx="740141" cy="231775"/>
              <a:chOff x="1271527" y="932755"/>
              <a:chExt cx="740141" cy="231775"/>
            </a:xfrm>
          </p:grpSpPr>
          <p:sp>
            <p:nvSpPr>
              <p:cNvPr id="6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6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6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64" name="Groupe 63"/>
            <p:cNvGrpSpPr/>
            <p:nvPr/>
          </p:nvGrpSpPr>
          <p:grpSpPr>
            <a:xfrm>
              <a:off x="4003415" y="5013176"/>
              <a:ext cx="740141" cy="231775"/>
              <a:chOff x="1271527" y="932755"/>
              <a:chExt cx="740141" cy="231775"/>
            </a:xfrm>
          </p:grpSpPr>
          <p:sp>
            <p:nvSpPr>
              <p:cNvPr id="6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6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69" name="Groupe 68"/>
            <p:cNvGrpSpPr/>
            <p:nvPr/>
          </p:nvGrpSpPr>
          <p:grpSpPr>
            <a:xfrm>
              <a:off x="4014763" y="5373216"/>
              <a:ext cx="740141" cy="231775"/>
              <a:chOff x="1271527" y="932755"/>
              <a:chExt cx="740141" cy="231775"/>
            </a:xfrm>
          </p:grpSpPr>
          <p:sp>
            <p:nvSpPr>
              <p:cNvPr id="7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7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7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74" name="Groupe 73"/>
            <p:cNvGrpSpPr/>
            <p:nvPr/>
          </p:nvGrpSpPr>
          <p:grpSpPr>
            <a:xfrm>
              <a:off x="4014763" y="5733256"/>
              <a:ext cx="740141" cy="231775"/>
              <a:chOff x="1271527" y="932755"/>
              <a:chExt cx="740141" cy="231775"/>
            </a:xfrm>
          </p:grpSpPr>
          <p:sp>
            <p:nvSpPr>
              <p:cNvPr id="7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7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7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sp>
        <p:nvSpPr>
          <p:cNvPr id="127" name="ZoneTexte 126"/>
          <p:cNvSpPr txBox="1"/>
          <p:nvPr/>
        </p:nvSpPr>
        <p:spPr>
          <a:xfrm>
            <a:off x="5381977" y="1516626"/>
            <a:ext cx="2455331" cy="1384995"/>
          </a:xfrm>
          <a:prstGeom prst="rect">
            <a:avLst/>
          </a:prstGeom>
          <a:noFill/>
        </p:spPr>
        <p:txBody>
          <a:bodyPr wrap="square" rtlCol="1">
            <a:spAutoFit/>
          </a:bodyPr>
          <a:lstStyle/>
          <a:p>
            <a:pPr algn="ctr"/>
            <a:r>
              <a:rPr lang="ar-SA" sz="2800" b="1" dirty="0"/>
              <a:t>ب/ تصنيف التكاليف حسب حجم النشاط </a:t>
            </a:r>
            <a:endParaRPr lang="ar-DZ" sz="2400" b="1" dirty="0">
              <a:latin typeface="Segoe UI" panose="020B0502040204020203" pitchFamily="34" charset="0"/>
              <a:ea typeface="Segoe UI" panose="020B0502040204020203" pitchFamily="34" charset="0"/>
              <a:cs typeface="Segoe UI" panose="020B0502040204020203" pitchFamily="34" charset="0"/>
            </a:endParaRPr>
          </a:p>
        </p:txBody>
      </p:sp>
      <p:pic>
        <p:nvPicPr>
          <p:cNvPr id="169" name="Image 16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0582" y="1628804"/>
            <a:ext cx="2495550" cy="3501285"/>
          </a:xfrm>
          <a:prstGeom prst="rect">
            <a:avLst/>
          </a:prstGeom>
        </p:spPr>
      </p:pic>
      <p:cxnSp>
        <p:nvCxnSpPr>
          <p:cNvPr id="9" name="Connecteur droit avec flèche 8"/>
          <p:cNvCxnSpPr>
            <a:stCxn id="127" idx="2"/>
          </p:cNvCxnSpPr>
          <p:nvPr/>
        </p:nvCxnSpPr>
        <p:spPr>
          <a:xfrm flipH="1">
            <a:off x="5713232" y="2901621"/>
            <a:ext cx="896411" cy="95943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84" name="Connecteur droit avec flèche 83"/>
          <p:cNvCxnSpPr>
            <a:endCxn id="170" idx="0"/>
          </p:cNvCxnSpPr>
          <p:nvPr/>
        </p:nvCxnSpPr>
        <p:spPr>
          <a:xfrm>
            <a:off x="6609643" y="2907132"/>
            <a:ext cx="761563" cy="1025924"/>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87" name="Ellipse 86"/>
          <p:cNvSpPr/>
          <p:nvPr/>
        </p:nvSpPr>
        <p:spPr>
          <a:xfrm>
            <a:off x="5128062" y="3905955"/>
            <a:ext cx="1170340" cy="17710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a:t>التكاليف الثابتة</a:t>
            </a:r>
            <a:endParaRPr lang="ar-DZ" dirty="0"/>
          </a:p>
        </p:txBody>
      </p:sp>
      <p:sp>
        <p:nvSpPr>
          <p:cNvPr id="170" name="Ellipse 169"/>
          <p:cNvSpPr/>
          <p:nvPr/>
        </p:nvSpPr>
        <p:spPr>
          <a:xfrm>
            <a:off x="6786036" y="3933056"/>
            <a:ext cx="1170340" cy="17710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a:t>التكاليف </a:t>
            </a:r>
            <a:r>
              <a:rPr lang="ar-SA" b="1" dirty="0" smtClean="0"/>
              <a:t>ال</a:t>
            </a:r>
            <a:r>
              <a:rPr lang="ar-DZ" b="1" dirty="0" smtClean="0"/>
              <a:t>متغيرة</a:t>
            </a:r>
            <a:endParaRPr lang="ar-DZ" dirty="0"/>
          </a:p>
        </p:txBody>
      </p:sp>
    </p:spTree>
    <p:extLst>
      <p:ext uri="{BB962C8B-B14F-4D97-AF65-F5344CB8AC3E}">
        <p14:creationId xmlns:p14="http://schemas.microsoft.com/office/powerpoint/2010/main" val="627422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withEffect">
                                  <p:stCondLst>
                                    <p:cond delay="0"/>
                                  </p:stCondLst>
                                  <p:childTnLst>
                                    <p:set>
                                      <p:cBhvr>
                                        <p:cTn id="6" dur="1" fill="hold">
                                          <p:stCondLst>
                                            <p:cond delay="0"/>
                                          </p:stCondLst>
                                        </p:cTn>
                                        <p:tgtEl>
                                          <p:spTgt spid="138"/>
                                        </p:tgtEl>
                                        <p:attrNameLst>
                                          <p:attrName>style.visibility</p:attrName>
                                        </p:attrNameLst>
                                      </p:cBhvr>
                                      <p:to>
                                        <p:strVal val="visible"/>
                                      </p:to>
                                    </p:set>
                                    <p:anim calcmode="lin" valueType="num">
                                      <p:cBhvr additive="base">
                                        <p:cTn id="7" dur="500"/>
                                        <p:tgtEl>
                                          <p:spTgt spid="138"/>
                                        </p:tgtEl>
                                        <p:attrNameLst>
                                          <p:attrName>ppt_x</p:attrName>
                                        </p:attrNameLst>
                                      </p:cBhvr>
                                      <p:tavLst>
                                        <p:tav tm="0">
                                          <p:val>
                                            <p:strVal val="#ppt_x+#ppt_w*1.125000"/>
                                          </p:val>
                                        </p:tav>
                                        <p:tav tm="100000">
                                          <p:val>
                                            <p:strVal val="#ppt_x"/>
                                          </p:val>
                                        </p:tav>
                                      </p:tavLst>
                                    </p:anim>
                                    <p:animEffect transition="in" filter="wipe(left)">
                                      <p:cBhvr>
                                        <p:cTn id="8" dur="500"/>
                                        <p:tgtEl>
                                          <p:spTgt spid="138"/>
                                        </p:tgtEl>
                                      </p:cBhvr>
                                    </p:animEffect>
                                  </p:childTnLst>
                                </p:cTn>
                              </p:par>
                              <p:par>
                                <p:cTn id="9" presetID="12" presetClass="entr" presetSubtype="8" fill="hold" nodeType="withEffect">
                                  <p:stCondLst>
                                    <p:cond delay="0"/>
                                  </p:stCondLst>
                                  <p:childTnLst>
                                    <p:set>
                                      <p:cBhvr>
                                        <p:cTn id="10" dur="1" fill="hold">
                                          <p:stCondLst>
                                            <p:cond delay="0"/>
                                          </p:stCondLst>
                                        </p:cTn>
                                        <p:tgtEl>
                                          <p:spTgt spid="154"/>
                                        </p:tgtEl>
                                        <p:attrNameLst>
                                          <p:attrName>style.visibility</p:attrName>
                                        </p:attrNameLst>
                                      </p:cBhvr>
                                      <p:to>
                                        <p:strVal val="visible"/>
                                      </p:to>
                                    </p:set>
                                    <p:anim calcmode="lin" valueType="num">
                                      <p:cBhvr additive="base">
                                        <p:cTn id="11" dur="500"/>
                                        <p:tgtEl>
                                          <p:spTgt spid="154"/>
                                        </p:tgtEl>
                                        <p:attrNameLst>
                                          <p:attrName>ppt_x</p:attrName>
                                        </p:attrNameLst>
                                      </p:cBhvr>
                                      <p:tavLst>
                                        <p:tav tm="0">
                                          <p:val>
                                            <p:strVal val="#ppt_x-#ppt_w*1.125000"/>
                                          </p:val>
                                        </p:tav>
                                        <p:tav tm="100000">
                                          <p:val>
                                            <p:strVal val="#ppt_x"/>
                                          </p:val>
                                        </p:tav>
                                      </p:tavLst>
                                    </p:anim>
                                    <p:animEffect transition="in" filter="wipe(right)">
                                      <p:cBhvr>
                                        <p:cTn id="12" dur="5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955528" y="548680"/>
            <a:ext cx="7228841" cy="5904656"/>
          </a:xfrm>
          <a:prstGeom prst="roundRect">
            <a:avLst>
              <a:gd name="adj" fmla="val 18634"/>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8" name="Arrondir un rectangle avec un coin du même côté 7"/>
          <p:cNvSpPr/>
          <p:nvPr/>
        </p:nvSpPr>
        <p:spPr>
          <a:xfrm rot="16200000">
            <a:off x="15295" y="1830659"/>
            <a:ext cx="5400597" cy="3268692"/>
          </a:xfrm>
          <a:prstGeom prst="round2SameRect">
            <a:avLst>
              <a:gd name="adj1" fmla="val 27643"/>
              <a:gd name="adj2" fmla="val 0"/>
            </a:avLst>
          </a:prstGeom>
          <a:solidFill>
            <a:schemeClr val="bg1">
              <a:lumMod val="75000"/>
              <a:alpha val="85000"/>
            </a:schemeClr>
          </a:solidFill>
          <a:ln>
            <a:noFill/>
          </a:ln>
          <a:effectLst>
            <a:innerShdw blurRad="114300" dist="635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7" name="Arrondir un rectangle avec un coin du même côté 6"/>
          <p:cNvSpPr/>
          <p:nvPr/>
        </p:nvSpPr>
        <p:spPr>
          <a:xfrm rot="5400000">
            <a:off x="3723824" y="1830840"/>
            <a:ext cx="5400597" cy="3268330"/>
          </a:xfrm>
          <a:prstGeom prst="round2SameRect">
            <a:avLst>
              <a:gd name="adj1" fmla="val 27643"/>
              <a:gd name="adj2" fmla="val 0"/>
            </a:avLst>
          </a:prstGeom>
          <a:solidFill>
            <a:schemeClr val="bg1">
              <a:lumMod val="75000"/>
            </a:schemeClr>
          </a:solidFill>
          <a:ln>
            <a:noFill/>
          </a:ln>
          <a:effectLst>
            <a:innerShdw blurRad="114300" dist="635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grpSp>
        <p:nvGrpSpPr>
          <p:cNvPr id="124" name="Groupe 123"/>
          <p:cNvGrpSpPr/>
          <p:nvPr/>
        </p:nvGrpSpPr>
        <p:grpSpPr>
          <a:xfrm>
            <a:off x="1206966" y="764708"/>
            <a:ext cx="3268692" cy="5400597"/>
            <a:chOff x="539552" y="692694"/>
            <a:chExt cx="3744415" cy="5400602"/>
          </a:xfrm>
          <a:solidFill>
            <a:schemeClr val="bg1"/>
          </a:solidFill>
        </p:grpSpPr>
        <p:sp>
          <p:nvSpPr>
            <p:cNvPr id="5" name="Arrondir un rectangle avec un coin du même côté 4"/>
            <p:cNvSpPr/>
            <p:nvPr/>
          </p:nvSpPr>
          <p:spPr>
            <a:xfrm rot="16200000">
              <a:off x="-288541" y="1520787"/>
              <a:ext cx="5400602" cy="3744415"/>
            </a:xfrm>
            <a:prstGeom prst="round2SameRect">
              <a:avLst>
                <a:gd name="adj1" fmla="val 27643"/>
                <a:gd name="adj2" fmla="val 0"/>
              </a:avLst>
            </a:prstGeom>
            <a:grpFill/>
            <a:ln>
              <a:noFill/>
            </a:ln>
            <a:effectLst>
              <a:innerShdw blurRad="114300" dist="635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82" name="Connecteur droit 81"/>
            <p:cNvCxnSpPr/>
            <p:nvPr/>
          </p:nvCxnSpPr>
          <p:spPr>
            <a:xfrm>
              <a:off x="3707904" y="692696"/>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85" name="Connecteur droit 84"/>
            <p:cNvCxnSpPr/>
            <p:nvPr/>
          </p:nvCxnSpPr>
          <p:spPr>
            <a:xfrm flipH="1" flipV="1">
              <a:off x="899592" y="995499"/>
              <a:ext cx="2808312" cy="7917"/>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86" name="Connecteur droit 85"/>
            <p:cNvCxnSpPr/>
            <p:nvPr/>
          </p:nvCxnSpPr>
          <p:spPr>
            <a:xfrm flipH="1">
              <a:off x="539552" y="1414606"/>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89" name="Connecteur droit 88"/>
            <p:cNvCxnSpPr/>
            <p:nvPr/>
          </p:nvCxnSpPr>
          <p:spPr>
            <a:xfrm flipH="1" flipV="1">
              <a:off x="539552" y="1844823"/>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2" name="Connecteur droit 91"/>
            <p:cNvCxnSpPr/>
            <p:nvPr/>
          </p:nvCxnSpPr>
          <p:spPr>
            <a:xfrm flipH="1" flipV="1">
              <a:off x="539552" y="2276870"/>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3" name="Connecteur droit 92"/>
            <p:cNvCxnSpPr/>
            <p:nvPr/>
          </p:nvCxnSpPr>
          <p:spPr>
            <a:xfrm flipH="1" flipV="1">
              <a:off x="539552" y="2708917"/>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4" name="Connecteur droit 93"/>
            <p:cNvCxnSpPr/>
            <p:nvPr/>
          </p:nvCxnSpPr>
          <p:spPr>
            <a:xfrm flipH="1" flipV="1">
              <a:off x="539552" y="3140964"/>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5" name="Connecteur droit 94"/>
            <p:cNvCxnSpPr/>
            <p:nvPr/>
          </p:nvCxnSpPr>
          <p:spPr>
            <a:xfrm flipH="1" flipV="1">
              <a:off x="539552" y="3573011"/>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6" name="Connecteur droit 95"/>
            <p:cNvCxnSpPr/>
            <p:nvPr/>
          </p:nvCxnSpPr>
          <p:spPr>
            <a:xfrm flipH="1" flipV="1">
              <a:off x="539552" y="4005058"/>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7" name="Connecteur droit 96"/>
            <p:cNvCxnSpPr/>
            <p:nvPr/>
          </p:nvCxnSpPr>
          <p:spPr>
            <a:xfrm flipH="1" flipV="1">
              <a:off x="539552" y="4437105"/>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8" name="Connecteur droit 97"/>
            <p:cNvCxnSpPr/>
            <p:nvPr/>
          </p:nvCxnSpPr>
          <p:spPr>
            <a:xfrm flipH="1" flipV="1">
              <a:off x="539552" y="4869152"/>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9" name="Connecteur droit 98"/>
            <p:cNvCxnSpPr/>
            <p:nvPr/>
          </p:nvCxnSpPr>
          <p:spPr>
            <a:xfrm flipH="1">
              <a:off x="539552" y="530120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0" name="Connecteur droit 99"/>
            <p:cNvCxnSpPr/>
            <p:nvPr/>
          </p:nvCxnSpPr>
          <p:spPr>
            <a:xfrm flipH="1" flipV="1">
              <a:off x="899592" y="5733246"/>
              <a:ext cx="280831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125" name="Groupe 124"/>
          <p:cNvGrpSpPr/>
          <p:nvPr/>
        </p:nvGrpSpPr>
        <p:grpSpPr>
          <a:xfrm>
            <a:off x="4664238" y="764707"/>
            <a:ext cx="3268330" cy="5400600"/>
            <a:chOff x="4499992" y="692693"/>
            <a:chExt cx="3744000" cy="5400605"/>
          </a:xfrm>
          <a:solidFill>
            <a:schemeClr val="bg1"/>
          </a:solidFill>
        </p:grpSpPr>
        <p:sp>
          <p:nvSpPr>
            <p:cNvPr id="6" name="Arrondir un rectangle avec un coin du même côté 5"/>
            <p:cNvSpPr/>
            <p:nvPr/>
          </p:nvSpPr>
          <p:spPr>
            <a:xfrm rot="5400000">
              <a:off x="3671691" y="1520997"/>
              <a:ext cx="5400602" cy="3744000"/>
            </a:xfrm>
            <a:prstGeom prst="round2SameRect">
              <a:avLst>
                <a:gd name="adj1" fmla="val 27643"/>
                <a:gd name="adj2" fmla="val 0"/>
              </a:avLst>
            </a:prstGeom>
            <a:grpFill/>
            <a:ln>
              <a:noFill/>
            </a:ln>
            <a:effectLst>
              <a:innerShdw blurRad="114300" dist="635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83" name="Connecteur droit 82"/>
            <p:cNvCxnSpPr/>
            <p:nvPr/>
          </p:nvCxnSpPr>
          <p:spPr>
            <a:xfrm>
              <a:off x="5004048" y="692693"/>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102" name="Connecteur droit 101"/>
            <p:cNvCxnSpPr/>
            <p:nvPr/>
          </p:nvCxnSpPr>
          <p:spPr>
            <a:xfrm flipH="1">
              <a:off x="5004048" y="995499"/>
              <a:ext cx="2808312" cy="245"/>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3" name="Connecteur droit 102"/>
            <p:cNvCxnSpPr/>
            <p:nvPr/>
          </p:nvCxnSpPr>
          <p:spPr>
            <a:xfrm flipH="1">
              <a:off x="5004048" y="139648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6" name="Connecteur droit 105"/>
            <p:cNvCxnSpPr/>
            <p:nvPr/>
          </p:nvCxnSpPr>
          <p:spPr>
            <a:xfrm flipH="1" flipV="1">
              <a:off x="5004048" y="1844821"/>
              <a:ext cx="3239944"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7" name="Connecteur droit 106"/>
            <p:cNvCxnSpPr/>
            <p:nvPr/>
          </p:nvCxnSpPr>
          <p:spPr>
            <a:xfrm flipH="1" flipV="1">
              <a:off x="5004048" y="2276870"/>
              <a:ext cx="3239944" cy="6"/>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8" name="Connecteur droit 107"/>
            <p:cNvCxnSpPr/>
            <p:nvPr/>
          </p:nvCxnSpPr>
          <p:spPr>
            <a:xfrm flipH="1" flipV="1">
              <a:off x="5004048" y="2707818"/>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3" name="Connecteur droit 112"/>
            <p:cNvCxnSpPr/>
            <p:nvPr/>
          </p:nvCxnSpPr>
          <p:spPr>
            <a:xfrm flipH="1" flipV="1">
              <a:off x="5004048" y="3139857"/>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4" name="Connecteur droit 113"/>
            <p:cNvCxnSpPr/>
            <p:nvPr/>
          </p:nvCxnSpPr>
          <p:spPr>
            <a:xfrm flipH="1" flipV="1">
              <a:off x="5004048" y="3571896"/>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5" name="Connecteur droit 114"/>
            <p:cNvCxnSpPr/>
            <p:nvPr/>
          </p:nvCxnSpPr>
          <p:spPr>
            <a:xfrm flipH="1" flipV="1">
              <a:off x="5004048" y="4003935"/>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6" name="Connecteur droit 115"/>
            <p:cNvCxnSpPr/>
            <p:nvPr/>
          </p:nvCxnSpPr>
          <p:spPr>
            <a:xfrm flipH="1" flipV="1">
              <a:off x="5004048" y="4435974"/>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7" name="Connecteur droit 116"/>
            <p:cNvCxnSpPr/>
            <p:nvPr/>
          </p:nvCxnSpPr>
          <p:spPr>
            <a:xfrm flipH="1" flipV="1">
              <a:off x="5004048" y="4868013"/>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8" name="Connecteur droit 117"/>
            <p:cNvCxnSpPr/>
            <p:nvPr/>
          </p:nvCxnSpPr>
          <p:spPr>
            <a:xfrm flipH="1">
              <a:off x="5004048" y="5300052"/>
              <a:ext cx="3168352"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9" name="Connecteur droit 118"/>
            <p:cNvCxnSpPr/>
            <p:nvPr/>
          </p:nvCxnSpPr>
          <p:spPr>
            <a:xfrm flipH="1">
              <a:off x="5004048" y="5732091"/>
              <a:ext cx="2952328"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sp>
        <p:nvSpPr>
          <p:cNvPr id="2" name="ZoneTexte 1"/>
          <p:cNvSpPr txBox="1"/>
          <p:nvPr/>
        </p:nvSpPr>
        <p:spPr>
          <a:xfrm>
            <a:off x="1259632" y="1444139"/>
            <a:ext cx="2713151" cy="646331"/>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الوظيفة المالية والتحليل المالي</a:t>
            </a:r>
            <a:endParaRPr lang="ar-DZ" dirty="0">
              <a:latin typeface="Segoe UI" panose="020B0502040204020203" pitchFamily="34" charset="0"/>
              <a:ea typeface="Segoe UI" panose="020B0502040204020203" pitchFamily="34" charset="0"/>
              <a:cs typeface="Segoe UI" panose="020B0502040204020203" pitchFamily="34" charset="0"/>
            </a:endParaRPr>
          </a:p>
        </p:txBody>
      </p:sp>
      <p:sp>
        <p:nvSpPr>
          <p:cNvPr id="105" name="ZoneTexte 104"/>
          <p:cNvSpPr txBox="1"/>
          <p:nvPr/>
        </p:nvSpPr>
        <p:spPr>
          <a:xfrm>
            <a:off x="1206966" y="2450584"/>
            <a:ext cx="2765817" cy="923330"/>
          </a:xfrm>
          <a:prstGeom prst="rect">
            <a:avLst/>
          </a:prstGeom>
          <a:noFill/>
        </p:spPr>
        <p:txBody>
          <a:bodyPr wrap="square" rtlCol="1">
            <a:spAutoFit/>
          </a:bodyPr>
          <a:lstStyle>
            <a:defPPr>
              <a:defRPr lang="ar-DZ"/>
            </a:defPPr>
            <a:lvl1pPr>
              <a:defRPr b="1">
                <a:latin typeface="Segoe UI" panose="020B0502040204020203" pitchFamily="34" charset="0"/>
                <a:ea typeface="Segoe UI" panose="020B0502040204020203" pitchFamily="34" charset="0"/>
                <a:cs typeface="Segoe UI" panose="020B0502040204020203" pitchFamily="34" charset="0"/>
              </a:defRPr>
            </a:lvl1pPr>
          </a:lstStyle>
          <a:p>
            <a:r>
              <a:rPr lang="ar-DZ" dirty="0"/>
              <a:t>الميزانية الوظيفيــــة وتحليلــــها بواسطـــة المؤشرات الماليـــة1</a:t>
            </a:r>
          </a:p>
        </p:txBody>
      </p:sp>
      <p:sp>
        <p:nvSpPr>
          <p:cNvPr id="109" name="ZoneTexte 108"/>
          <p:cNvSpPr txBox="1"/>
          <p:nvPr/>
        </p:nvSpPr>
        <p:spPr>
          <a:xfrm>
            <a:off x="1282892" y="3696783"/>
            <a:ext cx="2689891" cy="923330"/>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الميزانية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الوظيفيــــة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وتحليلــــها</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بواسطـــة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المؤشرات</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الماليـــة2</a:t>
            </a:r>
          </a:p>
        </p:txBody>
      </p:sp>
      <p:sp>
        <p:nvSpPr>
          <p:cNvPr id="110" name="ZoneTexte 109"/>
          <p:cNvSpPr txBox="1"/>
          <p:nvPr/>
        </p:nvSpPr>
        <p:spPr>
          <a:xfrm>
            <a:off x="1260582" y="4851346"/>
            <a:ext cx="2734510" cy="923330"/>
          </a:xfrm>
          <a:prstGeom prst="rect">
            <a:avLst/>
          </a:prstGeom>
          <a:noFill/>
        </p:spPr>
        <p:txBody>
          <a:bodyPr wrap="square" rtlCol="1">
            <a:spAutoFit/>
          </a:bodyPr>
          <a:lstStyle/>
          <a:p>
            <a:r>
              <a:rPr lang="ar-DZ" b="1" dirty="0">
                <a:ea typeface="Times New Roman"/>
              </a:rPr>
              <a:t>ا</a:t>
            </a:r>
            <a:r>
              <a:rPr lang="ar-DZ" b="1" dirty="0">
                <a:latin typeface="Segoe UI" panose="020B0502040204020203" pitchFamily="34" charset="0"/>
                <a:ea typeface="Segoe UI" panose="020B0502040204020203" pitchFamily="34" charset="0"/>
                <a:cs typeface="Segoe UI" panose="020B0502040204020203" pitchFamily="34" charset="0"/>
              </a:rPr>
              <a:t>لميزانية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الوظيفيــــة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وتحليلــــها</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بواسطـــة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المؤشرات</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الماليـــة3</a:t>
            </a:r>
          </a:p>
        </p:txBody>
      </p:sp>
      <p:sp>
        <p:nvSpPr>
          <p:cNvPr id="111" name="ZoneTexte 110"/>
          <p:cNvSpPr txBox="1"/>
          <p:nvPr/>
        </p:nvSpPr>
        <p:spPr>
          <a:xfrm>
            <a:off x="5249970" y="1448285"/>
            <a:ext cx="2588326" cy="646331"/>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تحليل حسابات النتائج بواسطة المؤشرات المالية1</a:t>
            </a:r>
          </a:p>
        </p:txBody>
      </p:sp>
      <p:sp>
        <p:nvSpPr>
          <p:cNvPr id="112" name="ZoneTexte 111"/>
          <p:cNvSpPr txBox="1"/>
          <p:nvPr/>
        </p:nvSpPr>
        <p:spPr>
          <a:xfrm>
            <a:off x="5104254" y="2547093"/>
            <a:ext cx="2704144" cy="646331"/>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تحليل حسابات النتائج بواسطة المؤشرات المالية2</a:t>
            </a:r>
          </a:p>
        </p:txBody>
      </p:sp>
      <p:sp>
        <p:nvSpPr>
          <p:cNvPr id="123" name="ZoneTexte 122"/>
          <p:cNvSpPr txBox="1"/>
          <p:nvPr/>
        </p:nvSpPr>
        <p:spPr>
          <a:xfrm>
            <a:off x="4886998" y="3751097"/>
            <a:ext cx="2983073" cy="646331"/>
          </a:xfrm>
          <a:prstGeom prst="rect">
            <a:avLst/>
          </a:prstGeom>
          <a:noFill/>
        </p:spPr>
        <p:txBody>
          <a:bodyPr wrap="square" rtlCol="1">
            <a:spAutoFit/>
          </a:bodyPr>
          <a:lstStyle/>
          <a:p>
            <a:r>
              <a:rPr lang="ar-SA" b="1" dirty="0">
                <a:latin typeface="Segoe UI" panose="020B0502040204020203" pitchFamily="34" charset="0"/>
                <a:ea typeface="Segoe UI" panose="020B0502040204020203" pitchFamily="34" charset="0"/>
                <a:cs typeface="Segoe UI" panose="020B0502040204020203" pitchFamily="34" charset="0"/>
              </a:rPr>
              <a:t>التخطيط المالي من خلال الرافعة التشغيلية واستخداماتها</a:t>
            </a:r>
            <a:endParaRPr lang="ar-DZ" b="1" dirty="0">
              <a:latin typeface="Segoe UI" panose="020B0502040204020203" pitchFamily="34" charset="0"/>
              <a:ea typeface="Segoe UI" panose="020B0502040204020203" pitchFamily="34" charset="0"/>
              <a:cs typeface="Segoe UI" panose="020B0502040204020203" pitchFamily="34" charset="0"/>
            </a:endParaRPr>
          </a:p>
        </p:txBody>
      </p:sp>
      <p:sp>
        <p:nvSpPr>
          <p:cNvPr id="139" name="ZoneTexte 138"/>
          <p:cNvSpPr txBox="1"/>
          <p:nvPr/>
        </p:nvSpPr>
        <p:spPr>
          <a:xfrm>
            <a:off x="5004048" y="4869160"/>
            <a:ext cx="2770327" cy="923330"/>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الرفع المالي والعوامل المؤثرة على معدل العائد على حقوق الملكية</a:t>
            </a:r>
          </a:p>
        </p:txBody>
      </p:sp>
      <p:grpSp>
        <p:nvGrpSpPr>
          <p:cNvPr id="138" name="Groupe 137"/>
          <p:cNvGrpSpPr/>
          <p:nvPr/>
        </p:nvGrpSpPr>
        <p:grpSpPr>
          <a:xfrm>
            <a:off x="1187624" y="764704"/>
            <a:ext cx="3268692" cy="5400597"/>
            <a:chOff x="539552" y="692694"/>
            <a:chExt cx="3744415" cy="5400602"/>
          </a:xfrm>
          <a:solidFill>
            <a:schemeClr val="bg1"/>
          </a:solidFill>
        </p:grpSpPr>
        <p:sp>
          <p:nvSpPr>
            <p:cNvPr id="140" name="Arrondir un rectangle avec un coin du même côté 139"/>
            <p:cNvSpPr/>
            <p:nvPr/>
          </p:nvSpPr>
          <p:spPr>
            <a:xfrm rot="16200000">
              <a:off x="-288541" y="1520787"/>
              <a:ext cx="5400602" cy="3744415"/>
            </a:xfrm>
            <a:prstGeom prst="round2SameRect">
              <a:avLst>
                <a:gd name="adj1" fmla="val 27643"/>
                <a:gd name="adj2" fmla="val 0"/>
              </a:avLst>
            </a:prstGeom>
            <a:grpFill/>
            <a:ln>
              <a:noFill/>
            </a:ln>
            <a:effectLst>
              <a:innerShdw blurRad="114300" dist="635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141" name="Connecteur droit 140"/>
            <p:cNvCxnSpPr/>
            <p:nvPr/>
          </p:nvCxnSpPr>
          <p:spPr>
            <a:xfrm>
              <a:off x="3707904" y="692696"/>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142" name="Connecteur droit 141"/>
            <p:cNvCxnSpPr/>
            <p:nvPr/>
          </p:nvCxnSpPr>
          <p:spPr>
            <a:xfrm flipH="1" flipV="1">
              <a:off x="899592" y="995499"/>
              <a:ext cx="2808312" cy="7917"/>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3" name="Connecteur droit 142"/>
            <p:cNvCxnSpPr/>
            <p:nvPr/>
          </p:nvCxnSpPr>
          <p:spPr>
            <a:xfrm flipH="1">
              <a:off x="539552" y="1414606"/>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4" name="Connecteur droit 143"/>
            <p:cNvCxnSpPr/>
            <p:nvPr/>
          </p:nvCxnSpPr>
          <p:spPr>
            <a:xfrm flipH="1" flipV="1">
              <a:off x="539552" y="1844823"/>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5" name="Connecteur droit 144"/>
            <p:cNvCxnSpPr/>
            <p:nvPr/>
          </p:nvCxnSpPr>
          <p:spPr>
            <a:xfrm flipH="1" flipV="1">
              <a:off x="539552" y="2276870"/>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6" name="Connecteur droit 145"/>
            <p:cNvCxnSpPr/>
            <p:nvPr/>
          </p:nvCxnSpPr>
          <p:spPr>
            <a:xfrm flipH="1" flipV="1">
              <a:off x="539552" y="2708917"/>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7" name="Connecteur droit 146"/>
            <p:cNvCxnSpPr/>
            <p:nvPr/>
          </p:nvCxnSpPr>
          <p:spPr>
            <a:xfrm flipH="1" flipV="1">
              <a:off x="539552" y="3140964"/>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8" name="Connecteur droit 147"/>
            <p:cNvCxnSpPr/>
            <p:nvPr/>
          </p:nvCxnSpPr>
          <p:spPr>
            <a:xfrm flipH="1" flipV="1">
              <a:off x="539552" y="3573011"/>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9" name="Connecteur droit 148"/>
            <p:cNvCxnSpPr/>
            <p:nvPr/>
          </p:nvCxnSpPr>
          <p:spPr>
            <a:xfrm flipH="1" flipV="1">
              <a:off x="539552" y="4005058"/>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0" name="Connecteur droit 149"/>
            <p:cNvCxnSpPr/>
            <p:nvPr/>
          </p:nvCxnSpPr>
          <p:spPr>
            <a:xfrm flipH="1" flipV="1">
              <a:off x="539552" y="4437105"/>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1" name="Connecteur droit 150"/>
            <p:cNvCxnSpPr/>
            <p:nvPr/>
          </p:nvCxnSpPr>
          <p:spPr>
            <a:xfrm flipH="1" flipV="1">
              <a:off x="539552" y="4869152"/>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2" name="Connecteur droit 151"/>
            <p:cNvCxnSpPr/>
            <p:nvPr/>
          </p:nvCxnSpPr>
          <p:spPr>
            <a:xfrm flipH="1">
              <a:off x="539552" y="530120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3" name="Connecteur droit 152"/>
            <p:cNvCxnSpPr/>
            <p:nvPr/>
          </p:nvCxnSpPr>
          <p:spPr>
            <a:xfrm flipH="1" flipV="1">
              <a:off x="899592" y="5733246"/>
              <a:ext cx="280831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154" name="Groupe 153"/>
          <p:cNvGrpSpPr/>
          <p:nvPr/>
        </p:nvGrpSpPr>
        <p:grpSpPr>
          <a:xfrm>
            <a:off x="4644008" y="764704"/>
            <a:ext cx="3268330" cy="5400600"/>
            <a:chOff x="4499992" y="692693"/>
            <a:chExt cx="3744000" cy="5400605"/>
          </a:xfrm>
          <a:solidFill>
            <a:schemeClr val="bg1"/>
          </a:solidFill>
        </p:grpSpPr>
        <p:sp>
          <p:nvSpPr>
            <p:cNvPr id="155" name="Arrondir un rectangle avec un coin du même côté 154"/>
            <p:cNvSpPr/>
            <p:nvPr/>
          </p:nvSpPr>
          <p:spPr>
            <a:xfrm rot="5400000">
              <a:off x="3671691" y="1520997"/>
              <a:ext cx="5400602" cy="3744000"/>
            </a:xfrm>
            <a:prstGeom prst="round2SameRect">
              <a:avLst>
                <a:gd name="adj1" fmla="val 27643"/>
                <a:gd name="adj2" fmla="val 0"/>
              </a:avLst>
            </a:prstGeom>
            <a:grpFill/>
            <a:ln>
              <a:noFill/>
            </a:ln>
            <a:effectLst>
              <a:innerShdw blurRad="114300" dist="635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156" name="Connecteur droit 155"/>
            <p:cNvCxnSpPr/>
            <p:nvPr/>
          </p:nvCxnSpPr>
          <p:spPr>
            <a:xfrm>
              <a:off x="5004048" y="692693"/>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157" name="Connecteur droit 156"/>
            <p:cNvCxnSpPr/>
            <p:nvPr/>
          </p:nvCxnSpPr>
          <p:spPr>
            <a:xfrm flipH="1">
              <a:off x="5004048" y="995499"/>
              <a:ext cx="2808312" cy="245"/>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8" name="Connecteur droit 157"/>
            <p:cNvCxnSpPr/>
            <p:nvPr/>
          </p:nvCxnSpPr>
          <p:spPr>
            <a:xfrm flipH="1">
              <a:off x="5004048" y="139648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9" name="Connecteur droit 158"/>
            <p:cNvCxnSpPr/>
            <p:nvPr/>
          </p:nvCxnSpPr>
          <p:spPr>
            <a:xfrm flipH="1" flipV="1">
              <a:off x="5004048" y="1844821"/>
              <a:ext cx="3239944"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0" name="Connecteur droit 159"/>
            <p:cNvCxnSpPr/>
            <p:nvPr/>
          </p:nvCxnSpPr>
          <p:spPr>
            <a:xfrm flipH="1" flipV="1">
              <a:off x="5004048" y="2276870"/>
              <a:ext cx="3239944" cy="6"/>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1" name="Connecteur droit 160"/>
            <p:cNvCxnSpPr/>
            <p:nvPr/>
          </p:nvCxnSpPr>
          <p:spPr>
            <a:xfrm flipH="1" flipV="1">
              <a:off x="5004048" y="2707818"/>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2" name="Connecteur droit 161"/>
            <p:cNvCxnSpPr/>
            <p:nvPr/>
          </p:nvCxnSpPr>
          <p:spPr>
            <a:xfrm flipH="1" flipV="1">
              <a:off x="5004048" y="3139857"/>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3" name="Connecteur droit 162"/>
            <p:cNvCxnSpPr/>
            <p:nvPr/>
          </p:nvCxnSpPr>
          <p:spPr>
            <a:xfrm flipH="1" flipV="1">
              <a:off x="5004048" y="3571896"/>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4" name="Connecteur droit 163"/>
            <p:cNvCxnSpPr/>
            <p:nvPr/>
          </p:nvCxnSpPr>
          <p:spPr>
            <a:xfrm flipH="1" flipV="1">
              <a:off x="5004048" y="4003935"/>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5" name="Connecteur droit 164"/>
            <p:cNvCxnSpPr/>
            <p:nvPr/>
          </p:nvCxnSpPr>
          <p:spPr>
            <a:xfrm flipH="1" flipV="1">
              <a:off x="5004048" y="4435974"/>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6" name="Connecteur droit 165"/>
            <p:cNvCxnSpPr/>
            <p:nvPr/>
          </p:nvCxnSpPr>
          <p:spPr>
            <a:xfrm flipH="1" flipV="1">
              <a:off x="5004048" y="4868013"/>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7" name="Connecteur droit 166"/>
            <p:cNvCxnSpPr/>
            <p:nvPr/>
          </p:nvCxnSpPr>
          <p:spPr>
            <a:xfrm flipH="1">
              <a:off x="5004048" y="5300052"/>
              <a:ext cx="3168352"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8" name="Connecteur droit 167"/>
            <p:cNvCxnSpPr/>
            <p:nvPr/>
          </p:nvCxnSpPr>
          <p:spPr>
            <a:xfrm flipH="1">
              <a:off x="5004048" y="5732091"/>
              <a:ext cx="2952328"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80" name="Groupe 79"/>
          <p:cNvGrpSpPr/>
          <p:nvPr/>
        </p:nvGrpSpPr>
        <p:grpSpPr>
          <a:xfrm>
            <a:off x="4230750" y="846830"/>
            <a:ext cx="656248" cy="5190210"/>
            <a:chOff x="4003415" y="774816"/>
            <a:chExt cx="751758" cy="5190215"/>
          </a:xfrm>
        </p:grpSpPr>
        <p:grpSp>
          <p:nvGrpSpPr>
            <p:cNvPr id="79" name="Groupe 78"/>
            <p:cNvGrpSpPr/>
            <p:nvPr/>
          </p:nvGrpSpPr>
          <p:grpSpPr>
            <a:xfrm>
              <a:off x="4014178" y="774816"/>
              <a:ext cx="733324" cy="228845"/>
              <a:chOff x="4014178" y="774816"/>
              <a:chExt cx="733324" cy="228845"/>
            </a:xfrm>
          </p:grpSpPr>
          <p:sp>
            <p:nvSpPr>
              <p:cNvPr id="10" name="Google Shape;151;p5"/>
              <p:cNvSpPr/>
              <p:nvPr/>
            </p:nvSpPr>
            <p:spPr>
              <a:xfrm>
                <a:off x="4518902" y="775061"/>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1" name="Google Shape;152;p5"/>
              <p:cNvSpPr/>
              <p:nvPr/>
            </p:nvSpPr>
            <p:spPr>
              <a:xfrm>
                <a:off x="4123249" y="819965"/>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2" name="Google Shape;153;p5"/>
              <p:cNvSpPr/>
              <p:nvPr/>
            </p:nvSpPr>
            <p:spPr>
              <a:xfrm>
                <a:off x="4131585" y="921265"/>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3" name="Google Shape;151;p5"/>
              <p:cNvSpPr/>
              <p:nvPr/>
            </p:nvSpPr>
            <p:spPr>
              <a:xfrm>
                <a:off x="4014178" y="774816"/>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14" name="Groupe 13"/>
            <p:cNvGrpSpPr/>
            <p:nvPr/>
          </p:nvGrpSpPr>
          <p:grpSpPr>
            <a:xfrm>
              <a:off x="4006696" y="1182830"/>
              <a:ext cx="740141" cy="231775"/>
              <a:chOff x="1271527" y="932755"/>
              <a:chExt cx="740141" cy="231775"/>
            </a:xfrm>
          </p:grpSpPr>
          <p:sp>
            <p:nvSpPr>
              <p:cNvPr id="1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19" name="Groupe 18"/>
            <p:cNvGrpSpPr/>
            <p:nvPr/>
          </p:nvGrpSpPr>
          <p:grpSpPr>
            <a:xfrm>
              <a:off x="4005410" y="1556792"/>
              <a:ext cx="740141" cy="231775"/>
              <a:chOff x="1271527" y="932755"/>
              <a:chExt cx="740141" cy="231775"/>
            </a:xfrm>
          </p:grpSpPr>
          <p:sp>
            <p:nvSpPr>
              <p:cNvPr id="2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2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2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24" name="Groupe 23"/>
            <p:cNvGrpSpPr/>
            <p:nvPr/>
          </p:nvGrpSpPr>
          <p:grpSpPr>
            <a:xfrm>
              <a:off x="4015032" y="1916832"/>
              <a:ext cx="740141" cy="231775"/>
              <a:chOff x="1271527" y="932755"/>
              <a:chExt cx="740141" cy="231775"/>
            </a:xfrm>
          </p:grpSpPr>
          <p:sp>
            <p:nvSpPr>
              <p:cNvPr id="2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2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29" name="Groupe 28"/>
            <p:cNvGrpSpPr/>
            <p:nvPr/>
          </p:nvGrpSpPr>
          <p:grpSpPr>
            <a:xfrm>
              <a:off x="4015032" y="2276872"/>
              <a:ext cx="740141" cy="231775"/>
              <a:chOff x="1271527" y="932755"/>
              <a:chExt cx="740141" cy="231775"/>
            </a:xfrm>
          </p:grpSpPr>
          <p:sp>
            <p:nvSpPr>
              <p:cNvPr id="3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3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3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34" name="Groupe 33"/>
            <p:cNvGrpSpPr/>
            <p:nvPr/>
          </p:nvGrpSpPr>
          <p:grpSpPr>
            <a:xfrm>
              <a:off x="4015032" y="2636912"/>
              <a:ext cx="740141" cy="231775"/>
              <a:chOff x="1271527" y="932755"/>
              <a:chExt cx="740141" cy="231775"/>
            </a:xfrm>
          </p:grpSpPr>
          <p:sp>
            <p:nvSpPr>
              <p:cNvPr id="3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3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3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39" name="Groupe 38"/>
            <p:cNvGrpSpPr/>
            <p:nvPr/>
          </p:nvGrpSpPr>
          <p:grpSpPr>
            <a:xfrm>
              <a:off x="4004745" y="2996952"/>
              <a:ext cx="740141" cy="231775"/>
              <a:chOff x="1271527" y="932755"/>
              <a:chExt cx="740141" cy="231775"/>
            </a:xfrm>
          </p:grpSpPr>
          <p:sp>
            <p:nvSpPr>
              <p:cNvPr id="4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4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4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44" name="Groupe 43"/>
            <p:cNvGrpSpPr/>
            <p:nvPr/>
          </p:nvGrpSpPr>
          <p:grpSpPr>
            <a:xfrm>
              <a:off x="4014763" y="3392997"/>
              <a:ext cx="740141" cy="231775"/>
              <a:chOff x="1271527" y="932755"/>
              <a:chExt cx="740141" cy="231775"/>
            </a:xfrm>
          </p:grpSpPr>
          <p:sp>
            <p:nvSpPr>
              <p:cNvPr id="4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4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49" name="Groupe 48"/>
            <p:cNvGrpSpPr/>
            <p:nvPr/>
          </p:nvGrpSpPr>
          <p:grpSpPr>
            <a:xfrm>
              <a:off x="4014763" y="3789040"/>
              <a:ext cx="740141" cy="231775"/>
              <a:chOff x="1271527" y="932755"/>
              <a:chExt cx="740141" cy="231775"/>
            </a:xfrm>
          </p:grpSpPr>
          <p:sp>
            <p:nvSpPr>
              <p:cNvPr id="5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5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5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54" name="Groupe 53"/>
            <p:cNvGrpSpPr/>
            <p:nvPr/>
          </p:nvGrpSpPr>
          <p:grpSpPr>
            <a:xfrm>
              <a:off x="4004080" y="4149080"/>
              <a:ext cx="740141" cy="231775"/>
              <a:chOff x="1271527" y="932755"/>
              <a:chExt cx="740141" cy="231775"/>
            </a:xfrm>
          </p:grpSpPr>
          <p:sp>
            <p:nvSpPr>
              <p:cNvPr id="5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5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5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59" name="Groupe 58"/>
            <p:cNvGrpSpPr/>
            <p:nvPr/>
          </p:nvGrpSpPr>
          <p:grpSpPr>
            <a:xfrm>
              <a:off x="4014763" y="4581128"/>
              <a:ext cx="740141" cy="231775"/>
              <a:chOff x="1271527" y="932755"/>
              <a:chExt cx="740141" cy="231775"/>
            </a:xfrm>
          </p:grpSpPr>
          <p:sp>
            <p:nvSpPr>
              <p:cNvPr id="6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6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6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64" name="Groupe 63"/>
            <p:cNvGrpSpPr/>
            <p:nvPr/>
          </p:nvGrpSpPr>
          <p:grpSpPr>
            <a:xfrm>
              <a:off x="4003415" y="5013176"/>
              <a:ext cx="740141" cy="231775"/>
              <a:chOff x="1271527" y="932755"/>
              <a:chExt cx="740141" cy="231775"/>
            </a:xfrm>
          </p:grpSpPr>
          <p:sp>
            <p:nvSpPr>
              <p:cNvPr id="6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6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69" name="Groupe 68"/>
            <p:cNvGrpSpPr/>
            <p:nvPr/>
          </p:nvGrpSpPr>
          <p:grpSpPr>
            <a:xfrm>
              <a:off x="4014763" y="5373216"/>
              <a:ext cx="740141" cy="231775"/>
              <a:chOff x="1271527" y="932755"/>
              <a:chExt cx="740141" cy="231775"/>
            </a:xfrm>
          </p:grpSpPr>
          <p:sp>
            <p:nvSpPr>
              <p:cNvPr id="7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7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7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74" name="Groupe 73"/>
            <p:cNvGrpSpPr/>
            <p:nvPr/>
          </p:nvGrpSpPr>
          <p:grpSpPr>
            <a:xfrm>
              <a:off x="4014763" y="5733256"/>
              <a:ext cx="740141" cy="231775"/>
              <a:chOff x="1271527" y="932755"/>
              <a:chExt cx="740141" cy="231775"/>
            </a:xfrm>
          </p:grpSpPr>
          <p:sp>
            <p:nvSpPr>
              <p:cNvPr id="7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7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7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sp>
        <p:nvSpPr>
          <p:cNvPr id="127" name="ZoneTexte 126"/>
          <p:cNvSpPr txBox="1"/>
          <p:nvPr/>
        </p:nvSpPr>
        <p:spPr>
          <a:xfrm>
            <a:off x="5385137" y="1468494"/>
            <a:ext cx="2204050" cy="830997"/>
          </a:xfrm>
          <a:prstGeom prst="rect">
            <a:avLst/>
          </a:prstGeom>
          <a:noFill/>
        </p:spPr>
        <p:txBody>
          <a:bodyPr wrap="square" rtlCol="1">
            <a:spAutoFit/>
          </a:bodyPr>
          <a:lstStyle/>
          <a:p>
            <a:pPr algn="ctr"/>
            <a:r>
              <a:rPr lang="ar-SA" sz="2400" b="1" dirty="0"/>
              <a:t>ج/ حسب وظيفتها في المؤسسة</a:t>
            </a:r>
            <a:endParaRPr lang="ar-DZ" sz="2400" b="1" dirty="0">
              <a:latin typeface="Segoe UI" panose="020B0502040204020203" pitchFamily="34" charset="0"/>
              <a:ea typeface="Segoe UI" panose="020B0502040204020203" pitchFamily="34" charset="0"/>
              <a:cs typeface="Segoe UI" panose="020B0502040204020203" pitchFamily="34" charset="0"/>
            </a:endParaRPr>
          </a:p>
        </p:txBody>
      </p:sp>
      <p:pic>
        <p:nvPicPr>
          <p:cNvPr id="169" name="Image 16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9048" y="1299748"/>
            <a:ext cx="2501652" cy="3641416"/>
          </a:xfrm>
          <a:prstGeom prst="rect">
            <a:avLst/>
          </a:prstGeom>
        </p:spPr>
      </p:pic>
      <p:cxnSp>
        <p:nvCxnSpPr>
          <p:cNvPr id="84" name="Connecteur droit avec flèche 83"/>
          <p:cNvCxnSpPr/>
          <p:nvPr/>
        </p:nvCxnSpPr>
        <p:spPr>
          <a:xfrm flipH="1">
            <a:off x="6876256" y="3068964"/>
            <a:ext cx="712931" cy="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88" name="Connecteur droit 87"/>
          <p:cNvCxnSpPr/>
          <p:nvPr/>
        </p:nvCxnSpPr>
        <p:spPr>
          <a:xfrm>
            <a:off x="7589187" y="3068964"/>
            <a:ext cx="0" cy="1872200"/>
          </a:xfrm>
          <a:prstGeom prst="line">
            <a:avLst/>
          </a:prstGeom>
        </p:spPr>
        <p:style>
          <a:lnRef idx="3">
            <a:schemeClr val="accent6"/>
          </a:lnRef>
          <a:fillRef idx="0">
            <a:schemeClr val="accent6"/>
          </a:fillRef>
          <a:effectRef idx="2">
            <a:schemeClr val="accent6"/>
          </a:effectRef>
          <a:fontRef idx="minor">
            <a:schemeClr val="tx1"/>
          </a:fontRef>
        </p:style>
      </p:cxnSp>
      <p:cxnSp>
        <p:nvCxnSpPr>
          <p:cNvPr id="91" name="Connecteur droit avec flèche 90"/>
          <p:cNvCxnSpPr/>
          <p:nvPr/>
        </p:nvCxnSpPr>
        <p:spPr>
          <a:xfrm flipH="1">
            <a:off x="6876256" y="4092826"/>
            <a:ext cx="712931" cy="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20" name="Connecteur droit avec flèche 119"/>
          <p:cNvCxnSpPr/>
          <p:nvPr/>
        </p:nvCxnSpPr>
        <p:spPr>
          <a:xfrm flipH="1">
            <a:off x="6918366" y="4940576"/>
            <a:ext cx="617178" cy="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126" name="Ellipse 125"/>
          <p:cNvSpPr/>
          <p:nvPr/>
        </p:nvSpPr>
        <p:spPr>
          <a:xfrm>
            <a:off x="5249970" y="2708920"/>
            <a:ext cx="1626286" cy="6851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000" b="1" dirty="0"/>
              <a:t>تكلفة التصنيع</a:t>
            </a:r>
          </a:p>
        </p:txBody>
      </p:sp>
      <p:sp>
        <p:nvSpPr>
          <p:cNvPr id="170" name="Ellipse 169"/>
          <p:cNvSpPr/>
          <p:nvPr/>
        </p:nvSpPr>
        <p:spPr>
          <a:xfrm>
            <a:off x="5220072" y="3717032"/>
            <a:ext cx="1626286" cy="6851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000" b="1" dirty="0"/>
              <a:t>تكلفة التسويق</a:t>
            </a:r>
          </a:p>
        </p:txBody>
      </p:sp>
      <p:sp>
        <p:nvSpPr>
          <p:cNvPr id="171" name="Ellipse 170"/>
          <p:cNvSpPr/>
          <p:nvPr/>
        </p:nvSpPr>
        <p:spPr>
          <a:xfrm>
            <a:off x="5292080" y="4544099"/>
            <a:ext cx="1626286" cy="6851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000" b="1" dirty="0" smtClean="0"/>
              <a:t>تكلفة الادارة</a:t>
            </a:r>
            <a:endParaRPr lang="ar-DZ" sz="2000" b="1" dirty="0"/>
          </a:p>
        </p:txBody>
      </p:sp>
    </p:spTree>
    <p:extLst>
      <p:ext uri="{BB962C8B-B14F-4D97-AF65-F5344CB8AC3E}">
        <p14:creationId xmlns:p14="http://schemas.microsoft.com/office/powerpoint/2010/main" val="138811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withEffect">
                                  <p:stCondLst>
                                    <p:cond delay="0"/>
                                  </p:stCondLst>
                                  <p:childTnLst>
                                    <p:set>
                                      <p:cBhvr>
                                        <p:cTn id="6" dur="1" fill="hold">
                                          <p:stCondLst>
                                            <p:cond delay="0"/>
                                          </p:stCondLst>
                                        </p:cTn>
                                        <p:tgtEl>
                                          <p:spTgt spid="138"/>
                                        </p:tgtEl>
                                        <p:attrNameLst>
                                          <p:attrName>style.visibility</p:attrName>
                                        </p:attrNameLst>
                                      </p:cBhvr>
                                      <p:to>
                                        <p:strVal val="visible"/>
                                      </p:to>
                                    </p:set>
                                    <p:anim calcmode="lin" valueType="num">
                                      <p:cBhvr additive="base">
                                        <p:cTn id="7" dur="500"/>
                                        <p:tgtEl>
                                          <p:spTgt spid="138"/>
                                        </p:tgtEl>
                                        <p:attrNameLst>
                                          <p:attrName>ppt_x</p:attrName>
                                        </p:attrNameLst>
                                      </p:cBhvr>
                                      <p:tavLst>
                                        <p:tav tm="0">
                                          <p:val>
                                            <p:strVal val="#ppt_x+#ppt_w*1.125000"/>
                                          </p:val>
                                        </p:tav>
                                        <p:tav tm="100000">
                                          <p:val>
                                            <p:strVal val="#ppt_x"/>
                                          </p:val>
                                        </p:tav>
                                      </p:tavLst>
                                    </p:anim>
                                    <p:animEffect transition="in" filter="wipe(left)">
                                      <p:cBhvr>
                                        <p:cTn id="8" dur="500"/>
                                        <p:tgtEl>
                                          <p:spTgt spid="138"/>
                                        </p:tgtEl>
                                      </p:cBhvr>
                                    </p:animEffect>
                                  </p:childTnLst>
                                </p:cTn>
                              </p:par>
                              <p:par>
                                <p:cTn id="9" presetID="12" presetClass="entr" presetSubtype="8" fill="hold" nodeType="withEffect">
                                  <p:stCondLst>
                                    <p:cond delay="0"/>
                                  </p:stCondLst>
                                  <p:childTnLst>
                                    <p:set>
                                      <p:cBhvr>
                                        <p:cTn id="10" dur="1" fill="hold">
                                          <p:stCondLst>
                                            <p:cond delay="0"/>
                                          </p:stCondLst>
                                        </p:cTn>
                                        <p:tgtEl>
                                          <p:spTgt spid="154"/>
                                        </p:tgtEl>
                                        <p:attrNameLst>
                                          <p:attrName>style.visibility</p:attrName>
                                        </p:attrNameLst>
                                      </p:cBhvr>
                                      <p:to>
                                        <p:strVal val="visible"/>
                                      </p:to>
                                    </p:set>
                                    <p:anim calcmode="lin" valueType="num">
                                      <p:cBhvr additive="base">
                                        <p:cTn id="11" dur="500"/>
                                        <p:tgtEl>
                                          <p:spTgt spid="154"/>
                                        </p:tgtEl>
                                        <p:attrNameLst>
                                          <p:attrName>ppt_x</p:attrName>
                                        </p:attrNameLst>
                                      </p:cBhvr>
                                      <p:tavLst>
                                        <p:tav tm="0">
                                          <p:val>
                                            <p:strVal val="#ppt_x-#ppt_w*1.125000"/>
                                          </p:val>
                                        </p:tav>
                                        <p:tav tm="100000">
                                          <p:val>
                                            <p:strVal val="#ppt_x"/>
                                          </p:val>
                                        </p:tav>
                                      </p:tavLst>
                                    </p:anim>
                                    <p:animEffect transition="in" filter="wipe(right)">
                                      <p:cBhvr>
                                        <p:cTn id="12" dur="5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955528" y="548680"/>
            <a:ext cx="7228841" cy="5904656"/>
          </a:xfrm>
          <a:prstGeom prst="roundRect">
            <a:avLst>
              <a:gd name="adj" fmla="val 18634"/>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8" name="Arrondir un rectangle avec un coin du même côté 7"/>
          <p:cNvSpPr/>
          <p:nvPr/>
        </p:nvSpPr>
        <p:spPr>
          <a:xfrm rot="16200000">
            <a:off x="15295" y="1830659"/>
            <a:ext cx="5400597" cy="3268692"/>
          </a:xfrm>
          <a:prstGeom prst="round2SameRect">
            <a:avLst>
              <a:gd name="adj1" fmla="val 27643"/>
              <a:gd name="adj2" fmla="val 0"/>
            </a:avLst>
          </a:prstGeom>
          <a:solidFill>
            <a:schemeClr val="bg1">
              <a:lumMod val="75000"/>
              <a:alpha val="85000"/>
            </a:schemeClr>
          </a:solidFill>
          <a:ln>
            <a:noFill/>
          </a:ln>
          <a:effectLst>
            <a:innerShdw blurRad="114300" dist="635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7" name="Arrondir un rectangle avec un coin du même côté 6"/>
          <p:cNvSpPr/>
          <p:nvPr/>
        </p:nvSpPr>
        <p:spPr>
          <a:xfrm rot="5400000">
            <a:off x="3723824" y="1830840"/>
            <a:ext cx="5400597" cy="3268330"/>
          </a:xfrm>
          <a:prstGeom prst="round2SameRect">
            <a:avLst>
              <a:gd name="adj1" fmla="val 27643"/>
              <a:gd name="adj2" fmla="val 0"/>
            </a:avLst>
          </a:prstGeom>
          <a:solidFill>
            <a:schemeClr val="bg1">
              <a:lumMod val="75000"/>
            </a:schemeClr>
          </a:solidFill>
          <a:ln>
            <a:noFill/>
          </a:ln>
          <a:effectLst>
            <a:innerShdw blurRad="114300" dist="635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grpSp>
        <p:nvGrpSpPr>
          <p:cNvPr id="9" name="Groupe 8"/>
          <p:cNvGrpSpPr/>
          <p:nvPr/>
        </p:nvGrpSpPr>
        <p:grpSpPr>
          <a:xfrm>
            <a:off x="822326" y="1196752"/>
            <a:ext cx="1152128" cy="781731"/>
            <a:chOff x="683568" y="1196752"/>
            <a:chExt cx="1152128" cy="781731"/>
          </a:xfrm>
        </p:grpSpPr>
        <p:sp>
          <p:nvSpPr>
            <p:cNvPr id="128" name="Rectangle 127"/>
            <p:cNvSpPr/>
            <p:nvPr/>
          </p:nvSpPr>
          <p:spPr>
            <a:xfrm>
              <a:off x="683568" y="1196752"/>
              <a:ext cx="1152128" cy="781731"/>
            </a:xfrm>
            <a:prstGeom prst="rect">
              <a:avLst/>
            </a:prstGeom>
            <a:solidFill>
              <a:srgbClr val="00B0F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dirty="0"/>
            </a:p>
          </p:txBody>
        </p:sp>
        <p:sp>
          <p:nvSpPr>
            <p:cNvPr id="3" name="ZoneTexte 2"/>
            <p:cNvSpPr txBox="1"/>
            <p:nvPr/>
          </p:nvSpPr>
          <p:spPr>
            <a:xfrm>
              <a:off x="683568" y="1268760"/>
              <a:ext cx="1116124" cy="400110"/>
            </a:xfrm>
            <a:prstGeom prst="rect">
              <a:avLst/>
            </a:prstGeom>
            <a:noFill/>
          </p:spPr>
          <p:txBody>
            <a:bodyPr wrap="square" rtlCol="1">
              <a:spAutoFit/>
            </a:bodyPr>
            <a:lstStyle/>
            <a:p>
              <a:pPr algn="ctr"/>
              <a:r>
                <a:rPr lang="ar-DZ" sz="2000" b="1" dirty="0" smtClean="0">
                  <a:solidFill>
                    <a:schemeClr val="bg1"/>
                  </a:solidFill>
                </a:rPr>
                <a:t>أولا</a:t>
              </a:r>
              <a:endParaRPr lang="ar-DZ" sz="2000" b="1" dirty="0">
                <a:solidFill>
                  <a:schemeClr val="bg1"/>
                </a:solidFill>
              </a:endParaRPr>
            </a:p>
          </p:txBody>
        </p:sp>
      </p:grpSp>
      <p:grpSp>
        <p:nvGrpSpPr>
          <p:cNvPr id="81" name="Groupe 80"/>
          <p:cNvGrpSpPr/>
          <p:nvPr/>
        </p:nvGrpSpPr>
        <p:grpSpPr>
          <a:xfrm>
            <a:off x="822326" y="2359237"/>
            <a:ext cx="1157386" cy="781731"/>
            <a:chOff x="683568" y="2359237"/>
            <a:chExt cx="1157386" cy="781731"/>
          </a:xfrm>
        </p:grpSpPr>
        <p:sp>
          <p:nvSpPr>
            <p:cNvPr id="129" name="Rectangle 128"/>
            <p:cNvSpPr/>
            <p:nvPr/>
          </p:nvSpPr>
          <p:spPr>
            <a:xfrm>
              <a:off x="683568" y="2359237"/>
              <a:ext cx="1152128" cy="781731"/>
            </a:xfrm>
            <a:prstGeom prst="rect">
              <a:avLst/>
            </a:prstGeom>
            <a:solidFill>
              <a:srgbClr val="FFFF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dirty="0"/>
            </a:p>
          </p:txBody>
        </p:sp>
        <p:sp>
          <p:nvSpPr>
            <p:cNvPr id="120" name="ZoneTexte 119"/>
            <p:cNvSpPr txBox="1"/>
            <p:nvPr/>
          </p:nvSpPr>
          <p:spPr>
            <a:xfrm>
              <a:off x="724830" y="2386386"/>
              <a:ext cx="1116124" cy="400110"/>
            </a:xfrm>
            <a:prstGeom prst="rect">
              <a:avLst/>
            </a:prstGeom>
            <a:noFill/>
          </p:spPr>
          <p:txBody>
            <a:bodyPr wrap="square" rtlCol="1">
              <a:spAutoFit/>
            </a:bodyPr>
            <a:lstStyle/>
            <a:p>
              <a:pPr algn="ctr"/>
              <a:r>
                <a:rPr lang="ar-DZ" sz="2000" b="1" dirty="0" smtClean="0"/>
                <a:t> ثانيا</a:t>
              </a:r>
              <a:endParaRPr lang="ar-DZ" sz="2000" b="1" dirty="0"/>
            </a:p>
          </p:txBody>
        </p:sp>
      </p:grpSp>
      <p:grpSp>
        <p:nvGrpSpPr>
          <p:cNvPr id="84" name="Groupe 83"/>
          <p:cNvGrpSpPr/>
          <p:nvPr/>
        </p:nvGrpSpPr>
        <p:grpSpPr>
          <a:xfrm>
            <a:off x="818969" y="3583373"/>
            <a:ext cx="1155485" cy="781731"/>
            <a:chOff x="680211" y="3583373"/>
            <a:chExt cx="1155485" cy="781731"/>
          </a:xfrm>
        </p:grpSpPr>
        <p:sp>
          <p:nvSpPr>
            <p:cNvPr id="130" name="Rectangle 129"/>
            <p:cNvSpPr/>
            <p:nvPr/>
          </p:nvSpPr>
          <p:spPr>
            <a:xfrm>
              <a:off x="683568" y="3583373"/>
              <a:ext cx="1152128" cy="781731"/>
            </a:xfrm>
            <a:prstGeom prst="rect">
              <a:avLst/>
            </a:prstGeom>
            <a:solidFill>
              <a:srgbClr val="7030A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dirty="0"/>
            </a:p>
          </p:txBody>
        </p:sp>
        <p:sp>
          <p:nvSpPr>
            <p:cNvPr id="121" name="ZoneTexte 120"/>
            <p:cNvSpPr txBox="1"/>
            <p:nvPr/>
          </p:nvSpPr>
          <p:spPr>
            <a:xfrm>
              <a:off x="680211" y="3622995"/>
              <a:ext cx="1116124" cy="400110"/>
            </a:xfrm>
            <a:prstGeom prst="rect">
              <a:avLst/>
            </a:prstGeom>
            <a:noFill/>
          </p:spPr>
          <p:txBody>
            <a:bodyPr wrap="square" rtlCol="1">
              <a:spAutoFit/>
            </a:bodyPr>
            <a:lstStyle/>
            <a:p>
              <a:pPr algn="ctr"/>
              <a:r>
                <a:rPr lang="ar-DZ" sz="2000" b="1" dirty="0" smtClean="0">
                  <a:solidFill>
                    <a:schemeClr val="bg1"/>
                  </a:solidFill>
                </a:rPr>
                <a:t>ثالثا</a:t>
              </a:r>
              <a:endParaRPr lang="ar-DZ" sz="2000" b="1" dirty="0">
                <a:solidFill>
                  <a:schemeClr val="bg1"/>
                </a:solidFill>
              </a:endParaRPr>
            </a:p>
          </p:txBody>
        </p:sp>
      </p:grpSp>
      <p:grpSp>
        <p:nvGrpSpPr>
          <p:cNvPr id="87" name="Groupe 86"/>
          <p:cNvGrpSpPr/>
          <p:nvPr/>
        </p:nvGrpSpPr>
        <p:grpSpPr>
          <a:xfrm>
            <a:off x="822326" y="4735501"/>
            <a:ext cx="1157386" cy="781731"/>
            <a:chOff x="683568" y="4735501"/>
            <a:chExt cx="1157386" cy="781731"/>
          </a:xfrm>
        </p:grpSpPr>
        <p:sp>
          <p:nvSpPr>
            <p:cNvPr id="131" name="Rectangle 130"/>
            <p:cNvSpPr/>
            <p:nvPr/>
          </p:nvSpPr>
          <p:spPr>
            <a:xfrm>
              <a:off x="683568" y="4735501"/>
              <a:ext cx="1152128" cy="781731"/>
            </a:xfrm>
            <a:prstGeom prst="rect">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dirty="0"/>
            </a:p>
          </p:txBody>
        </p:sp>
        <p:sp>
          <p:nvSpPr>
            <p:cNvPr id="122" name="ZoneTexte 121"/>
            <p:cNvSpPr txBox="1"/>
            <p:nvPr/>
          </p:nvSpPr>
          <p:spPr>
            <a:xfrm>
              <a:off x="724830" y="4747202"/>
              <a:ext cx="1116124" cy="400110"/>
            </a:xfrm>
            <a:prstGeom prst="rect">
              <a:avLst/>
            </a:prstGeom>
            <a:noFill/>
          </p:spPr>
          <p:txBody>
            <a:bodyPr wrap="square" rtlCol="1">
              <a:spAutoFit/>
            </a:bodyPr>
            <a:lstStyle/>
            <a:p>
              <a:pPr algn="ctr"/>
              <a:r>
                <a:rPr lang="ar-DZ" sz="2000" b="1" dirty="0" smtClean="0">
                  <a:solidFill>
                    <a:schemeClr val="bg1"/>
                  </a:solidFill>
                </a:rPr>
                <a:t>رابعا</a:t>
              </a:r>
              <a:endParaRPr lang="ar-DZ" sz="2000" b="1" dirty="0">
                <a:solidFill>
                  <a:schemeClr val="bg1"/>
                </a:solidFill>
              </a:endParaRPr>
            </a:p>
          </p:txBody>
        </p:sp>
      </p:grpSp>
      <p:grpSp>
        <p:nvGrpSpPr>
          <p:cNvPr id="124" name="Groupe 123"/>
          <p:cNvGrpSpPr/>
          <p:nvPr/>
        </p:nvGrpSpPr>
        <p:grpSpPr>
          <a:xfrm>
            <a:off x="1206966" y="764708"/>
            <a:ext cx="3268692" cy="5400597"/>
            <a:chOff x="539552" y="692694"/>
            <a:chExt cx="3744415" cy="5400602"/>
          </a:xfrm>
          <a:solidFill>
            <a:schemeClr val="bg1"/>
          </a:solidFill>
        </p:grpSpPr>
        <p:sp>
          <p:nvSpPr>
            <p:cNvPr id="5" name="Arrondir un rectangle avec un coin du même côté 4"/>
            <p:cNvSpPr/>
            <p:nvPr/>
          </p:nvSpPr>
          <p:spPr>
            <a:xfrm rot="16200000">
              <a:off x="-288541" y="1520787"/>
              <a:ext cx="5400602" cy="3744415"/>
            </a:xfrm>
            <a:prstGeom prst="round2SameRect">
              <a:avLst>
                <a:gd name="adj1" fmla="val 27643"/>
                <a:gd name="adj2" fmla="val 0"/>
              </a:avLst>
            </a:prstGeom>
            <a:grpFill/>
            <a:ln>
              <a:noFill/>
            </a:ln>
            <a:effectLst>
              <a:innerShdw blurRad="114300" dist="635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82" name="Connecteur droit 81"/>
            <p:cNvCxnSpPr/>
            <p:nvPr/>
          </p:nvCxnSpPr>
          <p:spPr>
            <a:xfrm>
              <a:off x="3707904" y="692696"/>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85" name="Connecteur droit 84"/>
            <p:cNvCxnSpPr/>
            <p:nvPr/>
          </p:nvCxnSpPr>
          <p:spPr>
            <a:xfrm flipH="1" flipV="1">
              <a:off x="899592" y="995499"/>
              <a:ext cx="2808312" cy="7917"/>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86" name="Connecteur droit 85"/>
            <p:cNvCxnSpPr/>
            <p:nvPr/>
          </p:nvCxnSpPr>
          <p:spPr>
            <a:xfrm flipH="1">
              <a:off x="539552" y="1414606"/>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89" name="Connecteur droit 88"/>
            <p:cNvCxnSpPr/>
            <p:nvPr/>
          </p:nvCxnSpPr>
          <p:spPr>
            <a:xfrm flipH="1" flipV="1">
              <a:off x="539552" y="1844823"/>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2" name="Connecteur droit 91"/>
            <p:cNvCxnSpPr/>
            <p:nvPr/>
          </p:nvCxnSpPr>
          <p:spPr>
            <a:xfrm flipH="1" flipV="1">
              <a:off x="539552" y="2276870"/>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3" name="Connecteur droit 92"/>
            <p:cNvCxnSpPr/>
            <p:nvPr/>
          </p:nvCxnSpPr>
          <p:spPr>
            <a:xfrm flipH="1" flipV="1">
              <a:off x="539552" y="2708917"/>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4" name="Connecteur droit 93"/>
            <p:cNvCxnSpPr/>
            <p:nvPr/>
          </p:nvCxnSpPr>
          <p:spPr>
            <a:xfrm flipH="1" flipV="1">
              <a:off x="539552" y="3140964"/>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5" name="Connecteur droit 94"/>
            <p:cNvCxnSpPr/>
            <p:nvPr/>
          </p:nvCxnSpPr>
          <p:spPr>
            <a:xfrm flipH="1" flipV="1">
              <a:off x="539552" y="3573011"/>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6" name="Connecteur droit 95"/>
            <p:cNvCxnSpPr/>
            <p:nvPr/>
          </p:nvCxnSpPr>
          <p:spPr>
            <a:xfrm flipH="1" flipV="1">
              <a:off x="539552" y="4005058"/>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7" name="Connecteur droit 96"/>
            <p:cNvCxnSpPr/>
            <p:nvPr/>
          </p:nvCxnSpPr>
          <p:spPr>
            <a:xfrm flipH="1" flipV="1">
              <a:off x="539552" y="4437105"/>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8" name="Connecteur droit 97"/>
            <p:cNvCxnSpPr/>
            <p:nvPr/>
          </p:nvCxnSpPr>
          <p:spPr>
            <a:xfrm flipH="1" flipV="1">
              <a:off x="539552" y="4869152"/>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9" name="Connecteur droit 98"/>
            <p:cNvCxnSpPr/>
            <p:nvPr/>
          </p:nvCxnSpPr>
          <p:spPr>
            <a:xfrm flipH="1">
              <a:off x="539552" y="530120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0" name="Connecteur droit 99"/>
            <p:cNvCxnSpPr/>
            <p:nvPr/>
          </p:nvCxnSpPr>
          <p:spPr>
            <a:xfrm flipH="1" flipV="1">
              <a:off x="899592" y="5733246"/>
              <a:ext cx="280831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90" name="Groupe 89"/>
          <p:cNvGrpSpPr/>
          <p:nvPr/>
        </p:nvGrpSpPr>
        <p:grpSpPr>
          <a:xfrm>
            <a:off x="7092280" y="1340924"/>
            <a:ext cx="1152128" cy="781731"/>
            <a:chOff x="7308304" y="1340924"/>
            <a:chExt cx="1152128" cy="781731"/>
          </a:xfrm>
        </p:grpSpPr>
        <p:sp>
          <p:nvSpPr>
            <p:cNvPr id="132" name="Rectangle 131"/>
            <p:cNvSpPr/>
            <p:nvPr/>
          </p:nvSpPr>
          <p:spPr>
            <a:xfrm>
              <a:off x="7308304" y="1340924"/>
              <a:ext cx="1152128" cy="781731"/>
            </a:xfrm>
            <a:prstGeom prst="rect">
              <a:avLst/>
            </a:prstGeom>
            <a:solidFill>
              <a:srgbClr val="00B0F0"/>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dirty="0"/>
            </a:p>
          </p:txBody>
        </p:sp>
        <p:sp>
          <p:nvSpPr>
            <p:cNvPr id="88" name="ZoneTexte 87"/>
            <p:cNvSpPr txBox="1"/>
            <p:nvPr/>
          </p:nvSpPr>
          <p:spPr>
            <a:xfrm>
              <a:off x="7308304" y="1340924"/>
              <a:ext cx="1080120" cy="400110"/>
            </a:xfrm>
            <a:prstGeom prst="rect">
              <a:avLst/>
            </a:prstGeom>
            <a:noFill/>
          </p:spPr>
          <p:txBody>
            <a:bodyPr wrap="square" rtlCol="1">
              <a:spAutoFit/>
            </a:bodyPr>
            <a:lstStyle/>
            <a:p>
              <a:pPr algn="ctr"/>
              <a:r>
                <a:rPr lang="ar-DZ" sz="2000" b="1" dirty="0" smtClean="0">
                  <a:solidFill>
                    <a:schemeClr val="bg1"/>
                  </a:solidFill>
                </a:rPr>
                <a:t>خامسا</a:t>
              </a:r>
              <a:endParaRPr lang="ar-DZ" sz="2000" b="1" dirty="0">
                <a:solidFill>
                  <a:schemeClr val="bg1"/>
                </a:solidFill>
              </a:endParaRPr>
            </a:p>
          </p:txBody>
        </p:sp>
      </p:grpSp>
      <p:grpSp>
        <p:nvGrpSpPr>
          <p:cNvPr id="125" name="Groupe 124"/>
          <p:cNvGrpSpPr/>
          <p:nvPr/>
        </p:nvGrpSpPr>
        <p:grpSpPr>
          <a:xfrm>
            <a:off x="4664238" y="764707"/>
            <a:ext cx="3268330" cy="5400600"/>
            <a:chOff x="4499992" y="692693"/>
            <a:chExt cx="3744000" cy="5400605"/>
          </a:xfrm>
          <a:solidFill>
            <a:schemeClr val="bg1"/>
          </a:solidFill>
        </p:grpSpPr>
        <p:sp>
          <p:nvSpPr>
            <p:cNvPr id="6" name="Arrondir un rectangle avec un coin du même côté 5"/>
            <p:cNvSpPr/>
            <p:nvPr/>
          </p:nvSpPr>
          <p:spPr>
            <a:xfrm rot="5400000">
              <a:off x="3671691" y="1520997"/>
              <a:ext cx="5400602" cy="3744000"/>
            </a:xfrm>
            <a:prstGeom prst="round2SameRect">
              <a:avLst>
                <a:gd name="adj1" fmla="val 27643"/>
                <a:gd name="adj2" fmla="val 0"/>
              </a:avLst>
            </a:prstGeom>
            <a:grpFill/>
            <a:ln>
              <a:noFill/>
            </a:ln>
            <a:effectLst>
              <a:innerShdw blurRad="114300" dist="635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83" name="Connecteur droit 82"/>
            <p:cNvCxnSpPr/>
            <p:nvPr/>
          </p:nvCxnSpPr>
          <p:spPr>
            <a:xfrm>
              <a:off x="5004048" y="692693"/>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102" name="Connecteur droit 101"/>
            <p:cNvCxnSpPr/>
            <p:nvPr/>
          </p:nvCxnSpPr>
          <p:spPr>
            <a:xfrm flipH="1">
              <a:off x="5004048" y="995499"/>
              <a:ext cx="2808312" cy="245"/>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3" name="Connecteur droit 102"/>
            <p:cNvCxnSpPr/>
            <p:nvPr/>
          </p:nvCxnSpPr>
          <p:spPr>
            <a:xfrm flipH="1">
              <a:off x="5004048" y="139648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6" name="Connecteur droit 105"/>
            <p:cNvCxnSpPr/>
            <p:nvPr/>
          </p:nvCxnSpPr>
          <p:spPr>
            <a:xfrm flipH="1" flipV="1">
              <a:off x="5004048" y="1844821"/>
              <a:ext cx="3239944"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7" name="Connecteur droit 106"/>
            <p:cNvCxnSpPr/>
            <p:nvPr/>
          </p:nvCxnSpPr>
          <p:spPr>
            <a:xfrm flipH="1" flipV="1">
              <a:off x="5004048" y="2276870"/>
              <a:ext cx="3239944" cy="6"/>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8" name="Connecteur droit 107"/>
            <p:cNvCxnSpPr/>
            <p:nvPr/>
          </p:nvCxnSpPr>
          <p:spPr>
            <a:xfrm flipH="1" flipV="1">
              <a:off x="5004048" y="2707818"/>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3" name="Connecteur droit 112"/>
            <p:cNvCxnSpPr/>
            <p:nvPr/>
          </p:nvCxnSpPr>
          <p:spPr>
            <a:xfrm flipH="1" flipV="1">
              <a:off x="5004048" y="3139857"/>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4" name="Connecteur droit 113"/>
            <p:cNvCxnSpPr/>
            <p:nvPr/>
          </p:nvCxnSpPr>
          <p:spPr>
            <a:xfrm flipH="1" flipV="1">
              <a:off x="5004048" y="3571896"/>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5" name="Connecteur droit 114"/>
            <p:cNvCxnSpPr/>
            <p:nvPr/>
          </p:nvCxnSpPr>
          <p:spPr>
            <a:xfrm flipH="1" flipV="1">
              <a:off x="5004048" y="4003935"/>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6" name="Connecteur droit 115"/>
            <p:cNvCxnSpPr/>
            <p:nvPr/>
          </p:nvCxnSpPr>
          <p:spPr>
            <a:xfrm flipH="1" flipV="1">
              <a:off x="5004048" y="4435974"/>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7" name="Connecteur droit 116"/>
            <p:cNvCxnSpPr/>
            <p:nvPr/>
          </p:nvCxnSpPr>
          <p:spPr>
            <a:xfrm flipH="1" flipV="1">
              <a:off x="5004048" y="4868013"/>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8" name="Connecteur droit 117"/>
            <p:cNvCxnSpPr/>
            <p:nvPr/>
          </p:nvCxnSpPr>
          <p:spPr>
            <a:xfrm flipH="1">
              <a:off x="5004048" y="5300052"/>
              <a:ext cx="3168352"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9" name="Connecteur droit 118"/>
            <p:cNvCxnSpPr/>
            <p:nvPr/>
          </p:nvCxnSpPr>
          <p:spPr>
            <a:xfrm flipH="1">
              <a:off x="5004048" y="5732091"/>
              <a:ext cx="2952328"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80" name="Groupe 79"/>
          <p:cNvGrpSpPr/>
          <p:nvPr/>
        </p:nvGrpSpPr>
        <p:grpSpPr>
          <a:xfrm>
            <a:off x="4230750" y="846830"/>
            <a:ext cx="656248" cy="5190210"/>
            <a:chOff x="4003415" y="774816"/>
            <a:chExt cx="751758" cy="5190215"/>
          </a:xfrm>
        </p:grpSpPr>
        <p:grpSp>
          <p:nvGrpSpPr>
            <p:cNvPr id="79" name="Groupe 78"/>
            <p:cNvGrpSpPr/>
            <p:nvPr/>
          </p:nvGrpSpPr>
          <p:grpSpPr>
            <a:xfrm>
              <a:off x="4014178" y="774816"/>
              <a:ext cx="733324" cy="228845"/>
              <a:chOff x="4014178" y="774816"/>
              <a:chExt cx="733324" cy="228845"/>
            </a:xfrm>
          </p:grpSpPr>
          <p:sp>
            <p:nvSpPr>
              <p:cNvPr id="10" name="Google Shape;151;p5"/>
              <p:cNvSpPr/>
              <p:nvPr/>
            </p:nvSpPr>
            <p:spPr>
              <a:xfrm>
                <a:off x="4518902" y="775061"/>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1" name="Google Shape;152;p5"/>
              <p:cNvSpPr/>
              <p:nvPr/>
            </p:nvSpPr>
            <p:spPr>
              <a:xfrm>
                <a:off x="4123249" y="819965"/>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2" name="Google Shape;153;p5"/>
              <p:cNvSpPr/>
              <p:nvPr/>
            </p:nvSpPr>
            <p:spPr>
              <a:xfrm>
                <a:off x="4131585" y="921265"/>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3" name="Google Shape;151;p5"/>
              <p:cNvSpPr/>
              <p:nvPr/>
            </p:nvSpPr>
            <p:spPr>
              <a:xfrm>
                <a:off x="4014178" y="774816"/>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14" name="Groupe 13"/>
            <p:cNvGrpSpPr/>
            <p:nvPr/>
          </p:nvGrpSpPr>
          <p:grpSpPr>
            <a:xfrm>
              <a:off x="4006696" y="1182830"/>
              <a:ext cx="740141" cy="231775"/>
              <a:chOff x="1271527" y="932755"/>
              <a:chExt cx="740141" cy="231775"/>
            </a:xfrm>
          </p:grpSpPr>
          <p:sp>
            <p:nvSpPr>
              <p:cNvPr id="1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19" name="Groupe 18"/>
            <p:cNvGrpSpPr/>
            <p:nvPr/>
          </p:nvGrpSpPr>
          <p:grpSpPr>
            <a:xfrm>
              <a:off x="4005410" y="1556792"/>
              <a:ext cx="740141" cy="231775"/>
              <a:chOff x="1271527" y="932755"/>
              <a:chExt cx="740141" cy="231775"/>
            </a:xfrm>
          </p:grpSpPr>
          <p:sp>
            <p:nvSpPr>
              <p:cNvPr id="2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2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2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24" name="Groupe 23"/>
            <p:cNvGrpSpPr/>
            <p:nvPr/>
          </p:nvGrpSpPr>
          <p:grpSpPr>
            <a:xfrm>
              <a:off x="4015032" y="1916832"/>
              <a:ext cx="740141" cy="231775"/>
              <a:chOff x="1271527" y="932755"/>
              <a:chExt cx="740141" cy="231775"/>
            </a:xfrm>
          </p:grpSpPr>
          <p:sp>
            <p:nvSpPr>
              <p:cNvPr id="2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2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29" name="Groupe 28"/>
            <p:cNvGrpSpPr/>
            <p:nvPr/>
          </p:nvGrpSpPr>
          <p:grpSpPr>
            <a:xfrm>
              <a:off x="4015032" y="2276872"/>
              <a:ext cx="740141" cy="231775"/>
              <a:chOff x="1271527" y="932755"/>
              <a:chExt cx="740141" cy="231775"/>
            </a:xfrm>
          </p:grpSpPr>
          <p:sp>
            <p:nvSpPr>
              <p:cNvPr id="3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3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3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34" name="Groupe 33"/>
            <p:cNvGrpSpPr/>
            <p:nvPr/>
          </p:nvGrpSpPr>
          <p:grpSpPr>
            <a:xfrm>
              <a:off x="4015032" y="2636912"/>
              <a:ext cx="740141" cy="231775"/>
              <a:chOff x="1271527" y="932755"/>
              <a:chExt cx="740141" cy="231775"/>
            </a:xfrm>
          </p:grpSpPr>
          <p:sp>
            <p:nvSpPr>
              <p:cNvPr id="3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3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3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39" name="Groupe 38"/>
            <p:cNvGrpSpPr/>
            <p:nvPr/>
          </p:nvGrpSpPr>
          <p:grpSpPr>
            <a:xfrm>
              <a:off x="4004745" y="2996952"/>
              <a:ext cx="740141" cy="231775"/>
              <a:chOff x="1271527" y="932755"/>
              <a:chExt cx="740141" cy="231775"/>
            </a:xfrm>
          </p:grpSpPr>
          <p:sp>
            <p:nvSpPr>
              <p:cNvPr id="4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4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4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44" name="Groupe 43"/>
            <p:cNvGrpSpPr/>
            <p:nvPr/>
          </p:nvGrpSpPr>
          <p:grpSpPr>
            <a:xfrm>
              <a:off x="4014763" y="3392997"/>
              <a:ext cx="740141" cy="231775"/>
              <a:chOff x="1271527" y="932755"/>
              <a:chExt cx="740141" cy="231775"/>
            </a:xfrm>
          </p:grpSpPr>
          <p:sp>
            <p:nvSpPr>
              <p:cNvPr id="4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4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49" name="Groupe 48"/>
            <p:cNvGrpSpPr/>
            <p:nvPr/>
          </p:nvGrpSpPr>
          <p:grpSpPr>
            <a:xfrm>
              <a:off x="4014763" y="3789040"/>
              <a:ext cx="740141" cy="231775"/>
              <a:chOff x="1271527" y="932755"/>
              <a:chExt cx="740141" cy="231775"/>
            </a:xfrm>
          </p:grpSpPr>
          <p:sp>
            <p:nvSpPr>
              <p:cNvPr id="5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5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5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54" name="Groupe 53"/>
            <p:cNvGrpSpPr/>
            <p:nvPr/>
          </p:nvGrpSpPr>
          <p:grpSpPr>
            <a:xfrm>
              <a:off x="4004080" y="4149080"/>
              <a:ext cx="740141" cy="231775"/>
              <a:chOff x="1271527" y="932755"/>
              <a:chExt cx="740141" cy="231775"/>
            </a:xfrm>
          </p:grpSpPr>
          <p:sp>
            <p:nvSpPr>
              <p:cNvPr id="5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5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5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59" name="Groupe 58"/>
            <p:cNvGrpSpPr/>
            <p:nvPr/>
          </p:nvGrpSpPr>
          <p:grpSpPr>
            <a:xfrm>
              <a:off x="4014763" y="4581128"/>
              <a:ext cx="740141" cy="231775"/>
              <a:chOff x="1271527" y="932755"/>
              <a:chExt cx="740141" cy="231775"/>
            </a:xfrm>
          </p:grpSpPr>
          <p:sp>
            <p:nvSpPr>
              <p:cNvPr id="6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6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6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64" name="Groupe 63"/>
            <p:cNvGrpSpPr/>
            <p:nvPr/>
          </p:nvGrpSpPr>
          <p:grpSpPr>
            <a:xfrm>
              <a:off x="4003415" y="5013176"/>
              <a:ext cx="740141" cy="231775"/>
              <a:chOff x="1271527" y="932755"/>
              <a:chExt cx="740141" cy="231775"/>
            </a:xfrm>
          </p:grpSpPr>
          <p:sp>
            <p:nvSpPr>
              <p:cNvPr id="6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6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69" name="Groupe 68"/>
            <p:cNvGrpSpPr/>
            <p:nvPr/>
          </p:nvGrpSpPr>
          <p:grpSpPr>
            <a:xfrm>
              <a:off x="4014763" y="5373216"/>
              <a:ext cx="740141" cy="231775"/>
              <a:chOff x="1271527" y="932755"/>
              <a:chExt cx="740141" cy="231775"/>
            </a:xfrm>
          </p:grpSpPr>
          <p:sp>
            <p:nvSpPr>
              <p:cNvPr id="7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7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7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74" name="Groupe 73"/>
            <p:cNvGrpSpPr/>
            <p:nvPr/>
          </p:nvGrpSpPr>
          <p:grpSpPr>
            <a:xfrm>
              <a:off x="4014763" y="5733256"/>
              <a:ext cx="740141" cy="231775"/>
              <a:chOff x="1271527" y="932755"/>
              <a:chExt cx="740141" cy="231775"/>
            </a:xfrm>
          </p:grpSpPr>
          <p:sp>
            <p:nvSpPr>
              <p:cNvPr id="7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7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7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sp>
        <p:nvSpPr>
          <p:cNvPr id="2" name="ZoneTexte 1"/>
          <p:cNvSpPr txBox="1"/>
          <p:nvPr/>
        </p:nvSpPr>
        <p:spPr>
          <a:xfrm>
            <a:off x="1259632" y="1444139"/>
            <a:ext cx="2713151" cy="338554"/>
          </a:xfrm>
          <a:prstGeom prst="rect">
            <a:avLst/>
          </a:prstGeom>
          <a:noFill/>
        </p:spPr>
        <p:txBody>
          <a:bodyPr wrap="square" rtlCol="1">
            <a:spAutoFit/>
          </a:bodyPr>
          <a:lstStyle/>
          <a:p>
            <a:r>
              <a:rPr lang="ar-DZ" sz="1600" b="1" dirty="0">
                <a:latin typeface="Segoe UI" panose="020B0502040204020203" pitchFamily="34" charset="0"/>
                <a:ea typeface="Segoe UI" panose="020B0502040204020203" pitchFamily="34" charset="0"/>
                <a:cs typeface="Segoe UI" panose="020B0502040204020203" pitchFamily="34" charset="0"/>
              </a:rPr>
              <a:t>نشأة وظهور المحاسبة التحليلية</a:t>
            </a:r>
          </a:p>
        </p:txBody>
      </p:sp>
      <p:sp>
        <p:nvSpPr>
          <p:cNvPr id="105" name="ZoneTexte 104"/>
          <p:cNvSpPr txBox="1"/>
          <p:nvPr/>
        </p:nvSpPr>
        <p:spPr>
          <a:xfrm>
            <a:off x="1206966" y="2450584"/>
            <a:ext cx="2765817" cy="338554"/>
          </a:xfrm>
          <a:prstGeom prst="rect">
            <a:avLst/>
          </a:prstGeom>
          <a:noFill/>
        </p:spPr>
        <p:txBody>
          <a:bodyPr wrap="square" rtlCol="1">
            <a:spAutoFit/>
          </a:bodyPr>
          <a:lstStyle>
            <a:defPPr>
              <a:defRPr lang="ar-DZ"/>
            </a:defPPr>
            <a:lvl1pPr>
              <a:defRPr b="1">
                <a:latin typeface="Segoe UI" panose="020B0502040204020203" pitchFamily="34" charset="0"/>
                <a:ea typeface="Segoe UI" panose="020B0502040204020203" pitchFamily="34" charset="0"/>
                <a:cs typeface="Segoe UI" panose="020B0502040204020203" pitchFamily="34" charset="0"/>
              </a:defRPr>
            </a:lvl1pPr>
          </a:lstStyle>
          <a:p>
            <a:r>
              <a:rPr lang="ar-SA" sz="1600" dirty="0"/>
              <a:t>تعريف المحاسبة التحليلية</a:t>
            </a:r>
            <a:endParaRPr lang="ar-DZ" sz="1600" dirty="0"/>
          </a:p>
        </p:txBody>
      </p:sp>
      <p:sp>
        <p:nvSpPr>
          <p:cNvPr id="109" name="ZoneTexte 108"/>
          <p:cNvSpPr txBox="1"/>
          <p:nvPr/>
        </p:nvSpPr>
        <p:spPr>
          <a:xfrm>
            <a:off x="1282892" y="3696783"/>
            <a:ext cx="2689891" cy="338554"/>
          </a:xfrm>
          <a:prstGeom prst="rect">
            <a:avLst/>
          </a:prstGeom>
          <a:noFill/>
        </p:spPr>
        <p:txBody>
          <a:bodyPr wrap="square" rtlCol="1">
            <a:spAutoFit/>
          </a:bodyPr>
          <a:lstStyle/>
          <a:p>
            <a:r>
              <a:rPr lang="ar-SA" sz="1600" b="1" dirty="0">
                <a:latin typeface="Segoe UI" panose="020B0502040204020203" pitchFamily="34" charset="0"/>
                <a:ea typeface="Segoe UI" panose="020B0502040204020203" pitchFamily="34" charset="0"/>
                <a:cs typeface="Segoe UI" panose="020B0502040204020203" pitchFamily="34" charset="0"/>
              </a:rPr>
              <a:t>أهداف المحاسبة التحليلية</a:t>
            </a:r>
            <a:endParaRPr lang="ar-DZ" sz="1600" b="1" dirty="0">
              <a:latin typeface="Segoe UI" panose="020B0502040204020203" pitchFamily="34" charset="0"/>
              <a:ea typeface="Segoe UI" panose="020B0502040204020203" pitchFamily="34" charset="0"/>
              <a:cs typeface="Segoe UI" panose="020B0502040204020203" pitchFamily="34" charset="0"/>
            </a:endParaRPr>
          </a:p>
        </p:txBody>
      </p:sp>
      <p:sp>
        <p:nvSpPr>
          <p:cNvPr id="110" name="ZoneTexte 109"/>
          <p:cNvSpPr txBox="1"/>
          <p:nvPr/>
        </p:nvSpPr>
        <p:spPr>
          <a:xfrm>
            <a:off x="1260582" y="4851346"/>
            <a:ext cx="2734510" cy="584775"/>
          </a:xfrm>
          <a:prstGeom prst="rect">
            <a:avLst/>
          </a:prstGeom>
          <a:noFill/>
        </p:spPr>
        <p:txBody>
          <a:bodyPr wrap="square" rtlCol="1">
            <a:spAutoFit/>
          </a:bodyPr>
          <a:lstStyle/>
          <a:p>
            <a:r>
              <a:rPr lang="ar-DZ" sz="1600" b="1" dirty="0">
                <a:latin typeface="Segoe UI" panose="020B0502040204020203" pitchFamily="34" charset="0"/>
                <a:ea typeface="Segoe UI" panose="020B0502040204020203" pitchFamily="34" charset="0"/>
                <a:cs typeface="Segoe UI" panose="020B0502040204020203" pitchFamily="34" charset="0"/>
              </a:rPr>
              <a:t>مقارنة بين المحاسبة العامة والمحاسبة التحليلية</a:t>
            </a:r>
          </a:p>
        </p:txBody>
      </p:sp>
      <p:sp>
        <p:nvSpPr>
          <p:cNvPr id="111" name="ZoneTexte 110"/>
          <p:cNvSpPr txBox="1"/>
          <p:nvPr/>
        </p:nvSpPr>
        <p:spPr>
          <a:xfrm>
            <a:off x="5249970" y="1448285"/>
            <a:ext cx="2588326" cy="338554"/>
          </a:xfrm>
          <a:prstGeom prst="rect">
            <a:avLst/>
          </a:prstGeom>
          <a:noFill/>
        </p:spPr>
        <p:txBody>
          <a:bodyPr wrap="square" rtlCol="1">
            <a:spAutoFit/>
          </a:bodyPr>
          <a:lstStyle/>
          <a:p>
            <a:r>
              <a:rPr lang="ar-DZ" sz="1600" b="1" dirty="0">
                <a:latin typeface="Segoe UI" panose="020B0502040204020203" pitchFamily="34" charset="0"/>
                <a:ea typeface="Segoe UI" panose="020B0502040204020203" pitchFamily="34" charset="0"/>
                <a:cs typeface="Segoe UI" panose="020B0502040204020203" pitchFamily="34" charset="0"/>
              </a:rPr>
              <a:t>التكاليف وسعر التكلفة</a:t>
            </a:r>
          </a:p>
        </p:txBody>
      </p:sp>
    </p:spTree>
    <p:extLst>
      <p:ext uri="{BB962C8B-B14F-4D97-AF65-F5344CB8AC3E}">
        <p14:creationId xmlns:p14="http://schemas.microsoft.com/office/powerpoint/2010/main" val="3200660026"/>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fill="hold" nodeType="clickEffect" p14:presetBounceEnd="51000">
                                      <p:stCondLst>
                                        <p:cond delay="0"/>
                                      </p:stCondLst>
                                      <p:childTnLst>
                                        <p:animMotion origin="layout" path="M 0.02379 -0.0044 L -0.08645 0.00023 " pathEditMode="relative" rAng="0" ptsTypes="AA" p14:bounceEnd="51000">
                                          <p:cBhvr>
                                            <p:cTn id="6" dur="1000" fill="hold"/>
                                            <p:tgtEl>
                                              <p:spTgt spid="9"/>
                                            </p:tgtEl>
                                            <p:attrNameLst>
                                              <p:attrName>ppt_x</p:attrName>
                                              <p:attrName>ppt_y</p:attrName>
                                            </p:attrNameLst>
                                          </p:cBhvr>
                                          <p:rCtr x="-5521" y="231"/>
                                        </p:animMotion>
                                      </p:childTnLst>
                                    </p:cTn>
                                  </p:par>
                                </p:childTnLst>
                              </p:cTn>
                            </p:par>
                            <p:par>
                              <p:cTn id="7" fill="hold">
                                <p:stCondLst>
                                  <p:cond delay="1000"/>
                                </p:stCondLst>
                                <p:childTnLst>
                                  <p:par>
                                    <p:cTn id="8" presetID="1" presetClass="entr" presetSubtype="0" fill="hold" nodeType="afterEffect">
                                      <p:stCondLst>
                                        <p:cond delay="0"/>
                                      </p:stCondLst>
                                      <p:iterate type="lt">
                                        <p:tmAbs val="50"/>
                                      </p:iterate>
                                      <p:childTnLst>
                                        <p:set>
                                          <p:cBhvr>
                                            <p:cTn id="9"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42" presetClass="path" presetSubtype="0" accel="50000" fill="hold" nodeType="clickEffect" p14:presetBounceEnd="47000">
                                      <p:stCondLst>
                                        <p:cond delay="0"/>
                                      </p:stCondLst>
                                      <p:childTnLst>
                                        <p:animMotion origin="layout" path="M 0.03125 4.95837E-6 L -0.0868 -0.00463 " pathEditMode="relative" rAng="0" ptsTypes="AA" p14:bounceEnd="47000">
                                          <p:cBhvr>
                                            <p:cTn id="13" dur="1000" fill="hold"/>
                                            <p:tgtEl>
                                              <p:spTgt spid="81"/>
                                            </p:tgtEl>
                                            <p:attrNameLst>
                                              <p:attrName>ppt_x</p:attrName>
                                              <p:attrName>ppt_y</p:attrName>
                                            </p:attrNameLst>
                                          </p:cBhvr>
                                          <p:rCtr x="-5903" y="-231"/>
                                        </p:animMotion>
                                      </p:childTnLst>
                                    </p:cTn>
                                  </p:par>
                                </p:childTnLst>
                              </p:cTn>
                            </p:par>
                            <p:par>
                              <p:cTn id="14" fill="hold">
                                <p:stCondLst>
                                  <p:cond delay="1000"/>
                                </p:stCondLst>
                                <p:childTnLst>
                                  <p:par>
                                    <p:cTn id="15" presetID="1" presetClass="entr" presetSubtype="0" fill="hold" grpId="0" nodeType="afterEffect">
                                      <p:stCondLst>
                                        <p:cond delay="0"/>
                                      </p:stCondLst>
                                      <p:iterate type="lt">
                                        <p:tmAbs val="50"/>
                                      </p:iterate>
                                      <p:childTnLst>
                                        <p:set>
                                          <p:cBhvr>
                                            <p:cTn id="16" dur="1" fill="hold">
                                              <p:stCondLst>
                                                <p:cond delay="0"/>
                                              </p:stCondLst>
                                            </p:cTn>
                                            <p:tgtEl>
                                              <p:spTgt spid="10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42" presetClass="path" presetSubtype="0" accel="50000" fill="hold" nodeType="clickEffect" p14:presetBounceEnd="47000">
                                      <p:stCondLst>
                                        <p:cond delay="0"/>
                                      </p:stCondLst>
                                      <p:childTnLst>
                                        <p:animMotion origin="layout" path="M 0.03125 4.95837E-6 L -0.0868 -0.00463 " pathEditMode="relative" rAng="0" ptsTypes="AA" p14:bounceEnd="47000">
                                          <p:cBhvr>
                                            <p:cTn id="20" dur="1000" fill="hold"/>
                                            <p:tgtEl>
                                              <p:spTgt spid="84"/>
                                            </p:tgtEl>
                                            <p:attrNameLst>
                                              <p:attrName>ppt_x</p:attrName>
                                              <p:attrName>ppt_y</p:attrName>
                                            </p:attrNameLst>
                                          </p:cBhvr>
                                          <p:rCtr x="-5903" y="-231"/>
                                        </p:animMotion>
                                      </p:childTnLst>
                                    </p:cTn>
                                  </p:par>
                                </p:childTnLst>
                              </p:cTn>
                            </p:par>
                            <p:par>
                              <p:cTn id="21" fill="hold">
                                <p:stCondLst>
                                  <p:cond delay="1000"/>
                                </p:stCondLst>
                                <p:childTnLst>
                                  <p:par>
                                    <p:cTn id="22" presetID="1" presetClass="entr" presetSubtype="0" fill="hold" grpId="0" nodeType="afterEffect">
                                      <p:stCondLst>
                                        <p:cond delay="0"/>
                                      </p:stCondLst>
                                      <p:iterate type="lt">
                                        <p:tmAbs val="50"/>
                                      </p:iterate>
                                      <p:childTnLst>
                                        <p:set>
                                          <p:cBhvr>
                                            <p:cTn id="23" dur="1" fill="hold">
                                              <p:stCondLst>
                                                <p:cond delay="0"/>
                                              </p:stCondLst>
                                            </p:cTn>
                                            <p:tgtEl>
                                              <p:spTgt spid="109"/>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42" presetClass="path" presetSubtype="0" accel="50000" fill="hold" nodeType="clickEffect" p14:presetBounceEnd="47000">
                                      <p:stCondLst>
                                        <p:cond delay="0"/>
                                      </p:stCondLst>
                                      <p:childTnLst>
                                        <p:animMotion origin="layout" path="M 0.03125 4.95837E-6 L -0.0868 -0.00463 " pathEditMode="relative" rAng="0" ptsTypes="AA" p14:bounceEnd="47000">
                                          <p:cBhvr>
                                            <p:cTn id="27" dur="1000" fill="hold"/>
                                            <p:tgtEl>
                                              <p:spTgt spid="87"/>
                                            </p:tgtEl>
                                            <p:attrNameLst>
                                              <p:attrName>ppt_x</p:attrName>
                                              <p:attrName>ppt_y</p:attrName>
                                            </p:attrNameLst>
                                          </p:cBhvr>
                                          <p:rCtr x="-5903" y="-231"/>
                                        </p:animMotion>
                                      </p:childTnLst>
                                    </p:cTn>
                                  </p:par>
                                </p:childTnLst>
                              </p:cTn>
                            </p:par>
                            <p:par>
                              <p:cTn id="28" fill="hold">
                                <p:stCondLst>
                                  <p:cond delay="1000"/>
                                </p:stCondLst>
                                <p:childTnLst>
                                  <p:par>
                                    <p:cTn id="29" presetID="1" presetClass="entr" presetSubtype="0" fill="hold" grpId="0" nodeType="afterEffect">
                                      <p:stCondLst>
                                        <p:cond delay="0"/>
                                      </p:stCondLst>
                                      <p:iterate type="lt">
                                        <p:tmAbs val="50"/>
                                      </p:iterate>
                                      <p:childTnLst>
                                        <p:set>
                                          <p:cBhvr>
                                            <p:cTn id="30" dur="1" fill="hold">
                                              <p:stCondLst>
                                                <p:cond delay="0"/>
                                              </p:stCondLst>
                                            </p:cTn>
                                            <p:tgtEl>
                                              <p:spTgt spid="1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63" presetClass="path" presetSubtype="0" accel="50000" fill="hold" nodeType="clickEffect" p14:presetBounceEnd="51000">
                                      <p:stCondLst>
                                        <p:cond delay="0"/>
                                      </p:stCondLst>
                                      <p:childTnLst>
                                        <p:animMotion origin="layout" path="M 0.00018 -2.67345E-6 L 0.09462 0.00602 " pathEditMode="relative" rAng="0" ptsTypes="AA" p14:bounceEnd="51000">
                                          <p:cBhvr>
                                            <p:cTn id="34" dur="1000" fill="hold"/>
                                            <p:tgtEl>
                                              <p:spTgt spid="90"/>
                                            </p:tgtEl>
                                            <p:attrNameLst>
                                              <p:attrName>ppt_x</p:attrName>
                                              <p:attrName>ppt_y</p:attrName>
                                            </p:attrNameLst>
                                          </p:cBhvr>
                                          <p:rCtr x="4722" y="301"/>
                                        </p:animMotion>
                                      </p:childTnLst>
                                    </p:cTn>
                                  </p:par>
                                </p:childTnLst>
                              </p:cTn>
                            </p:par>
                            <p:par>
                              <p:cTn id="35" fill="hold">
                                <p:stCondLst>
                                  <p:cond delay="1000"/>
                                </p:stCondLst>
                                <p:childTnLst>
                                  <p:par>
                                    <p:cTn id="36" presetID="1" presetClass="entr" presetSubtype="0" fill="hold" grpId="0" nodeType="afterEffect">
                                      <p:stCondLst>
                                        <p:cond delay="0"/>
                                      </p:stCondLst>
                                      <p:iterate type="lt">
                                        <p:tmAbs val="50"/>
                                      </p:iterate>
                                      <p:childTnLst>
                                        <p:set>
                                          <p:cBhvr>
                                            <p:cTn id="37" dur="1" fill="hold">
                                              <p:stCondLst>
                                                <p:cond delay="0"/>
                                              </p:stCondLst>
                                            </p:cTn>
                                            <p:tgtEl>
                                              <p:spTgt spid="1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P spid="109" grpId="0"/>
          <p:bldP spid="110" grpId="0"/>
          <p:bldP spid="111"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fill="hold" nodeType="clickEffect">
                                      <p:stCondLst>
                                        <p:cond delay="0"/>
                                      </p:stCondLst>
                                      <p:childTnLst>
                                        <p:animMotion origin="layout" path="M 0.02379 -0.0044 L -0.08645 0.00023 " pathEditMode="relative" rAng="0" ptsTypes="AA">
                                          <p:cBhvr>
                                            <p:cTn id="6" dur="1000" fill="hold"/>
                                            <p:tgtEl>
                                              <p:spTgt spid="9"/>
                                            </p:tgtEl>
                                            <p:attrNameLst>
                                              <p:attrName>ppt_x</p:attrName>
                                              <p:attrName>ppt_y</p:attrName>
                                            </p:attrNameLst>
                                          </p:cBhvr>
                                          <p:rCtr x="-5521" y="231"/>
                                        </p:animMotion>
                                      </p:childTnLst>
                                    </p:cTn>
                                  </p:par>
                                </p:childTnLst>
                              </p:cTn>
                            </p:par>
                            <p:par>
                              <p:cTn id="7" fill="hold">
                                <p:stCondLst>
                                  <p:cond delay="1000"/>
                                </p:stCondLst>
                                <p:childTnLst>
                                  <p:par>
                                    <p:cTn id="8" presetID="1" presetClass="entr" presetSubtype="0" fill="hold" nodeType="afterEffect">
                                      <p:stCondLst>
                                        <p:cond delay="0"/>
                                      </p:stCondLst>
                                      <p:iterate type="lt">
                                        <p:tmAbs val="50"/>
                                      </p:iterate>
                                      <p:childTnLst>
                                        <p:set>
                                          <p:cBhvr>
                                            <p:cTn id="9"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42" presetClass="path" presetSubtype="0" accel="50000" fill="hold" nodeType="clickEffect">
                                      <p:stCondLst>
                                        <p:cond delay="0"/>
                                      </p:stCondLst>
                                      <p:childTnLst>
                                        <p:animMotion origin="layout" path="M 0.03125 4.95837E-6 L -0.0868 -0.00463 " pathEditMode="relative" rAng="0" ptsTypes="AA">
                                          <p:cBhvr>
                                            <p:cTn id="13" dur="1000" fill="hold"/>
                                            <p:tgtEl>
                                              <p:spTgt spid="81"/>
                                            </p:tgtEl>
                                            <p:attrNameLst>
                                              <p:attrName>ppt_x</p:attrName>
                                              <p:attrName>ppt_y</p:attrName>
                                            </p:attrNameLst>
                                          </p:cBhvr>
                                          <p:rCtr x="-5903" y="-231"/>
                                        </p:animMotion>
                                      </p:childTnLst>
                                    </p:cTn>
                                  </p:par>
                                </p:childTnLst>
                              </p:cTn>
                            </p:par>
                            <p:par>
                              <p:cTn id="14" fill="hold">
                                <p:stCondLst>
                                  <p:cond delay="1000"/>
                                </p:stCondLst>
                                <p:childTnLst>
                                  <p:par>
                                    <p:cTn id="15" presetID="1" presetClass="entr" presetSubtype="0" fill="hold" grpId="0" nodeType="afterEffect">
                                      <p:stCondLst>
                                        <p:cond delay="0"/>
                                      </p:stCondLst>
                                      <p:iterate type="lt">
                                        <p:tmAbs val="50"/>
                                      </p:iterate>
                                      <p:childTnLst>
                                        <p:set>
                                          <p:cBhvr>
                                            <p:cTn id="16" dur="1" fill="hold">
                                              <p:stCondLst>
                                                <p:cond delay="0"/>
                                              </p:stCondLst>
                                            </p:cTn>
                                            <p:tgtEl>
                                              <p:spTgt spid="10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42" presetClass="path" presetSubtype="0" accel="50000" fill="hold" nodeType="clickEffect">
                                      <p:stCondLst>
                                        <p:cond delay="0"/>
                                      </p:stCondLst>
                                      <p:childTnLst>
                                        <p:animMotion origin="layout" path="M 0.03125 4.95837E-6 L -0.0868 -0.00463 " pathEditMode="relative" rAng="0" ptsTypes="AA">
                                          <p:cBhvr>
                                            <p:cTn id="20" dur="1000" fill="hold"/>
                                            <p:tgtEl>
                                              <p:spTgt spid="84"/>
                                            </p:tgtEl>
                                            <p:attrNameLst>
                                              <p:attrName>ppt_x</p:attrName>
                                              <p:attrName>ppt_y</p:attrName>
                                            </p:attrNameLst>
                                          </p:cBhvr>
                                          <p:rCtr x="-5903" y="-231"/>
                                        </p:animMotion>
                                      </p:childTnLst>
                                    </p:cTn>
                                  </p:par>
                                </p:childTnLst>
                              </p:cTn>
                            </p:par>
                            <p:par>
                              <p:cTn id="21" fill="hold">
                                <p:stCondLst>
                                  <p:cond delay="1000"/>
                                </p:stCondLst>
                                <p:childTnLst>
                                  <p:par>
                                    <p:cTn id="22" presetID="1" presetClass="entr" presetSubtype="0" fill="hold" grpId="0" nodeType="afterEffect">
                                      <p:stCondLst>
                                        <p:cond delay="0"/>
                                      </p:stCondLst>
                                      <p:iterate type="lt">
                                        <p:tmAbs val="50"/>
                                      </p:iterate>
                                      <p:childTnLst>
                                        <p:set>
                                          <p:cBhvr>
                                            <p:cTn id="23" dur="1" fill="hold">
                                              <p:stCondLst>
                                                <p:cond delay="0"/>
                                              </p:stCondLst>
                                            </p:cTn>
                                            <p:tgtEl>
                                              <p:spTgt spid="109"/>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42" presetClass="path" presetSubtype="0" accel="50000" fill="hold" nodeType="clickEffect">
                                      <p:stCondLst>
                                        <p:cond delay="0"/>
                                      </p:stCondLst>
                                      <p:childTnLst>
                                        <p:animMotion origin="layout" path="M 0.03125 4.95837E-6 L -0.0868 -0.00463 " pathEditMode="relative" rAng="0" ptsTypes="AA">
                                          <p:cBhvr>
                                            <p:cTn id="27" dur="1000" fill="hold"/>
                                            <p:tgtEl>
                                              <p:spTgt spid="87"/>
                                            </p:tgtEl>
                                            <p:attrNameLst>
                                              <p:attrName>ppt_x</p:attrName>
                                              <p:attrName>ppt_y</p:attrName>
                                            </p:attrNameLst>
                                          </p:cBhvr>
                                          <p:rCtr x="-5903" y="-231"/>
                                        </p:animMotion>
                                      </p:childTnLst>
                                    </p:cTn>
                                  </p:par>
                                </p:childTnLst>
                              </p:cTn>
                            </p:par>
                            <p:par>
                              <p:cTn id="28" fill="hold">
                                <p:stCondLst>
                                  <p:cond delay="1000"/>
                                </p:stCondLst>
                                <p:childTnLst>
                                  <p:par>
                                    <p:cTn id="29" presetID="1" presetClass="entr" presetSubtype="0" fill="hold" grpId="0" nodeType="afterEffect">
                                      <p:stCondLst>
                                        <p:cond delay="0"/>
                                      </p:stCondLst>
                                      <p:iterate type="lt">
                                        <p:tmAbs val="50"/>
                                      </p:iterate>
                                      <p:childTnLst>
                                        <p:set>
                                          <p:cBhvr>
                                            <p:cTn id="30" dur="1" fill="hold">
                                              <p:stCondLst>
                                                <p:cond delay="0"/>
                                              </p:stCondLst>
                                            </p:cTn>
                                            <p:tgtEl>
                                              <p:spTgt spid="1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63" presetClass="path" presetSubtype="0" accel="50000" fill="hold" nodeType="clickEffect">
                                      <p:stCondLst>
                                        <p:cond delay="0"/>
                                      </p:stCondLst>
                                      <p:childTnLst>
                                        <p:animMotion origin="layout" path="M 0.00018 -2.67345E-6 L 0.09462 0.00602 " pathEditMode="relative" rAng="0" ptsTypes="AA">
                                          <p:cBhvr>
                                            <p:cTn id="34" dur="1000" fill="hold"/>
                                            <p:tgtEl>
                                              <p:spTgt spid="90"/>
                                            </p:tgtEl>
                                            <p:attrNameLst>
                                              <p:attrName>ppt_x</p:attrName>
                                              <p:attrName>ppt_y</p:attrName>
                                            </p:attrNameLst>
                                          </p:cBhvr>
                                          <p:rCtr x="4722" y="301"/>
                                        </p:animMotion>
                                      </p:childTnLst>
                                    </p:cTn>
                                  </p:par>
                                </p:childTnLst>
                              </p:cTn>
                            </p:par>
                            <p:par>
                              <p:cTn id="35" fill="hold">
                                <p:stCondLst>
                                  <p:cond delay="1000"/>
                                </p:stCondLst>
                                <p:childTnLst>
                                  <p:par>
                                    <p:cTn id="36" presetID="1" presetClass="entr" presetSubtype="0" fill="hold" grpId="0" nodeType="afterEffect">
                                      <p:stCondLst>
                                        <p:cond delay="0"/>
                                      </p:stCondLst>
                                      <p:iterate type="lt">
                                        <p:tmAbs val="50"/>
                                      </p:iterate>
                                      <p:childTnLst>
                                        <p:set>
                                          <p:cBhvr>
                                            <p:cTn id="37" dur="1" fill="hold">
                                              <p:stCondLst>
                                                <p:cond delay="0"/>
                                              </p:stCondLst>
                                            </p:cTn>
                                            <p:tgtEl>
                                              <p:spTgt spid="1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P spid="109" grpId="0"/>
          <p:bldP spid="110" grpId="0"/>
          <p:bldP spid="111"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955528" y="548680"/>
            <a:ext cx="7228841" cy="5904656"/>
          </a:xfrm>
          <a:prstGeom prst="roundRect">
            <a:avLst>
              <a:gd name="adj" fmla="val 18634"/>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8" name="Arrondir un rectangle avec un coin du même côté 7"/>
          <p:cNvSpPr/>
          <p:nvPr/>
        </p:nvSpPr>
        <p:spPr>
          <a:xfrm rot="16200000">
            <a:off x="15295" y="1830659"/>
            <a:ext cx="5400597" cy="3268692"/>
          </a:xfrm>
          <a:prstGeom prst="round2SameRect">
            <a:avLst>
              <a:gd name="adj1" fmla="val 27643"/>
              <a:gd name="adj2" fmla="val 0"/>
            </a:avLst>
          </a:prstGeom>
          <a:solidFill>
            <a:schemeClr val="bg1">
              <a:lumMod val="75000"/>
              <a:alpha val="85000"/>
            </a:schemeClr>
          </a:solidFill>
          <a:ln>
            <a:noFill/>
          </a:ln>
          <a:effectLst>
            <a:innerShdw blurRad="114300" dist="635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7" name="Arrondir un rectangle avec un coin du même côté 6"/>
          <p:cNvSpPr/>
          <p:nvPr/>
        </p:nvSpPr>
        <p:spPr>
          <a:xfrm rot="5400000">
            <a:off x="3723824" y="1830840"/>
            <a:ext cx="5400597" cy="3268330"/>
          </a:xfrm>
          <a:prstGeom prst="round2SameRect">
            <a:avLst>
              <a:gd name="adj1" fmla="val 27643"/>
              <a:gd name="adj2" fmla="val 0"/>
            </a:avLst>
          </a:prstGeom>
          <a:solidFill>
            <a:schemeClr val="bg1">
              <a:lumMod val="75000"/>
            </a:schemeClr>
          </a:solidFill>
          <a:ln>
            <a:noFill/>
          </a:ln>
          <a:effectLst>
            <a:innerShdw blurRad="114300" dist="635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grpSp>
        <p:nvGrpSpPr>
          <p:cNvPr id="9" name="Groupe 8"/>
          <p:cNvGrpSpPr/>
          <p:nvPr/>
        </p:nvGrpSpPr>
        <p:grpSpPr>
          <a:xfrm>
            <a:off x="107504" y="1196752"/>
            <a:ext cx="1152128" cy="781731"/>
            <a:chOff x="683568" y="1196752"/>
            <a:chExt cx="1152128" cy="781731"/>
          </a:xfrm>
        </p:grpSpPr>
        <p:sp>
          <p:nvSpPr>
            <p:cNvPr id="128" name="Rectangle 127"/>
            <p:cNvSpPr/>
            <p:nvPr/>
          </p:nvSpPr>
          <p:spPr>
            <a:xfrm>
              <a:off x="683568" y="1196752"/>
              <a:ext cx="1152128" cy="781731"/>
            </a:xfrm>
            <a:prstGeom prst="rect">
              <a:avLst/>
            </a:prstGeom>
            <a:solidFill>
              <a:srgbClr val="00B0F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dirty="0"/>
            </a:p>
          </p:txBody>
        </p:sp>
        <p:sp>
          <p:nvSpPr>
            <p:cNvPr id="3" name="ZoneTexte 2"/>
            <p:cNvSpPr txBox="1"/>
            <p:nvPr/>
          </p:nvSpPr>
          <p:spPr>
            <a:xfrm>
              <a:off x="683568" y="1268760"/>
              <a:ext cx="1116124" cy="707886"/>
            </a:xfrm>
            <a:prstGeom prst="rect">
              <a:avLst/>
            </a:prstGeom>
            <a:noFill/>
          </p:spPr>
          <p:txBody>
            <a:bodyPr wrap="square" rtlCol="1">
              <a:spAutoFit/>
            </a:bodyPr>
            <a:lstStyle/>
            <a:p>
              <a:pPr algn="ctr"/>
              <a:r>
                <a:rPr lang="ar-DZ" sz="2000" b="1" dirty="0" smtClean="0">
                  <a:solidFill>
                    <a:schemeClr val="bg1"/>
                  </a:solidFill>
                </a:rPr>
                <a:t>أولا:</a:t>
              </a:r>
            </a:p>
            <a:p>
              <a:pPr algn="ctr"/>
              <a:r>
                <a:rPr lang="ar-DZ" sz="2000" b="1" dirty="0" smtClean="0">
                  <a:solidFill>
                    <a:schemeClr val="bg1"/>
                  </a:solidFill>
                </a:rPr>
                <a:t>النشأة</a:t>
              </a:r>
              <a:endParaRPr lang="ar-DZ" sz="2000" b="1" dirty="0">
                <a:solidFill>
                  <a:schemeClr val="bg1"/>
                </a:solidFill>
              </a:endParaRPr>
            </a:p>
          </p:txBody>
        </p:sp>
      </p:grpSp>
      <p:grpSp>
        <p:nvGrpSpPr>
          <p:cNvPr id="124" name="Groupe 123"/>
          <p:cNvGrpSpPr/>
          <p:nvPr/>
        </p:nvGrpSpPr>
        <p:grpSpPr>
          <a:xfrm>
            <a:off x="1206966" y="764708"/>
            <a:ext cx="3268692" cy="5400597"/>
            <a:chOff x="539552" y="692694"/>
            <a:chExt cx="3744415" cy="5400602"/>
          </a:xfrm>
          <a:solidFill>
            <a:schemeClr val="bg1"/>
          </a:solidFill>
        </p:grpSpPr>
        <p:sp>
          <p:nvSpPr>
            <p:cNvPr id="5" name="Arrondir un rectangle avec un coin du même côté 4"/>
            <p:cNvSpPr/>
            <p:nvPr/>
          </p:nvSpPr>
          <p:spPr>
            <a:xfrm rot="16200000">
              <a:off x="-288541" y="1520787"/>
              <a:ext cx="5400602" cy="3744415"/>
            </a:xfrm>
            <a:prstGeom prst="round2SameRect">
              <a:avLst>
                <a:gd name="adj1" fmla="val 27643"/>
                <a:gd name="adj2" fmla="val 0"/>
              </a:avLst>
            </a:prstGeom>
            <a:grpFill/>
            <a:ln>
              <a:noFill/>
            </a:ln>
            <a:effectLst>
              <a:innerShdw blurRad="114300" dist="635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82" name="Connecteur droit 81"/>
            <p:cNvCxnSpPr/>
            <p:nvPr/>
          </p:nvCxnSpPr>
          <p:spPr>
            <a:xfrm>
              <a:off x="3707904" y="692696"/>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85" name="Connecteur droit 84"/>
            <p:cNvCxnSpPr/>
            <p:nvPr/>
          </p:nvCxnSpPr>
          <p:spPr>
            <a:xfrm flipH="1" flipV="1">
              <a:off x="899592" y="995499"/>
              <a:ext cx="2808312" cy="7917"/>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86" name="Connecteur droit 85"/>
            <p:cNvCxnSpPr/>
            <p:nvPr/>
          </p:nvCxnSpPr>
          <p:spPr>
            <a:xfrm flipH="1">
              <a:off x="539552" y="1414606"/>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89" name="Connecteur droit 88"/>
            <p:cNvCxnSpPr/>
            <p:nvPr/>
          </p:nvCxnSpPr>
          <p:spPr>
            <a:xfrm flipH="1" flipV="1">
              <a:off x="539552" y="1844823"/>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2" name="Connecteur droit 91"/>
            <p:cNvCxnSpPr/>
            <p:nvPr/>
          </p:nvCxnSpPr>
          <p:spPr>
            <a:xfrm flipH="1" flipV="1">
              <a:off x="539552" y="2276870"/>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3" name="Connecteur droit 92"/>
            <p:cNvCxnSpPr/>
            <p:nvPr/>
          </p:nvCxnSpPr>
          <p:spPr>
            <a:xfrm flipH="1" flipV="1">
              <a:off x="539552" y="2708917"/>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4" name="Connecteur droit 93"/>
            <p:cNvCxnSpPr/>
            <p:nvPr/>
          </p:nvCxnSpPr>
          <p:spPr>
            <a:xfrm flipH="1" flipV="1">
              <a:off x="539552" y="3140964"/>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5" name="Connecteur droit 94"/>
            <p:cNvCxnSpPr/>
            <p:nvPr/>
          </p:nvCxnSpPr>
          <p:spPr>
            <a:xfrm flipH="1" flipV="1">
              <a:off x="539552" y="3573011"/>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6" name="Connecteur droit 95"/>
            <p:cNvCxnSpPr/>
            <p:nvPr/>
          </p:nvCxnSpPr>
          <p:spPr>
            <a:xfrm flipH="1" flipV="1">
              <a:off x="539552" y="4005058"/>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7" name="Connecteur droit 96"/>
            <p:cNvCxnSpPr/>
            <p:nvPr/>
          </p:nvCxnSpPr>
          <p:spPr>
            <a:xfrm flipH="1" flipV="1">
              <a:off x="539552" y="4437105"/>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8" name="Connecteur droit 97"/>
            <p:cNvCxnSpPr/>
            <p:nvPr/>
          </p:nvCxnSpPr>
          <p:spPr>
            <a:xfrm flipH="1" flipV="1">
              <a:off x="539552" y="4869152"/>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9" name="Connecteur droit 98"/>
            <p:cNvCxnSpPr/>
            <p:nvPr/>
          </p:nvCxnSpPr>
          <p:spPr>
            <a:xfrm flipH="1">
              <a:off x="539552" y="530120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0" name="Connecteur droit 99"/>
            <p:cNvCxnSpPr/>
            <p:nvPr/>
          </p:nvCxnSpPr>
          <p:spPr>
            <a:xfrm flipH="1" flipV="1">
              <a:off x="899592" y="5733246"/>
              <a:ext cx="280831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125" name="Groupe 124"/>
          <p:cNvGrpSpPr/>
          <p:nvPr/>
        </p:nvGrpSpPr>
        <p:grpSpPr>
          <a:xfrm>
            <a:off x="4664238" y="764707"/>
            <a:ext cx="3268330" cy="5400600"/>
            <a:chOff x="4499992" y="692693"/>
            <a:chExt cx="3744000" cy="5400605"/>
          </a:xfrm>
          <a:solidFill>
            <a:schemeClr val="bg1"/>
          </a:solidFill>
        </p:grpSpPr>
        <p:sp>
          <p:nvSpPr>
            <p:cNvPr id="6" name="Arrondir un rectangle avec un coin du même côté 5"/>
            <p:cNvSpPr/>
            <p:nvPr/>
          </p:nvSpPr>
          <p:spPr>
            <a:xfrm rot="5400000">
              <a:off x="3671691" y="1520997"/>
              <a:ext cx="5400602" cy="3744000"/>
            </a:xfrm>
            <a:prstGeom prst="round2SameRect">
              <a:avLst>
                <a:gd name="adj1" fmla="val 27643"/>
                <a:gd name="adj2" fmla="val 0"/>
              </a:avLst>
            </a:prstGeom>
            <a:grpFill/>
            <a:ln>
              <a:noFill/>
            </a:ln>
            <a:effectLst>
              <a:innerShdw blurRad="114300" dist="635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83" name="Connecteur droit 82"/>
            <p:cNvCxnSpPr/>
            <p:nvPr/>
          </p:nvCxnSpPr>
          <p:spPr>
            <a:xfrm>
              <a:off x="5004048" y="692693"/>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102" name="Connecteur droit 101"/>
            <p:cNvCxnSpPr/>
            <p:nvPr/>
          </p:nvCxnSpPr>
          <p:spPr>
            <a:xfrm flipH="1">
              <a:off x="5004048" y="995499"/>
              <a:ext cx="2808312" cy="245"/>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3" name="Connecteur droit 102"/>
            <p:cNvCxnSpPr/>
            <p:nvPr/>
          </p:nvCxnSpPr>
          <p:spPr>
            <a:xfrm flipH="1">
              <a:off x="5004048" y="139648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6" name="Connecteur droit 105"/>
            <p:cNvCxnSpPr/>
            <p:nvPr/>
          </p:nvCxnSpPr>
          <p:spPr>
            <a:xfrm flipH="1" flipV="1">
              <a:off x="5004048" y="1844821"/>
              <a:ext cx="3239944"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7" name="Connecteur droit 106"/>
            <p:cNvCxnSpPr/>
            <p:nvPr/>
          </p:nvCxnSpPr>
          <p:spPr>
            <a:xfrm flipH="1" flipV="1">
              <a:off x="5004048" y="2276870"/>
              <a:ext cx="3239944" cy="6"/>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8" name="Connecteur droit 107"/>
            <p:cNvCxnSpPr/>
            <p:nvPr/>
          </p:nvCxnSpPr>
          <p:spPr>
            <a:xfrm flipH="1" flipV="1">
              <a:off x="5004048" y="2707818"/>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3" name="Connecteur droit 112"/>
            <p:cNvCxnSpPr/>
            <p:nvPr/>
          </p:nvCxnSpPr>
          <p:spPr>
            <a:xfrm flipH="1" flipV="1">
              <a:off x="5004048" y="3139857"/>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4" name="Connecteur droit 113"/>
            <p:cNvCxnSpPr/>
            <p:nvPr/>
          </p:nvCxnSpPr>
          <p:spPr>
            <a:xfrm flipH="1" flipV="1">
              <a:off x="5004048" y="3571896"/>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5" name="Connecteur droit 114"/>
            <p:cNvCxnSpPr/>
            <p:nvPr/>
          </p:nvCxnSpPr>
          <p:spPr>
            <a:xfrm flipH="1" flipV="1">
              <a:off x="5004048" y="4003935"/>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6" name="Connecteur droit 115"/>
            <p:cNvCxnSpPr/>
            <p:nvPr/>
          </p:nvCxnSpPr>
          <p:spPr>
            <a:xfrm flipH="1" flipV="1">
              <a:off x="5004048" y="4435974"/>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7" name="Connecteur droit 116"/>
            <p:cNvCxnSpPr/>
            <p:nvPr/>
          </p:nvCxnSpPr>
          <p:spPr>
            <a:xfrm flipH="1" flipV="1">
              <a:off x="5004048" y="4868013"/>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8" name="Connecteur droit 117"/>
            <p:cNvCxnSpPr/>
            <p:nvPr/>
          </p:nvCxnSpPr>
          <p:spPr>
            <a:xfrm flipH="1">
              <a:off x="5004048" y="5300052"/>
              <a:ext cx="3168352"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9" name="Connecteur droit 118"/>
            <p:cNvCxnSpPr/>
            <p:nvPr/>
          </p:nvCxnSpPr>
          <p:spPr>
            <a:xfrm flipH="1">
              <a:off x="5004048" y="5732091"/>
              <a:ext cx="2952328"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sp>
        <p:nvSpPr>
          <p:cNvPr id="2" name="ZoneTexte 1"/>
          <p:cNvSpPr txBox="1"/>
          <p:nvPr/>
        </p:nvSpPr>
        <p:spPr>
          <a:xfrm>
            <a:off x="1259632" y="1444139"/>
            <a:ext cx="2713151" cy="646331"/>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الوظيفة المالية والتحليل المالي</a:t>
            </a:r>
            <a:endParaRPr lang="ar-DZ" dirty="0">
              <a:latin typeface="Segoe UI" panose="020B0502040204020203" pitchFamily="34" charset="0"/>
              <a:ea typeface="Segoe UI" panose="020B0502040204020203" pitchFamily="34" charset="0"/>
              <a:cs typeface="Segoe UI" panose="020B0502040204020203" pitchFamily="34" charset="0"/>
            </a:endParaRPr>
          </a:p>
        </p:txBody>
      </p:sp>
      <p:sp>
        <p:nvSpPr>
          <p:cNvPr id="105" name="ZoneTexte 104"/>
          <p:cNvSpPr txBox="1"/>
          <p:nvPr/>
        </p:nvSpPr>
        <p:spPr>
          <a:xfrm>
            <a:off x="1206966" y="2450584"/>
            <a:ext cx="2765817" cy="923330"/>
          </a:xfrm>
          <a:prstGeom prst="rect">
            <a:avLst/>
          </a:prstGeom>
          <a:noFill/>
        </p:spPr>
        <p:txBody>
          <a:bodyPr wrap="square" rtlCol="1">
            <a:spAutoFit/>
          </a:bodyPr>
          <a:lstStyle>
            <a:defPPr>
              <a:defRPr lang="ar-DZ"/>
            </a:defPPr>
            <a:lvl1pPr>
              <a:defRPr b="1">
                <a:latin typeface="Segoe UI" panose="020B0502040204020203" pitchFamily="34" charset="0"/>
                <a:ea typeface="Segoe UI" panose="020B0502040204020203" pitchFamily="34" charset="0"/>
                <a:cs typeface="Segoe UI" panose="020B0502040204020203" pitchFamily="34" charset="0"/>
              </a:defRPr>
            </a:lvl1pPr>
          </a:lstStyle>
          <a:p>
            <a:r>
              <a:rPr lang="ar-DZ" dirty="0"/>
              <a:t>الميزانية الوظيفيــــة وتحليلــــها بواسطـــة المؤشرات الماليـــة1</a:t>
            </a:r>
          </a:p>
        </p:txBody>
      </p:sp>
      <p:sp>
        <p:nvSpPr>
          <p:cNvPr id="109" name="ZoneTexte 108"/>
          <p:cNvSpPr txBox="1"/>
          <p:nvPr/>
        </p:nvSpPr>
        <p:spPr>
          <a:xfrm>
            <a:off x="1282892" y="3696783"/>
            <a:ext cx="2689891" cy="923330"/>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الميزانية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الوظيفيــــة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وتحليلــــها</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بواسطـــة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المؤشرات</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الماليـــة2</a:t>
            </a:r>
          </a:p>
        </p:txBody>
      </p:sp>
      <p:sp>
        <p:nvSpPr>
          <p:cNvPr id="110" name="ZoneTexte 109"/>
          <p:cNvSpPr txBox="1"/>
          <p:nvPr/>
        </p:nvSpPr>
        <p:spPr>
          <a:xfrm>
            <a:off x="1260582" y="4851346"/>
            <a:ext cx="2734510" cy="923330"/>
          </a:xfrm>
          <a:prstGeom prst="rect">
            <a:avLst/>
          </a:prstGeom>
          <a:noFill/>
        </p:spPr>
        <p:txBody>
          <a:bodyPr wrap="square" rtlCol="1">
            <a:spAutoFit/>
          </a:bodyPr>
          <a:lstStyle/>
          <a:p>
            <a:r>
              <a:rPr lang="ar-DZ" b="1" dirty="0">
                <a:ea typeface="Times New Roman"/>
              </a:rPr>
              <a:t>ا</a:t>
            </a:r>
            <a:r>
              <a:rPr lang="ar-DZ" b="1" dirty="0">
                <a:latin typeface="Segoe UI" panose="020B0502040204020203" pitchFamily="34" charset="0"/>
                <a:ea typeface="Segoe UI" panose="020B0502040204020203" pitchFamily="34" charset="0"/>
                <a:cs typeface="Segoe UI" panose="020B0502040204020203" pitchFamily="34" charset="0"/>
              </a:rPr>
              <a:t>لميزانية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الوظيفيــــة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وتحليلــــها</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بواسطـــة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المؤشرات</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الماليـــة3</a:t>
            </a:r>
          </a:p>
        </p:txBody>
      </p:sp>
      <p:sp>
        <p:nvSpPr>
          <p:cNvPr id="111" name="ZoneTexte 110"/>
          <p:cNvSpPr txBox="1"/>
          <p:nvPr/>
        </p:nvSpPr>
        <p:spPr>
          <a:xfrm>
            <a:off x="5249970" y="1448285"/>
            <a:ext cx="2588326" cy="646331"/>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تحليل حسابات النتائج بواسطة المؤشرات المالية1</a:t>
            </a:r>
          </a:p>
        </p:txBody>
      </p:sp>
      <p:sp>
        <p:nvSpPr>
          <p:cNvPr id="112" name="ZoneTexte 111"/>
          <p:cNvSpPr txBox="1"/>
          <p:nvPr/>
        </p:nvSpPr>
        <p:spPr>
          <a:xfrm>
            <a:off x="5104254" y="2547093"/>
            <a:ext cx="2704144" cy="646331"/>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تحليل حسابات النتائج بواسطة المؤشرات المالية2</a:t>
            </a:r>
          </a:p>
        </p:txBody>
      </p:sp>
      <p:sp>
        <p:nvSpPr>
          <p:cNvPr id="123" name="ZoneTexte 122"/>
          <p:cNvSpPr txBox="1"/>
          <p:nvPr/>
        </p:nvSpPr>
        <p:spPr>
          <a:xfrm>
            <a:off x="4886998" y="3751097"/>
            <a:ext cx="2983073" cy="646331"/>
          </a:xfrm>
          <a:prstGeom prst="rect">
            <a:avLst/>
          </a:prstGeom>
          <a:noFill/>
        </p:spPr>
        <p:txBody>
          <a:bodyPr wrap="square" rtlCol="1">
            <a:spAutoFit/>
          </a:bodyPr>
          <a:lstStyle/>
          <a:p>
            <a:r>
              <a:rPr lang="ar-SA" b="1" dirty="0">
                <a:latin typeface="Segoe UI" panose="020B0502040204020203" pitchFamily="34" charset="0"/>
                <a:ea typeface="Segoe UI" panose="020B0502040204020203" pitchFamily="34" charset="0"/>
                <a:cs typeface="Segoe UI" panose="020B0502040204020203" pitchFamily="34" charset="0"/>
              </a:rPr>
              <a:t>التخطيط المالي من خلال الرافعة التشغيلية واستخداماتها</a:t>
            </a:r>
            <a:endParaRPr lang="ar-DZ" b="1" dirty="0">
              <a:latin typeface="Segoe UI" panose="020B0502040204020203" pitchFamily="34" charset="0"/>
              <a:ea typeface="Segoe UI" panose="020B0502040204020203" pitchFamily="34" charset="0"/>
              <a:cs typeface="Segoe UI" panose="020B0502040204020203" pitchFamily="34" charset="0"/>
            </a:endParaRPr>
          </a:p>
        </p:txBody>
      </p:sp>
      <p:sp>
        <p:nvSpPr>
          <p:cNvPr id="139" name="ZoneTexte 138"/>
          <p:cNvSpPr txBox="1"/>
          <p:nvPr/>
        </p:nvSpPr>
        <p:spPr>
          <a:xfrm>
            <a:off x="5004048" y="4869160"/>
            <a:ext cx="2770327" cy="923330"/>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الرفع المالي والعوامل المؤثرة على معدل العائد على حقوق الملكية</a:t>
            </a:r>
          </a:p>
        </p:txBody>
      </p:sp>
      <p:grpSp>
        <p:nvGrpSpPr>
          <p:cNvPr id="138" name="Groupe 137"/>
          <p:cNvGrpSpPr/>
          <p:nvPr/>
        </p:nvGrpSpPr>
        <p:grpSpPr>
          <a:xfrm>
            <a:off x="1204157" y="764704"/>
            <a:ext cx="3293024" cy="5400597"/>
            <a:chOff x="539552" y="692694"/>
            <a:chExt cx="3772288" cy="5400602"/>
          </a:xfrm>
          <a:solidFill>
            <a:schemeClr val="bg1"/>
          </a:solidFill>
        </p:grpSpPr>
        <p:sp>
          <p:nvSpPr>
            <p:cNvPr id="140" name="Arrondir un rectangle avec un coin du même côté 139"/>
            <p:cNvSpPr/>
            <p:nvPr/>
          </p:nvSpPr>
          <p:spPr>
            <a:xfrm rot="16200000">
              <a:off x="-260668" y="1520787"/>
              <a:ext cx="5400602" cy="3744415"/>
            </a:xfrm>
            <a:prstGeom prst="round2SameRect">
              <a:avLst>
                <a:gd name="adj1" fmla="val 27643"/>
                <a:gd name="adj2" fmla="val 0"/>
              </a:avLst>
            </a:prstGeom>
            <a:grpFill/>
            <a:ln>
              <a:noFill/>
            </a:ln>
            <a:effectLst>
              <a:innerShdw blurRad="114300" dist="635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141" name="Connecteur droit 140"/>
            <p:cNvCxnSpPr/>
            <p:nvPr/>
          </p:nvCxnSpPr>
          <p:spPr>
            <a:xfrm>
              <a:off x="3707904" y="692696"/>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142" name="Connecteur droit 141"/>
            <p:cNvCxnSpPr/>
            <p:nvPr/>
          </p:nvCxnSpPr>
          <p:spPr>
            <a:xfrm flipH="1" flipV="1">
              <a:off x="899592" y="995499"/>
              <a:ext cx="2808312" cy="7917"/>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3" name="Connecteur droit 142"/>
            <p:cNvCxnSpPr/>
            <p:nvPr/>
          </p:nvCxnSpPr>
          <p:spPr>
            <a:xfrm flipH="1">
              <a:off x="539552" y="1414606"/>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4" name="Connecteur droit 143"/>
            <p:cNvCxnSpPr/>
            <p:nvPr/>
          </p:nvCxnSpPr>
          <p:spPr>
            <a:xfrm flipH="1" flipV="1">
              <a:off x="539552" y="1844823"/>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5" name="Connecteur droit 144"/>
            <p:cNvCxnSpPr/>
            <p:nvPr/>
          </p:nvCxnSpPr>
          <p:spPr>
            <a:xfrm flipH="1" flipV="1">
              <a:off x="539552" y="2276870"/>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6" name="Connecteur droit 145"/>
            <p:cNvCxnSpPr/>
            <p:nvPr/>
          </p:nvCxnSpPr>
          <p:spPr>
            <a:xfrm flipH="1" flipV="1">
              <a:off x="539552" y="2708917"/>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7" name="Connecteur droit 146"/>
            <p:cNvCxnSpPr/>
            <p:nvPr/>
          </p:nvCxnSpPr>
          <p:spPr>
            <a:xfrm flipH="1" flipV="1">
              <a:off x="539552" y="3140964"/>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8" name="Connecteur droit 147"/>
            <p:cNvCxnSpPr/>
            <p:nvPr/>
          </p:nvCxnSpPr>
          <p:spPr>
            <a:xfrm flipH="1" flipV="1">
              <a:off x="539552" y="3573011"/>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9" name="Connecteur droit 148"/>
            <p:cNvCxnSpPr/>
            <p:nvPr/>
          </p:nvCxnSpPr>
          <p:spPr>
            <a:xfrm flipH="1" flipV="1">
              <a:off x="539552" y="4005058"/>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0" name="Connecteur droit 149"/>
            <p:cNvCxnSpPr/>
            <p:nvPr/>
          </p:nvCxnSpPr>
          <p:spPr>
            <a:xfrm flipH="1" flipV="1">
              <a:off x="539552" y="4437105"/>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1" name="Connecteur droit 150"/>
            <p:cNvCxnSpPr/>
            <p:nvPr/>
          </p:nvCxnSpPr>
          <p:spPr>
            <a:xfrm flipH="1" flipV="1">
              <a:off x="539552" y="4869152"/>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2" name="Connecteur droit 151"/>
            <p:cNvCxnSpPr/>
            <p:nvPr/>
          </p:nvCxnSpPr>
          <p:spPr>
            <a:xfrm flipH="1">
              <a:off x="539552" y="530120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3" name="Connecteur droit 152"/>
            <p:cNvCxnSpPr/>
            <p:nvPr/>
          </p:nvCxnSpPr>
          <p:spPr>
            <a:xfrm flipH="1" flipV="1">
              <a:off x="899592" y="5733246"/>
              <a:ext cx="280831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154" name="Groupe 153"/>
          <p:cNvGrpSpPr/>
          <p:nvPr/>
        </p:nvGrpSpPr>
        <p:grpSpPr>
          <a:xfrm rot="10800000">
            <a:off x="4663352" y="764706"/>
            <a:ext cx="3365032" cy="5272334"/>
            <a:chOff x="457064" y="692694"/>
            <a:chExt cx="3854776" cy="5400602"/>
          </a:xfrm>
          <a:solidFill>
            <a:schemeClr val="bg1"/>
          </a:solidFill>
        </p:grpSpPr>
        <p:sp>
          <p:nvSpPr>
            <p:cNvPr id="155" name="Arrondir un rectangle avec un coin du même côté 154"/>
            <p:cNvSpPr/>
            <p:nvPr/>
          </p:nvSpPr>
          <p:spPr>
            <a:xfrm rot="16200000">
              <a:off x="-260668" y="1520787"/>
              <a:ext cx="5400602" cy="3744415"/>
            </a:xfrm>
            <a:prstGeom prst="round2SameRect">
              <a:avLst>
                <a:gd name="adj1" fmla="val 27643"/>
                <a:gd name="adj2" fmla="val 0"/>
              </a:avLst>
            </a:prstGeom>
            <a:grpFill/>
            <a:ln>
              <a:noFill/>
            </a:ln>
            <a:effectLst>
              <a:innerShdw blurRad="114300" dist="635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156" name="Connecteur droit 155"/>
            <p:cNvCxnSpPr/>
            <p:nvPr/>
          </p:nvCxnSpPr>
          <p:spPr>
            <a:xfrm>
              <a:off x="3707904" y="692696"/>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157" name="Connecteur droit 156"/>
            <p:cNvCxnSpPr/>
            <p:nvPr/>
          </p:nvCxnSpPr>
          <p:spPr>
            <a:xfrm flipH="1" flipV="1">
              <a:off x="899592" y="995499"/>
              <a:ext cx="2808312" cy="7917"/>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8" name="Connecteur droit 157"/>
            <p:cNvCxnSpPr/>
            <p:nvPr/>
          </p:nvCxnSpPr>
          <p:spPr>
            <a:xfrm flipH="1">
              <a:off x="539552" y="1414606"/>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9" name="Connecteur droit 158"/>
            <p:cNvCxnSpPr/>
            <p:nvPr/>
          </p:nvCxnSpPr>
          <p:spPr>
            <a:xfrm flipH="1" flipV="1">
              <a:off x="539552" y="1844823"/>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0" name="Connecteur droit 159"/>
            <p:cNvCxnSpPr/>
            <p:nvPr/>
          </p:nvCxnSpPr>
          <p:spPr>
            <a:xfrm flipH="1" flipV="1">
              <a:off x="539552" y="2276870"/>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1" name="Connecteur droit 160"/>
            <p:cNvCxnSpPr/>
            <p:nvPr/>
          </p:nvCxnSpPr>
          <p:spPr>
            <a:xfrm flipH="1" flipV="1">
              <a:off x="539552" y="2708917"/>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2" name="Connecteur droit 161"/>
            <p:cNvCxnSpPr/>
            <p:nvPr/>
          </p:nvCxnSpPr>
          <p:spPr>
            <a:xfrm flipH="1" flipV="1">
              <a:off x="457064" y="3140964"/>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3" name="Connecteur droit 162"/>
            <p:cNvCxnSpPr/>
            <p:nvPr/>
          </p:nvCxnSpPr>
          <p:spPr>
            <a:xfrm flipH="1" flipV="1">
              <a:off x="539552" y="3573011"/>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4" name="Connecteur droit 163"/>
            <p:cNvCxnSpPr/>
            <p:nvPr/>
          </p:nvCxnSpPr>
          <p:spPr>
            <a:xfrm flipH="1" flipV="1">
              <a:off x="539552" y="4005058"/>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5" name="Connecteur droit 164"/>
            <p:cNvCxnSpPr/>
            <p:nvPr/>
          </p:nvCxnSpPr>
          <p:spPr>
            <a:xfrm flipH="1" flipV="1">
              <a:off x="539552" y="4437105"/>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6" name="Connecteur droit 165"/>
            <p:cNvCxnSpPr/>
            <p:nvPr/>
          </p:nvCxnSpPr>
          <p:spPr>
            <a:xfrm flipH="1" flipV="1">
              <a:off x="539552" y="4869152"/>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7" name="Connecteur droit 166"/>
            <p:cNvCxnSpPr/>
            <p:nvPr/>
          </p:nvCxnSpPr>
          <p:spPr>
            <a:xfrm flipH="1">
              <a:off x="539552" y="530120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8" name="Connecteur droit 167"/>
            <p:cNvCxnSpPr/>
            <p:nvPr/>
          </p:nvCxnSpPr>
          <p:spPr>
            <a:xfrm flipH="1" flipV="1">
              <a:off x="899592" y="5733246"/>
              <a:ext cx="280831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80" name="Groupe 79"/>
          <p:cNvGrpSpPr/>
          <p:nvPr/>
        </p:nvGrpSpPr>
        <p:grpSpPr>
          <a:xfrm>
            <a:off x="4230750" y="846830"/>
            <a:ext cx="656248" cy="5190210"/>
            <a:chOff x="4003415" y="774816"/>
            <a:chExt cx="751758" cy="5190215"/>
          </a:xfrm>
        </p:grpSpPr>
        <p:grpSp>
          <p:nvGrpSpPr>
            <p:cNvPr id="79" name="Groupe 78"/>
            <p:cNvGrpSpPr/>
            <p:nvPr/>
          </p:nvGrpSpPr>
          <p:grpSpPr>
            <a:xfrm>
              <a:off x="4014178" y="774816"/>
              <a:ext cx="733324" cy="228845"/>
              <a:chOff x="4014178" y="774816"/>
              <a:chExt cx="733324" cy="228845"/>
            </a:xfrm>
          </p:grpSpPr>
          <p:sp>
            <p:nvSpPr>
              <p:cNvPr id="10" name="Google Shape;151;p5"/>
              <p:cNvSpPr/>
              <p:nvPr/>
            </p:nvSpPr>
            <p:spPr>
              <a:xfrm>
                <a:off x="4518902" y="775061"/>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1" name="Google Shape;152;p5"/>
              <p:cNvSpPr/>
              <p:nvPr/>
            </p:nvSpPr>
            <p:spPr>
              <a:xfrm>
                <a:off x="4123249" y="819965"/>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2" name="Google Shape;153;p5"/>
              <p:cNvSpPr/>
              <p:nvPr/>
            </p:nvSpPr>
            <p:spPr>
              <a:xfrm>
                <a:off x="4131585" y="921265"/>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3" name="Google Shape;151;p5"/>
              <p:cNvSpPr/>
              <p:nvPr/>
            </p:nvSpPr>
            <p:spPr>
              <a:xfrm>
                <a:off x="4014178" y="774816"/>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14" name="Groupe 13"/>
            <p:cNvGrpSpPr/>
            <p:nvPr/>
          </p:nvGrpSpPr>
          <p:grpSpPr>
            <a:xfrm>
              <a:off x="4006696" y="1182830"/>
              <a:ext cx="740141" cy="231775"/>
              <a:chOff x="1271527" y="932755"/>
              <a:chExt cx="740141" cy="231775"/>
            </a:xfrm>
          </p:grpSpPr>
          <p:sp>
            <p:nvSpPr>
              <p:cNvPr id="1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19" name="Groupe 18"/>
            <p:cNvGrpSpPr/>
            <p:nvPr/>
          </p:nvGrpSpPr>
          <p:grpSpPr>
            <a:xfrm>
              <a:off x="4005410" y="1556792"/>
              <a:ext cx="740141" cy="231775"/>
              <a:chOff x="1271527" y="932755"/>
              <a:chExt cx="740141" cy="231775"/>
            </a:xfrm>
          </p:grpSpPr>
          <p:sp>
            <p:nvSpPr>
              <p:cNvPr id="2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2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2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24" name="Groupe 23"/>
            <p:cNvGrpSpPr/>
            <p:nvPr/>
          </p:nvGrpSpPr>
          <p:grpSpPr>
            <a:xfrm>
              <a:off x="4015032" y="1916832"/>
              <a:ext cx="740141" cy="231775"/>
              <a:chOff x="1271527" y="932755"/>
              <a:chExt cx="740141" cy="231775"/>
            </a:xfrm>
          </p:grpSpPr>
          <p:sp>
            <p:nvSpPr>
              <p:cNvPr id="2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2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29" name="Groupe 28"/>
            <p:cNvGrpSpPr/>
            <p:nvPr/>
          </p:nvGrpSpPr>
          <p:grpSpPr>
            <a:xfrm>
              <a:off x="4015032" y="2276872"/>
              <a:ext cx="740141" cy="231775"/>
              <a:chOff x="1271527" y="932755"/>
              <a:chExt cx="740141" cy="231775"/>
            </a:xfrm>
          </p:grpSpPr>
          <p:sp>
            <p:nvSpPr>
              <p:cNvPr id="3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3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3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34" name="Groupe 33"/>
            <p:cNvGrpSpPr/>
            <p:nvPr/>
          </p:nvGrpSpPr>
          <p:grpSpPr>
            <a:xfrm>
              <a:off x="4015032" y="2636912"/>
              <a:ext cx="740141" cy="231775"/>
              <a:chOff x="1271527" y="932755"/>
              <a:chExt cx="740141" cy="231775"/>
            </a:xfrm>
          </p:grpSpPr>
          <p:sp>
            <p:nvSpPr>
              <p:cNvPr id="3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3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3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39" name="Groupe 38"/>
            <p:cNvGrpSpPr/>
            <p:nvPr/>
          </p:nvGrpSpPr>
          <p:grpSpPr>
            <a:xfrm>
              <a:off x="4004745" y="2996952"/>
              <a:ext cx="740141" cy="231775"/>
              <a:chOff x="1271527" y="932755"/>
              <a:chExt cx="740141" cy="231775"/>
            </a:xfrm>
          </p:grpSpPr>
          <p:sp>
            <p:nvSpPr>
              <p:cNvPr id="4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4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4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44" name="Groupe 43"/>
            <p:cNvGrpSpPr/>
            <p:nvPr/>
          </p:nvGrpSpPr>
          <p:grpSpPr>
            <a:xfrm>
              <a:off x="4014763" y="3392997"/>
              <a:ext cx="740141" cy="231775"/>
              <a:chOff x="1271527" y="932755"/>
              <a:chExt cx="740141" cy="231775"/>
            </a:xfrm>
          </p:grpSpPr>
          <p:sp>
            <p:nvSpPr>
              <p:cNvPr id="4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4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49" name="Groupe 48"/>
            <p:cNvGrpSpPr/>
            <p:nvPr/>
          </p:nvGrpSpPr>
          <p:grpSpPr>
            <a:xfrm>
              <a:off x="4014763" y="3789040"/>
              <a:ext cx="740141" cy="231775"/>
              <a:chOff x="1271527" y="932755"/>
              <a:chExt cx="740141" cy="231775"/>
            </a:xfrm>
          </p:grpSpPr>
          <p:sp>
            <p:nvSpPr>
              <p:cNvPr id="5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5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5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54" name="Groupe 53"/>
            <p:cNvGrpSpPr/>
            <p:nvPr/>
          </p:nvGrpSpPr>
          <p:grpSpPr>
            <a:xfrm>
              <a:off x="4004080" y="4149080"/>
              <a:ext cx="740141" cy="231775"/>
              <a:chOff x="1271527" y="932755"/>
              <a:chExt cx="740141" cy="231775"/>
            </a:xfrm>
          </p:grpSpPr>
          <p:sp>
            <p:nvSpPr>
              <p:cNvPr id="5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5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5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59" name="Groupe 58"/>
            <p:cNvGrpSpPr/>
            <p:nvPr/>
          </p:nvGrpSpPr>
          <p:grpSpPr>
            <a:xfrm>
              <a:off x="4014763" y="4581128"/>
              <a:ext cx="740141" cy="231775"/>
              <a:chOff x="1271527" y="932755"/>
              <a:chExt cx="740141" cy="231775"/>
            </a:xfrm>
          </p:grpSpPr>
          <p:sp>
            <p:nvSpPr>
              <p:cNvPr id="6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6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6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64" name="Groupe 63"/>
            <p:cNvGrpSpPr/>
            <p:nvPr/>
          </p:nvGrpSpPr>
          <p:grpSpPr>
            <a:xfrm>
              <a:off x="4003415" y="5013176"/>
              <a:ext cx="740141" cy="231775"/>
              <a:chOff x="1271527" y="932755"/>
              <a:chExt cx="740141" cy="231775"/>
            </a:xfrm>
          </p:grpSpPr>
          <p:sp>
            <p:nvSpPr>
              <p:cNvPr id="6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6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69" name="Groupe 68"/>
            <p:cNvGrpSpPr/>
            <p:nvPr/>
          </p:nvGrpSpPr>
          <p:grpSpPr>
            <a:xfrm>
              <a:off x="4014763" y="5373216"/>
              <a:ext cx="740141" cy="231775"/>
              <a:chOff x="1271527" y="932755"/>
              <a:chExt cx="740141" cy="231775"/>
            </a:xfrm>
          </p:grpSpPr>
          <p:sp>
            <p:nvSpPr>
              <p:cNvPr id="7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7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7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74" name="Groupe 73"/>
            <p:cNvGrpSpPr/>
            <p:nvPr/>
          </p:nvGrpSpPr>
          <p:grpSpPr>
            <a:xfrm>
              <a:off x="4014763" y="5733256"/>
              <a:ext cx="740141" cy="231775"/>
              <a:chOff x="1271527" y="932755"/>
              <a:chExt cx="740141" cy="231775"/>
            </a:xfrm>
          </p:grpSpPr>
          <p:sp>
            <p:nvSpPr>
              <p:cNvPr id="7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7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7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sp>
        <p:nvSpPr>
          <p:cNvPr id="127" name="ZoneTexte 126"/>
          <p:cNvSpPr txBox="1"/>
          <p:nvPr/>
        </p:nvSpPr>
        <p:spPr>
          <a:xfrm>
            <a:off x="5262567" y="1196752"/>
            <a:ext cx="2511808" cy="4659289"/>
          </a:xfrm>
          <a:prstGeom prst="rect">
            <a:avLst/>
          </a:prstGeom>
          <a:noFill/>
        </p:spPr>
        <p:txBody>
          <a:bodyPr wrap="square" rtlCol="1">
            <a:spAutoFit/>
          </a:bodyPr>
          <a:lstStyle/>
          <a:p>
            <a:pPr indent="323215" algn="ctr">
              <a:lnSpc>
                <a:spcPct val="150000"/>
              </a:lnSpc>
              <a:spcAft>
                <a:spcPts val="1000"/>
              </a:spcAft>
            </a:pPr>
            <a:r>
              <a:rPr lang="ar-SA" sz="2000" dirty="0" smtClean="0"/>
              <a:t>بعد </a:t>
            </a:r>
            <a:r>
              <a:rPr lang="ar-SA" sz="2000" dirty="0"/>
              <a:t>الأزمة الاقتصادية سنة 1929 أصبحت المحاسبة العامة عاجزة عن تلبية متطلبات المؤسسة نظرا لنقص المعلومات اللازمة في مجال اتخاذ القرار، وخاصة المعلومات المتعلقة </a:t>
            </a:r>
            <a:r>
              <a:rPr lang="ar-SA" sz="2000" dirty="0" smtClean="0"/>
              <a:t>بالتكاليف</a:t>
            </a:r>
            <a:r>
              <a:rPr lang="ar-DZ" sz="2000" dirty="0" smtClean="0"/>
              <a:t>. </a:t>
            </a:r>
            <a:r>
              <a:rPr lang="ar-SA" sz="2000" dirty="0"/>
              <a:t>ومن هنا ظهرت محاسبة التكاليف أو المحاسبة التحليلية أو المحاسبة الصناعية </a:t>
            </a:r>
            <a:endParaRPr lang="en-US" sz="2000" dirty="0"/>
          </a:p>
        </p:txBody>
      </p:sp>
      <p:pic>
        <p:nvPicPr>
          <p:cNvPr id="170" name="Image 16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5460" y="1607972"/>
            <a:ext cx="2143125" cy="3837254"/>
          </a:xfrm>
          <a:prstGeom prst="rect">
            <a:avLst/>
          </a:prstGeom>
        </p:spPr>
      </p:pic>
    </p:spTree>
    <p:extLst>
      <p:ext uri="{BB962C8B-B14F-4D97-AF65-F5344CB8AC3E}">
        <p14:creationId xmlns:p14="http://schemas.microsoft.com/office/powerpoint/2010/main" val="244217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withEffect">
                                  <p:stCondLst>
                                    <p:cond delay="0"/>
                                  </p:stCondLst>
                                  <p:childTnLst>
                                    <p:set>
                                      <p:cBhvr>
                                        <p:cTn id="6" dur="1" fill="hold">
                                          <p:stCondLst>
                                            <p:cond delay="0"/>
                                          </p:stCondLst>
                                        </p:cTn>
                                        <p:tgtEl>
                                          <p:spTgt spid="138"/>
                                        </p:tgtEl>
                                        <p:attrNameLst>
                                          <p:attrName>style.visibility</p:attrName>
                                        </p:attrNameLst>
                                      </p:cBhvr>
                                      <p:to>
                                        <p:strVal val="visible"/>
                                      </p:to>
                                    </p:set>
                                    <p:anim calcmode="lin" valueType="num">
                                      <p:cBhvr additive="base">
                                        <p:cTn id="7" dur="500"/>
                                        <p:tgtEl>
                                          <p:spTgt spid="138"/>
                                        </p:tgtEl>
                                        <p:attrNameLst>
                                          <p:attrName>ppt_x</p:attrName>
                                        </p:attrNameLst>
                                      </p:cBhvr>
                                      <p:tavLst>
                                        <p:tav tm="0">
                                          <p:val>
                                            <p:strVal val="#ppt_x+#ppt_w*1.125000"/>
                                          </p:val>
                                        </p:tav>
                                        <p:tav tm="100000">
                                          <p:val>
                                            <p:strVal val="#ppt_x"/>
                                          </p:val>
                                        </p:tav>
                                      </p:tavLst>
                                    </p:anim>
                                    <p:animEffect transition="in" filter="wipe(left)">
                                      <p:cBhvr>
                                        <p:cTn id="8" dur="500"/>
                                        <p:tgtEl>
                                          <p:spTgt spid="138"/>
                                        </p:tgtEl>
                                      </p:cBhvr>
                                    </p:animEffect>
                                  </p:childTnLst>
                                </p:cTn>
                              </p:par>
                              <p:par>
                                <p:cTn id="9" presetID="12" presetClass="entr" presetSubtype="8" fill="hold" nodeType="withEffect">
                                  <p:stCondLst>
                                    <p:cond delay="0"/>
                                  </p:stCondLst>
                                  <p:childTnLst>
                                    <p:set>
                                      <p:cBhvr>
                                        <p:cTn id="10" dur="1" fill="hold">
                                          <p:stCondLst>
                                            <p:cond delay="0"/>
                                          </p:stCondLst>
                                        </p:cTn>
                                        <p:tgtEl>
                                          <p:spTgt spid="154"/>
                                        </p:tgtEl>
                                        <p:attrNameLst>
                                          <p:attrName>style.visibility</p:attrName>
                                        </p:attrNameLst>
                                      </p:cBhvr>
                                      <p:to>
                                        <p:strVal val="visible"/>
                                      </p:to>
                                    </p:set>
                                    <p:anim calcmode="lin" valueType="num">
                                      <p:cBhvr additive="base">
                                        <p:cTn id="11" dur="500"/>
                                        <p:tgtEl>
                                          <p:spTgt spid="154"/>
                                        </p:tgtEl>
                                        <p:attrNameLst>
                                          <p:attrName>ppt_x</p:attrName>
                                        </p:attrNameLst>
                                      </p:cBhvr>
                                      <p:tavLst>
                                        <p:tav tm="0">
                                          <p:val>
                                            <p:strVal val="#ppt_x-#ppt_w*1.125000"/>
                                          </p:val>
                                        </p:tav>
                                        <p:tav tm="100000">
                                          <p:val>
                                            <p:strVal val="#ppt_x"/>
                                          </p:val>
                                        </p:tav>
                                      </p:tavLst>
                                    </p:anim>
                                    <p:animEffect transition="in" filter="wipe(right)">
                                      <p:cBhvr>
                                        <p:cTn id="12" dur="5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955528" y="548680"/>
            <a:ext cx="7228841" cy="5904656"/>
          </a:xfrm>
          <a:prstGeom prst="roundRect">
            <a:avLst>
              <a:gd name="adj" fmla="val 18634"/>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8" name="Arrondir un rectangle avec un coin du même côté 7"/>
          <p:cNvSpPr/>
          <p:nvPr/>
        </p:nvSpPr>
        <p:spPr>
          <a:xfrm rot="16200000">
            <a:off x="15295" y="1830659"/>
            <a:ext cx="5400597" cy="3268692"/>
          </a:xfrm>
          <a:prstGeom prst="round2SameRect">
            <a:avLst>
              <a:gd name="adj1" fmla="val 27643"/>
              <a:gd name="adj2" fmla="val 0"/>
            </a:avLst>
          </a:prstGeom>
          <a:solidFill>
            <a:schemeClr val="bg1">
              <a:lumMod val="75000"/>
              <a:alpha val="85000"/>
            </a:schemeClr>
          </a:solidFill>
          <a:ln>
            <a:noFill/>
          </a:ln>
          <a:effectLst>
            <a:innerShdw blurRad="114300" dist="635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7" name="Arrondir un rectangle avec un coin du même côté 6"/>
          <p:cNvSpPr/>
          <p:nvPr/>
        </p:nvSpPr>
        <p:spPr>
          <a:xfrm rot="5400000">
            <a:off x="3723824" y="1830840"/>
            <a:ext cx="5400597" cy="3268330"/>
          </a:xfrm>
          <a:prstGeom prst="round2SameRect">
            <a:avLst>
              <a:gd name="adj1" fmla="val 27643"/>
              <a:gd name="adj2" fmla="val 0"/>
            </a:avLst>
          </a:prstGeom>
          <a:solidFill>
            <a:schemeClr val="bg1">
              <a:lumMod val="75000"/>
            </a:schemeClr>
          </a:solidFill>
          <a:ln>
            <a:noFill/>
          </a:ln>
          <a:effectLst>
            <a:innerShdw blurRad="114300" dist="635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grpSp>
        <p:nvGrpSpPr>
          <p:cNvPr id="81" name="Groupe 80"/>
          <p:cNvGrpSpPr/>
          <p:nvPr/>
        </p:nvGrpSpPr>
        <p:grpSpPr>
          <a:xfrm>
            <a:off x="-113778" y="2359237"/>
            <a:ext cx="1157386" cy="781731"/>
            <a:chOff x="683568" y="2359237"/>
            <a:chExt cx="1157386" cy="781731"/>
          </a:xfrm>
        </p:grpSpPr>
        <p:sp>
          <p:nvSpPr>
            <p:cNvPr id="129" name="Rectangle 128"/>
            <p:cNvSpPr/>
            <p:nvPr/>
          </p:nvSpPr>
          <p:spPr>
            <a:xfrm>
              <a:off x="683568" y="2359237"/>
              <a:ext cx="1152128" cy="781731"/>
            </a:xfrm>
            <a:prstGeom prst="rect">
              <a:avLst/>
            </a:prstGeom>
            <a:solidFill>
              <a:srgbClr val="FFFF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dirty="0"/>
            </a:p>
          </p:txBody>
        </p:sp>
        <p:sp>
          <p:nvSpPr>
            <p:cNvPr id="120" name="ZoneTexte 119"/>
            <p:cNvSpPr txBox="1"/>
            <p:nvPr/>
          </p:nvSpPr>
          <p:spPr>
            <a:xfrm>
              <a:off x="724830" y="2386386"/>
              <a:ext cx="1116124" cy="707886"/>
            </a:xfrm>
            <a:prstGeom prst="rect">
              <a:avLst/>
            </a:prstGeom>
            <a:noFill/>
          </p:spPr>
          <p:txBody>
            <a:bodyPr wrap="square" rtlCol="1">
              <a:spAutoFit/>
            </a:bodyPr>
            <a:lstStyle/>
            <a:p>
              <a:pPr algn="ctr"/>
              <a:r>
                <a:rPr lang="ar-DZ" sz="2000" b="1" dirty="0" smtClean="0"/>
                <a:t> ثانيا:</a:t>
              </a:r>
            </a:p>
            <a:p>
              <a:pPr algn="ctr"/>
              <a:r>
                <a:rPr lang="ar-DZ" sz="2000" b="1" dirty="0" smtClean="0"/>
                <a:t>التعريف</a:t>
              </a:r>
              <a:endParaRPr lang="ar-DZ" sz="2000" b="1" dirty="0"/>
            </a:p>
          </p:txBody>
        </p:sp>
      </p:grpSp>
      <p:grpSp>
        <p:nvGrpSpPr>
          <p:cNvPr id="124" name="Groupe 123"/>
          <p:cNvGrpSpPr/>
          <p:nvPr/>
        </p:nvGrpSpPr>
        <p:grpSpPr>
          <a:xfrm>
            <a:off x="1206966" y="764708"/>
            <a:ext cx="3268692" cy="5400597"/>
            <a:chOff x="539552" y="692694"/>
            <a:chExt cx="3744415" cy="5400602"/>
          </a:xfrm>
          <a:solidFill>
            <a:schemeClr val="bg1"/>
          </a:solidFill>
        </p:grpSpPr>
        <p:sp>
          <p:nvSpPr>
            <p:cNvPr id="5" name="Arrondir un rectangle avec un coin du même côté 4"/>
            <p:cNvSpPr/>
            <p:nvPr/>
          </p:nvSpPr>
          <p:spPr>
            <a:xfrm rot="16200000">
              <a:off x="-288541" y="1520787"/>
              <a:ext cx="5400602" cy="3744415"/>
            </a:xfrm>
            <a:prstGeom prst="round2SameRect">
              <a:avLst>
                <a:gd name="adj1" fmla="val 27643"/>
                <a:gd name="adj2" fmla="val 0"/>
              </a:avLst>
            </a:prstGeom>
            <a:grpFill/>
            <a:ln>
              <a:noFill/>
            </a:ln>
            <a:effectLst>
              <a:innerShdw blurRad="114300" dist="635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82" name="Connecteur droit 81"/>
            <p:cNvCxnSpPr/>
            <p:nvPr/>
          </p:nvCxnSpPr>
          <p:spPr>
            <a:xfrm>
              <a:off x="3707904" y="692696"/>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85" name="Connecteur droit 84"/>
            <p:cNvCxnSpPr/>
            <p:nvPr/>
          </p:nvCxnSpPr>
          <p:spPr>
            <a:xfrm flipH="1" flipV="1">
              <a:off x="899592" y="995499"/>
              <a:ext cx="2808312" cy="7917"/>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86" name="Connecteur droit 85"/>
            <p:cNvCxnSpPr/>
            <p:nvPr/>
          </p:nvCxnSpPr>
          <p:spPr>
            <a:xfrm flipH="1">
              <a:off x="539552" y="1414606"/>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89" name="Connecteur droit 88"/>
            <p:cNvCxnSpPr/>
            <p:nvPr/>
          </p:nvCxnSpPr>
          <p:spPr>
            <a:xfrm flipH="1" flipV="1">
              <a:off x="539552" y="1844823"/>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2" name="Connecteur droit 91"/>
            <p:cNvCxnSpPr/>
            <p:nvPr/>
          </p:nvCxnSpPr>
          <p:spPr>
            <a:xfrm flipH="1" flipV="1">
              <a:off x="539552" y="2276870"/>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3" name="Connecteur droit 92"/>
            <p:cNvCxnSpPr/>
            <p:nvPr/>
          </p:nvCxnSpPr>
          <p:spPr>
            <a:xfrm flipH="1" flipV="1">
              <a:off x="539552" y="2708917"/>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4" name="Connecteur droit 93"/>
            <p:cNvCxnSpPr/>
            <p:nvPr/>
          </p:nvCxnSpPr>
          <p:spPr>
            <a:xfrm flipH="1" flipV="1">
              <a:off x="539552" y="3140964"/>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5" name="Connecteur droit 94"/>
            <p:cNvCxnSpPr/>
            <p:nvPr/>
          </p:nvCxnSpPr>
          <p:spPr>
            <a:xfrm flipH="1" flipV="1">
              <a:off x="539552" y="3573011"/>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6" name="Connecteur droit 95"/>
            <p:cNvCxnSpPr/>
            <p:nvPr/>
          </p:nvCxnSpPr>
          <p:spPr>
            <a:xfrm flipH="1" flipV="1">
              <a:off x="539552" y="4005058"/>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7" name="Connecteur droit 96"/>
            <p:cNvCxnSpPr/>
            <p:nvPr/>
          </p:nvCxnSpPr>
          <p:spPr>
            <a:xfrm flipH="1" flipV="1">
              <a:off x="539552" y="4437105"/>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8" name="Connecteur droit 97"/>
            <p:cNvCxnSpPr/>
            <p:nvPr/>
          </p:nvCxnSpPr>
          <p:spPr>
            <a:xfrm flipH="1" flipV="1">
              <a:off x="539552" y="4869152"/>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9" name="Connecteur droit 98"/>
            <p:cNvCxnSpPr/>
            <p:nvPr/>
          </p:nvCxnSpPr>
          <p:spPr>
            <a:xfrm flipH="1">
              <a:off x="539552" y="530120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0" name="Connecteur droit 99"/>
            <p:cNvCxnSpPr/>
            <p:nvPr/>
          </p:nvCxnSpPr>
          <p:spPr>
            <a:xfrm flipH="1" flipV="1">
              <a:off x="899592" y="5733246"/>
              <a:ext cx="280831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125" name="Groupe 124"/>
          <p:cNvGrpSpPr/>
          <p:nvPr/>
        </p:nvGrpSpPr>
        <p:grpSpPr>
          <a:xfrm>
            <a:off x="4664238" y="764707"/>
            <a:ext cx="3268330" cy="5400600"/>
            <a:chOff x="4499992" y="692693"/>
            <a:chExt cx="3744000" cy="5400605"/>
          </a:xfrm>
          <a:solidFill>
            <a:schemeClr val="bg1"/>
          </a:solidFill>
        </p:grpSpPr>
        <p:sp>
          <p:nvSpPr>
            <p:cNvPr id="6" name="Arrondir un rectangle avec un coin du même côté 5"/>
            <p:cNvSpPr/>
            <p:nvPr/>
          </p:nvSpPr>
          <p:spPr>
            <a:xfrm rot="5400000">
              <a:off x="3671691" y="1520997"/>
              <a:ext cx="5400602" cy="3744000"/>
            </a:xfrm>
            <a:prstGeom prst="round2SameRect">
              <a:avLst>
                <a:gd name="adj1" fmla="val 27643"/>
                <a:gd name="adj2" fmla="val 0"/>
              </a:avLst>
            </a:prstGeom>
            <a:grpFill/>
            <a:ln>
              <a:noFill/>
            </a:ln>
            <a:effectLst>
              <a:innerShdw blurRad="114300" dist="635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83" name="Connecteur droit 82"/>
            <p:cNvCxnSpPr/>
            <p:nvPr/>
          </p:nvCxnSpPr>
          <p:spPr>
            <a:xfrm>
              <a:off x="5004048" y="692693"/>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102" name="Connecteur droit 101"/>
            <p:cNvCxnSpPr/>
            <p:nvPr/>
          </p:nvCxnSpPr>
          <p:spPr>
            <a:xfrm flipH="1">
              <a:off x="5004048" y="995499"/>
              <a:ext cx="2808312" cy="245"/>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3" name="Connecteur droit 102"/>
            <p:cNvCxnSpPr/>
            <p:nvPr/>
          </p:nvCxnSpPr>
          <p:spPr>
            <a:xfrm flipH="1">
              <a:off x="5004048" y="139648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6" name="Connecteur droit 105"/>
            <p:cNvCxnSpPr/>
            <p:nvPr/>
          </p:nvCxnSpPr>
          <p:spPr>
            <a:xfrm flipH="1" flipV="1">
              <a:off x="5004048" y="1844821"/>
              <a:ext cx="3239944"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7" name="Connecteur droit 106"/>
            <p:cNvCxnSpPr/>
            <p:nvPr/>
          </p:nvCxnSpPr>
          <p:spPr>
            <a:xfrm flipH="1" flipV="1">
              <a:off x="5004048" y="2276870"/>
              <a:ext cx="3239944" cy="6"/>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8" name="Connecteur droit 107"/>
            <p:cNvCxnSpPr/>
            <p:nvPr/>
          </p:nvCxnSpPr>
          <p:spPr>
            <a:xfrm flipH="1" flipV="1">
              <a:off x="5004048" y="2707818"/>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3" name="Connecteur droit 112"/>
            <p:cNvCxnSpPr/>
            <p:nvPr/>
          </p:nvCxnSpPr>
          <p:spPr>
            <a:xfrm flipH="1" flipV="1">
              <a:off x="5004048" y="3139857"/>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4" name="Connecteur droit 113"/>
            <p:cNvCxnSpPr/>
            <p:nvPr/>
          </p:nvCxnSpPr>
          <p:spPr>
            <a:xfrm flipH="1" flipV="1">
              <a:off x="5004048" y="3571896"/>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5" name="Connecteur droit 114"/>
            <p:cNvCxnSpPr/>
            <p:nvPr/>
          </p:nvCxnSpPr>
          <p:spPr>
            <a:xfrm flipH="1" flipV="1">
              <a:off x="5004048" y="4003935"/>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6" name="Connecteur droit 115"/>
            <p:cNvCxnSpPr/>
            <p:nvPr/>
          </p:nvCxnSpPr>
          <p:spPr>
            <a:xfrm flipH="1" flipV="1">
              <a:off x="5004048" y="4435974"/>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7" name="Connecteur droit 116"/>
            <p:cNvCxnSpPr/>
            <p:nvPr/>
          </p:nvCxnSpPr>
          <p:spPr>
            <a:xfrm flipH="1" flipV="1">
              <a:off x="5004048" y="4868013"/>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8" name="Connecteur droit 117"/>
            <p:cNvCxnSpPr/>
            <p:nvPr/>
          </p:nvCxnSpPr>
          <p:spPr>
            <a:xfrm flipH="1">
              <a:off x="5004048" y="5300052"/>
              <a:ext cx="3168352"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9" name="Connecteur droit 118"/>
            <p:cNvCxnSpPr/>
            <p:nvPr/>
          </p:nvCxnSpPr>
          <p:spPr>
            <a:xfrm flipH="1">
              <a:off x="5004048" y="5732091"/>
              <a:ext cx="2952328"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sp>
        <p:nvSpPr>
          <p:cNvPr id="2" name="ZoneTexte 1"/>
          <p:cNvSpPr txBox="1"/>
          <p:nvPr/>
        </p:nvSpPr>
        <p:spPr>
          <a:xfrm>
            <a:off x="1259632" y="1444139"/>
            <a:ext cx="2713151" cy="646331"/>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الوظيفة المالية والتحليل المالي</a:t>
            </a:r>
            <a:endParaRPr lang="ar-DZ" dirty="0">
              <a:latin typeface="Segoe UI" panose="020B0502040204020203" pitchFamily="34" charset="0"/>
              <a:ea typeface="Segoe UI" panose="020B0502040204020203" pitchFamily="34" charset="0"/>
              <a:cs typeface="Segoe UI" panose="020B0502040204020203" pitchFamily="34" charset="0"/>
            </a:endParaRPr>
          </a:p>
        </p:txBody>
      </p:sp>
      <p:sp>
        <p:nvSpPr>
          <p:cNvPr id="105" name="ZoneTexte 104"/>
          <p:cNvSpPr txBox="1"/>
          <p:nvPr/>
        </p:nvSpPr>
        <p:spPr>
          <a:xfrm>
            <a:off x="1206966" y="2450584"/>
            <a:ext cx="2765817" cy="923330"/>
          </a:xfrm>
          <a:prstGeom prst="rect">
            <a:avLst/>
          </a:prstGeom>
          <a:noFill/>
        </p:spPr>
        <p:txBody>
          <a:bodyPr wrap="square" rtlCol="1">
            <a:spAutoFit/>
          </a:bodyPr>
          <a:lstStyle>
            <a:defPPr>
              <a:defRPr lang="ar-DZ"/>
            </a:defPPr>
            <a:lvl1pPr>
              <a:defRPr b="1">
                <a:latin typeface="Segoe UI" panose="020B0502040204020203" pitchFamily="34" charset="0"/>
                <a:ea typeface="Segoe UI" panose="020B0502040204020203" pitchFamily="34" charset="0"/>
                <a:cs typeface="Segoe UI" panose="020B0502040204020203" pitchFamily="34" charset="0"/>
              </a:defRPr>
            </a:lvl1pPr>
          </a:lstStyle>
          <a:p>
            <a:r>
              <a:rPr lang="ar-DZ" dirty="0"/>
              <a:t>الميزانية الوظيفيــــة وتحليلــــها بواسطـــة المؤشرات الماليـــة1</a:t>
            </a:r>
          </a:p>
        </p:txBody>
      </p:sp>
      <p:sp>
        <p:nvSpPr>
          <p:cNvPr id="109" name="ZoneTexte 108"/>
          <p:cNvSpPr txBox="1"/>
          <p:nvPr/>
        </p:nvSpPr>
        <p:spPr>
          <a:xfrm>
            <a:off x="1282892" y="3696783"/>
            <a:ext cx="2689891" cy="923330"/>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الميزانية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الوظيفيــــة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وتحليلــــها</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بواسطـــة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المؤشرات</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الماليـــة2</a:t>
            </a:r>
          </a:p>
        </p:txBody>
      </p:sp>
      <p:sp>
        <p:nvSpPr>
          <p:cNvPr id="110" name="ZoneTexte 109"/>
          <p:cNvSpPr txBox="1"/>
          <p:nvPr/>
        </p:nvSpPr>
        <p:spPr>
          <a:xfrm>
            <a:off x="1260582" y="4851346"/>
            <a:ext cx="2734510" cy="923330"/>
          </a:xfrm>
          <a:prstGeom prst="rect">
            <a:avLst/>
          </a:prstGeom>
          <a:noFill/>
        </p:spPr>
        <p:txBody>
          <a:bodyPr wrap="square" rtlCol="1">
            <a:spAutoFit/>
          </a:bodyPr>
          <a:lstStyle/>
          <a:p>
            <a:r>
              <a:rPr lang="ar-DZ" b="1" dirty="0">
                <a:ea typeface="Times New Roman"/>
              </a:rPr>
              <a:t>ا</a:t>
            </a:r>
            <a:r>
              <a:rPr lang="ar-DZ" b="1" dirty="0">
                <a:latin typeface="Segoe UI" panose="020B0502040204020203" pitchFamily="34" charset="0"/>
                <a:ea typeface="Segoe UI" panose="020B0502040204020203" pitchFamily="34" charset="0"/>
                <a:cs typeface="Segoe UI" panose="020B0502040204020203" pitchFamily="34" charset="0"/>
              </a:rPr>
              <a:t>لميزانية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الوظيفيــــة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وتحليلــــها</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بواسطـــة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المؤشرات</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الماليـــة3</a:t>
            </a:r>
          </a:p>
        </p:txBody>
      </p:sp>
      <p:sp>
        <p:nvSpPr>
          <p:cNvPr id="111" name="ZoneTexte 110"/>
          <p:cNvSpPr txBox="1"/>
          <p:nvPr/>
        </p:nvSpPr>
        <p:spPr>
          <a:xfrm>
            <a:off x="5249970" y="1448285"/>
            <a:ext cx="2588326" cy="646331"/>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تحليل حسابات النتائج بواسطة المؤشرات المالية1</a:t>
            </a:r>
          </a:p>
        </p:txBody>
      </p:sp>
      <p:sp>
        <p:nvSpPr>
          <p:cNvPr id="112" name="ZoneTexte 111"/>
          <p:cNvSpPr txBox="1"/>
          <p:nvPr/>
        </p:nvSpPr>
        <p:spPr>
          <a:xfrm>
            <a:off x="5104254" y="2547093"/>
            <a:ext cx="2704144" cy="646331"/>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تحليل حسابات النتائج بواسطة المؤشرات المالية2</a:t>
            </a:r>
          </a:p>
        </p:txBody>
      </p:sp>
      <p:sp>
        <p:nvSpPr>
          <p:cNvPr id="123" name="ZoneTexte 122"/>
          <p:cNvSpPr txBox="1"/>
          <p:nvPr/>
        </p:nvSpPr>
        <p:spPr>
          <a:xfrm>
            <a:off x="4886998" y="3751097"/>
            <a:ext cx="2983073" cy="646331"/>
          </a:xfrm>
          <a:prstGeom prst="rect">
            <a:avLst/>
          </a:prstGeom>
          <a:noFill/>
        </p:spPr>
        <p:txBody>
          <a:bodyPr wrap="square" rtlCol="1">
            <a:spAutoFit/>
          </a:bodyPr>
          <a:lstStyle/>
          <a:p>
            <a:r>
              <a:rPr lang="ar-SA" b="1" dirty="0">
                <a:latin typeface="Segoe UI" panose="020B0502040204020203" pitchFamily="34" charset="0"/>
                <a:ea typeface="Segoe UI" panose="020B0502040204020203" pitchFamily="34" charset="0"/>
                <a:cs typeface="Segoe UI" panose="020B0502040204020203" pitchFamily="34" charset="0"/>
              </a:rPr>
              <a:t>التخطيط المالي من خلال الرافعة التشغيلية واستخداماتها</a:t>
            </a:r>
            <a:endParaRPr lang="ar-DZ" b="1" dirty="0">
              <a:latin typeface="Segoe UI" panose="020B0502040204020203" pitchFamily="34" charset="0"/>
              <a:ea typeface="Segoe UI" panose="020B0502040204020203" pitchFamily="34" charset="0"/>
              <a:cs typeface="Segoe UI" panose="020B0502040204020203" pitchFamily="34" charset="0"/>
            </a:endParaRPr>
          </a:p>
        </p:txBody>
      </p:sp>
      <p:sp>
        <p:nvSpPr>
          <p:cNvPr id="139" name="ZoneTexte 138"/>
          <p:cNvSpPr txBox="1"/>
          <p:nvPr/>
        </p:nvSpPr>
        <p:spPr>
          <a:xfrm>
            <a:off x="5004048" y="4869160"/>
            <a:ext cx="2770327" cy="923330"/>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الرفع المالي والعوامل المؤثرة على معدل العائد على حقوق الملكية</a:t>
            </a:r>
          </a:p>
        </p:txBody>
      </p:sp>
      <p:grpSp>
        <p:nvGrpSpPr>
          <p:cNvPr id="138" name="Groupe 137"/>
          <p:cNvGrpSpPr/>
          <p:nvPr/>
        </p:nvGrpSpPr>
        <p:grpSpPr>
          <a:xfrm>
            <a:off x="1231299" y="764706"/>
            <a:ext cx="3268692" cy="5400598"/>
            <a:chOff x="539551" y="692696"/>
            <a:chExt cx="3744415" cy="5400603"/>
          </a:xfrm>
          <a:solidFill>
            <a:schemeClr val="bg1"/>
          </a:solidFill>
        </p:grpSpPr>
        <p:sp>
          <p:nvSpPr>
            <p:cNvPr id="140" name="Arrondir un rectangle avec un coin du même côté 139"/>
            <p:cNvSpPr/>
            <p:nvPr/>
          </p:nvSpPr>
          <p:spPr>
            <a:xfrm rot="16200000">
              <a:off x="-288542" y="1520790"/>
              <a:ext cx="5400602" cy="3744415"/>
            </a:xfrm>
            <a:prstGeom prst="round2SameRect">
              <a:avLst>
                <a:gd name="adj1" fmla="val 27643"/>
                <a:gd name="adj2" fmla="val 0"/>
              </a:avLst>
            </a:prstGeom>
            <a:grpFill/>
            <a:ln>
              <a:noFill/>
            </a:ln>
            <a:effectLst>
              <a:innerShdw blurRad="114300" dist="635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141" name="Connecteur droit 140"/>
            <p:cNvCxnSpPr/>
            <p:nvPr/>
          </p:nvCxnSpPr>
          <p:spPr>
            <a:xfrm>
              <a:off x="3707904" y="692696"/>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142" name="Connecteur droit 141"/>
            <p:cNvCxnSpPr/>
            <p:nvPr/>
          </p:nvCxnSpPr>
          <p:spPr>
            <a:xfrm flipH="1" flipV="1">
              <a:off x="899592" y="995499"/>
              <a:ext cx="2808312" cy="7917"/>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3" name="Connecteur droit 142"/>
            <p:cNvCxnSpPr/>
            <p:nvPr/>
          </p:nvCxnSpPr>
          <p:spPr>
            <a:xfrm flipH="1">
              <a:off x="539552" y="1414606"/>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4" name="Connecteur droit 143"/>
            <p:cNvCxnSpPr/>
            <p:nvPr/>
          </p:nvCxnSpPr>
          <p:spPr>
            <a:xfrm flipH="1" flipV="1">
              <a:off x="539552" y="1844823"/>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5" name="Connecteur droit 144"/>
            <p:cNvCxnSpPr/>
            <p:nvPr/>
          </p:nvCxnSpPr>
          <p:spPr>
            <a:xfrm flipH="1" flipV="1">
              <a:off x="539552" y="2276870"/>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6" name="Connecteur droit 145"/>
            <p:cNvCxnSpPr/>
            <p:nvPr/>
          </p:nvCxnSpPr>
          <p:spPr>
            <a:xfrm flipH="1" flipV="1">
              <a:off x="539552" y="2708917"/>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7" name="Connecteur droit 146"/>
            <p:cNvCxnSpPr/>
            <p:nvPr/>
          </p:nvCxnSpPr>
          <p:spPr>
            <a:xfrm flipH="1" flipV="1">
              <a:off x="539552" y="3140964"/>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8" name="Connecteur droit 147"/>
            <p:cNvCxnSpPr/>
            <p:nvPr/>
          </p:nvCxnSpPr>
          <p:spPr>
            <a:xfrm flipH="1" flipV="1">
              <a:off x="539552" y="3573011"/>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9" name="Connecteur droit 148"/>
            <p:cNvCxnSpPr/>
            <p:nvPr/>
          </p:nvCxnSpPr>
          <p:spPr>
            <a:xfrm flipH="1" flipV="1">
              <a:off x="539552" y="4005058"/>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0" name="Connecteur droit 149"/>
            <p:cNvCxnSpPr/>
            <p:nvPr/>
          </p:nvCxnSpPr>
          <p:spPr>
            <a:xfrm flipH="1" flipV="1">
              <a:off x="539552" y="4437105"/>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1" name="Connecteur droit 150"/>
            <p:cNvCxnSpPr/>
            <p:nvPr/>
          </p:nvCxnSpPr>
          <p:spPr>
            <a:xfrm flipH="1" flipV="1">
              <a:off x="539552" y="4869152"/>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2" name="Connecteur droit 151"/>
            <p:cNvCxnSpPr/>
            <p:nvPr/>
          </p:nvCxnSpPr>
          <p:spPr>
            <a:xfrm flipH="1">
              <a:off x="539552" y="530120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3" name="Connecteur droit 152"/>
            <p:cNvCxnSpPr/>
            <p:nvPr/>
          </p:nvCxnSpPr>
          <p:spPr>
            <a:xfrm flipH="1" flipV="1">
              <a:off x="899592" y="5733246"/>
              <a:ext cx="280831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186" name="Groupe 185"/>
          <p:cNvGrpSpPr/>
          <p:nvPr/>
        </p:nvGrpSpPr>
        <p:grpSpPr>
          <a:xfrm>
            <a:off x="4688046" y="836712"/>
            <a:ext cx="3268330" cy="5400600"/>
            <a:chOff x="4499992" y="692693"/>
            <a:chExt cx="3744000" cy="5400605"/>
          </a:xfrm>
          <a:solidFill>
            <a:schemeClr val="bg1"/>
          </a:solidFill>
        </p:grpSpPr>
        <p:sp>
          <p:nvSpPr>
            <p:cNvPr id="187" name="Arrondir un rectangle avec un coin du même côté 186"/>
            <p:cNvSpPr/>
            <p:nvPr/>
          </p:nvSpPr>
          <p:spPr>
            <a:xfrm rot="5400000">
              <a:off x="3671691" y="1520997"/>
              <a:ext cx="5400602" cy="3744000"/>
            </a:xfrm>
            <a:prstGeom prst="round2SameRect">
              <a:avLst>
                <a:gd name="adj1" fmla="val 27643"/>
                <a:gd name="adj2" fmla="val 0"/>
              </a:avLst>
            </a:prstGeom>
            <a:grpFill/>
            <a:ln>
              <a:noFill/>
            </a:ln>
            <a:effectLst>
              <a:innerShdw blurRad="114300" dist="635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188" name="Connecteur droit 187"/>
            <p:cNvCxnSpPr/>
            <p:nvPr/>
          </p:nvCxnSpPr>
          <p:spPr>
            <a:xfrm>
              <a:off x="5004048" y="692693"/>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189" name="Connecteur droit 188"/>
            <p:cNvCxnSpPr/>
            <p:nvPr/>
          </p:nvCxnSpPr>
          <p:spPr>
            <a:xfrm flipH="1">
              <a:off x="5004048" y="995499"/>
              <a:ext cx="2808312" cy="245"/>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90" name="Connecteur droit 189"/>
            <p:cNvCxnSpPr/>
            <p:nvPr/>
          </p:nvCxnSpPr>
          <p:spPr>
            <a:xfrm flipH="1">
              <a:off x="5004048" y="139648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91" name="Connecteur droit 190"/>
            <p:cNvCxnSpPr/>
            <p:nvPr/>
          </p:nvCxnSpPr>
          <p:spPr>
            <a:xfrm flipH="1" flipV="1">
              <a:off x="5004048" y="1844821"/>
              <a:ext cx="3239944"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92" name="Connecteur droit 191"/>
            <p:cNvCxnSpPr/>
            <p:nvPr/>
          </p:nvCxnSpPr>
          <p:spPr>
            <a:xfrm flipH="1" flipV="1">
              <a:off x="5004048" y="2276870"/>
              <a:ext cx="3239944" cy="6"/>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93" name="Connecteur droit 192"/>
            <p:cNvCxnSpPr/>
            <p:nvPr/>
          </p:nvCxnSpPr>
          <p:spPr>
            <a:xfrm flipH="1" flipV="1">
              <a:off x="5004048" y="2707818"/>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94" name="Connecteur droit 193"/>
            <p:cNvCxnSpPr/>
            <p:nvPr/>
          </p:nvCxnSpPr>
          <p:spPr>
            <a:xfrm flipH="1" flipV="1">
              <a:off x="5004048" y="3139857"/>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95" name="Connecteur droit 194"/>
            <p:cNvCxnSpPr/>
            <p:nvPr/>
          </p:nvCxnSpPr>
          <p:spPr>
            <a:xfrm flipH="1" flipV="1">
              <a:off x="5004048" y="3571896"/>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96" name="Connecteur droit 195"/>
            <p:cNvCxnSpPr/>
            <p:nvPr/>
          </p:nvCxnSpPr>
          <p:spPr>
            <a:xfrm flipH="1" flipV="1">
              <a:off x="5004048" y="4003935"/>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97" name="Connecteur droit 196"/>
            <p:cNvCxnSpPr/>
            <p:nvPr/>
          </p:nvCxnSpPr>
          <p:spPr>
            <a:xfrm flipH="1" flipV="1">
              <a:off x="5004048" y="4435974"/>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98" name="Connecteur droit 197"/>
            <p:cNvCxnSpPr/>
            <p:nvPr/>
          </p:nvCxnSpPr>
          <p:spPr>
            <a:xfrm flipH="1" flipV="1">
              <a:off x="5004048" y="4868013"/>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99" name="Connecteur droit 198"/>
            <p:cNvCxnSpPr/>
            <p:nvPr/>
          </p:nvCxnSpPr>
          <p:spPr>
            <a:xfrm flipH="1">
              <a:off x="5004048" y="5300052"/>
              <a:ext cx="3168352"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200" name="Connecteur droit 199"/>
            <p:cNvCxnSpPr/>
            <p:nvPr/>
          </p:nvCxnSpPr>
          <p:spPr>
            <a:xfrm flipH="1">
              <a:off x="5004048" y="5732091"/>
              <a:ext cx="2952328"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80" name="Groupe 79"/>
          <p:cNvGrpSpPr/>
          <p:nvPr/>
        </p:nvGrpSpPr>
        <p:grpSpPr>
          <a:xfrm>
            <a:off x="4230750" y="846830"/>
            <a:ext cx="656248" cy="5190210"/>
            <a:chOff x="4003415" y="774816"/>
            <a:chExt cx="751758" cy="5190215"/>
          </a:xfrm>
        </p:grpSpPr>
        <p:grpSp>
          <p:nvGrpSpPr>
            <p:cNvPr id="79" name="Groupe 78"/>
            <p:cNvGrpSpPr/>
            <p:nvPr/>
          </p:nvGrpSpPr>
          <p:grpSpPr>
            <a:xfrm>
              <a:off x="4014178" y="774816"/>
              <a:ext cx="733324" cy="228845"/>
              <a:chOff x="4014178" y="774816"/>
              <a:chExt cx="733324" cy="228845"/>
            </a:xfrm>
          </p:grpSpPr>
          <p:sp>
            <p:nvSpPr>
              <p:cNvPr id="10" name="Google Shape;151;p5"/>
              <p:cNvSpPr/>
              <p:nvPr/>
            </p:nvSpPr>
            <p:spPr>
              <a:xfrm>
                <a:off x="4518902" y="775061"/>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1" name="Google Shape;152;p5"/>
              <p:cNvSpPr/>
              <p:nvPr/>
            </p:nvSpPr>
            <p:spPr>
              <a:xfrm>
                <a:off x="4123249" y="819965"/>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2" name="Google Shape;153;p5"/>
              <p:cNvSpPr/>
              <p:nvPr/>
            </p:nvSpPr>
            <p:spPr>
              <a:xfrm>
                <a:off x="4131585" y="921265"/>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3" name="Google Shape;151;p5"/>
              <p:cNvSpPr/>
              <p:nvPr/>
            </p:nvSpPr>
            <p:spPr>
              <a:xfrm>
                <a:off x="4014178" y="774816"/>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14" name="Groupe 13"/>
            <p:cNvGrpSpPr/>
            <p:nvPr/>
          </p:nvGrpSpPr>
          <p:grpSpPr>
            <a:xfrm>
              <a:off x="4006696" y="1182830"/>
              <a:ext cx="740141" cy="231775"/>
              <a:chOff x="1271527" y="932755"/>
              <a:chExt cx="740141" cy="231775"/>
            </a:xfrm>
          </p:grpSpPr>
          <p:sp>
            <p:nvSpPr>
              <p:cNvPr id="1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1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19" name="Groupe 18"/>
            <p:cNvGrpSpPr/>
            <p:nvPr/>
          </p:nvGrpSpPr>
          <p:grpSpPr>
            <a:xfrm>
              <a:off x="4005410" y="1556792"/>
              <a:ext cx="740141" cy="231775"/>
              <a:chOff x="1271527" y="932755"/>
              <a:chExt cx="740141" cy="231775"/>
            </a:xfrm>
          </p:grpSpPr>
          <p:sp>
            <p:nvSpPr>
              <p:cNvPr id="2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2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2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24" name="Groupe 23"/>
            <p:cNvGrpSpPr/>
            <p:nvPr/>
          </p:nvGrpSpPr>
          <p:grpSpPr>
            <a:xfrm>
              <a:off x="4015032" y="1916832"/>
              <a:ext cx="740141" cy="231775"/>
              <a:chOff x="1271527" y="932755"/>
              <a:chExt cx="740141" cy="231775"/>
            </a:xfrm>
          </p:grpSpPr>
          <p:sp>
            <p:nvSpPr>
              <p:cNvPr id="2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2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29" name="Groupe 28"/>
            <p:cNvGrpSpPr/>
            <p:nvPr/>
          </p:nvGrpSpPr>
          <p:grpSpPr>
            <a:xfrm>
              <a:off x="4015032" y="2276872"/>
              <a:ext cx="740141" cy="231775"/>
              <a:chOff x="1271527" y="932755"/>
              <a:chExt cx="740141" cy="231775"/>
            </a:xfrm>
          </p:grpSpPr>
          <p:sp>
            <p:nvSpPr>
              <p:cNvPr id="3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3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3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34" name="Groupe 33"/>
            <p:cNvGrpSpPr/>
            <p:nvPr/>
          </p:nvGrpSpPr>
          <p:grpSpPr>
            <a:xfrm>
              <a:off x="4015032" y="2636912"/>
              <a:ext cx="740141" cy="231775"/>
              <a:chOff x="1271527" y="932755"/>
              <a:chExt cx="740141" cy="231775"/>
            </a:xfrm>
          </p:grpSpPr>
          <p:sp>
            <p:nvSpPr>
              <p:cNvPr id="3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3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3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39" name="Groupe 38"/>
            <p:cNvGrpSpPr/>
            <p:nvPr/>
          </p:nvGrpSpPr>
          <p:grpSpPr>
            <a:xfrm>
              <a:off x="4004745" y="2996952"/>
              <a:ext cx="740141" cy="231775"/>
              <a:chOff x="1271527" y="932755"/>
              <a:chExt cx="740141" cy="231775"/>
            </a:xfrm>
          </p:grpSpPr>
          <p:sp>
            <p:nvSpPr>
              <p:cNvPr id="4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4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4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44" name="Groupe 43"/>
            <p:cNvGrpSpPr/>
            <p:nvPr/>
          </p:nvGrpSpPr>
          <p:grpSpPr>
            <a:xfrm>
              <a:off x="4014763" y="3392997"/>
              <a:ext cx="740141" cy="231775"/>
              <a:chOff x="1271527" y="932755"/>
              <a:chExt cx="740141" cy="231775"/>
            </a:xfrm>
          </p:grpSpPr>
          <p:sp>
            <p:nvSpPr>
              <p:cNvPr id="4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4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49" name="Groupe 48"/>
            <p:cNvGrpSpPr/>
            <p:nvPr/>
          </p:nvGrpSpPr>
          <p:grpSpPr>
            <a:xfrm>
              <a:off x="4014763" y="3789040"/>
              <a:ext cx="740141" cy="231775"/>
              <a:chOff x="1271527" y="932755"/>
              <a:chExt cx="740141" cy="231775"/>
            </a:xfrm>
          </p:grpSpPr>
          <p:sp>
            <p:nvSpPr>
              <p:cNvPr id="5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5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5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54" name="Groupe 53"/>
            <p:cNvGrpSpPr/>
            <p:nvPr/>
          </p:nvGrpSpPr>
          <p:grpSpPr>
            <a:xfrm>
              <a:off x="4004080" y="4149080"/>
              <a:ext cx="740141" cy="231775"/>
              <a:chOff x="1271527" y="932755"/>
              <a:chExt cx="740141" cy="231775"/>
            </a:xfrm>
          </p:grpSpPr>
          <p:sp>
            <p:nvSpPr>
              <p:cNvPr id="5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5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5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59" name="Groupe 58"/>
            <p:cNvGrpSpPr/>
            <p:nvPr/>
          </p:nvGrpSpPr>
          <p:grpSpPr>
            <a:xfrm>
              <a:off x="4014763" y="4581128"/>
              <a:ext cx="740141" cy="231775"/>
              <a:chOff x="1271527" y="932755"/>
              <a:chExt cx="740141" cy="231775"/>
            </a:xfrm>
          </p:grpSpPr>
          <p:sp>
            <p:nvSpPr>
              <p:cNvPr id="6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6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6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64" name="Groupe 63"/>
            <p:cNvGrpSpPr/>
            <p:nvPr/>
          </p:nvGrpSpPr>
          <p:grpSpPr>
            <a:xfrm>
              <a:off x="4003415" y="5013176"/>
              <a:ext cx="740141" cy="231775"/>
              <a:chOff x="1271527" y="932755"/>
              <a:chExt cx="740141" cy="231775"/>
            </a:xfrm>
          </p:grpSpPr>
          <p:sp>
            <p:nvSpPr>
              <p:cNvPr id="6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6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69" name="Groupe 68"/>
            <p:cNvGrpSpPr/>
            <p:nvPr/>
          </p:nvGrpSpPr>
          <p:grpSpPr>
            <a:xfrm>
              <a:off x="4014763" y="5373216"/>
              <a:ext cx="740141" cy="231775"/>
              <a:chOff x="1271527" y="932755"/>
              <a:chExt cx="740141" cy="231775"/>
            </a:xfrm>
          </p:grpSpPr>
          <p:sp>
            <p:nvSpPr>
              <p:cNvPr id="7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7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7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74" name="Groupe 73"/>
            <p:cNvGrpSpPr/>
            <p:nvPr/>
          </p:nvGrpSpPr>
          <p:grpSpPr>
            <a:xfrm>
              <a:off x="4014763" y="5733256"/>
              <a:ext cx="740141" cy="231775"/>
              <a:chOff x="1271527" y="932755"/>
              <a:chExt cx="740141" cy="231775"/>
            </a:xfrm>
          </p:grpSpPr>
          <p:sp>
            <p:nvSpPr>
              <p:cNvPr id="7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7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7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sp>
        <p:nvSpPr>
          <p:cNvPr id="127" name="ZoneTexte 126"/>
          <p:cNvSpPr txBox="1"/>
          <p:nvPr/>
        </p:nvSpPr>
        <p:spPr>
          <a:xfrm>
            <a:off x="5285719" y="983625"/>
            <a:ext cx="2488656" cy="4893647"/>
          </a:xfrm>
          <a:prstGeom prst="rect">
            <a:avLst/>
          </a:prstGeom>
          <a:noFill/>
        </p:spPr>
        <p:txBody>
          <a:bodyPr wrap="square" rtlCol="1">
            <a:spAutoFit/>
          </a:bodyPr>
          <a:lstStyle/>
          <a:p>
            <a:pPr algn="ctr"/>
            <a:r>
              <a:rPr lang="ar-SA" sz="2400" dirty="0"/>
              <a:t>هي مجموعة من المبادئ والأسس المحاسبية اللازمة لتقدير وتجميع بيانات التكاليف وتحليلها وتصنيفها بغرض تحديد تكلفة الوحدة المنتجة سواء كانت سلعة أو خدمة والرقابة عليها، وكذا لمساعدة الإدارة للقيام بوظائفها من تخطيط وتنسيق ورقابة واتخاذ القرارات</a:t>
            </a:r>
            <a:endParaRPr lang="ar-DZ" sz="2400" b="1" dirty="0">
              <a:latin typeface="Segoe UI" panose="020B0502040204020203" pitchFamily="34" charset="0"/>
              <a:ea typeface="Segoe UI" panose="020B0502040204020203" pitchFamily="34" charset="0"/>
              <a:cs typeface="Segoe UI" panose="020B0502040204020203" pitchFamily="34" charset="0"/>
            </a:endParaRPr>
          </a:p>
        </p:txBody>
      </p:sp>
      <p:pic>
        <p:nvPicPr>
          <p:cNvPr id="201" name="Image 20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03648" y="1236405"/>
            <a:ext cx="2451520" cy="4496851"/>
          </a:xfrm>
          <a:prstGeom prst="rect">
            <a:avLst/>
          </a:prstGeom>
        </p:spPr>
      </p:pic>
    </p:spTree>
    <p:extLst>
      <p:ext uri="{BB962C8B-B14F-4D97-AF65-F5344CB8AC3E}">
        <p14:creationId xmlns:p14="http://schemas.microsoft.com/office/powerpoint/2010/main" val="4169189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withEffect">
                                  <p:stCondLst>
                                    <p:cond delay="0"/>
                                  </p:stCondLst>
                                  <p:childTnLst>
                                    <p:set>
                                      <p:cBhvr>
                                        <p:cTn id="6" dur="1" fill="hold">
                                          <p:stCondLst>
                                            <p:cond delay="0"/>
                                          </p:stCondLst>
                                        </p:cTn>
                                        <p:tgtEl>
                                          <p:spTgt spid="138"/>
                                        </p:tgtEl>
                                        <p:attrNameLst>
                                          <p:attrName>style.visibility</p:attrName>
                                        </p:attrNameLst>
                                      </p:cBhvr>
                                      <p:to>
                                        <p:strVal val="visible"/>
                                      </p:to>
                                    </p:set>
                                    <p:anim calcmode="lin" valueType="num">
                                      <p:cBhvr additive="base">
                                        <p:cTn id="7" dur="500"/>
                                        <p:tgtEl>
                                          <p:spTgt spid="138"/>
                                        </p:tgtEl>
                                        <p:attrNameLst>
                                          <p:attrName>ppt_x</p:attrName>
                                        </p:attrNameLst>
                                      </p:cBhvr>
                                      <p:tavLst>
                                        <p:tav tm="0">
                                          <p:val>
                                            <p:strVal val="#ppt_x+#ppt_w*1.125000"/>
                                          </p:val>
                                        </p:tav>
                                        <p:tav tm="100000">
                                          <p:val>
                                            <p:strVal val="#ppt_x"/>
                                          </p:val>
                                        </p:tav>
                                      </p:tavLst>
                                    </p:anim>
                                    <p:animEffect transition="in" filter="wipe(left)">
                                      <p:cBhvr>
                                        <p:cTn id="8" dur="500"/>
                                        <p:tgtEl>
                                          <p:spTgt spid="138"/>
                                        </p:tgtEl>
                                      </p:cBhvr>
                                    </p:animEffect>
                                  </p:childTnLst>
                                </p:cTn>
                              </p:par>
                              <p:par>
                                <p:cTn id="9" presetID="12" presetClass="entr" presetSubtype="8" fill="hold" nodeType="withEffect">
                                  <p:stCondLst>
                                    <p:cond delay="0"/>
                                  </p:stCondLst>
                                  <p:childTnLst>
                                    <p:set>
                                      <p:cBhvr>
                                        <p:cTn id="10" dur="1" fill="hold">
                                          <p:stCondLst>
                                            <p:cond delay="0"/>
                                          </p:stCondLst>
                                        </p:cTn>
                                        <p:tgtEl>
                                          <p:spTgt spid="186"/>
                                        </p:tgtEl>
                                        <p:attrNameLst>
                                          <p:attrName>style.visibility</p:attrName>
                                        </p:attrNameLst>
                                      </p:cBhvr>
                                      <p:to>
                                        <p:strVal val="visible"/>
                                      </p:to>
                                    </p:set>
                                    <p:anim calcmode="lin" valueType="num">
                                      <p:cBhvr additive="base">
                                        <p:cTn id="11" dur="500"/>
                                        <p:tgtEl>
                                          <p:spTgt spid="186"/>
                                        </p:tgtEl>
                                        <p:attrNameLst>
                                          <p:attrName>ppt_x</p:attrName>
                                        </p:attrNameLst>
                                      </p:cBhvr>
                                      <p:tavLst>
                                        <p:tav tm="0">
                                          <p:val>
                                            <p:strVal val="#ppt_x-#ppt_w*1.125000"/>
                                          </p:val>
                                        </p:tav>
                                        <p:tav tm="100000">
                                          <p:val>
                                            <p:strVal val="#ppt_x"/>
                                          </p:val>
                                        </p:tav>
                                      </p:tavLst>
                                    </p:anim>
                                    <p:animEffect transition="in" filter="wipe(right)">
                                      <p:cBhvr>
                                        <p:cTn id="12" dur="500"/>
                                        <p:tgtEl>
                                          <p:spTgt spid="1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955528" y="548680"/>
            <a:ext cx="7228841" cy="5904656"/>
          </a:xfrm>
          <a:prstGeom prst="roundRect">
            <a:avLst>
              <a:gd name="adj" fmla="val 18634"/>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8" name="Arrondir un rectangle avec un coin du même côté 7"/>
          <p:cNvSpPr/>
          <p:nvPr/>
        </p:nvSpPr>
        <p:spPr>
          <a:xfrm rot="16200000">
            <a:off x="15295" y="1830659"/>
            <a:ext cx="5400597" cy="3268692"/>
          </a:xfrm>
          <a:prstGeom prst="round2SameRect">
            <a:avLst>
              <a:gd name="adj1" fmla="val 27643"/>
              <a:gd name="adj2" fmla="val 0"/>
            </a:avLst>
          </a:prstGeom>
          <a:solidFill>
            <a:schemeClr val="bg1">
              <a:lumMod val="75000"/>
              <a:alpha val="85000"/>
            </a:schemeClr>
          </a:solidFill>
          <a:ln>
            <a:noFill/>
          </a:ln>
          <a:effectLst>
            <a:innerShdw blurRad="114300" dist="635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7" name="Arrondir un rectangle avec un coin du même côté 6"/>
          <p:cNvSpPr/>
          <p:nvPr/>
        </p:nvSpPr>
        <p:spPr>
          <a:xfrm rot="5400000">
            <a:off x="3723824" y="1830840"/>
            <a:ext cx="5400597" cy="3268330"/>
          </a:xfrm>
          <a:prstGeom prst="round2SameRect">
            <a:avLst>
              <a:gd name="adj1" fmla="val 27643"/>
              <a:gd name="adj2" fmla="val 0"/>
            </a:avLst>
          </a:prstGeom>
          <a:solidFill>
            <a:schemeClr val="bg1">
              <a:lumMod val="75000"/>
            </a:schemeClr>
          </a:solidFill>
          <a:ln>
            <a:noFill/>
          </a:ln>
          <a:effectLst>
            <a:innerShdw blurRad="114300" dist="635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grpSp>
        <p:nvGrpSpPr>
          <p:cNvPr id="84" name="Groupe 83"/>
          <p:cNvGrpSpPr/>
          <p:nvPr/>
        </p:nvGrpSpPr>
        <p:grpSpPr>
          <a:xfrm>
            <a:off x="107504" y="3583373"/>
            <a:ext cx="1155485" cy="781731"/>
            <a:chOff x="680211" y="3583373"/>
            <a:chExt cx="1155485" cy="781731"/>
          </a:xfrm>
        </p:grpSpPr>
        <p:sp>
          <p:nvSpPr>
            <p:cNvPr id="130" name="Rectangle 129"/>
            <p:cNvSpPr/>
            <p:nvPr/>
          </p:nvSpPr>
          <p:spPr>
            <a:xfrm>
              <a:off x="683568" y="3583373"/>
              <a:ext cx="1152128" cy="781731"/>
            </a:xfrm>
            <a:prstGeom prst="rect">
              <a:avLst/>
            </a:prstGeom>
            <a:solidFill>
              <a:srgbClr val="7030A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dirty="0"/>
            </a:p>
          </p:txBody>
        </p:sp>
        <p:sp>
          <p:nvSpPr>
            <p:cNvPr id="121" name="ZoneTexte 120"/>
            <p:cNvSpPr txBox="1"/>
            <p:nvPr/>
          </p:nvSpPr>
          <p:spPr>
            <a:xfrm>
              <a:off x="680211" y="3622995"/>
              <a:ext cx="1116124" cy="707886"/>
            </a:xfrm>
            <a:prstGeom prst="rect">
              <a:avLst/>
            </a:prstGeom>
            <a:noFill/>
          </p:spPr>
          <p:txBody>
            <a:bodyPr wrap="square" rtlCol="1">
              <a:spAutoFit/>
            </a:bodyPr>
            <a:lstStyle/>
            <a:p>
              <a:pPr algn="ctr"/>
              <a:r>
                <a:rPr lang="ar-DZ" sz="2000" b="1" dirty="0" smtClean="0">
                  <a:solidFill>
                    <a:schemeClr val="bg1"/>
                  </a:solidFill>
                </a:rPr>
                <a:t>ثالثا:</a:t>
              </a:r>
            </a:p>
            <a:p>
              <a:pPr algn="ctr"/>
              <a:r>
                <a:rPr lang="ar-DZ" sz="2000" b="1" dirty="0" smtClean="0">
                  <a:solidFill>
                    <a:schemeClr val="bg1"/>
                  </a:solidFill>
                </a:rPr>
                <a:t>الأهداف</a:t>
              </a:r>
              <a:endParaRPr lang="ar-DZ" sz="2000" b="1" dirty="0">
                <a:solidFill>
                  <a:schemeClr val="bg1"/>
                </a:solidFill>
              </a:endParaRPr>
            </a:p>
          </p:txBody>
        </p:sp>
      </p:grpSp>
      <p:grpSp>
        <p:nvGrpSpPr>
          <p:cNvPr id="124" name="Groupe 123"/>
          <p:cNvGrpSpPr/>
          <p:nvPr/>
        </p:nvGrpSpPr>
        <p:grpSpPr>
          <a:xfrm>
            <a:off x="1206966" y="764708"/>
            <a:ext cx="3268692" cy="5400597"/>
            <a:chOff x="539552" y="692694"/>
            <a:chExt cx="3744415" cy="5400602"/>
          </a:xfrm>
          <a:solidFill>
            <a:schemeClr val="bg1"/>
          </a:solidFill>
        </p:grpSpPr>
        <p:sp>
          <p:nvSpPr>
            <p:cNvPr id="5" name="Arrondir un rectangle avec un coin du même côté 4"/>
            <p:cNvSpPr/>
            <p:nvPr/>
          </p:nvSpPr>
          <p:spPr>
            <a:xfrm rot="16200000">
              <a:off x="-288541" y="1520787"/>
              <a:ext cx="5400602" cy="3744415"/>
            </a:xfrm>
            <a:prstGeom prst="round2SameRect">
              <a:avLst>
                <a:gd name="adj1" fmla="val 27643"/>
                <a:gd name="adj2" fmla="val 0"/>
              </a:avLst>
            </a:prstGeom>
            <a:grpFill/>
            <a:ln>
              <a:noFill/>
            </a:ln>
            <a:effectLst>
              <a:innerShdw blurRad="114300" dist="635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82" name="Connecteur droit 81"/>
            <p:cNvCxnSpPr/>
            <p:nvPr/>
          </p:nvCxnSpPr>
          <p:spPr>
            <a:xfrm>
              <a:off x="3707904" y="692696"/>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85" name="Connecteur droit 84"/>
            <p:cNvCxnSpPr/>
            <p:nvPr/>
          </p:nvCxnSpPr>
          <p:spPr>
            <a:xfrm flipH="1" flipV="1">
              <a:off x="899592" y="995499"/>
              <a:ext cx="2808312" cy="7917"/>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86" name="Connecteur droit 85"/>
            <p:cNvCxnSpPr/>
            <p:nvPr/>
          </p:nvCxnSpPr>
          <p:spPr>
            <a:xfrm flipH="1">
              <a:off x="539552" y="1414606"/>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89" name="Connecteur droit 88"/>
            <p:cNvCxnSpPr/>
            <p:nvPr/>
          </p:nvCxnSpPr>
          <p:spPr>
            <a:xfrm flipH="1" flipV="1">
              <a:off x="539552" y="1844823"/>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2" name="Connecteur droit 91"/>
            <p:cNvCxnSpPr/>
            <p:nvPr/>
          </p:nvCxnSpPr>
          <p:spPr>
            <a:xfrm flipH="1" flipV="1">
              <a:off x="539552" y="2276870"/>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3" name="Connecteur droit 92"/>
            <p:cNvCxnSpPr/>
            <p:nvPr/>
          </p:nvCxnSpPr>
          <p:spPr>
            <a:xfrm flipH="1" flipV="1">
              <a:off x="539552" y="2708917"/>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4" name="Connecteur droit 93"/>
            <p:cNvCxnSpPr/>
            <p:nvPr/>
          </p:nvCxnSpPr>
          <p:spPr>
            <a:xfrm flipH="1" flipV="1">
              <a:off x="539552" y="3140964"/>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5" name="Connecteur droit 94"/>
            <p:cNvCxnSpPr/>
            <p:nvPr/>
          </p:nvCxnSpPr>
          <p:spPr>
            <a:xfrm flipH="1" flipV="1">
              <a:off x="539552" y="3573011"/>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6" name="Connecteur droit 95"/>
            <p:cNvCxnSpPr/>
            <p:nvPr/>
          </p:nvCxnSpPr>
          <p:spPr>
            <a:xfrm flipH="1" flipV="1">
              <a:off x="539552" y="4005058"/>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7" name="Connecteur droit 96"/>
            <p:cNvCxnSpPr/>
            <p:nvPr/>
          </p:nvCxnSpPr>
          <p:spPr>
            <a:xfrm flipH="1" flipV="1">
              <a:off x="539552" y="4437105"/>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8" name="Connecteur droit 97"/>
            <p:cNvCxnSpPr/>
            <p:nvPr/>
          </p:nvCxnSpPr>
          <p:spPr>
            <a:xfrm flipH="1" flipV="1">
              <a:off x="539552" y="4869152"/>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9" name="Connecteur droit 98"/>
            <p:cNvCxnSpPr/>
            <p:nvPr/>
          </p:nvCxnSpPr>
          <p:spPr>
            <a:xfrm flipH="1">
              <a:off x="539552" y="530120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0" name="Connecteur droit 99"/>
            <p:cNvCxnSpPr/>
            <p:nvPr/>
          </p:nvCxnSpPr>
          <p:spPr>
            <a:xfrm flipH="1" flipV="1">
              <a:off x="899592" y="5733246"/>
              <a:ext cx="280831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125" name="Groupe 124"/>
          <p:cNvGrpSpPr/>
          <p:nvPr/>
        </p:nvGrpSpPr>
        <p:grpSpPr>
          <a:xfrm>
            <a:off x="4664238" y="764707"/>
            <a:ext cx="3268330" cy="5400600"/>
            <a:chOff x="4499992" y="692693"/>
            <a:chExt cx="3744000" cy="5400605"/>
          </a:xfrm>
          <a:solidFill>
            <a:schemeClr val="bg1"/>
          </a:solidFill>
        </p:grpSpPr>
        <p:sp>
          <p:nvSpPr>
            <p:cNvPr id="6" name="Arrondir un rectangle avec un coin du même côté 5"/>
            <p:cNvSpPr/>
            <p:nvPr/>
          </p:nvSpPr>
          <p:spPr>
            <a:xfrm rot="5400000">
              <a:off x="3671691" y="1520997"/>
              <a:ext cx="5400602" cy="3744000"/>
            </a:xfrm>
            <a:prstGeom prst="round2SameRect">
              <a:avLst>
                <a:gd name="adj1" fmla="val 27643"/>
                <a:gd name="adj2" fmla="val 0"/>
              </a:avLst>
            </a:prstGeom>
            <a:grpFill/>
            <a:ln>
              <a:noFill/>
            </a:ln>
            <a:effectLst>
              <a:innerShdw blurRad="114300" dist="635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83" name="Connecteur droit 82"/>
            <p:cNvCxnSpPr/>
            <p:nvPr/>
          </p:nvCxnSpPr>
          <p:spPr>
            <a:xfrm>
              <a:off x="5004048" y="692693"/>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102" name="Connecteur droit 101"/>
            <p:cNvCxnSpPr/>
            <p:nvPr/>
          </p:nvCxnSpPr>
          <p:spPr>
            <a:xfrm flipH="1">
              <a:off x="5004048" y="995499"/>
              <a:ext cx="2808312" cy="245"/>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3" name="Connecteur droit 102"/>
            <p:cNvCxnSpPr/>
            <p:nvPr/>
          </p:nvCxnSpPr>
          <p:spPr>
            <a:xfrm flipH="1">
              <a:off x="5004048" y="139648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6" name="Connecteur droit 105"/>
            <p:cNvCxnSpPr/>
            <p:nvPr/>
          </p:nvCxnSpPr>
          <p:spPr>
            <a:xfrm flipH="1" flipV="1">
              <a:off x="5004048" y="1844821"/>
              <a:ext cx="3239944"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7" name="Connecteur droit 106"/>
            <p:cNvCxnSpPr/>
            <p:nvPr/>
          </p:nvCxnSpPr>
          <p:spPr>
            <a:xfrm flipH="1" flipV="1">
              <a:off x="5004048" y="2276870"/>
              <a:ext cx="3239944" cy="6"/>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8" name="Connecteur droit 107"/>
            <p:cNvCxnSpPr/>
            <p:nvPr/>
          </p:nvCxnSpPr>
          <p:spPr>
            <a:xfrm flipH="1" flipV="1">
              <a:off x="5004048" y="2707818"/>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3" name="Connecteur droit 112"/>
            <p:cNvCxnSpPr/>
            <p:nvPr/>
          </p:nvCxnSpPr>
          <p:spPr>
            <a:xfrm flipH="1" flipV="1">
              <a:off x="5004048" y="3139857"/>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4" name="Connecteur droit 113"/>
            <p:cNvCxnSpPr/>
            <p:nvPr/>
          </p:nvCxnSpPr>
          <p:spPr>
            <a:xfrm flipH="1" flipV="1">
              <a:off x="5004048" y="3571896"/>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5" name="Connecteur droit 114"/>
            <p:cNvCxnSpPr/>
            <p:nvPr/>
          </p:nvCxnSpPr>
          <p:spPr>
            <a:xfrm flipH="1" flipV="1">
              <a:off x="5004048" y="4003935"/>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6" name="Connecteur droit 115"/>
            <p:cNvCxnSpPr/>
            <p:nvPr/>
          </p:nvCxnSpPr>
          <p:spPr>
            <a:xfrm flipH="1" flipV="1">
              <a:off x="5004048" y="4435974"/>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7" name="Connecteur droit 116"/>
            <p:cNvCxnSpPr/>
            <p:nvPr/>
          </p:nvCxnSpPr>
          <p:spPr>
            <a:xfrm flipH="1" flipV="1">
              <a:off x="5004048" y="4868013"/>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8" name="Connecteur droit 117"/>
            <p:cNvCxnSpPr/>
            <p:nvPr/>
          </p:nvCxnSpPr>
          <p:spPr>
            <a:xfrm flipH="1">
              <a:off x="5004048" y="5300052"/>
              <a:ext cx="3168352"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9" name="Connecteur droit 118"/>
            <p:cNvCxnSpPr/>
            <p:nvPr/>
          </p:nvCxnSpPr>
          <p:spPr>
            <a:xfrm flipH="1">
              <a:off x="5004048" y="5732091"/>
              <a:ext cx="2952328"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sp>
        <p:nvSpPr>
          <p:cNvPr id="2" name="ZoneTexte 1"/>
          <p:cNvSpPr txBox="1"/>
          <p:nvPr/>
        </p:nvSpPr>
        <p:spPr>
          <a:xfrm>
            <a:off x="1259632" y="1444139"/>
            <a:ext cx="2713151" cy="646331"/>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الوظيفة المالية والتحليل المالي</a:t>
            </a:r>
            <a:endParaRPr lang="ar-DZ" dirty="0">
              <a:latin typeface="Segoe UI" panose="020B0502040204020203" pitchFamily="34" charset="0"/>
              <a:ea typeface="Segoe UI" panose="020B0502040204020203" pitchFamily="34" charset="0"/>
              <a:cs typeface="Segoe UI" panose="020B0502040204020203" pitchFamily="34" charset="0"/>
            </a:endParaRPr>
          </a:p>
        </p:txBody>
      </p:sp>
      <p:sp>
        <p:nvSpPr>
          <p:cNvPr id="105" name="ZoneTexte 104"/>
          <p:cNvSpPr txBox="1"/>
          <p:nvPr/>
        </p:nvSpPr>
        <p:spPr>
          <a:xfrm>
            <a:off x="1206966" y="2450584"/>
            <a:ext cx="2765817" cy="923330"/>
          </a:xfrm>
          <a:prstGeom prst="rect">
            <a:avLst/>
          </a:prstGeom>
          <a:noFill/>
        </p:spPr>
        <p:txBody>
          <a:bodyPr wrap="square" rtlCol="1">
            <a:spAutoFit/>
          </a:bodyPr>
          <a:lstStyle>
            <a:defPPr>
              <a:defRPr lang="ar-DZ"/>
            </a:defPPr>
            <a:lvl1pPr>
              <a:defRPr b="1">
                <a:latin typeface="Segoe UI" panose="020B0502040204020203" pitchFamily="34" charset="0"/>
                <a:ea typeface="Segoe UI" panose="020B0502040204020203" pitchFamily="34" charset="0"/>
                <a:cs typeface="Segoe UI" panose="020B0502040204020203" pitchFamily="34" charset="0"/>
              </a:defRPr>
            </a:lvl1pPr>
          </a:lstStyle>
          <a:p>
            <a:r>
              <a:rPr lang="ar-DZ" dirty="0"/>
              <a:t>الميزانية الوظيفيــــة وتحليلــــها بواسطـــة المؤشرات الماليـــة1</a:t>
            </a:r>
          </a:p>
        </p:txBody>
      </p:sp>
      <p:sp>
        <p:nvSpPr>
          <p:cNvPr id="109" name="ZoneTexte 108"/>
          <p:cNvSpPr txBox="1"/>
          <p:nvPr/>
        </p:nvSpPr>
        <p:spPr>
          <a:xfrm>
            <a:off x="1282892" y="3696783"/>
            <a:ext cx="2689891" cy="923330"/>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الميزانية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الوظيفيــــة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وتحليلــــها</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بواسطـــة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المؤشرات</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الماليـــة2</a:t>
            </a:r>
          </a:p>
        </p:txBody>
      </p:sp>
      <p:sp>
        <p:nvSpPr>
          <p:cNvPr id="110" name="ZoneTexte 109"/>
          <p:cNvSpPr txBox="1"/>
          <p:nvPr/>
        </p:nvSpPr>
        <p:spPr>
          <a:xfrm>
            <a:off x="1260582" y="4851346"/>
            <a:ext cx="2734510" cy="923330"/>
          </a:xfrm>
          <a:prstGeom prst="rect">
            <a:avLst/>
          </a:prstGeom>
          <a:noFill/>
        </p:spPr>
        <p:txBody>
          <a:bodyPr wrap="square" rtlCol="1">
            <a:spAutoFit/>
          </a:bodyPr>
          <a:lstStyle/>
          <a:p>
            <a:r>
              <a:rPr lang="ar-DZ" b="1" dirty="0">
                <a:ea typeface="Times New Roman"/>
              </a:rPr>
              <a:t>ا</a:t>
            </a:r>
            <a:r>
              <a:rPr lang="ar-DZ" b="1" dirty="0">
                <a:latin typeface="Segoe UI" panose="020B0502040204020203" pitchFamily="34" charset="0"/>
                <a:ea typeface="Segoe UI" panose="020B0502040204020203" pitchFamily="34" charset="0"/>
                <a:cs typeface="Segoe UI" panose="020B0502040204020203" pitchFamily="34" charset="0"/>
              </a:rPr>
              <a:t>لميزانية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الوظيفيــــة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وتحليلــــها</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بواسطـــة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المؤشرات</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الماليـــة3</a:t>
            </a:r>
          </a:p>
        </p:txBody>
      </p:sp>
      <p:sp>
        <p:nvSpPr>
          <p:cNvPr id="111" name="ZoneTexte 110"/>
          <p:cNvSpPr txBox="1"/>
          <p:nvPr/>
        </p:nvSpPr>
        <p:spPr>
          <a:xfrm>
            <a:off x="5249970" y="1448285"/>
            <a:ext cx="2588326" cy="646331"/>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تحليل حسابات النتائج بواسطة المؤشرات المالية1</a:t>
            </a:r>
          </a:p>
        </p:txBody>
      </p:sp>
      <p:sp>
        <p:nvSpPr>
          <p:cNvPr id="112" name="ZoneTexte 111"/>
          <p:cNvSpPr txBox="1"/>
          <p:nvPr/>
        </p:nvSpPr>
        <p:spPr>
          <a:xfrm>
            <a:off x="5104254" y="2547093"/>
            <a:ext cx="2704144" cy="646331"/>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تحليل حسابات النتائج بواسطة المؤشرات المالية2</a:t>
            </a:r>
          </a:p>
        </p:txBody>
      </p:sp>
      <p:sp>
        <p:nvSpPr>
          <p:cNvPr id="123" name="ZoneTexte 122"/>
          <p:cNvSpPr txBox="1"/>
          <p:nvPr/>
        </p:nvSpPr>
        <p:spPr>
          <a:xfrm>
            <a:off x="4886998" y="3751097"/>
            <a:ext cx="2983073" cy="646331"/>
          </a:xfrm>
          <a:prstGeom prst="rect">
            <a:avLst/>
          </a:prstGeom>
          <a:noFill/>
        </p:spPr>
        <p:txBody>
          <a:bodyPr wrap="square" rtlCol="1">
            <a:spAutoFit/>
          </a:bodyPr>
          <a:lstStyle/>
          <a:p>
            <a:r>
              <a:rPr lang="ar-SA" b="1" dirty="0">
                <a:latin typeface="Segoe UI" panose="020B0502040204020203" pitchFamily="34" charset="0"/>
                <a:ea typeface="Segoe UI" panose="020B0502040204020203" pitchFamily="34" charset="0"/>
                <a:cs typeface="Segoe UI" panose="020B0502040204020203" pitchFamily="34" charset="0"/>
              </a:rPr>
              <a:t>التخطيط المالي من خلال الرافعة التشغيلية واستخداماتها</a:t>
            </a:r>
            <a:endParaRPr lang="ar-DZ" b="1" dirty="0">
              <a:latin typeface="Segoe UI" panose="020B0502040204020203" pitchFamily="34" charset="0"/>
              <a:ea typeface="Segoe UI" panose="020B0502040204020203" pitchFamily="34" charset="0"/>
              <a:cs typeface="Segoe UI" panose="020B0502040204020203" pitchFamily="34" charset="0"/>
            </a:endParaRPr>
          </a:p>
        </p:txBody>
      </p:sp>
      <p:sp>
        <p:nvSpPr>
          <p:cNvPr id="139" name="ZoneTexte 138"/>
          <p:cNvSpPr txBox="1"/>
          <p:nvPr/>
        </p:nvSpPr>
        <p:spPr>
          <a:xfrm>
            <a:off x="5004048" y="4869160"/>
            <a:ext cx="2770327" cy="923330"/>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الرفع المالي والعوامل المؤثرة على معدل العائد على حقوق الملكية</a:t>
            </a:r>
          </a:p>
        </p:txBody>
      </p:sp>
      <p:grpSp>
        <p:nvGrpSpPr>
          <p:cNvPr id="138" name="Groupe 137"/>
          <p:cNvGrpSpPr/>
          <p:nvPr/>
        </p:nvGrpSpPr>
        <p:grpSpPr>
          <a:xfrm>
            <a:off x="1187624" y="836712"/>
            <a:ext cx="3268692" cy="5400597"/>
            <a:chOff x="539552" y="692694"/>
            <a:chExt cx="3744415" cy="5400602"/>
          </a:xfrm>
          <a:solidFill>
            <a:schemeClr val="bg1"/>
          </a:solidFill>
        </p:grpSpPr>
        <p:sp>
          <p:nvSpPr>
            <p:cNvPr id="140" name="Arrondir un rectangle avec un coin du même côté 139"/>
            <p:cNvSpPr/>
            <p:nvPr/>
          </p:nvSpPr>
          <p:spPr>
            <a:xfrm rot="16200000">
              <a:off x="-288541" y="1520787"/>
              <a:ext cx="5400602" cy="3744415"/>
            </a:xfrm>
            <a:prstGeom prst="round2SameRect">
              <a:avLst>
                <a:gd name="adj1" fmla="val 27643"/>
                <a:gd name="adj2" fmla="val 0"/>
              </a:avLst>
            </a:prstGeom>
            <a:grpFill/>
            <a:ln>
              <a:noFill/>
            </a:ln>
            <a:effectLst>
              <a:innerShdw blurRad="114300" dist="635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141" name="Connecteur droit 140"/>
            <p:cNvCxnSpPr/>
            <p:nvPr/>
          </p:nvCxnSpPr>
          <p:spPr>
            <a:xfrm>
              <a:off x="3707904" y="692696"/>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142" name="Connecteur droit 141"/>
            <p:cNvCxnSpPr/>
            <p:nvPr/>
          </p:nvCxnSpPr>
          <p:spPr>
            <a:xfrm flipH="1" flipV="1">
              <a:off x="899592" y="995499"/>
              <a:ext cx="2808312" cy="7917"/>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3" name="Connecteur droit 142"/>
            <p:cNvCxnSpPr/>
            <p:nvPr/>
          </p:nvCxnSpPr>
          <p:spPr>
            <a:xfrm flipH="1">
              <a:off x="539552" y="1414606"/>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4" name="Connecteur droit 143"/>
            <p:cNvCxnSpPr/>
            <p:nvPr/>
          </p:nvCxnSpPr>
          <p:spPr>
            <a:xfrm flipH="1" flipV="1">
              <a:off x="539552" y="1844823"/>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5" name="Connecteur droit 144"/>
            <p:cNvCxnSpPr/>
            <p:nvPr/>
          </p:nvCxnSpPr>
          <p:spPr>
            <a:xfrm flipH="1" flipV="1">
              <a:off x="539552" y="2276870"/>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6" name="Connecteur droit 145"/>
            <p:cNvCxnSpPr/>
            <p:nvPr/>
          </p:nvCxnSpPr>
          <p:spPr>
            <a:xfrm flipH="1" flipV="1">
              <a:off x="539552" y="2708917"/>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7" name="Connecteur droit 146"/>
            <p:cNvCxnSpPr/>
            <p:nvPr/>
          </p:nvCxnSpPr>
          <p:spPr>
            <a:xfrm flipH="1" flipV="1">
              <a:off x="539552" y="3140964"/>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8" name="Connecteur droit 147"/>
            <p:cNvCxnSpPr/>
            <p:nvPr/>
          </p:nvCxnSpPr>
          <p:spPr>
            <a:xfrm flipH="1" flipV="1">
              <a:off x="539552" y="3573011"/>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9" name="Connecteur droit 148"/>
            <p:cNvCxnSpPr/>
            <p:nvPr/>
          </p:nvCxnSpPr>
          <p:spPr>
            <a:xfrm flipH="1" flipV="1">
              <a:off x="539552" y="4005058"/>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0" name="Connecteur droit 149"/>
            <p:cNvCxnSpPr/>
            <p:nvPr/>
          </p:nvCxnSpPr>
          <p:spPr>
            <a:xfrm flipH="1" flipV="1">
              <a:off x="539552" y="4437105"/>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1" name="Connecteur droit 150"/>
            <p:cNvCxnSpPr/>
            <p:nvPr/>
          </p:nvCxnSpPr>
          <p:spPr>
            <a:xfrm flipH="1" flipV="1">
              <a:off x="539552" y="4869152"/>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2" name="Connecteur droit 151"/>
            <p:cNvCxnSpPr/>
            <p:nvPr/>
          </p:nvCxnSpPr>
          <p:spPr>
            <a:xfrm flipH="1">
              <a:off x="539552" y="530120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3" name="Connecteur droit 152"/>
            <p:cNvCxnSpPr/>
            <p:nvPr/>
          </p:nvCxnSpPr>
          <p:spPr>
            <a:xfrm flipH="1" flipV="1">
              <a:off x="899592" y="5733246"/>
              <a:ext cx="280831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154" name="Groupe 153"/>
          <p:cNvGrpSpPr/>
          <p:nvPr/>
        </p:nvGrpSpPr>
        <p:grpSpPr>
          <a:xfrm>
            <a:off x="4664237" y="835614"/>
            <a:ext cx="3268330" cy="5400600"/>
            <a:chOff x="4499992" y="692693"/>
            <a:chExt cx="3744000" cy="5400605"/>
          </a:xfrm>
          <a:solidFill>
            <a:schemeClr val="bg1"/>
          </a:solidFill>
        </p:grpSpPr>
        <p:sp>
          <p:nvSpPr>
            <p:cNvPr id="155" name="Arrondir un rectangle avec un coin du même côté 154"/>
            <p:cNvSpPr/>
            <p:nvPr/>
          </p:nvSpPr>
          <p:spPr>
            <a:xfrm rot="5400000">
              <a:off x="3671691" y="1520997"/>
              <a:ext cx="5400602" cy="3744000"/>
            </a:xfrm>
            <a:prstGeom prst="round2SameRect">
              <a:avLst>
                <a:gd name="adj1" fmla="val 27643"/>
                <a:gd name="adj2" fmla="val 0"/>
              </a:avLst>
            </a:prstGeom>
            <a:grpFill/>
            <a:ln>
              <a:noFill/>
            </a:ln>
            <a:effectLst>
              <a:innerShdw blurRad="114300" dist="635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156" name="Connecteur droit 155"/>
            <p:cNvCxnSpPr/>
            <p:nvPr/>
          </p:nvCxnSpPr>
          <p:spPr>
            <a:xfrm>
              <a:off x="5004048" y="692693"/>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157" name="Connecteur droit 156"/>
            <p:cNvCxnSpPr/>
            <p:nvPr/>
          </p:nvCxnSpPr>
          <p:spPr>
            <a:xfrm flipH="1">
              <a:off x="5004048" y="995499"/>
              <a:ext cx="2808312" cy="245"/>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8" name="Connecteur droit 157"/>
            <p:cNvCxnSpPr/>
            <p:nvPr/>
          </p:nvCxnSpPr>
          <p:spPr>
            <a:xfrm flipH="1">
              <a:off x="5004048" y="139648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9" name="Connecteur droit 158"/>
            <p:cNvCxnSpPr/>
            <p:nvPr/>
          </p:nvCxnSpPr>
          <p:spPr>
            <a:xfrm flipH="1" flipV="1">
              <a:off x="5004048" y="1844821"/>
              <a:ext cx="3239944"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0" name="Connecteur droit 159"/>
            <p:cNvCxnSpPr/>
            <p:nvPr/>
          </p:nvCxnSpPr>
          <p:spPr>
            <a:xfrm flipH="1" flipV="1">
              <a:off x="5004048" y="2276870"/>
              <a:ext cx="3239944" cy="6"/>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1" name="Connecteur droit 160"/>
            <p:cNvCxnSpPr/>
            <p:nvPr/>
          </p:nvCxnSpPr>
          <p:spPr>
            <a:xfrm flipH="1" flipV="1">
              <a:off x="5004048" y="2707818"/>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2" name="Connecteur droit 161"/>
            <p:cNvCxnSpPr/>
            <p:nvPr/>
          </p:nvCxnSpPr>
          <p:spPr>
            <a:xfrm flipH="1" flipV="1">
              <a:off x="5004048" y="3139857"/>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3" name="Connecteur droit 162"/>
            <p:cNvCxnSpPr/>
            <p:nvPr/>
          </p:nvCxnSpPr>
          <p:spPr>
            <a:xfrm flipH="1" flipV="1">
              <a:off x="5004048" y="3571896"/>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4" name="Connecteur droit 163"/>
            <p:cNvCxnSpPr/>
            <p:nvPr/>
          </p:nvCxnSpPr>
          <p:spPr>
            <a:xfrm flipH="1" flipV="1">
              <a:off x="5004048" y="4003935"/>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5" name="Connecteur droit 164"/>
            <p:cNvCxnSpPr/>
            <p:nvPr/>
          </p:nvCxnSpPr>
          <p:spPr>
            <a:xfrm flipH="1" flipV="1">
              <a:off x="5004048" y="4435974"/>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6" name="Connecteur droit 165"/>
            <p:cNvCxnSpPr/>
            <p:nvPr/>
          </p:nvCxnSpPr>
          <p:spPr>
            <a:xfrm flipH="1" flipV="1">
              <a:off x="5004048" y="4868013"/>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7" name="Connecteur droit 166"/>
            <p:cNvCxnSpPr/>
            <p:nvPr/>
          </p:nvCxnSpPr>
          <p:spPr>
            <a:xfrm flipH="1">
              <a:off x="5004048" y="5300052"/>
              <a:ext cx="3168352"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8" name="Connecteur droit 167"/>
            <p:cNvCxnSpPr/>
            <p:nvPr/>
          </p:nvCxnSpPr>
          <p:spPr>
            <a:xfrm flipH="1">
              <a:off x="5004048" y="5732091"/>
              <a:ext cx="2952328"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80" name="Groupe 79"/>
          <p:cNvGrpSpPr/>
          <p:nvPr/>
        </p:nvGrpSpPr>
        <p:grpSpPr>
          <a:xfrm>
            <a:off x="4230750" y="846830"/>
            <a:ext cx="656248" cy="5190210"/>
            <a:chOff x="4003415" y="774816"/>
            <a:chExt cx="751758" cy="5190215"/>
          </a:xfrm>
        </p:grpSpPr>
        <p:grpSp>
          <p:nvGrpSpPr>
            <p:cNvPr id="79" name="Groupe 78"/>
            <p:cNvGrpSpPr/>
            <p:nvPr/>
          </p:nvGrpSpPr>
          <p:grpSpPr>
            <a:xfrm>
              <a:off x="4014178" y="774816"/>
              <a:ext cx="733324" cy="228845"/>
              <a:chOff x="4014178" y="774816"/>
              <a:chExt cx="733324" cy="228845"/>
            </a:xfrm>
          </p:grpSpPr>
          <p:sp>
            <p:nvSpPr>
              <p:cNvPr id="10" name="Google Shape;151;p5"/>
              <p:cNvSpPr/>
              <p:nvPr/>
            </p:nvSpPr>
            <p:spPr>
              <a:xfrm>
                <a:off x="4518902" y="775061"/>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1" name="Google Shape;152;p5"/>
              <p:cNvSpPr/>
              <p:nvPr/>
            </p:nvSpPr>
            <p:spPr>
              <a:xfrm>
                <a:off x="4123249" y="819965"/>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2" name="Google Shape;153;p5"/>
              <p:cNvSpPr/>
              <p:nvPr/>
            </p:nvSpPr>
            <p:spPr>
              <a:xfrm>
                <a:off x="4131585" y="921265"/>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3" name="Google Shape;151;p5"/>
              <p:cNvSpPr/>
              <p:nvPr/>
            </p:nvSpPr>
            <p:spPr>
              <a:xfrm>
                <a:off x="4014178" y="774816"/>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14" name="Groupe 13"/>
            <p:cNvGrpSpPr/>
            <p:nvPr/>
          </p:nvGrpSpPr>
          <p:grpSpPr>
            <a:xfrm>
              <a:off x="4006696" y="1182830"/>
              <a:ext cx="740141" cy="231775"/>
              <a:chOff x="1271527" y="932755"/>
              <a:chExt cx="740141" cy="231775"/>
            </a:xfrm>
          </p:grpSpPr>
          <p:sp>
            <p:nvSpPr>
              <p:cNvPr id="1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19" name="Groupe 18"/>
            <p:cNvGrpSpPr/>
            <p:nvPr/>
          </p:nvGrpSpPr>
          <p:grpSpPr>
            <a:xfrm>
              <a:off x="4005410" y="1556792"/>
              <a:ext cx="740141" cy="231775"/>
              <a:chOff x="1271527" y="932755"/>
              <a:chExt cx="740141" cy="231775"/>
            </a:xfrm>
          </p:grpSpPr>
          <p:sp>
            <p:nvSpPr>
              <p:cNvPr id="2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2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2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24" name="Groupe 23"/>
            <p:cNvGrpSpPr/>
            <p:nvPr/>
          </p:nvGrpSpPr>
          <p:grpSpPr>
            <a:xfrm>
              <a:off x="4015032" y="1916832"/>
              <a:ext cx="740141" cy="231775"/>
              <a:chOff x="1271527" y="932755"/>
              <a:chExt cx="740141" cy="231775"/>
            </a:xfrm>
          </p:grpSpPr>
          <p:sp>
            <p:nvSpPr>
              <p:cNvPr id="2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2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29" name="Groupe 28"/>
            <p:cNvGrpSpPr/>
            <p:nvPr/>
          </p:nvGrpSpPr>
          <p:grpSpPr>
            <a:xfrm>
              <a:off x="4015032" y="2276872"/>
              <a:ext cx="740141" cy="231775"/>
              <a:chOff x="1271527" y="932755"/>
              <a:chExt cx="740141" cy="231775"/>
            </a:xfrm>
          </p:grpSpPr>
          <p:sp>
            <p:nvSpPr>
              <p:cNvPr id="3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3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3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34" name="Groupe 33"/>
            <p:cNvGrpSpPr/>
            <p:nvPr/>
          </p:nvGrpSpPr>
          <p:grpSpPr>
            <a:xfrm>
              <a:off x="4015032" y="2636912"/>
              <a:ext cx="740141" cy="231775"/>
              <a:chOff x="1271527" y="932755"/>
              <a:chExt cx="740141" cy="231775"/>
            </a:xfrm>
          </p:grpSpPr>
          <p:sp>
            <p:nvSpPr>
              <p:cNvPr id="3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3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3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39" name="Groupe 38"/>
            <p:cNvGrpSpPr/>
            <p:nvPr/>
          </p:nvGrpSpPr>
          <p:grpSpPr>
            <a:xfrm>
              <a:off x="4004745" y="2996952"/>
              <a:ext cx="740141" cy="231775"/>
              <a:chOff x="1271527" y="932755"/>
              <a:chExt cx="740141" cy="231775"/>
            </a:xfrm>
          </p:grpSpPr>
          <p:sp>
            <p:nvSpPr>
              <p:cNvPr id="4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4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4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44" name="Groupe 43"/>
            <p:cNvGrpSpPr/>
            <p:nvPr/>
          </p:nvGrpSpPr>
          <p:grpSpPr>
            <a:xfrm>
              <a:off x="4014763" y="3392997"/>
              <a:ext cx="740141" cy="231775"/>
              <a:chOff x="1271527" y="932755"/>
              <a:chExt cx="740141" cy="231775"/>
            </a:xfrm>
          </p:grpSpPr>
          <p:sp>
            <p:nvSpPr>
              <p:cNvPr id="4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4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49" name="Groupe 48"/>
            <p:cNvGrpSpPr/>
            <p:nvPr/>
          </p:nvGrpSpPr>
          <p:grpSpPr>
            <a:xfrm>
              <a:off x="4014763" y="3789040"/>
              <a:ext cx="740141" cy="231775"/>
              <a:chOff x="1271527" y="932755"/>
              <a:chExt cx="740141" cy="231775"/>
            </a:xfrm>
          </p:grpSpPr>
          <p:sp>
            <p:nvSpPr>
              <p:cNvPr id="5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5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5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54" name="Groupe 53"/>
            <p:cNvGrpSpPr/>
            <p:nvPr/>
          </p:nvGrpSpPr>
          <p:grpSpPr>
            <a:xfrm>
              <a:off x="4004080" y="4149080"/>
              <a:ext cx="740141" cy="231775"/>
              <a:chOff x="1271527" y="932755"/>
              <a:chExt cx="740141" cy="231775"/>
            </a:xfrm>
          </p:grpSpPr>
          <p:sp>
            <p:nvSpPr>
              <p:cNvPr id="5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5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5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59" name="Groupe 58"/>
            <p:cNvGrpSpPr/>
            <p:nvPr/>
          </p:nvGrpSpPr>
          <p:grpSpPr>
            <a:xfrm>
              <a:off x="4014763" y="4581128"/>
              <a:ext cx="740141" cy="231775"/>
              <a:chOff x="1271527" y="932755"/>
              <a:chExt cx="740141" cy="231775"/>
            </a:xfrm>
          </p:grpSpPr>
          <p:sp>
            <p:nvSpPr>
              <p:cNvPr id="6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6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6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64" name="Groupe 63"/>
            <p:cNvGrpSpPr/>
            <p:nvPr/>
          </p:nvGrpSpPr>
          <p:grpSpPr>
            <a:xfrm>
              <a:off x="4003415" y="5013176"/>
              <a:ext cx="740141" cy="231775"/>
              <a:chOff x="1271527" y="932755"/>
              <a:chExt cx="740141" cy="231775"/>
            </a:xfrm>
          </p:grpSpPr>
          <p:sp>
            <p:nvSpPr>
              <p:cNvPr id="6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6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69" name="Groupe 68"/>
            <p:cNvGrpSpPr/>
            <p:nvPr/>
          </p:nvGrpSpPr>
          <p:grpSpPr>
            <a:xfrm>
              <a:off x="4014763" y="5373216"/>
              <a:ext cx="740141" cy="231775"/>
              <a:chOff x="1271527" y="932755"/>
              <a:chExt cx="740141" cy="231775"/>
            </a:xfrm>
          </p:grpSpPr>
          <p:sp>
            <p:nvSpPr>
              <p:cNvPr id="7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7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7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74" name="Groupe 73"/>
            <p:cNvGrpSpPr/>
            <p:nvPr/>
          </p:nvGrpSpPr>
          <p:grpSpPr>
            <a:xfrm>
              <a:off x="4014763" y="5733256"/>
              <a:ext cx="740141" cy="231775"/>
              <a:chOff x="1271527" y="932755"/>
              <a:chExt cx="740141" cy="231775"/>
            </a:xfrm>
          </p:grpSpPr>
          <p:sp>
            <p:nvSpPr>
              <p:cNvPr id="7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7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7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sp>
        <p:nvSpPr>
          <p:cNvPr id="169" name="ZoneTexte 168"/>
          <p:cNvSpPr txBox="1"/>
          <p:nvPr/>
        </p:nvSpPr>
        <p:spPr>
          <a:xfrm>
            <a:off x="5271220" y="1937636"/>
            <a:ext cx="2305803" cy="1938992"/>
          </a:xfrm>
          <a:prstGeom prst="rect">
            <a:avLst/>
          </a:prstGeom>
          <a:noFill/>
        </p:spPr>
        <p:txBody>
          <a:bodyPr wrap="square" rtlCol="1">
            <a:spAutoFit/>
          </a:bodyPr>
          <a:lstStyle/>
          <a:p>
            <a:pPr algn="just"/>
            <a:r>
              <a:rPr lang="ar-DZ" sz="2000" b="1" dirty="0" smtClean="0">
                <a:latin typeface="Segoe UI" panose="020B0502040204020203" pitchFamily="34" charset="0"/>
                <a:ea typeface="Segoe UI" panose="020B0502040204020203" pitchFamily="34" charset="0"/>
                <a:cs typeface="Segoe UI" panose="020B0502040204020203" pitchFamily="34" charset="0"/>
              </a:rPr>
              <a:t>1-</a:t>
            </a:r>
            <a:r>
              <a:rPr lang="ar-SA" sz="2000" b="1" dirty="0"/>
              <a:t>تحديد تكلفة الوحدة المنتجة أو </a:t>
            </a:r>
            <a:r>
              <a:rPr lang="ar-SA" sz="2000" b="1" dirty="0" smtClean="0"/>
              <a:t>الخدمة</a:t>
            </a:r>
            <a:endParaRPr lang="ar-DZ" sz="2000" b="1" dirty="0" smtClean="0"/>
          </a:p>
          <a:p>
            <a:pPr algn="just"/>
            <a:r>
              <a:rPr lang="ar-DZ" sz="2000" b="1" dirty="0" smtClean="0">
                <a:latin typeface="Segoe UI" panose="020B0502040204020203" pitchFamily="34" charset="0"/>
                <a:ea typeface="Segoe UI" panose="020B0502040204020203" pitchFamily="34" charset="0"/>
                <a:cs typeface="Segoe UI" panose="020B0502040204020203" pitchFamily="34" charset="0"/>
              </a:rPr>
              <a:t>2-</a:t>
            </a:r>
            <a:r>
              <a:rPr lang="ar-SA" sz="2000" b="1" dirty="0"/>
              <a:t>الرقابة على </a:t>
            </a:r>
            <a:r>
              <a:rPr lang="ar-SA" sz="2000" b="1" dirty="0" smtClean="0"/>
              <a:t>التكاليف</a:t>
            </a:r>
            <a:endParaRPr lang="ar-DZ" sz="2000" b="1" dirty="0" smtClean="0"/>
          </a:p>
          <a:p>
            <a:pPr algn="just"/>
            <a:r>
              <a:rPr lang="ar-DZ" sz="2000" b="1" dirty="0" smtClean="0">
                <a:latin typeface="Segoe UI" panose="020B0502040204020203" pitchFamily="34" charset="0"/>
                <a:ea typeface="Segoe UI" panose="020B0502040204020203" pitchFamily="34" charset="0"/>
                <a:cs typeface="Segoe UI" panose="020B0502040204020203" pitchFamily="34" charset="0"/>
              </a:rPr>
              <a:t>3-</a:t>
            </a:r>
            <a:r>
              <a:rPr lang="ar-SA" sz="2000" b="1" dirty="0"/>
              <a:t>ترشيد القرارات </a:t>
            </a:r>
            <a:r>
              <a:rPr lang="ar-SA" sz="2000" b="1" dirty="0" smtClean="0"/>
              <a:t>الإدارية</a:t>
            </a:r>
            <a:endParaRPr lang="ar-DZ" sz="2000" b="1" dirty="0" smtClean="0"/>
          </a:p>
          <a:p>
            <a:pPr algn="just"/>
            <a:r>
              <a:rPr lang="ar-DZ" sz="2000" b="1" dirty="0" smtClean="0">
                <a:latin typeface="Segoe UI" panose="020B0502040204020203" pitchFamily="34" charset="0"/>
                <a:ea typeface="Segoe UI" panose="020B0502040204020203" pitchFamily="34" charset="0"/>
                <a:cs typeface="Segoe UI" panose="020B0502040204020203" pitchFamily="34" charset="0"/>
              </a:rPr>
              <a:t>4-</a:t>
            </a:r>
            <a:r>
              <a:rPr lang="ar-SA" sz="2000" b="1" dirty="0"/>
              <a:t>التخطيط للمستقبل</a:t>
            </a:r>
            <a:endParaRPr lang="ar-DZ" sz="2000" b="1" dirty="0">
              <a:latin typeface="Segoe UI" panose="020B0502040204020203" pitchFamily="34" charset="0"/>
              <a:ea typeface="Segoe UI" panose="020B0502040204020203" pitchFamily="34" charset="0"/>
              <a:cs typeface="Segoe UI" panose="020B0502040204020203" pitchFamily="34" charset="0"/>
            </a:endParaRPr>
          </a:p>
        </p:txBody>
      </p:sp>
      <p:pic>
        <p:nvPicPr>
          <p:cNvPr id="170" name="Image 16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0582" y="1351752"/>
            <a:ext cx="2594028" cy="3733433"/>
          </a:xfrm>
          <a:prstGeom prst="rect">
            <a:avLst/>
          </a:prstGeom>
        </p:spPr>
      </p:pic>
    </p:spTree>
    <p:extLst>
      <p:ext uri="{BB962C8B-B14F-4D97-AF65-F5344CB8AC3E}">
        <p14:creationId xmlns:p14="http://schemas.microsoft.com/office/powerpoint/2010/main" val="400041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withEffect">
                                  <p:stCondLst>
                                    <p:cond delay="0"/>
                                  </p:stCondLst>
                                  <p:childTnLst>
                                    <p:set>
                                      <p:cBhvr>
                                        <p:cTn id="6" dur="1" fill="hold">
                                          <p:stCondLst>
                                            <p:cond delay="0"/>
                                          </p:stCondLst>
                                        </p:cTn>
                                        <p:tgtEl>
                                          <p:spTgt spid="138"/>
                                        </p:tgtEl>
                                        <p:attrNameLst>
                                          <p:attrName>style.visibility</p:attrName>
                                        </p:attrNameLst>
                                      </p:cBhvr>
                                      <p:to>
                                        <p:strVal val="visible"/>
                                      </p:to>
                                    </p:set>
                                    <p:anim calcmode="lin" valueType="num">
                                      <p:cBhvr additive="base">
                                        <p:cTn id="7" dur="500"/>
                                        <p:tgtEl>
                                          <p:spTgt spid="138"/>
                                        </p:tgtEl>
                                        <p:attrNameLst>
                                          <p:attrName>ppt_x</p:attrName>
                                        </p:attrNameLst>
                                      </p:cBhvr>
                                      <p:tavLst>
                                        <p:tav tm="0">
                                          <p:val>
                                            <p:strVal val="#ppt_x+#ppt_w*1.125000"/>
                                          </p:val>
                                        </p:tav>
                                        <p:tav tm="100000">
                                          <p:val>
                                            <p:strVal val="#ppt_x"/>
                                          </p:val>
                                        </p:tav>
                                      </p:tavLst>
                                    </p:anim>
                                    <p:animEffect transition="in" filter="wipe(left)">
                                      <p:cBhvr>
                                        <p:cTn id="8" dur="500"/>
                                        <p:tgtEl>
                                          <p:spTgt spid="138"/>
                                        </p:tgtEl>
                                      </p:cBhvr>
                                    </p:animEffect>
                                  </p:childTnLst>
                                </p:cTn>
                              </p:par>
                              <p:par>
                                <p:cTn id="9" presetID="12" presetClass="entr" presetSubtype="8" fill="hold" nodeType="withEffect">
                                  <p:stCondLst>
                                    <p:cond delay="0"/>
                                  </p:stCondLst>
                                  <p:childTnLst>
                                    <p:set>
                                      <p:cBhvr>
                                        <p:cTn id="10" dur="1" fill="hold">
                                          <p:stCondLst>
                                            <p:cond delay="0"/>
                                          </p:stCondLst>
                                        </p:cTn>
                                        <p:tgtEl>
                                          <p:spTgt spid="154"/>
                                        </p:tgtEl>
                                        <p:attrNameLst>
                                          <p:attrName>style.visibility</p:attrName>
                                        </p:attrNameLst>
                                      </p:cBhvr>
                                      <p:to>
                                        <p:strVal val="visible"/>
                                      </p:to>
                                    </p:set>
                                    <p:anim calcmode="lin" valueType="num">
                                      <p:cBhvr additive="base">
                                        <p:cTn id="11" dur="500"/>
                                        <p:tgtEl>
                                          <p:spTgt spid="154"/>
                                        </p:tgtEl>
                                        <p:attrNameLst>
                                          <p:attrName>ppt_x</p:attrName>
                                        </p:attrNameLst>
                                      </p:cBhvr>
                                      <p:tavLst>
                                        <p:tav tm="0">
                                          <p:val>
                                            <p:strVal val="#ppt_x-#ppt_w*1.125000"/>
                                          </p:val>
                                        </p:tav>
                                        <p:tav tm="100000">
                                          <p:val>
                                            <p:strVal val="#ppt_x"/>
                                          </p:val>
                                        </p:tav>
                                      </p:tavLst>
                                    </p:anim>
                                    <p:animEffect transition="in" filter="wipe(right)">
                                      <p:cBhvr>
                                        <p:cTn id="12" dur="5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955528" y="548680"/>
            <a:ext cx="7228841" cy="5904656"/>
          </a:xfrm>
          <a:prstGeom prst="roundRect">
            <a:avLst>
              <a:gd name="adj" fmla="val 18634"/>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8" name="Arrondir un rectangle avec un coin du même côté 7"/>
          <p:cNvSpPr/>
          <p:nvPr/>
        </p:nvSpPr>
        <p:spPr>
          <a:xfrm rot="16200000">
            <a:off x="15295" y="1830659"/>
            <a:ext cx="5400597" cy="3268692"/>
          </a:xfrm>
          <a:prstGeom prst="round2SameRect">
            <a:avLst>
              <a:gd name="adj1" fmla="val 27643"/>
              <a:gd name="adj2" fmla="val 0"/>
            </a:avLst>
          </a:prstGeom>
          <a:solidFill>
            <a:schemeClr val="bg1">
              <a:lumMod val="75000"/>
              <a:alpha val="85000"/>
            </a:schemeClr>
          </a:solidFill>
          <a:ln>
            <a:noFill/>
          </a:ln>
          <a:effectLst>
            <a:innerShdw blurRad="114300" dist="635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7" name="Arrondir un rectangle avec un coin du même côté 6"/>
          <p:cNvSpPr/>
          <p:nvPr/>
        </p:nvSpPr>
        <p:spPr>
          <a:xfrm rot="5400000">
            <a:off x="3723824" y="1830840"/>
            <a:ext cx="5400597" cy="3268330"/>
          </a:xfrm>
          <a:prstGeom prst="round2SameRect">
            <a:avLst>
              <a:gd name="adj1" fmla="val 27643"/>
              <a:gd name="adj2" fmla="val 0"/>
            </a:avLst>
          </a:prstGeom>
          <a:solidFill>
            <a:schemeClr val="bg1">
              <a:lumMod val="75000"/>
            </a:schemeClr>
          </a:solidFill>
          <a:ln>
            <a:noFill/>
          </a:ln>
          <a:effectLst>
            <a:innerShdw blurRad="114300" dist="635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grpSp>
        <p:nvGrpSpPr>
          <p:cNvPr id="87" name="Groupe 86"/>
          <p:cNvGrpSpPr/>
          <p:nvPr/>
        </p:nvGrpSpPr>
        <p:grpSpPr>
          <a:xfrm>
            <a:off x="107504" y="4735501"/>
            <a:ext cx="1157386" cy="781731"/>
            <a:chOff x="683568" y="4735501"/>
            <a:chExt cx="1157386" cy="781731"/>
          </a:xfrm>
        </p:grpSpPr>
        <p:sp>
          <p:nvSpPr>
            <p:cNvPr id="131" name="Rectangle 130"/>
            <p:cNvSpPr/>
            <p:nvPr/>
          </p:nvSpPr>
          <p:spPr>
            <a:xfrm>
              <a:off x="683568" y="4735501"/>
              <a:ext cx="1152128" cy="781731"/>
            </a:xfrm>
            <a:prstGeom prst="rect">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dirty="0"/>
            </a:p>
          </p:txBody>
        </p:sp>
        <p:sp>
          <p:nvSpPr>
            <p:cNvPr id="122" name="ZoneTexte 121"/>
            <p:cNvSpPr txBox="1"/>
            <p:nvPr/>
          </p:nvSpPr>
          <p:spPr>
            <a:xfrm>
              <a:off x="724830" y="4747202"/>
              <a:ext cx="1116124" cy="707886"/>
            </a:xfrm>
            <a:prstGeom prst="rect">
              <a:avLst/>
            </a:prstGeom>
            <a:noFill/>
          </p:spPr>
          <p:txBody>
            <a:bodyPr wrap="square" rtlCol="1">
              <a:spAutoFit/>
            </a:bodyPr>
            <a:lstStyle/>
            <a:p>
              <a:pPr algn="ctr"/>
              <a:r>
                <a:rPr lang="ar-DZ" sz="2000" b="1" dirty="0" smtClean="0">
                  <a:solidFill>
                    <a:schemeClr val="bg1"/>
                  </a:solidFill>
                </a:rPr>
                <a:t>رابعا:</a:t>
              </a:r>
            </a:p>
            <a:p>
              <a:pPr algn="ctr"/>
              <a:r>
                <a:rPr lang="ar-DZ" sz="2000" b="1" dirty="0" smtClean="0">
                  <a:solidFill>
                    <a:schemeClr val="bg1"/>
                  </a:solidFill>
                </a:rPr>
                <a:t>المقارنة</a:t>
              </a:r>
              <a:endParaRPr lang="ar-DZ" sz="2000" b="1" dirty="0">
                <a:solidFill>
                  <a:schemeClr val="bg1"/>
                </a:solidFill>
              </a:endParaRPr>
            </a:p>
          </p:txBody>
        </p:sp>
      </p:grpSp>
      <p:grpSp>
        <p:nvGrpSpPr>
          <p:cNvPr id="124" name="Groupe 123"/>
          <p:cNvGrpSpPr/>
          <p:nvPr/>
        </p:nvGrpSpPr>
        <p:grpSpPr>
          <a:xfrm>
            <a:off x="1206966" y="764708"/>
            <a:ext cx="3268692" cy="5400597"/>
            <a:chOff x="539552" y="692694"/>
            <a:chExt cx="3744415" cy="5400602"/>
          </a:xfrm>
          <a:solidFill>
            <a:schemeClr val="bg1"/>
          </a:solidFill>
        </p:grpSpPr>
        <p:sp>
          <p:nvSpPr>
            <p:cNvPr id="5" name="Arrondir un rectangle avec un coin du même côté 4"/>
            <p:cNvSpPr/>
            <p:nvPr/>
          </p:nvSpPr>
          <p:spPr>
            <a:xfrm rot="16200000">
              <a:off x="-288541" y="1520787"/>
              <a:ext cx="5400602" cy="3744415"/>
            </a:xfrm>
            <a:prstGeom prst="round2SameRect">
              <a:avLst>
                <a:gd name="adj1" fmla="val 27643"/>
                <a:gd name="adj2" fmla="val 0"/>
              </a:avLst>
            </a:prstGeom>
            <a:grpFill/>
            <a:ln>
              <a:noFill/>
            </a:ln>
            <a:effectLst>
              <a:innerShdw blurRad="114300" dist="635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82" name="Connecteur droit 81"/>
            <p:cNvCxnSpPr/>
            <p:nvPr/>
          </p:nvCxnSpPr>
          <p:spPr>
            <a:xfrm>
              <a:off x="3707904" y="692696"/>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85" name="Connecteur droit 84"/>
            <p:cNvCxnSpPr/>
            <p:nvPr/>
          </p:nvCxnSpPr>
          <p:spPr>
            <a:xfrm flipH="1" flipV="1">
              <a:off x="899592" y="995499"/>
              <a:ext cx="2808312" cy="7917"/>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86" name="Connecteur droit 85"/>
            <p:cNvCxnSpPr/>
            <p:nvPr/>
          </p:nvCxnSpPr>
          <p:spPr>
            <a:xfrm flipH="1">
              <a:off x="539552" y="1414606"/>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89" name="Connecteur droit 88"/>
            <p:cNvCxnSpPr/>
            <p:nvPr/>
          </p:nvCxnSpPr>
          <p:spPr>
            <a:xfrm flipH="1" flipV="1">
              <a:off x="539552" y="1844823"/>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2" name="Connecteur droit 91"/>
            <p:cNvCxnSpPr/>
            <p:nvPr/>
          </p:nvCxnSpPr>
          <p:spPr>
            <a:xfrm flipH="1" flipV="1">
              <a:off x="539552" y="2276870"/>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3" name="Connecteur droit 92"/>
            <p:cNvCxnSpPr/>
            <p:nvPr/>
          </p:nvCxnSpPr>
          <p:spPr>
            <a:xfrm flipH="1" flipV="1">
              <a:off x="539552" y="2708917"/>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4" name="Connecteur droit 93"/>
            <p:cNvCxnSpPr/>
            <p:nvPr/>
          </p:nvCxnSpPr>
          <p:spPr>
            <a:xfrm flipH="1" flipV="1">
              <a:off x="539552" y="3140964"/>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5" name="Connecteur droit 94"/>
            <p:cNvCxnSpPr/>
            <p:nvPr/>
          </p:nvCxnSpPr>
          <p:spPr>
            <a:xfrm flipH="1" flipV="1">
              <a:off x="539552" y="3573011"/>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6" name="Connecteur droit 95"/>
            <p:cNvCxnSpPr/>
            <p:nvPr/>
          </p:nvCxnSpPr>
          <p:spPr>
            <a:xfrm flipH="1" flipV="1">
              <a:off x="539552" y="4005058"/>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7" name="Connecteur droit 96"/>
            <p:cNvCxnSpPr/>
            <p:nvPr/>
          </p:nvCxnSpPr>
          <p:spPr>
            <a:xfrm flipH="1" flipV="1">
              <a:off x="539552" y="4437105"/>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8" name="Connecteur droit 97"/>
            <p:cNvCxnSpPr/>
            <p:nvPr/>
          </p:nvCxnSpPr>
          <p:spPr>
            <a:xfrm flipH="1" flipV="1">
              <a:off x="539552" y="4869152"/>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9" name="Connecteur droit 98"/>
            <p:cNvCxnSpPr/>
            <p:nvPr/>
          </p:nvCxnSpPr>
          <p:spPr>
            <a:xfrm flipH="1">
              <a:off x="539552" y="530120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0" name="Connecteur droit 99"/>
            <p:cNvCxnSpPr/>
            <p:nvPr/>
          </p:nvCxnSpPr>
          <p:spPr>
            <a:xfrm flipH="1" flipV="1">
              <a:off x="899592" y="5733246"/>
              <a:ext cx="280831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125" name="Groupe 124"/>
          <p:cNvGrpSpPr/>
          <p:nvPr/>
        </p:nvGrpSpPr>
        <p:grpSpPr>
          <a:xfrm>
            <a:off x="4664238" y="764707"/>
            <a:ext cx="3268330" cy="5400600"/>
            <a:chOff x="4499992" y="692693"/>
            <a:chExt cx="3744000" cy="5400605"/>
          </a:xfrm>
          <a:solidFill>
            <a:schemeClr val="bg1"/>
          </a:solidFill>
        </p:grpSpPr>
        <p:sp>
          <p:nvSpPr>
            <p:cNvPr id="6" name="Arrondir un rectangle avec un coin du même côté 5"/>
            <p:cNvSpPr/>
            <p:nvPr/>
          </p:nvSpPr>
          <p:spPr>
            <a:xfrm rot="5400000">
              <a:off x="3671691" y="1520997"/>
              <a:ext cx="5400602" cy="3744000"/>
            </a:xfrm>
            <a:prstGeom prst="round2SameRect">
              <a:avLst>
                <a:gd name="adj1" fmla="val 27643"/>
                <a:gd name="adj2" fmla="val 0"/>
              </a:avLst>
            </a:prstGeom>
            <a:grpFill/>
            <a:ln>
              <a:noFill/>
            </a:ln>
            <a:effectLst>
              <a:innerShdw blurRad="114300" dist="635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83" name="Connecteur droit 82"/>
            <p:cNvCxnSpPr/>
            <p:nvPr/>
          </p:nvCxnSpPr>
          <p:spPr>
            <a:xfrm>
              <a:off x="5004048" y="692693"/>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102" name="Connecteur droit 101"/>
            <p:cNvCxnSpPr/>
            <p:nvPr/>
          </p:nvCxnSpPr>
          <p:spPr>
            <a:xfrm flipH="1">
              <a:off x="5004048" y="995499"/>
              <a:ext cx="2808312" cy="245"/>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3" name="Connecteur droit 102"/>
            <p:cNvCxnSpPr/>
            <p:nvPr/>
          </p:nvCxnSpPr>
          <p:spPr>
            <a:xfrm flipH="1">
              <a:off x="5004048" y="139648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6" name="Connecteur droit 105"/>
            <p:cNvCxnSpPr/>
            <p:nvPr/>
          </p:nvCxnSpPr>
          <p:spPr>
            <a:xfrm flipH="1" flipV="1">
              <a:off x="5004048" y="1844821"/>
              <a:ext cx="3239944"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7" name="Connecteur droit 106"/>
            <p:cNvCxnSpPr/>
            <p:nvPr/>
          </p:nvCxnSpPr>
          <p:spPr>
            <a:xfrm flipH="1" flipV="1">
              <a:off x="5004048" y="2276870"/>
              <a:ext cx="3239944" cy="6"/>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8" name="Connecteur droit 107"/>
            <p:cNvCxnSpPr/>
            <p:nvPr/>
          </p:nvCxnSpPr>
          <p:spPr>
            <a:xfrm flipH="1" flipV="1">
              <a:off x="5004048" y="2707818"/>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3" name="Connecteur droit 112"/>
            <p:cNvCxnSpPr/>
            <p:nvPr/>
          </p:nvCxnSpPr>
          <p:spPr>
            <a:xfrm flipH="1" flipV="1">
              <a:off x="5004048" y="3139857"/>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4" name="Connecteur droit 113"/>
            <p:cNvCxnSpPr/>
            <p:nvPr/>
          </p:nvCxnSpPr>
          <p:spPr>
            <a:xfrm flipH="1" flipV="1">
              <a:off x="5004048" y="3571896"/>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5" name="Connecteur droit 114"/>
            <p:cNvCxnSpPr/>
            <p:nvPr/>
          </p:nvCxnSpPr>
          <p:spPr>
            <a:xfrm flipH="1" flipV="1">
              <a:off x="5004048" y="4003935"/>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6" name="Connecteur droit 115"/>
            <p:cNvCxnSpPr/>
            <p:nvPr/>
          </p:nvCxnSpPr>
          <p:spPr>
            <a:xfrm flipH="1" flipV="1">
              <a:off x="5004048" y="4435974"/>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7" name="Connecteur droit 116"/>
            <p:cNvCxnSpPr/>
            <p:nvPr/>
          </p:nvCxnSpPr>
          <p:spPr>
            <a:xfrm flipH="1" flipV="1">
              <a:off x="5004048" y="4868013"/>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8" name="Connecteur droit 117"/>
            <p:cNvCxnSpPr/>
            <p:nvPr/>
          </p:nvCxnSpPr>
          <p:spPr>
            <a:xfrm flipH="1">
              <a:off x="5004048" y="5300052"/>
              <a:ext cx="3168352"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9" name="Connecteur droit 118"/>
            <p:cNvCxnSpPr/>
            <p:nvPr/>
          </p:nvCxnSpPr>
          <p:spPr>
            <a:xfrm flipH="1">
              <a:off x="5004048" y="5732091"/>
              <a:ext cx="2952328"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sp>
        <p:nvSpPr>
          <p:cNvPr id="2" name="ZoneTexte 1"/>
          <p:cNvSpPr txBox="1"/>
          <p:nvPr/>
        </p:nvSpPr>
        <p:spPr>
          <a:xfrm>
            <a:off x="1259632" y="1444139"/>
            <a:ext cx="2713151" cy="646331"/>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الوظيفة المالية والتحليل المالي</a:t>
            </a:r>
            <a:endParaRPr lang="ar-DZ" dirty="0">
              <a:latin typeface="Segoe UI" panose="020B0502040204020203" pitchFamily="34" charset="0"/>
              <a:ea typeface="Segoe UI" panose="020B0502040204020203" pitchFamily="34" charset="0"/>
              <a:cs typeface="Segoe UI" panose="020B0502040204020203" pitchFamily="34" charset="0"/>
            </a:endParaRPr>
          </a:p>
        </p:txBody>
      </p:sp>
      <p:sp>
        <p:nvSpPr>
          <p:cNvPr id="105" name="ZoneTexte 104"/>
          <p:cNvSpPr txBox="1"/>
          <p:nvPr/>
        </p:nvSpPr>
        <p:spPr>
          <a:xfrm>
            <a:off x="1206966" y="2450584"/>
            <a:ext cx="2765817" cy="923330"/>
          </a:xfrm>
          <a:prstGeom prst="rect">
            <a:avLst/>
          </a:prstGeom>
          <a:noFill/>
        </p:spPr>
        <p:txBody>
          <a:bodyPr wrap="square" rtlCol="1">
            <a:spAutoFit/>
          </a:bodyPr>
          <a:lstStyle>
            <a:defPPr>
              <a:defRPr lang="ar-DZ"/>
            </a:defPPr>
            <a:lvl1pPr>
              <a:defRPr b="1">
                <a:latin typeface="Segoe UI" panose="020B0502040204020203" pitchFamily="34" charset="0"/>
                <a:ea typeface="Segoe UI" panose="020B0502040204020203" pitchFamily="34" charset="0"/>
                <a:cs typeface="Segoe UI" panose="020B0502040204020203" pitchFamily="34" charset="0"/>
              </a:defRPr>
            </a:lvl1pPr>
          </a:lstStyle>
          <a:p>
            <a:r>
              <a:rPr lang="ar-DZ" dirty="0"/>
              <a:t>الميزانية الوظيفيــــة وتحليلــــها بواسطـــة المؤشرات الماليـــة1</a:t>
            </a:r>
          </a:p>
        </p:txBody>
      </p:sp>
      <p:sp>
        <p:nvSpPr>
          <p:cNvPr id="109" name="ZoneTexte 108"/>
          <p:cNvSpPr txBox="1"/>
          <p:nvPr/>
        </p:nvSpPr>
        <p:spPr>
          <a:xfrm>
            <a:off x="1282892" y="3696783"/>
            <a:ext cx="2689891" cy="923330"/>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الميزانية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الوظيفيــــة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وتحليلــــها</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بواسطـــة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المؤشرات</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الماليـــة2</a:t>
            </a:r>
          </a:p>
        </p:txBody>
      </p:sp>
      <p:sp>
        <p:nvSpPr>
          <p:cNvPr id="110" name="ZoneTexte 109"/>
          <p:cNvSpPr txBox="1"/>
          <p:nvPr/>
        </p:nvSpPr>
        <p:spPr>
          <a:xfrm>
            <a:off x="1260582" y="4851346"/>
            <a:ext cx="2734510" cy="923330"/>
          </a:xfrm>
          <a:prstGeom prst="rect">
            <a:avLst/>
          </a:prstGeom>
          <a:noFill/>
        </p:spPr>
        <p:txBody>
          <a:bodyPr wrap="square" rtlCol="1">
            <a:spAutoFit/>
          </a:bodyPr>
          <a:lstStyle/>
          <a:p>
            <a:r>
              <a:rPr lang="ar-DZ" b="1" dirty="0">
                <a:ea typeface="Times New Roman"/>
              </a:rPr>
              <a:t>ا</a:t>
            </a:r>
            <a:r>
              <a:rPr lang="ar-DZ" b="1" dirty="0">
                <a:latin typeface="Segoe UI" panose="020B0502040204020203" pitchFamily="34" charset="0"/>
                <a:ea typeface="Segoe UI" panose="020B0502040204020203" pitchFamily="34" charset="0"/>
                <a:cs typeface="Segoe UI" panose="020B0502040204020203" pitchFamily="34" charset="0"/>
              </a:rPr>
              <a:t>لميزانية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الوظيفيــــة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وتحليلــــها</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بواسطـــة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المؤشرات</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الماليـــة3</a:t>
            </a:r>
          </a:p>
        </p:txBody>
      </p:sp>
      <p:sp>
        <p:nvSpPr>
          <p:cNvPr id="111" name="ZoneTexte 110"/>
          <p:cNvSpPr txBox="1"/>
          <p:nvPr/>
        </p:nvSpPr>
        <p:spPr>
          <a:xfrm>
            <a:off x="5249970" y="1448285"/>
            <a:ext cx="2588326" cy="646331"/>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تحليل حسابات النتائج بواسطة المؤشرات المالية1</a:t>
            </a:r>
          </a:p>
        </p:txBody>
      </p:sp>
      <p:sp>
        <p:nvSpPr>
          <p:cNvPr id="112" name="ZoneTexte 111"/>
          <p:cNvSpPr txBox="1"/>
          <p:nvPr/>
        </p:nvSpPr>
        <p:spPr>
          <a:xfrm>
            <a:off x="5104254" y="2547093"/>
            <a:ext cx="2704144" cy="646331"/>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تحليل حسابات النتائج بواسطة المؤشرات المالية2</a:t>
            </a:r>
          </a:p>
        </p:txBody>
      </p:sp>
      <p:sp>
        <p:nvSpPr>
          <p:cNvPr id="123" name="ZoneTexte 122"/>
          <p:cNvSpPr txBox="1"/>
          <p:nvPr/>
        </p:nvSpPr>
        <p:spPr>
          <a:xfrm>
            <a:off x="4886998" y="3751097"/>
            <a:ext cx="2983073" cy="646331"/>
          </a:xfrm>
          <a:prstGeom prst="rect">
            <a:avLst/>
          </a:prstGeom>
          <a:noFill/>
        </p:spPr>
        <p:txBody>
          <a:bodyPr wrap="square" rtlCol="1">
            <a:spAutoFit/>
          </a:bodyPr>
          <a:lstStyle/>
          <a:p>
            <a:r>
              <a:rPr lang="ar-SA" b="1" dirty="0">
                <a:latin typeface="Segoe UI" panose="020B0502040204020203" pitchFamily="34" charset="0"/>
                <a:ea typeface="Segoe UI" panose="020B0502040204020203" pitchFamily="34" charset="0"/>
                <a:cs typeface="Segoe UI" panose="020B0502040204020203" pitchFamily="34" charset="0"/>
              </a:rPr>
              <a:t>التخطيط المالي من خلال الرافعة التشغيلية واستخداماتها</a:t>
            </a:r>
            <a:endParaRPr lang="ar-DZ" b="1" dirty="0">
              <a:latin typeface="Segoe UI" panose="020B0502040204020203" pitchFamily="34" charset="0"/>
              <a:ea typeface="Segoe UI" panose="020B0502040204020203" pitchFamily="34" charset="0"/>
              <a:cs typeface="Segoe UI" panose="020B0502040204020203" pitchFamily="34" charset="0"/>
            </a:endParaRPr>
          </a:p>
        </p:txBody>
      </p:sp>
      <p:sp>
        <p:nvSpPr>
          <p:cNvPr id="139" name="ZoneTexte 138"/>
          <p:cNvSpPr txBox="1"/>
          <p:nvPr/>
        </p:nvSpPr>
        <p:spPr>
          <a:xfrm>
            <a:off x="5004048" y="4869160"/>
            <a:ext cx="2770327" cy="923330"/>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الرفع المالي والعوامل المؤثرة على معدل العائد على حقوق الملكية</a:t>
            </a:r>
          </a:p>
        </p:txBody>
      </p:sp>
      <p:grpSp>
        <p:nvGrpSpPr>
          <p:cNvPr id="138" name="Groupe 137"/>
          <p:cNvGrpSpPr/>
          <p:nvPr/>
        </p:nvGrpSpPr>
        <p:grpSpPr>
          <a:xfrm>
            <a:off x="1187624" y="764704"/>
            <a:ext cx="3268692" cy="5400597"/>
            <a:chOff x="539552" y="692694"/>
            <a:chExt cx="3744415" cy="5400602"/>
          </a:xfrm>
          <a:solidFill>
            <a:schemeClr val="bg1"/>
          </a:solidFill>
        </p:grpSpPr>
        <p:sp>
          <p:nvSpPr>
            <p:cNvPr id="140" name="Arrondir un rectangle avec un coin du même côté 139"/>
            <p:cNvSpPr/>
            <p:nvPr/>
          </p:nvSpPr>
          <p:spPr>
            <a:xfrm rot="16200000">
              <a:off x="-288541" y="1520787"/>
              <a:ext cx="5400602" cy="3744415"/>
            </a:xfrm>
            <a:prstGeom prst="round2SameRect">
              <a:avLst>
                <a:gd name="adj1" fmla="val 27643"/>
                <a:gd name="adj2" fmla="val 0"/>
              </a:avLst>
            </a:prstGeom>
            <a:grpFill/>
            <a:ln>
              <a:noFill/>
            </a:ln>
            <a:effectLst>
              <a:innerShdw blurRad="114300" dist="635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141" name="Connecteur droit 140"/>
            <p:cNvCxnSpPr/>
            <p:nvPr/>
          </p:nvCxnSpPr>
          <p:spPr>
            <a:xfrm>
              <a:off x="3707904" y="692696"/>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142" name="Connecteur droit 141"/>
            <p:cNvCxnSpPr/>
            <p:nvPr/>
          </p:nvCxnSpPr>
          <p:spPr>
            <a:xfrm flipH="1" flipV="1">
              <a:off x="899592" y="995499"/>
              <a:ext cx="2808312" cy="7917"/>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3" name="Connecteur droit 142"/>
            <p:cNvCxnSpPr/>
            <p:nvPr/>
          </p:nvCxnSpPr>
          <p:spPr>
            <a:xfrm flipH="1">
              <a:off x="539552" y="1414606"/>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4" name="Connecteur droit 143"/>
            <p:cNvCxnSpPr/>
            <p:nvPr/>
          </p:nvCxnSpPr>
          <p:spPr>
            <a:xfrm flipH="1" flipV="1">
              <a:off x="539552" y="1844823"/>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5" name="Connecteur droit 144"/>
            <p:cNvCxnSpPr/>
            <p:nvPr/>
          </p:nvCxnSpPr>
          <p:spPr>
            <a:xfrm flipH="1" flipV="1">
              <a:off x="539552" y="2276870"/>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6" name="Connecteur droit 145"/>
            <p:cNvCxnSpPr/>
            <p:nvPr/>
          </p:nvCxnSpPr>
          <p:spPr>
            <a:xfrm flipH="1" flipV="1">
              <a:off x="539552" y="2708917"/>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7" name="Connecteur droit 146"/>
            <p:cNvCxnSpPr/>
            <p:nvPr/>
          </p:nvCxnSpPr>
          <p:spPr>
            <a:xfrm flipH="1" flipV="1">
              <a:off x="539552" y="3140964"/>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8" name="Connecteur droit 147"/>
            <p:cNvCxnSpPr/>
            <p:nvPr/>
          </p:nvCxnSpPr>
          <p:spPr>
            <a:xfrm flipH="1" flipV="1">
              <a:off x="539552" y="3573011"/>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9" name="Connecteur droit 148"/>
            <p:cNvCxnSpPr/>
            <p:nvPr/>
          </p:nvCxnSpPr>
          <p:spPr>
            <a:xfrm flipH="1" flipV="1">
              <a:off x="539552" y="4005058"/>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0" name="Connecteur droit 149"/>
            <p:cNvCxnSpPr/>
            <p:nvPr/>
          </p:nvCxnSpPr>
          <p:spPr>
            <a:xfrm flipH="1" flipV="1">
              <a:off x="539552" y="4437105"/>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1" name="Connecteur droit 150"/>
            <p:cNvCxnSpPr/>
            <p:nvPr/>
          </p:nvCxnSpPr>
          <p:spPr>
            <a:xfrm flipH="1" flipV="1">
              <a:off x="539552" y="4869152"/>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2" name="Connecteur droit 151"/>
            <p:cNvCxnSpPr/>
            <p:nvPr/>
          </p:nvCxnSpPr>
          <p:spPr>
            <a:xfrm flipH="1">
              <a:off x="539552" y="530120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3" name="Connecteur droit 152"/>
            <p:cNvCxnSpPr/>
            <p:nvPr/>
          </p:nvCxnSpPr>
          <p:spPr>
            <a:xfrm flipH="1" flipV="1">
              <a:off x="899592" y="5733246"/>
              <a:ext cx="280831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154" name="Groupe 153"/>
          <p:cNvGrpSpPr/>
          <p:nvPr/>
        </p:nvGrpSpPr>
        <p:grpSpPr>
          <a:xfrm>
            <a:off x="4644008" y="764704"/>
            <a:ext cx="3268330" cy="5400600"/>
            <a:chOff x="4499992" y="692693"/>
            <a:chExt cx="3744000" cy="5400605"/>
          </a:xfrm>
          <a:solidFill>
            <a:schemeClr val="bg1"/>
          </a:solidFill>
        </p:grpSpPr>
        <p:sp>
          <p:nvSpPr>
            <p:cNvPr id="155" name="Arrondir un rectangle avec un coin du même côté 154"/>
            <p:cNvSpPr/>
            <p:nvPr/>
          </p:nvSpPr>
          <p:spPr>
            <a:xfrm rot="5400000">
              <a:off x="3671691" y="1520997"/>
              <a:ext cx="5400602" cy="3744000"/>
            </a:xfrm>
            <a:prstGeom prst="round2SameRect">
              <a:avLst>
                <a:gd name="adj1" fmla="val 27643"/>
                <a:gd name="adj2" fmla="val 0"/>
              </a:avLst>
            </a:prstGeom>
            <a:grpFill/>
            <a:ln>
              <a:noFill/>
            </a:ln>
            <a:effectLst>
              <a:innerShdw blurRad="114300" dist="635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156" name="Connecteur droit 155"/>
            <p:cNvCxnSpPr/>
            <p:nvPr/>
          </p:nvCxnSpPr>
          <p:spPr>
            <a:xfrm>
              <a:off x="5004048" y="692693"/>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157" name="Connecteur droit 156"/>
            <p:cNvCxnSpPr/>
            <p:nvPr/>
          </p:nvCxnSpPr>
          <p:spPr>
            <a:xfrm flipH="1">
              <a:off x="5004048" y="995499"/>
              <a:ext cx="2808312" cy="245"/>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8" name="Connecteur droit 157"/>
            <p:cNvCxnSpPr/>
            <p:nvPr/>
          </p:nvCxnSpPr>
          <p:spPr>
            <a:xfrm flipH="1">
              <a:off x="5004048" y="139648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9" name="Connecteur droit 158"/>
            <p:cNvCxnSpPr/>
            <p:nvPr/>
          </p:nvCxnSpPr>
          <p:spPr>
            <a:xfrm flipH="1" flipV="1">
              <a:off x="5004048" y="1844821"/>
              <a:ext cx="3239944"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0" name="Connecteur droit 159"/>
            <p:cNvCxnSpPr/>
            <p:nvPr/>
          </p:nvCxnSpPr>
          <p:spPr>
            <a:xfrm flipH="1" flipV="1">
              <a:off x="5004048" y="2276870"/>
              <a:ext cx="3239944" cy="6"/>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1" name="Connecteur droit 160"/>
            <p:cNvCxnSpPr/>
            <p:nvPr/>
          </p:nvCxnSpPr>
          <p:spPr>
            <a:xfrm flipH="1" flipV="1">
              <a:off x="5004048" y="2707818"/>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2" name="Connecteur droit 161"/>
            <p:cNvCxnSpPr/>
            <p:nvPr/>
          </p:nvCxnSpPr>
          <p:spPr>
            <a:xfrm flipH="1" flipV="1">
              <a:off x="5004048" y="3139857"/>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3" name="Connecteur droit 162"/>
            <p:cNvCxnSpPr/>
            <p:nvPr/>
          </p:nvCxnSpPr>
          <p:spPr>
            <a:xfrm flipH="1" flipV="1">
              <a:off x="5004048" y="3571896"/>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4" name="Connecteur droit 163"/>
            <p:cNvCxnSpPr/>
            <p:nvPr/>
          </p:nvCxnSpPr>
          <p:spPr>
            <a:xfrm flipH="1" flipV="1">
              <a:off x="5004048" y="4003935"/>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5" name="Connecteur droit 164"/>
            <p:cNvCxnSpPr/>
            <p:nvPr/>
          </p:nvCxnSpPr>
          <p:spPr>
            <a:xfrm flipH="1" flipV="1">
              <a:off x="5004048" y="4435974"/>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6" name="Connecteur droit 165"/>
            <p:cNvCxnSpPr/>
            <p:nvPr/>
          </p:nvCxnSpPr>
          <p:spPr>
            <a:xfrm flipH="1" flipV="1">
              <a:off x="5004048" y="4868013"/>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7" name="Connecteur droit 166"/>
            <p:cNvCxnSpPr/>
            <p:nvPr/>
          </p:nvCxnSpPr>
          <p:spPr>
            <a:xfrm flipH="1">
              <a:off x="5004048" y="5300052"/>
              <a:ext cx="3168352"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8" name="Connecteur droit 167"/>
            <p:cNvCxnSpPr/>
            <p:nvPr/>
          </p:nvCxnSpPr>
          <p:spPr>
            <a:xfrm flipH="1">
              <a:off x="5004048" y="5732091"/>
              <a:ext cx="2952328"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80" name="Groupe 79"/>
          <p:cNvGrpSpPr/>
          <p:nvPr/>
        </p:nvGrpSpPr>
        <p:grpSpPr>
          <a:xfrm>
            <a:off x="4230750" y="846830"/>
            <a:ext cx="656248" cy="5190210"/>
            <a:chOff x="4003415" y="774816"/>
            <a:chExt cx="751758" cy="5190215"/>
          </a:xfrm>
        </p:grpSpPr>
        <p:grpSp>
          <p:nvGrpSpPr>
            <p:cNvPr id="79" name="Groupe 78"/>
            <p:cNvGrpSpPr/>
            <p:nvPr/>
          </p:nvGrpSpPr>
          <p:grpSpPr>
            <a:xfrm>
              <a:off x="4014178" y="774816"/>
              <a:ext cx="733324" cy="228845"/>
              <a:chOff x="4014178" y="774816"/>
              <a:chExt cx="733324" cy="228845"/>
            </a:xfrm>
          </p:grpSpPr>
          <p:sp>
            <p:nvSpPr>
              <p:cNvPr id="10" name="Google Shape;151;p5"/>
              <p:cNvSpPr/>
              <p:nvPr/>
            </p:nvSpPr>
            <p:spPr>
              <a:xfrm>
                <a:off x="4518902" y="775061"/>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1" name="Google Shape;152;p5"/>
              <p:cNvSpPr/>
              <p:nvPr/>
            </p:nvSpPr>
            <p:spPr>
              <a:xfrm>
                <a:off x="4123249" y="819965"/>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2" name="Google Shape;153;p5"/>
              <p:cNvSpPr/>
              <p:nvPr/>
            </p:nvSpPr>
            <p:spPr>
              <a:xfrm>
                <a:off x="4131585" y="921265"/>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3" name="Google Shape;151;p5"/>
              <p:cNvSpPr/>
              <p:nvPr/>
            </p:nvSpPr>
            <p:spPr>
              <a:xfrm>
                <a:off x="4014178" y="774816"/>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14" name="Groupe 13"/>
            <p:cNvGrpSpPr/>
            <p:nvPr/>
          </p:nvGrpSpPr>
          <p:grpSpPr>
            <a:xfrm>
              <a:off x="4006696" y="1182830"/>
              <a:ext cx="740141" cy="231775"/>
              <a:chOff x="1271527" y="932755"/>
              <a:chExt cx="740141" cy="231775"/>
            </a:xfrm>
          </p:grpSpPr>
          <p:sp>
            <p:nvSpPr>
              <p:cNvPr id="1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19" name="Groupe 18"/>
            <p:cNvGrpSpPr/>
            <p:nvPr/>
          </p:nvGrpSpPr>
          <p:grpSpPr>
            <a:xfrm>
              <a:off x="4005410" y="1556792"/>
              <a:ext cx="740141" cy="231775"/>
              <a:chOff x="1271527" y="932755"/>
              <a:chExt cx="740141" cy="231775"/>
            </a:xfrm>
          </p:grpSpPr>
          <p:sp>
            <p:nvSpPr>
              <p:cNvPr id="2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2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2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24" name="Groupe 23"/>
            <p:cNvGrpSpPr/>
            <p:nvPr/>
          </p:nvGrpSpPr>
          <p:grpSpPr>
            <a:xfrm>
              <a:off x="4015032" y="1916832"/>
              <a:ext cx="740141" cy="231775"/>
              <a:chOff x="1271527" y="932755"/>
              <a:chExt cx="740141" cy="231775"/>
            </a:xfrm>
          </p:grpSpPr>
          <p:sp>
            <p:nvSpPr>
              <p:cNvPr id="2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2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29" name="Groupe 28"/>
            <p:cNvGrpSpPr/>
            <p:nvPr/>
          </p:nvGrpSpPr>
          <p:grpSpPr>
            <a:xfrm>
              <a:off x="4015032" y="2276872"/>
              <a:ext cx="740141" cy="231775"/>
              <a:chOff x="1271527" y="932755"/>
              <a:chExt cx="740141" cy="231775"/>
            </a:xfrm>
          </p:grpSpPr>
          <p:sp>
            <p:nvSpPr>
              <p:cNvPr id="3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3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3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34" name="Groupe 33"/>
            <p:cNvGrpSpPr/>
            <p:nvPr/>
          </p:nvGrpSpPr>
          <p:grpSpPr>
            <a:xfrm>
              <a:off x="4015032" y="2636912"/>
              <a:ext cx="740141" cy="231775"/>
              <a:chOff x="1271527" y="932755"/>
              <a:chExt cx="740141" cy="231775"/>
            </a:xfrm>
          </p:grpSpPr>
          <p:sp>
            <p:nvSpPr>
              <p:cNvPr id="3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3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3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39" name="Groupe 38"/>
            <p:cNvGrpSpPr/>
            <p:nvPr/>
          </p:nvGrpSpPr>
          <p:grpSpPr>
            <a:xfrm>
              <a:off x="4004745" y="2996952"/>
              <a:ext cx="740141" cy="231775"/>
              <a:chOff x="1271527" y="932755"/>
              <a:chExt cx="740141" cy="231775"/>
            </a:xfrm>
          </p:grpSpPr>
          <p:sp>
            <p:nvSpPr>
              <p:cNvPr id="4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4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4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44" name="Groupe 43"/>
            <p:cNvGrpSpPr/>
            <p:nvPr/>
          </p:nvGrpSpPr>
          <p:grpSpPr>
            <a:xfrm>
              <a:off x="4014763" y="3392997"/>
              <a:ext cx="740141" cy="231775"/>
              <a:chOff x="1271527" y="932755"/>
              <a:chExt cx="740141" cy="231775"/>
            </a:xfrm>
          </p:grpSpPr>
          <p:sp>
            <p:nvSpPr>
              <p:cNvPr id="4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4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49" name="Groupe 48"/>
            <p:cNvGrpSpPr/>
            <p:nvPr/>
          </p:nvGrpSpPr>
          <p:grpSpPr>
            <a:xfrm>
              <a:off x="4014763" y="3789040"/>
              <a:ext cx="740141" cy="231775"/>
              <a:chOff x="1271527" y="932755"/>
              <a:chExt cx="740141" cy="231775"/>
            </a:xfrm>
          </p:grpSpPr>
          <p:sp>
            <p:nvSpPr>
              <p:cNvPr id="5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5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5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54" name="Groupe 53"/>
            <p:cNvGrpSpPr/>
            <p:nvPr/>
          </p:nvGrpSpPr>
          <p:grpSpPr>
            <a:xfrm>
              <a:off x="4004080" y="4149080"/>
              <a:ext cx="740141" cy="231775"/>
              <a:chOff x="1271527" y="932755"/>
              <a:chExt cx="740141" cy="231775"/>
            </a:xfrm>
          </p:grpSpPr>
          <p:sp>
            <p:nvSpPr>
              <p:cNvPr id="5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5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5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59" name="Groupe 58"/>
            <p:cNvGrpSpPr/>
            <p:nvPr/>
          </p:nvGrpSpPr>
          <p:grpSpPr>
            <a:xfrm>
              <a:off x="4014763" y="4581128"/>
              <a:ext cx="740141" cy="231775"/>
              <a:chOff x="1271527" y="932755"/>
              <a:chExt cx="740141" cy="231775"/>
            </a:xfrm>
          </p:grpSpPr>
          <p:sp>
            <p:nvSpPr>
              <p:cNvPr id="6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6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6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64" name="Groupe 63"/>
            <p:cNvGrpSpPr/>
            <p:nvPr/>
          </p:nvGrpSpPr>
          <p:grpSpPr>
            <a:xfrm>
              <a:off x="4003415" y="5013176"/>
              <a:ext cx="740141" cy="231775"/>
              <a:chOff x="1271527" y="932755"/>
              <a:chExt cx="740141" cy="231775"/>
            </a:xfrm>
          </p:grpSpPr>
          <p:sp>
            <p:nvSpPr>
              <p:cNvPr id="6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6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69" name="Groupe 68"/>
            <p:cNvGrpSpPr/>
            <p:nvPr/>
          </p:nvGrpSpPr>
          <p:grpSpPr>
            <a:xfrm>
              <a:off x="4014763" y="5373216"/>
              <a:ext cx="740141" cy="231775"/>
              <a:chOff x="1271527" y="932755"/>
              <a:chExt cx="740141" cy="231775"/>
            </a:xfrm>
          </p:grpSpPr>
          <p:sp>
            <p:nvSpPr>
              <p:cNvPr id="7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7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7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74" name="Groupe 73"/>
            <p:cNvGrpSpPr/>
            <p:nvPr/>
          </p:nvGrpSpPr>
          <p:grpSpPr>
            <a:xfrm>
              <a:off x="4014763" y="5733256"/>
              <a:ext cx="740141" cy="231775"/>
              <a:chOff x="1271527" y="932755"/>
              <a:chExt cx="740141" cy="231775"/>
            </a:xfrm>
          </p:grpSpPr>
          <p:sp>
            <p:nvSpPr>
              <p:cNvPr id="7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7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7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sp>
        <p:nvSpPr>
          <p:cNvPr id="127" name="ZoneTexte 126"/>
          <p:cNvSpPr txBox="1"/>
          <p:nvPr/>
        </p:nvSpPr>
        <p:spPr>
          <a:xfrm>
            <a:off x="5084024" y="2804735"/>
            <a:ext cx="2557009" cy="1200329"/>
          </a:xfrm>
          <a:prstGeom prst="rect">
            <a:avLst/>
          </a:prstGeom>
          <a:noFill/>
        </p:spPr>
        <p:txBody>
          <a:bodyPr wrap="square" rtlCol="1">
            <a:spAutoFit/>
          </a:bodyPr>
          <a:lstStyle/>
          <a:p>
            <a:pPr algn="ctr"/>
            <a:r>
              <a:rPr lang="ar-DZ" sz="2400" b="1" dirty="0" smtClean="0">
                <a:latin typeface="Segoe UI" panose="020B0502040204020203" pitchFamily="34" charset="0"/>
                <a:ea typeface="Segoe UI" panose="020B0502040204020203" pitchFamily="34" charset="0"/>
                <a:cs typeface="Segoe UI" panose="020B0502040204020203" pitchFamily="34" charset="0"/>
              </a:rPr>
              <a:t>يمكن ايجازها من خلال الجدول التالي:</a:t>
            </a:r>
          </a:p>
          <a:p>
            <a:pPr algn="ctr"/>
            <a:endParaRPr lang="ar-DZ" sz="2400" b="1" dirty="0">
              <a:latin typeface="Segoe UI" panose="020B0502040204020203" pitchFamily="34" charset="0"/>
              <a:ea typeface="Segoe UI" panose="020B0502040204020203" pitchFamily="34" charset="0"/>
              <a:cs typeface="Segoe UI" panose="020B0502040204020203" pitchFamily="34" charset="0"/>
            </a:endParaRPr>
          </a:p>
        </p:txBody>
      </p:sp>
      <p:pic>
        <p:nvPicPr>
          <p:cNvPr id="169" name="Image 16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3490" y="1493579"/>
            <a:ext cx="2650438" cy="3447589"/>
          </a:xfrm>
          <a:prstGeom prst="rect">
            <a:avLst/>
          </a:prstGeom>
        </p:spPr>
      </p:pic>
    </p:spTree>
    <p:extLst>
      <p:ext uri="{BB962C8B-B14F-4D97-AF65-F5344CB8AC3E}">
        <p14:creationId xmlns:p14="http://schemas.microsoft.com/office/powerpoint/2010/main" val="2213240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withEffect">
                                  <p:stCondLst>
                                    <p:cond delay="0"/>
                                  </p:stCondLst>
                                  <p:childTnLst>
                                    <p:set>
                                      <p:cBhvr>
                                        <p:cTn id="6" dur="1" fill="hold">
                                          <p:stCondLst>
                                            <p:cond delay="0"/>
                                          </p:stCondLst>
                                        </p:cTn>
                                        <p:tgtEl>
                                          <p:spTgt spid="138"/>
                                        </p:tgtEl>
                                        <p:attrNameLst>
                                          <p:attrName>style.visibility</p:attrName>
                                        </p:attrNameLst>
                                      </p:cBhvr>
                                      <p:to>
                                        <p:strVal val="visible"/>
                                      </p:to>
                                    </p:set>
                                    <p:anim calcmode="lin" valueType="num">
                                      <p:cBhvr additive="base">
                                        <p:cTn id="7" dur="500"/>
                                        <p:tgtEl>
                                          <p:spTgt spid="138"/>
                                        </p:tgtEl>
                                        <p:attrNameLst>
                                          <p:attrName>ppt_x</p:attrName>
                                        </p:attrNameLst>
                                      </p:cBhvr>
                                      <p:tavLst>
                                        <p:tav tm="0">
                                          <p:val>
                                            <p:strVal val="#ppt_x+#ppt_w*1.125000"/>
                                          </p:val>
                                        </p:tav>
                                        <p:tav tm="100000">
                                          <p:val>
                                            <p:strVal val="#ppt_x"/>
                                          </p:val>
                                        </p:tav>
                                      </p:tavLst>
                                    </p:anim>
                                    <p:animEffect transition="in" filter="wipe(left)">
                                      <p:cBhvr>
                                        <p:cTn id="8" dur="500"/>
                                        <p:tgtEl>
                                          <p:spTgt spid="138"/>
                                        </p:tgtEl>
                                      </p:cBhvr>
                                    </p:animEffect>
                                  </p:childTnLst>
                                </p:cTn>
                              </p:par>
                              <p:par>
                                <p:cTn id="9" presetID="12" presetClass="entr" presetSubtype="8" fill="hold" nodeType="withEffect">
                                  <p:stCondLst>
                                    <p:cond delay="0"/>
                                  </p:stCondLst>
                                  <p:childTnLst>
                                    <p:set>
                                      <p:cBhvr>
                                        <p:cTn id="10" dur="1" fill="hold">
                                          <p:stCondLst>
                                            <p:cond delay="0"/>
                                          </p:stCondLst>
                                        </p:cTn>
                                        <p:tgtEl>
                                          <p:spTgt spid="154"/>
                                        </p:tgtEl>
                                        <p:attrNameLst>
                                          <p:attrName>style.visibility</p:attrName>
                                        </p:attrNameLst>
                                      </p:cBhvr>
                                      <p:to>
                                        <p:strVal val="visible"/>
                                      </p:to>
                                    </p:set>
                                    <p:anim calcmode="lin" valueType="num">
                                      <p:cBhvr additive="base">
                                        <p:cTn id="11" dur="500"/>
                                        <p:tgtEl>
                                          <p:spTgt spid="154"/>
                                        </p:tgtEl>
                                        <p:attrNameLst>
                                          <p:attrName>ppt_x</p:attrName>
                                        </p:attrNameLst>
                                      </p:cBhvr>
                                      <p:tavLst>
                                        <p:tav tm="0">
                                          <p:val>
                                            <p:strVal val="#ppt_x-#ppt_w*1.125000"/>
                                          </p:val>
                                        </p:tav>
                                        <p:tav tm="100000">
                                          <p:val>
                                            <p:strVal val="#ppt_x"/>
                                          </p:val>
                                        </p:tav>
                                      </p:tavLst>
                                    </p:anim>
                                    <p:animEffect transition="in" filter="wipe(right)">
                                      <p:cBhvr>
                                        <p:cTn id="12" dur="5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143795426"/>
              </p:ext>
            </p:extLst>
          </p:nvPr>
        </p:nvGraphicFramePr>
        <p:xfrm>
          <a:off x="323529" y="548680"/>
          <a:ext cx="8496942" cy="5923818"/>
        </p:xfrm>
        <a:graphic>
          <a:graphicData uri="http://schemas.openxmlformats.org/drawingml/2006/table">
            <a:tbl>
              <a:tblPr rtl="1" firstRow="1" firstCol="1" lastRow="1" lastCol="1" bandRow="1" bandCol="1"/>
              <a:tblGrid>
                <a:gridCol w="1717194"/>
                <a:gridCol w="3235789"/>
                <a:gridCol w="3543959"/>
              </a:tblGrid>
              <a:tr h="462052">
                <a:tc>
                  <a:txBody>
                    <a:bodyPr/>
                    <a:lstStyle/>
                    <a:p>
                      <a:pPr algn="just" rtl="1">
                        <a:lnSpc>
                          <a:spcPct val="115000"/>
                        </a:lnSpc>
                        <a:spcAft>
                          <a:spcPts val="0"/>
                        </a:spcAft>
                      </a:pPr>
                      <a:r>
                        <a:rPr lang="ar-SA" sz="2400" b="1">
                          <a:solidFill>
                            <a:srgbClr val="000000"/>
                          </a:solidFill>
                          <a:effectLst/>
                          <a:latin typeface="Calibri"/>
                          <a:ea typeface="Times New Roman"/>
                          <a:cs typeface="Traditional Arabic"/>
                        </a:rPr>
                        <a:t>زاوية المقارنة</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400" b="1">
                          <a:solidFill>
                            <a:srgbClr val="000000"/>
                          </a:solidFill>
                          <a:effectLst/>
                          <a:latin typeface="Calibri"/>
                          <a:ea typeface="Times New Roman"/>
                          <a:cs typeface="Traditional Arabic"/>
                        </a:rPr>
                        <a:t>المحاسبة العامة</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400" b="1">
                          <a:solidFill>
                            <a:srgbClr val="000000"/>
                          </a:solidFill>
                          <a:effectLst/>
                          <a:latin typeface="Calibri"/>
                          <a:ea typeface="Times New Roman"/>
                          <a:cs typeface="Traditional Arabic"/>
                        </a:rPr>
                        <a:t>المحاسبة التحليلية</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052">
                <a:tc>
                  <a:txBody>
                    <a:bodyPr/>
                    <a:lstStyle/>
                    <a:p>
                      <a:pPr algn="just" rtl="1">
                        <a:lnSpc>
                          <a:spcPct val="115000"/>
                        </a:lnSpc>
                        <a:spcAft>
                          <a:spcPts val="0"/>
                        </a:spcAft>
                      </a:pPr>
                      <a:r>
                        <a:rPr lang="ar-SA" sz="2400">
                          <a:solidFill>
                            <a:srgbClr val="000000"/>
                          </a:solidFill>
                          <a:effectLst/>
                          <a:latin typeface="Calibri"/>
                          <a:ea typeface="Times New Roman"/>
                          <a:cs typeface="Traditional Arabic"/>
                        </a:rPr>
                        <a:t>وحدة المحاسبة </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400">
                          <a:solidFill>
                            <a:srgbClr val="000000"/>
                          </a:solidFill>
                          <a:effectLst/>
                          <a:latin typeface="Calibri"/>
                          <a:ea typeface="Times New Roman"/>
                          <a:cs typeface="Traditional Arabic"/>
                        </a:rPr>
                        <a:t>المنشأة ككل</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400">
                          <a:solidFill>
                            <a:srgbClr val="000000"/>
                          </a:solidFill>
                          <a:effectLst/>
                          <a:latin typeface="Calibri"/>
                          <a:ea typeface="Times New Roman"/>
                          <a:cs typeface="Traditional Arabic"/>
                        </a:rPr>
                        <a:t>الإدارات وأقسام ومراكز النشاط بالمؤسسة </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052">
                <a:tc>
                  <a:txBody>
                    <a:bodyPr/>
                    <a:lstStyle/>
                    <a:p>
                      <a:pPr algn="just" rtl="1">
                        <a:lnSpc>
                          <a:spcPct val="115000"/>
                        </a:lnSpc>
                        <a:spcAft>
                          <a:spcPts val="0"/>
                        </a:spcAft>
                      </a:pPr>
                      <a:r>
                        <a:rPr lang="ar-SA" sz="2400">
                          <a:solidFill>
                            <a:srgbClr val="000000"/>
                          </a:solidFill>
                          <a:effectLst/>
                          <a:latin typeface="Calibri"/>
                          <a:ea typeface="Times New Roman"/>
                          <a:cs typeface="Traditional Arabic"/>
                        </a:rPr>
                        <a:t>الفترة المحاسبية </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400">
                          <a:solidFill>
                            <a:srgbClr val="000000"/>
                          </a:solidFill>
                          <a:effectLst/>
                          <a:latin typeface="Calibri"/>
                          <a:ea typeface="Times New Roman"/>
                          <a:cs typeface="Traditional Arabic"/>
                        </a:rPr>
                        <a:t>السنة المالية</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400">
                          <a:solidFill>
                            <a:srgbClr val="000000"/>
                          </a:solidFill>
                          <a:effectLst/>
                          <a:latin typeface="Calibri"/>
                          <a:ea typeface="Times New Roman"/>
                          <a:cs typeface="Traditional Arabic"/>
                        </a:rPr>
                        <a:t>الفترة التكاليفية ( يوم، أسبوع،شهر)</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052">
                <a:tc>
                  <a:txBody>
                    <a:bodyPr/>
                    <a:lstStyle/>
                    <a:p>
                      <a:pPr algn="just" rtl="1">
                        <a:lnSpc>
                          <a:spcPct val="115000"/>
                        </a:lnSpc>
                        <a:spcAft>
                          <a:spcPts val="0"/>
                        </a:spcAft>
                      </a:pPr>
                      <a:r>
                        <a:rPr lang="ar-SA" sz="2400">
                          <a:solidFill>
                            <a:srgbClr val="000000"/>
                          </a:solidFill>
                          <a:effectLst/>
                          <a:latin typeface="Calibri"/>
                          <a:ea typeface="Times New Roman"/>
                          <a:cs typeface="Traditional Arabic"/>
                        </a:rPr>
                        <a:t>نوعية البيانات </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400">
                          <a:solidFill>
                            <a:srgbClr val="000000"/>
                          </a:solidFill>
                          <a:effectLst/>
                          <a:latin typeface="Calibri"/>
                          <a:ea typeface="Times New Roman"/>
                          <a:cs typeface="Traditional Arabic"/>
                        </a:rPr>
                        <a:t>مالية</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400">
                          <a:solidFill>
                            <a:srgbClr val="000000"/>
                          </a:solidFill>
                          <a:effectLst/>
                          <a:latin typeface="Calibri"/>
                          <a:ea typeface="Times New Roman"/>
                          <a:cs typeface="Traditional Arabic"/>
                        </a:rPr>
                        <a:t>كمية ومالية</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052">
                <a:tc>
                  <a:txBody>
                    <a:bodyPr/>
                    <a:lstStyle/>
                    <a:p>
                      <a:pPr algn="just" rtl="1">
                        <a:lnSpc>
                          <a:spcPct val="115000"/>
                        </a:lnSpc>
                        <a:spcAft>
                          <a:spcPts val="0"/>
                        </a:spcAft>
                      </a:pPr>
                      <a:r>
                        <a:rPr lang="ar-SA" sz="2400">
                          <a:solidFill>
                            <a:srgbClr val="000000"/>
                          </a:solidFill>
                          <a:effectLst/>
                          <a:latin typeface="Calibri"/>
                          <a:ea typeface="Times New Roman"/>
                          <a:cs typeface="Traditional Arabic"/>
                        </a:rPr>
                        <a:t>أساس إعداد البيانات</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400">
                          <a:solidFill>
                            <a:srgbClr val="000000"/>
                          </a:solidFill>
                          <a:effectLst/>
                          <a:latin typeface="Calibri"/>
                          <a:ea typeface="Times New Roman"/>
                          <a:cs typeface="Traditional Arabic"/>
                        </a:rPr>
                        <a:t>فعلية </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400">
                          <a:solidFill>
                            <a:srgbClr val="000000"/>
                          </a:solidFill>
                          <a:effectLst/>
                          <a:latin typeface="Calibri"/>
                          <a:ea typeface="Times New Roman"/>
                          <a:cs typeface="Traditional Arabic"/>
                        </a:rPr>
                        <a:t>تقديري وفعلي</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052">
                <a:tc>
                  <a:txBody>
                    <a:bodyPr/>
                    <a:lstStyle/>
                    <a:p>
                      <a:pPr algn="just" rtl="1">
                        <a:lnSpc>
                          <a:spcPct val="115000"/>
                        </a:lnSpc>
                        <a:spcAft>
                          <a:spcPts val="0"/>
                        </a:spcAft>
                      </a:pPr>
                      <a:r>
                        <a:rPr lang="ar-SA" sz="2400">
                          <a:solidFill>
                            <a:srgbClr val="000000"/>
                          </a:solidFill>
                          <a:effectLst/>
                          <a:latin typeface="Calibri"/>
                          <a:ea typeface="Times New Roman"/>
                          <a:cs typeface="Traditional Arabic"/>
                        </a:rPr>
                        <a:t>نوعية العمليات </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400">
                          <a:solidFill>
                            <a:srgbClr val="000000"/>
                          </a:solidFill>
                          <a:effectLst/>
                          <a:latin typeface="Calibri"/>
                          <a:ea typeface="Times New Roman"/>
                          <a:cs typeface="Traditional Arabic"/>
                        </a:rPr>
                        <a:t>خارجية ( المنشأة والغير )</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400">
                          <a:solidFill>
                            <a:srgbClr val="000000"/>
                          </a:solidFill>
                          <a:effectLst/>
                          <a:latin typeface="Calibri"/>
                          <a:ea typeface="Times New Roman"/>
                          <a:cs typeface="Traditional Arabic"/>
                        </a:rPr>
                        <a:t>داخلية ( بين الإدارات )</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052">
                <a:tc>
                  <a:txBody>
                    <a:bodyPr/>
                    <a:lstStyle/>
                    <a:p>
                      <a:pPr algn="just" rtl="1">
                        <a:lnSpc>
                          <a:spcPct val="115000"/>
                        </a:lnSpc>
                        <a:spcAft>
                          <a:spcPts val="0"/>
                        </a:spcAft>
                      </a:pPr>
                      <a:r>
                        <a:rPr lang="ar-SA" sz="2400">
                          <a:solidFill>
                            <a:srgbClr val="000000"/>
                          </a:solidFill>
                          <a:effectLst/>
                          <a:latin typeface="Calibri"/>
                          <a:ea typeface="Times New Roman"/>
                          <a:cs typeface="Traditional Arabic"/>
                        </a:rPr>
                        <a:t>الجهة المستفيدة </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400">
                          <a:solidFill>
                            <a:srgbClr val="000000"/>
                          </a:solidFill>
                          <a:effectLst/>
                          <a:latin typeface="Calibri"/>
                          <a:ea typeface="Times New Roman"/>
                          <a:cs typeface="Traditional Arabic"/>
                        </a:rPr>
                        <a:t>أصحاب المنشأة والجهات الخارجية </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400">
                          <a:solidFill>
                            <a:srgbClr val="000000"/>
                          </a:solidFill>
                          <a:effectLst/>
                          <a:latin typeface="Calibri"/>
                          <a:ea typeface="Times New Roman"/>
                          <a:cs typeface="Traditional Arabic"/>
                        </a:rPr>
                        <a:t>إدارة المنشأة </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4103">
                <a:tc>
                  <a:txBody>
                    <a:bodyPr/>
                    <a:lstStyle/>
                    <a:p>
                      <a:pPr algn="just" rtl="1">
                        <a:lnSpc>
                          <a:spcPct val="115000"/>
                        </a:lnSpc>
                        <a:spcAft>
                          <a:spcPts val="0"/>
                        </a:spcAft>
                      </a:pPr>
                      <a:r>
                        <a:rPr lang="ar-SA" sz="2400">
                          <a:solidFill>
                            <a:srgbClr val="000000"/>
                          </a:solidFill>
                          <a:effectLst/>
                          <a:latin typeface="Calibri"/>
                          <a:ea typeface="Times New Roman"/>
                          <a:cs typeface="Traditional Arabic"/>
                        </a:rPr>
                        <a:t>الأغراض (الهدف )</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400">
                          <a:solidFill>
                            <a:srgbClr val="000000"/>
                          </a:solidFill>
                          <a:effectLst/>
                          <a:latin typeface="Calibri"/>
                          <a:ea typeface="Times New Roman"/>
                          <a:cs typeface="Traditional Arabic"/>
                        </a:rPr>
                        <a:t>تحديد نتيجة الأعمال والمركز المالي</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400">
                          <a:solidFill>
                            <a:srgbClr val="000000"/>
                          </a:solidFill>
                          <a:effectLst/>
                          <a:latin typeface="Calibri"/>
                          <a:ea typeface="Times New Roman"/>
                          <a:cs typeface="Traditional Arabic"/>
                        </a:rPr>
                        <a:t>تحديد تكلفة وحدة الإنتاج، والرقابة على التكاليف، ومساعدة الإدارة </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052">
                <a:tc>
                  <a:txBody>
                    <a:bodyPr/>
                    <a:lstStyle/>
                    <a:p>
                      <a:pPr algn="just" rtl="1">
                        <a:lnSpc>
                          <a:spcPct val="115000"/>
                        </a:lnSpc>
                        <a:spcAft>
                          <a:spcPts val="0"/>
                        </a:spcAft>
                      </a:pPr>
                      <a:r>
                        <a:rPr lang="ar-SA" sz="2400">
                          <a:solidFill>
                            <a:srgbClr val="000000"/>
                          </a:solidFill>
                          <a:effectLst/>
                          <a:latin typeface="Calibri"/>
                          <a:ea typeface="Times New Roman"/>
                          <a:cs typeface="Traditional Arabic"/>
                        </a:rPr>
                        <a:t>سرية البيانات</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400">
                          <a:solidFill>
                            <a:srgbClr val="000000"/>
                          </a:solidFill>
                          <a:effectLst/>
                          <a:latin typeface="Calibri"/>
                          <a:ea typeface="Times New Roman"/>
                          <a:cs typeface="Traditional Arabic"/>
                        </a:rPr>
                        <a:t>بياناتها منشورة وعلنية </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400">
                          <a:solidFill>
                            <a:srgbClr val="000000"/>
                          </a:solidFill>
                          <a:effectLst/>
                          <a:latin typeface="Calibri"/>
                          <a:ea typeface="Times New Roman"/>
                          <a:cs typeface="Traditional Arabic"/>
                        </a:rPr>
                        <a:t>بياناتها سرية وداخلية </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4103">
                <a:tc>
                  <a:txBody>
                    <a:bodyPr/>
                    <a:lstStyle/>
                    <a:p>
                      <a:pPr algn="just" rtl="1">
                        <a:lnSpc>
                          <a:spcPct val="115000"/>
                        </a:lnSpc>
                        <a:spcAft>
                          <a:spcPts val="0"/>
                        </a:spcAft>
                      </a:pPr>
                      <a:r>
                        <a:rPr lang="ar-SA" sz="2400">
                          <a:solidFill>
                            <a:srgbClr val="000000"/>
                          </a:solidFill>
                          <a:effectLst/>
                          <a:latin typeface="Calibri"/>
                          <a:ea typeface="Times New Roman"/>
                          <a:cs typeface="Traditional Arabic"/>
                        </a:rPr>
                        <a:t>درجة وضوح وتفصيل البيانات </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400">
                          <a:solidFill>
                            <a:srgbClr val="000000"/>
                          </a:solidFill>
                          <a:effectLst/>
                          <a:latin typeface="Calibri"/>
                          <a:ea typeface="Times New Roman"/>
                          <a:cs typeface="Traditional Arabic"/>
                        </a:rPr>
                        <a:t>إجمالية </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400" dirty="0">
                          <a:solidFill>
                            <a:srgbClr val="000000"/>
                          </a:solidFill>
                          <a:effectLst/>
                          <a:latin typeface="Calibri"/>
                          <a:ea typeface="Times New Roman"/>
                          <a:cs typeface="Traditional Arabic"/>
                        </a:rPr>
                        <a:t>تفصيلية وتحليلية </a:t>
                      </a:r>
                      <a:endParaRPr lang="en-US" sz="24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26745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955528" y="548680"/>
            <a:ext cx="7228841" cy="5904656"/>
          </a:xfrm>
          <a:prstGeom prst="roundRect">
            <a:avLst>
              <a:gd name="adj" fmla="val 18634"/>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8" name="Arrondir un rectangle avec un coin du même côté 7"/>
          <p:cNvSpPr/>
          <p:nvPr/>
        </p:nvSpPr>
        <p:spPr>
          <a:xfrm rot="16200000">
            <a:off x="15295" y="1830659"/>
            <a:ext cx="5400597" cy="3268692"/>
          </a:xfrm>
          <a:prstGeom prst="round2SameRect">
            <a:avLst>
              <a:gd name="adj1" fmla="val 27643"/>
              <a:gd name="adj2" fmla="val 0"/>
            </a:avLst>
          </a:prstGeom>
          <a:solidFill>
            <a:schemeClr val="bg1">
              <a:lumMod val="75000"/>
              <a:alpha val="85000"/>
            </a:schemeClr>
          </a:solidFill>
          <a:ln>
            <a:noFill/>
          </a:ln>
          <a:effectLst>
            <a:innerShdw blurRad="114300" dist="635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7" name="Arrondir un rectangle avec un coin du même côté 6"/>
          <p:cNvSpPr/>
          <p:nvPr/>
        </p:nvSpPr>
        <p:spPr>
          <a:xfrm rot="5400000">
            <a:off x="3723824" y="1830840"/>
            <a:ext cx="5400597" cy="3268330"/>
          </a:xfrm>
          <a:prstGeom prst="round2SameRect">
            <a:avLst>
              <a:gd name="adj1" fmla="val 27643"/>
              <a:gd name="adj2" fmla="val 0"/>
            </a:avLst>
          </a:prstGeom>
          <a:solidFill>
            <a:schemeClr val="bg1">
              <a:lumMod val="75000"/>
            </a:schemeClr>
          </a:solidFill>
          <a:ln>
            <a:noFill/>
          </a:ln>
          <a:effectLst>
            <a:innerShdw blurRad="114300" dist="635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grpSp>
        <p:nvGrpSpPr>
          <p:cNvPr id="124" name="Groupe 123"/>
          <p:cNvGrpSpPr/>
          <p:nvPr/>
        </p:nvGrpSpPr>
        <p:grpSpPr>
          <a:xfrm>
            <a:off x="1206966" y="764708"/>
            <a:ext cx="3268692" cy="5400597"/>
            <a:chOff x="539552" y="692694"/>
            <a:chExt cx="3744415" cy="5400602"/>
          </a:xfrm>
          <a:solidFill>
            <a:schemeClr val="bg1"/>
          </a:solidFill>
        </p:grpSpPr>
        <p:sp>
          <p:nvSpPr>
            <p:cNvPr id="5" name="Arrondir un rectangle avec un coin du même côté 4"/>
            <p:cNvSpPr/>
            <p:nvPr/>
          </p:nvSpPr>
          <p:spPr>
            <a:xfrm rot="16200000">
              <a:off x="-288541" y="1520787"/>
              <a:ext cx="5400602" cy="3744415"/>
            </a:xfrm>
            <a:prstGeom prst="round2SameRect">
              <a:avLst>
                <a:gd name="adj1" fmla="val 27643"/>
                <a:gd name="adj2" fmla="val 0"/>
              </a:avLst>
            </a:prstGeom>
            <a:grpFill/>
            <a:ln>
              <a:noFill/>
            </a:ln>
            <a:effectLst>
              <a:innerShdw blurRad="114300" dist="635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82" name="Connecteur droit 81"/>
            <p:cNvCxnSpPr/>
            <p:nvPr/>
          </p:nvCxnSpPr>
          <p:spPr>
            <a:xfrm>
              <a:off x="3707904" y="692696"/>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85" name="Connecteur droit 84"/>
            <p:cNvCxnSpPr/>
            <p:nvPr/>
          </p:nvCxnSpPr>
          <p:spPr>
            <a:xfrm flipH="1" flipV="1">
              <a:off x="899592" y="995499"/>
              <a:ext cx="2808312" cy="7917"/>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86" name="Connecteur droit 85"/>
            <p:cNvCxnSpPr/>
            <p:nvPr/>
          </p:nvCxnSpPr>
          <p:spPr>
            <a:xfrm flipH="1">
              <a:off x="539552" y="1414606"/>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89" name="Connecteur droit 88"/>
            <p:cNvCxnSpPr/>
            <p:nvPr/>
          </p:nvCxnSpPr>
          <p:spPr>
            <a:xfrm flipH="1" flipV="1">
              <a:off x="539552" y="1844823"/>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2" name="Connecteur droit 91"/>
            <p:cNvCxnSpPr/>
            <p:nvPr/>
          </p:nvCxnSpPr>
          <p:spPr>
            <a:xfrm flipH="1" flipV="1">
              <a:off x="539552" y="2276870"/>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3" name="Connecteur droit 92"/>
            <p:cNvCxnSpPr/>
            <p:nvPr/>
          </p:nvCxnSpPr>
          <p:spPr>
            <a:xfrm flipH="1" flipV="1">
              <a:off x="539552" y="2708917"/>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4" name="Connecteur droit 93"/>
            <p:cNvCxnSpPr/>
            <p:nvPr/>
          </p:nvCxnSpPr>
          <p:spPr>
            <a:xfrm flipH="1" flipV="1">
              <a:off x="539552" y="3140964"/>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5" name="Connecteur droit 94"/>
            <p:cNvCxnSpPr/>
            <p:nvPr/>
          </p:nvCxnSpPr>
          <p:spPr>
            <a:xfrm flipH="1" flipV="1">
              <a:off x="539552" y="3573011"/>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6" name="Connecteur droit 95"/>
            <p:cNvCxnSpPr/>
            <p:nvPr/>
          </p:nvCxnSpPr>
          <p:spPr>
            <a:xfrm flipH="1" flipV="1">
              <a:off x="539552" y="4005058"/>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7" name="Connecteur droit 96"/>
            <p:cNvCxnSpPr/>
            <p:nvPr/>
          </p:nvCxnSpPr>
          <p:spPr>
            <a:xfrm flipH="1" flipV="1">
              <a:off x="539552" y="4437105"/>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8" name="Connecteur droit 97"/>
            <p:cNvCxnSpPr/>
            <p:nvPr/>
          </p:nvCxnSpPr>
          <p:spPr>
            <a:xfrm flipH="1" flipV="1">
              <a:off x="539552" y="4869152"/>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9" name="Connecteur droit 98"/>
            <p:cNvCxnSpPr/>
            <p:nvPr/>
          </p:nvCxnSpPr>
          <p:spPr>
            <a:xfrm flipH="1">
              <a:off x="539552" y="530120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0" name="Connecteur droit 99"/>
            <p:cNvCxnSpPr/>
            <p:nvPr/>
          </p:nvCxnSpPr>
          <p:spPr>
            <a:xfrm flipH="1" flipV="1">
              <a:off x="899592" y="5733246"/>
              <a:ext cx="280831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90" name="Groupe 89"/>
          <p:cNvGrpSpPr/>
          <p:nvPr/>
        </p:nvGrpSpPr>
        <p:grpSpPr>
          <a:xfrm>
            <a:off x="7956376" y="1340924"/>
            <a:ext cx="1152128" cy="781731"/>
            <a:chOff x="7308304" y="1340924"/>
            <a:chExt cx="1152128" cy="781731"/>
          </a:xfrm>
        </p:grpSpPr>
        <p:sp>
          <p:nvSpPr>
            <p:cNvPr id="132" name="Rectangle 131"/>
            <p:cNvSpPr/>
            <p:nvPr/>
          </p:nvSpPr>
          <p:spPr>
            <a:xfrm>
              <a:off x="7308304" y="1340924"/>
              <a:ext cx="1152128" cy="781731"/>
            </a:xfrm>
            <a:prstGeom prst="rect">
              <a:avLst/>
            </a:prstGeom>
            <a:solidFill>
              <a:srgbClr val="00B0F0"/>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dirty="0"/>
            </a:p>
          </p:txBody>
        </p:sp>
        <p:sp>
          <p:nvSpPr>
            <p:cNvPr id="88" name="ZoneTexte 87"/>
            <p:cNvSpPr txBox="1"/>
            <p:nvPr/>
          </p:nvSpPr>
          <p:spPr>
            <a:xfrm>
              <a:off x="7308304" y="1340924"/>
              <a:ext cx="1080120" cy="707886"/>
            </a:xfrm>
            <a:prstGeom prst="rect">
              <a:avLst/>
            </a:prstGeom>
            <a:noFill/>
          </p:spPr>
          <p:txBody>
            <a:bodyPr wrap="square" rtlCol="1">
              <a:spAutoFit/>
            </a:bodyPr>
            <a:lstStyle/>
            <a:p>
              <a:pPr algn="ctr"/>
              <a:r>
                <a:rPr lang="ar-DZ" sz="2000" b="1" dirty="0" smtClean="0">
                  <a:solidFill>
                    <a:schemeClr val="bg1"/>
                  </a:solidFill>
                </a:rPr>
                <a:t>خامسا:</a:t>
              </a:r>
            </a:p>
            <a:p>
              <a:pPr algn="ctr"/>
              <a:r>
                <a:rPr lang="ar-DZ" sz="2000" b="1" dirty="0" smtClean="0">
                  <a:solidFill>
                    <a:schemeClr val="bg1"/>
                  </a:solidFill>
                </a:rPr>
                <a:t>التكاليف</a:t>
              </a:r>
              <a:endParaRPr lang="ar-DZ" sz="2000" b="1" dirty="0">
                <a:solidFill>
                  <a:schemeClr val="bg1"/>
                </a:solidFill>
              </a:endParaRPr>
            </a:p>
          </p:txBody>
        </p:sp>
      </p:grpSp>
      <p:grpSp>
        <p:nvGrpSpPr>
          <p:cNvPr id="125" name="Groupe 124"/>
          <p:cNvGrpSpPr/>
          <p:nvPr/>
        </p:nvGrpSpPr>
        <p:grpSpPr>
          <a:xfrm>
            <a:off x="4664238" y="764707"/>
            <a:ext cx="3268330" cy="5400600"/>
            <a:chOff x="4499992" y="692693"/>
            <a:chExt cx="3744000" cy="5400605"/>
          </a:xfrm>
          <a:solidFill>
            <a:schemeClr val="bg1"/>
          </a:solidFill>
        </p:grpSpPr>
        <p:sp>
          <p:nvSpPr>
            <p:cNvPr id="6" name="Arrondir un rectangle avec un coin du même côté 5"/>
            <p:cNvSpPr/>
            <p:nvPr/>
          </p:nvSpPr>
          <p:spPr>
            <a:xfrm rot="5400000">
              <a:off x="3671691" y="1520997"/>
              <a:ext cx="5400602" cy="3744000"/>
            </a:xfrm>
            <a:prstGeom prst="round2SameRect">
              <a:avLst>
                <a:gd name="adj1" fmla="val 27643"/>
                <a:gd name="adj2" fmla="val 0"/>
              </a:avLst>
            </a:prstGeom>
            <a:grpFill/>
            <a:ln>
              <a:noFill/>
            </a:ln>
            <a:effectLst>
              <a:innerShdw blurRad="114300" dist="635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83" name="Connecteur droit 82"/>
            <p:cNvCxnSpPr/>
            <p:nvPr/>
          </p:nvCxnSpPr>
          <p:spPr>
            <a:xfrm>
              <a:off x="5004048" y="692693"/>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102" name="Connecteur droit 101"/>
            <p:cNvCxnSpPr/>
            <p:nvPr/>
          </p:nvCxnSpPr>
          <p:spPr>
            <a:xfrm flipH="1">
              <a:off x="5004048" y="995499"/>
              <a:ext cx="2808312" cy="245"/>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3" name="Connecteur droit 102"/>
            <p:cNvCxnSpPr/>
            <p:nvPr/>
          </p:nvCxnSpPr>
          <p:spPr>
            <a:xfrm flipH="1">
              <a:off x="5004048" y="139648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6" name="Connecteur droit 105"/>
            <p:cNvCxnSpPr/>
            <p:nvPr/>
          </p:nvCxnSpPr>
          <p:spPr>
            <a:xfrm flipH="1" flipV="1">
              <a:off x="5004048" y="1844821"/>
              <a:ext cx="3239944"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7" name="Connecteur droit 106"/>
            <p:cNvCxnSpPr/>
            <p:nvPr/>
          </p:nvCxnSpPr>
          <p:spPr>
            <a:xfrm flipH="1" flipV="1">
              <a:off x="5004048" y="2276870"/>
              <a:ext cx="3239944" cy="6"/>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8" name="Connecteur droit 107"/>
            <p:cNvCxnSpPr/>
            <p:nvPr/>
          </p:nvCxnSpPr>
          <p:spPr>
            <a:xfrm flipH="1" flipV="1">
              <a:off x="5004048" y="2707818"/>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3" name="Connecteur droit 112"/>
            <p:cNvCxnSpPr/>
            <p:nvPr/>
          </p:nvCxnSpPr>
          <p:spPr>
            <a:xfrm flipH="1" flipV="1">
              <a:off x="5004048" y="3139857"/>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4" name="Connecteur droit 113"/>
            <p:cNvCxnSpPr/>
            <p:nvPr/>
          </p:nvCxnSpPr>
          <p:spPr>
            <a:xfrm flipH="1" flipV="1">
              <a:off x="5004048" y="3571896"/>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5" name="Connecteur droit 114"/>
            <p:cNvCxnSpPr/>
            <p:nvPr/>
          </p:nvCxnSpPr>
          <p:spPr>
            <a:xfrm flipH="1" flipV="1">
              <a:off x="5004048" y="4003935"/>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6" name="Connecteur droit 115"/>
            <p:cNvCxnSpPr/>
            <p:nvPr/>
          </p:nvCxnSpPr>
          <p:spPr>
            <a:xfrm flipH="1" flipV="1">
              <a:off x="5004048" y="4435974"/>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7" name="Connecteur droit 116"/>
            <p:cNvCxnSpPr/>
            <p:nvPr/>
          </p:nvCxnSpPr>
          <p:spPr>
            <a:xfrm flipH="1" flipV="1">
              <a:off x="5004048" y="4868013"/>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8" name="Connecteur droit 117"/>
            <p:cNvCxnSpPr/>
            <p:nvPr/>
          </p:nvCxnSpPr>
          <p:spPr>
            <a:xfrm flipH="1">
              <a:off x="5004048" y="5300052"/>
              <a:ext cx="3168352"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9" name="Connecteur droit 118"/>
            <p:cNvCxnSpPr/>
            <p:nvPr/>
          </p:nvCxnSpPr>
          <p:spPr>
            <a:xfrm flipH="1">
              <a:off x="5004048" y="5732091"/>
              <a:ext cx="2952328"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80" name="Groupe 79"/>
          <p:cNvGrpSpPr/>
          <p:nvPr/>
        </p:nvGrpSpPr>
        <p:grpSpPr>
          <a:xfrm>
            <a:off x="4230750" y="846830"/>
            <a:ext cx="656248" cy="5190210"/>
            <a:chOff x="4003415" y="774816"/>
            <a:chExt cx="751758" cy="5190215"/>
          </a:xfrm>
        </p:grpSpPr>
        <p:grpSp>
          <p:nvGrpSpPr>
            <p:cNvPr id="79" name="Groupe 78"/>
            <p:cNvGrpSpPr/>
            <p:nvPr/>
          </p:nvGrpSpPr>
          <p:grpSpPr>
            <a:xfrm>
              <a:off x="4014178" y="774816"/>
              <a:ext cx="733324" cy="228845"/>
              <a:chOff x="4014178" y="774816"/>
              <a:chExt cx="733324" cy="228845"/>
            </a:xfrm>
          </p:grpSpPr>
          <p:sp>
            <p:nvSpPr>
              <p:cNvPr id="10" name="Google Shape;151;p5"/>
              <p:cNvSpPr/>
              <p:nvPr/>
            </p:nvSpPr>
            <p:spPr>
              <a:xfrm>
                <a:off x="4518902" y="775061"/>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1" name="Google Shape;152;p5"/>
              <p:cNvSpPr/>
              <p:nvPr/>
            </p:nvSpPr>
            <p:spPr>
              <a:xfrm>
                <a:off x="4123249" y="819965"/>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2" name="Google Shape;153;p5"/>
              <p:cNvSpPr/>
              <p:nvPr/>
            </p:nvSpPr>
            <p:spPr>
              <a:xfrm>
                <a:off x="4131585" y="921265"/>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3" name="Google Shape;151;p5"/>
              <p:cNvSpPr/>
              <p:nvPr/>
            </p:nvSpPr>
            <p:spPr>
              <a:xfrm>
                <a:off x="4014178" y="774816"/>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14" name="Groupe 13"/>
            <p:cNvGrpSpPr/>
            <p:nvPr/>
          </p:nvGrpSpPr>
          <p:grpSpPr>
            <a:xfrm>
              <a:off x="4006696" y="1182830"/>
              <a:ext cx="740141" cy="231775"/>
              <a:chOff x="1271527" y="932755"/>
              <a:chExt cx="740141" cy="231775"/>
            </a:xfrm>
          </p:grpSpPr>
          <p:sp>
            <p:nvSpPr>
              <p:cNvPr id="1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19" name="Groupe 18"/>
            <p:cNvGrpSpPr/>
            <p:nvPr/>
          </p:nvGrpSpPr>
          <p:grpSpPr>
            <a:xfrm>
              <a:off x="4005410" y="1556792"/>
              <a:ext cx="740141" cy="231775"/>
              <a:chOff x="1271527" y="932755"/>
              <a:chExt cx="740141" cy="231775"/>
            </a:xfrm>
          </p:grpSpPr>
          <p:sp>
            <p:nvSpPr>
              <p:cNvPr id="2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2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2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24" name="Groupe 23"/>
            <p:cNvGrpSpPr/>
            <p:nvPr/>
          </p:nvGrpSpPr>
          <p:grpSpPr>
            <a:xfrm>
              <a:off x="4015032" y="1916832"/>
              <a:ext cx="740141" cy="231775"/>
              <a:chOff x="1271527" y="932755"/>
              <a:chExt cx="740141" cy="231775"/>
            </a:xfrm>
          </p:grpSpPr>
          <p:sp>
            <p:nvSpPr>
              <p:cNvPr id="2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2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29" name="Groupe 28"/>
            <p:cNvGrpSpPr/>
            <p:nvPr/>
          </p:nvGrpSpPr>
          <p:grpSpPr>
            <a:xfrm>
              <a:off x="4015032" y="2276872"/>
              <a:ext cx="740141" cy="231775"/>
              <a:chOff x="1271527" y="932755"/>
              <a:chExt cx="740141" cy="231775"/>
            </a:xfrm>
          </p:grpSpPr>
          <p:sp>
            <p:nvSpPr>
              <p:cNvPr id="3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3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3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34" name="Groupe 33"/>
            <p:cNvGrpSpPr/>
            <p:nvPr/>
          </p:nvGrpSpPr>
          <p:grpSpPr>
            <a:xfrm>
              <a:off x="4015032" y="2636912"/>
              <a:ext cx="740141" cy="231775"/>
              <a:chOff x="1271527" y="932755"/>
              <a:chExt cx="740141" cy="231775"/>
            </a:xfrm>
          </p:grpSpPr>
          <p:sp>
            <p:nvSpPr>
              <p:cNvPr id="3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3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3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39" name="Groupe 38"/>
            <p:cNvGrpSpPr/>
            <p:nvPr/>
          </p:nvGrpSpPr>
          <p:grpSpPr>
            <a:xfrm>
              <a:off x="4004745" y="2996952"/>
              <a:ext cx="740141" cy="231775"/>
              <a:chOff x="1271527" y="932755"/>
              <a:chExt cx="740141" cy="231775"/>
            </a:xfrm>
          </p:grpSpPr>
          <p:sp>
            <p:nvSpPr>
              <p:cNvPr id="4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4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4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44" name="Groupe 43"/>
            <p:cNvGrpSpPr/>
            <p:nvPr/>
          </p:nvGrpSpPr>
          <p:grpSpPr>
            <a:xfrm>
              <a:off x="4014763" y="3392997"/>
              <a:ext cx="740141" cy="231775"/>
              <a:chOff x="1271527" y="932755"/>
              <a:chExt cx="740141" cy="231775"/>
            </a:xfrm>
          </p:grpSpPr>
          <p:sp>
            <p:nvSpPr>
              <p:cNvPr id="4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4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49" name="Groupe 48"/>
            <p:cNvGrpSpPr/>
            <p:nvPr/>
          </p:nvGrpSpPr>
          <p:grpSpPr>
            <a:xfrm>
              <a:off x="4014763" y="3789040"/>
              <a:ext cx="740141" cy="231775"/>
              <a:chOff x="1271527" y="932755"/>
              <a:chExt cx="740141" cy="231775"/>
            </a:xfrm>
          </p:grpSpPr>
          <p:sp>
            <p:nvSpPr>
              <p:cNvPr id="5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5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5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54" name="Groupe 53"/>
            <p:cNvGrpSpPr/>
            <p:nvPr/>
          </p:nvGrpSpPr>
          <p:grpSpPr>
            <a:xfrm>
              <a:off x="4004080" y="4149080"/>
              <a:ext cx="740141" cy="231775"/>
              <a:chOff x="1271527" y="932755"/>
              <a:chExt cx="740141" cy="231775"/>
            </a:xfrm>
          </p:grpSpPr>
          <p:sp>
            <p:nvSpPr>
              <p:cNvPr id="5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5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5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59" name="Groupe 58"/>
            <p:cNvGrpSpPr/>
            <p:nvPr/>
          </p:nvGrpSpPr>
          <p:grpSpPr>
            <a:xfrm>
              <a:off x="4014763" y="4581128"/>
              <a:ext cx="740141" cy="231775"/>
              <a:chOff x="1271527" y="932755"/>
              <a:chExt cx="740141" cy="231775"/>
            </a:xfrm>
          </p:grpSpPr>
          <p:sp>
            <p:nvSpPr>
              <p:cNvPr id="6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6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6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64" name="Groupe 63"/>
            <p:cNvGrpSpPr/>
            <p:nvPr/>
          </p:nvGrpSpPr>
          <p:grpSpPr>
            <a:xfrm>
              <a:off x="4003415" y="5013176"/>
              <a:ext cx="740141" cy="231775"/>
              <a:chOff x="1271527" y="932755"/>
              <a:chExt cx="740141" cy="231775"/>
            </a:xfrm>
          </p:grpSpPr>
          <p:sp>
            <p:nvSpPr>
              <p:cNvPr id="6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6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69" name="Groupe 68"/>
            <p:cNvGrpSpPr/>
            <p:nvPr/>
          </p:nvGrpSpPr>
          <p:grpSpPr>
            <a:xfrm>
              <a:off x="4014763" y="5373216"/>
              <a:ext cx="740141" cy="231775"/>
              <a:chOff x="1271527" y="932755"/>
              <a:chExt cx="740141" cy="231775"/>
            </a:xfrm>
          </p:grpSpPr>
          <p:sp>
            <p:nvSpPr>
              <p:cNvPr id="7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7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7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74" name="Groupe 73"/>
            <p:cNvGrpSpPr/>
            <p:nvPr/>
          </p:nvGrpSpPr>
          <p:grpSpPr>
            <a:xfrm>
              <a:off x="4014763" y="5733256"/>
              <a:ext cx="740141" cy="231775"/>
              <a:chOff x="1271527" y="932755"/>
              <a:chExt cx="740141" cy="231775"/>
            </a:xfrm>
          </p:grpSpPr>
          <p:sp>
            <p:nvSpPr>
              <p:cNvPr id="7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7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7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sp>
        <p:nvSpPr>
          <p:cNvPr id="2" name="ZoneTexte 1"/>
          <p:cNvSpPr txBox="1"/>
          <p:nvPr/>
        </p:nvSpPr>
        <p:spPr>
          <a:xfrm>
            <a:off x="1259632" y="1444139"/>
            <a:ext cx="2713151" cy="646331"/>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الوظيفة المالية والتحليل المالي</a:t>
            </a:r>
            <a:endParaRPr lang="ar-DZ" dirty="0">
              <a:latin typeface="Segoe UI" panose="020B0502040204020203" pitchFamily="34" charset="0"/>
              <a:ea typeface="Segoe UI" panose="020B0502040204020203" pitchFamily="34" charset="0"/>
              <a:cs typeface="Segoe UI" panose="020B0502040204020203" pitchFamily="34" charset="0"/>
            </a:endParaRPr>
          </a:p>
        </p:txBody>
      </p:sp>
      <p:sp>
        <p:nvSpPr>
          <p:cNvPr id="105" name="ZoneTexte 104"/>
          <p:cNvSpPr txBox="1"/>
          <p:nvPr/>
        </p:nvSpPr>
        <p:spPr>
          <a:xfrm>
            <a:off x="1206966" y="2450584"/>
            <a:ext cx="2765817" cy="923330"/>
          </a:xfrm>
          <a:prstGeom prst="rect">
            <a:avLst/>
          </a:prstGeom>
          <a:noFill/>
        </p:spPr>
        <p:txBody>
          <a:bodyPr wrap="square" rtlCol="1">
            <a:spAutoFit/>
          </a:bodyPr>
          <a:lstStyle>
            <a:defPPr>
              <a:defRPr lang="ar-DZ"/>
            </a:defPPr>
            <a:lvl1pPr>
              <a:defRPr b="1">
                <a:latin typeface="Segoe UI" panose="020B0502040204020203" pitchFamily="34" charset="0"/>
                <a:ea typeface="Segoe UI" panose="020B0502040204020203" pitchFamily="34" charset="0"/>
                <a:cs typeface="Segoe UI" panose="020B0502040204020203" pitchFamily="34" charset="0"/>
              </a:defRPr>
            </a:lvl1pPr>
          </a:lstStyle>
          <a:p>
            <a:r>
              <a:rPr lang="ar-DZ" dirty="0"/>
              <a:t>الميزانية الوظيفيــــة وتحليلــــها بواسطـــة المؤشرات الماليـــة1</a:t>
            </a:r>
          </a:p>
        </p:txBody>
      </p:sp>
      <p:sp>
        <p:nvSpPr>
          <p:cNvPr id="109" name="ZoneTexte 108"/>
          <p:cNvSpPr txBox="1"/>
          <p:nvPr/>
        </p:nvSpPr>
        <p:spPr>
          <a:xfrm>
            <a:off x="1282892" y="3696783"/>
            <a:ext cx="2689891" cy="923330"/>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الميزانية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الوظيفيــــة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وتحليلــــها</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بواسطـــة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المؤشرات</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الماليـــة2</a:t>
            </a:r>
          </a:p>
        </p:txBody>
      </p:sp>
      <p:sp>
        <p:nvSpPr>
          <p:cNvPr id="110" name="ZoneTexte 109"/>
          <p:cNvSpPr txBox="1"/>
          <p:nvPr/>
        </p:nvSpPr>
        <p:spPr>
          <a:xfrm>
            <a:off x="1260582" y="4851346"/>
            <a:ext cx="2734510" cy="923330"/>
          </a:xfrm>
          <a:prstGeom prst="rect">
            <a:avLst/>
          </a:prstGeom>
          <a:noFill/>
        </p:spPr>
        <p:txBody>
          <a:bodyPr wrap="square" rtlCol="1">
            <a:spAutoFit/>
          </a:bodyPr>
          <a:lstStyle/>
          <a:p>
            <a:r>
              <a:rPr lang="ar-DZ" b="1" dirty="0">
                <a:ea typeface="Times New Roman"/>
              </a:rPr>
              <a:t>ا</a:t>
            </a:r>
            <a:r>
              <a:rPr lang="ar-DZ" b="1" dirty="0">
                <a:latin typeface="Segoe UI" panose="020B0502040204020203" pitchFamily="34" charset="0"/>
                <a:ea typeface="Segoe UI" panose="020B0502040204020203" pitchFamily="34" charset="0"/>
                <a:cs typeface="Segoe UI" panose="020B0502040204020203" pitchFamily="34" charset="0"/>
              </a:rPr>
              <a:t>لميزانية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الوظيفيــــة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وتحليلــــها</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بواسطـــة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المؤشرات</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الماليـــة3</a:t>
            </a:r>
          </a:p>
        </p:txBody>
      </p:sp>
      <p:sp>
        <p:nvSpPr>
          <p:cNvPr id="111" name="ZoneTexte 110"/>
          <p:cNvSpPr txBox="1"/>
          <p:nvPr/>
        </p:nvSpPr>
        <p:spPr>
          <a:xfrm>
            <a:off x="5249970" y="1448285"/>
            <a:ext cx="2588326" cy="646331"/>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تحليل حسابات النتائج بواسطة المؤشرات المالية1</a:t>
            </a:r>
          </a:p>
        </p:txBody>
      </p:sp>
      <p:sp>
        <p:nvSpPr>
          <p:cNvPr id="112" name="ZoneTexte 111"/>
          <p:cNvSpPr txBox="1"/>
          <p:nvPr/>
        </p:nvSpPr>
        <p:spPr>
          <a:xfrm>
            <a:off x="5104254" y="2547093"/>
            <a:ext cx="2704144" cy="646331"/>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تحليل حسابات النتائج بواسطة المؤشرات المالية2</a:t>
            </a:r>
          </a:p>
        </p:txBody>
      </p:sp>
      <p:sp>
        <p:nvSpPr>
          <p:cNvPr id="123" name="ZoneTexte 122"/>
          <p:cNvSpPr txBox="1"/>
          <p:nvPr/>
        </p:nvSpPr>
        <p:spPr>
          <a:xfrm>
            <a:off x="4886998" y="3751097"/>
            <a:ext cx="2983073" cy="646331"/>
          </a:xfrm>
          <a:prstGeom prst="rect">
            <a:avLst/>
          </a:prstGeom>
          <a:noFill/>
        </p:spPr>
        <p:txBody>
          <a:bodyPr wrap="square" rtlCol="1">
            <a:spAutoFit/>
          </a:bodyPr>
          <a:lstStyle/>
          <a:p>
            <a:r>
              <a:rPr lang="ar-SA" b="1" dirty="0">
                <a:latin typeface="Segoe UI" panose="020B0502040204020203" pitchFamily="34" charset="0"/>
                <a:ea typeface="Segoe UI" panose="020B0502040204020203" pitchFamily="34" charset="0"/>
                <a:cs typeface="Segoe UI" panose="020B0502040204020203" pitchFamily="34" charset="0"/>
              </a:rPr>
              <a:t>التخطيط المالي من خلال الرافعة التشغيلية واستخداماتها</a:t>
            </a:r>
            <a:endParaRPr lang="ar-DZ" b="1" dirty="0">
              <a:latin typeface="Segoe UI" panose="020B0502040204020203" pitchFamily="34" charset="0"/>
              <a:ea typeface="Segoe UI" panose="020B0502040204020203" pitchFamily="34" charset="0"/>
              <a:cs typeface="Segoe UI" panose="020B0502040204020203" pitchFamily="34" charset="0"/>
            </a:endParaRPr>
          </a:p>
        </p:txBody>
      </p:sp>
      <p:sp>
        <p:nvSpPr>
          <p:cNvPr id="139" name="ZoneTexte 138"/>
          <p:cNvSpPr txBox="1"/>
          <p:nvPr/>
        </p:nvSpPr>
        <p:spPr>
          <a:xfrm>
            <a:off x="5004048" y="4869160"/>
            <a:ext cx="2770327" cy="923330"/>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الرفع المالي والعوامل المؤثرة على معدل العائد على حقوق الملكية</a:t>
            </a:r>
          </a:p>
        </p:txBody>
      </p:sp>
      <p:grpSp>
        <p:nvGrpSpPr>
          <p:cNvPr id="138" name="Groupe 137"/>
          <p:cNvGrpSpPr/>
          <p:nvPr/>
        </p:nvGrpSpPr>
        <p:grpSpPr>
          <a:xfrm>
            <a:off x="1187624" y="836712"/>
            <a:ext cx="3268692" cy="5400597"/>
            <a:chOff x="539552" y="692694"/>
            <a:chExt cx="3744415" cy="5400602"/>
          </a:xfrm>
          <a:solidFill>
            <a:schemeClr val="bg1"/>
          </a:solidFill>
        </p:grpSpPr>
        <p:sp>
          <p:nvSpPr>
            <p:cNvPr id="140" name="Arrondir un rectangle avec un coin du même côté 139"/>
            <p:cNvSpPr/>
            <p:nvPr/>
          </p:nvSpPr>
          <p:spPr>
            <a:xfrm rot="16200000">
              <a:off x="-288541" y="1520787"/>
              <a:ext cx="5400602" cy="3744415"/>
            </a:xfrm>
            <a:prstGeom prst="round2SameRect">
              <a:avLst>
                <a:gd name="adj1" fmla="val 27643"/>
                <a:gd name="adj2" fmla="val 0"/>
              </a:avLst>
            </a:prstGeom>
            <a:grpFill/>
            <a:ln>
              <a:noFill/>
            </a:ln>
            <a:effectLst>
              <a:innerShdw blurRad="114300" dist="635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141" name="Connecteur droit 140"/>
            <p:cNvCxnSpPr/>
            <p:nvPr/>
          </p:nvCxnSpPr>
          <p:spPr>
            <a:xfrm>
              <a:off x="3707904" y="692696"/>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142" name="Connecteur droit 141"/>
            <p:cNvCxnSpPr/>
            <p:nvPr/>
          </p:nvCxnSpPr>
          <p:spPr>
            <a:xfrm flipH="1" flipV="1">
              <a:off x="899592" y="995499"/>
              <a:ext cx="2808312" cy="7917"/>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3" name="Connecteur droit 142"/>
            <p:cNvCxnSpPr/>
            <p:nvPr/>
          </p:nvCxnSpPr>
          <p:spPr>
            <a:xfrm flipH="1">
              <a:off x="539552" y="1414606"/>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4" name="Connecteur droit 143"/>
            <p:cNvCxnSpPr/>
            <p:nvPr/>
          </p:nvCxnSpPr>
          <p:spPr>
            <a:xfrm flipH="1" flipV="1">
              <a:off x="539552" y="1844823"/>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5" name="Connecteur droit 144"/>
            <p:cNvCxnSpPr/>
            <p:nvPr/>
          </p:nvCxnSpPr>
          <p:spPr>
            <a:xfrm flipH="1" flipV="1">
              <a:off x="539552" y="2276870"/>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6" name="Connecteur droit 145"/>
            <p:cNvCxnSpPr/>
            <p:nvPr/>
          </p:nvCxnSpPr>
          <p:spPr>
            <a:xfrm flipH="1" flipV="1">
              <a:off x="539552" y="2708917"/>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7" name="Connecteur droit 146"/>
            <p:cNvCxnSpPr/>
            <p:nvPr/>
          </p:nvCxnSpPr>
          <p:spPr>
            <a:xfrm flipH="1" flipV="1">
              <a:off x="539552" y="3140964"/>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8" name="Connecteur droit 147"/>
            <p:cNvCxnSpPr/>
            <p:nvPr/>
          </p:nvCxnSpPr>
          <p:spPr>
            <a:xfrm flipH="1" flipV="1">
              <a:off x="539552" y="3573011"/>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9" name="Connecteur droit 148"/>
            <p:cNvCxnSpPr/>
            <p:nvPr/>
          </p:nvCxnSpPr>
          <p:spPr>
            <a:xfrm flipH="1" flipV="1">
              <a:off x="539552" y="4005058"/>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0" name="Connecteur droit 149"/>
            <p:cNvCxnSpPr/>
            <p:nvPr/>
          </p:nvCxnSpPr>
          <p:spPr>
            <a:xfrm flipH="1" flipV="1">
              <a:off x="539552" y="4437105"/>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1" name="Connecteur droit 150"/>
            <p:cNvCxnSpPr/>
            <p:nvPr/>
          </p:nvCxnSpPr>
          <p:spPr>
            <a:xfrm flipH="1" flipV="1">
              <a:off x="539552" y="4869152"/>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2" name="Connecteur droit 151"/>
            <p:cNvCxnSpPr/>
            <p:nvPr/>
          </p:nvCxnSpPr>
          <p:spPr>
            <a:xfrm flipH="1">
              <a:off x="539552" y="530120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3" name="Connecteur droit 152"/>
            <p:cNvCxnSpPr/>
            <p:nvPr/>
          </p:nvCxnSpPr>
          <p:spPr>
            <a:xfrm flipH="1" flipV="1">
              <a:off x="899592" y="5733246"/>
              <a:ext cx="280831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154" name="Groupe 153"/>
          <p:cNvGrpSpPr/>
          <p:nvPr/>
        </p:nvGrpSpPr>
        <p:grpSpPr>
          <a:xfrm>
            <a:off x="4644008" y="836712"/>
            <a:ext cx="3268330" cy="5400600"/>
            <a:chOff x="4499992" y="692693"/>
            <a:chExt cx="3744000" cy="5400605"/>
          </a:xfrm>
          <a:solidFill>
            <a:schemeClr val="bg1"/>
          </a:solidFill>
        </p:grpSpPr>
        <p:sp>
          <p:nvSpPr>
            <p:cNvPr id="155" name="Arrondir un rectangle avec un coin du même côté 154"/>
            <p:cNvSpPr/>
            <p:nvPr/>
          </p:nvSpPr>
          <p:spPr>
            <a:xfrm rot="5400000">
              <a:off x="3671691" y="1520997"/>
              <a:ext cx="5400602" cy="3744000"/>
            </a:xfrm>
            <a:prstGeom prst="round2SameRect">
              <a:avLst>
                <a:gd name="adj1" fmla="val 27643"/>
                <a:gd name="adj2" fmla="val 0"/>
              </a:avLst>
            </a:prstGeom>
            <a:grpFill/>
            <a:ln>
              <a:noFill/>
            </a:ln>
            <a:effectLst>
              <a:innerShdw blurRad="114300" dist="635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156" name="Connecteur droit 155"/>
            <p:cNvCxnSpPr/>
            <p:nvPr/>
          </p:nvCxnSpPr>
          <p:spPr>
            <a:xfrm>
              <a:off x="5004048" y="692693"/>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157" name="Connecteur droit 156"/>
            <p:cNvCxnSpPr/>
            <p:nvPr/>
          </p:nvCxnSpPr>
          <p:spPr>
            <a:xfrm flipH="1">
              <a:off x="5004048" y="995499"/>
              <a:ext cx="2808312" cy="245"/>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8" name="Connecteur droit 157"/>
            <p:cNvCxnSpPr/>
            <p:nvPr/>
          </p:nvCxnSpPr>
          <p:spPr>
            <a:xfrm flipH="1">
              <a:off x="5004048" y="139648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9" name="Connecteur droit 158"/>
            <p:cNvCxnSpPr/>
            <p:nvPr/>
          </p:nvCxnSpPr>
          <p:spPr>
            <a:xfrm flipH="1" flipV="1">
              <a:off x="5004048" y="1844821"/>
              <a:ext cx="3239944"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0" name="Connecteur droit 159"/>
            <p:cNvCxnSpPr/>
            <p:nvPr/>
          </p:nvCxnSpPr>
          <p:spPr>
            <a:xfrm flipH="1" flipV="1">
              <a:off x="5004048" y="2276870"/>
              <a:ext cx="3239944" cy="6"/>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1" name="Connecteur droit 160"/>
            <p:cNvCxnSpPr/>
            <p:nvPr/>
          </p:nvCxnSpPr>
          <p:spPr>
            <a:xfrm flipH="1" flipV="1">
              <a:off x="5004048" y="2707818"/>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2" name="Connecteur droit 161"/>
            <p:cNvCxnSpPr/>
            <p:nvPr/>
          </p:nvCxnSpPr>
          <p:spPr>
            <a:xfrm flipH="1" flipV="1">
              <a:off x="5004048" y="3139857"/>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3" name="Connecteur droit 162"/>
            <p:cNvCxnSpPr/>
            <p:nvPr/>
          </p:nvCxnSpPr>
          <p:spPr>
            <a:xfrm flipH="1" flipV="1">
              <a:off x="5004048" y="3571896"/>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4" name="Connecteur droit 163"/>
            <p:cNvCxnSpPr/>
            <p:nvPr/>
          </p:nvCxnSpPr>
          <p:spPr>
            <a:xfrm flipH="1" flipV="1">
              <a:off x="5004048" y="4003935"/>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5" name="Connecteur droit 164"/>
            <p:cNvCxnSpPr/>
            <p:nvPr/>
          </p:nvCxnSpPr>
          <p:spPr>
            <a:xfrm flipH="1" flipV="1">
              <a:off x="5004048" y="4435974"/>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6" name="Connecteur droit 165"/>
            <p:cNvCxnSpPr/>
            <p:nvPr/>
          </p:nvCxnSpPr>
          <p:spPr>
            <a:xfrm flipH="1" flipV="1">
              <a:off x="5004048" y="4868013"/>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7" name="Connecteur droit 166"/>
            <p:cNvCxnSpPr/>
            <p:nvPr/>
          </p:nvCxnSpPr>
          <p:spPr>
            <a:xfrm flipH="1">
              <a:off x="5004048" y="5300052"/>
              <a:ext cx="3168352"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8" name="Connecteur droit 167"/>
            <p:cNvCxnSpPr/>
            <p:nvPr/>
          </p:nvCxnSpPr>
          <p:spPr>
            <a:xfrm flipH="1">
              <a:off x="5004048" y="5732091"/>
              <a:ext cx="2952328"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sp>
        <p:nvSpPr>
          <p:cNvPr id="127" name="ZoneTexte 126"/>
          <p:cNvSpPr txBox="1"/>
          <p:nvPr/>
        </p:nvSpPr>
        <p:spPr>
          <a:xfrm>
            <a:off x="5249970" y="1412776"/>
            <a:ext cx="2285574" cy="4524315"/>
          </a:xfrm>
          <a:prstGeom prst="rect">
            <a:avLst/>
          </a:prstGeom>
          <a:noFill/>
        </p:spPr>
        <p:txBody>
          <a:bodyPr wrap="square" rtlCol="1">
            <a:spAutoFit/>
          </a:bodyPr>
          <a:lstStyle/>
          <a:p>
            <a:pPr algn="ctr"/>
            <a:r>
              <a:rPr lang="ar-DZ" sz="2400" b="1" dirty="0"/>
              <a:t>تعريف </a:t>
            </a:r>
            <a:r>
              <a:rPr lang="ar-DZ" sz="2400" b="1" dirty="0" smtClean="0"/>
              <a:t>التكلفة:</a:t>
            </a:r>
          </a:p>
          <a:p>
            <a:pPr algn="ctr"/>
            <a:r>
              <a:rPr lang="ar-SA" sz="2400" dirty="0"/>
              <a:t>تعرف التكلفة على أنها قيمة الموارد التي يتم التضحية بها للحصول على سلعة أو </a:t>
            </a:r>
            <a:r>
              <a:rPr lang="ar-SA" sz="2400" dirty="0" smtClean="0"/>
              <a:t>خدمة</a:t>
            </a:r>
            <a:r>
              <a:rPr lang="ar-DZ" sz="2400" dirty="0" smtClean="0"/>
              <a:t>. </a:t>
            </a:r>
            <a:r>
              <a:rPr lang="ar-SA" sz="2400" dirty="0"/>
              <a:t>وتتكون تكلفة إنتاج المنتج من تكلفة المواد الخام وتكلفة أجور العمال والمصروفات الصناعية اللازمة لإنتاج المنتج</a:t>
            </a:r>
            <a:r>
              <a:rPr lang="ar-SA" sz="2400" dirty="0" smtClean="0"/>
              <a:t>.</a:t>
            </a:r>
            <a:endParaRPr lang="en-US" sz="2400" dirty="0"/>
          </a:p>
        </p:txBody>
      </p:sp>
      <p:pic>
        <p:nvPicPr>
          <p:cNvPr id="169" name="Image 16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0581" y="2187052"/>
            <a:ext cx="2591339" cy="2824975"/>
          </a:xfrm>
          <a:prstGeom prst="rect">
            <a:avLst/>
          </a:prstGeom>
        </p:spPr>
      </p:pic>
    </p:spTree>
    <p:extLst>
      <p:ext uri="{BB962C8B-B14F-4D97-AF65-F5344CB8AC3E}">
        <p14:creationId xmlns:p14="http://schemas.microsoft.com/office/powerpoint/2010/main" val="77718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withEffect">
                                  <p:stCondLst>
                                    <p:cond delay="0"/>
                                  </p:stCondLst>
                                  <p:childTnLst>
                                    <p:set>
                                      <p:cBhvr>
                                        <p:cTn id="6" dur="1" fill="hold">
                                          <p:stCondLst>
                                            <p:cond delay="0"/>
                                          </p:stCondLst>
                                        </p:cTn>
                                        <p:tgtEl>
                                          <p:spTgt spid="138"/>
                                        </p:tgtEl>
                                        <p:attrNameLst>
                                          <p:attrName>style.visibility</p:attrName>
                                        </p:attrNameLst>
                                      </p:cBhvr>
                                      <p:to>
                                        <p:strVal val="visible"/>
                                      </p:to>
                                    </p:set>
                                    <p:anim calcmode="lin" valueType="num">
                                      <p:cBhvr additive="base">
                                        <p:cTn id="7" dur="500"/>
                                        <p:tgtEl>
                                          <p:spTgt spid="138"/>
                                        </p:tgtEl>
                                        <p:attrNameLst>
                                          <p:attrName>ppt_x</p:attrName>
                                        </p:attrNameLst>
                                      </p:cBhvr>
                                      <p:tavLst>
                                        <p:tav tm="0">
                                          <p:val>
                                            <p:strVal val="#ppt_x+#ppt_w*1.125000"/>
                                          </p:val>
                                        </p:tav>
                                        <p:tav tm="100000">
                                          <p:val>
                                            <p:strVal val="#ppt_x"/>
                                          </p:val>
                                        </p:tav>
                                      </p:tavLst>
                                    </p:anim>
                                    <p:animEffect transition="in" filter="wipe(left)">
                                      <p:cBhvr>
                                        <p:cTn id="8" dur="500"/>
                                        <p:tgtEl>
                                          <p:spTgt spid="138"/>
                                        </p:tgtEl>
                                      </p:cBhvr>
                                    </p:animEffect>
                                  </p:childTnLst>
                                </p:cTn>
                              </p:par>
                              <p:par>
                                <p:cTn id="9" presetID="12" presetClass="entr" presetSubtype="8" fill="hold" nodeType="withEffect">
                                  <p:stCondLst>
                                    <p:cond delay="0"/>
                                  </p:stCondLst>
                                  <p:childTnLst>
                                    <p:set>
                                      <p:cBhvr>
                                        <p:cTn id="10" dur="1" fill="hold">
                                          <p:stCondLst>
                                            <p:cond delay="0"/>
                                          </p:stCondLst>
                                        </p:cTn>
                                        <p:tgtEl>
                                          <p:spTgt spid="154"/>
                                        </p:tgtEl>
                                        <p:attrNameLst>
                                          <p:attrName>style.visibility</p:attrName>
                                        </p:attrNameLst>
                                      </p:cBhvr>
                                      <p:to>
                                        <p:strVal val="visible"/>
                                      </p:to>
                                    </p:set>
                                    <p:anim calcmode="lin" valueType="num">
                                      <p:cBhvr additive="base">
                                        <p:cTn id="11" dur="500"/>
                                        <p:tgtEl>
                                          <p:spTgt spid="154"/>
                                        </p:tgtEl>
                                        <p:attrNameLst>
                                          <p:attrName>ppt_x</p:attrName>
                                        </p:attrNameLst>
                                      </p:cBhvr>
                                      <p:tavLst>
                                        <p:tav tm="0">
                                          <p:val>
                                            <p:strVal val="#ppt_x-#ppt_w*1.125000"/>
                                          </p:val>
                                        </p:tav>
                                        <p:tav tm="100000">
                                          <p:val>
                                            <p:strVal val="#ppt_x"/>
                                          </p:val>
                                        </p:tav>
                                      </p:tavLst>
                                    </p:anim>
                                    <p:animEffect transition="in" filter="wipe(right)">
                                      <p:cBhvr>
                                        <p:cTn id="12" dur="5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955528" y="548680"/>
            <a:ext cx="7228841" cy="5904656"/>
          </a:xfrm>
          <a:prstGeom prst="roundRect">
            <a:avLst>
              <a:gd name="adj" fmla="val 18634"/>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8" name="Arrondir un rectangle avec un coin du même côté 7"/>
          <p:cNvSpPr/>
          <p:nvPr/>
        </p:nvSpPr>
        <p:spPr>
          <a:xfrm rot="16200000">
            <a:off x="15295" y="1830659"/>
            <a:ext cx="5400597" cy="3268692"/>
          </a:xfrm>
          <a:prstGeom prst="round2SameRect">
            <a:avLst>
              <a:gd name="adj1" fmla="val 27643"/>
              <a:gd name="adj2" fmla="val 0"/>
            </a:avLst>
          </a:prstGeom>
          <a:solidFill>
            <a:schemeClr val="bg1">
              <a:lumMod val="75000"/>
              <a:alpha val="85000"/>
            </a:schemeClr>
          </a:solidFill>
          <a:ln>
            <a:noFill/>
          </a:ln>
          <a:effectLst>
            <a:innerShdw blurRad="114300" dist="635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7" name="Arrondir un rectangle avec un coin du même côté 6"/>
          <p:cNvSpPr/>
          <p:nvPr/>
        </p:nvSpPr>
        <p:spPr>
          <a:xfrm rot="5400000">
            <a:off x="3723824" y="1830840"/>
            <a:ext cx="5400597" cy="3268330"/>
          </a:xfrm>
          <a:prstGeom prst="round2SameRect">
            <a:avLst>
              <a:gd name="adj1" fmla="val 27643"/>
              <a:gd name="adj2" fmla="val 0"/>
            </a:avLst>
          </a:prstGeom>
          <a:solidFill>
            <a:schemeClr val="bg1">
              <a:lumMod val="75000"/>
            </a:schemeClr>
          </a:solidFill>
          <a:ln>
            <a:noFill/>
          </a:ln>
          <a:effectLst>
            <a:innerShdw blurRad="114300" dist="635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grpSp>
        <p:nvGrpSpPr>
          <p:cNvPr id="124" name="Groupe 123"/>
          <p:cNvGrpSpPr/>
          <p:nvPr/>
        </p:nvGrpSpPr>
        <p:grpSpPr>
          <a:xfrm>
            <a:off x="1206966" y="764708"/>
            <a:ext cx="3268692" cy="5400597"/>
            <a:chOff x="539552" y="692694"/>
            <a:chExt cx="3744415" cy="5400602"/>
          </a:xfrm>
          <a:solidFill>
            <a:schemeClr val="bg1"/>
          </a:solidFill>
        </p:grpSpPr>
        <p:sp>
          <p:nvSpPr>
            <p:cNvPr id="5" name="Arrondir un rectangle avec un coin du même côté 4"/>
            <p:cNvSpPr/>
            <p:nvPr/>
          </p:nvSpPr>
          <p:spPr>
            <a:xfrm rot="16200000">
              <a:off x="-288541" y="1520787"/>
              <a:ext cx="5400602" cy="3744415"/>
            </a:xfrm>
            <a:prstGeom prst="round2SameRect">
              <a:avLst>
                <a:gd name="adj1" fmla="val 27643"/>
                <a:gd name="adj2" fmla="val 0"/>
              </a:avLst>
            </a:prstGeom>
            <a:grpFill/>
            <a:ln>
              <a:noFill/>
            </a:ln>
            <a:effectLst>
              <a:innerShdw blurRad="114300" dist="635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82" name="Connecteur droit 81"/>
            <p:cNvCxnSpPr/>
            <p:nvPr/>
          </p:nvCxnSpPr>
          <p:spPr>
            <a:xfrm>
              <a:off x="3707904" y="692696"/>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85" name="Connecteur droit 84"/>
            <p:cNvCxnSpPr/>
            <p:nvPr/>
          </p:nvCxnSpPr>
          <p:spPr>
            <a:xfrm flipH="1" flipV="1">
              <a:off x="899592" y="995499"/>
              <a:ext cx="2808312" cy="7917"/>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86" name="Connecteur droit 85"/>
            <p:cNvCxnSpPr/>
            <p:nvPr/>
          </p:nvCxnSpPr>
          <p:spPr>
            <a:xfrm flipH="1">
              <a:off x="539552" y="1414606"/>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89" name="Connecteur droit 88"/>
            <p:cNvCxnSpPr/>
            <p:nvPr/>
          </p:nvCxnSpPr>
          <p:spPr>
            <a:xfrm flipH="1" flipV="1">
              <a:off x="539552" y="1844823"/>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2" name="Connecteur droit 91"/>
            <p:cNvCxnSpPr/>
            <p:nvPr/>
          </p:nvCxnSpPr>
          <p:spPr>
            <a:xfrm flipH="1" flipV="1">
              <a:off x="539552" y="2276870"/>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3" name="Connecteur droit 92"/>
            <p:cNvCxnSpPr/>
            <p:nvPr/>
          </p:nvCxnSpPr>
          <p:spPr>
            <a:xfrm flipH="1" flipV="1">
              <a:off x="539552" y="2708917"/>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4" name="Connecteur droit 93"/>
            <p:cNvCxnSpPr/>
            <p:nvPr/>
          </p:nvCxnSpPr>
          <p:spPr>
            <a:xfrm flipH="1" flipV="1">
              <a:off x="539552" y="3140964"/>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5" name="Connecteur droit 94"/>
            <p:cNvCxnSpPr/>
            <p:nvPr/>
          </p:nvCxnSpPr>
          <p:spPr>
            <a:xfrm flipH="1" flipV="1">
              <a:off x="539552" y="3573011"/>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6" name="Connecteur droit 95"/>
            <p:cNvCxnSpPr/>
            <p:nvPr/>
          </p:nvCxnSpPr>
          <p:spPr>
            <a:xfrm flipH="1" flipV="1">
              <a:off x="539552" y="4005058"/>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7" name="Connecteur droit 96"/>
            <p:cNvCxnSpPr/>
            <p:nvPr/>
          </p:nvCxnSpPr>
          <p:spPr>
            <a:xfrm flipH="1" flipV="1">
              <a:off x="539552" y="4437105"/>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8" name="Connecteur droit 97"/>
            <p:cNvCxnSpPr/>
            <p:nvPr/>
          </p:nvCxnSpPr>
          <p:spPr>
            <a:xfrm flipH="1" flipV="1">
              <a:off x="539552" y="4869152"/>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99" name="Connecteur droit 98"/>
            <p:cNvCxnSpPr/>
            <p:nvPr/>
          </p:nvCxnSpPr>
          <p:spPr>
            <a:xfrm flipH="1">
              <a:off x="539552" y="530120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0" name="Connecteur droit 99"/>
            <p:cNvCxnSpPr/>
            <p:nvPr/>
          </p:nvCxnSpPr>
          <p:spPr>
            <a:xfrm flipH="1" flipV="1">
              <a:off x="899592" y="5733246"/>
              <a:ext cx="280831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125" name="Groupe 124"/>
          <p:cNvGrpSpPr/>
          <p:nvPr/>
        </p:nvGrpSpPr>
        <p:grpSpPr>
          <a:xfrm>
            <a:off x="4664238" y="764707"/>
            <a:ext cx="3268330" cy="5400600"/>
            <a:chOff x="4499992" y="692693"/>
            <a:chExt cx="3744000" cy="5400605"/>
          </a:xfrm>
          <a:solidFill>
            <a:schemeClr val="bg1"/>
          </a:solidFill>
        </p:grpSpPr>
        <p:sp>
          <p:nvSpPr>
            <p:cNvPr id="6" name="Arrondir un rectangle avec un coin du même côté 5"/>
            <p:cNvSpPr/>
            <p:nvPr/>
          </p:nvSpPr>
          <p:spPr>
            <a:xfrm rot="5400000">
              <a:off x="3671691" y="1520997"/>
              <a:ext cx="5400602" cy="3744000"/>
            </a:xfrm>
            <a:prstGeom prst="round2SameRect">
              <a:avLst>
                <a:gd name="adj1" fmla="val 27643"/>
                <a:gd name="adj2" fmla="val 0"/>
              </a:avLst>
            </a:prstGeom>
            <a:grpFill/>
            <a:ln>
              <a:noFill/>
            </a:ln>
            <a:effectLst>
              <a:innerShdw blurRad="114300" dist="635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83" name="Connecteur droit 82"/>
            <p:cNvCxnSpPr/>
            <p:nvPr/>
          </p:nvCxnSpPr>
          <p:spPr>
            <a:xfrm>
              <a:off x="5004048" y="692693"/>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102" name="Connecteur droit 101"/>
            <p:cNvCxnSpPr/>
            <p:nvPr/>
          </p:nvCxnSpPr>
          <p:spPr>
            <a:xfrm flipH="1">
              <a:off x="5004048" y="995499"/>
              <a:ext cx="2808312" cy="245"/>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3" name="Connecteur droit 102"/>
            <p:cNvCxnSpPr/>
            <p:nvPr/>
          </p:nvCxnSpPr>
          <p:spPr>
            <a:xfrm flipH="1">
              <a:off x="5004048" y="139648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6" name="Connecteur droit 105"/>
            <p:cNvCxnSpPr/>
            <p:nvPr/>
          </p:nvCxnSpPr>
          <p:spPr>
            <a:xfrm flipH="1" flipV="1">
              <a:off x="5004048" y="1844821"/>
              <a:ext cx="3239944"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7" name="Connecteur droit 106"/>
            <p:cNvCxnSpPr/>
            <p:nvPr/>
          </p:nvCxnSpPr>
          <p:spPr>
            <a:xfrm flipH="1" flipV="1">
              <a:off x="5004048" y="2276870"/>
              <a:ext cx="3239944" cy="6"/>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08" name="Connecteur droit 107"/>
            <p:cNvCxnSpPr/>
            <p:nvPr/>
          </p:nvCxnSpPr>
          <p:spPr>
            <a:xfrm flipH="1" flipV="1">
              <a:off x="5004048" y="2707818"/>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3" name="Connecteur droit 112"/>
            <p:cNvCxnSpPr/>
            <p:nvPr/>
          </p:nvCxnSpPr>
          <p:spPr>
            <a:xfrm flipH="1" flipV="1">
              <a:off x="5004048" y="3139857"/>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4" name="Connecteur droit 113"/>
            <p:cNvCxnSpPr/>
            <p:nvPr/>
          </p:nvCxnSpPr>
          <p:spPr>
            <a:xfrm flipH="1" flipV="1">
              <a:off x="5004048" y="3571896"/>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5" name="Connecteur droit 114"/>
            <p:cNvCxnSpPr/>
            <p:nvPr/>
          </p:nvCxnSpPr>
          <p:spPr>
            <a:xfrm flipH="1" flipV="1">
              <a:off x="5004048" y="4003935"/>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6" name="Connecteur droit 115"/>
            <p:cNvCxnSpPr/>
            <p:nvPr/>
          </p:nvCxnSpPr>
          <p:spPr>
            <a:xfrm flipH="1" flipV="1">
              <a:off x="5004048" y="4435974"/>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7" name="Connecteur droit 116"/>
            <p:cNvCxnSpPr/>
            <p:nvPr/>
          </p:nvCxnSpPr>
          <p:spPr>
            <a:xfrm flipH="1" flipV="1">
              <a:off x="5004048" y="4868013"/>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8" name="Connecteur droit 117"/>
            <p:cNvCxnSpPr/>
            <p:nvPr/>
          </p:nvCxnSpPr>
          <p:spPr>
            <a:xfrm flipH="1">
              <a:off x="5004048" y="5300052"/>
              <a:ext cx="3168352"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9" name="Connecteur droit 118"/>
            <p:cNvCxnSpPr/>
            <p:nvPr/>
          </p:nvCxnSpPr>
          <p:spPr>
            <a:xfrm flipH="1">
              <a:off x="5004048" y="5732091"/>
              <a:ext cx="2952328"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sp>
        <p:nvSpPr>
          <p:cNvPr id="2" name="ZoneTexte 1"/>
          <p:cNvSpPr txBox="1"/>
          <p:nvPr/>
        </p:nvSpPr>
        <p:spPr>
          <a:xfrm>
            <a:off x="1259632" y="1444139"/>
            <a:ext cx="2713151" cy="646331"/>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الوظيفة المالية والتحليل المالي</a:t>
            </a:r>
            <a:endParaRPr lang="ar-DZ" dirty="0">
              <a:latin typeface="Segoe UI" panose="020B0502040204020203" pitchFamily="34" charset="0"/>
              <a:ea typeface="Segoe UI" panose="020B0502040204020203" pitchFamily="34" charset="0"/>
              <a:cs typeface="Segoe UI" panose="020B0502040204020203" pitchFamily="34" charset="0"/>
            </a:endParaRPr>
          </a:p>
        </p:txBody>
      </p:sp>
      <p:sp>
        <p:nvSpPr>
          <p:cNvPr id="105" name="ZoneTexte 104"/>
          <p:cNvSpPr txBox="1"/>
          <p:nvPr/>
        </p:nvSpPr>
        <p:spPr>
          <a:xfrm>
            <a:off x="1206966" y="2450584"/>
            <a:ext cx="2765817" cy="923330"/>
          </a:xfrm>
          <a:prstGeom prst="rect">
            <a:avLst/>
          </a:prstGeom>
          <a:noFill/>
        </p:spPr>
        <p:txBody>
          <a:bodyPr wrap="square" rtlCol="1">
            <a:spAutoFit/>
          </a:bodyPr>
          <a:lstStyle>
            <a:defPPr>
              <a:defRPr lang="ar-DZ"/>
            </a:defPPr>
            <a:lvl1pPr>
              <a:defRPr b="1">
                <a:latin typeface="Segoe UI" panose="020B0502040204020203" pitchFamily="34" charset="0"/>
                <a:ea typeface="Segoe UI" panose="020B0502040204020203" pitchFamily="34" charset="0"/>
                <a:cs typeface="Segoe UI" panose="020B0502040204020203" pitchFamily="34" charset="0"/>
              </a:defRPr>
            </a:lvl1pPr>
          </a:lstStyle>
          <a:p>
            <a:r>
              <a:rPr lang="ar-DZ" dirty="0"/>
              <a:t>الميزانية الوظيفيــــة وتحليلــــها بواسطـــة المؤشرات الماليـــة1</a:t>
            </a:r>
          </a:p>
        </p:txBody>
      </p:sp>
      <p:sp>
        <p:nvSpPr>
          <p:cNvPr id="109" name="ZoneTexte 108"/>
          <p:cNvSpPr txBox="1"/>
          <p:nvPr/>
        </p:nvSpPr>
        <p:spPr>
          <a:xfrm>
            <a:off x="1282892" y="3696783"/>
            <a:ext cx="2689891" cy="923330"/>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الميزانية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الوظيفيــــة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وتحليلــــها</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بواسطـــة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المؤشرات</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الماليـــة2</a:t>
            </a:r>
          </a:p>
        </p:txBody>
      </p:sp>
      <p:sp>
        <p:nvSpPr>
          <p:cNvPr id="110" name="ZoneTexte 109"/>
          <p:cNvSpPr txBox="1"/>
          <p:nvPr/>
        </p:nvSpPr>
        <p:spPr>
          <a:xfrm>
            <a:off x="1260582" y="4851346"/>
            <a:ext cx="2734510" cy="923330"/>
          </a:xfrm>
          <a:prstGeom prst="rect">
            <a:avLst/>
          </a:prstGeom>
          <a:noFill/>
        </p:spPr>
        <p:txBody>
          <a:bodyPr wrap="square" rtlCol="1">
            <a:spAutoFit/>
          </a:bodyPr>
          <a:lstStyle/>
          <a:p>
            <a:r>
              <a:rPr lang="ar-DZ" b="1" dirty="0">
                <a:ea typeface="Times New Roman"/>
              </a:rPr>
              <a:t>ا</a:t>
            </a:r>
            <a:r>
              <a:rPr lang="ar-DZ" b="1" dirty="0">
                <a:latin typeface="Segoe UI" panose="020B0502040204020203" pitchFamily="34" charset="0"/>
                <a:ea typeface="Segoe UI" panose="020B0502040204020203" pitchFamily="34" charset="0"/>
                <a:cs typeface="Segoe UI" panose="020B0502040204020203" pitchFamily="34" charset="0"/>
              </a:rPr>
              <a:t>لميزانية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الوظيفيــــة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وتحليلــــها</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بواسطـــة</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المؤشرات</a:t>
            </a:r>
            <a:r>
              <a:rPr lang="ar-DZ" b="1" dirty="0">
                <a:ea typeface="Times New Roman"/>
              </a:rPr>
              <a:t> </a:t>
            </a:r>
            <a:r>
              <a:rPr lang="ar-DZ" b="1" dirty="0">
                <a:latin typeface="Segoe UI" panose="020B0502040204020203" pitchFamily="34" charset="0"/>
                <a:ea typeface="Segoe UI" panose="020B0502040204020203" pitchFamily="34" charset="0"/>
                <a:cs typeface="Segoe UI" panose="020B0502040204020203" pitchFamily="34" charset="0"/>
              </a:rPr>
              <a:t>الماليـــة3</a:t>
            </a:r>
          </a:p>
        </p:txBody>
      </p:sp>
      <p:sp>
        <p:nvSpPr>
          <p:cNvPr id="111" name="ZoneTexte 110"/>
          <p:cNvSpPr txBox="1"/>
          <p:nvPr/>
        </p:nvSpPr>
        <p:spPr>
          <a:xfrm>
            <a:off x="5249970" y="1448285"/>
            <a:ext cx="2588326" cy="646331"/>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تحليل حسابات النتائج بواسطة المؤشرات المالية1</a:t>
            </a:r>
          </a:p>
        </p:txBody>
      </p:sp>
      <p:sp>
        <p:nvSpPr>
          <p:cNvPr id="112" name="ZoneTexte 111"/>
          <p:cNvSpPr txBox="1"/>
          <p:nvPr/>
        </p:nvSpPr>
        <p:spPr>
          <a:xfrm>
            <a:off x="5104254" y="2547093"/>
            <a:ext cx="2704144" cy="646331"/>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تحليل حسابات النتائج بواسطة المؤشرات المالية2</a:t>
            </a:r>
          </a:p>
        </p:txBody>
      </p:sp>
      <p:sp>
        <p:nvSpPr>
          <p:cNvPr id="123" name="ZoneTexte 122"/>
          <p:cNvSpPr txBox="1"/>
          <p:nvPr/>
        </p:nvSpPr>
        <p:spPr>
          <a:xfrm>
            <a:off x="4886998" y="3751097"/>
            <a:ext cx="2983073" cy="646331"/>
          </a:xfrm>
          <a:prstGeom prst="rect">
            <a:avLst/>
          </a:prstGeom>
          <a:noFill/>
        </p:spPr>
        <p:txBody>
          <a:bodyPr wrap="square" rtlCol="1">
            <a:spAutoFit/>
          </a:bodyPr>
          <a:lstStyle/>
          <a:p>
            <a:r>
              <a:rPr lang="ar-SA" b="1" dirty="0">
                <a:latin typeface="Segoe UI" panose="020B0502040204020203" pitchFamily="34" charset="0"/>
                <a:ea typeface="Segoe UI" panose="020B0502040204020203" pitchFamily="34" charset="0"/>
                <a:cs typeface="Segoe UI" panose="020B0502040204020203" pitchFamily="34" charset="0"/>
              </a:rPr>
              <a:t>التخطيط المالي من خلال الرافعة التشغيلية واستخداماتها</a:t>
            </a:r>
            <a:endParaRPr lang="ar-DZ" b="1" dirty="0">
              <a:latin typeface="Segoe UI" panose="020B0502040204020203" pitchFamily="34" charset="0"/>
              <a:ea typeface="Segoe UI" panose="020B0502040204020203" pitchFamily="34" charset="0"/>
              <a:cs typeface="Segoe UI" panose="020B0502040204020203" pitchFamily="34" charset="0"/>
            </a:endParaRPr>
          </a:p>
        </p:txBody>
      </p:sp>
      <p:sp>
        <p:nvSpPr>
          <p:cNvPr id="139" name="ZoneTexte 138"/>
          <p:cNvSpPr txBox="1"/>
          <p:nvPr/>
        </p:nvSpPr>
        <p:spPr>
          <a:xfrm>
            <a:off x="5004048" y="4869160"/>
            <a:ext cx="2770327" cy="923330"/>
          </a:xfrm>
          <a:prstGeom prst="rect">
            <a:avLst/>
          </a:prstGeom>
          <a:noFill/>
        </p:spPr>
        <p:txBody>
          <a:bodyPr wrap="square" rtlCol="1">
            <a:spAutoFit/>
          </a:bodyPr>
          <a:lstStyle/>
          <a:p>
            <a:r>
              <a:rPr lang="ar-DZ" b="1" dirty="0">
                <a:latin typeface="Segoe UI" panose="020B0502040204020203" pitchFamily="34" charset="0"/>
                <a:ea typeface="Segoe UI" panose="020B0502040204020203" pitchFamily="34" charset="0"/>
                <a:cs typeface="Segoe UI" panose="020B0502040204020203" pitchFamily="34" charset="0"/>
              </a:rPr>
              <a:t>الرفع المالي والعوامل المؤثرة على معدل العائد على حقوق الملكية</a:t>
            </a:r>
          </a:p>
        </p:txBody>
      </p:sp>
      <p:grpSp>
        <p:nvGrpSpPr>
          <p:cNvPr id="138" name="Groupe 137"/>
          <p:cNvGrpSpPr/>
          <p:nvPr/>
        </p:nvGrpSpPr>
        <p:grpSpPr>
          <a:xfrm>
            <a:off x="1187624" y="836712"/>
            <a:ext cx="3268692" cy="5400597"/>
            <a:chOff x="539552" y="692694"/>
            <a:chExt cx="3744415" cy="5400602"/>
          </a:xfrm>
          <a:solidFill>
            <a:schemeClr val="bg1"/>
          </a:solidFill>
        </p:grpSpPr>
        <p:sp>
          <p:nvSpPr>
            <p:cNvPr id="140" name="Arrondir un rectangle avec un coin du même côté 139"/>
            <p:cNvSpPr/>
            <p:nvPr/>
          </p:nvSpPr>
          <p:spPr>
            <a:xfrm rot="16200000">
              <a:off x="-288541" y="1520787"/>
              <a:ext cx="5400602" cy="3744415"/>
            </a:xfrm>
            <a:prstGeom prst="round2SameRect">
              <a:avLst>
                <a:gd name="adj1" fmla="val 27643"/>
                <a:gd name="adj2" fmla="val 0"/>
              </a:avLst>
            </a:prstGeom>
            <a:grpFill/>
            <a:ln>
              <a:noFill/>
            </a:ln>
            <a:effectLst>
              <a:innerShdw blurRad="114300" dist="635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141" name="Connecteur droit 140"/>
            <p:cNvCxnSpPr/>
            <p:nvPr/>
          </p:nvCxnSpPr>
          <p:spPr>
            <a:xfrm>
              <a:off x="3707904" y="692696"/>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142" name="Connecteur droit 141"/>
            <p:cNvCxnSpPr/>
            <p:nvPr/>
          </p:nvCxnSpPr>
          <p:spPr>
            <a:xfrm flipH="1" flipV="1">
              <a:off x="899592" y="995499"/>
              <a:ext cx="2808312" cy="7917"/>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3" name="Connecteur droit 142"/>
            <p:cNvCxnSpPr/>
            <p:nvPr/>
          </p:nvCxnSpPr>
          <p:spPr>
            <a:xfrm flipH="1">
              <a:off x="539552" y="1414606"/>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4" name="Connecteur droit 143"/>
            <p:cNvCxnSpPr/>
            <p:nvPr/>
          </p:nvCxnSpPr>
          <p:spPr>
            <a:xfrm flipH="1" flipV="1">
              <a:off x="539552" y="1844823"/>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5" name="Connecteur droit 144"/>
            <p:cNvCxnSpPr/>
            <p:nvPr/>
          </p:nvCxnSpPr>
          <p:spPr>
            <a:xfrm flipH="1" flipV="1">
              <a:off x="539552" y="2276870"/>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6" name="Connecteur droit 145"/>
            <p:cNvCxnSpPr/>
            <p:nvPr/>
          </p:nvCxnSpPr>
          <p:spPr>
            <a:xfrm flipH="1" flipV="1">
              <a:off x="539552" y="2708917"/>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7" name="Connecteur droit 146"/>
            <p:cNvCxnSpPr/>
            <p:nvPr/>
          </p:nvCxnSpPr>
          <p:spPr>
            <a:xfrm flipH="1" flipV="1">
              <a:off x="539552" y="3140964"/>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8" name="Connecteur droit 147"/>
            <p:cNvCxnSpPr/>
            <p:nvPr/>
          </p:nvCxnSpPr>
          <p:spPr>
            <a:xfrm flipH="1" flipV="1">
              <a:off x="539552" y="3573011"/>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49" name="Connecteur droit 148"/>
            <p:cNvCxnSpPr/>
            <p:nvPr/>
          </p:nvCxnSpPr>
          <p:spPr>
            <a:xfrm flipH="1" flipV="1">
              <a:off x="539552" y="4005058"/>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0" name="Connecteur droit 149"/>
            <p:cNvCxnSpPr/>
            <p:nvPr/>
          </p:nvCxnSpPr>
          <p:spPr>
            <a:xfrm flipH="1" flipV="1">
              <a:off x="539552" y="4437105"/>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1" name="Connecteur droit 150"/>
            <p:cNvCxnSpPr/>
            <p:nvPr/>
          </p:nvCxnSpPr>
          <p:spPr>
            <a:xfrm flipH="1" flipV="1">
              <a:off x="539552" y="4869152"/>
              <a:ext cx="316835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2" name="Connecteur droit 151"/>
            <p:cNvCxnSpPr/>
            <p:nvPr/>
          </p:nvCxnSpPr>
          <p:spPr>
            <a:xfrm flipH="1">
              <a:off x="539552" y="530120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3" name="Connecteur droit 152"/>
            <p:cNvCxnSpPr/>
            <p:nvPr/>
          </p:nvCxnSpPr>
          <p:spPr>
            <a:xfrm flipH="1" flipV="1">
              <a:off x="899592" y="5733246"/>
              <a:ext cx="2808312"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154" name="Groupe 153"/>
          <p:cNvGrpSpPr/>
          <p:nvPr/>
        </p:nvGrpSpPr>
        <p:grpSpPr>
          <a:xfrm>
            <a:off x="4644008" y="836712"/>
            <a:ext cx="3268330" cy="5400600"/>
            <a:chOff x="4499992" y="692693"/>
            <a:chExt cx="3744000" cy="5400605"/>
          </a:xfrm>
          <a:solidFill>
            <a:schemeClr val="bg1"/>
          </a:solidFill>
        </p:grpSpPr>
        <p:sp>
          <p:nvSpPr>
            <p:cNvPr id="155" name="Arrondir un rectangle avec un coin du même côté 154"/>
            <p:cNvSpPr/>
            <p:nvPr/>
          </p:nvSpPr>
          <p:spPr>
            <a:xfrm rot="5400000">
              <a:off x="3671691" y="1520997"/>
              <a:ext cx="5400602" cy="3744000"/>
            </a:xfrm>
            <a:prstGeom prst="round2SameRect">
              <a:avLst>
                <a:gd name="adj1" fmla="val 27643"/>
                <a:gd name="adj2" fmla="val 0"/>
              </a:avLst>
            </a:prstGeom>
            <a:grpFill/>
            <a:ln>
              <a:noFill/>
            </a:ln>
            <a:effectLst>
              <a:innerShdw blurRad="114300" dist="635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156" name="Connecteur droit 155"/>
            <p:cNvCxnSpPr/>
            <p:nvPr/>
          </p:nvCxnSpPr>
          <p:spPr>
            <a:xfrm>
              <a:off x="5004048" y="692693"/>
              <a:ext cx="0" cy="5400599"/>
            </a:xfrm>
            <a:prstGeom prst="line">
              <a:avLst/>
            </a:prstGeom>
            <a:grpFill/>
            <a:ln>
              <a:solidFill>
                <a:srgbClr val="FF0000">
                  <a:alpha val="50000"/>
                </a:srgbClr>
              </a:solidFill>
            </a:ln>
          </p:spPr>
          <p:style>
            <a:lnRef idx="1">
              <a:schemeClr val="accent1"/>
            </a:lnRef>
            <a:fillRef idx="0">
              <a:schemeClr val="accent1"/>
            </a:fillRef>
            <a:effectRef idx="0">
              <a:schemeClr val="accent1"/>
            </a:effectRef>
            <a:fontRef idx="minor">
              <a:schemeClr val="tx1"/>
            </a:fontRef>
          </p:style>
        </p:cxnSp>
        <p:cxnSp>
          <p:nvCxnSpPr>
            <p:cNvPr id="157" name="Connecteur droit 156"/>
            <p:cNvCxnSpPr/>
            <p:nvPr/>
          </p:nvCxnSpPr>
          <p:spPr>
            <a:xfrm flipH="1">
              <a:off x="5004048" y="995499"/>
              <a:ext cx="2808312" cy="245"/>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8" name="Connecteur droit 157"/>
            <p:cNvCxnSpPr/>
            <p:nvPr/>
          </p:nvCxnSpPr>
          <p:spPr>
            <a:xfrm flipH="1">
              <a:off x="5004048" y="1396481"/>
              <a:ext cx="3168352" cy="0"/>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9" name="Connecteur droit 158"/>
            <p:cNvCxnSpPr/>
            <p:nvPr/>
          </p:nvCxnSpPr>
          <p:spPr>
            <a:xfrm flipH="1" flipV="1">
              <a:off x="5004048" y="1844821"/>
              <a:ext cx="3239944" cy="2"/>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0" name="Connecteur droit 159"/>
            <p:cNvCxnSpPr/>
            <p:nvPr/>
          </p:nvCxnSpPr>
          <p:spPr>
            <a:xfrm flipH="1" flipV="1">
              <a:off x="5004048" y="2276870"/>
              <a:ext cx="3239944" cy="6"/>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1" name="Connecteur droit 160"/>
            <p:cNvCxnSpPr/>
            <p:nvPr/>
          </p:nvCxnSpPr>
          <p:spPr>
            <a:xfrm flipH="1" flipV="1">
              <a:off x="5004048" y="2707818"/>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2" name="Connecteur droit 161"/>
            <p:cNvCxnSpPr/>
            <p:nvPr/>
          </p:nvCxnSpPr>
          <p:spPr>
            <a:xfrm flipH="1" flipV="1">
              <a:off x="5004048" y="3139857"/>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3" name="Connecteur droit 162"/>
            <p:cNvCxnSpPr/>
            <p:nvPr/>
          </p:nvCxnSpPr>
          <p:spPr>
            <a:xfrm flipH="1" flipV="1">
              <a:off x="5004048" y="3571896"/>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4" name="Connecteur droit 163"/>
            <p:cNvCxnSpPr/>
            <p:nvPr/>
          </p:nvCxnSpPr>
          <p:spPr>
            <a:xfrm flipH="1" flipV="1">
              <a:off x="5004048" y="4003935"/>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5" name="Connecteur droit 164"/>
            <p:cNvCxnSpPr/>
            <p:nvPr/>
          </p:nvCxnSpPr>
          <p:spPr>
            <a:xfrm flipH="1" flipV="1">
              <a:off x="5004048" y="4435974"/>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6" name="Connecteur droit 165"/>
            <p:cNvCxnSpPr/>
            <p:nvPr/>
          </p:nvCxnSpPr>
          <p:spPr>
            <a:xfrm flipH="1" flipV="1">
              <a:off x="5004048" y="4868013"/>
              <a:ext cx="3239944" cy="111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7" name="Connecteur droit 166"/>
            <p:cNvCxnSpPr/>
            <p:nvPr/>
          </p:nvCxnSpPr>
          <p:spPr>
            <a:xfrm flipH="1">
              <a:off x="5004048" y="5300052"/>
              <a:ext cx="3168352"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68" name="Connecteur droit 167"/>
            <p:cNvCxnSpPr/>
            <p:nvPr/>
          </p:nvCxnSpPr>
          <p:spPr>
            <a:xfrm flipH="1">
              <a:off x="5004048" y="5732091"/>
              <a:ext cx="2952328" cy="1"/>
            </a:xfrm>
            <a:prstGeom prst="line">
              <a:avLst/>
            </a:prstGeom>
            <a:grpFill/>
            <a:ln>
              <a:solidFill>
                <a:schemeClr val="accent6">
                  <a:lumMod val="50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80" name="Groupe 79"/>
          <p:cNvGrpSpPr/>
          <p:nvPr/>
        </p:nvGrpSpPr>
        <p:grpSpPr>
          <a:xfrm>
            <a:off x="4230750" y="846830"/>
            <a:ext cx="656248" cy="5190210"/>
            <a:chOff x="4003415" y="774816"/>
            <a:chExt cx="751758" cy="5190215"/>
          </a:xfrm>
        </p:grpSpPr>
        <p:grpSp>
          <p:nvGrpSpPr>
            <p:cNvPr id="79" name="Groupe 78"/>
            <p:cNvGrpSpPr/>
            <p:nvPr/>
          </p:nvGrpSpPr>
          <p:grpSpPr>
            <a:xfrm>
              <a:off x="4014178" y="774816"/>
              <a:ext cx="733324" cy="228845"/>
              <a:chOff x="4014178" y="774816"/>
              <a:chExt cx="733324" cy="228845"/>
            </a:xfrm>
          </p:grpSpPr>
          <p:sp>
            <p:nvSpPr>
              <p:cNvPr id="10" name="Google Shape;151;p5"/>
              <p:cNvSpPr/>
              <p:nvPr/>
            </p:nvSpPr>
            <p:spPr>
              <a:xfrm>
                <a:off x="4518902" y="775061"/>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1" name="Google Shape;152;p5"/>
              <p:cNvSpPr/>
              <p:nvPr/>
            </p:nvSpPr>
            <p:spPr>
              <a:xfrm>
                <a:off x="4123249" y="819965"/>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2" name="Google Shape;153;p5"/>
              <p:cNvSpPr/>
              <p:nvPr/>
            </p:nvSpPr>
            <p:spPr>
              <a:xfrm>
                <a:off x="4131585" y="921265"/>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3" name="Google Shape;151;p5"/>
              <p:cNvSpPr/>
              <p:nvPr/>
            </p:nvSpPr>
            <p:spPr>
              <a:xfrm>
                <a:off x="4014178" y="774816"/>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14" name="Groupe 13"/>
            <p:cNvGrpSpPr/>
            <p:nvPr/>
          </p:nvGrpSpPr>
          <p:grpSpPr>
            <a:xfrm>
              <a:off x="4006696" y="1182830"/>
              <a:ext cx="740141" cy="231775"/>
              <a:chOff x="1271527" y="932755"/>
              <a:chExt cx="740141" cy="231775"/>
            </a:xfrm>
          </p:grpSpPr>
          <p:sp>
            <p:nvSpPr>
              <p:cNvPr id="1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1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19" name="Groupe 18"/>
            <p:cNvGrpSpPr/>
            <p:nvPr/>
          </p:nvGrpSpPr>
          <p:grpSpPr>
            <a:xfrm>
              <a:off x="4005410" y="1556792"/>
              <a:ext cx="740141" cy="231775"/>
              <a:chOff x="1271527" y="932755"/>
              <a:chExt cx="740141" cy="231775"/>
            </a:xfrm>
          </p:grpSpPr>
          <p:sp>
            <p:nvSpPr>
              <p:cNvPr id="2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2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2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24" name="Groupe 23"/>
            <p:cNvGrpSpPr/>
            <p:nvPr/>
          </p:nvGrpSpPr>
          <p:grpSpPr>
            <a:xfrm>
              <a:off x="4015032" y="1916832"/>
              <a:ext cx="740141" cy="231775"/>
              <a:chOff x="1271527" y="932755"/>
              <a:chExt cx="740141" cy="231775"/>
            </a:xfrm>
          </p:grpSpPr>
          <p:sp>
            <p:nvSpPr>
              <p:cNvPr id="2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2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29" name="Groupe 28"/>
            <p:cNvGrpSpPr/>
            <p:nvPr/>
          </p:nvGrpSpPr>
          <p:grpSpPr>
            <a:xfrm>
              <a:off x="4015032" y="2276872"/>
              <a:ext cx="740141" cy="231775"/>
              <a:chOff x="1271527" y="932755"/>
              <a:chExt cx="740141" cy="231775"/>
            </a:xfrm>
          </p:grpSpPr>
          <p:sp>
            <p:nvSpPr>
              <p:cNvPr id="3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3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3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34" name="Groupe 33"/>
            <p:cNvGrpSpPr/>
            <p:nvPr/>
          </p:nvGrpSpPr>
          <p:grpSpPr>
            <a:xfrm>
              <a:off x="4015032" y="2636912"/>
              <a:ext cx="740141" cy="231775"/>
              <a:chOff x="1271527" y="932755"/>
              <a:chExt cx="740141" cy="231775"/>
            </a:xfrm>
          </p:grpSpPr>
          <p:sp>
            <p:nvSpPr>
              <p:cNvPr id="3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3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3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39" name="Groupe 38"/>
            <p:cNvGrpSpPr/>
            <p:nvPr/>
          </p:nvGrpSpPr>
          <p:grpSpPr>
            <a:xfrm>
              <a:off x="4004745" y="2996952"/>
              <a:ext cx="740141" cy="231775"/>
              <a:chOff x="1271527" y="932755"/>
              <a:chExt cx="740141" cy="231775"/>
            </a:xfrm>
          </p:grpSpPr>
          <p:sp>
            <p:nvSpPr>
              <p:cNvPr id="4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4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4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44" name="Groupe 43"/>
            <p:cNvGrpSpPr/>
            <p:nvPr/>
          </p:nvGrpSpPr>
          <p:grpSpPr>
            <a:xfrm>
              <a:off x="4014763" y="3392997"/>
              <a:ext cx="740141" cy="231775"/>
              <a:chOff x="1271527" y="932755"/>
              <a:chExt cx="740141" cy="231775"/>
            </a:xfrm>
          </p:grpSpPr>
          <p:sp>
            <p:nvSpPr>
              <p:cNvPr id="4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4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49" name="Groupe 48"/>
            <p:cNvGrpSpPr/>
            <p:nvPr/>
          </p:nvGrpSpPr>
          <p:grpSpPr>
            <a:xfrm>
              <a:off x="4014763" y="3789040"/>
              <a:ext cx="740141" cy="231775"/>
              <a:chOff x="1271527" y="932755"/>
              <a:chExt cx="740141" cy="231775"/>
            </a:xfrm>
          </p:grpSpPr>
          <p:sp>
            <p:nvSpPr>
              <p:cNvPr id="5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5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5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54" name="Groupe 53"/>
            <p:cNvGrpSpPr/>
            <p:nvPr/>
          </p:nvGrpSpPr>
          <p:grpSpPr>
            <a:xfrm>
              <a:off x="4004080" y="4149080"/>
              <a:ext cx="740141" cy="231775"/>
              <a:chOff x="1271527" y="932755"/>
              <a:chExt cx="740141" cy="231775"/>
            </a:xfrm>
          </p:grpSpPr>
          <p:sp>
            <p:nvSpPr>
              <p:cNvPr id="5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5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5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59" name="Groupe 58"/>
            <p:cNvGrpSpPr/>
            <p:nvPr/>
          </p:nvGrpSpPr>
          <p:grpSpPr>
            <a:xfrm>
              <a:off x="4014763" y="4581128"/>
              <a:ext cx="740141" cy="231775"/>
              <a:chOff x="1271527" y="932755"/>
              <a:chExt cx="740141" cy="231775"/>
            </a:xfrm>
          </p:grpSpPr>
          <p:sp>
            <p:nvSpPr>
              <p:cNvPr id="6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6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6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64" name="Groupe 63"/>
            <p:cNvGrpSpPr/>
            <p:nvPr/>
          </p:nvGrpSpPr>
          <p:grpSpPr>
            <a:xfrm>
              <a:off x="4003415" y="5013176"/>
              <a:ext cx="740141" cy="231775"/>
              <a:chOff x="1271527" y="932755"/>
              <a:chExt cx="740141" cy="231775"/>
            </a:xfrm>
          </p:grpSpPr>
          <p:sp>
            <p:nvSpPr>
              <p:cNvPr id="6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6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69" name="Groupe 68"/>
            <p:cNvGrpSpPr/>
            <p:nvPr/>
          </p:nvGrpSpPr>
          <p:grpSpPr>
            <a:xfrm>
              <a:off x="4014763" y="5373216"/>
              <a:ext cx="740141" cy="231775"/>
              <a:chOff x="1271527" y="932755"/>
              <a:chExt cx="740141" cy="231775"/>
            </a:xfrm>
          </p:grpSpPr>
          <p:sp>
            <p:nvSpPr>
              <p:cNvPr id="70"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7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2"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73"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nvGrpSpPr>
            <p:cNvPr id="74" name="Groupe 73"/>
            <p:cNvGrpSpPr/>
            <p:nvPr/>
          </p:nvGrpSpPr>
          <p:grpSpPr>
            <a:xfrm>
              <a:off x="4014763" y="5733256"/>
              <a:ext cx="740141" cy="231775"/>
              <a:chOff x="1271527" y="932755"/>
              <a:chExt cx="740141" cy="231775"/>
            </a:xfrm>
          </p:grpSpPr>
          <p:sp>
            <p:nvSpPr>
              <p:cNvPr id="75" name="Google Shape;151;p5"/>
              <p:cNvSpPr/>
              <p:nvPr/>
            </p:nvSpPr>
            <p:spPr>
              <a:xfrm>
                <a:off x="1783068" y="932755"/>
                <a:ext cx="228600" cy="228600"/>
              </a:xfrm>
              <a:prstGeom prst="ellipse">
                <a:avLst/>
              </a:prstGeom>
              <a:solidFill>
                <a:srgbClr val="654F5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pic>
            <p:nvPicPr>
              <p:cNvPr id="7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527" y="932755"/>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7" name="Google Shape;152;p5"/>
              <p:cNvSpPr/>
              <p:nvPr/>
            </p:nvSpPr>
            <p:spPr>
              <a:xfrm>
                <a:off x="1387415" y="9776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sp>
            <p:nvSpPr>
              <p:cNvPr id="78" name="Google Shape;153;p5"/>
              <p:cNvSpPr/>
              <p:nvPr/>
            </p:nvSpPr>
            <p:spPr>
              <a:xfrm>
                <a:off x="1395751" y="1078959"/>
                <a:ext cx="507037" cy="52004"/>
              </a:xfrm>
              <a:prstGeom prst="flowChartTerminator">
                <a:avLst/>
              </a:prstGeom>
              <a:gradFill>
                <a:gsLst>
                  <a:gs pos="0">
                    <a:srgbClr val="595959"/>
                  </a:gs>
                  <a:gs pos="24000">
                    <a:srgbClr val="3F3F3F"/>
                  </a:gs>
                  <a:gs pos="47000">
                    <a:srgbClr val="FFFFFF"/>
                  </a:gs>
                  <a:gs pos="79668">
                    <a:srgbClr val="FFFFFF"/>
                  </a:gs>
                  <a:gs pos="93000">
                    <a:srgbClr val="3F3F3F"/>
                  </a:gs>
                  <a:gs pos="100000">
                    <a:srgbClr val="3F3F3F"/>
                  </a:gs>
                </a:gsLst>
                <a:lin ang="0" scaled="0"/>
              </a:gra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ea typeface="Calibri"/>
                  <a:cs typeface="Calibri"/>
                  <a:sym typeface="Calibri"/>
                </a:endParaRPr>
              </a:p>
            </p:txBody>
          </p:sp>
        </p:grpSp>
      </p:grpSp>
      <p:sp>
        <p:nvSpPr>
          <p:cNvPr id="127" name="ZoneTexte 126"/>
          <p:cNvSpPr txBox="1"/>
          <p:nvPr/>
        </p:nvSpPr>
        <p:spPr>
          <a:xfrm>
            <a:off x="5249970" y="1558623"/>
            <a:ext cx="2382370" cy="1323439"/>
          </a:xfrm>
          <a:prstGeom prst="rect">
            <a:avLst/>
          </a:prstGeom>
          <a:noFill/>
        </p:spPr>
        <p:txBody>
          <a:bodyPr wrap="square" rtlCol="1">
            <a:spAutoFit/>
          </a:bodyPr>
          <a:lstStyle/>
          <a:p>
            <a:pPr algn="ctr"/>
            <a:r>
              <a:rPr lang="ar-SA" sz="2000" b="1" dirty="0"/>
              <a:t>أنواع </a:t>
            </a:r>
            <a:r>
              <a:rPr lang="ar-SA" sz="2000" b="1" dirty="0" smtClean="0"/>
              <a:t>التكاليف</a:t>
            </a:r>
            <a:r>
              <a:rPr lang="ar-DZ" sz="2000" b="1" dirty="0" smtClean="0"/>
              <a:t>:</a:t>
            </a:r>
          </a:p>
          <a:p>
            <a:pPr algn="ctr"/>
            <a:r>
              <a:rPr lang="ar-SA" sz="2000" dirty="0"/>
              <a:t>أ/ </a:t>
            </a:r>
            <a:r>
              <a:rPr lang="ar-SA" sz="2000" b="1" dirty="0"/>
              <a:t>تصنيف التكاليف حسب علاقتها </a:t>
            </a:r>
            <a:r>
              <a:rPr lang="ar-SA" sz="2000" b="1" dirty="0" smtClean="0"/>
              <a:t>بالمنتوج</a:t>
            </a:r>
            <a:endParaRPr lang="ar-DZ" sz="2000" b="1" dirty="0" smtClean="0"/>
          </a:p>
          <a:p>
            <a:pPr algn="ctr"/>
            <a:endParaRPr lang="ar-DZ" sz="2000" b="1" dirty="0">
              <a:latin typeface="Segoe UI" panose="020B0502040204020203" pitchFamily="34" charset="0"/>
              <a:ea typeface="Segoe UI" panose="020B0502040204020203" pitchFamily="34" charset="0"/>
              <a:cs typeface="Segoe UI" panose="020B0502040204020203" pitchFamily="34" charset="0"/>
            </a:endParaRPr>
          </a:p>
        </p:txBody>
      </p:sp>
      <p:pic>
        <p:nvPicPr>
          <p:cNvPr id="169" name="Image 16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2891" y="1699711"/>
            <a:ext cx="2497021" cy="3385475"/>
          </a:xfrm>
          <a:prstGeom prst="rect">
            <a:avLst/>
          </a:prstGeom>
        </p:spPr>
      </p:pic>
      <p:cxnSp>
        <p:nvCxnSpPr>
          <p:cNvPr id="9" name="Connecteur droit avec flèche 8"/>
          <p:cNvCxnSpPr/>
          <p:nvPr/>
        </p:nvCxnSpPr>
        <p:spPr>
          <a:xfrm flipH="1">
            <a:off x="5580112" y="2495089"/>
            <a:ext cx="792531" cy="151216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84" name="Connecteur droit avec flèche 83"/>
          <p:cNvCxnSpPr/>
          <p:nvPr/>
        </p:nvCxnSpPr>
        <p:spPr>
          <a:xfrm>
            <a:off x="6389211" y="2521091"/>
            <a:ext cx="775077" cy="148616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87" name="Ellipse 86"/>
          <p:cNvSpPr/>
          <p:nvPr/>
        </p:nvSpPr>
        <p:spPr>
          <a:xfrm>
            <a:off x="5104254" y="4221091"/>
            <a:ext cx="1225760" cy="1629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a:t>التكاليف المباشرة</a:t>
            </a:r>
            <a:endParaRPr lang="ar-DZ" dirty="0"/>
          </a:p>
        </p:txBody>
      </p:sp>
      <p:sp>
        <p:nvSpPr>
          <p:cNvPr id="88" name="Ellipse 87"/>
          <p:cNvSpPr/>
          <p:nvPr/>
        </p:nvSpPr>
        <p:spPr>
          <a:xfrm>
            <a:off x="6544133" y="4265995"/>
            <a:ext cx="1230242" cy="16101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a:t>التكاليف غير المباشرة</a:t>
            </a:r>
            <a:endParaRPr lang="ar-DZ" dirty="0"/>
          </a:p>
        </p:txBody>
      </p:sp>
    </p:spTree>
    <p:extLst>
      <p:ext uri="{BB962C8B-B14F-4D97-AF65-F5344CB8AC3E}">
        <p14:creationId xmlns:p14="http://schemas.microsoft.com/office/powerpoint/2010/main" val="880305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withEffect">
                                  <p:stCondLst>
                                    <p:cond delay="0"/>
                                  </p:stCondLst>
                                  <p:childTnLst>
                                    <p:set>
                                      <p:cBhvr>
                                        <p:cTn id="6" dur="1" fill="hold">
                                          <p:stCondLst>
                                            <p:cond delay="0"/>
                                          </p:stCondLst>
                                        </p:cTn>
                                        <p:tgtEl>
                                          <p:spTgt spid="138"/>
                                        </p:tgtEl>
                                        <p:attrNameLst>
                                          <p:attrName>style.visibility</p:attrName>
                                        </p:attrNameLst>
                                      </p:cBhvr>
                                      <p:to>
                                        <p:strVal val="visible"/>
                                      </p:to>
                                    </p:set>
                                    <p:anim calcmode="lin" valueType="num">
                                      <p:cBhvr additive="base">
                                        <p:cTn id="7" dur="500"/>
                                        <p:tgtEl>
                                          <p:spTgt spid="138"/>
                                        </p:tgtEl>
                                        <p:attrNameLst>
                                          <p:attrName>ppt_x</p:attrName>
                                        </p:attrNameLst>
                                      </p:cBhvr>
                                      <p:tavLst>
                                        <p:tav tm="0">
                                          <p:val>
                                            <p:strVal val="#ppt_x+#ppt_w*1.125000"/>
                                          </p:val>
                                        </p:tav>
                                        <p:tav tm="100000">
                                          <p:val>
                                            <p:strVal val="#ppt_x"/>
                                          </p:val>
                                        </p:tav>
                                      </p:tavLst>
                                    </p:anim>
                                    <p:animEffect transition="in" filter="wipe(left)">
                                      <p:cBhvr>
                                        <p:cTn id="8" dur="500"/>
                                        <p:tgtEl>
                                          <p:spTgt spid="138"/>
                                        </p:tgtEl>
                                      </p:cBhvr>
                                    </p:animEffect>
                                  </p:childTnLst>
                                </p:cTn>
                              </p:par>
                              <p:par>
                                <p:cTn id="9" presetID="12" presetClass="entr" presetSubtype="8" fill="hold" nodeType="withEffect">
                                  <p:stCondLst>
                                    <p:cond delay="0"/>
                                  </p:stCondLst>
                                  <p:childTnLst>
                                    <p:set>
                                      <p:cBhvr>
                                        <p:cTn id="10" dur="1" fill="hold">
                                          <p:stCondLst>
                                            <p:cond delay="0"/>
                                          </p:stCondLst>
                                        </p:cTn>
                                        <p:tgtEl>
                                          <p:spTgt spid="154"/>
                                        </p:tgtEl>
                                        <p:attrNameLst>
                                          <p:attrName>style.visibility</p:attrName>
                                        </p:attrNameLst>
                                      </p:cBhvr>
                                      <p:to>
                                        <p:strVal val="visible"/>
                                      </p:to>
                                    </p:set>
                                    <p:anim calcmode="lin" valueType="num">
                                      <p:cBhvr additive="base">
                                        <p:cTn id="11" dur="500"/>
                                        <p:tgtEl>
                                          <p:spTgt spid="154"/>
                                        </p:tgtEl>
                                        <p:attrNameLst>
                                          <p:attrName>ppt_x</p:attrName>
                                        </p:attrNameLst>
                                      </p:cBhvr>
                                      <p:tavLst>
                                        <p:tav tm="0">
                                          <p:val>
                                            <p:strVal val="#ppt_x-#ppt_w*1.125000"/>
                                          </p:val>
                                        </p:tav>
                                        <p:tav tm="100000">
                                          <p:val>
                                            <p:strVal val="#ppt_x"/>
                                          </p:val>
                                        </p:tav>
                                      </p:tavLst>
                                    </p:anim>
                                    <p:animEffect transition="in" filter="wipe(right)">
                                      <p:cBhvr>
                                        <p:cTn id="12" dur="5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1498</TotalTime>
  <Words>746</Words>
  <Application>Microsoft Office PowerPoint</Application>
  <PresentationFormat>Affichage à l'écran (4:3)</PresentationFormat>
  <Paragraphs>143</Paragraphs>
  <Slides>11</Slides>
  <Notes>1</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TAHRI</dc:creator>
  <cp:lastModifiedBy>TAHRI</cp:lastModifiedBy>
  <cp:revision>48</cp:revision>
  <dcterms:created xsi:type="dcterms:W3CDTF">2020-12-14T14:22:49Z</dcterms:created>
  <dcterms:modified xsi:type="dcterms:W3CDTF">2021-10-12T18:47:53Z</dcterms:modified>
</cp:coreProperties>
</file>