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3"/>
  </p:notesMasterIdLst>
  <p:sldIdLst>
    <p:sldId id="266" r:id="rId2"/>
    <p:sldId id="256" r:id="rId3"/>
    <p:sldId id="258" r:id="rId4"/>
    <p:sldId id="259" r:id="rId5"/>
    <p:sldId id="260" r:id="rId6"/>
    <p:sldId id="261" r:id="rId7"/>
    <p:sldId id="267" r:id="rId8"/>
    <p:sldId id="262" r:id="rId9"/>
    <p:sldId id="263" r:id="rId10"/>
    <p:sldId id="264" r:id="rId11"/>
    <p:sldId id="265" r:id="rId12"/>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84380"/>
    <p:restoredTop sz="94660"/>
  </p:normalViewPr>
  <p:slideViewPr>
    <p:cSldViewPr>
      <p:cViewPr varScale="1">
        <p:scale>
          <a:sx n="70" d="100"/>
          <a:sy n="70" d="100"/>
        </p:scale>
        <p:origin x="-2010"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949C7D2-B46C-4573-BCE5-488DD3A66212}" type="datetimeFigureOut">
              <a:rPr lang="ar-DZ" smtClean="0"/>
              <a:t>06-03-1443</a:t>
            </a:fld>
            <a:endParaRPr lang="ar-DZ"/>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2EA9A65-0914-43FB-A6F2-7D47C44672F8}" type="slidenum">
              <a:rPr lang="ar-DZ" smtClean="0"/>
              <a:t>‹N°›</a:t>
            </a:fld>
            <a:endParaRPr lang="ar-DZ"/>
          </a:p>
        </p:txBody>
      </p:sp>
    </p:spTree>
    <p:extLst>
      <p:ext uri="{BB962C8B-B14F-4D97-AF65-F5344CB8AC3E}">
        <p14:creationId xmlns:p14="http://schemas.microsoft.com/office/powerpoint/2010/main" val="174376348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ar-DZ"/>
          </a:p>
        </p:txBody>
      </p:sp>
      <p:sp>
        <p:nvSpPr>
          <p:cNvPr id="4" name="Espace réservé du numéro de diapositive 3"/>
          <p:cNvSpPr>
            <a:spLocks noGrp="1"/>
          </p:cNvSpPr>
          <p:nvPr>
            <p:ph type="sldNum" sz="quarter" idx="10"/>
          </p:nvPr>
        </p:nvSpPr>
        <p:spPr/>
        <p:txBody>
          <a:bodyPr/>
          <a:lstStyle/>
          <a:p>
            <a:fld id="{42EA9A65-0914-43FB-A6F2-7D47C44672F8}" type="slidenum">
              <a:rPr lang="ar-DZ" smtClean="0"/>
              <a:t>4</a:t>
            </a:fld>
            <a:endParaRPr lang="ar-DZ"/>
          </a:p>
        </p:txBody>
      </p:sp>
    </p:spTree>
    <p:extLst>
      <p:ext uri="{BB962C8B-B14F-4D97-AF65-F5344CB8AC3E}">
        <p14:creationId xmlns:p14="http://schemas.microsoft.com/office/powerpoint/2010/main" val="2952932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97EC80A3-A099-447E-A215-F80EB743F188}" type="datetimeFigureOut">
              <a:rPr lang="ar-DZ" smtClean="0"/>
              <a:t>06-03-1443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366613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97EC80A3-A099-447E-A215-F80EB743F188}" type="datetimeFigureOut">
              <a:rPr lang="ar-DZ" smtClean="0"/>
              <a:t>06-03-1443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143119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97EC80A3-A099-447E-A215-F80EB743F188}" type="datetimeFigureOut">
              <a:rPr lang="ar-DZ" smtClean="0"/>
              <a:t>06-03-1443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2777266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97EC80A3-A099-447E-A215-F80EB743F188}" type="datetimeFigureOut">
              <a:rPr lang="ar-DZ" smtClean="0"/>
              <a:t>06-03-1443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3432397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7EC80A3-A099-447E-A215-F80EB743F188}" type="datetimeFigureOut">
              <a:rPr lang="ar-DZ" smtClean="0"/>
              <a:t>06-03-1443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1831172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97EC80A3-A099-447E-A215-F80EB743F188}" type="datetimeFigureOut">
              <a:rPr lang="ar-DZ" smtClean="0"/>
              <a:t>06-03-1443</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2088053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97EC80A3-A099-447E-A215-F80EB743F188}" type="datetimeFigureOut">
              <a:rPr lang="ar-DZ" smtClean="0"/>
              <a:t>06-03-1443</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2651950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97EC80A3-A099-447E-A215-F80EB743F188}" type="datetimeFigureOut">
              <a:rPr lang="ar-DZ" smtClean="0"/>
              <a:t>06-03-1443</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1237911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7EC80A3-A099-447E-A215-F80EB743F188}" type="datetimeFigureOut">
              <a:rPr lang="ar-DZ" smtClean="0"/>
              <a:t>06-03-1443</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2479741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7EC80A3-A099-447E-A215-F80EB743F188}" type="datetimeFigureOut">
              <a:rPr lang="ar-DZ" smtClean="0"/>
              <a:t>06-03-1443</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3057959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7EC80A3-A099-447E-A215-F80EB743F188}" type="datetimeFigureOut">
              <a:rPr lang="ar-DZ" smtClean="0"/>
              <a:t>06-03-1443</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3ABAE9D7-9C57-47EF-80C3-C18E56AB93FD}" type="slidenum">
              <a:rPr lang="ar-DZ" smtClean="0"/>
              <a:t>‹N°›</a:t>
            </a:fld>
            <a:endParaRPr lang="ar-DZ"/>
          </a:p>
        </p:txBody>
      </p:sp>
    </p:spTree>
    <p:extLst>
      <p:ext uri="{BB962C8B-B14F-4D97-AF65-F5344CB8AC3E}">
        <p14:creationId xmlns:p14="http://schemas.microsoft.com/office/powerpoint/2010/main" val="3272200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7EC80A3-A099-447E-A215-F80EB743F188}" type="datetimeFigureOut">
              <a:rPr lang="ar-DZ" smtClean="0"/>
              <a:t>06-03-1443</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ABAE9D7-9C57-47EF-80C3-C18E56AB93FD}" type="slidenum">
              <a:rPr lang="ar-DZ" smtClean="0"/>
              <a:t>‹N°›</a:t>
            </a:fld>
            <a:endParaRPr lang="ar-DZ"/>
          </a:p>
        </p:txBody>
      </p:sp>
    </p:spTree>
    <p:extLst>
      <p:ext uri="{BB962C8B-B14F-4D97-AF65-F5344CB8AC3E}">
        <p14:creationId xmlns:p14="http://schemas.microsoft.com/office/powerpoint/2010/main" val="3855772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3" name="Arrondir un rectangle avec un coin du même côté 2"/>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4" name="Arrondir un rectangle avec un coin du même côté 3"/>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17" name="Groupe 16"/>
          <p:cNvGrpSpPr/>
          <p:nvPr/>
        </p:nvGrpSpPr>
        <p:grpSpPr>
          <a:xfrm>
            <a:off x="1206966" y="764708"/>
            <a:ext cx="3268692" cy="5400597"/>
            <a:chOff x="539552" y="692694"/>
            <a:chExt cx="3744415" cy="5400602"/>
          </a:xfrm>
          <a:solidFill>
            <a:schemeClr val="bg1"/>
          </a:solidFill>
        </p:grpSpPr>
        <p:sp>
          <p:nvSpPr>
            <p:cNvPr id="18" name="Arrondir un rectangle avec un coin du même côté 17"/>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9" name="Connecteur droit 18"/>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2" name="Connecteur droit 21"/>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6" name="Connecteur droit 25"/>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44" name="Groupe 43"/>
          <p:cNvGrpSpPr/>
          <p:nvPr/>
        </p:nvGrpSpPr>
        <p:grpSpPr>
          <a:xfrm>
            <a:off x="4664238" y="764707"/>
            <a:ext cx="3268330" cy="5400600"/>
            <a:chOff x="4499992" y="692693"/>
            <a:chExt cx="3744000" cy="5400605"/>
          </a:xfrm>
          <a:solidFill>
            <a:schemeClr val="bg1"/>
          </a:solidFill>
        </p:grpSpPr>
        <p:sp>
          <p:nvSpPr>
            <p:cNvPr id="45" name="Arrondir un rectangle avec un coin du même côté 44"/>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46" name="Connecteur droit 45"/>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48" name="Connecteur droit 47"/>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49" name="Connecteur droit 48"/>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50" name="Connecteur droit 49"/>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51" name="Connecteur droit 50"/>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52" name="Connecteur droit 51"/>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53" name="Connecteur droit 52"/>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54" name="Connecteur droit 53"/>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55" name="Connecteur droit 54"/>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56" name="Connecteur droit 55"/>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57" name="Connecteur droit 56"/>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58" name="Connecteur droit 57"/>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59" name="Groupe 58"/>
          <p:cNvGrpSpPr/>
          <p:nvPr/>
        </p:nvGrpSpPr>
        <p:grpSpPr>
          <a:xfrm>
            <a:off x="4230750" y="846830"/>
            <a:ext cx="656248" cy="5190210"/>
            <a:chOff x="4003415" y="774816"/>
            <a:chExt cx="751758" cy="5190215"/>
          </a:xfrm>
        </p:grpSpPr>
        <p:grpSp>
          <p:nvGrpSpPr>
            <p:cNvPr id="60" name="Groupe 59"/>
            <p:cNvGrpSpPr/>
            <p:nvPr/>
          </p:nvGrpSpPr>
          <p:grpSpPr>
            <a:xfrm>
              <a:off x="4014178" y="774816"/>
              <a:ext cx="733324" cy="228845"/>
              <a:chOff x="4014178" y="774816"/>
              <a:chExt cx="733324" cy="228845"/>
            </a:xfrm>
          </p:grpSpPr>
          <p:sp>
            <p:nvSpPr>
              <p:cNvPr id="126"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7"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8"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9"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1" name="Groupe 60"/>
            <p:cNvGrpSpPr/>
            <p:nvPr/>
          </p:nvGrpSpPr>
          <p:grpSpPr>
            <a:xfrm>
              <a:off x="4006696" y="1182830"/>
              <a:ext cx="740141" cy="231775"/>
              <a:chOff x="1271527" y="932755"/>
              <a:chExt cx="740141" cy="231775"/>
            </a:xfrm>
          </p:grpSpPr>
          <p:sp>
            <p:nvSpPr>
              <p:cNvPr id="122"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2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4"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5"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2" name="Groupe 61"/>
            <p:cNvGrpSpPr/>
            <p:nvPr/>
          </p:nvGrpSpPr>
          <p:grpSpPr>
            <a:xfrm>
              <a:off x="4005410" y="1556792"/>
              <a:ext cx="740141" cy="231775"/>
              <a:chOff x="1271527" y="932755"/>
              <a:chExt cx="740141" cy="231775"/>
            </a:xfrm>
          </p:grpSpPr>
          <p:sp>
            <p:nvSpPr>
              <p:cNvPr id="118"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1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0"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1"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3" name="Groupe 62"/>
            <p:cNvGrpSpPr/>
            <p:nvPr/>
          </p:nvGrpSpPr>
          <p:grpSpPr>
            <a:xfrm>
              <a:off x="4015032" y="1916832"/>
              <a:ext cx="740141" cy="231775"/>
              <a:chOff x="1271527" y="932755"/>
              <a:chExt cx="740141" cy="231775"/>
            </a:xfrm>
          </p:grpSpPr>
          <p:sp>
            <p:nvSpPr>
              <p:cNvPr id="114"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6"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7"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15032" y="2276872"/>
              <a:ext cx="740141" cy="231775"/>
              <a:chOff x="1271527" y="932755"/>
              <a:chExt cx="740141" cy="231775"/>
            </a:xfrm>
          </p:grpSpPr>
          <p:sp>
            <p:nvSpPr>
              <p:cNvPr id="11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1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5" name="Groupe 64"/>
            <p:cNvGrpSpPr/>
            <p:nvPr/>
          </p:nvGrpSpPr>
          <p:grpSpPr>
            <a:xfrm>
              <a:off x="4015032" y="2636912"/>
              <a:ext cx="740141" cy="231775"/>
              <a:chOff x="1271527" y="932755"/>
              <a:chExt cx="740141" cy="231775"/>
            </a:xfrm>
          </p:grpSpPr>
          <p:sp>
            <p:nvSpPr>
              <p:cNvPr id="106"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0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8"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09"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6" name="Groupe 65"/>
            <p:cNvGrpSpPr/>
            <p:nvPr/>
          </p:nvGrpSpPr>
          <p:grpSpPr>
            <a:xfrm>
              <a:off x="4004745" y="2996952"/>
              <a:ext cx="740141" cy="231775"/>
              <a:chOff x="1271527" y="932755"/>
              <a:chExt cx="740141" cy="231775"/>
            </a:xfrm>
          </p:grpSpPr>
          <p:sp>
            <p:nvSpPr>
              <p:cNvPr id="102"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0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4"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05"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7" name="Groupe 66"/>
            <p:cNvGrpSpPr/>
            <p:nvPr/>
          </p:nvGrpSpPr>
          <p:grpSpPr>
            <a:xfrm>
              <a:off x="4014763" y="3392997"/>
              <a:ext cx="740141" cy="231775"/>
              <a:chOff x="1271527" y="932755"/>
              <a:chExt cx="740141" cy="231775"/>
            </a:xfrm>
          </p:grpSpPr>
          <p:sp>
            <p:nvSpPr>
              <p:cNvPr id="98"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9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0"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01"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8" name="Groupe 67"/>
            <p:cNvGrpSpPr/>
            <p:nvPr/>
          </p:nvGrpSpPr>
          <p:grpSpPr>
            <a:xfrm>
              <a:off x="4014763" y="3789040"/>
              <a:ext cx="740141" cy="231775"/>
              <a:chOff x="1271527" y="932755"/>
              <a:chExt cx="740141" cy="231775"/>
            </a:xfrm>
          </p:grpSpPr>
          <p:sp>
            <p:nvSpPr>
              <p:cNvPr id="94"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9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6"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97"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04080" y="4149080"/>
              <a:ext cx="740141" cy="231775"/>
              <a:chOff x="1271527" y="932755"/>
              <a:chExt cx="740141" cy="231775"/>
            </a:xfrm>
          </p:grpSpPr>
          <p:sp>
            <p:nvSpPr>
              <p:cNvPr id="9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9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9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0" name="Groupe 69"/>
            <p:cNvGrpSpPr/>
            <p:nvPr/>
          </p:nvGrpSpPr>
          <p:grpSpPr>
            <a:xfrm>
              <a:off x="4014763" y="4581128"/>
              <a:ext cx="740141" cy="231775"/>
              <a:chOff x="1271527" y="932755"/>
              <a:chExt cx="740141" cy="231775"/>
            </a:xfrm>
          </p:grpSpPr>
          <p:sp>
            <p:nvSpPr>
              <p:cNvPr id="86"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8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8"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89"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1" name="Groupe 70"/>
            <p:cNvGrpSpPr/>
            <p:nvPr/>
          </p:nvGrpSpPr>
          <p:grpSpPr>
            <a:xfrm>
              <a:off x="4003415" y="5013176"/>
              <a:ext cx="740141" cy="231775"/>
              <a:chOff x="1271527" y="932755"/>
              <a:chExt cx="740141" cy="231775"/>
            </a:xfrm>
          </p:grpSpPr>
          <p:sp>
            <p:nvSpPr>
              <p:cNvPr id="82"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8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4"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85"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2" name="Groupe 71"/>
            <p:cNvGrpSpPr/>
            <p:nvPr/>
          </p:nvGrpSpPr>
          <p:grpSpPr>
            <a:xfrm>
              <a:off x="4014763" y="5373216"/>
              <a:ext cx="740141" cy="231775"/>
              <a:chOff x="1271527" y="932755"/>
              <a:chExt cx="740141" cy="231775"/>
            </a:xfrm>
          </p:grpSpPr>
          <p:sp>
            <p:nvSpPr>
              <p:cNvPr id="78"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81"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3" name="Groupe 72"/>
            <p:cNvGrpSpPr/>
            <p:nvPr/>
          </p:nvGrpSpPr>
          <p:grpSpPr>
            <a:xfrm>
              <a:off x="4014763" y="5733256"/>
              <a:ext cx="740141" cy="231775"/>
              <a:chOff x="1271527" y="932755"/>
              <a:chExt cx="740141" cy="231775"/>
            </a:xfrm>
          </p:grpSpPr>
          <p:sp>
            <p:nvSpPr>
              <p:cNvPr id="74"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6"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7"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139" name="ZoneTexte 138"/>
          <p:cNvSpPr txBox="1"/>
          <p:nvPr/>
        </p:nvSpPr>
        <p:spPr>
          <a:xfrm>
            <a:off x="5285216" y="2996952"/>
            <a:ext cx="2389413" cy="954107"/>
          </a:xfrm>
          <a:prstGeom prst="rect">
            <a:avLst/>
          </a:prstGeom>
          <a:noFill/>
        </p:spPr>
        <p:txBody>
          <a:bodyPr wrap="square" rtlCol="1">
            <a:spAutoFit/>
          </a:bodyPr>
          <a:lstStyle/>
          <a:p>
            <a:pPr algn="ctr"/>
            <a:r>
              <a:rPr lang="ar-DZ" sz="2800" b="1" dirty="0">
                <a:solidFill>
                  <a:srgbClr val="FF0000"/>
                </a:solidFill>
              </a:rPr>
              <a:t>مدخل نظري حول المحاسبة التحليلية</a:t>
            </a:r>
          </a:p>
        </p:txBody>
      </p:sp>
      <p:sp>
        <p:nvSpPr>
          <p:cNvPr id="140" name="ZoneTexte 139"/>
          <p:cNvSpPr txBox="1"/>
          <p:nvPr/>
        </p:nvSpPr>
        <p:spPr>
          <a:xfrm>
            <a:off x="5285216" y="1124744"/>
            <a:ext cx="2270558" cy="584775"/>
          </a:xfrm>
          <a:prstGeom prst="rect">
            <a:avLst/>
          </a:prstGeom>
          <a:noFill/>
        </p:spPr>
        <p:txBody>
          <a:bodyPr wrap="square" rtlCol="1">
            <a:spAutoFit/>
          </a:bodyPr>
          <a:lstStyle/>
          <a:p>
            <a:pPr algn="ctr"/>
            <a:r>
              <a:rPr lang="ar-DZ" sz="1600" dirty="0" smtClean="0"/>
              <a:t>كلية العلوم </a:t>
            </a:r>
            <a:r>
              <a:rPr lang="ar-DZ" sz="1400" dirty="0" smtClean="0"/>
              <a:t>الاقتصادية</a:t>
            </a:r>
            <a:r>
              <a:rPr lang="ar-DZ" sz="1600" dirty="0" smtClean="0"/>
              <a:t> والتجارية وعلوم التسيير</a:t>
            </a:r>
            <a:endParaRPr lang="ar-DZ" sz="1600" dirty="0"/>
          </a:p>
        </p:txBody>
      </p:sp>
      <p:sp>
        <p:nvSpPr>
          <p:cNvPr id="141" name="ZoneTexte 140"/>
          <p:cNvSpPr txBox="1"/>
          <p:nvPr/>
        </p:nvSpPr>
        <p:spPr>
          <a:xfrm>
            <a:off x="5309321" y="848992"/>
            <a:ext cx="2167104" cy="400110"/>
          </a:xfrm>
          <a:prstGeom prst="rect">
            <a:avLst/>
          </a:prstGeom>
          <a:noFill/>
        </p:spPr>
        <p:txBody>
          <a:bodyPr wrap="square" rtlCol="1">
            <a:spAutoFit/>
          </a:bodyPr>
          <a:lstStyle/>
          <a:p>
            <a:pPr algn="ctr"/>
            <a:r>
              <a:rPr lang="ar-DZ" sz="2000" b="1" dirty="0" smtClean="0"/>
              <a:t>جامعة بسكرة</a:t>
            </a:r>
            <a:endParaRPr lang="ar-DZ" sz="2000" b="1" dirty="0"/>
          </a:p>
        </p:txBody>
      </p:sp>
      <p:sp>
        <p:nvSpPr>
          <p:cNvPr id="142" name="ZoneTexte 141"/>
          <p:cNvSpPr txBox="1"/>
          <p:nvPr/>
        </p:nvSpPr>
        <p:spPr>
          <a:xfrm>
            <a:off x="6876256" y="1673709"/>
            <a:ext cx="993815" cy="584775"/>
          </a:xfrm>
          <a:prstGeom prst="rect">
            <a:avLst/>
          </a:prstGeom>
          <a:noFill/>
        </p:spPr>
        <p:txBody>
          <a:bodyPr wrap="square" rtlCol="1">
            <a:spAutoFit/>
          </a:bodyPr>
          <a:lstStyle/>
          <a:p>
            <a:r>
              <a:rPr lang="ar-DZ" sz="1600" b="1" dirty="0" smtClean="0"/>
              <a:t>قسم علوم التسيير</a:t>
            </a:r>
            <a:endParaRPr lang="ar-DZ" sz="1600" b="1" dirty="0"/>
          </a:p>
        </p:txBody>
      </p:sp>
      <p:sp>
        <p:nvSpPr>
          <p:cNvPr id="143" name="ZoneTexte 142"/>
          <p:cNvSpPr txBox="1"/>
          <p:nvPr/>
        </p:nvSpPr>
        <p:spPr>
          <a:xfrm>
            <a:off x="4499992" y="1702549"/>
            <a:ext cx="1772002" cy="369332"/>
          </a:xfrm>
          <a:prstGeom prst="rect">
            <a:avLst/>
          </a:prstGeom>
          <a:noFill/>
        </p:spPr>
        <p:txBody>
          <a:bodyPr wrap="square" rtlCol="1">
            <a:spAutoFit/>
          </a:bodyPr>
          <a:lstStyle/>
          <a:p>
            <a:r>
              <a:rPr lang="ar-DZ" b="1" dirty="0" smtClean="0"/>
              <a:t>السنة الثانية</a:t>
            </a:r>
            <a:endParaRPr lang="ar-DZ" b="1" dirty="0"/>
          </a:p>
        </p:txBody>
      </p:sp>
      <p:sp>
        <p:nvSpPr>
          <p:cNvPr id="144" name="ZoneTexte 143"/>
          <p:cNvSpPr txBox="1"/>
          <p:nvPr/>
        </p:nvSpPr>
        <p:spPr>
          <a:xfrm>
            <a:off x="5436096" y="4653138"/>
            <a:ext cx="2238533" cy="400110"/>
          </a:xfrm>
          <a:prstGeom prst="rect">
            <a:avLst/>
          </a:prstGeom>
          <a:noFill/>
        </p:spPr>
        <p:txBody>
          <a:bodyPr wrap="square" rtlCol="1">
            <a:spAutoFit/>
          </a:bodyPr>
          <a:lstStyle/>
          <a:p>
            <a:pPr algn="ctr"/>
            <a:r>
              <a:rPr lang="ar-DZ" sz="2000" b="1" dirty="0" smtClean="0"/>
              <a:t>طاهري فاطمة الزهراء </a:t>
            </a:r>
            <a:endParaRPr lang="ar-DZ" sz="2000" b="1" dirty="0"/>
          </a:p>
        </p:txBody>
      </p:sp>
      <p:pic>
        <p:nvPicPr>
          <p:cNvPr id="146" name="Image 14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1556792"/>
            <a:ext cx="2641143" cy="3861324"/>
          </a:xfrm>
          <a:prstGeom prst="rect">
            <a:avLst/>
          </a:prstGeom>
        </p:spPr>
      </p:pic>
      <p:sp>
        <p:nvSpPr>
          <p:cNvPr id="5" name="ZoneTexte 4"/>
          <p:cNvSpPr txBox="1"/>
          <p:nvPr/>
        </p:nvSpPr>
        <p:spPr>
          <a:xfrm>
            <a:off x="5436096" y="5182094"/>
            <a:ext cx="2040329" cy="707886"/>
          </a:xfrm>
          <a:prstGeom prst="rect">
            <a:avLst/>
          </a:prstGeom>
          <a:noFill/>
        </p:spPr>
        <p:txBody>
          <a:bodyPr wrap="square" rtlCol="1">
            <a:spAutoFit/>
          </a:bodyPr>
          <a:lstStyle/>
          <a:p>
            <a:pPr algn="ctr"/>
            <a:r>
              <a:rPr lang="ar-DZ" sz="2000" b="1" dirty="0" smtClean="0">
                <a:solidFill>
                  <a:srgbClr val="00B0F0"/>
                </a:solidFill>
              </a:rPr>
              <a:t>بالاعتماد على مطبوعة الدكتورة خان أحلام</a:t>
            </a:r>
            <a:endParaRPr lang="ar-DZ" sz="2000" b="1" dirty="0">
              <a:solidFill>
                <a:srgbClr val="00B0F0"/>
              </a:solidFill>
            </a:endParaRPr>
          </a:p>
        </p:txBody>
      </p:sp>
    </p:spTree>
    <p:extLst>
      <p:ext uri="{BB962C8B-B14F-4D97-AF65-F5344CB8AC3E}">
        <p14:creationId xmlns:p14="http://schemas.microsoft.com/office/powerpoint/2010/main" val="8410505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8" name="Arrondir un rectangle avec un coin du même côté 7"/>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Arrondir un rectangle avec un coin du même côté 6"/>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124" name="Groupe 123"/>
          <p:cNvGrpSpPr/>
          <p:nvPr/>
        </p:nvGrpSpPr>
        <p:grpSpPr>
          <a:xfrm>
            <a:off x="1206966" y="764708"/>
            <a:ext cx="3268692" cy="5400597"/>
            <a:chOff x="539552" y="692694"/>
            <a:chExt cx="3744415" cy="5400602"/>
          </a:xfrm>
          <a:solidFill>
            <a:schemeClr val="bg1"/>
          </a:solidFill>
        </p:grpSpPr>
        <p:sp>
          <p:nvSpPr>
            <p:cNvPr id="5" name="Arrondir un rectangle avec un coin du même côté 4"/>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2" name="Connecteur droit 81"/>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01" name="Groupe 100"/>
          <p:cNvGrpSpPr/>
          <p:nvPr/>
        </p:nvGrpSpPr>
        <p:grpSpPr>
          <a:xfrm>
            <a:off x="7020272" y="3655381"/>
            <a:ext cx="1152128" cy="781731"/>
            <a:chOff x="7236296" y="3655381"/>
            <a:chExt cx="1152128" cy="781731"/>
          </a:xfrm>
        </p:grpSpPr>
        <p:sp>
          <p:nvSpPr>
            <p:cNvPr id="134" name="Rectangle 133"/>
            <p:cNvSpPr/>
            <p:nvPr/>
          </p:nvSpPr>
          <p:spPr>
            <a:xfrm>
              <a:off x="7236296" y="3655381"/>
              <a:ext cx="1152128" cy="781731"/>
            </a:xfrm>
            <a:prstGeom prst="rect">
              <a:avLst/>
            </a:prstGeom>
            <a:solidFill>
              <a:srgbClr val="7030A0"/>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136" name="ZoneTexte 135"/>
            <p:cNvSpPr txBox="1"/>
            <p:nvPr/>
          </p:nvSpPr>
          <p:spPr>
            <a:xfrm>
              <a:off x="7268338" y="3657218"/>
              <a:ext cx="1080120" cy="707886"/>
            </a:xfrm>
            <a:prstGeom prst="rect">
              <a:avLst/>
            </a:prstGeom>
            <a:noFill/>
          </p:spPr>
          <p:txBody>
            <a:bodyPr wrap="square" rtlCol="1">
              <a:spAutoFit/>
            </a:bodyPr>
            <a:lstStyle/>
            <a:p>
              <a:pPr algn="ctr"/>
              <a:r>
                <a:rPr lang="ar-DZ" sz="2000" b="1" dirty="0" smtClean="0">
                  <a:solidFill>
                    <a:schemeClr val="bg1"/>
                  </a:solidFill>
                </a:rPr>
                <a:t>المحور السابع</a:t>
              </a:r>
              <a:endParaRPr lang="ar-DZ" sz="2000" b="1" dirty="0">
                <a:solidFill>
                  <a:schemeClr val="bg1"/>
                </a:solidFill>
              </a:endParaRPr>
            </a:p>
          </p:txBody>
        </p:sp>
      </p:grpSp>
      <p:grpSp>
        <p:nvGrpSpPr>
          <p:cNvPr id="125" name="Groupe 124"/>
          <p:cNvGrpSpPr/>
          <p:nvPr/>
        </p:nvGrpSpPr>
        <p:grpSpPr>
          <a:xfrm>
            <a:off x="4664238" y="764707"/>
            <a:ext cx="3268330" cy="5400600"/>
            <a:chOff x="4499992" y="692693"/>
            <a:chExt cx="3744000" cy="5400605"/>
          </a:xfrm>
          <a:solidFill>
            <a:schemeClr val="bg1"/>
          </a:solidFill>
        </p:grpSpPr>
        <p:sp>
          <p:nvSpPr>
            <p:cNvPr id="6" name="Arrondir un rectangle avec un coin du même côté 5"/>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3" name="Connecteur droit 82"/>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7" name="Connecteur droit 106"/>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droit 114"/>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7" name="Connecteur droit 116"/>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9" name="Connecteur droit 118"/>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sp>
        <p:nvSpPr>
          <p:cNvPr id="2" name="ZoneTexte 1"/>
          <p:cNvSpPr txBox="1"/>
          <p:nvPr/>
        </p:nvSpPr>
        <p:spPr>
          <a:xfrm>
            <a:off x="1259632" y="1444139"/>
            <a:ext cx="2713151"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الوظيفة المالية والتحليل المالي</a:t>
            </a:r>
            <a:endParaRPr lang="ar-DZ" dirty="0">
              <a:latin typeface="Segoe UI" panose="020B0502040204020203" pitchFamily="34" charset="0"/>
              <a:ea typeface="Segoe UI" panose="020B0502040204020203" pitchFamily="34" charset="0"/>
              <a:cs typeface="Segoe UI" panose="020B0502040204020203" pitchFamily="34" charset="0"/>
            </a:endParaRPr>
          </a:p>
        </p:txBody>
      </p:sp>
      <p:sp>
        <p:nvSpPr>
          <p:cNvPr id="105" name="ZoneTexte 104"/>
          <p:cNvSpPr txBox="1"/>
          <p:nvPr/>
        </p:nvSpPr>
        <p:spPr>
          <a:xfrm>
            <a:off x="1206966" y="2450584"/>
            <a:ext cx="2765817" cy="923330"/>
          </a:xfrm>
          <a:prstGeom prst="rect">
            <a:avLst/>
          </a:prstGeom>
          <a:noFill/>
        </p:spPr>
        <p:txBody>
          <a:bodyPr wrap="square" rtlCol="1">
            <a:spAutoFit/>
          </a:bodyPr>
          <a:lstStyle>
            <a:defPPr>
              <a:defRPr lang="ar-DZ"/>
            </a:defPPr>
            <a:lvl1pPr>
              <a:defRPr b="1">
                <a:latin typeface="Segoe UI" panose="020B0502040204020203" pitchFamily="34" charset="0"/>
                <a:ea typeface="Segoe UI" panose="020B0502040204020203" pitchFamily="34" charset="0"/>
                <a:cs typeface="Segoe UI" panose="020B0502040204020203" pitchFamily="34" charset="0"/>
              </a:defRPr>
            </a:lvl1pPr>
          </a:lstStyle>
          <a:p>
            <a:r>
              <a:rPr lang="ar-DZ" dirty="0"/>
              <a:t>الميزانية الوظيفيــــة وتحليلــــها بواسطـــة المؤشرات الماليـــة1</a:t>
            </a:r>
          </a:p>
        </p:txBody>
      </p:sp>
      <p:sp>
        <p:nvSpPr>
          <p:cNvPr id="109" name="ZoneTexte 108"/>
          <p:cNvSpPr txBox="1"/>
          <p:nvPr/>
        </p:nvSpPr>
        <p:spPr>
          <a:xfrm>
            <a:off x="1282892" y="3696783"/>
            <a:ext cx="2689891"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الماليـــة2</a:t>
            </a:r>
          </a:p>
        </p:txBody>
      </p:sp>
      <p:sp>
        <p:nvSpPr>
          <p:cNvPr id="110" name="ZoneTexte 109"/>
          <p:cNvSpPr txBox="1"/>
          <p:nvPr/>
        </p:nvSpPr>
        <p:spPr>
          <a:xfrm>
            <a:off x="1260582" y="4851346"/>
            <a:ext cx="2734510" cy="923330"/>
          </a:xfrm>
          <a:prstGeom prst="rect">
            <a:avLst/>
          </a:prstGeom>
          <a:noFill/>
        </p:spPr>
        <p:txBody>
          <a:bodyPr wrap="square" rtlCol="1">
            <a:spAutoFit/>
          </a:bodyPr>
          <a:lstStyle/>
          <a:p>
            <a:r>
              <a:rPr lang="ar-DZ" b="1" dirty="0">
                <a:ea typeface="Times New Roman"/>
              </a:rPr>
              <a:t>ا</a:t>
            </a:r>
            <a:r>
              <a:rPr lang="ar-DZ" b="1" dirty="0">
                <a:latin typeface="Segoe UI" panose="020B0502040204020203" pitchFamily="34" charset="0"/>
                <a:ea typeface="Segoe UI" panose="020B0502040204020203" pitchFamily="34" charset="0"/>
                <a:cs typeface="Segoe UI" panose="020B0502040204020203" pitchFamily="34" charset="0"/>
              </a:rPr>
              <a:t>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الماليـــة3</a:t>
            </a:r>
          </a:p>
        </p:txBody>
      </p:sp>
      <p:sp>
        <p:nvSpPr>
          <p:cNvPr id="111" name="ZoneTexte 110"/>
          <p:cNvSpPr txBox="1"/>
          <p:nvPr/>
        </p:nvSpPr>
        <p:spPr>
          <a:xfrm>
            <a:off x="5249970" y="1448285"/>
            <a:ext cx="2588326"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المالية1</a:t>
            </a:r>
          </a:p>
        </p:txBody>
      </p:sp>
      <p:sp>
        <p:nvSpPr>
          <p:cNvPr id="112" name="ZoneTexte 111"/>
          <p:cNvSpPr txBox="1"/>
          <p:nvPr/>
        </p:nvSpPr>
        <p:spPr>
          <a:xfrm>
            <a:off x="5104254" y="2547093"/>
            <a:ext cx="2704144"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المالية2</a:t>
            </a:r>
          </a:p>
        </p:txBody>
      </p:sp>
      <p:sp>
        <p:nvSpPr>
          <p:cNvPr id="123" name="ZoneTexte 122"/>
          <p:cNvSpPr txBox="1"/>
          <p:nvPr/>
        </p:nvSpPr>
        <p:spPr>
          <a:xfrm>
            <a:off x="4886998" y="3751097"/>
            <a:ext cx="2983073" cy="646331"/>
          </a:xfrm>
          <a:prstGeom prst="rect">
            <a:avLst/>
          </a:prstGeom>
          <a:noFill/>
        </p:spPr>
        <p:txBody>
          <a:bodyPr wrap="square" rtlCol="1">
            <a:spAutoFit/>
          </a:bodyPr>
          <a:lstStyle/>
          <a:p>
            <a:r>
              <a:rPr lang="ar-SA" b="1" dirty="0">
                <a:latin typeface="Segoe UI" panose="020B0502040204020203" pitchFamily="34" charset="0"/>
                <a:ea typeface="Segoe UI" panose="020B0502040204020203" pitchFamily="34" charset="0"/>
                <a:cs typeface="Segoe UI" panose="020B0502040204020203" pitchFamily="34" charset="0"/>
              </a:rPr>
              <a:t>التخطيط المالي من خلال الرافعة التشغيلية واستخداماتها</a:t>
            </a:r>
            <a:endParaRPr lang="ar-DZ" b="1" dirty="0">
              <a:latin typeface="Segoe UI" panose="020B0502040204020203" pitchFamily="34" charset="0"/>
              <a:ea typeface="Segoe UI" panose="020B0502040204020203" pitchFamily="34" charset="0"/>
              <a:cs typeface="Segoe UI" panose="020B0502040204020203" pitchFamily="34" charset="0"/>
            </a:endParaRPr>
          </a:p>
        </p:txBody>
      </p:sp>
      <p:sp>
        <p:nvSpPr>
          <p:cNvPr id="139" name="ZoneTexte 138"/>
          <p:cNvSpPr txBox="1"/>
          <p:nvPr/>
        </p:nvSpPr>
        <p:spPr>
          <a:xfrm>
            <a:off x="5004048" y="4869160"/>
            <a:ext cx="2770327"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الرفع المالي والعوامل المؤثرة على معدل العائد على حقوق الملكية</a:t>
            </a:r>
          </a:p>
        </p:txBody>
      </p:sp>
      <p:grpSp>
        <p:nvGrpSpPr>
          <p:cNvPr id="138" name="Groupe 137"/>
          <p:cNvGrpSpPr/>
          <p:nvPr/>
        </p:nvGrpSpPr>
        <p:grpSpPr>
          <a:xfrm>
            <a:off x="1187624" y="836712"/>
            <a:ext cx="3268692" cy="5400597"/>
            <a:chOff x="539552" y="692694"/>
            <a:chExt cx="3744415" cy="5400602"/>
          </a:xfrm>
          <a:solidFill>
            <a:schemeClr val="bg1"/>
          </a:solidFill>
        </p:grpSpPr>
        <p:sp>
          <p:nvSpPr>
            <p:cNvPr id="140" name="Arrondir un rectangle avec un coin du même côté 139"/>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41" name="Connecteur droit 140"/>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42" name="Connecteur droit 141"/>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necteur droit 142"/>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necteur droit 143"/>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necteur droit 145"/>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necteur droit 146"/>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necteur droit 147"/>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9" name="Connecteur droit 148"/>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0" name="Connecteur droit 149"/>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necteur droit 150"/>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necteur droit 151"/>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necteur droit 152"/>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54" name="Groupe 153"/>
          <p:cNvGrpSpPr/>
          <p:nvPr/>
        </p:nvGrpSpPr>
        <p:grpSpPr>
          <a:xfrm>
            <a:off x="4688046" y="836712"/>
            <a:ext cx="3268330" cy="5400600"/>
            <a:chOff x="4499992" y="692693"/>
            <a:chExt cx="3744000" cy="5400605"/>
          </a:xfrm>
          <a:solidFill>
            <a:schemeClr val="bg1"/>
          </a:solidFill>
        </p:grpSpPr>
        <p:sp>
          <p:nvSpPr>
            <p:cNvPr id="155" name="Arrondir un rectangle avec un coin du même côté 154"/>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56" name="Connecteur droit 155"/>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57" name="Connecteur droit 156"/>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8" name="Connecteur droit 157"/>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9" name="Connecteur droit 158"/>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0" name="Connecteur droit 159"/>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1" name="Connecteur droit 160"/>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2" name="Connecteur droit 161"/>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3" name="Connecteur droit 162"/>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4" name="Connecteur droit 163"/>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5" name="Connecteur droit 164"/>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6" name="Connecteur droit 165"/>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7" name="Connecteur droit 166"/>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8" name="Connecteur droit 167"/>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e 79"/>
          <p:cNvGrpSpPr/>
          <p:nvPr/>
        </p:nvGrpSpPr>
        <p:grpSpPr>
          <a:xfrm>
            <a:off x="4230750" y="846830"/>
            <a:ext cx="656248" cy="5190210"/>
            <a:chOff x="4003415" y="774816"/>
            <a:chExt cx="751758" cy="5190215"/>
          </a:xfrm>
        </p:grpSpPr>
        <p:grpSp>
          <p:nvGrpSpPr>
            <p:cNvPr id="79" name="Groupe 78"/>
            <p:cNvGrpSpPr/>
            <p:nvPr/>
          </p:nvGrpSpPr>
          <p:grpSpPr>
            <a:xfrm>
              <a:off x="4014178" y="774816"/>
              <a:ext cx="733324" cy="228845"/>
              <a:chOff x="4014178" y="774816"/>
              <a:chExt cx="733324" cy="228845"/>
            </a:xfrm>
          </p:grpSpPr>
          <p:sp>
            <p:nvSpPr>
              <p:cNvPr id="10"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3"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4" name="Groupe 13"/>
            <p:cNvGrpSpPr/>
            <p:nvPr/>
          </p:nvGrpSpPr>
          <p:grpSpPr>
            <a:xfrm>
              <a:off x="4006696" y="1182830"/>
              <a:ext cx="740141" cy="231775"/>
              <a:chOff x="1271527" y="932755"/>
              <a:chExt cx="740141" cy="231775"/>
            </a:xfrm>
          </p:grpSpPr>
          <p:sp>
            <p:nvSpPr>
              <p:cNvPr id="1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9" name="Groupe 18"/>
            <p:cNvGrpSpPr/>
            <p:nvPr/>
          </p:nvGrpSpPr>
          <p:grpSpPr>
            <a:xfrm>
              <a:off x="4005410" y="1556792"/>
              <a:ext cx="740141" cy="231775"/>
              <a:chOff x="1271527" y="932755"/>
              <a:chExt cx="740141" cy="231775"/>
            </a:xfrm>
          </p:grpSpPr>
          <p:sp>
            <p:nvSpPr>
              <p:cNvPr id="2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4" name="Groupe 23"/>
            <p:cNvGrpSpPr/>
            <p:nvPr/>
          </p:nvGrpSpPr>
          <p:grpSpPr>
            <a:xfrm>
              <a:off x="4015032" y="1916832"/>
              <a:ext cx="740141" cy="231775"/>
              <a:chOff x="1271527" y="932755"/>
              <a:chExt cx="740141" cy="231775"/>
            </a:xfrm>
          </p:grpSpPr>
          <p:sp>
            <p:nvSpPr>
              <p:cNvPr id="2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9" name="Groupe 28"/>
            <p:cNvGrpSpPr/>
            <p:nvPr/>
          </p:nvGrpSpPr>
          <p:grpSpPr>
            <a:xfrm>
              <a:off x="4015032" y="2276872"/>
              <a:ext cx="740141" cy="231775"/>
              <a:chOff x="1271527" y="932755"/>
              <a:chExt cx="740141" cy="231775"/>
            </a:xfrm>
          </p:grpSpPr>
          <p:sp>
            <p:nvSpPr>
              <p:cNvPr id="3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4" name="Groupe 33"/>
            <p:cNvGrpSpPr/>
            <p:nvPr/>
          </p:nvGrpSpPr>
          <p:grpSpPr>
            <a:xfrm>
              <a:off x="4015032" y="2636912"/>
              <a:ext cx="740141" cy="231775"/>
              <a:chOff x="1271527" y="932755"/>
              <a:chExt cx="740141" cy="231775"/>
            </a:xfrm>
          </p:grpSpPr>
          <p:sp>
            <p:nvSpPr>
              <p:cNvPr id="3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9" name="Groupe 38"/>
            <p:cNvGrpSpPr/>
            <p:nvPr/>
          </p:nvGrpSpPr>
          <p:grpSpPr>
            <a:xfrm>
              <a:off x="4004745" y="2996952"/>
              <a:ext cx="740141" cy="231775"/>
              <a:chOff x="1271527" y="932755"/>
              <a:chExt cx="740141" cy="231775"/>
            </a:xfrm>
          </p:grpSpPr>
          <p:sp>
            <p:nvSpPr>
              <p:cNvPr id="4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4" name="Groupe 43"/>
            <p:cNvGrpSpPr/>
            <p:nvPr/>
          </p:nvGrpSpPr>
          <p:grpSpPr>
            <a:xfrm>
              <a:off x="4014763" y="3392997"/>
              <a:ext cx="740141" cy="231775"/>
              <a:chOff x="1271527" y="932755"/>
              <a:chExt cx="740141" cy="231775"/>
            </a:xfrm>
          </p:grpSpPr>
          <p:sp>
            <p:nvSpPr>
              <p:cNvPr id="4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9" name="Groupe 48"/>
            <p:cNvGrpSpPr/>
            <p:nvPr/>
          </p:nvGrpSpPr>
          <p:grpSpPr>
            <a:xfrm>
              <a:off x="4014763" y="3789040"/>
              <a:ext cx="740141" cy="231775"/>
              <a:chOff x="1271527" y="932755"/>
              <a:chExt cx="740141" cy="231775"/>
            </a:xfrm>
          </p:grpSpPr>
          <p:sp>
            <p:nvSpPr>
              <p:cNvPr id="5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4" name="Groupe 53"/>
            <p:cNvGrpSpPr/>
            <p:nvPr/>
          </p:nvGrpSpPr>
          <p:grpSpPr>
            <a:xfrm>
              <a:off x="4004080" y="4149080"/>
              <a:ext cx="740141" cy="231775"/>
              <a:chOff x="1271527" y="932755"/>
              <a:chExt cx="740141" cy="231775"/>
            </a:xfrm>
          </p:grpSpPr>
          <p:sp>
            <p:nvSpPr>
              <p:cNvPr id="5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9" name="Groupe 58"/>
            <p:cNvGrpSpPr/>
            <p:nvPr/>
          </p:nvGrpSpPr>
          <p:grpSpPr>
            <a:xfrm>
              <a:off x="4014763" y="4581128"/>
              <a:ext cx="740141" cy="231775"/>
              <a:chOff x="1271527" y="932755"/>
              <a:chExt cx="740141" cy="231775"/>
            </a:xfrm>
          </p:grpSpPr>
          <p:sp>
            <p:nvSpPr>
              <p:cNvPr id="6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03415" y="5013176"/>
              <a:ext cx="740141" cy="231775"/>
              <a:chOff x="1271527" y="932755"/>
              <a:chExt cx="740141" cy="231775"/>
            </a:xfrm>
          </p:grpSpPr>
          <p:sp>
            <p:nvSpPr>
              <p:cNvPr id="6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14763" y="5373216"/>
              <a:ext cx="740141" cy="231775"/>
              <a:chOff x="1271527" y="932755"/>
              <a:chExt cx="740141" cy="231775"/>
            </a:xfrm>
          </p:grpSpPr>
          <p:sp>
            <p:nvSpPr>
              <p:cNvPr id="7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4" name="Groupe 73"/>
            <p:cNvGrpSpPr/>
            <p:nvPr/>
          </p:nvGrpSpPr>
          <p:grpSpPr>
            <a:xfrm>
              <a:off x="4014763" y="5733256"/>
              <a:ext cx="740141" cy="231775"/>
              <a:chOff x="1271527" y="932755"/>
              <a:chExt cx="740141" cy="231775"/>
            </a:xfrm>
          </p:grpSpPr>
          <p:sp>
            <p:nvSpPr>
              <p:cNvPr id="7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127" name="ZoneTexte 126"/>
          <p:cNvSpPr txBox="1"/>
          <p:nvPr/>
        </p:nvSpPr>
        <p:spPr>
          <a:xfrm>
            <a:off x="5381977" y="1516626"/>
            <a:ext cx="2455331" cy="1384995"/>
          </a:xfrm>
          <a:prstGeom prst="rect">
            <a:avLst/>
          </a:prstGeom>
          <a:noFill/>
        </p:spPr>
        <p:txBody>
          <a:bodyPr wrap="square" rtlCol="1">
            <a:spAutoFit/>
          </a:bodyPr>
          <a:lstStyle/>
          <a:p>
            <a:pPr algn="ctr"/>
            <a:r>
              <a:rPr lang="ar-SA" sz="2800" b="1" dirty="0"/>
              <a:t>ب/ تصنيف التكاليف حسب حجم النشاط </a:t>
            </a:r>
            <a:endParaRPr lang="ar-DZ" sz="2400" b="1" dirty="0">
              <a:latin typeface="Segoe UI" panose="020B0502040204020203" pitchFamily="34" charset="0"/>
              <a:ea typeface="Segoe UI" panose="020B0502040204020203" pitchFamily="34" charset="0"/>
              <a:cs typeface="Segoe UI" panose="020B0502040204020203" pitchFamily="34" charset="0"/>
            </a:endParaRPr>
          </a:p>
        </p:txBody>
      </p:sp>
      <p:pic>
        <p:nvPicPr>
          <p:cNvPr id="169" name="Image 16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60582" y="1628804"/>
            <a:ext cx="2495550" cy="3501285"/>
          </a:xfrm>
          <a:prstGeom prst="rect">
            <a:avLst/>
          </a:prstGeom>
        </p:spPr>
      </p:pic>
      <p:cxnSp>
        <p:nvCxnSpPr>
          <p:cNvPr id="9" name="Connecteur droit avec flèche 8"/>
          <p:cNvCxnSpPr>
            <a:stCxn id="127" idx="2"/>
          </p:cNvCxnSpPr>
          <p:nvPr/>
        </p:nvCxnSpPr>
        <p:spPr>
          <a:xfrm flipH="1">
            <a:off x="5713232" y="2901621"/>
            <a:ext cx="896411" cy="95943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84" name="Connecteur droit avec flèche 83"/>
          <p:cNvCxnSpPr>
            <a:endCxn id="170" idx="0"/>
          </p:cNvCxnSpPr>
          <p:nvPr/>
        </p:nvCxnSpPr>
        <p:spPr>
          <a:xfrm>
            <a:off x="6609643" y="2907132"/>
            <a:ext cx="761563" cy="1025924"/>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87" name="Ellipse 86"/>
          <p:cNvSpPr/>
          <p:nvPr/>
        </p:nvSpPr>
        <p:spPr>
          <a:xfrm>
            <a:off x="5128062" y="3905955"/>
            <a:ext cx="1170340" cy="17710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t>التكاليف الثابتة</a:t>
            </a:r>
            <a:endParaRPr lang="ar-DZ" dirty="0"/>
          </a:p>
        </p:txBody>
      </p:sp>
      <p:sp>
        <p:nvSpPr>
          <p:cNvPr id="170" name="Ellipse 169"/>
          <p:cNvSpPr/>
          <p:nvPr/>
        </p:nvSpPr>
        <p:spPr>
          <a:xfrm>
            <a:off x="6786036" y="3933056"/>
            <a:ext cx="1170340" cy="17710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t>التكاليف </a:t>
            </a:r>
            <a:r>
              <a:rPr lang="ar-SA" b="1" dirty="0" smtClean="0"/>
              <a:t>ال</a:t>
            </a:r>
            <a:r>
              <a:rPr lang="ar-DZ" b="1" dirty="0" smtClean="0"/>
              <a:t>متغيرة</a:t>
            </a:r>
            <a:endParaRPr lang="ar-DZ" dirty="0"/>
          </a:p>
        </p:txBody>
      </p:sp>
    </p:spTree>
    <p:extLst>
      <p:ext uri="{BB962C8B-B14F-4D97-AF65-F5344CB8AC3E}">
        <p14:creationId xmlns:p14="http://schemas.microsoft.com/office/powerpoint/2010/main" val="627422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additive="base">
                                        <p:cTn id="7" dur="500"/>
                                        <p:tgtEl>
                                          <p:spTgt spid="138"/>
                                        </p:tgtEl>
                                        <p:attrNameLst>
                                          <p:attrName>ppt_x</p:attrName>
                                        </p:attrNameLst>
                                      </p:cBhvr>
                                      <p:tavLst>
                                        <p:tav tm="0">
                                          <p:val>
                                            <p:strVal val="#ppt_x+#ppt_w*1.125000"/>
                                          </p:val>
                                        </p:tav>
                                        <p:tav tm="100000">
                                          <p:val>
                                            <p:strVal val="#ppt_x"/>
                                          </p:val>
                                        </p:tav>
                                      </p:tavLst>
                                    </p:anim>
                                    <p:animEffect transition="in" filter="wipe(left)">
                                      <p:cBhvr>
                                        <p:cTn id="8" dur="500"/>
                                        <p:tgtEl>
                                          <p:spTgt spid="138"/>
                                        </p:tgtEl>
                                      </p:cBhvr>
                                    </p:animEffect>
                                  </p:childTnLst>
                                </p:cTn>
                              </p:par>
                              <p:par>
                                <p:cTn id="9" presetID="12" presetClass="entr" presetSubtype="8" fill="hold" nodeType="withEffect">
                                  <p:stCondLst>
                                    <p:cond delay="0"/>
                                  </p:stCondLst>
                                  <p:childTnLst>
                                    <p:set>
                                      <p:cBhvr>
                                        <p:cTn id="10" dur="1" fill="hold">
                                          <p:stCondLst>
                                            <p:cond delay="0"/>
                                          </p:stCondLst>
                                        </p:cTn>
                                        <p:tgtEl>
                                          <p:spTgt spid="154"/>
                                        </p:tgtEl>
                                        <p:attrNameLst>
                                          <p:attrName>style.visibility</p:attrName>
                                        </p:attrNameLst>
                                      </p:cBhvr>
                                      <p:to>
                                        <p:strVal val="visible"/>
                                      </p:to>
                                    </p:set>
                                    <p:anim calcmode="lin" valueType="num">
                                      <p:cBhvr additive="base">
                                        <p:cTn id="11" dur="500"/>
                                        <p:tgtEl>
                                          <p:spTgt spid="154"/>
                                        </p:tgtEl>
                                        <p:attrNameLst>
                                          <p:attrName>ppt_x</p:attrName>
                                        </p:attrNameLst>
                                      </p:cBhvr>
                                      <p:tavLst>
                                        <p:tav tm="0">
                                          <p:val>
                                            <p:strVal val="#ppt_x-#ppt_w*1.125000"/>
                                          </p:val>
                                        </p:tav>
                                        <p:tav tm="100000">
                                          <p:val>
                                            <p:strVal val="#ppt_x"/>
                                          </p:val>
                                        </p:tav>
                                      </p:tavLst>
                                    </p:anim>
                                    <p:animEffect transition="in" filter="wipe(right)">
                                      <p:cBhvr>
                                        <p:cTn id="12"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8" name="Arrondir un rectangle avec un coin du même côté 7"/>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Arrondir un rectangle avec un coin du même côté 6"/>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124" name="Groupe 123"/>
          <p:cNvGrpSpPr/>
          <p:nvPr/>
        </p:nvGrpSpPr>
        <p:grpSpPr>
          <a:xfrm>
            <a:off x="1206966" y="764708"/>
            <a:ext cx="3268692" cy="5400597"/>
            <a:chOff x="539552" y="692694"/>
            <a:chExt cx="3744415" cy="5400602"/>
          </a:xfrm>
          <a:solidFill>
            <a:schemeClr val="bg1"/>
          </a:solidFill>
        </p:grpSpPr>
        <p:sp>
          <p:nvSpPr>
            <p:cNvPr id="5" name="Arrondir un rectangle avec un coin du même côté 4"/>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2" name="Connecteur droit 81"/>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25" name="Groupe 124"/>
          <p:cNvGrpSpPr/>
          <p:nvPr/>
        </p:nvGrpSpPr>
        <p:grpSpPr>
          <a:xfrm>
            <a:off x="4664238" y="764707"/>
            <a:ext cx="3268330" cy="5400600"/>
            <a:chOff x="4499992" y="692693"/>
            <a:chExt cx="3744000" cy="5400605"/>
          </a:xfrm>
          <a:solidFill>
            <a:schemeClr val="bg1"/>
          </a:solidFill>
        </p:grpSpPr>
        <p:sp>
          <p:nvSpPr>
            <p:cNvPr id="6" name="Arrondir un rectangle avec un coin du même côté 5"/>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3" name="Connecteur droit 82"/>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7" name="Connecteur droit 106"/>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droit 114"/>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7" name="Connecteur droit 116"/>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9" name="Connecteur droit 118"/>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sp>
        <p:nvSpPr>
          <p:cNvPr id="2" name="ZoneTexte 1"/>
          <p:cNvSpPr txBox="1"/>
          <p:nvPr/>
        </p:nvSpPr>
        <p:spPr>
          <a:xfrm>
            <a:off x="1259632" y="1444139"/>
            <a:ext cx="2713151"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الوظيفة المالية والتحليل المالي</a:t>
            </a:r>
            <a:endParaRPr lang="ar-DZ" dirty="0">
              <a:latin typeface="Segoe UI" panose="020B0502040204020203" pitchFamily="34" charset="0"/>
              <a:ea typeface="Segoe UI" panose="020B0502040204020203" pitchFamily="34" charset="0"/>
              <a:cs typeface="Segoe UI" panose="020B0502040204020203" pitchFamily="34" charset="0"/>
            </a:endParaRPr>
          </a:p>
        </p:txBody>
      </p:sp>
      <p:sp>
        <p:nvSpPr>
          <p:cNvPr id="105" name="ZoneTexte 104"/>
          <p:cNvSpPr txBox="1"/>
          <p:nvPr/>
        </p:nvSpPr>
        <p:spPr>
          <a:xfrm>
            <a:off x="1206966" y="2450584"/>
            <a:ext cx="2765817" cy="923330"/>
          </a:xfrm>
          <a:prstGeom prst="rect">
            <a:avLst/>
          </a:prstGeom>
          <a:noFill/>
        </p:spPr>
        <p:txBody>
          <a:bodyPr wrap="square" rtlCol="1">
            <a:spAutoFit/>
          </a:bodyPr>
          <a:lstStyle>
            <a:defPPr>
              <a:defRPr lang="ar-DZ"/>
            </a:defPPr>
            <a:lvl1pPr>
              <a:defRPr b="1">
                <a:latin typeface="Segoe UI" panose="020B0502040204020203" pitchFamily="34" charset="0"/>
                <a:ea typeface="Segoe UI" panose="020B0502040204020203" pitchFamily="34" charset="0"/>
                <a:cs typeface="Segoe UI" panose="020B0502040204020203" pitchFamily="34" charset="0"/>
              </a:defRPr>
            </a:lvl1pPr>
          </a:lstStyle>
          <a:p>
            <a:r>
              <a:rPr lang="ar-DZ" dirty="0"/>
              <a:t>الميزانية الوظيفيــــة وتحليلــــها بواسطـــة المؤشرات الماليـــة1</a:t>
            </a:r>
          </a:p>
        </p:txBody>
      </p:sp>
      <p:sp>
        <p:nvSpPr>
          <p:cNvPr id="109" name="ZoneTexte 108"/>
          <p:cNvSpPr txBox="1"/>
          <p:nvPr/>
        </p:nvSpPr>
        <p:spPr>
          <a:xfrm>
            <a:off x="1282892" y="3696783"/>
            <a:ext cx="2689891"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الماليـــة2</a:t>
            </a:r>
          </a:p>
        </p:txBody>
      </p:sp>
      <p:sp>
        <p:nvSpPr>
          <p:cNvPr id="110" name="ZoneTexte 109"/>
          <p:cNvSpPr txBox="1"/>
          <p:nvPr/>
        </p:nvSpPr>
        <p:spPr>
          <a:xfrm>
            <a:off x="1260582" y="4851346"/>
            <a:ext cx="2734510" cy="923330"/>
          </a:xfrm>
          <a:prstGeom prst="rect">
            <a:avLst/>
          </a:prstGeom>
          <a:noFill/>
        </p:spPr>
        <p:txBody>
          <a:bodyPr wrap="square" rtlCol="1">
            <a:spAutoFit/>
          </a:bodyPr>
          <a:lstStyle/>
          <a:p>
            <a:r>
              <a:rPr lang="ar-DZ" b="1" dirty="0">
                <a:ea typeface="Times New Roman"/>
              </a:rPr>
              <a:t>ا</a:t>
            </a:r>
            <a:r>
              <a:rPr lang="ar-DZ" b="1" dirty="0">
                <a:latin typeface="Segoe UI" panose="020B0502040204020203" pitchFamily="34" charset="0"/>
                <a:ea typeface="Segoe UI" panose="020B0502040204020203" pitchFamily="34" charset="0"/>
                <a:cs typeface="Segoe UI" panose="020B0502040204020203" pitchFamily="34" charset="0"/>
              </a:rPr>
              <a:t>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الماليـــة3</a:t>
            </a:r>
          </a:p>
        </p:txBody>
      </p:sp>
      <p:sp>
        <p:nvSpPr>
          <p:cNvPr id="111" name="ZoneTexte 110"/>
          <p:cNvSpPr txBox="1"/>
          <p:nvPr/>
        </p:nvSpPr>
        <p:spPr>
          <a:xfrm>
            <a:off x="5249970" y="1448285"/>
            <a:ext cx="2588326"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المالية1</a:t>
            </a:r>
          </a:p>
        </p:txBody>
      </p:sp>
      <p:sp>
        <p:nvSpPr>
          <p:cNvPr id="112" name="ZoneTexte 111"/>
          <p:cNvSpPr txBox="1"/>
          <p:nvPr/>
        </p:nvSpPr>
        <p:spPr>
          <a:xfrm>
            <a:off x="5104254" y="2547093"/>
            <a:ext cx="2704144"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المالية2</a:t>
            </a:r>
          </a:p>
        </p:txBody>
      </p:sp>
      <p:sp>
        <p:nvSpPr>
          <p:cNvPr id="123" name="ZoneTexte 122"/>
          <p:cNvSpPr txBox="1"/>
          <p:nvPr/>
        </p:nvSpPr>
        <p:spPr>
          <a:xfrm>
            <a:off x="4886998" y="3751097"/>
            <a:ext cx="2983073" cy="646331"/>
          </a:xfrm>
          <a:prstGeom prst="rect">
            <a:avLst/>
          </a:prstGeom>
          <a:noFill/>
        </p:spPr>
        <p:txBody>
          <a:bodyPr wrap="square" rtlCol="1">
            <a:spAutoFit/>
          </a:bodyPr>
          <a:lstStyle/>
          <a:p>
            <a:r>
              <a:rPr lang="ar-SA" b="1" dirty="0">
                <a:latin typeface="Segoe UI" panose="020B0502040204020203" pitchFamily="34" charset="0"/>
                <a:ea typeface="Segoe UI" panose="020B0502040204020203" pitchFamily="34" charset="0"/>
                <a:cs typeface="Segoe UI" panose="020B0502040204020203" pitchFamily="34" charset="0"/>
              </a:rPr>
              <a:t>التخطيط المالي من خلال الرافعة التشغيلية واستخداماتها</a:t>
            </a:r>
            <a:endParaRPr lang="ar-DZ" b="1" dirty="0">
              <a:latin typeface="Segoe UI" panose="020B0502040204020203" pitchFamily="34" charset="0"/>
              <a:ea typeface="Segoe UI" panose="020B0502040204020203" pitchFamily="34" charset="0"/>
              <a:cs typeface="Segoe UI" panose="020B0502040204020203" pitchFamily="34" charset="0"/>
            </a:endParaRPr>
          </a:p>
        </p:txBody>
      </p:sp>
      <p:sp>
        <p:nvSpPr>
          <p:cNvPr id="139" name="ZoneTexte 138"/>
          <p:cNvSpPr txBox="1"/>
          <p:nvPr/>
        </p:nvSpPr>
        <p:spPr>
          <a:xfrm>
            <a:off x="5004048" y="4869160"/>
            <a:ext cx="2770327"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الرفع المالي والعوامل المؤثرة على معدل العائد على حقوق الملكية</a:t>
            </a:r>
          </a:p>
        </p:txBody>
      </p:sp>
      <p:grpSp>
        <p:nvGrpSpPr>
          <p:cNvPr id="138" name="Groupe 137"/>
          <p:cNvGrpSpPr/>
          <p:nvPr/>
        </p:nvGrpSpPr>
        <p:grpSpPr>
          <a:xfrm>
            <a:off x="1187624" y="764704"/>
            <a:ext cx="3268692" cy="5400597"/>
            <a:chOff x="539552" y="692694"/>
            <a:chExt cx="3744415" cy="5400602"/>
          </a:xfrm>
          <a:solidFill>
            <a:schemeClr val="bg1"/>
          </a:solidFill>
        </p:grpSpPr>
        <p:sp>
          <p:nvSpPr>
            <p:cNvPr id="140" name="Arrondir un rectangle avec un coin du même côté 139"/>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41" name="Connecteur droit 140"/>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42" name="Connecteur droit 141"/>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necteur droit 142"/>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necteur droit 143"/>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necteur droit 145"/>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necteur droit 146"/>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necteur droit 147"/>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9" name="Connecteur droit 148"/>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0" name="Connecteur droit 149"/>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necteur droit 150"/>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necteur droit 151"/>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necteur droit 152"/>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54" name="Groupe 153"/>
          <p:cNvGrpSpPr/>
          <p:nvPr/>
        </p:nvGrpSpPr>
        <p:grpSpPr>
          <a:xfrm>
            <a:off x="4644008" y="764704"/>
            <a:ext cx="3268330" cy="5400600"/>
            <a:chOff x="4499992" y="692693"/>
            <a:chExt cx="3744000" cy="5400605"/>
          </a:xfrm>
          <a:solidFill>
            <a:schemeClr val="bg1"/>
          </a:solidFill>
        </p:grpSpPr>
        <p:sp>
          <p:nvSpPr>
            <p:cNvPr id="155" name="Arrondir un rectangle avec un coin du même côté 154"/>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56" name="Connecteur droit 155"/>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57" name="Connecteur droit 156"/>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8" name="Connecteur droit 157"/>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9" name="Connecteur droit 158"/>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0" name="Connecteur droit 159"/>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1" name="Connecteur droit 160"/>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2" name="Connecteur droit 161"/>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3" name="Connecteur droit 162"/>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4" name="Connecteur droit 163"/>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5" name="Connecteur droit 164"/>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6" name="Connecteur droit 165"/>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7" name="Connecteur droit 166"/>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8" name="Connecteur droit 167"/>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e 79"/>
          <p:cNvGrpSpPr/>
          <p:nvPr/>
        </p:nvGrpSpPr>
        <p:grpSpPr>
          <a:xfrm>
            <a:off x="4230750" y="846830"/>
            <a:ext cx="656248" cy="5190210"/>
            <a:chOff x="4003415" y="774816"/>
            <a:chExt cx="751758" cy="5190215"/>
          </a:xfrm>
        </p:grpSpPr>
        <p:grpSp>
          <p:nvGrpSpPr>
            <p:cNvPr id="79" name="Groupe 78"/>
            <p:cNvGrpSpPr/>
            <p:nvPr/>
          </p:nvGrpSpPr>
          <p:grpSpPr>
            <a:xfrm>
              <a:off x="4014178" y="774816"/>
              <a:ext cx="733324" cy="228845"/>
              <a:chOff x="4014178" y="774816"/>
              <a:chExt cx="733324" cy="228845"/>
            </a:xfrm>
          </p:grpSpPr>
          <p:sp>
            <p:nvSpPr>
              <p:cNvPr id="10"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3"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4" name="Groupe 13"/>
            <p:cNvGrpSpPr/>
            <p:nvPr/>
          </p:nvGrpSpPr>
          <p:grpSpPr>
            <a:xfrm>
              <a:off x="4006696" y="1182830"/>
              <a:ext cx="740141" cy="231775"/>
              <a:chOff x="1271527" y="932755"/>
              <a:chExt cx="740141" cy="231775"/>
            </a:xfrm>
          </p:grpSpPr>
          <p:sp>
            <p:nvSpPr>
              <p:cNvPr id="1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9" name="Groupe 18"/>
            <p:cNvGrpSpPr/>
            <p:nvPr/>
          </p:nvGrpSpPr>
          <p:grpSpPr>
            <a:xfrm>
              <a:off x="4005410" y="1556792"/>
              <a:ext cx="740141" cy="231775"/>
              <a:chOff x="1271527" y="932755"/>
              <a:chExt cx="740141" cy="231775"/>
            </a:xfrm>
          </p:grpSpPr>
          <p:sp>
            <p:nvSpPr>
              <p:cNvPr id="2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4" name="Groupe 23"/>
            <p:cNvGrpSpPr/>
            <p:nvPr/>
          </p:nvGrpSpPr>
          <p:grpSpPr>
            <a:xfrm>
              <a:off x="4015032" y="1916832"/>
              <a:ext cx="740141" cy="231775"/>
              <a:chOff x="1271527" y="932755"/>
              <a:chExt cx="740141" cy="231775"/>
            </a:xfrm>
          </p:grpSpPr>
          <p:sp>
            <p:nvSpPr>
              <p:cNvPr id="2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9" name="Groupe 28"/>
            <p:cNvGrpSpPr/>
            <p:nvPr/>
          </p:nvGrpSpPr>
          <p:grpSpPr>
            <a:xfrm>
              <a:off x="4015032" y="2276872"/>
              <a:ext cx="740141" cy="231775"/>
              <a:chOff x="1271527" y="932755"/>
              <a:chExt cx="740141" cy="231775"/>
            </a:xfrm>
          </p:grpSpPr>
          <p:sp>
            <p:nvSpPr>
              <p:cNvPr id="3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4" name="Groupe 33"/>
            <p:cNvGrpSpPr/>
            <p:nvPr/>
          </p:nvGrpSpPr>
          <p:grpSpPr>
            <a:xfrm>
              <a:off x="4015032" y="2636912"/>
              <a:ext cx="740141" cy="231775"/>
              <a:chOff x="1271527" y="932755"/>
              <a:chExt cx="740141" cy="231775"/>
            </a:xfrm>
          </p:grpSpPr>
          <p:sp>
            <p:nvSpPr>
              <p:cNvPr id="3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9" name="Groupe 38"/>
            <p:cNvGrpSpPr/>
            <p:nvPr/>
          </p:nvGrpSpPr>
          <p:grpSpPr>
            <a:xfrm>
              <a:off x="4004745" y="2996952"/>
              <a:ext cx="740141" cy="231775"/>
              <a:chOff x="1271527" y="932755"/>
              <a:chExt cx="740141" cy="231775"/>
            </a:xfrm>
          </p:grpSpPr>
          <p:sp>
            <p:nvSpPr>
              <p:cNvPr id="4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4" name="Groupe 43"/>
            <p:cNvGrpSpPr/>
            <p:nvPr/>
          </p:nvGrpSpPr>
          <p:grpSpPr>
            <a:xfrm>
              <a:off x="4014763" y="3392997"/>
              <a:ext cx="740141" cy="231775"/>
              <a:chOff x="1271527" y="932755"/>
              <a:chExt cx="740141" cy="231775"/>
            </a:xfrm>
          </p:grpSpPr>
          <p:sp>
            <p:nvSpPr>
              <p:cNvPr id="4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9" name="Groupe 48"/>
            <p:cNvGrpSpPr/>
            <p:nvPr/>
          </p:nvGrpSpPr>
          <p:grpSpPr>
            <a:xfrm>
              <a:off x="4014763" y="3789040"/>
              <a:ext cx="740141" cy="231775"/>
              <a:chOff x="1271527" y="932755"/>
              <a:chExt cx="740141" cy="231775"/>
            </a:xfrm>
          </p:grpSpPr>
          <p:sp>
            <p:nvSpPr>
              <p:cNvPr id="5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4" name="Groupe 53"/>
            <p:cNvGrpSpPr/>
            <p:nvPr/>
          </p:nvGrpSpPr>
          <p:grpSpPr>
            <a:xfrm>
              <a:off x="4004080" y="4149080"/>
              <a:ext cx="740141" cy="231775"/>
              <a:chOff x="1271527" y="932755"/>
              <a:chExt cx="740141" cy="231775"/>
            </a:xfrm>
          </p:grpSpPr>
          <p:sp>
            <p:nvSpPr>
              <p:cNvPr id="5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9" name="Groupe 58"/>
            <p:cNvGrpSpPr/>
            <p:nvPr/>
          </p:nvGrpSpPr>
          <p:grpSpPr>
            <a:xfrm>
              <a:off x="4014763" y="4581128"/>
              <a:ext cx="740141" cy="231775"/>
              <a:chOff x="1271527" y="932755"/>
              <a:chExt cx="740141" cy="231775"/>
            </a:xfrm>
          </p:grpSpPr>
          <p:sp>
            <p:nvSpPr>
              <p:cNvPr id="6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03415" y="5013176"/>
              <a:ext cx="740141" cy="231775"/>
              <a:chOff x="1271527" y="932755"/>
              <a:chExt cx="740141" cy="231775"/>
            </a:xfrm>
          </p:grpSpPr>
          <p:sp>
            <p:nvSpPr>
              <p:cNvPr id="6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14763" y="5373216"/>
              <a:ext cx="740141" cy="231775"/>
              <a:chOff x="1271527" y="932755"/>
              <a:chExt cx="740141" cy="231775"/>
            </a:xfrm>
          </p:grpSpPr>
          <p:sp>
            <p:nvSpPr>
              <p:cNvPr id="7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4" name="Groupe 73"/>
            <p:cNvGrpSpPr/>
            <p:nvPr/>
          </p:nvGrpSpPr>
          <p:grpSpPr>
            <a:xfrm>
              <a:off x="4014763" y="5733256"/>
              <a:ext cx="740141" cy="231775"/>
              <a:chOff x="1271527" y="932755"/>
              <a:chExt cx="740141" cy="231775"/>
            </a:xfrm>
          </p:grpSpPr>
          <p:sp>
            <p:nvSpPr>
              <p:cNvPr id="7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127" name="ZoneTexte 126"/>
          <p:cNvSpPr txBox="1"/>
          <p:nvPr/>
        </p:nvSpPr>
        <p:spPr>
          <a:xfrm>
            <a:off x="5385137" y="1468494"/>
            <a:ext cx="2204050" cy="830997"/>
          </a:xfrm>
          <a:prstGeom prst="rect">
            <a:avLst/>
          </a:prstGeom>
          <a:noFill/>
        </p:spPr>
        <p:txBody>
          <a:bodyPr wrap="square" rtlCol="1">
            <a:spAutoFit/>
          </a:bodyPr>
          <a:lstStyle/>
          <a:p>
            <a:pPr algn="ctr"/>
            <a:r>
              <a:rPr lang="ar-SA" sz="2400" b="1" dirty="0"/>
              <a:t>ج/ حسب وظيفتها في المؤسسة</a:t>
            </a:r>
            <a:endParaRPr lang="ar-DZ" sz="2400" b="1" dirty="0">
              <a:latin typeface="Segoe UI" panose="020B0502040204020203" pitchFamily="34" charset="0"/>
              <a:ea typeface="Segoe UI" panose="020B0502040204020203" pitchFamily="34" charset="0"/>
              <a:cs typeface="Segoe UI" panose="020B0502040204020203" pitchFamily="34" charset="0"/>
            </a:endParaRPr>
          </a:p>
        </p:txBody>
      </p:sp>
      <p:pic>
        <p:nvPicPr>
          <p:cNvPr id="169" name="Image 16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9048" y="1299748"/>
            <a:ext cx="2501652" cy="3641416"/>
          </a:xfrm>
          <a:prstGeom prst="rect">
            <a:avLst/>
          </a:prstGeom>
        </p:spPr>
      </p:pic>
      <p:cxnSp>
        <p:nvCxnSpPr>
          <p:cNvPr id="84" name="Connecteur droit avec flèche 83"/>
          <p:cNvCxnSpPr/>
          <p:nvPr/>
        </p:nvCxnSpPr>
        <p:spPr>
          <a:xfrm flipH="1">
            <a:off x="6876256" y="3068964"/>
            <a:ext cx="712931" cy="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88" name="Connecteur droit 87"/>
          <p:cNvCxnSpPr/>
          <p:nvPr/>
        </p:nvCxnSpPr>
        <p:spPr>
          <a:xfrm>
            <a:off x="7589187" y="3068964"/>
            <a:ext cx="0" cy="1872200"/>
          </a:xfrm>
          <a:prstGeom prst="line">
            <a:avLst/>
          </a:prstGeom>
        </p:spPr>
        <p:style>
          <a:lnRef idx="3">
            <a:schemeClr val="accent6"/>
          </a:lnRef>
          <a:fillRef idx="0">
            <a:schemeClr val="accent6"/>
          </a:fillRef>
          <a:effectRef idx="2">
            <a:schemeClr val="accent6"/>
          </a:effectRef>
          <a:fontRef idx="minor">
            <a:schemeClr val="tx1"/>
          </a:fontRef>
        </p:style>
      </p:cxnSp>
      <p:cxnSp>
        <p:nvCxnSpPr>
          <p:cNvPr id="91" name="Connecteur droit avec flèche 90"/>
          <p:cNvCxnSpPr/>
          <p:nvPr/>
        </p:nvCxnSpPr>
        <p:spPr>
          <a:xfrm flipH="1">
            <a:off x="6876256" y="4092826"/>
            <a:ext cx="712931" cy="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20" name="Connecteur droit avec flèche 119"/>
          <p:cNvCxnSpPr/>
          <p:nvPr/>
        </p:nvCxnSpPr>
        <p:spPr>
          <a:xfrm flipH="1">
            <a:off x="6918366" y="4940576"/>
            <a:ext cx="617178" cy="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126" name="Ellipse 125"/>
          <p:cNvSpPr/>
          <p:nvPr/>
        </p:nvSpPr>
        <p:spPr>
          <a:xfrm>
            <a:off x="5249970" y="2708920"/>
            <a:ext cx="1626286" cy="6851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2000" b="1" dirty="0"/>
              <a:t>تكلفة التصنيع</a:t>
            </a:r>
          </a:p>
        </p:txBody>
      </p:sp>
      <p:sp>
        <p:nvSpPr>
          <p:cNvPr id="170" name="Ellipse 169"/>
          <p:cNvSpPr/>
          <p:nvPr/>
        </p:nvSpPr>
        <p:spPr>
          <a:xfrm>
            <a:off x="5220072" y="3717032"/>
            <a:ext cx="1626286" cy="6851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2000" b="1" dirty="0"/>
              <a:t>تكلفة التسويق</a:t>
            </a:r>
          </a:p>
        </p:txBody>
      </p:sp>
      <p:sp>
        <p:nvSpPr>
          <p:cNvPr id="171" name="Ellipse 170"/>
          <p:cNvSpPr/>
          <p:nvPr/>
        </p:nvSpPr>
        <p:spPr>
          <a:xfrm>
            <a:off x="5292080" y="4544099"/>
            <a:ext cx="1626286" cy="6851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2000" b="1" dirty="0" smtClean="0"/>
              <a:t>تكلفة الادارة</a:t>
            </a:r>
            <a:endParaRPr lang="ar-DZ" sz="2000" b="1" dirty="0"/>
          </a:p>
        </p:txBody>
      </p:sp>
    </p:spTree>
    <p:extLst>
      <p:ext uri="{BB962C8B-B14F-4D97-AF65-F5344CB8AC3E}">
        <p14:creationId xmlns:p14="http://schemas.microsoft.com/office/powerpoint/2010/main" val="138811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additive="base">
                                        <p:cTn id="7" dur="500"/>
                                        <p:tgtEl>
                                          <p:spTgt spid="138"/>
                                        </p:tgtEl>
                                        <p:attrNameLst>
                                          <p:attrName>ppt_x</p:attrName>
                                        </p:attrNameLst>
                                      </p:cBhvr>
                                      <p:tavLst>
                                        <p:tav tm="0">
                                          <p:val>
                                            <p:strVal val="#ppt_x+#ppt_w*1.125000"/>
                                          </p:val>
                                        </p:tav>
                                        <p:tav tm="100000">
                                          <p:val>
                                            <p:strVal val="#ppt_x"/>
                                          </p:val>
                                        </p:tav>
                                      </p:tavLst>
                                    </p:anim>
                                    <p:animEffect transition="in" filter="wipe(left)">
                                      <p:cBhvr>
                                        <p:cTn id="8" dur="500"/>
                                        <p:tgtEl>
                                          <p:spTgt spid="138"/>
                                        </p:tgtEl>
                                      </p:cBhvr>
                                    </p:animEffect>
                                  </p:childTnLst>
                                </p:cTn>
                              </p:par>
                              <p:par>
                                <p:cTn id="9" presetID="12" presetClass="entr" presetSubtype="8" fill="hold" nodeType="withEffect">
                                  <p:stCondLst>
                                    <p:cond delay="0"/>
                                  </p:stCondLst>
                                  <p:childTnLst>
                                    <p:set>
                                      <p:cBhvr>
                                        <p:cTn id="10" dur="1" fill="hold">
                                          <p:stCondLst>
                                            <p:cond delay="0"/>
                                          </p:stCondLst>
                                        </p:cTn>
                                        <p:tgtEl>
                                          <p:spTgt spid="154"/>
                                        </p:tgtEl>
                                        <p:attrNameLst>
                                          <p:attrName>style.visibility</p:attrName>
                                        </p:attrNameLst>
                                      </p:cBhvr>
                                      <p:to>
                                        <p:strVal val="visible"/>
                                      </p:to>
                                    </p:set>
                                    <p:anim calcmode="lin" valueType="num">
                                      <p:cBhvr additive="base">
                                        <p:cTn id="11" dur="500"/>
                                        <p:tgtEl>
                                          <p:spTgt spid="154"/>
                                        </p:tgtEl>
                                        <p:attrNameLst>
                                          <p:attrName>ppt_x</p:attrName>
                                        </p:attrNameLst>
                                      </p:cBhvr>
                                      <p:tavLst>
                                        <p:tav tm="0">
                                          <p:val>
                                            <p:strVal val="#ppt_x-#ppt_w*1.125000"/>
                                          </p:val>
                                        </p:tav>
                                        <p:tav tm="100000">
                                          <p:val>
                                            <p:strVal val="#ppt_x"/>
                                          </p:val>
                                        </p:tav>
                                      </p:tavLst>
                                    </p:anim>
                                    <p:animEffect transition="in" filter="wipe(right)">
                                      <p:cBhvr>
                                        <p:cTn id="12"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8" name="Arrondir un rectangle avec un coin du même côté 7"/>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Arrondir un rectangle avec un coin du même côté 6"/>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9" name="Groupe 8"/>
          <p:cNvGrpSpPr/>
          <p:nvPr/>
        </p:nvGrpSpPr>
        <p:grpSpPr>
          <a:xfrm>
            <a:off x="822326" y="1196752"/>
            <a:ext cx="1152128" cy="781731"/>
            <a:chOff x="683568" y="1196752"/>
            <a:chExt cx="1152128" cy="781731"/>
          </a:xfrm>
        </p:grpSpPr>
        <p:sp>
          <p:nvSpPr>
            <p:cNvPr id="128" name="Rectangle 127"/>
            <p:cNvSpPr/>
            <p:nvPr/>
          </p:nvSpPr>
          <p:spPr>
            <a:xfrm>
              <a:off x="683568" y="1196752"/>
              <a:ext cx="1152128" cy="781731"/>
            </a:xfrm>
            <a:prstGeom prst="rect">
              <a:avLst/>
            </a:prstGeom>
            <a:solidFill>
              <a:srgbClr val="00B0F0"/>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3" name="ZoneTexte 2"/>
            <p:cNvSpPr txBox="1"/>
            <p:nvPr/>
          </p:nvSpPr>
          <p:spPr>
            <a:xfrm>
              <a:off x="683568" y="1268760"/>
              <a:ext cx="1116124" cy="400110"/>
            </a:xfrm>
            <a:prstGeom prst="rect">
              <a:avLst/>
            </a:prstGeom>
            <a:noFill/>
          </p:spPr>
          <p:txBody>
            <a:bodyPr wrap="square" rtlCol="1">
              <a:spAutoFit/>
            </a:bodyPr>
            <a:lstStyle/>
            <a:p>
              <a:pPr algn="ctr"/>
              <a:r>
                <a:rPr lang="ar-DZ" sz="2000" b="1" dirty="0" smtClean="0">
                  <a:solidFill>
                    <a:schemeClr val="bg1"/>
                  </a:solidFill>
                </a:rPr>
                <a:t>أولا</a:t>
              </a:r>
              <a:endParaRPr lang="ar-DZ" sz="2000" b="1" dirty="0">
                <a:solidFill>
                  <a:schemeClr val="bg1"/>
                </a:solidFill>
              </a:endParaRPr>
            </a:p>
          </p:txBody>
        </p:sp>
      </p:grpSp>
      <p:grpSp>
        <p:nvGrpSpPr>
          <p:cNvPr id="81" name="Groupe 80"/>
          <p:cNvGrpSpPr/>
          <p:nvPr/>
        </p:nvGrpSpPr>
        <p:grpSpPr>
          <a:xfrm>
            <a:off x="822326" y="2359237"/>
            <a:ext cx="1157386" cy="781731"/>
            <a:chOff x="683568" y="2359237"/>
            <a:chExt cx="1157386" cy="781731"/>
          </a:xfrm>
        </p:grpSpPr>
        <p:sp>
          <p:nvSpPr>
            <p:cNvPr id="129" name="Rectangle 128"/>
            <p:cNvSpPr/>
            <p:nvPr/>
          </p:nvSpPr>
          <p:spPr>
            <a:xfrm>
              <a:off x="683568" y="2359237"/>
              <a:ext cx="1152128" cy="781731"/>
            </a:xfrm>
            <a:prstGeom prst="rect">
              <a:avLst/>
            </a:prstGeom>
            <a:solidFill>
              <a:srgbClr val="FFFF00"/>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120" name="ZoneTexte 119"/>
            <p:cNvSpPr txBox="1"/>
            <p:nvPr/>
          </p:nvSpPr>
          <p:spPr>
            <a:xfrm>
              <a:off x="724830" y="2386386"/>
              <a:ext cx="1116124" cy="400110"/>
            </a:xfrm>
            <a:prstGeom prst="rect">
              <a:avLst/>
            </a:prstGeom>
            <a:noFill/>
          </p:spPr>
          <p:txBody>
            <a:bodyPr wrap="square" rtlCol="1">
              <a:spAutoFit/>
            </a:bodyPr>
            <a:lstStyle/>
            <a:p>
              <a:pPr algn="ctr"/>
              <a:r>
                <a:rPr lang="ar-DZ" sz="2000" b="1" dirty="0" smtClean="0"/>
                <a:t> ثانيا</a:t>
              </a:r>
              <a:endParaRPr lang="ar-DZ" sz="2000" b="1" dirty="0"/>
            </a:p>
          </p:txBody>
        </p:sp>
      </p:grpSp>
      <p:grpSp>
        <p:nvGrpSpPr>
          <p:cNvPr id="84" name="Groupe 83"/>
          <p:cNvGrpSpPr/>
          <p:nvPr/>
        </p:nvGrpSpPr>
        <p:grpSpPr>
          <a:xfrm>
            <a:off x="818969" y="3583373"/>
            <a:ext cx="1155485" cy="781731"/>
            <a:chOff x="680211" y="3583373"/>
            <a:chExt cx="1155485" cy="781731"/>
          </a:xfrm>
        </p:grpSpPr>
        <p:sp>
          <p:nvSpPr>
            <p:cNvPr id="130" name="Rectangle 129"/>
            <p:cNvSpPr/>
            <p:nvPr/>
          </p:nvSpPr>
          <p:spPr>
            <a:xfrm>
              <a:off x="683568" y="3583373"/>
              <a:ext cx="1152128" cy="781731"/>
            </a:xfrm>
            <a:prstGeom prst="rect">
              <a:avLst/>
            </a:prstGeom>
            <a:solidFill>
              <a:srgbClr val="7030A0"/>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121" name="ZoneTexte 120"/>
            <p:cNvSpPr txBox="1"/>
            <p:nvPr/>
          </p:nvSpPr>
          <p:spPr>
            <a:xfrm>
              <a:off x="680211" y="3622995"/>
              <a:ext cx="1116124" cy="400110"/>
            </a:xfrm>
            <a:prstGeom prst="rect">
              <a:avLst/>
            </a:prstGeom>
            <a:noFill/>
          </p:spPr>
          <p:txBody>
            <a:bodyPr wrap="square" rtlCol="1">
              <a:spAutoFit/>
            </a:bodyPr>
            <a:lstStyle/>
            <a:p>
              <a:pPr algn="ctr"/>
              <a:r>
                <a:rPr lang="ar-DZ" sz="2000" b="1" dirty="0" smtClean="0">
                  <a:solidFill>
                    <a:schemeClr val="bg1"/>
                  </a:solidFill>
                </a:rPr>
                <a:t>ثالثا</a:t>
              </a:r>
              <a:endParaRPr lang="ar-DZ" sz="2000" b="1" dirty="0">
                <a:solidFill>
                  <a:schemeClr val="bg1"/>
                </a:solidFill>
              </a:endParaRPr>
            </a:p>
          </p:txBody>
        </p:sp>
      </p:grpSp>
      <p:grpSp>
        <p:nvGrpSpPr>
          <p:cNvPr id="87" name="Groupe 86"/>
          <p:cNvGrpSpPr/>
          <p:nvPr/>
        </p:nvGrpSpPr>
        <p:grpSpPr>
          <a:xfrm>
            <a:off x="822326" y="4735501"/>
            <a:ext cx="1157386" cy="781731"/>
            <a:chOff x="683568" y="4735501"/>
            <a:chExt cx="1157386" cy="781731"/>
          </a:xfrm>
        </p:grpSpPr>
        <p:sp>
          <p:nvSpPr>
            <p:cNvPr id="131" name="Rectangle 130"/>
            <p:cNvSpPr/>
            <p:nvPr/>
          </p:nvSpPr>
          <p:spPr>
            <a:xfrm>
              <a:off x="683568" y="4735501"/>
              <a:ext cx="1152128" cy="781731"/>
            </a:xfrm>
            <a:prstGeom prst="rect">
              <a:avLst/>
            </a:prstGeom>
            <a:solidFill>
              <a:srgbClr val="FF0000"/>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122" name="ZoneTexte 121"/>
            <p:cNvSpPr txBox="1"/>
            <p:nvPr/>
          </p:nvSpPr>
          <p:spPr>
            <a:xfrm>
              <a:off x="724830" y="4747202"/>
              <a:ext cx="1116124" cy="400110"/>
            </a:xfrm>
            <a:prstGeom prst="rect">
              <a:avLst/>
            </a:prstGeom>
            <a:noFill/>
          </p:spPr>
          <p:txBody>
            <a:bodyPr wrap="square" rtlCol="1">
              <a:spAutoFit/>
            </a:bodyPr>
            <a:lstStyle/>
            <a:p>
              <a:pPr algn="ctr"/>
              <a:r>
                <a:rPr lang="ar-DZ" sz="2000" b="1" dirty="0" smtClean="0">
                  <a:solidFill>
                    <a:schemeClr val="bg1"/>
                  </a:solidFill>
                </a:rPr>
                <a:t>رابعا</a:t>
              </a:r>
              <a:endParaRPr lang="ar-DZ" sz="2000" b="1" dirty="0">
                <a:solidFill>
                  <a:schemeClr val="bg1"/>
                </a:solidFill>
              </a:endParaRPr>
            </a:p>
          </p:txBody>
        </p:sp>
      </p:grpSp>
      <p:grpSp>
        <p:nvGrpSpPr>
          <p:cNvPr id="124" name="Groupe 123"/>
          <p:cNvGrpSpPr/>
          <p:nvPr/>
        </p:nvGrpSpPr>
        <p:grpSpPr>
          <a:xfrm>
            <a:off x="1206966" y="764708"/>
            <a:ext cx="3268692" cy="5400597"/>
            <a:chOff x="539552" y="692694"/>
            <a:chExt cx="3744415" cy="5400602"/>
          </a:xfrm>
          <a:solidFill>
            <a:schemeClr val="bg1"/>
          </a:solidFill>
        </p:grpSpPr>
        <p:sp>
          <p:nvSpPr>
            <p:cNvPr id="5" name="Arrondir un rectangle avec un coin du même côté 4"/>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2" name="Connecteur droit 81"/>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90" name="Groupe 89"/>
          <p:cNvGrpSpPr/>
          <p:nvPr/>
        </p:nvGrpSpPr>
        <p:grpSpPr>
          <a:xfrm>
            <a:off x="7092280" y="1340924"/>
            <a:ext cx="1152128" cy="781731"/>
            <a:chOff x="7308304" y="1340924"/>
            <a:chExt cx="1152128" cy="781731"/>
          </a:xfrm>
        </p:grpSpPr>
        <p:sp>
          <p:nvSpPr>
            <p:cNvPr id="132" name="Rectangle 131"/>
            <p:cNvSpPr/>
            <p:nvPr/>
          </p:nvSpPr>
          <p:spPr>
            <a:xfrm>
              <a:off x="7308304" y="1340924"/>
              <a:ext cx="1152128" cy="781731"/>
            </a:xfrm>
            <a:prstGeom prst="rect">
              <a:avLst/>
            </a:prstGeom>
            <a:solidFill>
              <a:srgbClr val="00B0F0"/>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88" name="ZoneTexte 87"/>
            <p:cNvSpPr txBox="1"/>
            <p:nvPr/>
          </p:nvSpPr>
          <p:spPr>
            <a:xfrm>
              <a:off x="7308304" y="1340924"/>
              <a:ext cx="1080120" cy="400110"/>
            </a:xfrm>
            <a:prstGeom prst="rect">
              <a:avLst/>
            </a:prstGeom>
            <a:noFill/>
          </p:spPr>
          <p:txBody>
            <a:bodyPr wrap="square" rtlCol="1">
              <a:spAutoFit/>
            </a:bodyPr>
            <a:lstStyle/>
            <a:p>
              <a:pPr algn="ctr"/>
              <a:r>
                <a:rPr lang="ar-DZ" sz="2000" b="1" dirty="0" smtClean="0">
                  <a:solidFill>
                    <a:schemeClr val="bg1"/>
                  </a:solidFill>
                </a:rPr>
                <a:t>خامسا</a:t>
              </a:r>
              <a:endParaRPr lang="ar-DZ" sz="2000" b="1" dirty="0">
                <a:solidFill>
                  <a:schemeClr val="bg1"/>
                </a:solidFill>
              </a:endParaRPr>
            </a:p>
          </p:txBody>
        </p:sp>
      </p:grpSp>
      <p:grpSp>
        <p:nvGrpSpPr>
          <p:cNvPr id="125" name="Groupe 124"/>
          <p:cNvGrpSpPr/>
          <p:nvPr/>
        </p:nvGrpSpPr>
        <p:grpSpPr>
          <a:xfrm>
            <a:off x="4664238" y="764707"/>
            <a:ext cx="3268330" cy="5400600"/>
            <a:chOff x="4499992" y="692693"/>
            <a:chExt cx="3744000" cy="5400605"/>
          </a:xfrm>
          <a:solidFill>
            <a:schemeClr val="bg1"/>
          </a:solidFill>
        </p:grpSpPr>
        <p:sp>
          <p:nvSpPr>
            <p:cNvPr id="6" name="Arrondir un rectangle avec un coin du même côté 5"/>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3" name="Connecteur droit 82"/>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7" name="Connecteur droit 106"/>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droit 114"/>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7" name="Connecteur droit 116"/>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9" name="Connecteur droit 118"/>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e 79"/>
          <p:cNvGrpSpPr/>
          <p:nvPr/>
        </p:nvGrpSpPr>
        <p:grpSpPr>
          <a:xfrm>
            <a:off x="4230750" y="846830"/>
            <a:ext cx="656248" cy="5190210"/>
            <a:chOff x="4003415" y="774816"/>
            <a:chExt cx="751758" cy="5190215"/>
          </a:xfrm>
        </p:grpSpPr>
        <p:grpSp>
          <p:nvGrpSpPr>
            <p:cNvPr id="79" name="Groupe 78"/>
            <p:cNvGrpSpPr/>
            <p:nvPr/>
          </p:nvGrpSpPr>
          <p:grpSpPr>
            <a:xfrm>
              <a:off x="4014178" y="774816"/>
              <a:ext cx="733324" cy="228845"/>
              <a:chOff x="4014178" y="774816"/>
              <a:chExt cx="733324" cy="228845"/>
            </a:xfrm>
          </p:grpSpPr>
          <p:sp>
            <p:nvSpPr>
              <p:cNvPr id="10"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3"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4" name="Groupe 13"/>
            <p:cNvGrpSpPr/>
            <p:nvPr/>
          </p:nvGrpSpPr>
          <p:grpSpPr>
            <a:xfrm>
              <a:off x="4006696" y="1182830"/>
              <a:ext cx="740141" cy="231775"/>
              <a:chOff x="1271527" y="932755"/>
              <a:chExt cx="740141" cy="231775"/>
            </a:xfrm>
          </p:grpSpPr>
          <p:sp>
            <p:nvSpPr>
              <p:cNvPr id="1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9" name="Groupe 18"/>
            <p:cNvGrpSpPr/>
            <p:nvPr/>
          </p:nvGrpSpPr>
          <p:grpSpPr>
            <a:xfrm>
              <a:off x="4005410" y="1556792"/>
              <a:ext cx="740141" cy="231775"/>
              <a:chOff x="1271527" y="932755"/>
              <a:chExt cx="740141" cy="231775"/>
            </a:xfrm>
          </p:grpSpPr>
          <p:sp>
            <p:nvSpPr>
              <p:cNvPr id="2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4" name="Groupe 23"/>
            <p:cNvGrpSpPr/>
            <p:nvPr/>
          </p:nvGrpSpPr>
          <p:grpSpPr>
            <a:xfrm>
              <a:off x="4015032" y="1916832"/>
              <a:ext cx="740141" cy="231775"/>
              <a:chOff x="1271527" y="932755"/>
              <a:chExt cx="740141" cy="231775"/>
            </a:xfrm>
          </p:grpSpPr>
          <p:sp>
            <p:nvSpPr>
              <p:cNvPr id="2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9" name="Groupe 28"/>
            <p:cNvGrpSpPr/>
            <p:nvPr/>
          </p:nvGrpSpPr>
          <p:grpSpPr>
            <a:xfrm>
              <a:off x="4015032" y="2276872"/>
              <a:ext cx="740141" cy="231775"/>
              <a:chOff x="1271527" y="932755"/>
              <a:chExt cx="740141" cy="231775"/>
            </a:xfrm>
          </p:grpSpPr>
          <p:sp>
            <p:nvSpPr>
              <p:cNvPr id="3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4" name="Groupe 33"/>
            <p:cNvGrpSpPr/>
            <p:nvPr/>
          </p:nvGrpSpPr>
          <p:grpSpPr>
            <a:xfrm>
              <a:off x="4015032" y="2636912"/>
              <a:ext cx="740141" cy="231775"/>
              <a:chOff x="1271527" y="932755"/>
              <a:chExt cx="740141" cy="231775"/>
            </a:xfrm>
          </p:grpSpPr>
          <p:sp>
            <p:nvSpPr>
              <p:cNvPr id="3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9" name="Groupe 38"/>
            <p:cNvGrpSpPr/>
            <p:nvPr/>
          </p:nvGrpSpPr>
          <p:grpSpPr>
            <a:xfrm>
              <a:off x="4004745" y="2996952"/>
              <a:ext cx="740141" cy="231775"/>
              <a:chOff x="1271527" y="932755"/>
              <a:chExt cx="740141" cy="231775"/>
            </a:xfrm>
          </p:grpSpPr>
          <p:sp>
            <p:nvSpPr>
              <p:cNvPr id="4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4" name="Groupe 43"/>
            <p:cNvGrpSpPr/>
            <p:nvPr/>
          </p:nvGrpSpPr>
          <p:grpSpPr>
            <a:xfrm>
              <a:off x="4014763" y="3392997"/>
              <a:ext cx="740141" cy="231775"/>
              <a:chOff x="1271527" y="932755"/>
              <a:chExt cx="740141" cy="231775"/>
            </a:xfrm>
          </p:grpSpPr>
          <p:sp>
            <p:nvSpPr>
              <p:cNvPr id="4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9" name="Groupe 48"/>
            <p:cNvGrpSpPr/>
            <p:nvPr/>
          </p:nvGrpSpPr>
          <p:grpSpPr>
            <a:xfrm>
              <a:off x="4014763" y="3789040"/>
              <a:ext cx="740141" cy="231775"/>
              <a:chOff x="1271527" y="932755"/>
              <a:chExt cx="740141" cy="231775"/>
            </a:xfrm>
          </p:grpSpPr>
          <p:sp>
            <p:nvSpPr>
              <p:cNvPr id="5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4" name="Groupe 53"/>
            <p:cNvGrpSpPr/>
            <p:nvPr/>
          </p:nvGrpSpPr>
          <p:grpSpPr>
            <a:xfrm>
              <a:off x="4004080" y="4149080"/>
              <a:ext cx="740141" cy="231775"/>
              <a:chOff x="1271527" y="932755"/>
              <a:chExt cx="740141" cy="231775"/>
            </a:xfrm>
          </p:grpSpPr>
          <p:sp>
            <p:nvSpPr>
              <p:cNvPr id="5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9" name="Groupe 58"/>
            <p:cNvGrpSpPr/>
            <p:nvPr/>
          </p:nvGrpSpPr>
          <p:grpSpPr>
            <a:xfrm>
              <a:off x="4014763" y="4581128"/>
              <a:ext cx="740141" cy="231775"/>
              <a:chOff x="1271527" y="932755"/>
              <a:chExt cx="740141" cy="231775"/>
            </a:xfrm>
          </p:grpSpPr>
          <p:sp>
            <p:nvSpPr>
              <p:cNvPr id="6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03415" y="5013176"/>
              <a:ext cx="740141" cy="231775"/>
              <a:chOff x="1271527" y="932755"/>
              <a:chExt cx="740141" cy="231775"/>
            </a:xfrm>
          </p:grpSpPr>
          <p:sp>
            <p:nvSpPr>
              <p:cNvPr id="6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14763" y="5373216"/>
              <a:ext cx="740141" cy="231775"/>
              <a:chOff x="1271527" y="932755"/>
              <a:chExt cx="740141" cy="231775"/>
            </a:xfrm>
          </p:grpSpPr>
          <p:sp>
            <p:nvSpPr>
              <p:cNvPr id="7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4" name="Groupe 73"/>
            <p:cNvGrpSpPr/>
            <p:nvPr/>
          </p:nvGrpSpPr>
          <p:grpSpPr>
            <a:xfrm>
              <a:off x="4014763" y="5733256"/>
              <a:ext cx="740141" cy="231775"/>
              <a:chOff x="1271527" y="932755"/>
              <a:chExt cx="740141" cy="231775"/>
            </a:xfrm>
          </p:grpSpPr>
          <p:sp>
            <p:nvSpPr>
              <p:cNvPr id="7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2" name="ZoneTexte 1"/>
          <p:cNvSpPr txBox="1"/>
          <p:nvPr/>
        </p:nvSpPr>
        <p:spPr>
          <a:xfrm>
            <a:off x="1259632" y="1444139"/>
            <a:ext cx="2713151" cy="338554"/>
          </a:xfrm>
          <a:prstGeom prst="rect">
            <a:avLst/>
          </a:prstGeom>
          <a:noFill/>
        </p:spPr>
        <p:txBody>
          <a:bodyPr wrap="square" rtlCol="1">
            <a:spAutoFit/>
          </a:bodyPr>
          <a:lstStyle/>
          <a:p>
            <a:r>
              <a:rPr lang="ar-DZ" sz="1600" b="1" dirty="0">
                <a:latin typeface="Segoe UI" panose="020B0502040204020203" pitchFamily="34" charset="0"/>
                <a:ea typeface="Segoe UI" panose="020B0502040204020203" pitchFamily="34" charset="0"/>
                <a:cs typeface="Segoe UI" panose="020B0502040204020203" pitchFamily="34" charset="0"/>
              </a:rPr>
              <a:t>نشأة وظهور المحاسبة التحليلية</a:t>
            </a:r>
          </a:p>
        </p:txBody>
      </p:sp>
      <p:sp>
        <p:nvSpPr>
          <p:cNvPr id="105" name="ZoneTexte 104"/>
          <p:cNvSpPr txBox="1"/>
          <p:nvPr/>
        </p:nvSpPr>
        <p:spPr>
          <a:xfrm>
            <a:off x="1206966" y="2450584"/>
            <a:ext cx="2765817" cy="338554"/>
          </a:xfrm>
          <a:prstGeom prst="rect">
            <a:avLst/>
          </a:prstGeom>
          <a:noFill/>
        </p:spPr>
        <p:txBody>
          <a:bodyPr wrap="square" rtlCol="1">
            <a:spAutoFit/>
          </a:bodyPr>
          <a:lstStyle>
            <a:defPPr>
              <a:defRPr lang="ar-DZ"/>
            </a:defPPr>
            <a:lvl1pPr>
              <a:defRPr b="1">
                <a:latin typeface="Segoe UI" panose="020B0502040204020203" pitchFamily="34" charset="0"/>
                <a:ea typeface="Segoe UI" panose="020B0502040204020203" pitchFamily="34" charset="0"/>
                <a:cs typeface="Segoe UI" panose="020B0502040204020203" pitchFamily="34" charset="0"/>
              </a:defRPr>
            </a:lvl1pPr>
          </a:lstStyle>
          <a:p>
            <a:r>
              <a:rPr lang="ar-SA" sz="1600" dirty="0"/>
              <a:t>تعريف المحاسبة التحليلية</a:t>
            </a:r>
            <a:endParaRPr lang="ar-DZ" sz="1600" dirty="0"/>
          </a:p>
        </p:txBody>
      </p:sp>
      <p:sp>
        <p:nvSpPr>
          <p:cNvPr id="109" name="ZoneTexte 108"/>
          <p:cNvSpPr txBox="1"/>
          <p:nvPr/>
        </p:nvSpPr>
        <p:spPr>
          <a:xfrm>
            <a:off x="1282892" y="3696783"/>
            <a:ext cx="2689891" cy="338554"/>
          </a:xfrm>
          <a:prstGeom prst="rect">
            <a:avLst/>
          </a:prstGeom>
          <a:noFill/>
        </p:spPr>
        <p:txBody>
          <a:bodyPr wrap="square" rtlCol="1">
            <a:spAutoFit/>
          </a:bodyPr>
          <a:lstStyle/>
          <a:p>
            <a:r>
              <a:rPr lang="ar-SA" sz="1600" b="1" dirty="0">
                <a:latin typeface="Segoe UI" panose="020B0502040204020203" pitchFamily="34" charset="0"/>
                <a:ea typeface="Segoe UI" panose="020B0502040204020203" pitchFamily="34" charset="0"/>
                <a:cs typeface="Segoe UI" panose="020B0502040204020203" pitchFamily="34" charset="0"/>
              </a:rPr>
              <a:t>أهداف المحاسبة التحليلية</a:t>
            </a:r>
            <a:endParaRPr lang="ar-DZ" sz="1600" b="1" dirty="0">
              <a:latin typeface="Segoe UI" panose="020B0502040204020203" pitchFamily="34" charset="0"/>
              <a:ea typeface="Segoe UI" panose="020B0502040204020203" pitchFamily="34" charset="0"/>
              <a:cs typeface="Segoe UI" panose="020B0502040204020203" pitchFamily="34" charset="0"/>
            </a:endParaRPr>
          </a:p>
        </p:txBody>
      </p:sp>
      <p:sp>
        <p:nvSpPr>
          <p:cNvPr id="110" name="ZoneTexte 109"/>
          <p:cNvSpPr txBox="1"/>
          <p:nvPr/>
        </p:nvSpPr>
        <p:spPr>
          <a:xfrm>
            <a:off x="1260582" y="4851346"/>
            <a:ext cx="2734510" cy="584775"/>
          </a:xfrm>
          <a:prstGeom prst="rect">
            <a:avLst/>
          </a:prstGeom>
          <a:noFill/>
        </p:spPr>
        <p:txBody>
          <a:bodyPr wrap="square" rtlCol="1">
            <a:spAutoFit/>
          </a:bodyPr>
          <a:lstStyle/>
          <a:p>
            <a:r>
              <a:rPr lang="ar-DZ" sz="1600" b="1" dirty="0">
                <a:latin typeface="Segoe UI" panose="020B0502040204020203" pitchFamily="34" charset="0"/>
                <a:ea typeface="Segoe UI" panose="020B0502040204020203" pitchFamily="34" charset="0"/>
                <a:cs typeface="Segoe UI" panose="020B0502040204020203" pitchFamily="34" charset="0"/>
              </a:rPr>
              <a:t>مقارنة بين المحاسبة العامة والمحاسبة التحليلية</a:t>
            </a:r>
          </a:p>
        </p:txBody>
      </p:sp>
      <p:sp>
        <p:nvSpPr>
          <p:cNvPr id="111" name="ZoneTexte 110"/>
          <p:cNvSpPr txBox="1"/>
          <p:nvPr/>
        </p:nvSpPr>
        <p:spPr>
          <a:xfrm>
            <a:off x="5249970" y="1448285"/>
            <a:ext cx="2588326" cy="338554"/>
          </a:xfrm>
          <a:prstGeom prst="rect">
            <a:avLst/>
          </a:prstGeom>
          <a:noFill/>
        </p:spPr>
        <p:txBody>
          <a:bodyPr wrap="square" rtlCol="1">
            <a:spAutoFit/>
          </a:bodyPr>
          <a:lstStyle/>
          <a:p>
            <a:r>
              <a:rPr lang="ar-DZ" sz="1600" b="1" dirty="0">
                <a:latin typeface="Segoe UI" panose="020B0502040204020203" pitchFamily="34" charset="0"/>
                <a:ea typeface="Segoe UI" panose="020B0502040204020203" pitchFamily="34" charset="0"/>
                <a:cs typeface="Segoe UI" panose="020B0502040204020203" pitchFamily="34" charset="0"/>
              </a:rPr>
              <a:t>التكاليف وسعر التكلفة</a:t>
            </a:r>
          </a:p>
        </p:txBody>
      </p:sp>
    </p:spTree>
    <p:extLst>
      <p:ext uri="{BB962C8B-B14F-4D97-AF65-F5344CB8AC3E}">
        <p14:creationId xmlns:p14="http://schemas.microsoft.com/office/powerpoint/2010/main" val="3200660026"/>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fill="hold" nodeType="clickEffect" p14:presetBounceEnd="51000">
                                      <p:stCondLst>
                                        <p:cond delay="0"/>
                                      </p:stCondLst>
                                      <p:childTnLst>
                                        <p:animMotion origin="layout" path="M 0.02379 -0.0044 L -0.08645 0.00023 " pathEditMode="relative" rAng="0" ptsTypes="AA" p14:bounceEnd="51000">
                                          <p:cBhvr>
                                            <p:cTn id="6" dur="1000" fill="hold"/>
                                            <p:tgtEl>
                                              <p:spTgt spid="9"/>
                                            </p:tgtEl>
                                            <p:attrNameLst>
                                              <p:attrName>ppt_x</p:attrName>
                                              <p:attrName>ppt_y</p:attrName>
                                            </p:attrNameLst>
                                          </p:cBhvr>
                                          <p:rCtr x="-5521" y="231"/>
                                        </p:animMotion>
                                      </p:childTnLst>
                                    </p:cTn>
                                  </p:par>
                                </p:childTnLst>
                              </p:cTn>
                            </p:par>
                            <p:par>
                              <p:cTn id="7" fill="hold">
                                <p:stCondLst>
                                  <p:cond delay="1000"/>
                                </p:stCondLst>
                                <p:childTnLst>
                                  <p:par>
                                    <p:cTn id="8" presetID="1" presetClass="entr" presetSubtype="0" fill="hold" nodeType="afterEffect">
                                      <p:stCondLst>
                                        <p:cond delay="0"/>
                                      </p:stCondLst>
                                      <p:iterate type="lt">
                                        <p:tmAbs val="50"/>
                                      </p:iterate>
                                      <p:childTnLst>
                                        <p:set>
                                          <p:cBhvr>
                                            <p:cTn id="9"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42" presetClass="path" presetSubtype="0" accel="50000" fill="hold" nodeType="clickEffect" p14:presetBounceEnd="47000">
                                      <p:stCondLst>
                                        <p:cond delay="0"/>
                                      </p:stCondLst>
                                      <p:childTnLst>
                                        <p:animMotion origin="layout" path="M 0.03125 4.95837E-6 L -0.0868 -0.00463 " pathEditMode="relative" rAng="0" ptsTypes="AA" p14:bounceEnd="47000">
                                          <p:cBhvr>
                                            <p:cTn id="13" dur="1000" fill="hold"/>
                                            <p:tgtEl>
                                              <p:spTgt spid="81"/>
                                            </p:tgtEl>
                                            <p:attrNameLst>
                                              <p:attrName>ppt_x</p:attrName>
                                              <p:attrName>ppt_y</p:attrName>
                                            </p:attrNameLst>
                                          </p:cBhvr>
                                          <p:rCtr x="-5903" y="-231"/>
                                        </p:animMotion>
                                      </p:childTnLst>
                                    </p:cTn>
                                  </p:par>
                                </p:childTnLst>
                              </p:cTn>
                            </p:par>
                            <p:par>
                              <p:cTn id="14" fill="hold">
                                <p:stCondLst>
                                  <p:cond delay="1000"/>
                                </p:stCondLst>
                                <p:childTnLst>
                                  <p:par>
                                    <p:cTn id="15" presetID="1" presetClass="entr" presetSubtype="0" fill="hold" grpId="0" nodeType="afterEffect">
                                      <p:stCondLst>
                                        <p:cond delay="0"/>
                                      </p:stCondLst>
                                      <p:iterate type="lt">
                                        <p:tmAbs val="50"/>
                                      </p:iterate>
                                      <p:childTnLst>
                                        <p:set>
                                          <p:cBhvr>
                                            <p:cTn id="16" dur="1" fill="hold">
                                              <p:stCondLst>
                                                <p:cond delay="0"/>
                                              </p:stCondLst>
                                            </p:cTn>
                                            <p:tgtEl>
                                              <p:spTgt spid="10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42" presetClass="path" presetSubtype="0" accel="50000" fill="hold" nodeType="clickEffect" p14:presetBounceEnd="47000">
                                      <p:stCondLst>
                                        <p:cond delay="0"/>
                                      </p:stCondLst>
                                      <p:childTnLst>
                                        <p:animMotion origin="layout" path="M 0.03125 4.95837E-6 L -0.0868 -0.00463 " pathEditMode="relative" rAng="0" ptsTypes="AA" p14:bounceEnd="47000">
                                          <p:cBhvr>
                                            <p:cTn id="20" dur="1000" fill="hold"/>
                                            <p:tgtEl>
                                              <p:spTgt spid="84"/>
                                            </p:tgtEl>
                                            <p:attrNameLst>
                                              <p:attrName>ppt_x</p:attrName>
                                              <p:attrName>ppt_y</p:attrName>
                                            </p:attrNameLst>
                                          </p:cBhvr>
                                          <p:rCtr x="-5903" y="-231"/>
                                        </p:animMotion>
                                      </p:childTnLst>
                                    </p:cTn>
                                  </p:par>
                                </p:childTnLst>
                              </p:cTn>
                            </p:par>
                            <p:par>
                              <p:cTn id="21" fill="hold">
                                <p:stCondLst>
                                  <p:cond delay="1000"/>
                                </p:stCondLst>
                                <p:childTnLst>
                                  <p:par>
                                    <p:cTn id="22" presetID="1" presetClass="entr" presetSubtype="0" fill="hold" grpId="0" nodeType="afterEffect">
                                      <p:stCondLst>
                                        <p:cond delay="0"/>
                                      </p:stCondLst>
                                      <p:iterate type="lt">
                                        <p:tmAbs val="50"/>
                                      </p:iterate>
                                      <p:childTnLst>
                                        <p:set>
                                          <p:cBhvr>
                                            <p:cTn id="23" dur="1" fill="hold">
                                              <p:stCondLst>
                                                <p:cond delay="0"/>
                                              </p:stCondLst>
                                            </p:cTn>
                                            <p:tgtEl>
                                              <p:spTgt spid="10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42" presetClass="path" presetSubtype="0" accel="50000" fill="hold" nodeType="clickEffect" p14:presetBounceEnd="47000">
                                      <p:stCondLst>
                                        <p:cond delay="0"/>
                                      </p:stCondLst>
                                      <p:childTnLst>
                                        <p:animMotion origin="layout" path="M 0.03125 4.95837E-6 L -0.0868 -0.00463 " pathEditMode="relative" rAng="0" ptsTypes="AA" p14:bounceEnd="47000">
                                          <p:cBhvr>
                                            <p:cTn id="27" dur="1000" fill="hold"/>
                                            <p:tgtEl>
                                              <p:spTgt spid="87"/>
                                            </p:tgtEl>
                                            <p:attrNameLst>
                                              <p:attrName>ppt_x</p:attrName>
                                              <p:attrName>ppt_y</p:attrName>
                                            </p:attrNameLst>
                                          </p:cBhvr>
                                          <p:rCtr x="-5903" y="-231"/>
                                        </p:animMotion>
                                      </p:childTnLst>
                                    </p:cTn>
                                  </p:par>
                                </p:childTnLst>
                              </p:cTn>
                            </p:par>
                            <p:par>
                              <p:cTn id="28" fill="hold">
                                <p:stCondLst>
                                  <p:cond delay="1000"/>
                                </p:stCondLst>
                                <p:childTnLst>
                                  <p:par>
                                    <p:cTn id="29" presetID="1" presetClass="entr" presetSubtype="0" fill="hold" grpId="0" nodeType="afterEffect">
                                      <p:stCondLst>
                                        <p:cond delay="0"/>
                                      </p:stCondLst>
                                      <p:iterate type="lt">
                                        <p:tmAbs val="50"/>
                                      </p:iterate>
                                      <p:childTnLst>
                                        <p:set>
                                          <p:cBhvr>
                                            <p:cTn id="30" dur="1" fill="hold">
                                              <p:stCondLst>
                                                <p:cond delay="0"/>
                                              </p:stCondLst>
                                            </p:cTn>
                                            <p:tgtEl>
                                              <p:spTgt spid="1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63" presetClass="path" presetSubtype="0" accel="50000" fill="hold" nodeType="clickEffect" p14:presetBounceEnd="51000">
                                      <p:stCondLst>
                                        <p:cond delay="0"/>
                                      </p:stCondLst>
                                      <p:childTnLst>
                                        <p:animMotion origin="layout" path="M 0.00018 -2.67345E-6 L 0.09462 0.00602 " pathEditMode="relative" rAng="0" ptsTypes="AA" p14:bounceEnd="51000">
                                          <p:cBhvr>
                                            <p:cTn id="34" dur="1000" fill="hold"/>
                                            <p:tgtEl>
                                              <p:spTgt spid="90"/>
                                            </p:tgtEl>
                                            <p:attrNameLst>
                                              <p:attrName>ppt_x</p:attrName>
                                              <p:attrName>ppt_y</p:attrName>
                                            </p:attrNameLst>
                                          </p:cBhvr>
                                          <p:rCtr x="4722" y="301"/>
                                        </p:animMotion>
                                      </p:childTnLst>
                                    </p:cTn>
                                  </p:par>
                                </p:childTnLst>
                              </p:cTn>
                            </p:par>
                            <p:par>
                              <p:cTn id="35" fill="hold">
                                <p:stCondLst>
                                  <p:cond delay="1000"/>
                                </p:stCondLst>
                                <p:childTnLst>
                                  <p:par>
                                    <p:cTn id="36" presetID="1" presetClass="entr" presetSubtype="0" fill="hold" grpId="0" nodeType="afterEffect">
                                      <p:stCondLst>
                                        <p:cond delay="0"/>
                                      </p:stCondLst>
                                      <p:iterate type="lt">
                                        <p:tmAbs val="50"/>
                                      </p:iterate>
                                      <p:childTnLst>
                                        <p:set>
                                          <p:cBhvr>
                                            <p:cTn id="37" dur="1" fill="hold">
                                              <p:stCondLst>
                                                <p:cond delay="0"/>
                                              </p:stCondLst>
                                            </p:cTn>
                                            <p:tgtEl>
                                              <p:spTgt spid="1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P spid="109" grpId="0"/>
          <p:bldP spid="110" grpId="0"/>
          <p:bldP spid="111" grpId="0"/>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fill="hold" nodeType="clickEffect">
                                      <p:stCondLst>
                                        <p:cond delay="0"/>
                                      </p:stCondLst>
                                      <p:childTnLst>
                                        <p:animMotion origin="layout" path="M 0.02379 -0.0044 L -0.08645 0.00023 " pathEditMode="relative" rAng="0" ptsTypes="AA">
                                          <p:cBhvr>
                                            <p:cTn id="6" dur="1000" fill="hold"/>
                                            <p:tgtEl>
                                              <p:spTgt spid="9"/>
                                            </p:tgtEl>
                                            <p:attrNameLst>
                                              <p:attrName>ppt_x</p:attrName>
                                              <p:attrName>ppt_y</p:attrName>
                                            </p:attrNameLst>
                                          </p:cBhvr>
                                          <p:rCtr x="-5521" y="231"/>
                                        </p:animMotion>
                                      </p:childTnLst>
                                    </p:cTn>
                                  </p:par>
                                </p:childTnLst>
                              </p:cTn>
                            </p:par>
                            <p:par>
                              <p:cTn id="7" fill="hold">
                                <p:stCondLst>
                                  <p:cond delay="1000"/>
                                </p:stCondLst>
                                <p:childTnLst>
                                  <p:par>
                                    <p:cTn id="8" presetID="1" presetClass="entr" presetSubtype="0" fill="hold" nodeType="afterEffect">
                                      <p:stCondLst>
                                        <p:cond delay="0"/>
                                      </p:stCondLst>
                                      <p:iterate type="lt">
                                        <p:tmAbs val="50"/>
                                      </p:iterate>
                                      <p:childTnLst>
                                        <p:set>
                                          <p:cBhvr>
                                            <p:cTn id="9"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42" presetClass="path" presetSubtype="0" accel="50000" fill="hold" nodeType="clickEffect">
                                      <p:stCondLst>
                                        <p:cond delay="0"/>
                                      </p:stCondLst>
                                      <p:childTnLst>
                                        <p:animMotion origin="layout" path="M 0.03125 4.95837E-6 L -0.0868 -0.00463 " pathEditMode="relative" rAng="0" ptsTypes="AA">
                                          <p:cBhvr>
                                            <p:cTn id="13" dur="1000" fill="hold"/>
                                            <p:tgtEl>
                                              <p:spTgt spid="81"/>
                                            </p:tgtEl>
                                            <p:attrNameLst>
                                              <p:attrName>ppt_x</p:attrName>
                                              <p:attrName>ppt_y</p:attrName>
                                            </p:attrNameLst>
                                          </p:cBhvr>
                                          <p:rCtr x="-5903" y="-231"/>
                                        </p:animMotion>
                                      </p:childTnLst>
                                    </p:cTn>
                                  </p:par>
                                </p:childTnLst>
                              </p:cTn>
                            </p:par>
                            <p:par>
                              <p:cTn id="14" fill="hold">
                                <p:stCondLst>
                                  <p:cond delay="1000"/>
                                </p:stCondLst>
                                <p:childTnLst>
                                  <p:par>
                                    <p:cTn id="15" presetID="1" presetClass="entr" presetSubtype="0" fill="hold" grpId="0" nodeType="afterEffect">
                                      <p:stCondLst>
                                        <p:cond delay="0"/>
                                      </p:stCondLst>
                                      <p:iterate type="lt">
                                        <p:tmAbs val="50"/>
                                      </p:iterate>
                                      <p:childTnLst>
                                        <p:set>
                                          <p:cBhvr>
                                            <p:cTn id="16" dur="1" fill="hold">
                                              <p:stCondLst>
                                                <p:cond delay="0"/>
                                              </p:stCondLst>
                                            </p:cTn>
                                            <p:tgtEl>
                                              <p:spTgt spid="10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42" presetClass="path" presetSubtype="0" accel="50000" fill="hold" nodeType="clickEffect">
                                      <p:stCondLst>
                                        <p:cond delay="0"/>
                                      </p:stCondLst>
                                      <p:childTnLst>
                                        <p:animMotion origin="layout" path="M 0.03125 4.95837E-6 L -0.0868 -0.00463 " pathEditMode="relative" rAng="0" ptsTypes="AA">
                                          <p:cBhvr>
                                            <p:cTn id="20" dur="1000" fill="hold"/>
                                            <p:tgtEl>
                                              <p:spTgt spid="84"/>
                                            </p:tgtEl>
                                            <p:attrNameLst>
                                              <p:attrName>ppt_x</p:attrName>
                                              <p:attrName>ppt_y</p:attrName>
                                            </p:attrNameLst>
                                          </p:cBhvr>
                                          <p:rCtr x="-5903" y="-231"/>
                                        </p:animMotion>
                                      </p:childTnLst>
                                    </p:cTn>
                                  </p:par>
                                </p:childTnLst>
                              </p:cTn>
                            </p:par>
                            <p:par>
                              <p:cTn id="21" fill="hold">
                                <p:stCondLst>
                                  <p:cond delay="1000"/>
                                </p:stCondLst>
                                <p:childTnLst>
                                  <p:par>
                                    <p:cTn id="22" presetID="1" presetClass="entr" presetSubtype="0" fill="hold" grpId="0" nodeType="afterEffect">
                                      <p:stCondLst>
                                        <p:cond delay="0"/>
                                      </p:stCondLst>
                                      <p:iterate type="lt">
                                        <p:tmAbs val="50"/>
                                      </p:iterate>
                                      <p:childTnLst>
                                        <p:set>
                                          <p:cBhvr>
                                            <p:cTn id="23" dur="1" fill="hold">
                                              <p:stCondLst>
                                                <p:cond delay="0"/>
                                              </p:stCondLst>
                                            </p:cTn>
                                            <p:tgtEl>
                                              <p:spTgt spid="10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42" presetClass="path" presetSubtype="0" accel="50000" fill="hold" nodeType="clickEffect">
                                      <p:stCondLst>
                                        <p:cond delay="0"/>
                                      </p:stCondLst>
                                      <p:childTnLst>
                                        <p:animMotion origin="layout" path="M 0.03125 4.95837E-6 L -0.0868 -0.00463 " pathEditMode="relative" rAng="0" ptsTypes="AA">
                                          <p:cBhvr>
                                            <p:cTn id="27" dur="1000" fill="hold"/>
                                            <p:tgtEl>
                                              <p:spTgt spid="87"/>
                                            </p:tgtEl>
                                            <p:attrNameLst>
                                              <p:attrName>ppt_x</p:attrName>
                                              <p:attrName>ppt_y</p:attrName>
                                            </p:attrNameLst>
                                          </p:cBhvr>
                                          <p:rCtr x="-5903" y="-231"/>
                                        </p:animMotion>
                                      </p:childTnLst>
                                    </p:cTn>
                                  </p:par>
                                </p:childTnLst>
                              </p:cTn>
                            </p:par>
                            <p:par>
                              <p:cTn id="28" fill="hold">
                                <p:stCondLst>
                                  <p:cond delay="1000"/>
                                </p:stCondLst>
                                <p:childTnLst>
                                  <p:par>
                                    <p:cTn id="29" presetID="1" presetClass="entr" presetSubtype="0" fill="hold" grpId="0" nodeType="afterEffect">
                                      <p:stCondLst>
                                        <p:cond delay="0"/>
                                      </p:stCondLst>
                                      <p:iterate type="lt">
                                        <p:tmAbs val="50"/>
                                      </p:iterate>
                                      <p:childTnLst>
                                        <p:set>
                                          <p:cBhvr>
                                            <p:cTn id="30" dur="1" fill="hold">
                                              <p:stCondLst>
                                                <p:cond delay="0"/>
                                              </p:stCondLst>
                                            </p:cTn>
                                            <p:tgtEl>
                                              <p:spTgt spid="1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63" presetClass="path" presetSubtype="0" accel="50000" fill="hold" nodeType="clickEffect">
                                      <p:stCondLst>
                                        <p:cond delay="0"/>
                                      </p:stCondLst>
                                      <p:childTnLst>
                                        <p:animMotion origin="layout" path="M 0.00018 -2.67345E-6 L 0.09462 0.00602 " pathEditMode="relative" rAng="0" ptsTypes="AA">
                                          <p:cBhvr>
                                            <p:cTn id="34" dur="1000" fill="hold"/>
                                            <p:tgtEl>
                                              <p:spTgt spid="90"/>
                                            </p:tgtEl>
                                            <p:attrNameLst>
                                              <p:attrName>ppt_x</p:attrName>
                                              <p:attrName>ppt_y</p:attrName>
                                            </p:attrNameLst>
                                          </p:cBhvr>
                                          <p:rCtr x="4722" y="301"/>
                                        </p:animMotion>
                                      </p:childTnLst>
                                    </p:cTn>
                                  </p:par>
                                </p:childTnLst>
                              </p:cTn>
                            </p:par>
                            <p:par>
                              <p:cTn id="35" fill="hold">
                                <p:stCondLst>
                                  <p:cond delay="1000"/>
                                </p:stCondLst>
                                <p:childTnLst>
                                  <p:par>
                                    <p:cTn id="36" presetID="1" presetClass="entr" presetSubtype="0" fill="hold" grpId="0" nodeType="afterEffect">
                                      <p:stCondLst>
                                        <p:cond delay="0"/>
                                      </p:stCondLst>
                                      <p:iterate type="lt">
                                        <p:tmAbs val="50"/>
                                      </p:iterate>
                                      <p:childTnLst>
                                        <p:set>
                                          <p:cBhvr>
                                            <p:cTn id="37" dur="1" fill="hold">
                                              <p:stCondLst>
                                                <p:cond delay="0"/>
                                              </p:stCondLst>
                                            </p:cTn>
                                            <p:tgtEl>
                                              <p:spTgt spid="1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P spid="109" grpId="0"/>
          <p:bldP spid="110" grpId="0"/>
          <p:bldP spid="111" grpId="0"/>
        </p:bldLst>
      </p:timing>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8" name="Arrondir un rectangle avec un coin du même côté 7"/>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Arrondir un rectangle avec un coin du même côté 6"/>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9" name="Groupe 8"/>
          <p:cNvGrpSpPr/>
          <p:nvPr/>
        </p:nvGrpSpPr>
        <p:grpSpPr>
          <a:xfrm>
            <a:off x="107504" y="1196752"/>
            <a:ext cx="1152128" cy="781731"/>
            <a:chOff x="683568" y="1196752"/>
            <a:chExt cx="1152128" cy="781731"/>
          </a:xfrm>
        </p:grpSpPr>
        <p:sp>
          <p:nvSpPr>
            <p:cNvPr id="128" name="Rectangle 127"/>
            <p:cNvSpPr/>
            <p:nvPr/>
          </p:nvSpPr>
          <p:spPr>
            <a:xfrm>
              <a:off x="683568" y="1196752"/>
              <a:ext cx="1152128" cy="781731"/>
            </a:xfrm>
            <a:prstGeom prst="rect">
              <a:avLst/>
            </a:prstGeom>
            <a:solidFill>
              <a:srgbClr val="00B0F0"/>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3" name="ZoneTexte 2"/>
            <p:cNvSpPr txBox="1"/>
            <p:nvPr/>
          </p:nvSpPr>
          <p:spPr>
            <a:xfrm>
              <a:off x="683568" y="1268760"/>
              <a:ext cx="1116124" cy="707886"/>
            </a:xfrm>
            <a:prstGeom prst="rect">
              <a:avLst/>
            </a:prstGeom>
            <a:noFill/>
          </p:spPr>
          <p:txBody>
            <a:bodyPr wrap="square" rtlCol="1">
              <a:spAutoFit/>
            </a:bodyPr>
            <a:lstStyle/>
            <a:p>
              <a:pPr algn="ctr"/>
              <a:r>
                <a:rPr lang="ar-DZ" sz="2000" b="1" dirty="0" smtClean="0">
                  <a:solidFill>
                    <a:schemeClr val="bg1"/>
                  </a:solidFill>
                </a:rPr>
                <a:t>أولا:</a:t>
              </a:r>
            </a:p>
            <a:p>
              <a:pPr algn="ctr"/>
              <a:r>
                <a:rPr lang="ar-DZ" sz="2000" b="1" dirty="0" smtClean="0">
                  <a:solidFill>
                    <a:schemeClr val="bg1"/>
                  </a:solidFill>
                </a:rPr>
                <a:t>النشأة</a:t>
              </a:r>
              <a:endParaRPr lang="ar-DZ" sz="2000" b="1" dirty="0">
                <a:solidFill>
                  <a:schemeClr val="bg1"/>
                </a:solidFill>
              </a:endParaRPr>
            </a:p>
          </p:txBody>
        </p:sp>
      </p:grpSp>
      <p:grpSp>
        <p:nvGrpSpPr>
          <p:cNvPr id="124" name="Groupe 123"/>
          <p:cNvGrpSpPr/>
          <p:nvPr/>
        </p:nvGrpSpPr>
        <p:grpSpPr>
          <a:xfrm>
            <a:off x="1206966" y="764708"/>
            <a:ext cx="3268692" cy="5400597"/>
            <a:chOff x="539552" y="692694"/>
            <a:chExt cx="3744415" cy="5400602"/>
          </a:xfrm>
          <a:solidFill>
            <a:schemeClr val="bg1"/>
          </a:solidFill>
        </p:grpSpPr>
        <p:sp>
          <p:nvSpPr>
            <p:cNvPr id="5" name="Arrondir un rectangle avec un coin du même côté 4"/>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2" name="Connecteur droit 81"/>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25" name="Groupe 124"/>
          <p:cNvGrpSpPr/>
          <p:nvPr/>
        </p:nvGrpSpPr>
        <p:grpSpPr>
          <a:xfrm>
            <a:off x="4664238" y="764707"/>
            <a:ext cx="3268330" cy="5400600"/>
            <a:chOff x="4499992" y="692693"/>
            <a:chExt cx="3744000" cy="5400605"/>
          </a:xfrm>
          <a:solidFill>
            <a:schemeClr val="bg1"/>
          </a:solidFill>
        </p:grpSpPr>
        <p:sp>
          <p:nvSpPr>
            <p:cNvPr id="6" name="Arrondir un rectangle avec un coin du même côté 5"/>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3" name="Connecteur droit 82"/>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7" name="Connecteur droit 106"/>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droit 114"/>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7" name="Connecteur droit 116"/>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9" name="Connecteur droit 118"/>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sp>
        <p:nvSpPr>
          <p:cNvPr id="2" name="ZoneTexte 1"/>
          <p:cNvSpPr txBox="1"/>
          <p:nvPr/>
        </p:nvSpPr>
        <p:spPr>
          <a:xfrm>
            <a:off x="1259632" y="1444139"/>
            <a:ext cx="2713151"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الوظيفة المالية والتحليل المالي</a:t>
            </a:r>
            <a:endParaRPr lang="ar-DZ" dirty="0">
              <a:latin typeface="Segoe UI" panose="020B0502040204020203" pitchFamily="34" charset="0"/>
              <a:ea typeface="Segoe UI" panose="020B0502040204020203" pitchFamily="34" charset="0"/>
              <a:cs typeface="Segoe UI" panose="020B0502040204020203" pitchFamily="34" charset="0"/>
            </a:endParaRPr>
          </a:p>
        </p:txBody>
      </p:sp>
      <p:sp>
        <p:nvSpPr>
          <p:cNvPr id="105" name="ZoneTexte 104"/>
          <p:cNvSpPr txBox="1"/>
          <p:nvPr/>
        </p:nvSpPr>
        <p:spPr>
          <a:xfrm>
            <a:off x="1206966" y="2450584"/>
            <a:ext cx="2765817" cy="923330"/>
          </a:xfrm>
          <a:prstGeom prst="rect">
            <a:avLst/>
          </a:prstGeom>
          <a:noFill/>
        </p:spPr>
        <p:txBody>
          <a:bodyPr wrap="square" rtlCol="1">
            <a:spAutoFit/>
          </a:bodyPr>
          <a:lstStyle>
            <a:defPPr>
              <a:defRPr lang="ar-DZ"/>
            </a:defPPr>
            <a:lvl1pPr>
              <a:defRPr b="1">
                <a:latin typeface="Segoe UI" panose="020B0502040204020203" pitchFamily="34" charset="0"/>
                <a:ea typeface="Segoe UI" panose="020B0502040204020203" pitchFamily="34" charset="0"/>
                <a:cs typeface="Segoe UI" panose="020B0502040204020203" pitchFamily="34" charset="0"/>
              </a:defRPr>
            </a:lvl1pPr>
          </a:lstStyle>
          <a:p>
            <a:r>
              <a:rPr lang="ar-DZ" dirty="0"/>
              <a:t>الميزانية الوظيفيــــة وتحليلــــها بواسطـــة المؤشرات الماليـــة1</a:t>
            </a:r>
          </a:p>
        </p:txBody>
      </p:sp>
      <p:sp>
        <p:nvSpPr>
          <p:cNvPr id="109" name="ZoneTexte 108"/>
          <p:cNvSpPr txBox="1"/>
          <p:nvPr/>
        </p:nvSpPr>
        <p:spPr>
          <a:xfrm>
            <a:off x="1282892" y="3696783"/>
            <a:ext cx="2689891"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الماليـــة2</a:t>
            </a:r>
          </a:p>
        </p:txBody>
      </p:sp>
      <p:sp>
        <p:nvSpPr>
          <p:cNvPr id="110" name="ZoneTexte 109"/>
          <p:cNvSpPr txBox="1"/>
          <p:nvPr/>
        </p:nvSpPr>
        <p:spPr>
          <a:xfrm>
            <a:off x="1260582" y="4851346"/>
            <a:ext cx="2734510" cy="923330"/>
          </a:xfrm>
          <a:prstGeom prst="rect">
            <a:avLst/>
          </a:prstGeom>
          <a:noFill/>
        </p:spPr>
        <p:txBody>
          <a:bodyPr wrap="square" rtlCol="1">
            <a:spAutoFit/>
          </a:bodyPr>
          <a:lstStyle/>
          <a:p>
            <a:r>
              <a:rPr lang="ar-DZ" b="1" dirty="0">
                <a:ea typeface="Times New Roman"/>
              </a:rPr>
              <a:t>ا</a:t>
            </a:r>
            <a:r>
              <a:rPr lang="ar-DZ" b="1" dirty="0">
                <a:latin typeface="Segoe UI" panose="020B0502040204020203" pitchFamily="34" charset="0"/>
                <a:ea typeface="Segoe UI" panose="020B0502040204020203" pitchFamily="34" charset="0"/>
                <a:cs typeface="Segoe UI" panose="020B0502040204020203" pitchFamily="34" charset="0"/>
              </a:rPr>
              <a:t>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الماليـــة3</a:t>
            </a:r>
          </a:p>
        </p:txBody>
      </p:sp>
      <p:sp>
        <p:nvSpPr>
          <p:cNvPr id="111" name="ZoneTexte 110"/>
          <p:cNvSpPr txBox="1"/>
          <p:nvPr/>
        </p:nvSpPr>
        <p:spPr>
          <a:xfrm>
            <a:off x="5249970" y="1448285"/>
            <a:ext cx="2588326"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المالية1</a:t>
            </a:r>
          </a:p>
        </p:txBody>
      </p:sp>
      <p:sp>
        <p:nvSpPr>
          <p:cNvPr id="112" name="ZoneTexte 111"/>
          <p:cNvSpPr txBox="1"/>
          <p:nvPr/>
        </p:nvSpPr>
        <p:spPr>
          <a:xfrm>
            <a:off x="5104254" y="2547093"/>
            <a:ext cx="2704144"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المالية2</a:t>
            </a:r>
          </a:p>
        </p:txBody>
      </p:sp>
      <p:sp>
        <p:nvSpPr>
          <p:cNvPr id="123" name="ZoneTexte 122"/>
          <p:cNvSpPr txBox="1"/>
          <p:nvPr/>
        </p:nvSpPr>
        <p:spPr>
          <a:xfrm>
            <a:off x="4886998" y="3751097"/>
            <a:ext cx="2983073" cy="646331"/>
          </a:xfrm>
          <a:prstGeom prst="rect">
            <a:avLst/>
          </a:prstGeom>
          <a:noFill/>
        </p:spPr>
        <p:txBody>
          <a:bodyPr wrap="square" rtlCol="1">
            <a:spAutoFit/>
          </a:bodyPr>
          <a:lstStyle/>
          <a:p>
            <a:r>
              <a:rPr lang="ar-SA" b="1" dirty="0">
                <a:latin typeface="Segoe UI" panose="020B0502040204020203" pitchFamily="34" charset="0"/>
                <a:ea typeface="Segoe UI" panose="020B0502040204020203" pitchFamily="34" charset="0"/>
                <a:cs typeface="Segoe UI" panose="020B0502040204020203" pitchFamily="34" charset="0"/>
              </a:rPr>
              <a:t>التخطيط المالي من خلال الرافعة التشغيلية واستخداماتها</a:t>
            </a:r>
            <a:endParaRPr lang="ar-DZ" b="1" dirty="0">
              <a:latin typeface="Segoe UI" panose="020B0502040204020203" pitchFamily="34" charset="0"/>
              <a:ea typeface="Segoe UI" panose="020B0502040204020203" pitchFamily="34" charset="0"/>
              <a:cs typeface="Segoe UI" panose="020B0502040204020203" pitchFamily="34" charset="0"/>
            </a:endParaRPr>
          </a:p>
        </p:txBody>
      </p:sp>
      <p:sp>
        <p:nvSpPr>
          <p:cNvPr id="139" name="ZoneTexte 138"/>
          <p:cNvSpPr txBox="1"/>
          <p:nvPr/>
        </p:nvSpPr>
        <p:spPr>
          <a:xfrm>
            <a:off x="5004048" y="4869160"/>
            <a:ext cx="2770327"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الرفع المالي والعوامل المؤثرة على معدل العائد على حقوق الملكية</a:t>
            </a:r>
          </a:p>
        </p:txBody>
      </p:sp>
      <p:grpSp>
        <p:nvGrpSpPr>
          <p:cNvPr id="138" name="Groupe 137"/>
          <p:cNvGrpSpPr/>
          <p:nvPr/>
        </p:nvGrpSpPr>
        <p:grpSpPr>
          <a:xfrm>
            <a:off x="1204157" y="764704"/>
            <a:ext cx="3293024" cy="5400597"/>
            <a:chOff x="539552" y="692694"/>
            <a:chExt cx="3772288" cy="5400602"/>
          </a:xfrm>
          <a:solidFill>
            <a:schemeClr val="bg1"/>
          </a:solidFill>
        </p:grpSpPr>
        <p:sp>
          <p:nvSpPr>
            <p:cNvPr id="140" name="Arrondir un rectangle avec un coin du même côté 139"/>
            <p:cNvSpPr/>
            <p:nvPr/>
          </p:nvSpPr>
          <p:spPr>
            <a:xfrm rot="16200000">
              <a:off x="-260668"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41" name="Connecteur droit 140"/>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42" name="Connecteur droit 141"/>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necteur droit 142"/>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necteur droit 143"/>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necteur droit 145"/>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necteur droit 146"/>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necteur droit 147"/>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9" name="Connecteur droit 148"/>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0" name="Connecteur droit 149"/>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necteur droit 150"/>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necteur droit 151"/>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necteur droit 152"/>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54" name="Groupe 153"/>
          <p:cNvGrpSpPr/>
          <p:nvPr/>
        </p:nvGrpSpPr>
        <p:grpSpPr>
          <a:xfrm rot="10800000">
            <a:off x="4663352" y="764706"/>
            <a:ext cx="3365032" cy="5272334"/>
            <a:chOff x="457064" y="692694"/>
            <a:chExt cx="3854776" cy="5400602"/>
          </a:xfrm>
          <a:solidFill>
            <a:schemeClr val="bg1"/>
          </a:solidFill>
        </p:grpSpPr>
        <p:sp>
          <p:nvSpPr>
            <p:cNvPr id="155" name="Arrondir un rectangle avec un coin du même côté 154"/>
            <p:cNvSpPr/>
            <p:nvPr/>
          </p:nvSpPr>
          <p:spPr>
            <a:xfrm rot="16200000">
              <a:off x="-260668"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56" name="Connecteur droit 155"/>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57" name="Connecteur droit 156"/>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8" name="Connecteur droit 157"/>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9" name="Connecteur droit 15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0" name="Connecteur droit 159"/>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1" name="Connecteur droit 160"/>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2" name="Connecteur droit 161"/>
            <p:cNvCxnSpPr/>
            <p:nvPr/>
          </p:nvCxnSpPr>
          <p:spPr>
            <a:xfrm flipH="1" flipV="1">
              <a:off x="457064"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3" name="Connecteur droit 162"/>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4" name="Connecteur droit 163"/>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5" name="Connecteur droit 164"/>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6" name="Connecteur droit 165"/>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7" name="Connecteur droit 166"/>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8" name="Connecteur droit 167"/>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e 79"/>
          <p:cNvGrpSpPr/>
          <p:nvPr/>
        </p:nvGrpSpPr>
        <p:grpSpPr>
          <a:xfrm>
            <a:off x="4230750" y="846830"/>
            <a:ext cx="656248" cy="5190210"/>
            <a:chOff x="4003415" y="774816"/>
            <a:chExt cx="751758" cy="5190215"/>
          </a:xfrm>
        </p:grpSpPr>
        <p:grpSp>
          <p:nvGrpSpPr>
            <p:cNvPr id="79" name="Groupe 78"/>
            <p:cNvGrpSpPr/>
            <p:nvPr/>
          </p:nvGrpSpPr>
          <p:grpSpPr>
            <a:xfrm>
              <a:off x="4014178" y="774816"/>
              <a:ext cx="733324" cy="228845"/>
              <a:chOff x="4014178" y="774816"/>
              <a:chExt cx="733324" cy="228845"/>
            </a:xfrm>
          </p:grpSpPr>
          <p:sp>
            <p:nvSpPr>
              <p:cNvPr id="10"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3"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4" name="Groupe 13"/>
            <p:cNvGrpSpPr/>
            <p:nvPr/>
          </p:nvGrpSpPr>
          <p:grpSpPr>
            <a:xfrm>
              <a:off x="4006696" y="1182830"/>
              <a:ext cx="740141" cy="231775"/>
              <a:chOff x="1271527" y="932755"/>
              <a:chExt cx="740141" cy="231775"/>
            </a:xfrm>
          </p:grpSpPr>
          <p:sp>
            <p:nvSpPr>
              <p:cNvPr id="1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9" name="Groupe 18"/>
            <p:cNvGrpSpPr/>
            <p:nvPr/>
          </p:nvGrpSpPr>
          <p:grpSpPr>
            <a:xfrm>
              <a:off x="4005410" y="1556792"/>
              <a:ext cx="740141" cy="231775"/>
              <a:chOff x="1271527" y="932755"/>
              <a:chExt cx="740141" cy="231775"/>
            </a:xfrm>
          </p:grpSpPr>
          <p:sp>
            <p:nvSpPr>
              <p:cNvPr id="2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4" name="Groupe 23"/>
            <p:cNvGrpSpPr/>
            <p:nvPr/>
          </p:nvGrpSpPr>
          <p:grpSpPr>
            <a:xfrm>
              <a:off x="4015032" y="1916832"/>
              <a:ext cx="740141" cy="231775"/>
              <a:chOff x="1271527" y="932755"/>
              <a:chExt cx="740141" cy="231775"/>
            </a:xfrm>
          </p:grpSpPr>
          <p:sp>
            <p:nvSpPr>
              <p:cNvPr id="2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9" name="Groupe 28"/>
            <p:cNvGrpSpPr/>
            <p:nvPr/>
          </p:nvGrpSpPr>
          <p:grpSpPr>
            <a:xfrm>
              <a:off x="4015032" y="2276872"/>
              <a:ext cx="740141" cy="231775"/>
              <a:chOff x="1271527" y="932755"/>
              <a:chExt cx="740141" cy="231775"/>
            </a:xfrm>
          </p:grpSpPr>
          <p:sp>
            <p:nvSpPr>
              <p:cNvPr id="3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4" name="Groupe 33"/>
            <p:cNvGrpSpPr/>
            <p:nvPr/>
          </p:nvGrpSpPr>
          <p:grpSpPr>
            <a:xfrm>
              <a:off x="4015032" y="2636912"/>
              <a:ext cx="740141" cy="231775"/>
              <a:chOff x="1271527" y="932755"/>
              <a:chExt cx="740141" cy="231775"/>
            </a:xfrm>
          </p:grpSpPr>
          <p:sp>
            <p:nvSpPr>
              <p:cNvPr id="3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9" name="Groupe 38"/>
            <p:cNvGrpSpPr/>
            <p:nvPr/>
          </p:nvGrpSpPr>
          <p:grpSpPr>
            <a:xfrm>
              <a:off x="4004745" y="2996952"/>
              <a:ext cx="740141" cy="231775"/>
              <a:chOff x="1271527" y="932755"/>
              <a:chExt cx="740141" cy="231775"/>
            </a:xfrm>
          </p:grpSpPr>
          <p:sp>
            <p:nvSpPr>
              <p:cNvPr id="4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4" name="Groupe 43"/>
            <p:cNvGrpSpPr/>
            <p:nvPr/>
          </p:nvGrpSpPr>
          <p:grpSpPr>
            <a:xfrm>
              <a:off x="4014763" y="3392997"/>
              <a:ext cx="740141" cy="231775"/>
              <a:chOff x="1271527" y="932755"/>
              <a:chExt cx="740141" cy="231775"/>
            </a:xfrm>
          </p:grpSpPr>
          <p:sp>
            <p:nvSpPr>
              <p:cNvPr id="4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9" name="Groupe 48"/>
            <p:cNvGrpSpPr/>
            <p:nvPr/>
          </p:nvGrpSpPr>
          <p:grpSpPr>
            <a:xfrm>
              <a:off x="4014763" y="3789040"/>
              <a:ext cx="740141" cy="231775"/>
              <a:chOff x="1271527" y="932755"/>
              <a:chExt cx="740141" cy="231775"/>
            </a:xfrm>
          </p:grpSpPr>
          <p:sp>
            <p:nvSpPr>
              <p:cNvPr id="5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4" name="Groupe 53"/>
            <p:cNvGrpSpPr/>
            <p:nvPr/>
          </p:nvGrpSpPr>
          <p:grpSpPr>
            <a:xfrm>
              <a:off x="4004080" y="4149080"/>
              <a:ext cx="740141" cy="231775"/>
              <a:chOff x="1271527" y="932755"/>
              <a:chExt cx="740141" cy="231775"/>
            </a:xfrm>
          </p:grpSpPr>
          <p:sp>
            <p:nvSpPr>
              <p:cNvPr id="5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9" name="Groupe 58"/>
            <p:cNvGrpSpPr/>
            <p:nvPr/>
          </p:nvGrpSpPr>
          <p:grpSpPr>
            <a:xfrm>
              <a:off x="4014763" y="4581128"/>
              <a:ext cx="740141" cy="231775"/>
              <a:chOff x="1271527" y="932755"/>
              <a:chExt cx="740141" cy="231775"/>
            </a:xfrm>
          </p:grpSpPr>
          <p:sp>
            <p:nvSpPr>
              <p:cNvPr id="6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03415" y="5013176"/>
              <a:ext cx="740141" cy="231775"/>
              <a:chOff x="1271527" y="932755"/>
              <a:chExt cx="740141" cy="231775"/>
            </a:xfrm>
          </p:grpSpPr>
          <p:sp>
            <p:nvSpPr>
              <p:cNvPr id="6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14763" y="5373216"/>
              <a:ext cx="740141" cy="231775"/>
              <a:chOff x="1271527" y="932755"/>
              <a:chExt cx="740141" cy="231775"/>
            </a:xfrm>
          </p:grpSpPr>
          <p:sp>
            <p:nvSpPr>
              <p:cNvPr id="7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4" name="Groupe 73"/>
            <p:cNvGrpSpPr/>
            <p:nvPr/>
          </p:nvGrpSpPr>
          <p:grpSpPr>
            <a:xfrm>
              <a:off x="4014763" y="5733256"/>
              <a:ext cx="740141" cy="231775"/>
              <a:chOff x="1271527" y="932755"/>
              <a:chExt cx="740141" cy="231775"/>
            </a:xfrm>
          </p:grpSpPr>
          <p:sp>
            <p:nvSpPr>
              <p:cNvPr id="7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127" name="ZoneTexte 126"/>
          <p:cNvSpPr txBox="1"/>
          <p:nvPr/>
        </p:nvSpPr>
        <p:spPr>
          <a:xfrm>
            <a:off x="5262567" y="1196752"/>
            <a:ext cx="2511808" cy="4659289"/>
          </a:xfrm>
          <a:prstGeom prst="rect">
            <a:avLst/>
          </a:prstGeom>
          <a:noFill/>
        </p:spPr>
        <p:txBody>
          <a:bodyPr wrap="square" rtlCol="1">
            <a:spAutoFit/>
          </a:bodyPr>
          <a:lstStyle/>
          <a:p>
            <a:pPr indent="323215" algn="ctr">
              <a:lnSpc>
                <a:spcPct val="150000"/>
              </a:lnSpc>
              <a:spcAft>
                <a:spcPts val="1000"/>
              </a:spcAft>
            </a:pPr>
            <a:r>
              <a:rPr lang="ar-SA" sz="2000" dirty="0" smtClean="0"/>
              <a:t>بعد </a:t>
            </a:r>
            <a:r>
              <a:rPr lang="ar-SA" sz="2000" dirty="0"/>
              <a:t>الأزمة الاقتصادية سنة 1929 أصبحت المحاسبة العامة عاجزة عن تلبية متطلبات المؤسسة نظرا لنقص المعلومات اللازمة في مجال اتخاذ القرار، وخاصة المعلومات المتعلقة </a:t>
            </a:r>
            <a:r>
              <a:rPr lang="ar-SA" sz="2000" dirty="0" smtClean="0"/>
              <a:t>بالتكاليف</a:t>
            </a:r>
            <a:r>
              <a:rPr lang="ar-DZ" sz="2000" dirty="0" smtClean="0"/>
              <a:t>. </a:t>
            </a:r>
            <a:r>
              <a:rPr lang="ar-SA" sz="2000" dirty="0"/>
              <a:t>ومن هنا ظهرت محاسبة التكاليف أو المحاسبة التحليلية أو المحاسبة الصناعية </a:t>
            </a:r>
            <a:endParaRPr lang="en-US" sz="2000" dirty="0"/>
          </a:p>
        </p:txBody>
      </p:sp>
      <p:pic>
        <p:nvPicPr>
          <p:cNvPr id="170" name="Image 16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5460" y="1607972"/>
            <a:ext cx="2143125" cy="3837254"/>
          </a:xfrm>
          <a:prstGeom prst="rect">
            <a:avLst/>
          </a:prstGeom>
        </p:spPr>
      </p:pic>
    </p:spTree>
    <p:extLst>
      <p:ext uri="{BB962C8B-B14F-4D97-AF65-F5344CB8AC3E}">
        <p14:creationId xmlns:p14="http://schemas.microsoft.com/office/powerpoint/2010/main" val="244217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additive="base">
                                        <p:cTn id="7" dur="500"/>
                                        <p:tgtEl>
                                          <p:spTgt spid="138"/>
                                        </p:tgtEl>
                                        <p:attrNameLst>
                                          <p:attrName>ppt_x</p:attrName>
                                        </p:attrNameLst>
                                      </p:cBhvr>
                                      <p:tavLst>
                                        <p:tav tm="0">
                                          <p:val>
                                            <p:strVal val="#ppt_x+#ppt_w*1.125000"/>
                                          </p:val>
                                        </p:tav>
                                        <p:tav tm="100000">
                                          <p:val>
                                            <p:strVal val="#ppt_x"/>
                                          </p:val>
                                        </p:tav>
                                      </p:tavLst>
                                    </p:anim>
                                    <p:animEffect transition="in" filter="wipe(left)">
                                      <p:cBhvr>
                                        <p:cTn id="8" dur="500"/>
                                        <p:tgtEl>
                                          <p:spTgt spid="138"/>
                                        </p:tgtEl>
                                      </p:cBhvr>
                                    </p:animEffect>
                                  </p:childTnLst>
                                </p:cTn>
                              </p:par>
                              <p:par>
                                <p:cTn id="9" presetID="12" presetClass="entr" presetSubtype="8" fill="hold" nodeType="withEffect">
                                  <p:stCondLst>
                                    <p:cond delay="0"/>
                                  </p:stCondLst>
                                  <p:childTnLst>
                                    <p:set>
                                      <p:cBhvr>
                                        <p:cTn id="10" dur="1" fill="hold">
                                          <p:stCondLst>
                                            <p:cond delay="0"/>
                                          </p:stCondLst>
                                        </p:cTn>
                                        <p:tgtEl>
                                          <p:spTgt spid="154"/>
                                        </p:tgtEl>
                                        <p:attrNameLst>
                                          <p:attrName>style.visibility</p:attrName>
                                        </p:attrNameLst>
                                      </p:cBhvr>
                                      <p:to>
                                        <p:strVal val="visible"/>
                                      </p:to>
                                    </p:set>
                                    <p:anim calcmode="lin" valueType="num">
                                      <p:cBhvr additive="base">
                                        <p:cTn id="11" dur="500"/>
                                        <p:tgtEl>
                                          <p:spTgt spid="154"/>
                                        </p:tgtEl>
                                        <p:attrNameLst>
                                          <p:attrName>ppt_x</p:attrName>
                                        </p:attrNameLst>
                                      </p:cBhvr>
                                      <p:tavLst>
                                        <p:tav tm="0">
                                          <p:val>
                                            <p:strVal val="#ppt_x-#ppt_w*1.125000"/>
                                          </p:val>
                                        </p:tav>
                                        <p:tav tm="100000">
                                          <p:val>
                                            <p:strVal val="#ppt_x"/>
                                          </p:val>
                                        </p:tav>
                                      </p:tavLst>
                                    </p:anim>
                                    <p:animEffect transition="in" filter="wipe(right)">
                                      <p:cBhvr>
                                        <p:cTn id="12"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8" name="Arrondir un rectangle avec un coin du même côté 7"/>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Arrondir un rectangle avec un coin du même côté 6"/>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81" name="Groupe 80"/>
          <p:cNvGrpSpPr/>
          <p:nvPr/>
        </p:nvGrpSpPr>
        <p:grpSpPr>
          <a:xfrm>
            <a:off x="-113778" y="2359237"/>
            <a:ext cx="1157386" cy="781731"/>
            <a:chOff x="683568" y="2359237"/>
            <a:chExt cx="1157386" cy="781731"/>
          </a:xfrm>
        </p:grpSpPr>
        <p:sp>
          <p:nvSpPr>
            <p:cNvPr id="129" name="Rectangle 128"/>
            <p:cNvSpPr/>
            <p:nvPr/>
          </p:nvSpPr>
          <p:spPr>
            <a:xfrm>
              <a:off x="683568" y="2359237"/>
              <a:ext cx="1152128" cy="781731"/>
            </a:xfrm>
            <a:prstGeom prst="rect">
              <a:avLst/>
            </a:prstGeom>
            <a:solidFill>
              <a:srgbClr val="FFFF00"/>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120" name="ZoneTexte 119"/>
            <p:cNvSpPr txBox="1"/>
            <p:nvPr/>
          </p:nvSpPr>
          <p:spPr>
            <a:xfrm>
              <a:off x="724830" y="2386386"/>
              <a:ext cx="1116124" cy="707886"/>
            </a:xfrm>
            <a:prstGeom prst="rect">
              <a:avLst/>
            </a:prstGeom>
            <a:noFill/>
          </p:spPr>
          <p:txBody>
            <a:bodyPr wrap="square" rtlCol="1">
              <a:spAutoFit/>
            </a:bodyPr>
            <a:lstStyle/>
            <a:p>
              <a:pPr algn="ctr"/>
              <a:r>
                <a:rPr lang="ar-DZ" sz="2000" b="1" dirty="0" smtClean="0"/>
                <a:t> ثانيا:</a:t>
              </a:r>
            </a:p>
            <a:p>
              <a:pPr algn="ctr"/>
              <a:r>
                <a:rPr lang="ar-DZ" sz="2000" b="1" dirty="0" smtClean="0"/>
                <a:t>التعريف</a:t>
              </a:r>
              <a:endParaRPr lang="ar-DZ" sz="2000" b="1" dirty="0"/>
            </a:p>
          </p:txBody>
        </p:sp>
      </p:grpSp>
      <p:grpSp>
        <p:nvGrpSpPr>
          <p:cNvPr id="124" name="Groupe 123"/>
          <p:cNvGrpSpPr/>
          <p:nvPr/>
        </p:nvGrpSpPr>
        <p:grpSpPr>
          <a:xfrm>
            <a:off x="1206966" y="764708"/>
            <a:ext cx="3268692" cy="5400597"/>
            <a:chOff x="539552" y="692694"/>
            <a:chExt cx="3744415" cy="5400602"/>
          </a:xfrm>
          <a:solidFill>
            <a:schemeClr val="bg1"/>
          </a:solidFill>
        </p:grpSpPr>
        <p:sp>
          <p:nvSpPr>
            <p:cNvPr id="5" name="Arrondir un rectangle avec un coin du même côté 4"/>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2" name="Connecteur droit 81"/>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25" name="Groupe 124"/>
          <p:cNvGrpSpPr/>
          <p:nvPr/>
        </p:nvGrpSpPr>
        <p:grpSpPr>
          <a:xfrm>
            <a:off x="4664238" y="764707"/>
            <a:ext cx="3268330" cy="5400600"/>
            <a:chOff x="4499992" y="692693"/>
            <a:chExt cx="3744000" cy="5400605"/>
          </a:xfrm>
          <a:solidFill>
            <a:schemeClr val="bg1"/>
          </a:solidFill>
        </p:grpSpPr>
        <p:sp>
          <p:nvSpPr>
            <p:cNvPr id="6" name="Arrondir un rectangle avec un coin du même côté 5"/>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3" name="Connecteur droit 82"/>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7" name="Connecteur droit 106"/>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droit 114"/>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7" name="Connecteur droit 116"/>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9" name="Connecteur droit 118"/>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sp>
        <p:nvSpPr>
          <p:cNvPr id="2" name="ZoneTexte 1"/>
          <p:cNvSpPr txBox="1"/>
          <p:nvPr/>
        </p:nvSpPr>
        <p:spPr>
          <a:xfrm>
            <a:off x="1259632" y="1444139"/>
            <a:ext cx="2713151"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الوظيفة المالية والتحليل المالي</a:t>
            </a:r>
            <a:endParaRPr lang="ar-DZ" dirty="0">
              <a:latin typeface="Segoe UI" panose="020B0502040204020203" pitchFamily="34" charset="0"/>
              <a:ea typeface="Segoe UI" panose="020B0502040204020203" pitchFamily="34" charset="0"/>
              <a:cs typeface="Segoe UI" panose="020B0502040204020203" pitchFamily="34" charset="0"/>
            </a:endParaRPr>
          </a:p>
        </p:txBody>
      </p:sp>
      <p:sp>
        <p:nvSpPr>
          <p:cNvPr id="105" name="ZoneTexte 104"/>
          <p:cNvSpPr txBox="1"/>
          <p:nvPr/>
        </p:nvSpPr>
        <p:spPr>
          <a:xfrm>
            <a:off x="1206966" y="2450584"/>
            <a:ext cx="2765817" cy="923330"/>
          </a:xfrm>
          <a:prstGeom prst="rect">
            <a:avLst/>
          </a:prstGeom>
          <a:noFill/>
        </p:spPr>
        <p:txBody>
          <a:bodyPr wrap="square" rtlCol="1">
            <a:spAutoFit/>
          </a:bodyPr>
          <a:lstStyle>
            <a:defPPr>
              <a:defRPr lang="ar-DZ"/>
            </a:defPPr>
            <a:lvl1pPr>
              <a:defRPr b="1">
                <a:latin typeface="Segoe UI" panose="020B0502040204020203" pitchFamily="34" charset="0"/>
                <a:ea typeface="Segoe UI" panose="020B0502040204020203" pitchFamily="34" charset="0"/>
                <a:cs typeface="Segoe UI" panose="020B0502040204020203" pitchFamily="34" charset="0"/>
              </a:defRPr>
            </a:lvl1pPr>
          </a:lstStyle>
          <a:p>
            <a:r>
              <a:rPr lang="ar-DZ" dirty="0"/>
              <a:t>الميزانية الوظيفيــــة وتحليلــــها بواسطـــة المؤشرات الماليـــة1</a:t>
            </a:r>
          </a:p>
        </p:txBody>
      </p:sp>
      <p:sp>
        <p:nvSpPr>
          <p:cNvPr id="109" name="ZoneTexte 108"/>
          <p:cNvSpPr txBox="1"/>
          <p:nvPr/>
        </p:nvSpPr>
        <p:spPr>
          <a:xfrm>
            <a:off x="1282892" y="3696783"/>
            <a:ext cx="2689891"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الماليـــة2</a:t>
            </a:r>
          </a:p>
        </p:txBody>
      </p:sp>
      <p:sp>
        <p:nvSpPr>
          <p:cNvPr id="110" name="ZoneTexte 109"/>
          <p:cNvSpPr txBox="1"/>
          <p:nvPr/>
        </p:nvSpPr>
        <p:spPr>
          <a:xfrm>
            <a:off x="1260582" y="4851346"/>
            <a:ext cx="2734510" cy="923330"/>
          </a:xfrm>
          <a:prstGeom prst="rect">
            <a:avLst/>
          </a:prstGeom>
          <a:noFill/>
        </p:spPr>
        <p:txBody>
          <a:bodyPr wrap="square" rtlCol="1">
            <a:spAutoFit/>
          </a:bodyPr>
          <a:lstStyle/>
          <a:p>
            <a:r>
              <a:rPr lang="ar-DZ" b="1" dirty="0">
                <a:ea typeface="Times New Roman"/>
              </a:rPr>
              <a:t>ا</a:t>
            </a:r>
            <a:r>
              <a:rPr lang="ar-DZ" b="1" dirty="0">
                <a:latin typeface="Segoe UI" panose="020B0502040204020203" pitchFamily="34" charset="0"/>
                <a:ea typeface="Segoe UI" panose="020B0502040204020203" pitchFamily="34" charset="0"/>
                <a:cs typeface="Segoe UI" panose="020B0502040204020203" pitchFamily="34" charset="0"/>
              </a:rPr>
              <a:t>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الماليـــة3</a:t>
            </a:r>
          </a:p>
        </p:txBody>
      </p:sp>
      <p:sp>
        <p:nvSpPr>
          <p:cNvPr id="111" name="ZoneTexte 110"/>
          <p:cNvSpPr txBox="1"/>
          <p:nvPr/>
        </p:nvSpPr>
        <p:spPr>
          <a:xfrm>
            <a:off x="5249970" y="1448285"/>
            <a:ext cx="2588326"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المالية1</a:t>
            </a:r>
          </a:p>
        </p:txBody>
      </p:sp>
      <p:sp>
        <p:nvSpPr>
          <p:cNvPr id="112" name="ZoneTexte 111"/>
          <p:cNvSpPr txBox="1"/>
          <p:nvPr/>
        </p:nvSpPr>
        <p:spPr>
          <a:xfrm>
            <a:off x="5104254" y="2547093"/>
            <a:ext cx="2704144"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المالية2</a:t>
            </a:r>
          </a:p>
        </p:txBody>
      </p:sp>
      <p:sp>
        <p:nvSpPr>
          <p:cNvPr id="123" name="ZoneTexte 122"/>
          <p:cNvSpPr txBox="1"/>
          <p:nvPr/>
        </p:nvSpPr>
        <p:spPr>
          <a:xfrm>
            <a:off x="4886998" y="3751097"/>
            <a:ext cx="2983073" cy="646331"/>
          </a:xfrm>
          <a:prstGeom prst="rect">
            <a:avLst/>
          </a:prstGeom>
          <a:noFill/>
        </p:spPr>
        <p:txBody>
          <a:bodyPr wrap="square" rtlCol="1">
            <a:spAutoFit/>
          </a:bodyPr>
          <a:lstStyle/>
          <a:p>
            <a:r>
              <a:rPr lang="ar-SA" b="1" dirty="0">
                <a:latin typeface="Segoe UI" panose="020B0502040204020203" pitchFamily="34" charset="0"/>
                <a:ea typeface="Segoe UI" panose="020B0502040204020203" pitchFamily="34" charset="0"/>
                <a:cs typeface="Segoe UI" panose="020B0502040204020203" pitchFamily="34" charset="0"/>
              </a:rPr>
              <a:t>التخطيط المالي من خلال الرافعة التشغيلية واستخداماتها</a:t>
            </a:r>
            <a:endParaRPr lang="ar-DZ" b="1" dirty="0">
              <a:latin typeface="Segoe UI" panose="020B0502040204020203" pitchFamily="34" charset="0"/>
              <a:ea typeface="Segoe UI" panose="020B0502040204020203" pitchFamily="34" charset="0"/>
              <a:cs typeface="Segoe UI" panose="020B0502040204020203" pitchFamily="34" charset="0"/>
            </a:endParaRPr>
          </a:p>
        </p:txBody>
      </p:sp>
      <p:sp>
        <p:nvSpPr>
          <p:cNvPr id="139" name="ZoneTexte 138"/>
          <p:cNvSpPr txBox="1"/>
          <p:nvPr/>
        </p:nvSpPr>
        <p:spPr>
          <a:xfrm>
            <a:off x="5004048" y="4869160"/>
            <a:ext cx="2770327"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الرفع المالي والعوامل المؤثرة على معدل العائد على حقوق الملكية</a:t>
            </a:r>
          </a:p>
        </p:txBody>
      </p:sp>
      <p:grpSp>
        <p:nvGrpSpPr>
          <p:cNvPr id="138" name="Groupe 137"/>
          <p:cNvGrpSpPr/>
          <p:nvPr/>
        </p:nvGrpSpPr>
        <p:grpSpPr>
          <a:xfrm>
            <a:off x="1231299" y="764706"/>
            <a:ext cx="3268692" cy="5400598"/>
            <a:chOff x="539551" y="692696"/>
            <a:chExt cx="3744415" cy="5400603"/>
          </a:xfrm>
          <a:solidFill>
            <a:schemeClr val="bg1"/>
          </a:solidFill>
        </p:grpSpPr>
        <p:sp>
          <p:nvSpPr>
            <p:cNvPr id="140" name="Arrondir un rectangle avec un coin du même côté 139"/>
            <p:cNvSpPr/>
            <p:nvPr/>
          </p:nvSpPr>
          <p:spPr>
            <a:xfrm rot="16200000">
              <a:off x="-288542" y="1520790"/>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41" name="Connecteur droit 140"/>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42" name="Connecteur droit 141"/>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necteur droit 142"/>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necteur droit 143"/>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necteur droit 145"/>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necteur droit 146"/>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necteur droit 147"/>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9" name="Connecteur droit 148"/>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0" name="Connecteur droit 149"/>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necteur droit 150"/>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necteur droit 151"/>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necteur droit 152"/>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86" name="Groupe 185"/>
          <p:cNvGrpSpPr/>
          <p:nvPr/>
        </p:nvGrpSpPr>
        <p:grpSpPr>
          <a:xfrm>
            <a:off x="4688046" y="836712"/>
            <a:ext cx="3268330" cy="5400600"/>
            <a:chOff x="4499992" y="692693"/>
            <a:chExt cx="3744000" cy="5400605"/>
          </a:xfrm>
          <a:solidFill>
            <a:schemeClr val="bg1"/>
          </a:solidFill>
        </p:grpSpPr>
        <p:sp>
          <p:nvSpPr>
            <p:cNvPr id="187" name="Arrondir un rectangle avec un coin du même côté 186"/>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88" name="Connecteur droit 187"/>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89" name="Connecteur droit 188"/>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0" name="Connecteur droit 189"/>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1" name="Connecteur droit 190"/>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2" name="Connecteur droit 191"/>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3" name="Connecteur droit 192"/>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4" name="Connecteur droit 193"/>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5" name="Connecteur droit 194"/>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6" name="Connecteur droit 195"/>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7" name="Connecteur droit 196"/>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8" name="Connecteur droit 197"/>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99" name="Connecteur droit 198"/>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00" name="Connecteur droit 199"/>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e 79"/>
          <p:cNvGrpSpPr/>
          <p:nvPr/>
        </p:nvGrpSpPr>
        <p:grpSpPr>
          <a:xfrm>
            <a:off x="4230750" y="846830"/>
            <a:ext cx="656248" cy="5190210"/>
            <a:chOff x="4003415" y="774816"/>
            <a:chExt cx="751758" cy="5190215"/>
          </a:xfrm>
        </p:grpSpPr>
        <p:grpSp>
          <p:nvGrpSpPr>
            <p:cNvPr id="79" name="Groupe 78"/>
            <p:cNvGrpSpPr/>
            <p:nvPr/>
          </p:nvGrpSpPr>
          <p:grpSpPr>
            <a:xfrm>
              <a:off x="4014178" y="774816"/>
              <a:ext cx="733324" cy="228845"/>
              <a:chOff x="4014178" y="774816"/>
              <a:chExt cx="733324" cy="228845"/>
            </a:xfrm>
          </p:grpSpPr>
          <p:sp>
            <p:nvSpPr>
              <p:cNvPr id="10"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3"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4" name="Groupe 13"/>
            <p:cNvGrpSpPr/>
            <p:nvPr/>
          </p:nvGrpSpPr>
          <p:grpSpPr>
            <a:xfrm>
              <a:off x="4006696" y="1182830"/>
              <a:ext cx="740141" cy="231775"/>
              <a:chOff x="1271527" y="932755"/>
              <a:chExt cx="740141" cy="231775"/>
            </a:xfrm>
          </p:grpSpPr>
          <p:sp>
            <p:nvSpPr>
              <p:cNvPr id="1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9" name="Groupe 18"/>
            <p:cNvGrpSpPr/>
            <p:nvPr/>
          </p:nvGrpSpPr>
          <p:grpSpPr>
            <a:xfrm>
              <a:off x="4005410" y="1556792"/>
              <a:ext cx="740141" cy="231775"/>
              <a:chOff x="1271527" y="932755"/>
              <a:chExt cx="740141" cy="231775"/>
            </a:xfrm>
          </p:grpSpPr>
          <p:sp>
            <p:nvSpPr>
              <p:cNvPr id="2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4" name="Groupe 23"/>
            <p:cNvGrpSpPr/>
            <p:nvPr/>
          </p:nvGrpSpPr>
          <p:grpSpPr>
            <a:xfrm>
              <a:off x="4015032" y="1916832"/>
              <a:ext cx="740141" cy="231775"/>
              <a:chOff x="1271527" y="932755"/>
              <a:chExt cx="740141" cy="231775"/>
            </a:xfrm>
          </p:grpSpPr>
          <p:sp>
            <p:nvSpPr>
              <p:cNvPr id="2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9" name="Groupe 28"/>
            <p:cNvGrpSpPr/>
            <p:nvPr/>
          </p:nvGrpSpPr>
          <p:grpSpPr>
            <a:xfrm>
              <a:off x="4015032" y="2276872"/>
              <a:ext cx="740141" cy="231775"/>
              <a:chOff x="1271527" y="932755"/>
              <a:chExt cx="740141" cy="231775"/>
            </a:xfrm>
          </p:grpSpPr>
          <p:sp>
            <p:nvSpPr>
              <p:cNvPr id="3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4" name="Groupe 33"/>
            <p:cNvGrpSpPr/>
            <p:nvPr/>
          </p:nvGrpSpPr>
          <p:grpSpPr>
            <a:xfrm>
              <a:off x="4015032" y="2636912"/>
              <a:ext cx="740141" cy="231775"/>
              <a:chOff x="1271527" y="932755"/>
              <a:chExt cx="740141" cy="231775"/>
            </a:xfrm>
          </p:grpSpPr>
          <p:sp>
            <p:nvSpPr>
              <p:cNvPr id="3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9" name="Groupe 38"/>
            <p:cNvGrpSpPr/>
            <p:nvPr/>
          </p:nvGrpSpPr>
          <p:grpSpPr>
            <a:xfrm>
              <a:off x="4004745" y="2996952"/>
              <a:ext cx="740141" cy="231775"/>
              <a:chOff x="1271527" y="932755"/>
              <a:chExt cx="740141" cy="231775"/>
            </a:xfrm>
          </p:grpSpPr>
          <p:sp>
            <p:nvSpPr>
              <p:cNvPr id="4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4" name="Groupe 43"/>
            <p:cNvGrpSpPr/>
            <p:nvPr/>
          </p:nvGrpSpPr>
          <p:grpSpPr>
            <a:xfrm>
              <a:off x="4014763" y="3392997"/>
              <a:ext cx="740141" cy="231775"/>
              <a:chOff x="1271527" y="932755"/>
              <a:chExt cx="740141" cy="231775"/>
            </a:xfrm>
          </p:grpSpPr>
          <p:sp>
            <p:nvSpPr>
              <p:cNvPr id="4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9" name="Groupe 48"/>
            <p:cNvGrpSpPr/>
            <p:nvPr/>
          </p:nvGrpSpPr>
          <p:grpSpPr>
            <a:xfrm>
              <a:off x="4014763" y="3789040"/>
              <a:ext cx="740141" cy="231775"/>
              <a:chOff x="1271527" y="932755"/>
              <a:chExt cx="740141" cy="231775"/>
            </a:xfrm>
          </p:grpSpPr>
          <p:sp>
            <p:nvSpPr>
              <p:cNvPr id="5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4" name="Groupe 53"/>
            <p:cNvGrpSpPr/>
            <p:nvPr/>
          </p:nvGrpSpPr>
          <p:grpSpPr>
            <a:xfrm>
              <a:off x="4004080" y="4149080"/>
              <a:ext cx="740141" cy="231775"/>
              <a:chOff x="1271527" y="932755"/>
              <a:chExt cx="740141" cy="231775"/>
            </a:xfrm>
          </p:grpSpPr>
          <p:sp>
            <p:nvSpPr>
              <p:cNvPr id="5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9" name="Groupe 58"/>
            <p:cNvGrpSpPr/>
            <p:nvPr/>
          </p:nvGrpSpPr>
          <p:grpSpPr>
            <a:xfrm>
              <a:off x="4014763" y="4581128"/>
              <a:ext cx="740141" cy="231775"/>
              <a:chOff x="1271527" y="932755"/>
              <a:chExt cx="740141" cy="231775"/>
            </a:xfrm>
          </p:grpSpPr>
          <p:sp>
            <p:nvSpPr>
              <p:cNvPr id="6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03415" y="5013176"/>
              <a:ext cx="740141" cy="231775"/>
              <a:chOff x="1271527" y="932755"/>
              <a:chExt cx="740141" cy="231775"/>
            </a:xfrm>
          </p:grpSpPr>
          <p:sp>
            <p:nvSpPr>
              <p:cNvPr id="6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14763" y="5373216"/>
              <a:ext cx="740141" cy="231775"/>
              <a:chOff x="1271527" y="932755"/>
              <a:chExt cx="740141" cy="231775"/>
            </a:xfrm>
          </p:grpSpPr>
          <p:sp>
            <p:nvSpPr>
              <p:cNvPr id="7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4" name="Groupe 73"/>
            <p:cNvGrpSpPr/>
            <p:nvPr/>
          </p:nvGrpSpPr>
          <p:grpSpPr>
            <a:xfrm>
              <a:off x="4014763" y="5733256"/>
              <a:ext cx="740141" cy="231775"/>
              <a:chOff x="1271527" y="932755"/>
              <a:chExt cx="740141" cy="231775"/>
            </a:xfrm>
          </p:grpSpPr>
          <p:sp>
            <p:nvSpPr>
              <p:cNvPr id="7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127" name="ZoneTexte 126"/>
          <p:cNvSpPr txBox="1"/>
          <p:nvPr/>
        </p:nvSpPr>
        <p:spPr>
          <a:xfrm>
            <a:off x="5285719" y="983625"/>
            <a:ext cx="2488656" cy="4893647"/>
          </a:xfrm>
          <a:prstGeom prst="rect">
            <a:avLst/>
          </a:prstGeom>
          <a:noFill/>
        </p:spPr>
        <p:txBody>
          <a:bodyPr wrap="square" rtlCol="1">
            <a:spAutoFit/>
          </a:bodyPr>
          <a:lstStyle/>
          <a:p>
            <a:pPr algn="ctr"/>
            <a:r>
              <a:rPr lang="ar-SA" sz="2400" dirty="0"/>
              <a:t>هي مجموعة من المبادئ والأسس المحاسبية اللازمة لتقدير وتجميع بيانات التكاليف وتحليلها وتصنيفها بغرض تحديد تكلفة الوحدة المنتجة سواء كانت سلعة أو خدمة والرقابة عليها، وكذا لمساعدة الإدارة للقيام بوظائفها من تخطيط وتنسيق ورقابة واتخاذ القرارات</a:t>
            </a:r>
            <a:endParaRPr lang="ar-DZ" sz="2400" b="1" dirty="0">
              <a:latin typeface="Segoe UI" panose="020B0502040204020203" pitchFamily="34" charset="0"/>
              <a:ea typeface="Segoe UI" panose="020B0502040204020203" pitchFamily="34" charset="0"/>
              <a:cs typeface="Segoe UI" panose="020B0502040204020203" pitchFamily="34" charset="0"/>
            </a:endParaRPr>
          </a:p>
        </p:txBody>
      </p:sp>
      <p:pic>
        <p:nvPicPr>
          <p:cNvPr id="201" name="Image 20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03648" y="1236405"/>
            <a:ext cx="2451520" cy="4496851"/>
          </a:xfrm>
          <a:prstGeom prst="rect">
            <a:avLst/>
          </a:prstGeom>
        </p:spPr>
      </p:pic>
    </p:spTree>
    <p:extLst>
      <p:ext uri="{BB962C8B-B14F-4D97-AF65-F5344CB8AC3E}">
        <p14:creationId xmlns:p14="http://schemas.microsoft.com/office/powerpoint/2010/main" val="4169189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additive="base">
                                        <p:cTn id="7" dur="500"/>
                                        <p:tgtEl>
                                          <p:spTgt spid="138"/>
                                        </p:tgtEl>
                                        <p:attrNameLst>
                                          <p:attrName>ppt_x</p:attrName>
                                        </p:attrNameLst>
                                      </p:cBhvr>
                                      <p:tavLst>
                                        <p:tav tm="0">
                                          <p:val>
                                            <p:strVal val="#ppt_x+#ppt_w*1.125000"/>
                                          </p:val>
                                        </p:tav>
                                        <p:tav tm="100000">
                                          <p:val>
                                            <p:strVal val="#ppt_x"/>
                                          </p:val>
                                        </p:tav>
                                      </p:tavLst>
                                    </p:anim>
                                    <p:animEffect transition="in" filter="wipe(left)">
                                      <p:cBhvr>
                                        <p:cTn id="8" dur="500"/>
                                        <p:tgtEl>
                                          <p:spTgt spid="138"/>
                                        </p:tgtEl>
                                      </p:cBhvr>
                                    </p:animEffect>
                                  </p:childTnLst>
                                </p:cTn>
                              </p:par>
                              <p:par>
                                <p:cTn id="9" presetID="12" presetClass="entr" presetSubtype="8" fill="hold" nodeType="withEffect">
                                  <p:stCondLst>
                                    <p:cond delay="0"/>
                                  </p:stCondLst>
                                  <p:childTnLst>
                                    <p:set>
                                      <p:cBhvr>
                                        <p:cTn id="10" dur="1" fill="hold">
                                          <p:stCondLst>
                                            <p:cond delay="0"/>
                                          </p:stCondLst>
                                        </p:cTn>
                                        <p:tgtEl>
                                          <p:spTgt spid="186"/>
                                        </p:tgtEl>
                                        <p:attrNameLst>
                                          <p:attrName>style.visibility</p:attrName>
                                        </p:attrNameLst>
                                      </p:cBhvr>
                                      <p:to>
                                        <p:strVal val="visible"/>
                                      </p:to>
                                    </p:set>
                                    <p:anim calcmode="lin" valueType="num">
                                      <p:cBhvr additive="base">
                                        <p:cTn id="11" dur="500"/>
                                        <p:tgtEl>
                                          <p:spTgt spid="186"/>
                                        </p:tgtEl>
                                        <p:attrNameLst>
                                          <p:attrName>ppt_x</p:attrName>
                                        </p:attrNameLst>
                                      </p:cBhvr>
                                      <p:tavLst>
                                        <p:tav tm="0">
                                          <p:val>
                                            <p:strVal val="#ppt_x-#ppt_w*1.125000"/>
                                          </p:val>
                                        </p:tav>
                                        <p:tav tm="100000">
                                          <p:val>
                                            <p:strVal val="#ppt_x"/>
                                          </p:val>
                                        </p:tav>
                                      </p:tavLst>
                                    </p:anim>
                                    <p:animEffect transition="in" filter="wipe(right)">
                                      <p:cBhvr>
                                        <p:cTn id="12" dur="500"/>
                                        <p:tgtEl>
                                          <p:spTgt spid="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8" name="Arrondir un rectangle avec un coin du même côté 7"/>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Arrondir un rectangle avec un coin du même côté 6"/>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84" name="Groupe 83"/>
          <p:cNvGrpSpPr/>
          <p:nvPr/>
        </p:nvGrpSpPr>
        <p:grpSpPr>
          <a:xfrm>
            <a:off x="107504" y="3583373"/>
            <a:ext cx="1155485" cy="781731"/>
            <a:chOff x="680211" y="3583373"/>
            <a:chExt cx="1155485" cy="781731"/>
          </a:xfrm>
        </p:grpSpPr>
        <p:sp>
          <p:nvSpPr>
            <p:cNvPr id="130" name="Rectangle 129"/>
            <p:cNvSpPr/>
            <p:nvPr/>
          </p:nvSpPr>
          <p:spPr>
            <a:xfrm>
              <a:off x="683568" y="3583373"/>
              <a:ext cx="1152128" cy="781731"/>
            </a:xfrm>
            <a:prstGeom prst="rect">
              <a:avLst/>
            </a:prstGeom>
            <a:solidFill>
              <a:srgbClr val="7030A0"/>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121" name="ZoneTexte 120"/>
            <p:cNvSpPr txBox="1"/>
            <p:nvPr/>
          </p:nvSpPr>
          <p:spPr>
            <a:xfrm>
              <a:off x="680211" y="3622995"/>
              <a:ext cx="1116124" cy="707886"/>
            </a:xfrm>
            <a:prstGeom prst="rect">
              <a:avLst/>
            </a:prstGeom>
            <a:noFill/>
          </p:spPr>
          <p:txBody>
            <a:bodyPr wrap="square" rtlCol="1">
              <a:spAutoFit/>
            </a:bodyPr>
            <a:lstStyle/>
            <a:p>
              <a:pPr algn="ctr"/>
              <a:r>
                <a:rPr lang="ar-DZ" sz="2000" b="1" dirty="0" smtClean="0">
                  <a:solidFill>
                    <a:schemeClr val="bg1"/>
                  </a:solidFill>
                </a:rPr>
                <a:t>ثالثا:</a:t>
              </a:r>
            </a:p>
            <a:p>
              <a:pPr algn="ctr"/>
              <a:r>
                <a:rPr lang="ar-DZ" sz="2000" b="1" dirty="0" smtClean="0">
                  <a:solidFill>
                    <a:schemeClr val="bg1"/>
                  </a:solidFill>
                </a:rPr>
                <a:t>الأهداف</a:t>
              </a:r>
              <a:endParaRPr lang="ar-DZ" sz="2000" b="1" dirty="0">
                <a:solidFill>
                  <a:schemeClr val="bg1"/>
                </a:solidFill>
              </a:endParaRPr>
            </a:p>
          </p:txBody>
        </p:sp>
      </p:grpSp>
      <p:grpSp>
        <p:nvGrpSpPr>
          <p:cNvPr id="124" name="Groupe 123"/>
          <p:cNvGrpSpPr/>
          <p:nvPr/>
        </p:nvGrpSpPr>
        <p:grpSpPr>
          <a:xfrm>
            <a:off x="1206966" y="764708"/>
            <a:ext cx="3268692" cy="5400597"/>
            <a:chOff x="539552" y="692694"/>
            <a:chExt cx="3744415" cy="5400602"/>
          </a:xfrm>
          <a:solidFill>
            <a:schemeClr val="bg1"/>
          </a:solidFill>
        </p:grpSpPr>
        <p:sp>
          <p:nvSpPr>
            <p:cNvPr id="5" name="Arrondir un rectangle avec un coin du même côté 4"/>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2" name="Connecteur droit 81"/>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25" name="Groupe 124"/>
          <p:cNvGrpSpPr/>
          <p:nvPr/>
        </p:nvGrpSpPr>
        <p:grpSpPr>
          <a:xfrm>
            <a:off x="4664238" y="764707"/>
            <a:ext cx="3268330" cy="5400600"/>
            <a:chOff x="4499992" y="692693"/>
            <a:chExt cx="3744000" cy="5400605"/>
          </a:xfrm>
          <a:solidFill>
            <a:schemeClr val="bg1"/>
          </a:solidFill>
        </p:grpSpPr>
        <p:sp>
          <p:nvSpPr>
            <p:cNvPr id="6" name="Arrondir un rectangle avec un coin du même côté 5"/>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3" name="Connecteur droit 82"/>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7" name="Connecteur droit 106"/>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droit 114"/>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7" name="Connecteur droit 116"/>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9" name="Connecteur droit 118"/>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sp>
        <p:nvSpPr>
          <p:cNvPr id="2" name="ZoneTexte 1"/>
          <p:cNvSpPr txBox="1"/>
          <p:nvPr/>
        </p:nvSpPr>
        <p:spPr>
          <a:xfrm>
            <a:off x="1259632" y="1444139"/>
            <a:ext cx="2713151"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الوظيفة المالية والتحليل المالي</a:t>
            </a:r>
            <a:endParaRPr lang="ar-DZ" dirty="0">
              <a:latin typeface="Segoe UI" panose="020B0502040204020203" pitchFamily="34" charset="0"/>
              <a:ea typeface="Segoe UI" panose="020B0502040204020203" pitchFamily="34" charset="0"/>
              <a:cs typeface="Segoe UI" panose="020B0502040204020203" pitchFamily="34" charset="0"/>
            </a:endParaRPr>
          </a:p>
        </p:txBody>
      </p:sp>
      <p:sp>
        <p:nvSpPr>
          <p:cNvPr id="105" name="ZoneTexte 104"/>
          <p:cNvSpPr txBox="1"/>
          <p:nvPr/>
        </p:nvSpPr>
        <p:spPr>
          <a:xfrm>
            <a:off x="1206966" y="2450584"/>
            <a:ext cx="2765817" cy="923330"/>
          </a:xfrm>
          <a:prstGeom prst="rect">
            <a:avLst/>
          </a:prstGeom>
          <a:noFill/>
        </p:spPr>
        <p:txBody>
          <a:bodyPr wrap="square" rtlCol="1">
            <a:spAutoFit/>
          </a:bodyPr>
          <a:lstStyle>
            <a:defPPr>
              <a:defRPr lang="ar-DZ"/>
            </a:defPPr>
            <a:lvl1pPr>
              <a:defRPr b="1">
                <a:latin typeface="Segoe UI" panose="020B0502040204020203" pitchFamily="34" charset="0"/>
                <a:ea typeface="Segoe UI" panose="020B0502040204020203" pitchFamily="34" charset="0"/>
                <a:cs typeface="Segoe UI" panose="020B0502040204020203" pitchFamily="34" charset="0"/>
              </a:defRPr>
            </a:lvl1pPr>
          </a:lstStyle>
          <a:p>
            <a:r>
              <a:rPr lang="ar-DZ" dirty="0"/>
              <a:t>الميزانية الوظيفيــــة وتحليلــــها بواسطـــة المؤشرات الماليـــة1</a:t>
            </a:r>
          </a:p>
        </p:txBody>
      </p:sp>
      <p:sp>
        <p:nvSpPr>
          <p:cNvPr id="109" name="ZoneTexte 108"/>
          <p:cNvSpPr txBox="1"/>
          <p:nvPr/>
        </p:nvSpPr>
        <p:spPr>
          <a:xfrm>
            <a:off x="1282892" y="3696783"/>
            <a:ext cx="2689891"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الماليـــة2</a:t>
            </a:r>
          </a:p>
        </p:txBody>
      </p:sp>
      <p:sp>
        <p:nvSpPr>
          <p:cNvPr id="110" name="ZoneTexte 109"/>
          <p:cNvSpPr txBox="1"/>
          <p:nvPr/>
        </p:nvSpPr>
        <p:spPr>
          <a:xfrm>
            <a:off x="1260582" y="4851346"/>
            <a:ext cx="2734510" cy="923330"/>
          </a:xfrm>
          <a:prstGeom prst="rect">
            <a:avLst/>
          </a:prstGeom>
          <a:noFill/>
        </p:spPr>
        <p:txBody>
          <a:bodyPr wrap="square" rtlCol="1">
            <a:spAutoFit/>
          </a:bodyPr>
          <a:lstStyle/>
          <a:p>
            <a:r>
              <a:rPr lang="ar-DZ" b="1" dirty="0">
                <a:ea typeface="Times New Roman"/>
              </a:rPr>
              <a:t>ا</a:t>
            </a:r>
            <a:r>
              <a:rPr lang="ar-DZ" b="1" dirty="0">
                <a:latin typeface="Segoe UI" panose="020B0502040204020203" pitchFamily="34" charset="0"/>
                <a:ea typeface="Segoe UI" panose="020B0502040204020203" pitchFamily="34" charset="0"/>
                <a:cs typeface="Segoe UI" panose="020B0502040204020203" pitchFamily="34" charset="0"/>
              </a:rPr>
              <a:t>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الماليـــة3</a:t>
            </a:r>
          </a:p>
        </p:txBody>
      </p:sp>
      <p:sp>
        <p:nvSpPr>
          <p:cNvPr id="111" name="ZoneTexte 110"/>
          <p:cNvSpPr txBox="1"/>
          <p:nvPr/>
        </p:nvSpPr>
        <p:spPr>
          <a:xfrm>
            <a:off x="5249970" y="1448285"/>
            <a:ext cx="2588326"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المالية1</a:t>
            </a:r>
          </a:p>
        </p:txBody>
      </p:sp>
      <p:sp>
        <p:nvSpPr>
          <p:cNvPr id="112" name="ZoneTexte 111"/>
          <p:cNvSpPr txBox="1"/>
          <p:nvPr/>
        </p:nvSpPr>
        <p:spPr>
          <a:xfrm>
            <a:off x="5104254" y="2547093"/>
            <a:ext cx="2704144"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المالية2</a:t>
            </a:r>
          </a:p>
        </p:txBody>
      </p:sp>
      <p:sp>
        <p:nvSpPr>
          <p:cNvPr id="123" name="ZoneTexte 122"/>
          <p:cNvSpPr txBox="1"/>
          <p:nvPr/>
        </p:nvSpPr>
        <p:spPr>
          <a:xfrm>
            <a:off x="4886998" y="3751097"/>
            <a:ext cx="2983073" cy="646331"/>
          </a:xfrm>
          <a:prstGeom prst="rect">
            <a:avLst/>
          </a:prstGeom>
          <a:noFill/>
        </p:spPr>
        <p:txBody>
          <a:bodyPr wrap="square" rtlCol="1">
            <a:spAutoFit/>
          </a:bodyPr>
          <a:lstStyle/>
          <a:p>
            <a:r>
              <a:rPr lang="ar-SA" b="1" dirty="0">
                <a:latin typeface="Segoe UI" panose="020B0502040204020203" pitchFamily="34" charset="0"/>
                <a:ea typeface="Segoe UI" panose="020B0502040204020203" pitchFamily="34" charset="0"/>
                <a:cs typeface="Segoe UI" panose="020B0502040204020203" pitchFamily="34" charset="0"/>
              </a:rPr>
              <a:t>التخطيط المالي من خلال الرافعة التشغيلية واستخداماتها</a:t>
            </a:r>
            <a:endParaRPr lang="ar-DZ" b="1" dirty="0">
              <a:latin typeface="Segoe UI" panose="020B0502040204020203" pitchFamily="34" charset="0"/>
              <a:ea typeface="Segoe UI" panose="020B0502040204020203" pitchFamily="34" charset="0"/>
              <a:cs typeface="Segoe UI" panose="020B0502040204020203" pitchFamily="34" charset="0"/>
            </a:endParaRPr>
          </a:p>
        </p:txBody>
      </p:sp>
      <p:sp>
        <p:nvSpPr>
          <p:cNvPr id="139" name="ZoneTexte 138"/>
          <p:cNvSpPr txBox="1"/>
          <p:nvPr/>
        </p:nvSpPr>
        <p:spPr>
          <a:xfrm>
            <a:off x="5004048" y="4869160"/>
            <a:ext cx="2770327"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الرفع المالي والعوامل المؤثرة على معدل العائد على حقوق الملكية</a:t>
            </a:r>
          </a:p>
        </p:txBody>
      </p:sp>
      <p:grpSp>
        <p:nvGrpSpPr>
          <p:cNvPr id="138" name="Groupe 137"/>
          <p:cNvGrpSpPr/>
          <p:nvPr/>
        </p:nvGrpSpPr>
        <p:grpSpPr>
          <a:xfrm>
            <a:off x="1187624" y="836712"/>
            <a:ext cx="3268692" cy="5400597"/>
            <a:chOff x="539552" y="692694"/>
            <a:chExt cx="3744415" cy="5400602"/>
          </a:xfrm>
          <a:solidFill>
            <a:schemeClr val="bg1"/>
          </a:solidFill>
        </p:grpSpPr>
        <p:sp>
          <p:nvSpPr>
            <p:cNvPr id="140" name="Arrondir un rectangle avec un coin du même côté 139"/>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41" name="Connecteur droit 140"/>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42" name="Connecteur droit 141"/>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necteur droit 142"/>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necteur droit 143"/>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necteur droit 145"/>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necteur droit 146"/>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necteur droit 147"/>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9" name="Connecteur droit 148"/>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0" name="Connecteur droit 149"/>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necteur droit 150"/>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necteur droit 151"/>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necteur droit 152"/>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54" name="Groupe 153"/>
          <p:cNvGrpSpPr/>
          <p:nvPr/>
        </p:nvGrpSpPr>
        <p:grpSpPr>
          <a:xfrm>
            <a:off x="4664237" y="835614"/>
            <a:ext cx="3268330" cy="5400600"/>
            <a:chOff x="4499992" y="692693"/>
            <a:chExt cx="3744000" cy="5400605"/>
          </a:xfrm>
          <a:solidFill>
            <a:schemeClr val="bg1"/>
          </a:solidFill>
        </p:grpSpPr>
        <p:sp>
          <p:nvSpPr>
            <p:cNvPr id="155" name="Arrondir un rectangle avec un coin du même côté 154"/>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56" name="Connecteur droit 155"/>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57" name="Connecteur droit 156"/>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8" name="Connecteur droit 157"/>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9" name="Connecteur droit 158"/>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0" name="Connecteur droit 159"/>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1" name="Connecteur droit 160"/>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2" name="Connecteur droit 161"/>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3" name="Connecteur droit 162"/>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4" name="Connecteur droit 163"/>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5" name="Connecteur droit 164"/>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6" name="Connecteur droit 165"/>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7" name="Connecteur droit 166"/>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8" name="Connecteur droit 167"/>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e 79"/>
          <p:cNvGrpSpPr/>
          <p:nvPr/>
        </p:nvGrpSpPr>
        <p:grpSpPr>
          <a:xfrm>
            <a:off x="4230750" y="846830"/>
            <a:ext cx="656248" cy="5190210"/>
            <a:chOff x="4003415" y="774816"/>
            <a:chExt cx="751758" cy="5190215"/>
          </a:xfrm>
        </p:grpSpPr>
        <p:grpSp>
          <p:nvGrpSpPr>
            <p:cNvPr id="79" name="Groupe 78"/>
            <p:cNvGrpSpPr/>
            <p:nvPr/>
          </p:nvGrpSpPr>
          <p:grpSpPr>
            <a:xfrm>
              <a:off x="4014178" y="774816"/>
              <a:ext cx="733324" cy="228845"/>
              <a:chOff x="4014178" y="774816"/>
              <a:chExt cx="733324" cy="228845"/>
            </a:xfrm>
          </p:grpSpPr>
          <p:sp>
            <p:nvSpPr>
              <p:cNvPr id="10"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3"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4" name="Groupe 13"/>
            <p:cNvGrpSpPr/>
            <p:nvPr/>
          </p:nvGrpSpPr>
          <p:grpSpPr>
            <a:xfrm>
              <a:off x="4006696" y="1182830"/>
              <a:ext cx="740141" cy="231775"/>
              <a:chOff x="1271527" y="932755"/>
              <a:chExt cx="740141" cy="231775"/>
            </a:xfrm>
          </p:grpSpPr>
          <p:sp>
            <p:nvSpPr>
              <p:cNvPr id="1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9" name="Groupe 18"/>
            <p:cNvGrpSpPr/>
            <p:nvPr/>
          </p:nvGrpSpPr>
          <p:grpSpPr>
            <a:xfrm>
              <a:off x="4005410" y="1556792"/>
              <a:ext cx="740141" cy="231775"/>
              <a:chOff x="1271527" y="932755"/>
              <a:chExt cx="740141" cy="231775"/>
            </a:xfrm>
          </p:grpSpPr>
          <p:sp>
            <p:nvSpPr>
              <p:cNvPr id="2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4" name="Groupe 23"/>
            <p:cNvGrpSpPr/>
            <p:nvPr/>
          </p:nvGrpSpPr>
          <p:grpSpPr>
            <a:xfrm>
              <a:off x="4015032" y="1916832"/>
              <a:ext cx="740141" cy="231775"/>
              <a:chOff x="1271527" y="932755"/>
              <a:chExt cx="740141" cy="231775"/>
            </a:xfrm>
          </p:grpSpPr>
          <p:sp>
            <p:nvSpPr>
              <p:cNvPr id="2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9" name="Groupe 28"/>
            <p:cNvGrpSpPr/>
            <p:nvPr/>
          </p:nvGrpSpPr>
          <p:grpSpPr>
            <a:xfrm>
              <a:off x="4015032" y="2276872"/>
              <a:ext cx="740141" cy="231775"/>
              <a:chOff x="1271527" y="932755"/>
              <a:chExt cx="740141" cy="231775"/>
            </a:xfrm>
          </p:grpSpPr>
          <p:sp>
            <p:nvSpPr>
              <p:cNvPr id="3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4" name="Groupe 33"/>
            <p:cNvGrpSpPr/>
            <p:nvPr/>
          </p:nvGrpSpPr>
          <p:grpSpPr>
            <a:xfrm>
              <a:off x="4015032" y="2636912"/>
              <a:ext cx="740141" cy="231775"/>
              <a:chOff x="1271527" y="932755"/>
              <a:chExt cx="740141" cy="231775"/>
            </a:xfrm>
          </p:grpSpPr>
          <p:sp>
            <p:nvSpPr>
              <p:cNvPr id="3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9" name="Groupe 38"/>
            <p:cNvGrpSpPr/>
            <p:nvPr/>
          </p:nvGrpSpPr>
          <p:grpSpPr>
            <a:xfrm>
              <a:off x="4004745" y="2996952"/>
              <a:ext cx="740141" cy="231775"/>
              <a:chOff x="1271527" y="932755"/>
              <a:chExt cx="740141" cy="231775"/>
            </a:xfrm>
          </p:grpSpPr>
          <p:sp>
            <p:nvSpPr>
              <p:cNvPr id="4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4" name="Groupe 43"/>
            <p:cNvGrpSpPr/>
            <p:nvPr/>
          </p:nvGrpSpPr>
          <p:grpSpPr>
            <a:xfrm>
              <a:off x="4014763" y="3392997"/>
              <a:ext cx="740141" cy="231775"/>
              <a:chOff x="1271527" y="932755"/>
              <a:chExt cx="740141" cy="231775"/>
            </a:xfrm>
          </p:grpSpPr>
          <p:sp>
            <p:nvSpPr>
              <p:cNvPr id="4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9" name="Groupe 48"/>
            <p:cNvGrpSpPr/>
            <p:nvPr/>
          </p:nvGrpSpPr>
          <p:grpSpPr>
            <a:xfrm>
              <a:off x="4014763" y="3789040"/>
              <a:ext cx="740141" cy="231775"/>
              <a:chOff x="1271527" y="932755"/>
              <a:chExt cx="740141" cy="231775"/>
            </a:xfrm>
          </p:grpSpPr>
          <p:sp>
            <p:nvSpPr>
              <p:cNvPr id="5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4" name="Groupe 53"/>
            <p:cNvGrpSpPr/>
            <p:nvPr/>
          </p:nvGrpSpPr>
          <p:grpSpPr>
            <a:xfrm>
              <a:off x="4004080" y="4149080"/>
              <a:ext cx="740141" cy="231775"/>
              <a:chOff x="1271527" y="932755"/>
              <a:chExt cx="740141" cy="231775"/>
            </a:xfrm>
          </p:grpSpPr>
          <p:sp>
            <p:nvSpPr>
              <p:cNvPr id="5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9" name="Groupe 58"/>
            <p:cNvGrpSpPr/>
            <p:nvPr/>
          </p:nvGrpSpPr>
          <p:grpSpPr>
            <a:xfrm>
              <a:off x="4014763" y="4581128"/>
              <a:ext cx="740141" cy="231775"/>
              <a:chOff x="1271527" y="932755"/>
              <a:chExt cx="740141" cy="231775"/>
            </a:xfrm>
          </p:grpSpPr>
          <p:sp>
            <p:nvSpPr>
              <p:cNvPr id="6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03415" y="5013176"/>
              <a:ext cx="740141" cy="231775"/>
              <a:chOff x="1271527" y="932755"/>
              <a:chExt cx="740141" cy="231775"/>
            </a:xfrm>
          </p:grpSpPr>
          <p:sp>
            <p:nvSpPr>
              <p:cNvPr id="6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14763" y="5373216"/>
              <a:ext cx="740141" cy="231775"/>
              <a:chOff x="1271527" y="932755"/>
              <a:chExt cx="740141" cy="231775"/>
            </a:xfrm>
          </p:grpSpPr>
          <p:sp>
            <p:nvSpPr>
              <p:cNvPr id="7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4" name="Groupe 73"/>
            <p:cNvGrpSpPr/>
            <p:nvPr/>
          </p:nvGrpSpPr>
          <p:grpSpPr>
            <a:xfrm>
              <a:off x="4014763" y="5733256"/>
              <a:ext cx="740141" cy="231775"/>
              <a:chOff x="1271527" y="932755"/>
              <a:chExt cx="740141" cy="231775"/>
            </a:xfrm>
          </p:grpSpPr>
          <p:sp>
            <p:nvSpPr>
              <p:cNvPr id="7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169" name="ZoneTexte 168"/>
          <p:cNvSpPr txBox="1"/>
          <p:nvPr/>
        </p:nvSpPr>
        <p:spPr>
          <a:xfrm>
            <a:off x="5271220" y="1937636"/>
            <a:ext cx="2305803" cy="1938992"/>
          </a:xfrm>
          <a:prstGeom prst="rect">
            <a:avLst/>
          </a:prstGeom>
          <a:noFill/>
        </p:spPr>
        <p:txBody>
          <a:bodyPr wrap="square" rtlCol="1">
            <a:spAutoFit/>
          </a:bodyPr>
          <a:lstStyle/>
          <a:p>
            <a:pPr algn="just"/>
            <a:r>
              <a:rPr lang="ar-DZ" sz="2000" b="1" dirty="0" smtClean="0">
                <a:latin typeface="Segoe UI" panose="020B0502040204020203" pitchFamily="34" charset="0"/>
                <a:ea typeface="Segoe UI" panose="020B0502040204020203" pitchFamily="34" charset="0"/>
                <a:cs typeface="Segoe UI" panose="020B0502040204020203" pitchFamily="34" charset="0"/>
              </a:rPr>
              <a:t>1-</a:t>
            </a:r>
            <a:r>
              <a:rPr lang="ar-SA" sz="2000" b="1" dirty="0"/>
              <a:t>تحديد تكلفة الوحدة المنتجة أو </a:t>
            </a:r>
            <a:r>
              <a:rPr lang="ar-SA" sz="2000" b="1" dirty="0" smtClean="0"/>
              <a:t>الخدمة</a:t>
            </a:r>
            <a:endParaRPr lang="ar-DZ" sz="2000" b="1" dirty="0" smtClean="0"/>
          </a:p>
          <a:p>
            <a:pPr algn="just"/>
            <a:r>
              <a:rPr lang="ar-DZ" sz="2000" b="1" dirty="0" smtClean="0">
                <a:latin typeface="Segoe UI" panose="020B0502040204020203" pitchFamily="34" charset="0"/>
                <a:ea typeface="Segoe UI" panose="020B0502040204020203" pitchFamily="34" charset="0"/>
                <a:cs typeface="Segoe UI" panose="020B0502040204020203" pitchFamily="34" charset="0"/>
              </a:rPr>
              <a:t>2-</a:t>
            </a:r>
            <a:r>
              <a:rPr lang="ar-SA" sz="2000" b="1" dirty="0"/>
              <a:t>الرقابة على </a:t>
            </a:r>
            <a:r>
              <a:rPr lang="ar-SA" sz="2000" b="1" dirty="0" smtClean="0"/>
              <a:t>التكاليف</a:t>
            </a:r>
            <a:endParaRPr lang="ar-DZ" sz="2000" b="1" dirty="0" smtClean="0"/>
          </a:p>
          <a:p>
            <a:pPr algn="just"/>
            <a:r>
              <a:rPr lang="ar-DZ" sz="2000" b="1" dirty="0" smtClean="0">
                <a:latin typeface="Segoe UI" panose="020B0502040204020203" pitchFamily="34" charset="0"/>
                <a:ea typeface="Segoe UI" panose="020B0502040204020203" pitchFamily="34" charset="0"/>
                <a:cs typeface="Segoe UI" panose="020B0502040204020203" pitchFamily="34" charset="0"/>
              </a:rPr>
              <a:t>3-</a:t>
            </a:r>
            <a:r>
              <a:rPr lang="ar-SA" sz="2000" b="1" dirty="0"/>
              <a:t>ترشيد القرارات </a:t>
            </a:r>
            <a:r>
              <a:rPr lang="ar-SA" sz="2000" b="1" dirty="0" smtClean="0"/>
              <a:t>الإدارية</a:t>
            </a:r>
            <a:endParaRPr lang="ar-DZ" sz="2000" b="1" dirty="0" smtClean="0"/>
          </a:p>
          <a:p>
            <a:pPr algn="just"/>
            <a:r>
              <a:rPr lang="ar-DZ" sz="2000" b="1" dirty="0" smtClean="0">
                <a:latin typeface="Segoe UI" panose="020B0502040204020203" pitchFamily="34" charset="0"/>
                <a:ea typeface="Segoe UI" panose="020B0502040204020203" pitchFamily="34" charset="0"/>
                <a:cs typeface="Segoe UI" panose="020B0502040204020203" pitchFamily="34" charset="0"/>
              </a:rPr>
              <a:t>4-</a:t>
            </a:r>
            <a:r>
              <a:rPr lang="ar-SA" sz="2000" b="1" dirty="0"/>
              <a:t>التخطيط للمستقبل</a:t>
            </a:r>
            <a:endParaRPr lang="ar-DZ" sz="2000" b="1" dirty="0">
              <a:latin typeface="Segoe UI" panose="020B0502040204020203" pitchFamily="34" charset="0"/>
              <a:ea typeface="Segoe UI" panose="020B0502040204020203" pitchFamily="34" charset="0"/>
              <a:cs typeface="Segoe UI" panose="020B0502040204020203" pitchFamily="34" charset="0"/>
            </a:endParaRPr>
          </a:p>
        </p:txBody>
      </p:sp>
      <p:pic>
        <p:nvPicPr>
          <p:cNvPr id="170" name="Image 16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60582" y="1351752"/>
            <a:ext cx="2594028" cy="3733433"/>
          </a:xfrm>
          <a:prstGeom prst="rect">
            <a:avLst/>
          </a:prstGeom>
        </p:spPr>
      </p:pic>
    </p:spTree>
    <p:extLst>
      <p:ext uri="{BB962C8B-B14F-4D97-AF65-F5344CB8AC3E}">
        <p14:creationId xmlns:p14="http://schemas.microsoft.com/office/powerpoint/2010/main" val="4000410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additive="base">
                                        <p:cTn id="7" dur="500"/>
                                        <p:tgtEl>
                                          <p:spTgt spid="138"/>
                                        </p:tgtEl>
                                        <p:attrNameLst>
                                          <p:attrName>ppt_x</p:attrName>
                                        </p:attrNameLst>
                                      </p:cBhvr>
                                      <p:tavLst>
                                        <p:tav tm="0">
                                          <p:val>
                                            <p:strVal val="#ppt_x+#ppt_w*1.125000"/>
                                          </p:val>
                                        </p:tav>
                                        <p:tav tm="100000">
                                          <p:val>
                                            <p:strVal val="#ppt_x"/>
                                          </p:val>
                                        </p:tav>
                                      </p:tavLst>
                                    </p:anim>
                                    <p:animEffect transition="in" filter="wipe(left)">
                                      <p:cBhvr>
                                        <p:cTn id="8" dur="500"/>
                                        <p:tgtEl>
                                          <p:spTgt spid="138"/>
                                        </p:tgtEl>
                                      </p:cBhvr>
                                    </p:animEffect>
                                  </p:childTnLst>
                                </p:cTn>
                              </p:par>
                              <p:par>
                                <p:cTn id="9" presetID="12" presetClass="entr" presetSubtype="8" fill="hold" nodeType="withEffect">
                                  <p:stCondLst>
                                    <p:cond delay="0"/>
                                  </p:stCondLst>
                                  <p:childTnLst>
                                    <p:set>
                                      <p:cBhvr>
                                        <p:cTn id="10" dur="1" fill="hold">
                                          <p:stCondLst>
                                            <p:cond delay="0"/>
                                          </p:stCondLst>
                                        </p:cTn>
                                        <p:tgtEl>
                                          <p:spTgt spid="154"/>
                                        </p:tgtEl>
                                        <p:attrNameLst>
                                          <p:attrName>style.visibility</p:attrName>
                                        </p:attrNameLst>
                                      </p:cBhvr>
                                      <p:to>
                                        <p:strVal val="visible"/>
                                      </p:to>
                                    </p:set>
                                    <p:anim calcmode="lin" valueType="num">
                                      <p:cBhvr additive="base">
                                        <p:cTn id="11" dur="500"/>
                                        <p:tgtEl>
                                          <p:spTgt spid="154"/>
                                        </p:tgtEl>
                                        <p:attrNameLst>
                                          <p:attrName>ppt_x</p:attrName>
                                        </p:attrNameLst>
                                      </p:cBhvr>
                                      <p:tavLst>
                                        <p:tav tm="0">
                                          <p:val>
                                            <p:strVal val="#ppt_x-#ppt_w*1.125000"/>
                                          </p:val>
                                        </p:tav>
                                        <p:tav tm="100000">
                                          <p:val>
                                            <p:strVal val="#ppt_x"/>
                                          </p:val>
                                        </p:tav>
                                      </p:tavLst>
                                    </p:anim>
                                    <p:animEffect transition="in" filter="wipe(right)">
                                      <p:cBhvr>
                                        <p:cTn id="12"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8" name="Arrondir un rectangle avec un coin du même côté 7"/>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Arrondir un rectangle avec un coin du même côté 6"/>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87" name="Groupe 86"/>
          <p:cNvGrpSpPr/>
          <p:nvPr/>
        </p:nvGrpSpPr>
        <p:grpSpPr>
          <a:xfrm>
            <a:off x="107504" y="4735501"/>
            <a:ext cx="1157386" cy="781731"/>
            <a:chOff x="683568" y="4735501"/>
            <a:chExt cx="1157386" cy="781731"/>
          </a:xfrm>
        </p:grpSpPr>
        <p:sp>
          <p:nvSpPr>
            <p:cNvPr id="131" name="Rectangle 130"/>
            <p:cNvSpPr/>
            <p:nvPr/>
          </p:nvSpPr>
          <p:spPr>
            <a:xfrm>
              <a:off x="683568" y="4735501"/>
              <a:ext cx="1152128" cy="781731"/>
            </a:xfrm>
            <a:prstGeom prst="rect">
              <a:avLst/>
            </a:prstGeom>
            <a:solidFill>
              <a:srgbClr val="FF0000"/>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122" name="ZoneTexte 121"/>
            <p:cNvSpPr txBox="1"/>
            <p:nvPr/>
          </p:nvSpPr>
          <p:spPr>
            <a:xfrm>
              <a:off x="724830" y="4747202"/>
              <a:ext cx="1116124" cy="707886"/>
            </a:xfrm>
            <a:prstGeom prst="rect">
              <a:avLst/>
            </a:prstGeom>
            <a:noFill/>
          </p:spPr>
          <p:txBody>
            <a:bodyPr wrap="square" rtlCol="1">
              <a:spAutoFit/>
            </a:bodyPr>
            <a:lstStyle/>
            <a:p>
              <a:pPr algn="ctr"/>
              <a:r>
                <a:rPr lang="ar-DZ" sz="2000" b="1" dirty="0" smtClean="0">
                  <a:solidFill>
                    <a:schemeClr val="bg1"/>
                  </a:solidFill>
                </a:rPr>
                <a:t>رابعا:</a:t>
              </a:r>
            </a:p>
            <a:p>
              <a:pPr algn="ctr"/>
              <a:r>
                <a:rPr lang="ar-DZ" sz="2000" b="1" dirty="0" smtClean="0">
                  <a:solidFill>
                    <a:schemeClr val="bg1"/>
                  </a:solidFill>
                </a:rPr>
                <a:t>المقارنة</a:t>
              </a:r>
              <a:endParaRPr lang="ar-DZ" sz="2000" b="1" dirty="0">
                <a:solidFill>
                  <a:schemeClr val="bg1"/>
                </a:solidFill>
              </a:endParaRPr>
            </a:p>
          </p:txBody>
        </p:sp>
      </p:grpSp>
      <p:grpSp>
        <p:nvGrpSpPr>
          <p:cNvPr id="124" name="Groupe 123"/>
          <p:cNvGrpSpPr/>
          <p:nvPr/>
        </p:nvGrpSpPr>
        <p:grpSpPr>
          <a:xfrm>
            <a:off x="1206966" y="764708"/>
            <a:ext cx="3268692" cy="5400597"/>
            <a:chOff x="539552" y="692694"/>
            <a:chExt cx="3744415" cy="5400602"/>
          </a:xfrm>
          <a:solidFill>
            <a:schemeClr val="bg1"/>
          </a:solidFill>
        </p:grpSpPr>
        <p:sp>
          <p:nvSpPr>
            <p:cNvPr id="5" name="Arrondir un rectangle avec un coin du même côté 4"/>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2" name="Connecteur droit 81"/>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25" name="Groupe 124"/>
          <p:cNvGrpSpPr/>
          <p:nvPr/>
        </p:nvGrpSpPr>
        <p:grpSpPr>
          <a:xfrm>
            <a:off x="4664238" y="764707"/>
            <a:ext cx="3268330" cy="5400600"/>
            <a:chOff x="4499992" y="692693"/>
            <a:chExt cx="3744000" cy="5400605"/>
          </a:xfrm>
          <a:solidFill>
            <a:schemeClr val="bg1"/>
          </a:solidFill>
        </p:grpSpPr>
        <p:sp>
          <p:nvSpPr>
            <p:cNvPr id="6" name="Arrondir un rectangle avec un coin du même côté 5"/>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3" name="Connecteur droit 82"/>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7" name="Connecteur droit 106"/>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droit 114"/>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7" name="Connecteur droit 116"/>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9" name="Connecteur droit 118"/>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sp>
        <p:nvSpPr>
          <p:cNvPr id="2" name="ZoneTexte 1"/>
          <p:cNvSpPr txBox="1"/>
          <p:nvPr/>
        </p:nvSpPr>
        <p:spPr>
          <a:xfrm>
            <a:off x="1259632" y="1444139"/>
            <a:ext cx="2713151"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الوظيفة المالية والتحليل المالي</a:t>
            </a:r>
            <a:endParaRPr lang="ar-DZ" dirty="0">
              <a:latin typeface="Segoe UI" panose="020B0502040204020203" pitchFamily="34" charset="0"/>
              <a:ea typeface="Segoe UI" panose="020B0502040204020203" pitchFamily="34" charset="0"/>
              <a:cs typeface="Segoe UI" panose="020B0502040204020203" pitchFamily="34" charset="0"/>
            </a:endParaRPr>
          </a:p>
        </p:txBody>
      </p:sp>
      <p:sp>
        <p:nvSpPr>
          <p:cNvPr id="105" name="ZoneTexte 104"/>
          <p:cNvSpPr txBox="1"/>
          <p:nvPr/>
        </p:nvSpPr>
        <p:spPr>
          <a:xfrm>
            <a:off x="1206966" y="2450584"/>
            <a:ext cx="2765817" cy="923330"/>
          </a:xfrm>
          <a:prstGeom prst="rect">
            <a:avLst/>
          </a:prstGeom>
          <a:noFill/>
        </p:spPr>
        <p:txBody>
          <a:bodyPr wrap="square" rtlCol="1">
            <a:spAutoFit/>
          </a:bodyPr>
          <a:lstStyle>
            <a:defPPr>
              <a:defRPr lang="ar-DZ"/>
            </a:defPPr>
            <a:lvl1pPr>
              <a:defRPr b="1">
                <a:latin typeface="Segoe UI" panose="020B0502040204020203" pitchFamily="34" charset="0"/>
                <a:ea typeface="Segoe UI" panose="020B0502040204020203" pitchFamily="34" charset="0"/>
                <a:cs typeface="Segoe UI" panose="020B0502040204020203" pitchFamily="34" charset="0"/>
              </a:defRPr>
            </a:lvl1pPr>
          </a:lstStyle>
          <a:p>
            <a:r>
              <a:rPr lang="ar-DZ" dirty="0"/>
              <a:t>الميزانية الوظيفيــــة وتحليلــــها بواسطـــة المؤشرات الماليـــة1</a:t>
            </a:r>
          </a:p>
        </p:txBody>
      </p:sp>
      <p:sp>
        <p:nvSpPr>
          <p:cNvPr id="109" name="ZoneTexte 108"/>
          <p:cNvSpPr txBox="1"/>
          <p:nvPr/>
        </p:nvSpPr>
        <p:spPr>
          <a:xfrm>
            <a:off x="1282892" y="3696783"/>
            <a:ext cx="2689891"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الماليـــة2</a:t>
            </a:r>
          </a:p>
        </p:txBody>
      </p:sp>
      <p:sp>
        <p:nvSpPr>
          <p:cNvPr id="110" name="ZoneTexte 109"/>
          <p:cNvSpPr txBox="1"/>
          <p:nvPr/>
        </p:nvSpPr>
        <p:spPr>
          <a:xfrm>
            <a:off x="1260582" y="4851346"/>
            <a:ext cx="2734510" cy="923330"/>
          </a:xfrm>
          <a:prstGeom prst="rect">
            <a:avLst/>
          </a:prstGeom>
          <a:noFill/>
        </p:spPr>
        <p:txBody>
          <a:bodyPr wrap="square" rtlCol="1">
            <a:spAutoFit/>
          </a:bodyPr>
          <a:lstStyle/>
          <a:p>
            <a:r>
              <a:rPr lang="ar-DZ" b="1" dirty="0">
                <a:ea typeface="Times New Roman"/>
              </a:rPr>
              <a:t>ا</a:t>
            </a:r>
            <a:r>
              <a:rPr lang="ar-DZ" b="1" dirty="0">
                <a:latin typeface="Segoe UI" panose="020B0502040204020203" pitchFamily="34" charset="0"/>
                <a:ea typeface="Segoe UI" panose="020B0502040204020203" pitchFamily="34" charset="0"/>
                <a:cs typeface="Segoe UI" panose="020B0502040204020203" pitchFamily="34" charset="0"/>
              </a:rPr>
              <a:t>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الماليـــة3</a:t>
            </a:r>
          </a:p>
        </p:txBody>
      </p:sp>
      <p:sp>
        <p:nvSpPr>
          <p:cNvPr id="111" name="ZoneTexte 110"/>
          <p:cNvSpPr txBox="1"/>
          <p:nvPr/>
        </p:nvSpPr>
        <p:spPr>
          <a:xfrm>
            <a:off x="5249970" y="1448285"/>
            <a:ext cx="2588326"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المالية1</a:t>
            </a:r>
          </a:p>
        </p:txBody>
      </p:sp>
      <p:sp>
        <p:nvSpPr>
          <p:cNvPr id="112" name="ZoneTexte 111"/>
          <p:cNvSpPr txBox="1"/>
          <p:nvPr/>
        </p:nvSpPr>
        <p:spPr>
          <a:xfrm>
            <a:off x="5104254" y="2547093"/>
            <a:ext cx="2704144"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المالية2</a:t>
            </a:r>
          </a:p>
        </p:txBody>
      </p:sp>
      <p:sp>
        <p:nvSpPr>
          <p:cNvPr id="123" name="ZoneTexte 122"/>
          <p:cNvSpPr txBox="1"/>
          <p:nvPr/>
        </p:nvSpPr>
        <p:spPr>
          <a:xfrm>
            <a:off x="4886998" y="3751097"/>
            <a:ext cx="2983073" cy="646331"/>
          </a:xfrm>
          <a:prstGeom prst="rect">
            <a:avLst/>
          </a:prstGeom>
          <a:noFill/>
        </p:spPr>
        <p:txBody>
          <a:bodyPr wrap="square" rtlCol="1">
            <a:spAutoFit/>
          </a:bodyPr>
          <a:lstStyle/>
          <a:p>
            <a:r>
              <a:rPr lang="ar-SA" b="1" dirty="0">
                <a:latin typeface="Segoe UI" panose="020B0502040204020203" pitchFamily="34" charset="0"/>
                <a:ea typeface="Segoe UI" panose="020B0502040204020203" pitchFamily="34" charset="0"/>
                <a:cs typeface="Segoe UI" panose="020B0502040204020203" pitchFamily="34" charset="0"/>
              </a:rPr>
              <a:t>التخطيط المالي من خلال الرافعة التشغيلية واستخداماتها</a:t>
            </a:r>
            <a:endParaRPr lang="ar-DZ" b="1" dirty="0">
              <a:latin typeface="Segoe UI" panose="020B0502040204020203" pitchFamily="34" charset="0"/>
              <a:ea typeface="Segoe UI" panose="020B0502040204020203" pitchFamily="34" charset="0"/>
              <a:cs typeface="Segoe UI" panose="020B0502040204020203" pitchFamily="34" charset="0"/>
            </a:endParaRPr>
          </a:p>
        </p:txBody>
      </p:sp>
      <p:sp>
        <p:nvSpPr>
          <p:cNvPr id="139" name="ZoneTexte 138"/>
          <p:cNvSpPr txBox="1"/>
          <p:nvPr/>
        </p:nvSpPr>
        <p:spPr>
          <a:xfrm>
            <a:off x="5004048" y="4869160"/>
            <a:ext cx="2770327"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الرفع المالي والعوامل المؤثرة على معدل العائد على حقوق الملكية</a:t>
            </a:r>
          </a:p>
        </p:txBody>
      </p:sp>
      <p:grpSp>
        <p:nvGrpSpPr>
          <p:cNvPr id="138" name="Groupe 137"/>
          <p:cNvGrpSpPr/>
          <p:nvPr/>
        </p:nvGrpSpPr>
        <p:grpSpPr>
          <a:xfrm>
            <a:off x="1187624" y="764704"/>
            <a:ext cx="3268692" cy="5400597"/>
            <a:chOff x="539552" y="692694"/>
            <a:chExt cx="3744415" cy="5400602"/>
          </a:xfrm>
          <a:solidFill>
            <a:schemeClr val="bg1"/>
          </a:solidFill>
        </p:grpSpPr>
        <p:sp>
          <p:nvSpPr>
            <p:cNvPr id="140" name="Arrondir un rectangle avec un coin du même côté 139"/>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41" name="Connecteur droit 140"/>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42" name="Connecteur droit 141"/>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necteur droit 142"/>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necteur droit 143"/>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necteur droit 145"/>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necteur droit 146"/>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necteur droit 147"/>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9" name="Connecteur droit 148"/>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0" name="Connecteur droit 149"/>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necteur droit 150"/>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necteur droit 151"/>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necteur droit 152"/>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54" name="Groupe 153"/>
          <p:cNvGrpSpPr/>
          <p:nvPr/>
        </p:nvGrpSpPr>
        <p:grpSpPr>
          <a:xfrm>
            <a:off x="4644008" y="764704"/>
            <a:ext cx="3268330" cy="5400600"/>
            <a:chOff x="4499992" y="692693"/>
            <a:chExt cx="3744000" cy="5400605"/>
          </a:xfrm>
          <a:solidFill>
            <a:schemeClr val="bg1"/>
          </a:solidFill>
        </p:grpSpPr>
        <p:sp>
          <p:nvSpPr>
            <p:cNvPr id="155" name="Arrondir un rectangle avec un coin du même côté 154"/>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56" name="Connecteur droit 155"/>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57" name="Connecteur droit 156"/>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8" name="Connecteur droit 157"/>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9" name="Connecteur droit 158"/>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0" name="Connecteur droit 159"/>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1" name="Connecteur droit 160"/>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2" name="Connecteur droit 161"/>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3" name="Connecteur droit 162"/>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4" name="Connecteur droit 163"/>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5" name="Connecteur droit 164"/>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6" name="Connecteur droit 165"/>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7" name="Connecteur droit 166"/>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8" name="Connecteur droit 167"/>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e 79"/>
          <p:cNvGrpSpPr/>
          <p:nvPr/>
        </p:nvGrpSpPr>
        <p:grpSpPr>
          <a:xfrm>
            <a:off x="4230750" y="846830"/>
            <a:ext cx="656248" cy="5190210"/>
            <a:chOff x="4003415" y="774816"/>
            <a:chExt cx="751758" cy="5190215"/>
          </a:xfrm>
        </p:grpSpPr>
        <p:grpSp>
          <p:nvGrpSpPr>
            <p:cNvPr id="79" name="Groupe 78"/>
            <p:cNvGrpSpPr/>
            <p:nvPr/>
          </p:nvGrpSpPr>
          <p:grpSpPr>
            <a:xfrm>
              <a:off x="4014178" y="774816"/>
              <a:ext cx="733324" cy="228845"/>
              <a:chOff x="4014178" y="774816"/>
              <a:chExt cx="733324" cy="228845"/>
            </a:xfrm>
          </p:grpSpPr>
          <p:sp>
            <p:nvSpPr>
              <p:cNvPr id="10"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3"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4" name="Groupe 13"/>
            <p:cNvGrpSpPr/>
            <p:nvPr/>
          </p:nvGrpSpPr>
          <p:grpSpPr>
            <a:xfrm>
              <a:off x="4006696" y="1182830"/>
              <a:ext cx="740141" cy="231775"/>
              <a:chOff x="1271527" y="932755"/>
              <a:chExt cx="740141" cy="231775"/>
            </a:xfrm>
          </p:grpSpPr>
          <p:sp>
            <p:nvSpPr>
              <p:cNvPr id="1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9" name="Groupe 18"/>
            <p:cNvGrpSpPr/>
            <p:nvPr/>
          </p:nvGrpSpPr>
          <p:grpSpPr>
            <a:xfrm>
              <a:off x="4005410" y="1556792"/>
              <a:ext cx="740141" cy="231775"/>
              <a:chOff x="1271527" y="932755"/>
              <a:chExt cx="740141" cy="231775"/>
            </a:xfrm>
          </p:grpSpPr>
          <p:sp>
            <p:nvSpPr>
              <p:cNvPr id="2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4" name="Groupe 23"/>
            <p:cNvGrpSpPr/>
            <p:nvPr/>
          </p:nvGrpSpPr>
          <p:grpSpPr>
            <a:xfrm>
              <a:off x="4015032" y="1916832"/>
              <a:ext cx="740141" cy="231775"/>
              <a:chOff x="1271527" y="932755"/>
              <a:chExt cx="740141" cy="231775"/>
            </a:xfrm>
          </p:grpSpPr>
          <p:sp>
            <p:nvSpPr>
              <p:cNvPr id="2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9" name="Groupe 28"/>
            <p:cNvGrpSpPr/>
            <p:nvPr/>
          </p:nvGrpSpPr>
          <p:grpSpPr>
            <a:xfrm>
              <a:off x="4015032" y="2276872"/>
              <a:ext cx="740141" cy="231775"/>
              <a:chOff x="1271527" y="932755"/>
              <a:chExt cx="740141" cy="231775"/>
            </a:xfrm>
          </p:grpSpPr>
          <p:sp>
            <p:nvSpPr>
              <p:cNvPr id="3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4" name="Groupe 33"/>
            <p:cNvGrpSpPr/>
            <p:nvPr/>
          </p:nvGrpSpPr>
          <p:grpSpPr>
            <a:xfrm>
              <a:off x="4015032" y="2636912"/>
              <a:ext cx="740141" cy="231775"/>
              <a:chOff x="1271527" y="932755"/>
              <a:chExt cx="740141" cy="231775"/>
            </a:xfrm>
          </p:grpSpPr>
          <p:sp>
            <p:nvSpPr>
              <p:cNvPr id="3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9" name="Groupe 38"/>
            <p:cNvGrpSpPr/>
            <p:nvPr/>
          </p:nvGrpSpPr>
          <p:grpSpPr>
            <a:xfrm>
              <a:off x="4004745" y="2996952"/>
              <a:ext cx="740141" cy="231775"/>
              <a:chOff x="1271527" y="932755"/>
              <a:chExt cx="740141" cy="231775"/>
            </a:xfrm>
          </p:grpSpPr>
          <p:sp>
            <p:nvSpPr>
              <p:cNvPr id="4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4" name="Groupe 43"/>
            <p:cNvGrpSpPr/>
            <p:nvPr/>
          </p:nvGrpSpPr>
          <p:grpSpPr>
            <a:xfrm>
              <a:off x="4014763" y="3392997"/>
              <a:ext cx="740141" cy="231775"/>
              <a:chOff x="1271527" y="932755"/>
              <a:chExt cx="740141" cy="231775"/>
            </a:xfrm>
          </p:grpSpPr>
          <p:sp>
            <p:nvSpPr>
              <p:cNvPr id="4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9" name="Groupe 48"/>
            <p:cNvGrpSpPr/>
            <p:nvPr/>
          </p:nvGrpSpPr>
          <p:grpSpPr>
            <a:xfrm>
              <a:off x="4014763" y="3789040"/>
              <a:ext cx="740141" cy="231775"/>
              <a:chOff x="1271527" y="932755"/>
              <a:chExt cx="740141" cy="231775"/>
            </a:xfrm>
          </p:grpSpPr>
          <p:sp>
            <p:nvSpPr>
              <p:cNvPr id="5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4" name="Groupe 53"/>
            <p:cNvGrpSpPr/>
            <p:nvPr/>
          </p:nvGrpSpPr>
          <p:grpSpPr>
            <a:xfrm>
              <a:off x="4004080" y="4149080"/>
              <a:ext cx="740141" cy="231775"/>
              <a:chOff x="1271527" y="932755"/>
              <a:chExt cx="740141" cy="231775"/>
            </a:xfrm>
          </p:grpSpPr>
          <p:sp>
            <p:nvSpPr>
              <p:cNvPr id="5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9" name="Groupe 58"/>
            <p:cNvGrpSpPr/>
            <p:nvPr/>
          </p:nvGrpSpPr>
          <p:grpSpPr>
            <a:xfrm>
              <a:off x="4014763" y="4581128"/>
              <a:ext cx="740141" cy="231775"/>
              <a:chOff x="1271527" y="932755"/>
              <a:chExt cx="740141" cy="231775"/>
            </a:xfrm>
          </p:grpSpPr>
          <p:sp>
            <p:nvSpPr>
              <p:cNvPr id="6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03415" y="5013176"/>
              <a:ext cx="740141" cy="231775"/>
              <a:chOff x="1271527" y="932755"/>
              <a:chExt cx="740141" cy="231775"/>
            </a:xfrm>
          </p:grpSpPr>
          <p:sp>
            <p:nvSpPr>
              <p:cNvPr id="6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14763" y="5373216"/>
              <a:ext cx="740141" cy="231775"/>
              <a:chOff x="1271527" y="932755"/>
              <a:chExt cx="740141" cy="231775"/>
            </a:xfrm>
          </p:grpSpPr>
          <p:sp>
            <p:nvSpPr>
              <p:cNvPr id="7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4" name="Groupe 73"/>
            <p:cNvGrpSpPr/>
            <p:nvPr/>
          </p:nvGrpSpPr>
          <p:grpSpPr>
            <a:xfrm>
              <a:off x="4014763" y="5733256"/>
              <a:ext cx="740141" cy="231775"/>
              <a:chOff x="1271527" y="932755"/>
              <a:chExt cx="740141" cy="231775"/>
            </a:xfrm>
          </p:grpSpPr>
          <p:sp>
            <p:nvSpPr>
              <p:cNvPr id="7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127" name="ZoneTexte 126"/>
          <p:cNvSpPr txBox="1"/>
          <p:nvPr/>
        </p:nvSpPr>
        <p:spPr>
          <a:xfrm>
            <a:off x="5084024" y="2804735"/>
            <a:ext cx="2557009" cy="1200329"/>
          </a:xfrm>
          <a:prstGeom prst="rect">
            <a:avLst/>
          </a:prstGeom>
          <a:noFill/>
        </p:spPr>
        <p:txBody>
          <a:bodyPr wrap="square" rtlCol="1">
            <a:spAutoFit/>
          </a:bodyPr>
          <a:lstStyle/>
          <a:p>
            <a:pPr algn="ctr"/>
            <a:r>
              <a:rPr lang="ar-DZ" sz="2400" b="1" dirty="0" smtClean="0">
                <a:latin typeface="Segoe UI" panose="020B0502040204020203" pitchFamily="34" charset="0"/>
                <a:ea typeface="Segoe UI" panose="020B0502040204020203" pitchFamily="34" charset="0"/>
                <a:cs typeface="Segoe UI" panose="020B0502040204020203" pitchFamily="34" charset="0"/>
              </a:rPr>
              <a:t>يمكن ايجازها من خلال الجدول التالي:</a:t>
            </a:r>
          </a:p>
          <a:p>
            <a:pPr algn="ctr"/>
            <a:endParaRPr lang="ar-DZ" sz="2400" b="1" dirty="0">
              <a:latin typeface="Segoe UI" panose="020B0502040204020203" pitchFamily="34" charset="0"/>
              <a:ea typeface="Segoe UI" panose="020B0502040204020203" pitchFamily="34" charset="0"/>
              <a:cs typeface="Segoe UI" panose="020B0502040204020203" pitchFamily="34" charset="0"/>
            </a:endParaRPr>
          </a:p>
        </p:txBody>
      </p:sp>
      <p:pic>
        <p:nvPicPr>
          <p:cNvPr id="169" name="Image 16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3490" y="1493579"/>
            <a:ext cx="2650438" cy="3447589"/>
          </a:xfrm>
          <a:prstGeom prst="rect">
            <a:avLst/>
          </a:prstGeom>
        </p:spPr>
      </p:pic>
    </p:spTree>
    <p:extLst>
      <p:ext uri="{BB962C8B-B14F-4D97-AF65-F5344CB8AC3E}">
        <p14:creationId xmlns:p14="http://schemas.microsoft.com/office/powerpoint/2010/main" val="221324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additive="base">
                                        <p:cTn id="7" dur="500"/>
                                        <p:tgtEl>
                                          <p:spTgt spid="138"/>
                                        </p:tgtEl>
                                        <p:attrNameLst>
                                          <p:attrName>ppt_x</p:attrName>
                                        </p:attrNameLst>
                                      </p:cBhvr>
                                      <p:tavLst>
                                        <p:tav tm="0">
                                          <p:val>
                                            <p:strVal val="#ppt_x+#ppt_w*1.125000"/>
                                          </p:val>
                                        </p:tav>
                                        <p:tav tm="100000">
                                          <p:val>
                                            <p:strVal val="#ppt_x"/>
                                          </p:val>
                                        </p:tav>
                                      </p:tavLst>
                                    </p:anim>
                                    <p:animEffect transition="in" filter="wipe(left)">
                                      <p:cBhvr>
                                        <p:cTn id="8" dur="500"/>
                                        <p:tgtEl>
                                          <p:spTgt spid="138"/>
                                        </p:tgtEl>
                                      </p:cBhvr>
                                    </p:animEffect>
                                  </p:childTnLst>
                                </p:cTn>
                              </p:par>
                              <p:par>
                                <p:cTn id="9" presetID="12" presetClass="entr" presetSubtype="8" fill="hold" nodeType="withEffect">
                                  <p:stCondLst>
                                    <p:cond delay="0"/>
                                  </p:stCondLst>
                                  <p:childTnLst>
                                    <p:set>
                                      <p:cBhvr>
                                        <p:cTn id="10" dur="1" fill="hold">
                                          <p:stCondLst>
                                            <p:cond delay="0"/>
                                          </p:stCondLst>
                                        </p:cTn>
                                        <p:tgtEl>
                                          <p:spTgt spid="154"/>
                                        </p:tgtEl>
                                        <p:attrNameLst>
                                          <p:attrName>style.visibility</p:attrName>
                                        </p:attrNameLst>
                                      </p:cBhvr>
                                      <p:to>
                                        <p:strVal val="visible"/>
                                      </p:to>
                                    </p:set>
                                    <p:anim calcmode="lin" valueType="num">
                                      <p:cBhvr additive="base">
                                        <p:cTn id="11" dur="500"/>
                                        <p:tgtEl>
                                          <p:spTgt spid="154"/>
                                        </p:tgtEl>
                                        <p:attrNameLst>
                                          <p:attrName>ppt_x</p:attrName>
                                        </p:attrNameLst>
                                      </p:cBhvr>
                                      <p:tavLst>
                                        <p:tav tm="0">
                                          <p:val>
                                            <p:strVal val="#ppt_x-#ppt_w*1.125000"/>
                                          </p:val>
                                        </p:tav>
                                        <p:tav tm="100000">
                                          <p:val>
                                            <p:strVal val="#ppt_x"/>
                                          </p:val>
                                        </p:tav>
                                      </p:tavLst>
                                    </p:anim>
                                    <p:animEffect transition="in" filter="wipe(right)">
                                      <p:cBhvr>
                                        <p:cTn id="12"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143795426"/>
              </p:ext>
            </p:extLst>
          </p:nvPr>
        </p:nvGraphicFramePr>
        <p:xfrm>
          <a:off x="323529" y="548680"/>
          <a:ext cx="8496942" cy="5923818"/>
        </p:xfrm>
        <a:graphic>
          <a:graphicData uri="http://schemas.openxmlformats.org/drawingml/2006/table">
            <a:tbl>
              <a:tblPr rtl="1" firstRow="1" firstCol="1" lastRow="1" lastCol="1" bandRow="1" bandCol="1"/>
              <a:tblGrid>
                <a:gridCol w="1717194"/>
                <a:gridCol w="3235789"/>
                <a:gridCol w="3543959"/>
              </a:tblGrid>
              <a:tr h="462052">
                <a:tc>
                  <a:txBody>
                    <a:bodyPr/>
                    <a:lstStyle/>
                    <a:p>
                      <a:pPr algn="just" rtl="1">
                        <a:lnSpc>
                          <a:spcPct val="115000"/>
                        </a:lnSpc>
                        <a:spcAft>
                          <a:spcPts val="0"/>
                        </a:spcAft>
                      </a:pPr>
                      <a:r>
                        <a:rPr lang="ar-SA" sz="2400" b="1">
                          <a:solidFill>
                            <a:srgbClr val="000000"/>
                          </a:solidFill>
                          <a:effectLst/>
                          <a:latin typeface="Calibri"/>
                          <a:ea typeface="Times New Roman"/>
                          <a:cs typeface="Traditional Arabic"/>
                        </a:rPr>
                        <a:t>زاوية المقارنة</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b="1">
                          <a:solidFill>
                            <a:srgbClr val="000000"/>
                          </a:solidFill>
                          <a:effectLst/>
                          <a:latin typeface="Calibri"/>
                          <a:ea typeface="Times New Roman"/>
                          <a:cs typeface="Traditional Arabic"/>
                        </a:rPr>
                        <a:t>المحاسبة العامة</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b="1">
                          <a:solidFill>
                            <a:srgbClr val="000000"/>
                          </a:solidFill>
                          <a:effectLst/>
                          <a:latin typeface="Calibri"/>
                          <a:ea typeface="Times New Roman"/>
                          <a:cs typeface="Traditional Arabic"/>
                        </a:rPr>
                        <a:t>المحاسبة التحليلية</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052">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وحدة المحاسبة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المنشأة ككل</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الإدارات وأقسام ومراكز النشاط بالمؤسسة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052">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الفترة المحاسبية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السنة المالية</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الفترة التكاليفية ( يوم، أسبوع،شهر)</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052">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نوعية البيانات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مالية</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كمية ومالية</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052">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أساس إعداد البيانات</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فعلية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تقديري وفعلي</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052">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نوعية العمليات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خارجية ( المنشأة والغير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داخلية ( بين الإدارات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052">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الجهة المستفيدة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أصحاب المنشأة والجهات الخارجية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إدارة المنشأة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4103">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الأغراض (الهدف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تحديد نتيجة الأعمال والمركز المالي</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تحديد تكلفة وحدة الإنتاج، والرقابة على التكاليف، ومساعدة الإدارة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052">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سرية البيانات</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بياناتها منشورة وعلنية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بياناتها سرية وداخلية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4103">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درجة وضوح وتفصيل البيانات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a:solidFill>
                            <a:srgbClr val="000000"/>
                          </a:solidFill>
                          <a:effectLst/>
                          <a:latin typeface="Calibri"/>
                          <a:ea typeface="Times New Roman"/>
                          <a:cs typeface="Traditional Arabic"/>
                        </a:rPr>
                        <a:t>إجمالية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400" dirty="0">
                          <a:solidFill>
                            <a:srgbClr val="000000"/>
                          </a:solidFill>
                          <a:effectLst/>
                          <a:latin typeface="Calibri"/>
                          <a:ea typeface="Times New Roman"/>
                          <a:cs typeface="Traditional Arabic"/>
                        </a:rPr>
                        <a:t>تفصيلية وتحليلية </a:t>
                      </a:r>
                      <a:endParaRPr lang="en-US"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26745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8" name="Arrondir un rectangle avec un coin du même côté 7"/>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Arrondir un rectangle avec un coin du même côté 6"/>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124" name="Groupe 123"/>
          <p:cNvGrpSpPr/>
          <p:nvPr/>
        </p:nvGrpSpPr>
        <p:grpSpPr>
          <a:xfrm>
            <a:off x="1206966" y="764708"/>
            <a:ext cx="3268692" cy="5400597"/>
            <a:chOff x="539552" y="692694"/>
            <a:chExt cx="3744415" cy="5400602"/>
          </a:xfrm>
          <a:solidFill>
            <a:schemeClr val="bg1"/>
          </a:solidFill>
        </p:grpSpPr>
        <p:sp>
          <p:nvSpPr>
            <p:cNvPr id="5" name="Arrondir un rectangle avec un coin du même côté 4"/>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2" name="Connecteur droit 81"/>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90" name="Groupe 89"/>
          <p:cNvGrpSpPr/>
          <p:nvPr/>
        </p:nvGrpSpPr>
        <p:grpSpPr>
          <a:xfrm>
            <a:off x="7956376" y="1340924"/>
            <a:ext cx="1152128" cy="781731"/>
            <a:chOff x="7308304" y="1340924"/>
            <a:chExt cx="1152128" cy="781731"/>
          </a:xfrm>
        </p:grpSpPr>
        <p:sp>
          <p:nvSpPr>
            <p:cNvPr id="132" name="Rectangle 131"/>
            <p:cNvSpPr/>
            <p:nvPr/>
          </p:nvSpPr>
          <p:spPr>
            <a:xfrm>
              <a:off x="7308304" y="1340924"/>
              <a:ext cx="1152128" cy="781731"/>
            </a:xfrm>
            <a:prstGeom prst="rect">
              <a:avLst/>
            </a:prstGeom>
            <a:solidFill>
              <a:srgbClr val="00B0F0"/>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
          <p:nvSpPr>
            <p:cNvPr id="88" name="ZoneTexte 87"/>
            <p:cNvSpPr txBox="1"/>
            <p:nvPr/>
          </p:nvSpPr>
          <p:spPr>
            <a:xfrm>
              <a:off x="7308304" y="1340924"/>
              <a:ext cx="1080120" cy="707886"/>
            </a:xfrm>
            <a:prstGeom prst="rect">
              <a:avLst/>
            </a:prstGeom>
            <a:noFill/>
          </p:spPr>
          <p:txBody>
            <a:bodyPr wrap="square" rtlCol="1">
              <a:spAutoFit/>
            </a:bodyPr>
            <a:lstStyle/>
            <a:p>
              <a:pPr algn="ctr"/>
              <a:r>
                <a:rPr lang="ar-DZ" sz="2000" b="1" dirty="0" smtClean="0">
                  <a:solidFill>
                    <a:schemeClr val="bg1"/>
                  </a:solidFill>
                </a:rPr>
                <a:t>خامسا:</a:t>
              </a:r>
            </a:p>
            <a:p>
              <a:pPr algn="ctr"/>
              <a:r>
                <a:rPr lang="ar-DZ" sz="2000" b="1" dirty="0" smtClean="0">
                  <a:solidFill>
                    <a:schemeClr val="bg1"/>
                  </a:solidFill>
                </a:rPr>
                <a:t>التكاليف</a:t>
              </a:r>
              <a:endParaRPr lang="ar-DZ" sz="2000" b="1" dirty="0">
                <a:solidFill>
                  <a:schemeClr val="bg1"/>
                </a:solidFill>
              </a:endParaRPr>
            </a:p>
          </p:txBody>
        </p:sp>
      </p:grpSp>
      <p:grpSp>
        <p:nvGrpSpPr>
          <p:cNvPr id="125" name="Groupe 124"/>
          <p:cNvGrpSpPr/>
          <p:nvPr/>
        </p:nvGrpSpPr>
        <p:grpSpPr>
          <a:xfrm>
            <a:off x="4664238" y="764707"/>
            <a:ext cx="3268330" cy="5400600"/>
            <a:chOff x="4499992" y="692693"/>
            <a:chExt cx="3744000" cy="5400605"/>
          </a:xfrm>
          <a:solidFill>
            <a:schemeClr val="bg1"/>
          </a:solidFill>
        </p:grpSpPr>
        <p:sp>
          <p:nvSpPr>
            <p:cNvPr id="6" name="Arrondir un rectangle avec un coin du même côté 5"/>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3" name="Connecteur droit 82"/>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7" name="Connecteur droit 106"/>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droit 114"/>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7" name="Connecteur droit 116"/>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9" name="Connecteur droit 118"/>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e 79"/>
          <p:cNvGrpSpPr/>
          <p:nvPr/>
        </p:nvGrpSpPr>
        <p:grpSpPr>
          <a:xfrm>
            <a:off x="4230750" y="846830"/>
            <a:ext cx="656248" cy="5190210"/>
            <a:chOff x="4003415" y="774816"/>
            <a:chExt cx="751758" cy="5190215"/>
          </a:xfrm>
        </p:grpSpPr>
        <p:grpSp>
          <p:nvGrpSpPr>
            <p:cNvPr id="79" name="Groupe 78"/>
            <p:cNvGrpSpPr/>
            <p:nvPr/>
          </p:nvGrpSpPr>
          <p:grpSpPr>
            <a:xfrm>
              <a:off x="4014178" y="774816"/>
              <a:ext cx="733324" cy="228845"/>
              <a:chOff x="4014178" y="774816"/>
              <a:chExt cx="733324" cy="228845"/>
            </a:xfrm>
          </p:grpSpPr>
          <p:sp>
            <p:nvSpPr>
              <p:cNvPr id="10"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3"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4" name="Groupe 13"/>
            <p:cNvGrpSpPr/>
            <p:nvPr/>
          </p:nvGrpSpPr>
          <p:grpSpPr>
            <a:xfrm>
              <a:off x="4006696" y="1182830"/>
              <a:ext cx="740141" cy="231775"/>
              <a:chOff x="1271527" y="932755"/>
              <a:chExt cx="740141" cy="231775"/>
            </a:xfrm>
          </p:grpSpPr>
          <p:sp>
            <p:nvSpPr>
              <p:cNvPr id="1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9" name="Groupe 18"/>
            <p:cNvGrpSpPr/>
            <p:nvPr/>
          </p:nvGrpSpPr>
          <p:grpSpPr>
            <a:xfrm>
              <a:off x="4005410" y="1556792"/>
              <a:ext cx="740141" cy="231775"/>
              <a:chOff x="1271527" y="932755"/>
              <a:chExt cx="740141" cy="231775"/>
            </a:xfrm>
          </p:grpSpPr>
          <p:sp>
            <p:nvSpPr>
              <p:cNvPr id="2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4" name="Groupe 23"/>
            <p:cNvGrpSpPr/>
            <p:nvPr/>
          </p:nvGrpSpPr>
          <p:grpSpPr>
            <a:xfrm>
              <a:off x="4015032" y="1916832"/>
              <a:ext cx="740141" cy="231775"/>
              <a:chOff x="1271527" y="932755"/>
              <a:chExt cx="740141" cy="231775"/>
            </a:xfrm>
          </p:grpSpPr>
          <p:sp>
            <p:nvSpPr>
              <p:cNvPr id="2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9" name="Groupe 28"/>
            <p:cNvGrpSpPr/>
            <p:nvPr/>
          </p:nvGrpSpPr>
          <p:grpSpPr>
            <a:xfrm>
              <a:off x="4015032" y="2276872"/>
              <a:ext cx="740141" cy="231775"/>
              <a:chOff x="1271527" y="932755"/>
              <a:chExt cx="740141" cy="231775"/>
            </a:xfrm>
          </p:grpSpPr>
          <p:sp>
            <p:nvSpPr>
              <p:cNvPr id="3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4" name="Groupe 33"/>
            <p:cNvGrpSpPr/>
            <p:nvPr/>
          </p:nvGrpSpPr>
          <p:grpSpPr>
            <a:xfrm>
              <a:off x="4015032" y="2636912"/>
              <a:ext cx="740141" cy="231775"/>
              <a:chOff x="1271527" y="932755"/>
              <a:chExt cx="740141" cy="231775"/>
            </a:xfrm>
          </p:grpSpPr>
          <p:sp>
            <p:nvSpPr>
              <p:cNvPr id="3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9" name="Groupe 38"/>
            <p:cNvGrpSpPr/>
            <p:nvPr/>
          </p:nvGrpSpPr>
          <p:grpSpPr>
            <a:xfrm>
              <a:off x="4004745" y="2996952"/>
              <a:ext cx="740141" cy="231775"/>
              <a:chOff x="1271527" y="932755"/>
              <a:chExt cx="740141" cy="231775"/>
            </a:xfrm>
          </p:grpSpPr>
          <p:sp>
            <p:nvSpPr>
              <p:cNvPr id="4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4" name="Groupe 43"/>
            <p:cNvGrpSpPr/>
            <p:nvPr/>
          </p:nvGrpSpPr>
          <p:grpSpPr>
            <a:xfrm>
              <a:off x="4014763" y="3392997"/>
              <a:ext cx="740141" cy="231775"/>
              <a:chOff x="1271527" y="932755"/>
              <a:chExt cx="740141" cy="231775"/>
            </a:xfrm>
          </p:grpSpPr>
          <p:sp>
            <p:nvSpPr>
              <p:cNvPr id="4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9" name="Groupe 48"/>
            <p:cNvGrpSpPr/>
            <p:nvPr/>
          </p:nvGrpSpPr>
          <p:grpSpPr>
            <a:xfrm>
              <a:off x="4014763" y="3789040"/>
              <a:ext cx="740141" cy="231775"/>
              <a:chOff x="1271527" y="932755"/>
              <a:chExt cx="740141" cy="231775"/>
            </a:xfrm>
          </p:grpSpPr>
          <p:sp>
            <p:nvSpPr>
              <p:cNvPr id="5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4" name="Groupe 53"/>
            <p:cNvGrpSpPr/>
            <p:nvPr/>
          </p:nvGrpSpPr>
          <p:grpSpPr>
            <a:xfrm>
              <a:off x="4004080" y="4149080"/>
              <a:ext cx="740141" cy="231775"/>
              <a:chOff x="1271527" y="932755"/>
              <a:chExt cx="740141" cy="231775"/>
            </a:xfrm>
          </p:grpSpPr>
          <p:sp>
            <p:nvSpPr>
              <p:cNvPr id="5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9" name="Groupe 58"/>
            <p:cNvGrpSpPr/>
            <p:nvPr/>
          </p:nvGrpSpPr>
          <p:grpSpPr>
            <a:xfrm>
              <a:off x="4014763" y="4581128"/>
              <a:ext cx="740141" cy="231775"/>
              <a:chOff x="1271527" y="932755"/>
              <a:chExt cx="740141" cy="231775"/>
            </a:xfrm>
          </p:grpSpPr>
          <p:sp>
            <p:nvSpPr>
              <p:cNvPr id="6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03415" y="5013176"/>
              <a:ext cx="740141" cy="231775"/>
              <a:chOff x="1271527" y="932755"/>
              <a:chExt cx="740141" cy="231775"/>
            </a:xfrm>
          </p:grpSpPr>
          <p:sp>
            <p:nvSpPr>
              <p:cNvPr id="6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14763" y="5373216"/>
              <a:ext cx="740141" cy="231775"/>
              <a:chOff x="1271527" y="932755"/>
              <a:chExt cx="740141" cy="231775"/>
            </a:xfrm>
          </p:grpSpPr>
          <p:sp>
            <p:nvSpPr>
              <p:cNvPr id="7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4" name="Groupe 73"/>
            <p:cNvGrpSpPr/>
            <p:nvPr/>
          </p:nvGrpSpPr>
          <p:grpSpPr>
            <a:xfrm>
              <a:off x="4014763" y="5733256"/>
              <a:ext cx="740141" cy="231775"/>
              <a:chOff x="1271527" y="932755"/>
              <a:chExt cx="740141" cy="231775"/>
            </a:xfrm>
          </p:grpSpPr>
          <p:sp>
            <p:nvSpPr>
              <p:cNvPr id="7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2" name="ZoneTexte 1"/>
          <p:cNvSpPr txBox="1"/>
          <p:nvPr/>
        </p:nvSpPr>
        <p:spPr>
          <a:xfrm>
            <a:off x="1259632" y="1444139"/>
            <a:ext cx="2713151"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الوظيفة المالية والتحليل المالي</a:t>
            </a:r>
            <a:endParaRPr lang="ar-DZ" dirty="0">
              <a:latin typeface="Segoe UI" panose="020B0502040204020203" pitchFamily="34" charset="0"/>
              <a:ea typeface="Segoe UI" panose="020B0502040204020203" pitchFamily="34" charset="0"/>
              <a:cs typeface="Segoe UI" panose="020B0502040204020203" pitchFamily="34" charset="0"/>
            </a:endParaRPr>
          </a:p>
        </p:txBody>
      </p:sp>
      <p:sp>
        <p:nvSpPr>
          <p:cNvPr id="105" name="ZoneTexte 104"/>
          <p:cNvSpPr txBox="1"/>
          <p:nvPr/>
        </p:nvSpPr>
        <p:spPr>
          <a:xfrm>
            <a:off x="1206966" y="2450584"/>
            <a:ext cx="2765817" cy="923330"/>
          </a:xfrm>
          <a:prstGeom prst="rect">
            <a:avLst/>
          </a:prstGeom>
          <a:noFill/>
        </p:spPr>
        <p:txBody>
          <a:bodyPr wrap="square" rtlCol="1">
            <a:spAutoFit/>
          </a:bodyPr>
          <a:lstStyle>
            <a:defPPr>
              <a:defRPr lang="ar-DZ"/>
            </a:defPPr>
            <a:lvl1pPr>
              <a:defRPr b="1">
                <a:latin typeface="Segoe UI" panose="020B0502040204020203" pitchFamily="34" charset="0"/>
                <a:ea typeface="Segoe UI" panose="020B0502040204020203" pitchFamily="34" charset="0"/>
                <a:cs typeface="Segoe UI" panose="020B0502040204020203" pitchFamily="34" charset="0"/>
              </a:defRPr>
            </a:lvl1pPr>
          </a:lstStyle>
          <a:p>
            <a:r>
              <a:rPr lang="ar-DZ" dirty="0"/>
              <a:t>الميزانية الوظيفيــــة وتحليلــــها بواسطـــة المؤشرات الماليـــة1</a:t>
            </a:r>
          </a:p>
        </p:txBody>
      </p:sp>
      <p:sp>
        <p:nvSpPr>
          <p:cNvPr id="109" name="ZoneTexte 108"/>
          <p:cNvSpPr txBox="1"/>
          <p:nvPr/>
        </p:nvSpPr>
        <p:spPr>
          <a:xfrm>
            <a:off x="1282892" y="3696783"/>
            <a:ext cx="2689891"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الماليـــة2</a:t>
            </a:r>
          </a:p>
        </p:txBody>
      </p:sp>
      <p:sp>
        <p:nvSpPr>
          <p:cNvPr id="110" name="ZoneTexte 109"/>
          <p:cNvSpPr txBox="1"/>
          <p:nvPr/>
        </p:nvSpPr>
        <p:spPr>
          <a:xfrm>
            <a:off x="1260582" y="4851346"/>
            <a:ext cx="2734510" cy="923330"/>
          </a:xfrm>
          <a:prstGeom prst="rect">
            <a:avLst/>
          </a:prstGeom>
          <a:noFill/>
        </p:spPr>
        <p:txBody>
          <a:bodyPr wrap="square" rtlCol="1">
            <a:spAutoFit/>
          </a:bodyPr>
          <a:lstStyle/>
          <a:p>
            <a:r>
              <a:rPr lang="ar-DZ" b="1" dirty="0">
                <a:ea typeface="Times New Roman"/>
              </a:rPr>
              <a:t>ا</a:t>
            </a:r>
            <a:r>
              <a:rPr lang="ar-DZ" b="1" dirty="0">
                <a:latin typeface="Segoe UI" panose="020B0502040204020203" pitchFamily="34" charset="0"/>
                <a:ea typeface="Segoe UI" panose="020B0502040204020203" pitchFamily="34" charset="0"/>
                <a:cs typeface="Segoe UI" panose="020B0502040204020203" pitchFamily="34" charset="0"/>
              </a:rPr>
              <a:t>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الماليـــة3</a:t>
            </a:r>
          </a:p>
        </p:txBody>
      </p:sp>
      <p:sp>
        <p:nvSpPr>
          <p:cNvPr id="111" name="ZoneTexte 110"/>
          <p:cNvSpPr txBox="1"/>
          <p:nvPr/>
        </p:nvSpPr>
        <p:spPr>
          <a:xfrm>
            <a:off x="5249970" y="1448285"/>
            <a:ext cx="2588326"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المالية1</a:t>
            </a:r>
          </a:p>
        </p:txBody>
      </p:sp>
      <p:sp>
        <p:nvSpPr>
          <p:cNvPr id="112" name="ZoneTexte 111"/>
          <p:cNvSpPr txBox="1"/>
          <p:nvPr/>
        </p:nvSpPr>
        <p:spPr>
          <a:xfrm>
            <a:off x="5104254" y="2547093"/>
            <a:ext cx="2704144"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المالية2</a:t>
            </a:r>
          </a:p>
        </p:txBody>
      </p:sp>
      <p:sp>
        <p:nvSpPr>
          <p:cNvPr id="123" name="ZoneTexte 122"/>
          <p:cNvSpPr txBox="1"/>
          <p:nvPr/>
        </p:nvSpPr>
        <p:spPr>
          <a:xfrm>
            <a:off x="4886998" y="3751097"/>
            <a:ext cx="2983073" cy="646331"/>
          </a:xfrm>
          <a:prstGeom prst="rect">
            <a:avLst/>
          </a:prstGeom>
          <a:noFill/>
        </p:spPr>
        <p:txBody>
          <a:bodyPr wrap="square" rtlCol="1">
            <a:spAutoFit/>
          </a:bodyPr>
          <a:lstStyle/>
          <a:p>
            <a:r>
              <a:rPr lang="ar-SA" b="1" dirty="0">
                <a:latin typeface="Segoe UI" panose="020B0502040204020203" pitchFamily="34" charset="0"/>
                <a:ea typeface="Segoe UI" panose="020B0502040204020203" pitchFamily="34" charset="0"/>
                <a:cs typeface="Segoe UI" panose="020B0502040204020203" pitchFamily="34" charset="0"/>
              </a:rPr>
              <a:t>التخطيط المالي من خلال الرافعة التشغيلية واستخداماتها</a:t>
            </a:r>
            <a:endParaRPr lang="ar-DZ" b="1" dirty="0">
              <a:latin typeface="Segoe UI" panose="020B0502040204020203" pitchFamily="34" charset="0"/>
              <a:ea typeface="Segoe UI" panose="020B0502040204020203" pitchFamily="34" charset="0"/>
              <a:cs typeface="Segoe UI" panose="020B0502040204020203" pitchFamily="34" charset="0"/>
            </a:endParaRPr>
          </a:p>
        </p:txBody>
      </p:sp>
      <p:sp>
        <p:nvSpPr>
          <p:cNvPr id="139" name="ZoneTexte 138"/>
          <p:cNvSpPr txBox="1"/>
          <p:nvPr/>
        </p:nvSpPr>
        <p:spPr>
          <a:xfrm>
            <a:off x="5004048" y="4869160"/>
            <a:ext cx="2770327"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الرفع المالي والعوامل المؤثرة على معدل العائد على حقوق الملكية</a:t>
            </a:r>
          </a:p>
        </p:txBody>
      </p:sp>
      <p:grpSp>
        <p:nvGrpSpPr>
          <p:cNvPr id="138" name="Groupe 137"/>
          <p:cNvGrpSpPr/>
          <p:nvPr/>
        </p:nvGrpSpPr>
        <p:grpSpPr>
          <a:xfrm>
            <a:off x="1187624" y="836712"/>
            <a:ext cx="3268692" cy="5400597"/>
            <a:chOff x="539552" y="692694"/>
            <a:chExt cx="3744415" cy="5400602"/>
          </a:xfrm>
          <a:solidFill>
            <a:schemeClr val="bg1"/>
          </a:solidFill>
        </p:grpSpPr>
        <p:sp>
          <p:nvSpPr>
            <p:cNvPr id="140" name="Arrondir un rectangle avec un coin du même côté 139"/>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41" name="Connecteur droit 140"/>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42" name="Connecteur droit 141"/>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necteur droit 142"/>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necteur droit 143"/>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necteur droit 145"/>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necteur droit 146"/>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necteur droit 147"/>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9" name="Connecteur droit 148"/>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0" name="Connecteur droit 149"/>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necteur droit 150"/>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necteur droit 151"/>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necteur droit 152"/>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54" name="Groupe 153"/>
          <p:cNvGrpSpPr/>
          <p:nvPr/>
        </p:nvGrpSpPr>
        <p:grpSpPr>
          <a:xfrm>
            <a:off x="4644008" y="836712"/>
            <a:ext cx="3268330" cy="5400600"/>
            <a:chOff x="4499992" y="692693"/>
            <a:chExt cx="3744000" cy="5400605"/>
          </a:xfrm>
          <a:solidFill>
            <a:schemeClr val="bg1"/>
          </a:solidFill>
        </p:grpSpPr>
        <p:sp>
          <p:nvSpPr>
            <p:cNvPr id="155" name="Arrondir un rectangle avec un coin du même côté 154"/>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56" name="Connecteur droit 155"/>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57" name="Connecteur droit 156"/>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8" name="Connecteur droit 157"/>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9" name="Connecteur droit 158"/>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0" name="Connecteur droit 159"/>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1" name="Connecteur droit 160"/>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2" name="Connecteur droit 161"/>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3" name="Connecteur droit 162"/>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4" name="Connecteur droit 163"/>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5" name="Connecteur droit 164"/>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6" name="Connecteur droit 165"/>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7" name="Connecteur droit 166"/>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8" name="Connecteur droit 167"/>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sp>
        <p:nvSpPr>
          <p:cNvPr id="127" name="ZoneTexte 126"/>
          <p:cNvSpPr txBox="1"/>
          <p:nvPr/>
        </p:nvSpPr>
        <p:spPr>
          <a:xfrm>
            <a:off x="5249970" y="1412776"/>
            <a:ext cx="2285574" cy="4524315"/>
          </a:xfrm>
          <a:prstGeom prst="rect">
            <a:avLst/>
          </a:prstGeom>
          <a:noFill/>
        </p:spPr>
        <p:txBody>
          <a:bodyPr wrap="square" rtlCol="1">
            <a:spAutoFit/>
          </a:bodyPr>
          <a:lstStyle/>
          <a:p>
            <a:pPr algn="ctr"/>
            <a:r>
              <a:rPr lang="ar-DZ" sz="2400" b="1" dirty="0"/>
              <a:t>تعريف </a:t>
            </a:r>
            <a:r>
              <a:rPr lang="ar-DZ" sz="2400" b="1" dirty="0" smtClean="0"/>
              <a:t>التكلفة:</a:t>
            </a:r>
          </a:p>
          <a:p>
            <a:pPr algn="ctr"/>
            <a:r>
              <a:rPr lang="ar-SA" sz="2400" dirty="0"/>
              <a:t>تعرف التكلفة على أنها قيمة الموارد التي يتم التضحية بها للحصول على سلعة أو </a:t>
            </a:r>
            <a:r>
              <a:rPr lang="ar-SA" sz="2400" dirty="0" smtClean="0"/>
              <a:t>خدمة</a:t>
            </a:r>
            <a:r>
              <a:rPr lang="ar-DZ" sz="2400" dirty="0" smtClean="0"/>
              <a:t>. </a:t>
            </a:r>
            <a:r>
              <a:rPr lang="ar-SA" sz="2400" dirty="0"/>
              <a:t>وتتكون تكلفة إنتاج المنتج من تكلفة المواد الخام وتكلفة أجور العمال والمصروفات الصناعية اللازمة لإنتاج المنتج</a:t>
            </a:r>
            <a:r>
              <a:rPr lang="ar-SA" sz="2400" dirty="0" smtClean="0"/>
              <a:t>.</a:t>
            </a:r>
            <a:endParaRPr lang="en-US" sz="2400" dirty="0"/>
          </a:p>
        </p:txBody>
      </p:sp>
      <p:pic>
        <p:nvPicPr>
          <p:cNvPr id="169" name="Image 16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60581" y="2187052"/>
            <a:ext cx="2591339" cy="2824975"/>
          </a:xfrm>
          <a:prstGeom prst="rect">
            <a:avLst/>
          </a:prstGeom>
        </p:spPr>
      </p:pic>
    </p:spTree>
    <p:extLst>
      <p:ext uri="{BB962C8B-B14F-4D97-AF65-F5344CB8AC3E}">
        <p14:creationId xmlns:p14="http://schemas.microsoft.com/office/powerpoint/2010/main" val="77718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additive="base">
                                        <p:cTn id="7" dur="500"/>
                                        <p:tgtEl>
                                          <p:spTgt spid="138"/>
                                        </p:tgtEl>
                                        <p:attrNameLst>
                                          <p:attrName>ppt_x</p:attrName>
                                        </p:attrNameLst>
                                      </p:cBhvr>
                                      <p:tavLst>
                                        <p:tav tm="0">
                                          <p:val>
                                            <p:strVal val="#ppt_x+#ppt_w*1.125000"/>
                                          </p:val>
                                        </p:tav>
                                        <p:tav tm="100000">
                                          <p:val>
                                            <p:strVal val="#ppt_x"/>
                                          </p:val>
                                        </p:tav>
                                      </p:tavLst>
                                    </p:anim>
                                    <p:animEffect transition="in" filter="wipe(left)">
                                      <p:cBhvr>
                                        <p:cTn id="8" dur="500"/>
                                        <p:tgtEl>
                                          <p:spTgt spid="138"/>
                                        </p:tgtEl>
                                      </p:cBhvr>
                                    </p:animEffect>
                                  </p:childTnLst>
                                </p:cTn>
                              </p:par>
                              <p:par>
                                <p:cTn id="9" presetID="12" presetClass="entr" presetSubtype="8" fill="hold" nodeType="withEffect">
                                  <p:stCondLst>
                                    <p:cond delay="0"/>
                                  </p:stCondLst>
                                  <p:childTnLst>
                                    <p:set>
                                      <p:cBhvr>
                                        <p:cTn id="10" dur="1" fill="hold">
                                          <p:stCondLst>
                                            <p:cond delay="0"/>
                                          </p:stCondLst>
                                        </p:cTn>
                                        <p:tgtEl>
                                          <p:spTgt spid="154"/>
                                        </p:tgtEl>
                                        <p:attrNameLst>
                                          <p:attrName>style.visibility</p:attrName>
                                        </p:attrNameLst>
                                      </p:cBhvr>
                                      <p:to>
                                        <p:strVal val="visible"/>
                                      </p:to>
                                    </p:set>
                                    <p:anim calcmode="lin" valueType="num">
                                      <p:cBhvr additive="base">
                                        <p:cTn id="11" dur="500"/>
                                        <p:tgtEl>
                                          <p:spTgt spid="154"/>
                                        </p:tgtEl>
                                        <p:attrNameLst>
                                          <p:attrName>ppt_x</p:attrName>
                                        </p:attrNameLst>
                                      </p:cBhvr>
                                      <p:tavLst>
                                        <p:tav tm="0">
                                          <p:val>
                                            <p:strVal val="#ppt_x-#ppt_w*1.125000"/>
                                          </p:val>
                                        </p:tav>
                                        <p:tav tm="100000">
                                          <p:val>
                                            <p:strVal val="#ppt_x"/>
                                          </p:val>
                                        </p:tav>
                                      </p:tavLst>
                                    </p:anim>
                                    <p:animEffect transition="in" filter="wipe(right)">
                                      <p:cBhvr>
                                        <p:cTn id="12"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955528" y="548680"/>
            <a:ext cx="7228841" cy="5904656"/>
          </a:xfrm>
          <a:prstGeom prst="roundRect">
            <a:avLst>
              <a:gd name="adj" fmla="val 1863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8" name="Arrondir un rectangle avec un coin du même côté 7"/>
          <p:cNvSpPr/>
          <p:nvPr/>
        </p:nvSpPr>
        <p:spPr>
          <a:xfrm rot="16200000">
            <a:off x="15295" y="1830659"/>
            <a:ext cx="5400597" cy="3268692"/>
          </a:xfrm>
          <a:prstGeom prst="round2SameRect">
            <a:avLst>
              <a:gd name="adj1" fmla="val 27643"/>
              <a:gd name="adj2" fmla="val 0"/>
            </a:avLst>
          </a:prstGeom>
          <a:solidFill>
            <a:schemeClr val="bg1">
              <a:lumMod val="75000"/>
              <a:alpha val="85000"/>
            </a:schemeClr>
          </a:solid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7" name="Arrondir un rectangle avec un coin du même côté 6"/>
          <p:cNvSpPr/>
          <p:nvPr/>
        </p:nvSpPr>
        <p:spPr>
          <a:xfrm rot="5400000">
            <a:off x="3723824" y="1830840"/>
            <a:ext cx="5400597" cy="3268330"/>
          </a:xfrm>
          <a:prstGeom prst="round2SameRect">
            <a:avLst>
              <a:gd name="adj1" fmla="val 27643"/>
              <a:gd name="adj2" fmla="val 0"/>
            </a:avLst>
          </a:prstGeom>
          <a:solidFill>
            <a:schemeClr val="bg1">
              <a:lumMod val="75000"/>
            </a:schemeClr>
          </a:solid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nvGrpSpPr>
          <p:cNvPr id="124" name="Groupe 123"/>
          <p:cNvGrpSpPr/>
          <p:nvPr/>
        </p:nvGrpSpPr>
        <p:grpSpPr>
          <a:xfrm>
            <a:off x="1206966" y="764708"/>
            <a:ext cx="3268692" cy="5400597"/>
            <a:chOff x="539552" y="692694"/>
            <a:chExt cx="3744415" cy="5400602"/>
          </a:xfrm>
          <a:solidFill>
            <a:schemeClr val="bg1"/>
          </a:solidFill>
        </p:grpSpPr>
        <p:sp>
          <p:nvSpPr>
            <p:cNvPr id="5" name="Arrondir un rectangle avec un coin du même côté 4"/>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2" name="Connecteur droit 81"/>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25" name="Groupe 124"/>
          <p:cNvGrpSpPr/>
          <p:nvPr/>
        </p:nvGrpSpPr>
        <p:grpSpPr>
          <a:xfrm>
            <a:off x="4664238" y="764707"/>
            <a:ext cx="3268330" cy="5400600"/>
            <a:chOff x="4499992" y="692693"/>
            <a:chExt cx="3744000" cy="5400605"/>
          </a:xfrm>
          <a:solidFill>
            <a:schemeClr val="bg1"/>
          </a:solidFill>
        </p:grpSpPr>
        <p:sp>
          <p:nvSpPr>
            <p:cNvPr id="6" name="Arrondir un rectangle avec un coin du même côté 5"/>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83" name="Connecteur droit 82"/>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02" name="Connecteur droit 101"/>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7" name="Connecteur droit 106"/>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3" name="Connecteur droit 112"/>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4" name="Connecteur droit 113"/>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droit 114"/>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6" name="Connecteur droit 115"/>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7" name="Connecteur droit 116"/>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8" name="Connecteur droit 117"/>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19" name="Connecteur droit 118"/>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sp>
        <p:nvSpPr>
          <p:cNvPr id="2" name="ZoneTexte 1"/>
          <p:cNvSpPr txBox="1"/>
          <p:nvPr/>
        </p:nvSpPr>
        <p:spPr>
          <a:xfrm>
            <a:off x="1259632" y="1444139"/>
            <a:ext cx="2713151"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الوظيفة المالية والتحليل المالي</a:t>
            </a:r>
            <a:endParaRPr lang="ar-DZ" dirty="0">
              <a:latin typeface="Segoe UI" panose="020B0502040204020203" pitchFamily="34" charset="0"/>
              <a:ea typeface="Segoe UI" panose="020B0502040204020203" pitchFamily="34" charset="0"/>
              <a:cs typeface="Segoe UI" panose="020B0502040204020203" pitchFamily="34" charset="0"/>
            </a:endParaRPr>
          </a:p>
        </p:txBody>
      </p:sp>
      <p:sp>
        <p:nvSpPr>
          <p:cNvPr id="105" name="ZoneTexte 104"/>
          <p:cNvSpPr txBox="1"/>
          <p:nvPr/>
        </p:nvSpPr>
        <p:spPr>
          <a:xfrm>
            <a:off x="1206966" y="2450584"/>
            <a:ext cx="2765817" cy="923330"/>
          </a:xfrm>
          <a:prstGeom prst="rect">
            <a:avLst/>
          </a:prstGeom>
          <a:noFill/>
        </p:spPr>
        <p:txBody>
          <a:bodyPr wrap="square" rtlCol="1">
            <a:spAutoFit/>
          </a:bodyPr>
          <a:lstStyle>
            <a:defPPr>
              <a:defRPr lang="ar-DZ"/>
            </a:defPPr>
            <a:lvl1pPr>
              <a:defRPr b="1">
                <a:latin typeface="Segoe UI" panose="020B0502040204020203" pitchFamily="34" charset="0"/>
                <a:ea typeface="Segoe UI" panose="020B0502040204020203" pitchFamily="34" charset="0"/>
                <a:cs typeface="Segoe UI" panose="020B0502040204020203" pitchFamily="34" charset="0"/>
              </a:defRPr>
            </a:lvl1pPr>
          </a:lstStyle>
          <a:p>
            <a:r>
              <a:rPr lang="ar-DZ" dirty="0"/>
              <a:t>الميزانية الوظيفيــــة وتحليلــــها بواسطـــة المؤشرات الماليـــة1</a:t>
            </a:r>
          </a:p>
        </p:txBody>
      </p:sp>
      <p:sp>
        <p:nvSpPr>
          <p:cNvPr id="109" name="ZoneTexte 108"/>
          <p:cNvSpPr txBox="1"/>
          <p:nvPr/>
        </p:nvSpPr>
        <p:spPr>
          <a:xfrm>
            <a:off x="1282892" y="3696783"/>
            <a:ext cx="2689891"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الماليـــة2</a:t>
            </a:r>
          </a:p>
        </p:txBody>
      </p:sp>
      <p:sp>
        <p:nvSpPr>
          <p:cNvPr id="110" name="ZoneTexte 109"/>
          <p:cNvSpPr txBox="1"/>
          <p:nvPr/>
        </p:nvSpPr>
        <p:spPr>
          <a:xfrm>
            <a:off x="1260582" y="4851346"/>
            <a:ext cx="2734510" cy="923330"/>
          </a:xfrm>
          <a:prstGeom prst="rect">
            <a:avLst/>
          </a:prstGeom>
          <a:noFill/>
        </p:spPr>
        <p:txBody>
          <a:bodyPr wrap="square" rtlCol="1">
            <a:spAutoFit/>
          </a:bodyPr>
          <a:lstStyle/>
          <a:p>
            <a:r>
              <a:rPr lang="ar-DZ" b="1" dirty="0">
                <a:ea typeface="Times New Roman"/>
              </a:rPr>
              <a:t>ا</a:t>
            </a:r>
            <a:r>
              <a:rPr lang="ar-DZ" b="1" dirty="0">
                <a:latin typeface="Segoe UI" panose="020B0502040204020203" pitchFamily="34" charset="0"/>
                <a:ea typeface="Segoe UI" panose="020B0502040204020203" pitchFamily="34" charset="0"/>
                <a:cs typeface="Segoe UI" panose="020B0502040204020203" pitchFamily="34" charset="0"/>
              </a:rPr>
              <a:t>لميزانية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الوظيفيــــة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وتحليلــــها</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بواسطـــة</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المؤشرات</a:t>
            </a:r>
            <a:r>
              <a:rPr lang="ar-DZ" b="1" dirty="0">
                <a:ea typeface="Times New Roman"/>
              </a:rPr>
              <a:t> </a:t>
            </a:r>
            <a:r>
              <a:rPr lang="ar-DZ" b="1" dirty="0">
                <a:latin typeface="Segoe UI" panose="020B0502040204020203" pitchFamily="34" charset="0"/>
                <a:ea typeface="Segoe UI" panose="020B0502040204020203" pitchFamily="34" charset="0"/>
                <a:cs typeface="Segoe UI" panose="020B0502040204020203" pitchFamily="34" charset="0"/>
              </a:rPr>
              <a:t>الماليـــة3</a:t>
            </a:r>
          </a:p>
        </p:txBody>
      </p:sp>
      <p:sp>
        <p:nvSpPr>
          <p:cNvPr id="111" name="ZoneTexte 110"/>
          <p:cNvSpPr txBox="1"/>
          <p:nvPr/>
        </p:nvSpPr>
        <p:spPr>
          <a:xfrm>
            <a:off x="5249970" y="1448285"/>
            <a:ext cx="2588326"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المالية1</a:t>
            </a:r>
          </a:p>
        </p:txBody>
      </p:sp>
      <p:sp>
        <p:nvSpPr>
          <p:cNvPr id="112" name="ZoneTexte 111"/>
          <p:cNvSpPr txBox="1"/>
          <p:nvPr/>
        </p:nvSpPr>
        <p:spPr>
          <a:xfrm>
            <a:off x="5104254" y="2547093"/>
            <a:ext cx="2704144" cy="646331"/>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تحليل حسابات النتائج بواسطة المؤشرات المالية2</a:t>
            </a:r>
          </a:p>
        </p:txBody>
      </p:sp>
      <p:sp>
        <p:nvSpPr>
          <p:cNvPr id="123" name="ZoneTexte 122"/>
          <p:cNvSpPr txBox="1"/>
          <p:nvPr/>
        </p:nvSpPr>
        <p:spPr>
          <a:xfrm>
            <a:off x="4886998" y="3751097"/>
            <a:ext cx="2983073" cy="646331"/>
          </a:xfrm>
          <a:prstGeom prst="rect">
            <a:avLst/>
          </a:prstGeom>
          <a:noFill/>
        </p:spPr>
        <p:txBody>
          <a:bodyPr wrap="square" rtlCol="1">
            <a:spAutoFit/>
          </a:bodyPr>
          <a:lstStyle/>
          <a:p>
            <a:r>
              <a:rPr lang="ar-SA" b="1" dirty="0">
                <a:latin typeface="Segoe UI" panose="020B0502040204020203" pitchFamily="34" charset="0"/>
                <a:ea typeface="Segoe UI" panose="020B0502040204020203" pitchFamily="34" charset="0"/>
                <a:cs typeface="Segoe UI" panose="020B0502040204020203" pitchFamily="34" charset="0"/>
              </a:rPr>
              <a:t>التخطيط المالي من خلال الرافعة التشغيلية واستخداماتها</a:t>
            </a:r>
            <a:endParaRPr lang="ar-DZ" b="1" dirty="0">
              <a:latin typeface="Segoe UI" panose="020B0502040204020203" pitchFamily="34" charset="0"/>
              <a:ea typeface="Segoe UI" panose="020B0502040204020203" pitchFamily="34" charset="0"/>
              <a:cs typeface="Segoe UI" panose="020B0502040204020203" pitchFamily="34" charset="0"/>
            </a:endParaRPr>
          </a:p>
        </p:txBody>
      </p:sp>
      <p:sp>
        <p:nvSpPr>
          <p:cNvPr id="139" name="ZoneTexte 138"/>
          <p:cNvSpPr txBox="1"/>
          <p:nvPr/>
        </p:nvSpPr>
        <p:spPr>
          <a:xfrm>
            <a:off x="5004048" y="4869160"/>
            <a:ext cx="2770327" cy="923330"/>
          </a:xfrm>
          <a:prstGeom prst="rect">
            <a:avLst/>
          </a:prstGeom>
          <a:noFill/>
        </p:spPr>
        <p:txBody>
          <a:bodyPr wrap="square" rtlCol="1">
            <a:spAutoFit/>
          </a:bodyPr>
          <a:lstStyle/>
          <a:p>
            <a:r>
              <a:rPr lang="ar-DZ" b="1" dirty="0">
                <a:latin typeface="Segoe UI" panose="020B0502040204020203" pitchFamily="34" charset="0"/>
                <a:ea typeface="Segoe UI" panose="020B0502040204020203" pitchFamily="34" charset="0"/>
                <a:cs typeface="Segoe UI" panose="020B0502040204020203" pitchFamily="34" charset="0"/>
              </a:rPr>
              <a:t>الرفع المالي والعوامل المؤثرة على معدل العائد على حقوق الملكية</a:t>
            </a:r>
          </a:p>
        </p:txBody>
      </p:sp>
      <p:grpSp>
        <p:nvGrpSpPr>
          <p:cNvPr id="138" name="Groupe 137"/>
          <p:cNvGrpSpPr/>
          <p:nvPr/>
        </p:nvGrpSpPr>
        <p:grpSpPr>
          <a:xfrm>
            <a:off x="1187624" y="836712"/>
            <a:ext cx="3268692" cy="5400597"/>
            <a:chOff x="539552" y="692694"/>
            <a:chExt cx="3744415" cy="5400602"/>
          </a:xfrm>
          <a:solidFill>
            <a:schemeClr val="bg1"/>
          </a:solidFill>
        </p:grpSpPr>
        <p:sp>
          <p:nvSpPr>
            <p:cNvPr id="140" name="Arrondir un rectangle avec un coin du même côté 139"/>
            <p:cNvSpPr/>
            <p:nvPr/>
          </p:nvSpPr>
          <p:spPr>
            <a:xfrm rot="16200000">
              <a:off x="-288541" y="1520787"/>
              <a:ext cx="5400602" cy="3744415"/>
            </a:xfrm>
            <a:prstGeom prst="round2SameRect">
              <a:avLst>
                <a:gd name="adj1" fmla="val 27643"/>
                <a:gd name="adj2" fmla="val 0"/>
              </a:avLst>
            </a:prstGeom>
            <a:grpFill/>
            <a:ln>
              <a:noFill/>
            </a:ln>
            <a:effectLst>
              <a:innerShdw blurRad="114300" dist="635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41" name="Connecteur droit 140"/>
            <p:cNvCxnSpPr/>
            <p:nvPr/>
          </p:nvCxnSpPr>
          <p:spPr>
            <a:xfrm>
              <a:off x="3707904" y="692696"/>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42" name="Connecteur droit 141"/>
            <p:cNvCxnSpPr/>
            <p:nvPr/>
          </p:nvCxnSpPr>
          <p:spPr>
            <a:xfrm flipH="1" flipV="1">
              <a:off x="899592" y="995499"/>
              <a:ext cx="2808312" cy="7917"/>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necteur droit 142"/>
            <p:cNvCxnSpPr/>
            <p:nvPr/>
          </p:nvCxnSpPr>
          <p:spPr>
            <a:xfrm flipH="1">
              <a:off x="539552" y="1414606"/>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necteur droit 143"/>
            <p:cNvCxnSpPr/>
            <p:nvPr/>
          </p:nvCxnSpPr>
          <p:spPr>
            <a:xfrm flipH="1" flipV="1">
              <a:off x="539552" y="1844823"/>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necteur droit 144"/>
            <p:cNvCxnSpPr/>
            <p:nvPr/>
          </p:nvCxnSpPr>
          <p:spPr>
            <a:xfrm flipH="1" flipV="1">
              <a:off x="539552" y="2276870"/>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necteur droit 145"/>
            <p:cNvCxnSpPr/>
            <p:nvPr/>
          </p:nvCxnSpPr>
          <p:spPr>
            <a:xfrm flipH="1" flipV="1">
              <a:off x="539552" y="2708917"/>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necteur droit 146"/>
            <p:cNvCxnSpPr/>
            <p:nvPr/>
          </p:nvCxnSpPr>
          <p:spPr>
            <a:xfrm flipH="1" flipV="1">
              <a:off x="539552" y="3140964"/>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necteur droit 147"/>
            <p:cNvCxnSpPr/>
            <p:nvPr/>
          </p:nvCxnSpPr>
          <p:spPr>
            <a:xfrm flipH="1" flipV="1">
              <a:off x="539552" y="3573011"/>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49" name="Connecteur droit 148"/>
            <p:cNvCxnSpPr/>
            <p:nvPr/>
          </p:nvCxnSpPr>
          <p:spPr>
            <a:xfrm flipH="1" flipV="1">
              <a:off x="539552" y="4005058"/>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0" name="Connecteur droit 149"/>
            <p:cNvCxnSpPr/>
            <p:nvPr/>
          </p:nvCxnSpPr>
          <p:spPr>
            <a:xfrm flipH="1" flipV="1">
              <a:off x="539552" y="4437105"/>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necteur droit 150"/>
            <p:cNvCxnSpPr/>
            <p:nvPr/>
          </p:nvCxnSpPr>
          <p:spPr>
            <a:xfrm flipH="1" flipV="1">
              <a:off x="539552" y="4869152"/>
              <a:ext cx="316835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necteur droit 151"/>
            <p:cNvCxnSpPr/>
            <p:nvPr/>
          </p:nvCxnSpPr>
          <p:spPr>
            <a:xfrm flipH="1">
              <a:off x="539552" y="530120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necteur droit 152"/>
            <p:cNvCxnSpPr/>
            <p:nvPr/>
          </p:nvCxnSpPr>
          <p:spPr>
            <a:xfrm flipH="1" flipV="1">
              <a:off x="899592" y="5733246"/>
              <a:ext cx="2808312"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154" name="Groupe 153"/>
          <p:cNvGrpSpPr/>
          <p:nvPr/>
        </p:nvGrpSpPr>
        <p:grpSpPr>
          <a:xfrm>
            <a:off x="4644008" y="836712"/>
            <a:ext cx="3268330" cy="5400600"/>
            <a:chOff x="4499992" y="692693"/>
            <a:chExt cx="3744000" cy="5400605"/>
          </a:xfrm>
          <a:solidFill>
            <a:schemeClr val="bg1"/>
          </a:solidFill>
        </p:grpSpPr>
        <p:sp>
          <p:nvSpPr>
            <p:cNvPr id="155" name="Arrondir un rectangle avec un coin du même côté 154"/>
            <p:cNvSpPr/>
            <p:nvPr/>
          </p:nvSpPr>
          <p:spPr>
            <a:xfrm rot="5400000">
              <a:off x="3671691" y="1520997"/>
              <a:ext cx="5400602" cy="3744000"/>
            </a:xfrm>
            <a:prstGeom prst="round2SameRect">
              <a:avLst>
                <a:gd name="adj1" fmla="val 27643"/>
                <a:gd name="adj2" fmla="val 0"/>
              </a:avLst>
            </a:prstGeom>
            <a:grpFill/>
            <a:ln>
              <a:noFill/>
            </a:ln>
            <a:effectLst>
              <a:innerShdw blurRad="114300" dist="635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cxnSp>
          <p:nvCxnSpPr>
            <p:cNvPr id="156" name="Connecteur droit 155"/>
            <p:cNvCxnSpPr/>
            <p:nvPr/>
          </p:nvCxnSpPr>
          <p:spPr>
            <a:xfrm>
              <a:off x="5004048" y="692693"/>
              <a:ext cx="0" cy="5400599"/>
            </a:xfrm>
            <a:prstGeom prst="line">
              <a:avLst/>
            </a:prstGeom>
            <a:grpFill/>
            <a:ln>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57" name="Connecteur droit 156"/>
            <p:cNvCxnSpPr/>
            <p:nvPr/>
          </p:nvCxnSpPr>
          <p:spPr>
            <a:xfrm flipH="1">
              <a:off x="5004048" y="995499"/>
              <a:ext cx="2808312" cy="245"/>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8" name="Connecteur droit 157"/>
            <p:cNvCxnSpPr/>
            <p:nvPr/>
          </p:nvCxnSpPr>
          <p:spPr>
            <a:xfrm flipH="1">
              <a:off x="5004048" y="1396481"/>
              <a:ext cx="3168352" cy="0"/>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59" name="Connecteur droit 158"/>
            <p:cNvCxnSpPr/>
            <p:nvPr/>
          </p:nvCxnSpPr>
          <p:spPr>
            <a:xfrm flipH="1" flipV="1">
              <a:off x="5004048" y="1844821"/>
              <a:ext cx="3239944" cy="2"/>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0" name="Connecteur droit 159"/>
            <p:cNvCxnSpPr/>
            <p:nvPr/>
          </p:nvCxnSpPr>
          <p:spPr>
            <a:xfrm flipH="1" flipV="1">
              <a:off x="5004048" y="2276870"/>
              <a:ext cx="3239944" cy="6"/>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1" name="Connecteur droit 160"/>
            <p:cNvCxnSpPr/>
            <p:nvPr/>
          </p:nvCxnSpPr>
          <p:spPr>
            <a:xfrm flipH="1" flipV="1">
              <a:off x="5004048" y="2707818"/>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2" name="Connecteur droit 161"/>
            <p:cNvCxnSpPr/>
            <p:nvPr/>
          </p:nvCxnSpPr>
          <p:spPr>
            <a:xfrm flipH="1" flipV="1">
              <a:off x="5004048" y="3139857"/>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3" name="Connecteur droit 162"/>
            <p:cNvCxnSpPr/>
            <p:nvPr/>
          </p:nvCxnSpPr>
          <p:spPr>
            <a:xfrm flipH="1" flipV="1">
              <a:off x="5004048" y="3571896"/>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4" name="Connecteur droit 163"/>
            <p:cNvCxnSpPr/>
            <p:nvPr/>
          </p:nvCxnSpPr>
          <p:spPr>
            <a:xfrm flipH="1" flipV="1">
              <a:off x="5004048" y="4003935"/>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5" name="Connecteur droit 164"/>
            <p:cNvCxnSpPr/>
            <p:nvPr/>
          </p:nvCxnSpPr>
          <p:spPr>
            <a:xfrm flipH="1" flipV="1">
              <a:off x="5004048" y="4435974"/>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6" name="Connecteur droit 165"/>
            <p:cNvCxnSpPr/>
            <p:nvPr/>
          </p:nvCxnSpPr>
          <p:spPr>
            <a:xfrm flipH="1" flipV="1">
              <a:off x="5004048" y="4868013"/>
              <a:ext cx="3239944" cy="111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7" name="Connecteur droit 166"/>
            <p:cNvCxnSpPr/>
            <p:nvPr/>
          </p:nvCxnSpPr>
          <p:spPr>
            <a:xfrm flipH="1">
              <a:off x="5004048" y="5300052"/>
              <a:ext cx="3168352"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68" name="Connecteur droit 167"/>
            <p:cNvCxnSpPr/>
            <p:nvPr/>
          </p:nvCxnSpPr>
          <p:spPr>
            <a:xfrm flipH="1">
              <a:off x="5004048" y="5732091"/>
              <a:ext cx="2952328" cy="1"/>
            </a:xfrm>
            <a:prstGeom prst="line">
              <a:avLst/>
            </a:prstGeom>
            <a:grpFill/>
            <a:ln>
              <a:solidFill>
                <a:schemeClr val="accent6">
                  <a:lumMod val="50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80" name="Groupe 79"/>
          <p:cNvGrpSpPr/>
          <p:nvPr/>
        </p:nvGrpSpPr>
        <p:grpSpPr>
          <a:xfrm>
            <a:off x="4230750" y="846830"/>
            <a:ext cx="656248" cy="5190210"/>
            <a:chOff x="4003415" y="774816"/>
            <a:chExt cx="751758" cy="5190215"/>
          </a:xfrm>
        </p:grpSpPr>
        <p:grpSp>
          <p:nvGrpSpPr>
            <p:cNvPr id="79" name="Groupe 78"/>
            <p:cNvGrpSpPr/>
            <p:nvPr/>
          </p:nvGrpSpPr>
          <p:grpSpPr>
            <a:xfrm>
              <a:off x="4014178" y="774816"/>
              <a:ext cx="733324" cy="228845"/>
              <a:chOff x="4014178" y="774816"/>
              <a:chExt cx="733324" cy="228845"/>
            </a:xfrm>
          </p:grpSpPr>
          <p:sp>
            <p:nvSpPr>
              <p:cNvPr id="10" name="Google Shape;151;p5"/>
              <p:cNvSpPr/>
              <p:nvPr/>
            </p:nvSpPr>
            <p:spPr>
              <a:xfrm>
                <a:off x="4518902" y="775061"/>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1" name="Google Shape;152;p5"/>
              <p:cNvSpPr/>
              <p:nvPr/>
            </p:nvSpPr>
            <p:spPr>
              <a:xfrm>
                <a:off x="4123249" y="8199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2" name="Google Shape;153;p5"/>
              <p:cNvSpPr/>
              <p:nvPr/>
            </p:nvSpPr>
            <p:spPr>
              <a:xfrm>
                <a:off x="4131585" y="921265"/>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3" name="Google Shape;151;p5"/>
              <p:cNvSpPr/>
              <p:nvPr/>
            </p:nvSpPr>
            <p:spPr>
              <a:xfrm>
                <a:off x="4014178" y="774816"/>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4" name="Groupe 13"/>
            <p:cNvGrpSpPr/>
            <p:nvPr/>
          </p:nvGrpSpPr>
          <p:grpSpPr>
            <a:xfrm>
              <a:off x="4006696" y="1182830"/>
              <a:ext cx="740141" cy="231775"/>
              <a:chOff x="1271527" y="932755"/>
              <a:chExt cx="740141" cy="231775"/>
            </a:xfrm>
          </p:grpSpPr>
          <p:sp>
            <p:nvSpPr>
              <p:cNvPr id="1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1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19" name="Groupe 18"/>
            <p:cNvGrpSpPr/>
            <p:nvPr/>
          </p:nvGrpSpPr>
          <p:grpSpPr>
            <a:xfrm>
              <a:off x="4005410" y="1556792"/>
              <a:ext cx="740141" cy="231775"/>
              <a:chOff x="1271527" y="932755"/>
              <a:chExt cx="740141" cy="231775"/>
            </a:xfrm>
          </p:grpSpPr>
          <p:sp>
            <p:nvSpPr>
              <p:cNvPr id="2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4" name="Groupe 23"/>
            <p:cNvGrpSpPr/>
            <p:nvPr/>
          </p:nvGrpSpPr>
          <p:grpSpPr>
            <a:xfrm>
              <a:off x="4015032" y="1916832"/>
              <a:ext cx="740141" cy="231775"/>
              <a:chOff x="1271527" y="932755"/>
              <a:chExt cx="740141" cy="231775"/>
            </a:xfrm>
          </p:grpSpPr>
          <p:sp>
            <p:nvSpPr>
              <p:cNvPr id="2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2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29" name="Groupe 28"/>
            <p:cNvGrpSpPr/>
            <p:nvPr/>
          </p:nvGrpSpPr>
          <p:grpSpPr>
            <a:xfrm>
              <a:off x="4015032" y="2276872"/>
              <a:ext cx="740141" cy="231775"/>
              <a:chOff x="1271527" y="932755"/>
              <a:chExt cx="740141" cy="231775"/>
            </a:xfrm>
          </p:grpSpPr>
          <p:sp>
            <p:nvSpPr>
              <p:cNvPr id="3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4" name="Groupe 33"/>
            <p:cNvGrpSpPr/>
            <p:nvPr/>
          </p:nvGrpSpPr>
          <p:grpSpPr>
            <a:xfrm>
              <a:off x="4015032" y="2636912"/>
              <a:ext cx="740141" cy="231775"/>
              <a:chOff x="1271527" y="932755"/>
              <a:chExt cx="740141" cy="231775"/>
            </a:xfrm>
          </p:grpSpPr>
          <p:sp>
            <p:nvSpPr>
              <p:cNvPr id="3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3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39" name="Groupe 38"/>
            <p:cNvGrpSpPr/>
            <p:nvPr/>
          </p:nvGrpSpPr>
          <p:grpSpPr>
            <a:xfrm>
              <a:off x="4004745" y="2996952"/>
              <a:ext cx="740141" cy="231775"/>
              <a:chOff x="1271527" y="932755"/>
              <a:chExt cx="740141" cy="231775"/>
            </a:xfrm>
          </p:grpSpPr>
          <p:sp>
            <p:nvSpPr>
              <p:cNvPr id="4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4" name="Groupe 43"/>
            <p:cNvGrpSpPr/>
            <p:nvPr/>
          </p:nvGrpSpPr>
          <p:grpSpPr>
            <a:xfrm>
              <a:off x="4014763" y="3392997"/>
              <a:ext cx="740141" cy="231775"/>
              <a:chOff x="1271527" y="932755"/>
              <a:chExt cx="740141" cy="231775"/>
            </a:xfrm>
          </p:grpSpPr>
          <p:sp>
            <p:nvSpPr>
              <p:cNvPr id="4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4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49" name="Groupe 48"/>
            <p:cNvGrpSpPr/>
            <p:nvPr/>
          </p:nvGrpSpPr>
          <p:grpSpPr>
            <a:xfrm>
              <a:off x="4014763" y="3789040"/>
              <a:ext cx="740141" cy="231775"/>
              <a:chOff x="1271527" y="932755"/>
              <a:chExt cx="740141" cy="231775"/>
            </a:xfrm>
          </p:grpSpPr>
          <p:sp>
            <p:nvSpPr>
              <p:cNvPr id="5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4" name="Groupe 53"/>
            <p:cNvGrpSpPr/>
            <p:nvPr/>
          </p:nvGrpSpPr>
          <p:grpSpPr>
            <a:xfrm>
              <a:off x="4004080" y="4149080"/>
              <a:ext cx="740141" cy="231775"/>
              <a:chOff x="1271527" y="932755"/>
              <a:chExt cx="740141" cy="231775"/>
            </a:xfrm>
          </p:grpSpPr>
          <p:sp>
            <p:nvSpPr>
              <p:cNvPr id="5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5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59" name="Groupe 58"/>
            <p:cNvGrpSpPr/>
            <p:nvPr/>
          </p:nvGrpSpPr>
          <p:grpSpPr>
            <a:xfrm>
              <a:off x="4014763" y="4581128"/>
              <a:ext cx="740141" cy="231775"/>
              <a:chOff x="1271527" y="932755"/>
              <a:chExt cx="740141" cy="231775"/>
            </a:xfrm>
          </p:grpSpPr>
          <p:sp>
            <p:nvSpPr>
              <p:cNvPr id="6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4" name="Groupe 63"/>
            <p:cNvGrpSpPr/>
            <p:nvPr/>
          </p:nvGrpSpPr>
          <p:grpSpPr>
            <a:xfrm>
              <a:off x="4003415" y="5013176"/>
              <a:ext cx="740141" cy="231775"/>
              <a:chOff x="1271527" y="932755"/>
              <a:chExt cx="740141" cy="231775"/>
            </a:xfrm>
          </p:grpSpPr>
          <p:sp>
            <p:nvSpPr>
              <p:cNvPr id="6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6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69" name="Groupe 68"/>
            <p:cNvGrpSpPr/>
            <p:nvPr/>
          </p:nvGrpSpPr>
          <p:grpSpPr>
            <a:xfrm>
              <a:off x="4014763" y="5373216"/>
              <a:ext cx="740141" cy="231775"/>
              <a:chOff x="1271527" y="932755"/>
              <a:chExt cx="740141" cy="231775"/>
            </a:xfrm>
          </p:grpSpPr>
          <p:sp>
            <p:nvSpPr>
              <p:cNvPr id="70"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3"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nvGrpSpPr>
            <p:cNvPr id="74" name="Groupe 73"/>
            <p:cNvGrpSpPr/>
            <p:nvPr/>
          </p:nvGrpSpPr>
          <p:grpSpPr>
            <a:xfrm>
              <a:off x="4014763" y="5733256"/>
              <a:ext cx="740141" cy="231775"/>
              <a:chOff x="1271527" y="932755"/>
              <a:chExt cx="740141" cy="231775"/>
            </a:xfrm>
          </p:grpSpPr>
          <p:sp>
            <p:nvSpPr>
              <p:cNvPr id="75" name="Google Shape;151;p5"/>
              <p:cNvSpPr/>
              <p:nvPr/>
            </p:nvSpPr>
            <p:spPr>
              <a:xfrm>
                <a:off x="1783068" y="932755"/>
                <a:ext cx="228600" cy="228600"/>
              </a:xfrm>
              <a:prstGeom prst="ellipse">
                <a:avLst/>
              </a:prstGeom>
              <a:solidFill>
                <a:srgbClr val="654F51"/>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pic>
            <p:nvPicPr>
              <p:cNvPr id="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27" y="932755"/>
                <a:ext cx="231775"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Google Shape;152;p5"/>
              <p:cNvSpPr/>
              <p:nvPr/>
            </p:nvSpPr>
            <p:spPr>
              <a:xfrm>
                <a:off x="1387415" y="9776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sp>
            <p:nvSpPr>
              <p:cNvPr id="78" name="Google Shape;153;p5"/>
              <p:cNvSpPr/>
              <p:nvPr/>
            </p:nvSpPr>
            <p:spPr>
              <a:xfrm>
                <a:off x="1395751" y="1078959"/>
                <a:ext cx="507037" cy="52004"/>
              </a:xfrm>
              <a:prstGeom prst="flowChartTerminator">
                <a:avLst/>
              </a:prstGeom>
              <a:gradFill>
                <a:gsLst>
                  <a:gs pos="0">
                    <a:srgbClr val="595959"/>
                  </a:gs>
                  <a:gs pos="24000">
                    <a:srgbClr val="3F3F3F"/>
                  </a:gs>
                  <a:gs pos="47000">
                    <a:srgbClr val="FFFFFF"/>
                  </a:gs>
                  <a:gs pos="79668">
                    <a:srgbClr val="FFFFFF"/>
                  </a:gs>
                  <a:gs pos="93000">
                    <a:srgbClr val="3F3F3F"/>
                  </a:gs>
                  <a:gs pos="100000">
                    <a:srgbClr val="3F3F3F"/>
                  </a:gs>
                </a:gsLst>
                <a:lin ang="0" scaled="0"/>
              </a:gra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ea typeface="Calibri"/>
                  <a:cs typeface="Calibri"/>
                  <a:sym typeface="Calibri"/>
                </a:endParaRPr>
              </a:p>
            </p:txBody>
          </p:sp>
        </p:grpSp>
      </p:grpSp>
      <p:sp>
        <p:nvSpPr>
          <p:cNvPr id="127" name="ZoneTexte 126"/>
          <p:cNvSpPr txBox="1"/>
          <p:nvPr/>
        </p:nvSpPr>
        <p:spPr>
          <a:xfrm>
            <a:off x="5249970" y="1558623"/>
            <a:ext cx="2382370" cy="1323439"/>
          </a:xfrm>
          <a:prstGeom prst="rect">
            <a:avLst/>
          </a:prstGeom>
          <a:noFill/>
        </p:spPr>
        <p:txBody>
          <a:bodyPr wrap="square" rtlCol="1">
            <a:spAutoFit/>
          </a:bodyPr>
          <a:lstStyle/>
          <a:p>
            <a:pPr algn="ctr"/>
            <a:r>
              <a:rPr lang="ar-SA" sz="2000" b="1" dirty="0"/>
              <a:t>أنواع </a:t>
            </a:r>
            <a:r>
              <a:rPr lang="ar-SA" sz="2000" b="1" dirty="0" smtClean="0"/>
              <a:t>التكاليف</a:t>
            </a:r>
            <a:r>
              <a:rPr lang="ar-DZ" sz="2000" b="1" dirty="0" smtClean="0"/>
              <a:t>:</a:t>
            </a:r>
          </a:p>
          <a:p>
            <a:pPr algn="ctr"/>
            <a:r>
              <a:rPr lang="ar-SA" sz="2000" dirty="0"/>
              <a:t>أ/ </a:t>
            </a:r>
            <a:r>
              <a:rPr lang="ar-SA" sz="2000" b="1" dirty="0"/>
              <a:t>تصنيف التكاليف حسب علاقتها </a:t>
            </a:r>
            <a:r>
              <a:rPr lang="ar-SA" sz="2000" b="1" dirty="0" smtClean="0"/>
              <a:t>بالمنتوج</a:t>
            </a:r>
            <a:endParaRPr lang="ar-DZ" sz="2000" b="1" dirty="0" smtClean="0"/>
          </a:p>
          <a:p>
            <a:pPr algn="ctr"/>
            <a:endParaRPr lang="ar-DZ" sz="2000" b="1" dirty="0">
              <a:latin typeface="Segoe UI" panose="020B0502040204020203" pitchFamily="34" charset="0"/>
              <a:ea typeface="Segoe UI" panose="020B0502040204020203" pitchFamily="34" charset="0"/>
              <a:cs typeface="Segoe UI" panose="020B0502040204020203" pitchFamily="34" charset="0"/>
            </a:endParaRPr>
          </a:p>
        </p:txBody>
      </p:sp>
      <p:pic>
        <p:nvPicPr>
          <p:cNvPr id="169" name="Image 16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2891" y="1699711"/>
            <a:ext cx="2497021" cy="3385475"/>
          </a:xfrm>
          <a:prstGeom prst="rect">
            <a:avLst/>
          </a:prstGeom>
        </p:spPr>
      </p:pic>
      <p:cxnSp>
        <p:nvCxnSpPr>
          <p:cNvPr id="9" name="Connecteur droit avec flèche 8"/>
          <p:cNvCxnSpPr/>
          <p:nvPr/>
        </p:nvCxnSpPr>
        <p:spPr>
          <a:xfrm flipH="1">
            <a:off x="5580112" y="2495089"/>
            <a:ext cx="792531" cy="151216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84" name="Connecteur droit avec flèche 83"/>
          <p:cNvCxnSpPr/>
          <p:nvPr/>
        </p:nvCxnSpPr>
        <p:spPr>
          <a:xfrm>
            <a:off x="6389211" y="2521091"/>
            <a:ext cx="775077" cy="148616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87" name="Ellipse 86"/>
          <p:cNvSpPr/>
          <p:nvPr/>
        </p:nvSpPr>
        <p:spPr>
          <a:xfrm>
            <a:off x="5104254" y="4221091"/>
            <a:ext cx="1225760" cy="16290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t>التكاليف المباشرة</a:t>
            </a:r>
            <a:endParaRPr lang="ar-DZ" dirty="0"/>
          </a:p>
        </p:txBody>
      </p:sp>
      <p:sp>
        <p:nvSpPr>
          <p:cNvPr id="88" name="Ellipse 87"/>
          <p:cNvSpPr/>
          <p:nvPr/>
        </p:nvSpPr>
        <p:spPr>
          <a:xfrm>
            <a:off x="6544133" y="4265995"/>
            <a:ext cx="1230242" cy="16101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t>التكاليف غير المباشرة</a:t>
            </a:r>
            <a:endParaRPr lang="ar-DZ" dirty="0"/>
          </a:p>
        </p:txBody>
      </p:sp>
    </p:spTree>
    <p:extLst>
      <p:ext uri="{BB962C8B-B14F-4D97-AF65-F5344CB8AC3E}">
        <p14:creationId xmlns:p14="http://schemas.microsoft.com/office/powerpoint/2010/main" val="880305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additive="base">
                                        <p:cTn id="7" dur="500"/>
                                        <p:tgtEl>
                                          <p:spTgt spid="138"/>
                                        </p:tgtEl>
                                        <p:attrNameLst>
                                          <p:attrName>ppt_x</p:attrName>
                                        </p:attrNameLst>
                                      </p:cBhvr>
                                      <p:tavLst>
                                        <p:tav tm="0">
                                          <p:val>
                                            <p:strVal val="#ppt_x+#ppt_w*1.125000"/>
                                          </p:val>
                                        </p:tav>
                                        <p:tav tm="100000">
                                          <p:val>
                                            <p:strVal val="#ppt_x"/>
                                          </p:val>
                                        </p:tav>
                                      </p:tavLst>
                                    </p:anim>
                                    <p:animEffect transition="in" filter="wipe(left)">
                                      <p:cBhvr>
                                        <p:cTn id="8" dur="500"/>
                                        <p:tgtEl>
                                          <p:spTgt spid="138"/>
                                        </p:tgtEl>
                                      </p:cBhvr>
                                    </p:animEffect>
                                  </p:childTnLst>
                                </p:cTn>
                              </p:par>
                              <p:par>
                                <p:cTn id="9" presetID="12" presetClass="entr" presetSubtype="8" fill="hold" nodeType="withEffect">
                                  <p:stCondLst>
                                    <p:cond delay="0"/>
                                  </p:stCondLst>
                                  <p:childTnLst>
                                    <p:set>
                                      <p:cBhvr>
                                        <p:cTn id="10" dur="1" fill="hold">
                                          <p:stCondLst>
                                            <p:cond delay="0"/>
                                          </p:stCondLst>
                                        </p:cTn>
                                        <p:tgtEl>
                                          <p:spTgt spid="154"/>
                                        </p:tgtEl>
                                        <p:attrNameLst>
                                          <p:attrName>style.visibility</p:attrName>
                                        </p:attrNameLst>
                                      </p:cBhvr>
                                      <p:to>
                                        <p:strVal val="visible"/>
                                      </p:to>
                                    </p:set>
                                    <p:anim calcmode="lin" valueType="num">
                                      <p:cBhvr additive="base">
                                        <p:cTn id="11" dur="500"/>
                                        <p:tgtEl>
                                          <p:spTgt spid="154"/>
                                        </p:tgtEl>
                                        <p:attrNameLst>
                                          <p:attrName>ppt_x</p:attrName>
                                        </p:attrNameLst>
                                      </p:cBhvr>
                                      <p:tavLst>
                                        <p:tav tm="0">
                                          <p:val>
                                            <p:strVal val="#ppt_x-#ppt_w*1.125000"/>
                                          </p:val>
                                        </p:tav>
                                        <p:tav tm="100000">
                                          <p:val>
                                            <p:strVal val="#ppt_x"/>
                                          </p:val>
                                        </p:tav>
                                      </p:tavLst>
                                    </p:anim>
                                    <p:animEffect transition="in" filter="wipe(right)">
                                      <p:cBhvr>
                                        <p:cTn id="12"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1498</TotalTime>
  <Words>746</Words>
  <Application>Microsoft Office PowerPoint</Application>
  <PresentationFormat>Affichage à l'écran (4:3)</PresentationFormat>
  <Paragraphs>143</Paragraphs>
  <Slides>11</Slides>
  <Notes>1</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TAHRI</dc:creator>
  <cp:lastModifiedBy>TAHRI</cp:lastModifiedBy>
  <cp:revision>48</cp:revision>
  <dcterms:created xsi:type="dcterms:W3CDTF">2020-12-14T14:22:49Z</dcterms:created>
  <dcterms:modified xsi:type="dcterms:W3CDTF">2021-10-12T18:47:53Z</dcterms:modified>
</cp:coreProperties>
</file>