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8" r:id="rId2"/>
    <p:sldId id="256" r:id="rId3"/>
    <p:sldId id="257" r:id="rId4"/>
    <p:sldId id="274" r:id="rId5"/>
    <p:sldId id="259" r:id="rId6"/>
    <p:sldId id="260" r:id="rId7"/>
    <p:sldId id="261" r:id="rId8"/>
    <p:sldId id="262" r:id="rId9"/>
    <p:sldId id="264" r:id="rId10"/>
    <p:sldId id="263" r:id="rId11"/>
    <p:sldId id="266" r:id="rId12"/>
    <p:sldId id="273" r:id="rId13"/>
    <p:sldId id="265" r:id="rId14"/>
    <p:sldId id="269" r:id="rId15"/>
    <p:sldId id="270" r:id="rId16"/>
    <p:sldId id="272" r:id="rId17"/>
    <p:sldId id="271" r:id="rId18"/>
    <p:sldId id="27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85" autoAdjust="0"/>
    <p:restoredTop sz="94660"/>
  </p:normalViewPr>
  <p:slideViewPr>
    <p:cSldViewPr>
      <p:cViewPr varScale="1">
        <p:scale>
          <a:sx n="74" d="100"/>
          <a:sy n="74" d="100"/>
        </p:scale>
        <p:origin x="1512" y="54"/>
      </p:cViewPr>
      <p:guideLst>
        <p:guide orient="horz" pos="2160"/>
        <p:guide pos="2880"/>
      </p:guideLst>
    </p:cSldViewPr>
  </p:slideViewPr>
  <p:notesTextViewPr>
    <p:cViewPr>
      <p:scale>
        <a:sx n="50" d="100"/>
        <a:sy n="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21030F-6810-4695-920B-B75ADA97BAE0}" type="datetimeFigureOut">
              <a:rPr lang="fr-FR" smtClean="0"/>
              <a:pPr/>
              <a:t>21/02/2021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8CC18-FBBC-4DD3-B151-2CE236654393}"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688CC18-FBBC-4DD3-B151-2CE236654393}"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688CC18-FBBC-4DD3-B151-2CE236654393}"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C423835-DA0A-422D-83AD-B7E9BAD31A08}" type="datetimeFigureOut">
              <a:rPr lang="fr-FR" smtClean="0"/>
              <a:pPr/>
              <a:t>21/02/2021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2AD76B-A35B-4B4C-A360-7B99625D5FD2}"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423835-DA0A-422D-83AD-B7E9BAD31A08}" type="datetimeFigureOut">
              <a:rPr lang="fr-FR" smtClean="0"/>
              <a:pPr/>
              <a:t>21/02/2021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AD76B-A35B-4B4C-A360-7B99625D5FD2}"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images6.pn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chemeClr val="accent3">
              <a:lumMod val="60000"/>
              <a:lumOff val="40000"/>
            </a:schemeClr>
          </a:solidFill>
        </p:spPr>
        <p:txBody>
          <a:bodyPr>
            <a:normAutofit/>
          </a:bodyPr>
          <a:lstStyle/>
          <a:p>
            <a:r>
              <a:rPr lang="ar-DZ" sz="3600" b="1" dirty="0">
                <a:solidFill>
                  <a:schemeClr val="tx1">
                    <a:lumMod val="95000"/>
                    <a:lumOff val="5000"/>
                  </a:schemeClr>
                </a:solidFill>
              </a:rPr>
              <a:t>المبــــــــحث الثاني :ماهية السندات</a:t>
            </a:r>
            <a:endParaRPr lang="fr-FR" sz="3600" b="1" dirty="0">
              <a:solidFill>
                <a:schemeClr val="tx1">
                  <a:lumMod val="95000"/>
                  <a:lumOff val="5000"/>
                </a:schemeClr>
              </a:solidFill>
            </a:endParaRPr>
          </a:p>
        </p:txBody>
      </p:sp>
      <p:sp>
        <p:nvSpPr>
          <p:cNvPr id="3" name="Espace réservé du contenu 2"/>
          <p:cNvSpPr>
            <a:spLocks noGrp="1"/>
          </p:cNvSpPr>
          <p:nvPr>
            <p:ph idx="1"/>
          </p:nvPr>
        </p:nvSpPr>
        <p:spPr>
          <a:xfrm>
            <a:off x="0" y="785794"/>
            <a:ext cx="9144000" cy="6072206"/>
          </a:xfrm>
          <a:solidFill>
            <a:schemeClr val="accent1">
              <a:lumMod val="20000"/>
              <a:lumOff val="80000"/>
            </a:schemeClr>
          </a:solidFill>
        </p:spPr>
        <p:txBody>
          <a:bodyPr>
            <a:normAutofit/>
          </a:bodyPr>
          <a:lstStyle/>
          <a:p>
            <a:pPr algn="ctr" rtl="1">
              <a:buNone/>
            </a:pPr>
            <a:r>
              <a:rPr lang="ar-DZ" sz="2400" b="1" dirty="0">
                <a:solidFill>
                  <a:schemeClr val="tx2">
                    <a:lumMod val="50000"/>
                  </a:schemeClr>
                </a:solidFill>
              </a:rPr>
              <a:t>  </a:t>
            </a:r>
            <a:r>
              <a:rPr lang="ar-DZ" sz="2800" b="1" dirty="0">
                <a:solidFill>
                  <a:schemeClr val="tx2">
                    <a:lumMod val="50000"/>
                  </a:schemeClr>
                </a:solidFill>
              </a:rPr>
              <a:t>المطلب الأول :مفهوم وخصائص السندات</a:t>
            </a:r>
          </a:p>
          <a:p>
            <a:pPr algn="r" rtl="1">
              <a:buNone/>
            </a:pPr>
            <a:r>
              <a:rPr lang="ar-DZ" sz="2400" b="1" dirty="0"/>
              <a:t>  أولا: تعريف السندات : </a:t>
            </a:r>
          </a:p>
          <a:p>
            <a:pPr algn="r" rtl="1">
              <a:buNone/>
            </a:pPr>
            <a:r>
              <a:rPr lang="ar-DZ" sz="2400" dirty="0"/>
              <a:t>    يعرف السند بأنه صك قابل للتداول بحيث يثبت حق حامله فيما قدمه من مال على سبيل القرض للشركة وحقه في الحصول على فوائد مستحقة في الميعاد المحقق</a:t>
            </a:r>
          </a:p>
          <a:p>
            <a:pPr algn="r" rtl="1">
              <a:buNone/>
            </a:pPr>
            <a:r>
              <a:rPr lang="ar-DZ" sz="2400" b="1" dirty="0">
                <a:solidFill>
                  <a:schemeClr val="tx1">
                    <a:lumMod val="95000"/>
                    <a:lumOff val="5000"/>
                  </a:schemeClr>
                </a:solidFill>
              </a:rPr>
              <a:t>  ثانيا :خصائص السندات :</a:t>
            </a:r>
          </a:p>
          <a:p>
            <a:pPr algn="r" rtl="1"/>
            <a:r>
              <a:rPr lang="ar-DZ" sz="2400" dirty="0">
                <a:solidFill>
                  <a:schemeClr val="tx1">
                    <a:lumMod val="95000"/>
                    <a:lumOff val="5000"/>
                  </a:schemeClr>
                </a:solidFill>
              </a:rPr>
              <a:t> السندات أدوات تعاقدية تقوم على التزامات مالية بين المصدر والمستثمر تحدد فيها العوائد الدورية وحتى نهاية فترة التسديد بمعدلات ثابتة ,مهما تقلبت الأسعار السوقية ومهما كانت ربحية  الجهات المصدرة وظروفها المالية.</a:t>
            </a:r>
          </a:p>
          <a:p>
            <a:pPr algn="r" rtl="1"/>
            <a:r>
              <a:rPr lang="ar-DZ" sz="2400" dirty="0">
                <a:solidFill>
                  <a:schemeClr val="tx1">
                    <a:lumMod val="95000"/>
                    <a:lumOff val="5000"/>
                  </a:schemeClr>
                </a:solidFill>
              </a:rPr>
              <a:t>يتكون السند من قيمة اسمية , تاريخ استحقاق</a:t>
            </a:r>
          </a:p>
          <a:p>
            <a:pPr algn="r" rtl="1"/>
            <a:r>
              <a:rPr lang="ar-DZ" sz="2400" dirty="0">
                <a:solidFill>
                  <a:schemeClr val="tx1">
                    <a:lumMod val="95000"/>
                    <a:lumOff val="5000"/>
                  </a:schemeClr>
                </a:solidFill>
              </a:rPr>
              <a:t> تواجه السندات مخاطر نتيجة لتقلبات أسعار الفائدة </a:t>
            </a:r>
          </a:p>
          <a:p>
            <a:pPr algn="r" rtl="1"/>
            <a:r>
              <a:rPr lang="ar-DZ" sz="2400" dirty="0">
                <a:solidFill>
                  <a:schemeClr val="tx1">
                    <a:lumMod val="95000"/>
                    <a:lumOff val="5000"/>
                  </a:schemeClr>
                </a:solidFill>
              </a:rPr>
              <a:t>علاقة عكسية بين سعر الفائدة وسعر السندات .</a:t>
            </a:r>
          </a:p>
          <a:p>
            <a:pPr algn="r" rtl="1"/>
            <a:r>
              <a:rPr lang="ar-DZ" sz="2400" dirty="0">
                <a:solidFill>
                  <a:schemeClr val="tx1">
                    <a:lumMod val="95000"/>
                    <a:lumOff val="5000"/>
                  </a:schemeClr>
                </a:solidFill>
              </a:rPr>
              <a:t>في حالة إفلاس أو تصفية المؤسسة تمنح الأولوية لحملة السندات في استرجاع رأس مالهم الموظف  باعتبارهم دائنين .</a:t>
            </a:r>
          </a:p>
          <a:p>
            <a:pPr algn="r" rtl="1">
              <a:buNone/>
            </a:pPr>
            <a:endParaRPr lang="fr-FR" sz="2400" b="1" dirty="0">
              <a:solidFill>
                <a:schemeClr val="tx1">
                  <a:lumMod val="95000"/>
                  <a:lumOff val="5000"/>
                </a:schemeClr>
              </a:solidFill>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ssolv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ssolv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ssolv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dissolv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dissolv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dissolve">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dissolv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dissolve">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dissolve">
                                      <p:cBhvr>
                                        <p:cTn id="54" dur="5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dissolve">
                                      <p:cBhvr>
                                        <p:cTn id="5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a:solidFill>
            <a:schemeClr val="accent2">
              <a:lumMod val="20000"/>
              <a:lumOff val="80000"/>
            </a:schemeClr>
          </a:solidFill>
        </p:spPr>
        <p:txBody>
          <a:bodyPr>
            <a:normAutofit/>
          </a:bodyPr>
          <a:lstStyle/>
          <a:p>
            <a:r>
              <a:rPr lang="ar-DZ" sz="3200" b="1" dirty="0">
                <a:solidFill>
                  <a:schemeClr val="accent1">
                    <a:lumMod val="50000"/>
                  </a:schemeClr>
                </a:solidFill>
              </a:rPr>
              <a:t>المطلب الثاني :أنواع السندات </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0" y="714356"/>
            <a:ext cx="9144000" cy="6143644"/>
          </a:xfrm>
          <a:solidFill>
            <a:schemeClr val="accent1">
              <a:lumMod val="20000"/>
              <a:lumOff val="80000"/>
            </a:schemeClr>
          </a:solidFill>
        </p:spPr>
        <p:txBody>
          <a:bodyPr>
            <a:normAutofit fontScale="77500" lnSpcReduction="20000"/>
          </a:bodyPr>
          <a:lstStyle/>
          <a:p>
            <a:pPr algn="ctr" rtl="1">
              <a:buFont typeface="Wingdings" pitchFamily="2" charset="2"/>
              <a:buChar char="ü"/>
            </a:pPr>
            <a:r>
              <a:rPr lang="ar-DZ" sz="4000" dirty="0"/>
              <a:t>تقسيم السندات باعتبار المصدر :</a:t>
            </a:r>
          </a:p>
          <a:p>
            <a:pPr algn="r" rtl="1"/>
            <a:r>
              <a:rPr lang="ar-DZ" sz="4000" dirty="0"/>
              <a:t>سندات المنظمة الإقليمية </a:t>
            </a:r>
          </a:p>
          <a:p>
            <a:pPr algn="r" rtl="1"/>
            <a:r>
              <a:rPr lang="ar-DZ" sz="4000" dirty="0"/>
              <a:t>سندات الدولية </a:t>
            </a:r>
          </a:p>
          <a:p>
            <a:pPr algn="ctr" rtl="1">
              <a:buFont typeface="Wingdings" pitchFamily="2" charset="2"/>
              <a:buChar char="ü"/>
            </a:pPr>
            <a:r>
              <a:rPr lang="ar-DZ" sz="4000" dirty="0"/>
              <a:t>تقسيم السندات باعتبار شكل الإصدار:</a:t>
            </a:r>
          </a:p>
          <a:p>
            <a:pPr algn="r" rtl="1"/>
            <a:r>
              <a:rPr lang="ar-DZ" sz="4000" dirty="0"/>
              <a:t>سندات لحاملها </a:t>
            </a:r>
          </a:p>
          <a:p>
            <a:pPr algn="r" rtl="1"/>
            <a:r>
              <a:rPr lang="ar-DZ" sz="4000" dirty="0"/>
              <a:t>سندات الاسمية</a:t>
            </a:r>
          </a:p>
          <a:p>
            <a:pPr algn="ctr" rtl="1">
              <a:buFont typeface="Wingdings" pitchFamily="2" charset="2"/>
              <a:buChar char="ü"/>
            </a:pPr>
            <a:r>
              <a:rPr lang="ar-DZ" sz="4000" dirty="0"/>
              <a:t>تقسيم السندات وفقا لضمان: </a:t>
            </a:r>
          </a:p>
          <a:p>
            <a:pPr algn="r" rtl="1"/>
            <a:r>
              <a:rPr lang="ar-DZ" sz="4000" dirty="0"/>
              <a:t>سندات مضمونة</a:t>
            </a:r>
          </a:p>
          <a:p>
            <a:pPr algn="r" rtl="1"/>
            <a:r>
              <a:rPr lang="ar-DZ" sz="4000" dirty="0"/>
              <a:t>سندات غير مضمونة </a:t>
            </a:r>
          </a:p>
          <a:p>
            <a:pPr algn="r" rtl="1"/>
            <a:r>
              <a:rPr lang="ar-DZ" sz="4000" dirty="0"/>
              <a:t>سندات وفقا للتحويل </a:t>
            </a:r>
          </a:p>
          <a:p>
            <a:pPr algn="r" rtl="1"/>
            <a:r>
              <a:rPr lang="ar-DZ" sz="4000" dirty="0"/>
              <a:t>سندات قابلة للتحويل </a:t>
            </a:r>
          </a:p>
          <a:p>
            <a:pPr algn="r" rtl="1"/>
            <a:r>
              <a:rPr lang="ar-DZ" sz="4000" dirty="0"/>
              <a:t>سندات غير قابلة للتحويل </a:t>
            </a:r>
          </a:p>
          <a:p>
            <a:pPr algn="r" rtl="1">
              <a:buNone/>
            </a:pPr>
            <a:endParaRPr lang="fr-FR" dirty="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ssolv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ssolv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ssolv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dissolv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dissolv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dissolve">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dissolv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dissolve">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dissolve">
                                      <p:cBhvr>
                                        <p:cTn id="54" dur="5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dissolve">
                                      <p:cBhvr>
                                        <p:cTn id="59" dur="500"/>
                                        <p:tgtEl>
                                          <p:spTgt spid="3">
                                            <p:txEl>
                                              <p:pRg st="8" end="8"/>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Effect transition="in" filter="dissolve">
                                      <p:cBhvr>
                                        <p:cTn id="64" dur="500"/>
                                        <p:tgtEl>
                                          <p:spTgt spid="3">
                                            <p:txEl>
                                              <p:pRg st="9" end="9"/>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3">
                                            <p:txEl>
                                              <p:pRg st="10" end="10"/>
                                            </p:txEl>
                                          </p:spTgt>
                                        </p:tgtEl>
                                        <p:attrNameLst>
                                          <p:attrName>style.visibility</p:attrName>
                                        </p:attrNameLst>
                                      </p:cBhvr>
                                      <p:to>
                                        <p:strVal val="visible"/>
                                      </p:to>
                                    </p:set>
                                    <p:animEffect transition="in" filter="dissolve">
                                      <p:cBhvr>
                                        <p:cTn id="69" dur="500"/>
                                        <p:tgtEl>
                                          <p:spTgt spid="3">
                                            <p:txEl>
                                              <p:pRg st="10" end="10"/>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dissolve">
                                      <p:cBhvr>
                                        <p:cTn id="7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a:solidFill>
            <a:schemeClr val="accent2">
              <a:lumMod val="20000"/>
              <a:lumOff val="80000"/>
            </a:schemeClr>
          </a:solidFill>
        </p:spPr>
        <p:txBody>
          <a:bodyPr>
            <a:normAutofit/>
          </a:bodyPr>
          <a:lstStyle/>
          <a:p>
            <a:pPr rtl="1"/>
            <a:r>
              <a:rPr lang="ar-DZ" sz="2800" b="1" dirty="0">
                <a:solidFill>
                  <a:schemeClr val="accent1">
                    <a:lumMod val="50000"/>
                  </a:schemeClr>
                </a:solidFill>
              </a:rPr>
              <a:t>المــــــــــطلب الثــــــــــالث: تقييم  السندات </a:t>
            </a:r>
            <a:endParaRPr lang="fr-FR" sz="2800" b="1" dirty="0">
              <a:solidFill>
                <a:schemeClr val="accent1">
                  <a:lumMod val="50000"/>
                </a:schemeClr>
              </a:solidFill>
            </a:endParaRPr>
          </a:p>
        </p:txBody>
      </p:sp>
      <p:sp>
        <p:nvSpPr>
          <p:cNvPr id="3" name="Espace réservé du contenu 2"/>
          <p:cNvSpPr>
            <a:spLocks noGrp="1"/>
          </p:cNvSpPr>
          <p:nvPr>
            <p:ph idx="1"/>
          </p:nvPr>
        </p:nvSpPr>
        <p:spPr>
          <a:xfrm>
            <a:off x="0" y="714356"/>
            <a:ext cx="9144000" cy="6143644"/>
          </a:xfrm>
          <a:solidFill>
            <a:schemeClr val="accent1">
              <a:lumMod val="20000"/>
              <a:lumOff val="80000"/>
            </a:schemeClr>
          </a:solidFill>
        </p:spPr>
        <p:txBody>
          <a:bodyPr>
            <a:normAutofit/>
          </a:bodyPr>
          <a:lstStyle/>
          <a:p>
            <a:pPr algn="r" rtl="1">
              <a:buNone/>
            </a:pPr>
            <a:r>
              <a:rPr lang="ar-DZ" sz="2800" dirty="0"/>
              <a:t>                                                                                            -عند تقدير السعر السوقي للسند يجب الأخذ بعين الاعتبار السنوات التي تحصل فيها النقدية الخاصة بمداخيل السند.  </a:t>
            </a:r>
          </a:p>
          <a:p>
            <a:pPr algn="r" rtl="1">
              <a:buNone/>
            </a:pPr>
            <a:endParaRPr lang="ar-DZ" sz="2800" dirty="0"/>
          </a:p>
          <a:p>
            <a:pPr algn="r" rtl="1">
              <a:buNone/>
            </a:pPr>
            <a:endParaRPr lang="ar-DZ"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4" name="Rectangle 6"/>
          <p:cNvSpPr>
            <a:spLocks noChangeArrowheads="1"/>
          </p:cNvSpPr>
          <p:nvPr/>
        </p:nvSpPr>
        <p:spPr bwMode="auto">
          <a:xfrm>
            <a:off x="4857752" y="3429000"/>
            <a:ext cx="47160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4000" i="0" u="none" strike="noStrike" cap="none" normalizeH="0" baseline="0" dirty="0">
                <a:ln>
                  <a:noFill/>
                </a:ln>
                <a:solidFill>
                  <a:schemeClr val="tx1"/>
                </a:solidFill>
                <a:effectLst/>
                <a:latin typeface="Calibri" pitchFamily="34" charset="0"/>
                <a:ea typeface="Times New Roman" pitchFamily="18" charset="0"/>
                <a:cs typeface="Calibri" pitchFamily="34" charset="0"/>
              </a:rPr>
              <a:t>+</a:t>
            </a:r>
            <a:r>
              <a:rPr kumimoji="0" lang="fr-FR" sz="11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pic>
        <p:nvPicPr>
          <p:cNvPr id="2057" name="Picture 9"/>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00100" y="3500438"/>
            <a:ext cx="2113579" cy="928694"/>
          </a:xfrm>
          <a:prstGeom prst="rect">
            <a:avLst/>
          </a:prstGeom>
          <a:noFill/>
        </p:spPr>
      </p:pic>
      <p:pic>
        <p:nvPicPr>
          <p:cNvPr id="2056" name="Picture 8"/>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500430" y="3429000"/>
            <a:ext cx="1285884" cy="1062043"/>
          </a:xfrm>
          <a:prstGeom prst="rect">
            <a:avLst/>
          </a:prstGeom>
          <a:noFill/>
        </p:spPr>
      </p:pic>
      <p:pic>
        <p:nvPicPr>
          <p:cNvPr id="2055"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500694" y="3357562"/>
            <a:ext cx="1857388" cy="1214446"/>
          </a:xfrm>
          <a:prstGeom prst="rect">
            <a:avLst/>
          </a:prstGeom>
          <a:noFill/>
        </p:spPr>
      </p:pic>
      <p:sp>
        <p:nvSpPr>
          <p:cNvPr id="20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9" name="Rectangle 11"/>
          <p:cNvSpPr>
            <a:spLocks noChangeArrowheads="1"/>
          </p:cNvSpPr>
          <p:nvPr/>
        </p:nvSpPr>
        <p:spPr bwMode="auto">
          <a:xfrm>
            <a:off x="2857488" y="2571744"/>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2060" name="Rectangle 12"/>
          <p:cNvSpPr>
            <a:spLocks noChangeArrowheads="1"/>
          </p:cNvSpPr>
          <p:nvPr/>
        </p:nvSpPr>
        <p:spPr bwMode="auto">
          <a:xfrm>
            <a:off x="3143240" y="3429000"/>
            <a:ext cx="942975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a:t>
            </a:r>
            <a:r>
              <a:rPr kumimoji="0" lang="fr-FR" sz="40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a:t>
            </a:r>
            <a:endParaRPr kumimoji="0" lang="fr-FR"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ssolv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nodeType="clickEffect">
                                  <p:stCondLst>
                                    <p:cond delay="0"/>
                                  </p:stCondLst>
                                  <p:childTnLst>
                                    <p:set>
                                      <p:cBhvr>
                                        <p:cTn id="21" dur="1" fill="hold">
                                          <p:stCondLst>
                                            <p:cond delay="0"/>
                                          </p:stCondLst>
                                        </p:cTn>
                                        <p:tgtEl>
                                          <p:spTgt spid="2057"/>
                                        </p:tgtEl>
                                        <p:attrNameLst>
                                          <p:attrName>style.visibility</p:attrName>
                                        </p:attrNameLst>
                                      </p:cBhvr>
                                      <p:to>
                                        <p:strVal val="visible"/>
                                      </p:to>
                                    </p:set>
                                    <p:anim calcmode="lin" valueType="num">
                                      <p:cBhvr>
                                        <p:cTn id="22" dur="1000" fill="hold"/>
                                        <p:tgtEl>
                                          <p:spTgt spid="2057"/>
                                        </p:tgtEl>
                                        <p:attrNameLst>
                                          <p:attrName>ppt_w</p:attrName>
                                        </p:attrNameLst>
                                      </p:cBhvr>
                                      <p:tavLst>
                                        <p:tav tm="0">
                                          <p:val>
                                            <p:strVal val="#ppt_w*0.70"/>
                                          </p:val>
                                        </p:tav>
                                        <p:tav tm="100000">
                                          <p:val>
                                            <p:strVal val="#ppt_w"/>
                                          </p:val>
                                        </p:tav>
                                      </p:tavLst>
                                    </p:anim>
                                    <p:anim calcmode="lin" valueType="num">
                                      <p:cBhvr>
                                        <p:cTn id="23" dur="1000" fill="hold"/>
                                        <p:tgtEl>
                                          <p:spTgt spid="2057"/>
                                        </p:tgtEl>
                                        <p:attrNameLst>
                                          <p:attrName>ppt_h</p:attrName>
                                        </p:attrNameLst>
                                      </p:cBhvr>
                                      <p:tavLst>
                                        <p:tav tm="0">
                                          <p:val>
                                            <p:strVal val="#ppt_h"/>
                                          </p:val>
                                        </p:tav>
                                        <p:tav tm="100000">
                                          <p:val>
                                            <p:strVal val="#ppt_h"/>
                                          </p:val>
                                        </p:tav>
                                      </p:tavLst>
                                    </p:anim>
                                    <p:animEffect transition="in" filter="fade">
                                      <p:cBhvr>
                                        <p:cTn id="24" dur="1000"/>
                                        <p:tgtEl>
                                          <p:spTgt spid="2057"/>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2060"/>
                                        </p:tgtEl>
                                        <p:attrNameLst>
                                          <p:attrName>style.visibility</p:attrName>
                                        </p:attrNameLst>
                                      </p:cBhvr>
                                      <p:to>
                                        <p:strVal val="visible"/>
                                      </p:to>
                                    </p:set>
                                    <p:anim calcmode="lin" valueType="num">
                                      <p:cBhvr>
                                        <p:cTn id="29" dur="1000" fill="hold"/>
                                        <p:tgtEl>
                                          <p:spTgt spid="2060"/>
                                        </p:tgtEl>
                                        <p:attrNameLst>
                                          <p:attrName>ppt_w</p:attrName>
                                        </p:attrNameLst>
                                      </p:cBhvr>
                                      <p:tavLst>
                                        <p:tav tm="0">
                                          <p:val>
                                            <p:strVal val="#ppt_w*0.70"/>
                                          </p:val>
                                        </p:tav>
                                        <p:tav tm="100000">
                                          <p:val>
                                            <p:strVal val="#ppt_w"/>
                                          </p:val>
                                        </p:tav>
                                      </p:tavLst>
                                    </p:anim>
                                    <p:anim calcmode="lin" valueType="num">
                                      <p:cBhvr>
                                        <p:cTn id="30" dur="1000" fill="hold"/>
                                        <p:tgtEl>
                                          <p:spTgt spid="2060"/>
                                        </p:tgtEl>
                                        <p:attrNameLst>
                                          <p:attrName>ppt_h</p:attrName>
                                        </p:attrNameLst>
                                      </p:cBhvr>
                                      <p:tavLst>
                                        <p:tav tm="0">
                                          <p:val>
                                            <p:strVal val="#ppt_h"/>
                                          </p:val>
                                        </p:tav>
                                        <p:tav tm="100000">
                                          <p:val>
                                            <p:strVal val="#ppt_h"/>
                                          </p:val>
                                        </p:tav>
                                      </p:tavLst>
                                    </p:anim>
                                    <p:animEffect transition="in" filter="fade">
                                      <p:cBhvr>
                                        <p:cTn id="31" dur="1000"/>
                                        <p:tgtEl>
                                          <p:spTgt spid="2060"/>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2056"/>
                                        </p:tgtEl>
                                        <p:attrNameLst>
                                          <p:attrName>style.visibility</p:attrName>
                                        </p:attrNameLst>
                                      </p:cBhvr>
                                      <p:to>
                                        <p:strVal val="visible"/>
                                      </p:to>
                                    </p:set>
                                    <p:anim calcmode="lin" valueType="num">
                                      <p:cBhvr>
                                        <p:cTn id="36" dur="1000" fill="hold"/>
                                        <p:tgtEl>
                                          <p:spTgt spid="2056"/>
                                        </p:tgtEl>
                                        <p:attrNameLst>
                                          <p:attrName>ppt_w</p:attrName>
                                        </p:attrNameLst>
                                      </p:cBhvr>
                                      <p:tavLst>
                                        <p:tav tm="0">
                                          <p:val>
                                            <p:strVal val="#ppt_w*0.70"/>
                                          </p:val>
                                        </p:tav>
                                        <p:tav tm="100000">
                                          <p:val>
                                            <p:strVal val="#ppt_w"/>
                                          </p:val>
                                        </p:tav>
                                      </p:tavLst>
                                    </p:anim>
                                    <p:anim calcmode="lin" valueType="num">
                                      <p:cBhvr>
                                        <p:cTn id="37" dur="1000" fill="hold"/>
                                        <p:tgtEl>
                                          <p:spTgt spid="2056"/>
                                        </p:tgtEl>
                                        <p:attrNameLst>
                                          <p:attrName>ppt_h</p:attrName>
                                        </p:attrNameLst>
                                      </p:cBhvr>
                                      <p:tavLst>
                                        <p:tav tm="0">
                                          <p:val>
                                            <p:strVal val="#ppt_h"/>
                                          </p:val>
                                        </p:tav>
                                        <p:tav tm="100000">
                                          <p:val>
                                            <p:strVal val="#ppt_h"/>
                                          </p:val>
                                        </p:tav>
                                      </p:tavLst>
                                    </p:anim>
                                    <p:animEffect transition="in" filter="fade">
                                      <p:cBhvr>
                                        <p:cTn id="38" dur="1000"/>
                                        <p:tgtEl>
                                          <p:spTgt spid="2056"/>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2054"/>
                                        </p:tgtEl>
                                        <p:attrNameLst>
                                          <p:attrName>style.visibility</p:attrName>
                                        </p:attrNameLst>
                                      </p:cBhvr>
                                      <p:to>
                                        <p:strVal val="visible"/>
                                      </p:to>
                                    </p:set>
                                    <p:anim calcmode="lin" valueType="num">
                                      <p:cBhvr>
                                        <p:cTn id="43" dur="1000" fill="hold"/>
                                        <p:tgtEl>
                                          <p:spTgt spid="2054"/>
                                        </p:tgtEl>
                                        <p:attrNameLst>
                                          <p:attrName>ppt_w</p:attrName>
                                        </p:attrNameLst>
                                      </p:cBhvr>
                                      <p:tavLst>
                                        <p:tav tm="0">
                                          <p:val>
                                            <p:strVal val="#ppt_w*0.70"/>
                                          </p:val>
                                        </p:tav>
                                        <p:tav tm="100000">
                                          <p:val>
                                            <p:strVal val="#ppt_w"/>
                                          </p:val>
                                        </p:tav>
                                      </p:tavLst>
                                    </p:anim>
                                    <p:anim calcmode="lin" valueType="num">
                                      <p:cBhvr>
                                        <p:cTn id="44" dur="1000" fill="hold"/>
                                        <p:tgtEl>
                                          <p:spTgt spid="2054"/>
                                        </p:tgtEl>
                                        <p:attrNameLst>
                                          <p:attrName>ppt_h</p:attrName>
                                        </p:attrNameLst>
                                      </p:cBhvr>
                                      <p:tavLst>
                                        <p:tav tm="0">
                                          <p:val>
                                            <p:strVal val="#ppt_h"/>
                                          </p:val>
                                        </p:tav>
                                        <p:tav tm="100000">
                                          <p:val>
                                            <p:strVal val="#ppt_h"/>
                                          </p:val>
                                        </p:tav>
                                      </p:tavLst>
                                    </p:anim>
                                    <p:animEffect transition="in" filter="fade">
                                      <p:cBhvr>
                                        <p:cTn id="45" dur="1000"/>
                                        <p:tgtEl>
                                          <p:spTgt spid="2054"/>
                                        </p:tgtEl>
                                      </p:cBhvr>
                                    </p:animEffec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nodeType="clickEffect">
                                  <p:stCondLst>
                                    <p:cond delay="0"/>
                                  </p:stCondLst>
                                  <p:childTnLst>
                                    <p:set>
                                      <p:cBhvr>
                                        <p:cTn id="49" dur="1" fill="hold">
                                          <p:stCondLst>
                                            <p:cond delay="0"/>
                                          </p:stCondLst>
                                        </p:cTn>
                                        <p:tgtEl>
                                          <p:spTgt spid="2055"/>
                                        </p:tgtEl>
                                        <p:attrNameLst>
                                          <p:attrName>style.visibility</p:attrName>
                                        </p:attrNameLst>
                                      </p:cBhvr>
                                      <p:to>
                                        <p:strVal val="visible"/>
                                      </p:to>
                                    </p:set>
                                    <p:anim calcmode="lin" valueType="num">
                                      <p:cBhvr>
                                        <p:cTn id="50" dur="1000" fill="hold"/>
                                        <p:tgtEl>
                                          <p:spTgt spid="2055"/>
                                        </p:tgtEl>
                                        <p:attrNameLst>
                                          <p:attrName>ppt_w</p:attrName>
                                        </p:attrNameLst>
                                      </p:cBhvr>
                                      <p:tavLst>
                                        <p:tav tm="0">
                                          <p:val>
                                            <p:strVal val="#ppt_w*0.70"/>
                                          </p:val>
                                        </p:tav>
                                        <p:tav tm="100000">
                                          <p:val>
                                            <p:strVal val="#ppt_w"/>
                                          </p:val>
                                        </p:tav>
                                      </p:tavLst>
                                    </p:anim>
                                    <p:anim calcmode="lin" valueType="num">
                                      <p:cBhvr>
                                        <p:cTn id="51" dur="1000" fill="hold"/>
                                        <p:tgtEl>
                                          <p:spTgt spid="2055"/>
                                        </p:tgtEl>
                                        <p:attrNameLst>
                                          <p:attrName>ppt_h</p:attrName>
                                        </p:attrNameLst>
                                      </p:cBhvr>
                                      <p:tavLst>
                                        <p:tav tm="0">
                                          <p:val>
                                            <p:strVal val="#ppt_h"/>
                                          </p:val>
                                        </p:tav>
                                        <p:tav tm="100000">
                                          <p:val>
                                            <p:strVal val="#ppt_h"/>
                                          </p:val>
                                        </p:tav>
                                      </p:tavLst>
                                    </p:anim>
                                    <p:animEffect transition="in" filter="fade">
                                      <p:cBhvr>
                                        <p:cTn id="52" dur="1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2054" grpId="0"/>
      <p:bldP spid="206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a:solidFill>
            <a:schemeClr val="accent3">
              <a:lumMod val="40000"/>
              <a:lumOff val="60000"/>
            </a:schemeClr>
          </a:solidFill>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rtl="1"/>
            <a:r>
              <a:rPr lang="ar-DZ" sz="3600" b="1" spc="50" dirty="0">
                <a:ln w="11430">
                  <a:solidFill>
                    <a:sysClr val="windowText" lastClr="000000"/>
                  </a:solidFill>
                </a:ln>
                <a:solidFill>
                  <a:schemeClr val="tx1">
                    <a:lumMod val="95000"/>
                    <a:lumOff val="5000"/>
                  </a:schemeClr>
                </a:solidFill>
                <a:effectLst>
                  <a:outerShdw blurRad="76200" dist="50800" dir="5400000" algn="tl" rotWithShape="0">
                    <a:srgbClr val="000000">
                      <a:alpha val="65000"/>
                    </a:srgbClr>
                  </a:outerShdw>
                </a:effectLst>
              </a:rPr>
              <a:t>المبحــــــــث الثالث :ســــ0عر الفائدة التوازني </a:t>
            </a:r>
            <a:endParaRPr lang="fr-FR" sz="3600" b="1" spc="50" dirty="0">
              <a:ln w="11430">
                <a:solidFill>
                  <a:sysClr val="windowText" lastClr="000000"/>
                </a:solidFill>
              </a:ln>
              <a:solidFill>
                <a:schemeClr val="tx1">
                  <a:lumMod val="95000"/>
                  <a:lumOff val="5000"/>
                </a:schemeClr>
              </a:solidFill>
              <a:effectLst>
                <a:outerShdw blurRad="76200" dist="50800" dir="5400000" algn="tl" rotWithShape="0">
                  <a:srgbClr val="000000">
                    <a:alpha val="65000"/>
                  </a:srgbClr>
                </a:outerShdw>
              </a:effectLst>
            </a:endParaRPr>
          </a:p>
        </p:txBody>
      </p:sp>
      <p:sp>
        <p:nvSpPr>
          <p:cNvPr id="3" name="Espace réservé du contenu 2"/>
          <p:cNvSpPr>
            <a:spLocks noGrp="1"/>
          </p:cNvSpPr>
          <p:nvPr>
            <p:ph idx="1"/>
          </p:nvPr>
        </p:nvSpPr>
        <p:spPr>
          <a:xfrm>
            <a:off x="0" y="714356"/>
            <a:ext cx="9144000" cy="6143644"/>
          </a:xfrm>
          <a:solidFill>
            <a:schemeClr val="accent1">
              <a:lumMod val="20000"/>
              <a:lumOff val="80000"/>
            </a:schemeClr>
          </a:solidFill>
        </p:spPr>
        <p:txBody>
          <a:bodyPr>
            <a:normAutofit fontScale="85000" lnSpcReduction="10000"/>
          </a:bodyPr>
          <a:lstStyle/>
          <a:p>
            <a:pPr algn="r" rtl="1">
              <a:lnSpc>
                <a:spcPct val="160000"/>
              </a:lnSpc>
              <a:buNone/>
            </a:pPr>
            <a:r>
              <a:rPr lang="ar-DZ" dirty="0">
                <a:solidFill>
                  <a:schemeClr val="tx2">
                    <a:lumMod val="50000"/>
                  </a:schemeClr>
                </a:solidFill>
              </a:rPr>
              <a:t>  </a:t>
            </a:r>
            <a:r>
              <a:rPr lang="ar-DZ" sz="3600" b="1" dirty="0">
                <a:solidFill>
                  <a:schemeClr val="accent1">
                    <a:lumMod val="50000"/>
                  </a:schemeClr>
                </a:solidFill>
              </a:rPr>
              <a:t>المطلب الأول : سعر الفائدة عند الكلاسيك والنظرية  المعدة للاقتراض</a:t>
            </a:r>
          </a:p>
          <a:p>
            <a:pPr algn="r" rtl="1">
              <a:lnSpc>
                <a:spcPct val="160000"/>
              </a:lnSpc>
            </a:pPr>
            <a:r>
              <a:rPr lang="ar-DZ" sz="3000" dirty="0"/>
              <a:t>أولا :النظرية الكلاسيكية في سعر الفائدة :</a:t>
            </a:r>
          </a:p>
          <a:p>
            <a:pPr algn="r" rtl="1">
              <a:lnSpc>
                <a:spcPct val="160000"/>
              </a:lnSpc>
              <a:buNone/>
            </a:pPr>
            <a:r>
              <a:rPr lang="ar-DZ" sz="3000" dirty="0"/>
              <a:t>      تعرف بنظرية الاستثمار لسعر الفائدة  ومن أهم روادها أدم سميث وريكاردو .</a:t>
            </a:r>
          </a:p>
          <a:p>
            <a:pPr algn="r" rtl="1">
              <a:lnSpc>
                <a:spcPct val="160000"/>
              </a:lnSpc>
            </a:pPr>
            <a:r>
              <a:rPr lang="ar-DZ" sz="3000" u="sng" dirty="0"/>
              <a:t>سعر الفائدة : </a:t>
            </a:r>
            <a:r>
              <a:rPr lang="ar-DZ" sz="3000" dirty="0"/>
              <a:t>هو عبارة عن العلاوة التي يجب أن تدفع للأفراد لـتأجيل الاستهلاك الحاضر ومن جهة أخرى هو الثمن الذي يجب أن يدفع للاستخدام رأس المال في المعنى الحقيقي.</a:t>
            </a:r>
          </a:p>
          <a:p>
            <a:pPr algn="r" rtl="1">
              <a:lnSpc>
                <a:spcPct val="160000"/>
              </a:lnSpc>
            </a:pPr>
            <a:r>
              <a:rPr lang="ar-DZ" sz="3000" u="sng" dirty="0" err="1"/>
              <a:t>سعرالفائدة</a:t>
            </a:r>
            <a:r>
              <a:rPr lang="ar-DZ" sz="3000" u="sng" dirty="0"/>
              <a:t> </a:t>
            </a:r>
            <a:r>
              <a:rPr lang="ar-DZ" sz="3000" dirty="0"/>
              <a:t>: متغير حقيقي عن طريق تقاطع منحنى الادخار مع منحنى الاستثمار .</a:t>
            </a:r>
          </a:p>
          <a:p>
            <a:pPr algn="r" rtl="1">
              <a:lnSpc>
                <a:spcPct val="160000"/>
              </a:lnSpc>
            </a:pPr>
            <a:r>
              <a:rPr lang="ar-DZ" sz="3000" u="sng" dirty="0"/>
              <a:t>ادخار </a:t>
            </a:r>
            <a:r>
              <a:rPr lang="ar-DZ" sz="3000" dirty="0"/>
              <a:t>: عرض رأس المال .</a:t>
            </a:r>
          </a:p>
          <a:p>
            <a:pPr algn="r" rtl="1">
              <a:lnSpc>
                <a:spcPct val="160000"/>
              </a:lnSpc>
            </a:pPr>
            <a:r>
              <a:rPr lang="ar-DZ" sz="3000" u="sng" dirty="0"/>
              <a:t>استثمار</a:t>
            </a:r>
            <a:r>
              <a:rPr lang="ar-DZ" sz="3000" dirty="0"/>
              <a:t> : طلب رأس المال.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ssolv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ssolv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dissolv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dissolv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dissolve">
                                      <p:cBhvr>
                                        <p:cTn id="4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57232"/>
          </a:xfrm>
          <a:solidFill>
            <a:schemeClr val="accent6">
              <a:lumMod val="40000"/>
              <a:lumOff val="60000"/>
            </a:schemeClr>
          </a:solidFill>
        </p:spPr>
        <p:txBody>
          <a:bodyPr>
            <a:normAutofit/>
          </a:bodyPr>
          <a:lstStyle/>
          <a:p>
            <a:pPr rtl="1"/>
            <a:r>
              <a:rPr lang="ar-DZ" sz="2800" b="1" u="sng" dirty="0"/>
              <a:t>ثانيا</a:t>
            </a:r>
            <a:r>
              <a:rPr lang="ar-DZ" sz="2800" u="sng" dirty="0"/>
              <a:t> </a:t>
            </a:r>
            <a:r>
              <a:rPr lang="ar-DZ" sz="2800" b="1" u="sng" dirty="0"/>
              <a:t>:نظرية المعدة للاقتراض:</a:t>
            </a:r>
            <a:endParaRPr lang="fr-FR" sz="2800" b="1" u="sng" dirty="0"/>
          </a:p>
        </p:txBody>
      </p:sp>
      <p:sp>
        <p:nvSpPr>
          <p:cNvPr id="3" name="Espace réservé du contenu 2"/>
          <p:cNvSpPr>
            <a:spLocks noGrp="1"/>
          </p:cNvSpPr>
          <p:nvPr>
            <p:ph idx="1"/>
          </p:nvPr>
        </p:nvSpPr>
        <p:spPr>
          <a:xfrm>
            <a:off x="0" y="857232"/>
            <a:ext cx="9144000" cy="6000768"/>
          </a:xfrm>
          <a:solidFill>
            <a:schemeClr val="accent1">
              <a:lumMod val="20000"/>
              <a:lumOff val="80000"/>
            </a:schemeClr>
          </a:solidFill>
        </p:spPr>
        <p:txBody>
          <a:bodyPr>
            <a:normAutofit/>
          </a:bodyPr>
          <a:lstStyle/>
          <a:p>
            <a:pPr algn="r" rtl="1">
              <a:lnSpc>
                <a:spcPct val="150000"/>
              </a:lnSpc>
            </a:pPr>
            <a:r>
              <a:rPr lang="ar-DZ" sz="2400" dirty="0"/>
              <a:t>نظرية سعر الفائدة الكلاسيكية الحديثة( وسيكسل ) فهي تجمع بين النواحي نقدية والحقيقية من اجل تحديد سعر الفائدة عن طريق تقاطع منحنى عرض الأرصدة المعدة للاقتراض </a:t>
            </a:r>
            <a:r>
              <a:rPr lang="fr-FR" sz="2400" dirty="0"/>
              <a:t>S+M).</a:t>
            </a:r>
            <a:r>
              <a:rPr lang="ar-DZ" sz="2400" dirty="0"/>
              <a:t>)ومنحنى طلب الأرصدة المعدة للاقتراض( </a:t>
            </a:r>
            <a:r>
              <a:rPr lang="fr-FR" sz="2400" dirty="0"/>
              <a:t>I+H</a:t>
            </a:r>
            <a:r>
              <a:rPr lang="ar-DZ" sz="2400" dirty="0"/>
              <a:t>)</a:t>
            </a:r>
            <a:endParaRPr lang="fr-FR" sz="2400" dirty="0"/>
          </a:p>
          <a:p>
            <a:pPr algn="r" rtl="1">
              <a:lnSpc>
                <a:spcPct val="150000"/>
              </a:lnSpc>
            </a:pPr>
            <a:r>
              <a:rPr lang="fr-FR" sz="2400" dirty="0"/>
              <a:t>M</a:t>
            </a:r>
            <a:r>
              <a:rPr lang="ar-DZ" sz="2400" dirty="0"/>
              <a:t>: عرض نقود الائتمان المصرفية .</a:t>
            </a:r>
            <a:endParaRPr lang="fr-FR" sz="2400" dirty="0"/>
          </a:p>
          <a:p>
            <a:pPr algn="r" rtl="1">
              <a:lnSpc>
                <a:spcPct val="150000"/>
              </a:lnSpc>
            </a:pPr>
            <a:r>
              <a:rPr lang="fr-FR" sz="2400" dirty="0"/>
              <a:t>S</a:t>
            </a:r>
            <a:r>
              <a:rPr lang="ar-DZ" sz="2400" dirty="0"/>
              <a:t>:يمثل الادخار .</a:t>
            </a:r>
          </a:p>
          <a:p>
            <a:pPr algn="r" rtl="1">
              <a:lnSpc>
                <a:spcPct val="150000"/>
              </a:lnSpc>
            </a:pPr>
            <a:r>
              <a:rPr lang="fr-FR" sz="2400" dirty="0"/>
              <a:t>H</a:t>
            </a:r>
            <a:r>
              <a:rPr lang="ar-DZ" sz="2400" dirty="0"/>
              <a:t>:رغبة الأفراد في اكتناز الأموال</a:t>
            </a:r>
            <a:r>
              <a:rPr lang="fr-FR" sz="2400" dirty="0"/>
              <a:t>.</a:t>
            </a:r>
            <a:r>
              <a:rPr lang="ar-DZ" sz="2400" dirty="0"/>
              <a:t> </a:t>
            </a:r>
          </a:p>
          <a:p>
            <a:pPr algn="r" rtl="1">
              <a:lnSpc>
                <a:spcPct val="150000"/>
              </a:lnSpc>
            </a:pPr>
            <a:r>
              <a:rPr lang="fr-FR" sz="2400" dirty="0"/>
              <a:t> I</a:t>
            </a:r>
            <a:r>
              <a:rPr lang="ar-DZ" sz="2400" dirty="0"/>
              <a:t>: هي الاستثمار.</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heckerboard(across)">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checkerboard(across)">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checkerboard(across)">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checkerboard(across)">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checkerboard(across)">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checkerboard(across)">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a:solidFill>
            <a:schemeClr val="accent2">
              <a:lumMod val="20000"/>
              <a:lumOff val="80000"/>
            </a:schemeClr>
          </a:solidFill>
        </p:spPr>
        <p:txBody>
          <a:bodyPr>
            <a:normAutofit/>
          </a:bodyPr>
          <a:lstStyle/>
          <a:p>
            <a:pPr rtl="1"/>
            <a:r>
              <a:rPr lang="ar-DZ" sz="3200" b="1" dirty="0">
                <a:solidFill>
                  <a:schemeClr val="tx1">
                    <a:lumMod val="95000"/>
                    <a:lumOff val="5000"/>
                  </a:schemeClr>
                </a:solidFill>
              </a:rPr>
              <a:t>المــــــــطلب الثاني :نظـــــرية </a:t>
            </a:r>
            <a:r>
              <a:rPr lang="ar-DZ" sz="3200" b="1" dirty="0" err="1">
                <a:solidFill>
                  <a:schemeClr val="tx1">
                    <a:lumMod val="95000"/>
                    <a:lumOff val="5000"/>
                  </a:schemeClr>
                </a:solidFill>
              </a:rPr>
              <a:t>كيــنز</a:t>
            </a:r>
            <a:endParaRPr lang="fr-FR" sz="3200" b="1" dirty="0">
              <a:solidFill>
                <a:schemeClr val="tx1">
                  <a:lumMod val="95000"/>
                  <a:lumOff val="5000"/>
                </a:schemeClr>
              </a:solidFill>
            </a:endParaRPr>
          </a:p>
        </p:txBody>
      </p:sp>
      <p:sp>
        <p:nvSpPr>
          <p:cNvPr id="3" name="Espace réservé du contenu 2"/>
          <p:cNvSpPr>
            <a:spLocks noGrp="1"/>
          </p:cNvSpPr>
          <p:nvPr>
            <p:ph idx="1"/>
          </p:nvPr>
        </p:nvSpPr>
        <p:spPr>
          <a:xfrm>
            <a:off x="0" y="714356"/>
            <a:ext cx="9144000" cy="6143644"/>
          </a:xfrm>
          <a:solidFill>
            <a:schemeClr val="accent1">
              <a:lumMod val="20000"/>
              <a:lumOff val="80000"/>
            </a:schemeClr>
          </a:solidFill>
        </p:spPr>
        <p:txBody>
          <a:bodyPr>
            <a:normAutofit/>
          </a:bodyPr>
          <a:lstStyle/>
          <a:p>
            <a:pPr algn="r" rtl="1">
              <a:lnSpc>
                <a:spcPct val="150000"/>
              </a:lnSpc>
            </a:pPr>
            <a:r>
              <a:rPr lang="ar-DZ" sz="2400" dirty="0"/>
              <a:t>اعتبر أن سعر الفائدة هو متغير نقدي وأنه ثمن تخلي عن سيولة وتتحقق عن طريق تقاطع منحنى الطلب على نقود مع منحنى عرض النقود .</a:t>
            </a:r>
          </a:p>
          <a:p>
            <a:pPr algn="r" rtl="1">
              <a:lnSpc>
                <a:spcPct val="150000"/>
              </a:lnSpc>
            </a:pPr>
            <a:r>
              <a:rPr lang="ar-DZ" sz="2400" dirty="0"/>
              <a:t>تفضيل السيولة عند </a:t>
            </a:r>
            <a:r>
              <a:rPr lang="ar-DZ" sz="2400" dirty="0" err="1"/>
              <a:t>كينز</a:t>
            </a:r>
            <a:r>
              <a:rPr lang="ar-DZ" sz="2400" dirty="0"/>
              <a:t> .</a:t>
            </a:r>
          </a:p>
          <a:p>
            <a:pPr algn="r" rtl="1">
              <a:lnSpc>
                <a:spcPct val="150000"/>
              </a:lnSpc>
            </a:pPr>
            <a:r>
              <a:rPr lang="ar-DZ" sz="2400" u="sng" dirty="0"/>
              <a:t>بدافع المعاملات</a:t>
            </a:r>
            <a:r>
              <a:rPr lang="ar-DZ" sz="2400" dirty="0"/>
              <a:t> :</a:t>
            </a:r>
            <a:r>
              <a:rPr lang="fr-FR" sz="2400" dirty="0" err="1"/>
              <a:t>lf</a:t>
            </a:r>
            <a:r>
              <a:rPr lang="fr-FR" sz="2400" dirty="0"/>
              <a:t>=f(y).</a:t>
            </a:r>
            <a:r>
              <a:rPr lang="ar-DZ" sz="2400" dirty="0"/>
              <a:t> تحتفظ الأفراد بنقود بغرض المعاملات  اليومية. </a:t>
            </a:r>
          </a:p>
          <a:p>
            <a:pPr algn="r" rtl="1">
              <a:lnSpc>
                <a:spcPct val="150000"/>
              </a:lnSpc>
            </a:pPr>
            <a:r>
              <a:rPr lang="ar-DZ" sz="2400" u="sng" dirty="0"/>
              <a:t>بدافع الاحتياط:  </a:t>
            </a:r>
            <a:r>
              <a:rPr lang="ar-DZ" sz="2400" dirty="0"/>
              <a:t>تحتفظ الأفراد أو الشركات بالأرصدة نقدية لمواجهة تطورات وأحداث مستقبلية سواء المتوقعة أو غير المتوقعة مرض أو وفاة أو مشاكل </a:t>
            </a:r>
          </a:p>
          <a:p>
            <a:pPr algn="r" rtl="1">
              <a:lnSpc>
                <a:spcPct val="150000"/>
              </a:lnSpc>
            </a:pPr>
            <a:r>
              <a:rPr lang="ar-DZ" sz="2400" u="sng" dirty="0"/>
              <a:t>بدافع المضاربة </a:t>
            </a:r>
            <a:r>
              <a:rPr lang="ar-DZ" sz="2400" dirty="0"/>
              <a:t>:تحتفظ الشركات والإفراد بالأرصدة النقدية بعرض تحقيق أرباح من المضاربة بشراء وبيع السندات في السوق .</a:t>
            </a:r>
          </a:p>
          <a:p>
            <a:pPr algn="r" rtl="1"/>
            <a:endParaRPr lang="ar-DZ" sz="2400" dirty="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ssolv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ssolv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ssolv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dissolv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dissolv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dissolve">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8" presetClass="exit" presetSubtype="16" fill="hold" grpId="1" nodeType="clickEffect">
                                  <p:stCondLst>
                                    <p:cond delay="0"/>
                                  </p:stCondLst>
                                  <p:childTnLst>
                                    <p:animEffect transition="out" filter="diamond(in)">
                                      <p:cBhvr>
                                        <p:cTn id="43" dur="2000"/>
                                        <p:tgtEl>
                                          <p:spTgt spid="2"/>
                                        </p:tgtEl>
                                      </p:cBhvr>
                                    </p:animEffect>
                                    <p:set>
                                      <p:cBhvr>
                                        <p:cTn id="44" dur="1" fill="hold">
                                          <p:stCondLst>
                                            <p:cond delay="1999"/>
                                          </p:stCondLst>
                                        </p:cTn>
                                        <p:tgtEl>
                                          <p:spTgt spid="2"/>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 presetClass="exit" presetSubtype="10" fill="hold" grpId="1" nodeType="clickEffect">
                                  <p:stCondLst>
                                    <p:cond delay="0"/>
                                  </p:stCondLst>
                                  <p:childTnLst>
                                    <p:animEffect transition="out" filter="blinds(horizontal)">
                                      <p:cBhvr>
                                        <p:cTn id="48" dur="500"/>
                                        <p:tgtEl>
                                          <p:spTgt spid="3">
                                            <p:txEl>
                                              <p:pRg st="0" end="0"/>
                                            </p:txEl>
                                          </p:spTgt>
                                        </p:tgtEl>
                                      </p:cBhvr>
                                    </p:animEffect>
                                    <p:set>
                                      <p:cBhvr>
                                        <p:cTn id="4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3" presetClass="exit" presetSubtype="10" fill="hold" grpId="1" nodeType="clickEffect">
                                  <p:stCondLst>
                                    <p:cond delay="0"/>
                                  </p:stCondLst>
                                  <p:childTnLst>
                                    <p:animEffect transition="out" filter="blinds(horizontal)">
                                      <p:cBhvr>
                                        <p:cTn id="53" dur="500"/>
                                        <p:tgtEl>
                                          <p:spTgt spid="3">
                                            <p:txEl>
                                              <p:pRg st="1" end="1"/>
                                            </p:txEl>
                                          </p:spTgt>
                                        </p:tgtEl>
                                      </p:cBhvr>
                                    </p:animEffect>
                                    <p:set>
                                      <p:cBhvr>
                                        <p:cTn id="54"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3" presetClass="exit" presetSubtype="10" fill="hold" grpId="1" nodeType="clickEffect">
                                  <p:stCondLst>
                                    <p:cond delay="0"/>
                                  </p:stCondLst>
                                  <p:childTnLst>
                                    <p:animEffect transition="out" filter="blinds(horizontal)">
                                      <p:cBhvr>
                                        <p:cTn id="58" dur="500"/>
                                        <p:tgtEl>
                                          <p:spTgt spid="3">
                                            <p:txEl>
                                              <p:pRg st="2" end="2"/>
                                            </p:txEl>
                                          </p:spTgt>
                                        </p:tgtEl>
                                      </p:cBhvr>
                                    </p:animEffect>
                                    <p:set>
                                      <p:cBhvr>
                                        <p:cTn id="59"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3" presetClass="exit" presetSubtype="10" fill="hold" grpId="1" nodeType="clickEffect">
                                  <p:stCondLst>
                                    <p:cond delay="0"/>
                                  </p:stCondLst>
                                  <p:childTnLst>
                                    <p:animEffect transition="out" filter="blinds(horizontal)">
                                      <p:cBhvr>
                                        <p:cTn id="63" dur="500"/>
                                        <p:tgtEl>
                                          <p:spTgt spid="3">
                                            <p:txEl>
                                              <p:pRg st="3" end="3"/>
                                            </p:txEl>
                                          </p:spTgt>
                                        </p:tgtEl>
                                      </p:cBhvr>
                                    </p:animEffect>
                                    <p:set>
                                      <p:cBhvr>
                                        <p:cTn id="64"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3" presetClass="exit" presetSubtype="10" fill="hold" grpId="1" nodeType="clickEffect">
                                  <p:stCondLst>
                                    <p:cond delay="0"/>
                                  </p:stCondLst>
                                  <p:childTnLst>
                                    <p:animEffect transition="out" filter="blinds(horizontal)">
                                      <p:cBhvr>
                                        <p:cTn id="68" dur="500"/>
                                        <p:tgtEl>
                                          <p:spTgt spid="3">
                                            <p:txEl>
                                              <p:pRg st="4" end="4"/>
                                            </p:txEl>
                                          </p:spTgt>
                                        </p:tgtEl>
                                      </p:cBhvr>
                                    </p:animEffect>
                                    <p:set>
                                      <p:cBhvr>
                                        <p:cTn id="69"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3" presetClass="exit" presetSubtype="10" fill="hold" grpId="1" nodeType="clickEffect">
                                  <p:stCondLst>
                                    <p:cond delay="0"/>
                                  </p:stCondLst>
                                  <p:childTnLst>
                                    <p:animEffect transition="out" filter="blinds(horizontal)">
                                      <p:cBhvr>
                                        <p:cTn id="73" dur="500"/>
                                        <p:tgtEl>
                                          <p:spTgt spid="3">
                                            <p:bg/>
                                          </p:spTgt>
                                        </p:tgtEl>
                                      </p:cBhvr>
                                    </p:animEffect>
                                    <p:set>
                                      <p:cBhvr>
                                        <p:cTn id="74" dur="1" fill="hold">
                                          <p:stCondLst>
                                            <p:cond delay="4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animBg="1"/>
      <p:bldP spid="3" grpI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54032"/>
          </a:xfrm>
          <a:solidFill>
            <a:schemeClr val="accent2">
              <a:lumMod val="20000"/>
              <a:lumOff val="80000"/>
            </a:schemeClr>
          </a:solidFill>
        </p:spPr>
        <p:txBody>
          <a:bodyPr>
            <a:normAutofit/>
          </a:bodyPr>
          <a:lstStyle/>
          <a:p>
            <a:r>
              <a:rPr lang="ar-DZ" sz="3600" dirty="0"/>
              <a:t>المـــــــــطلب الثالث: فـــخ السيولة </a:t>
            </a:r>
            <a:endParaRPr lang="fr-FR" sz="3600" dirty="0"/>
          </a:p>
        </p:txBody>
      </p:sp>
      <p:sp>
        <p:nvSpPr>
          <p:cNvPr id="3" name="Espace réservé du contenu 2"/>
          <p:cNvSpPr>
            <a:spLocks noGrp="1"/>
          </p:cNvSpPr>
          <p:nvPr>
            <p:ph idx="1"/>
          </p:nvPr>
        </p:nvSpPr>
        <p:spPr>
          <a:xfrm>
            <a:off x="0" y="642918"/>
            <a:ext cx="9144000" cy="6215082"/>
          </a:xfrm>
          <a:solidFill>
            <a:schemeClr val="accent1">
              <a:lumMod val="20000"/>
              <a:lumOff val="80000"/>
            </a:schemeClr>
          </a:solidFill>
        </p:spPr>
        <p:txBody>
          <a:bodyPr>
            <a:normAutofit/>
          </a:bodyPr>
          <a:lstStyle/>
          <a:p>
            <a:pPr algn="r" rtl="1">
              <a:lnSpc>
                <a:spcPct val="150000"/>
              </a:lnSpc>
            </a:pPr>
            <a:r>
              <a:rPr lang="ar-DZ" sz="2800" u="sng" dirty="0"/>
              <a:t>تعريف</a:t>
            </a:r>
            <a:r>
              <a:rPr lang="ar-DZ" sz="2800" dirty="0"/>
              <a:t>:</a:t>
            </a:r>
          </a:p>
          <a:p>
            <a:pPr algn="r" rtl="1">
              <a:lnSpc>
                <a:spcPct val="150000"/>
              </a:lnSpc>
              <a:buNone/>
            </a:pPr>
            <a:r>
              <a:rPr lang="ar-DZ" sz="2800" dirty="0"/>
              <a:t>       هو حالة انخفاض لسعر الفائدة إلى أدنى قيمة لها يؤدي هذا إلى ارتفاع كبير جدا للطلب على النقود بدافع المضاربة ويصبح عندها كل الأصول المالية ذات سيولة تامة حيث يصبح كل الأعوان الاقتصاديين يفضلون النقود على شكلها السائل . </a:t>
            </a:r>
            <a:endParaRPr lang="fr-FR" sz="2800" dirty="0"/>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circle(in)">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circle(in)">
                                      <p:cBhvr>
                                        <p:cTn id="2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solidFill>
            <a:schemeClr val="accent2">
              <a:lumMod val="20000"/>
              <a:lumOff val="80000"/>
            </a:schemeClr>
          </a:solidFill>
        </p:spPr>
        <p:txBody>
          <a:bodyPr>
            <a:normAutofit/>
          </a:bodyPr>
          <a:lstStyle/>
          <a:p>
            <a:pPr rtl="1"/>
            <a:r>
              <a:rPr lang="ar-DZ" sz="2800" b="1" dirty="0">
                <a:solidFill>
                  <a:schemeClr val="tx2">
                    <a:lumMod val="50000"/>
                  </a:schemeClr>
                </a:solidFill>
              </a:rPr>
              <a:t>المـــــــطلب الرابع :نظرية سعر الفائدة الحديثة</a:t>
            </a:r>
            <a:endParaRPr lang="fr-FR" sz="2800" b="1" dirty="0">
              <a:solidFill>
                <a:schemeClr val="tx2">
                  <a:lumMod val="50000"/>
                </a:schemeClr>
              </a:solidFill>
            </a:endParaRPr>
          </a:p>
        </p:txBody>
      </p:sp>
      <p:sp>
        <p:nvSpPr>
          <p:cNvPr id="3" name="Espace réservé du contenu 2"/>
          <p:cNvSpPr>
            <a:spLocks noGrp="1"/>
          </p:cNvSpPr>
          <p:nvPr>
            <p:ph idx="1"/>
          </p:nvPr>
        </p:nvSpPr>
        <p:spPr>
          <a:xfrm>
            <a:off x="0" y="785794"/>
            <a:ext cx="9144000" cy="6072206"/>
          </a:xfrm>
          <a:solidFill>
            <a:schemeClr val="accent1">
              <a:lumMod val="20000"/>
              <a:lumOff val="80000"/>
            </a:schemeClr>
          </a:solidFill>
        </p:spPr>
        <p:txBody>
          <a:bodyPr>
            <a:normAutofit/>
          </a:bodyPr>
          <a:lstStyle/>
          <a:p>
            <a:pPr algn="r" rtl="1">
              <a:lnSpc>
                <a:spcPct val="150000"/>
              </a:lnSpc>
            </a:pPr>
            <a:r>
              <a:rPr lang="ar-DZ" sz="2800" dirty="0"/>
              <a:t>وفقا لنموذج (</a:t>
            </a:r>
            <a:r>
              <a:rPr lang="ar-DZ" sz="2800" dirty="0" err="1"/>
              <a:t>هيكس</a:t>
            </a:r>
            <a:r>
              <a:rPr lang="ar-DZ" sz="2800" dirty="0"/>
              <a:t> وهانس) تقوم بجمع كل العوامل ( الادخار ,والاستثمار,تفضيل السيولة , كمية نقود)</a:t>
            </a:r>
          </a:p>
          <a:p>
            <a:pPr algn="r" rtl="1">
              <a:lnSpc>
                <a:spcPct val="150000"/>
              </a:lnSpc>
            </a:pPr>
            <a:r>
              <a:rPr lang="ar-DZ" sz="2800" dirty="0"/>
              <a:t>عند سعر الفائدة توازني تكون </a:t>
            </a:r>
          </a:p>
          <a:p>
            <a:pPr algn="r" rtl="1">
              <a:lnSpc>
                <a:spcPct val="150000"/>
              </a:lnSpc>
            </a:pPr>
            <a:r>
              <a:rPr lang="ar-DZ" sz="2800" dirty="0"/>
              <a:t>المدخرات =الاستثمارات </a:t>
            </a:r>
          </a:p>
          <a:p>
            <a:pPr algn="r" rtl="1">
              <a:lnSpc>
                <a:spcPct val="150000"/>
              </a:lnSpc>
            </a:pPr>
            <a:r>
              <a:rPr lang="ar-DZ" sz="2800" dirty="0"/>
              <a:t>الطلب الكلي على النقود =العرض الكلي على النقود</a:t>
            </a:r>
          </a:p>
          <a:p>
            <a:pPr algn="r" rtl="1">
              <a:lnSpc>
                <a:spcPct val="150000"/>
              </a:lnSpc>
            </a:pPr>
            <a:r>
              <a:rPr lang="ar-DZ" sz="2800" dirty="0" err="1"/>
              <a:t>ان</a:t>
            </a:r>
            <a:r>
              <a:rPr lang="ar-DZ" sz="2800" dirty="0"/>
              <a:t> كل من القطاع الحقيقي والنقدي يكونان في حالة توازن  .</a:t>
            </a:r>
            <a:endParaRPr lang="fr-FR" sz="2800"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circle(in)">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circle(in)">
                                      <p:cBhvr>
                                        <p:cTn id="24" dur="2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circle(in)">
                                      <p:cBhvr>
                                        <p:cTn id="29" dur="2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circle(in)">
                                      <p:cBhvr>
                                        <p:cTn id="34" dur="2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circle(in)">
                                      <p:cBhvr>
                                        <p:cTn id="3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28670"/>
            <a:ext cx="9144000" cy="5929330"/>
          </a:xfrm>
          <a:solidFill>
            <a:schemeClr val="accent5">
              <a:lumMod val="20000"/>
              <a:lumOff val="80000"/>
            </a:schemeClr>
          </a:solidFill>
        </p:spPr>
        <p:txBody>
          <a:bodyPr>
            <a:normAutofit fontScale="62500" lnSpcReduction="20000"/>
          </a:bodyPr>
          <a:lstStyle/>
          <a:p>
            <a:pPr algn="ctr" rtl="1">
              <a:lnSpc>
                <a:spcPct val="220000"/>
              </a:lnSpc>
              <a:buNone/>
            </a:pPr>
            <a:r>
              <a:rPr lang="ar-DZ" dirty="0"/>
              <a:t>إن موضوع الفائدة كان منذ زمن ومزال نقطة اختلاف فيما بين الاقتصاديين فهو محل جدل في علم الاقتصاد وفي بحثنا هذا تطرقنا إلى أهم نظريات سعر الفائدة التي سبقت النظرية الحديثة لسعر الفائدة مبرزين المساهمات التي قدمتها في هذا المجال .وقد توصلنا إلى إن النظريات الكلاسيكية والأرصدة المعدة للاقتراض  , ونظرية تفضيل السيولة في سعر الفائدة هي نظريات غير محددة لسعر الفائدة ,فالأولى ركزت على العوامل الحقيقية  واعتبرت سعر الفائدة متغير حقيقي , أما الثانية فركزت على العوامل النقدية بالإضافة إلى العوامل الحقيقية , أما الثالثة فركزت على العوامل النقدية واعتبرت سعر الفائدة ظاهرة نقدية .</a:t>
            </a:r>
          </a:p>
          <a:p>
            <a:pPr algn="ctr" rtl="1">
              <a:lnSpc>
                <a:spcPct val="220000"/>
              </a:lnSpc>
              <a:buNone/>
            </a:pPr>
            <a:r>
              <a:rPr lang="ar-DZ" dirty="0"/>
              <a:t>كما أن النظرية الحديثة لسعر الفائدة هي النظرية محددة لسعر الفائدة حيث قامت على أساس الإنتاجية والادخار والتفضيل النقدي وكمية النقود المعروضة , هي كل العناصر الهامة في تحديد سعر الفائدة .</a:t>
            </a:r>
            <a:endParaRPr lang="fr-FR" dirty="0"/>
          </a:p>
        </p:txBody>
      </p:sp>
      <p:sp>
        <p:nvSpPr>
          <p:cNvPr id="4" name="Rectangle 3"/>
          <p:cNvSpPr/>
          <p:nvPr/>
        </p:nvSpPr>
        <p:spPr>
          <a:xfrm>
            <a:off x="0" y="0"/>
            <a:ext cx="9144000" cy="923330"/>
          </a:xfrm>
          <a:prstGeom prst="rect">
            <a:avLst/>
          </a:prstGeom>
          <a:solidFill>
            <a:schemeClr val="accent2">
              <a:lumMod val="20000"/>
              <a:lumOff val="8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5400" b="1" cap="none" spc="50" dirty="0">
                <a:ln w="11430">
                  <a:solidFill>
                    <a:sysClr val="windowText" lastClr="00000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الخـــــــاتـــــــــــــــمة</a:t>
            </a:r>
            <a:endParaRPr lang="fr-FR" sz="5400" b="1" cap="none" spc="50" dirty="0">
              <a:ln w="11430">
                <a:solidFill>
                  <a:sysClr val="windowText" lastClr="00000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2000"/>
                                        <p:tgtEl>
                                          <p:spTgt spid="4"/>
                                        </p:tgtEl>
                                      </p:cBhvr>
                                    </p:animEffect>
                                    <p:set>
                                      <p:cBhvr>
                                        <p:cTn id="12" dur="1" fill="hold">
                                          <p:stCondLst>
                                            <p:cond delay="19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 calcmode="lin" valueType="num">
                                      <p:cBhvr additive="base">
                                        <p:cTn id="1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8" presetClass="exit" presetSubtype="16" fill="hold" grpId="1" nodeType="clickEffect">
                                  <p:stCondLst>
                                    <p:cond delay="0"/>
                                  </p:stCondLst>
                                  <p:childTnLst>
                                    <p:animEffect transition="out" filter="diamond(in)">
                                      <p:cBhvr>
                                        <p:cTn id="34" dur="2000"/>
                                        <p:tgtEl>
                                          <p:spTgt spid="3">
                                            <p:txEl>
                                              <p:pRg st="0" end="0"/>
                                            </p:txEl>
                                          </p:spTgt>
                                        </p:tgtEl>
                                      </p:cBhvr>
                                    </p:animEffect>
                                    <p:set>
                                      <p:cBhvr>
                                        <p:cTn id="35"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8" presetClass="exit" presetSubtype="16" fill="hold" grpId="1" nodeType="clickEffect">
                                  <p:stCondLst>
                                    <p:cond delay="0"/>
                                  </p:stCondLst>
                                  <p:childTnLst>
                                    <p:animEffect transition="out" filter="diamond(in)">
                                      <p:cBhvr>
                                        <p:cTn id="39" dur="2000"/>
                                        <p:tgtEl>
                                          <p:spTgt spid="3">
                                            <p:txEl>
                                              <p:pRg st="1" end="1"/>
                                            </p:txEl>
                                          </p:spTgt>
                                        </p:tgtEl>
                                      </p:cBhvr>
                                    </p:animEffect>
                                    <p:set>
                                      <p:cBhvr>
                                        <p:cTn id="40"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8" presetClass="exit" presetSubtype="16" fill="hold" grpId="1" nodeType="clickEffect">
                                  <p:stCondLst>
                                    <p:cond delay="0"/>
                                  </p:stCondLst>
                                  <p:childTnLst>
                                    <p:animEffect transition="out" filter="diamond(in)">
                                      <p:cBhvr>
                                        <p:cTn id="44" dur="2000"/>
                                        <p:tgtEl>
                                          <p:spTgt spid="3">
                                            <p:bg/>
                                          </p:spTgt>
                                        </p:tgtEl>
                                      </p:cBhvr>
                                    </p:animEffect>
                                    <p:set>
                                      <p:cBhvr>
                                        <p:cTn id="45" dur="1" fill="hold">
                                          <p:stCondLst>
                                            <p:cond delay="19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3" grpId="1" build="p" animBg="1"/>
      <p:bldP spid="4" grpId="0" animBg="1"/>
      <p:bldP spid="4"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images12.jpg"/>
          <p:cNvPicPr>
            <a:picLocks noChangeAspect="1"/>
          </p:cNvPicPr>
          <p:nvPr/>
        </p:nvPicPr>
        <p:blipFill>
          <a:blip r:embed="rId2" cstate="print"/>
          <a:stretch>
            <a:fillRect/>
          </a:stretch>
        </p:blipFill>
        <p:spPr>
          <a:xfrm>
            <a:off x="0" y="0"/>
            <a:ext cx="9143999" cy="6858000"/>
          </a:xfrm>
          <a:prstGeom prst="rect">
            <a:avLst/>
          </a:prstGeom>
        </p:spPr>
      </p:pic>
      <p:sp>
        <p:nvSpPr>
          <p:cNvPr id="4" name="Ruban vers le haut 3"/>
          <p:cNvSpPr/>
          <p:nvPr/>
        </p:nvSpPr>
        <p:spPr>
          <a:xfrm>
            <a:off x="714348" y="2643182"/>
            <a:ext cx="7643866" cy="1214446"/>
          </a:xfrm>
          <a:prstGeom prst="ribbon2">
            <a:avLst>
              <a:gd name="adj1" fmla="val 21231"/>
              <a:gd name="adj2" fmla="val 50000"/>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2" name="Titre 1"/>
          <p:cNvSpPr>
            <a:spLocks noGrp="1"/>
          </p:cNvSpPr>
          <p:nvPr>
            <p:ph type="ctrTitle"/>
          </p:nvPr>
        </p:nvSpPr>
        <p:spPr>
          <a:xfrm>
            <a:off x="571472" y="0"/>
            <a:ext cx="7772400" cy="2928934"/>
          </a:xfrm>
        </p:spPr>
        <p:txBody>
          <a:bodyPr>
            <a:normAutofit fontScale="90000"/>
          </a:bodyPr>
          <a:lstStyle/>
          <a:p>
            <a:pPr rtl="1"/>
            <a:r>
              <a:rPr lang="ar-DZ" sz="2800" b="1" dirty="0"/>
              <a:t>الجمهورية الجزائرية الديمقراطية الشعبية </a:t>
            </a:r>
            <a:br>
              <a:rPr lang="ar-DZ" sz="2800" b="1" dirty="0"/>
            </a:br>
            <a:r>
              <a:rPr lang="ar-DZ" sz="2800" b="1" dirty="0"/>
              <a:t>وزارة التعليم العالي والبحث العلمي</a:t>
            </a:r>
            <a:br>
              <a:rPr lang="ar-DZ" sz="3100" b="1" dirty="0"/>
            </a:br>
            <a:r>
              <a:rPr lang="ar-DZ" sz="2400" b="1" dirty="0"/>
              <a:t>جامعة محمد </a:t>
            </a:r>
            <a:r>
              <a:rPr lang="ar-DZ" sz="2400" b="1" dirty="0" err="1"/>
              <a:t>خيضر</a:t>
            </a:r>
            <a:r>
              <a:rPr lang="ar-DZ" sz="2400" b="1" dirty="0"/>
              <a:t> -بسكرة –</a:t>
            </a:r>
            <a:br>
              <a:rPr lang="ar-DZ" sz="2400" b="1" dirty="0"/>
            </a:br>
            <a:r>
              <a:rPr lang="ar-DZ" sz="2400" b="1" dirty="0"/>
              <a:t>كلية العلوم الاقتصادية والتجارية وعلوم التسيير</a:t>
            </a:r>
            <a:br>
              <a:rPr lang="ar-DZ" sz="2400" b="1" dirty="0"/>
            </a:br>
            <a:r>
              <a:rPr lang="ar-DZ" sz="2400" b="1" dirty="0"/>
              <a:t>تخصص اقتصاد وتسيير مؤسسة</a:t>
            </a:r>
            <a:br>
              <a:rPr lang="ar-DZ" sz="2400" b="1" dirty="0"/>
            </a:br>
            <a:r>
              <a:rPr lang="ar-DZ" sz="2400" b="1" dirty="0"/>
              <a:t>تمويل المؤسسة </a:t>
            </a:r>
            <a:br>
              <a:rPr lang="ar-DZ" sz="2400" dirty="0"/>
            </a:br>
            <a:r>
              <a:rPr lang="ar-DZ" sz="2700" b="1" dirty="0"/>
              <a:t>بحـــــــــــــث حول </a:t>
            </a:r>
            <a:br>
              <a:rPr lang="ar-DZ" sz="2400" dirty="0"/>
            </a:br>
            <a:endParaRPr lang="fr-FR" sz="2400" dirty="0"/>
          </a:p>
        </p:txBody>
      </p:sp>
      <p:sp>
        <p:nvSpPr>
          <p:cNvPr id="3" name="Sous-titre 2"/>
          <p:cNvSpPr>
            <a:spLocks noGrp="1"/>
          </p:cNvSpPr>
          <p:nvPr>
            <p:ph type="subTitle" idx="1"/>
          </p:nvPr>
        </p:nvSpPr>
        <p:spPr>
          <a:xfrm>
            <a:off x="857224" y="3929066"/>
            <a:ext cx="7286676" cy="2714644"/>
          </a:xfrm>
        </p:spPr>
        <p:txBody>
          <a:bodyPr/>
          <a:lstStyle/>
          <a:p>
            <a:pPr algn="r" rtl="1">
              <a:buFont typeface="Wingdings" pitchFamily="2" charset="2"/>
              <a:buChar char="ü"/>
            </a:pPr>
            <a:r>
              <a:rPr lang="ar-DZ" sz="2400" b="1" dirty="0">
                <a:solidFill>
                  <a:schemeClr val="tx1"/>
                </a:solidFill>
              </a:rPr>
              <a:t>من إعداد الأستاذ: عقبة نصيرة</a:t>
            </a:r>
          </a:p>
          <a:p>
            <a:pPr algn="r" rtl="1">
              <a:buFont typeface="Arial" pitchFamily="34" charset="0"/>
              <a:buChar char="•"/>
            </a:pPr>
            <a:r>
              <a:rPr lang="fr-FR" sz="2400" b="1" dirty="0">
                <a:solidFill>
                  <a:schemeClr val="tx1"/>
                </a:solidFill>
              </a:rPr>
              <a:t> </a:t>
            </a:r>
            <a:endParaRPr lang="ar-DZ" sz="2400" b="1" dirty="0">
              <a:solidFill>
                <a:schemeClr val="tx1"/>
              </a:solidFill>
            </a:endParaRPr>
          </a:p>
          <a:p>
            <a:pPr algn="r" rtl="1"/>
            <a:r>
              <a:rPr lang="ar-DZ" b="1" dirty="0">
                <a:solidFill>
                  <a:schemeClr val="tx1"/>
                </a:solidFill>
              </a:rPr>
              <a:t>                     </a:t>
            </a:r>
            <a:r>
              <a:rPr lang="ar-DZ" sz="2000" b="1" dirty="0">
                <a:solidFill>
                  <a:schemeClr val="tx1"/>
                </a:solidFill>
                <a:effectLst>
                  <a:outerShdw blurRad="38100" dist="38100" dir="2700000" algn="tl">
                    <a:srgbClr val="000000">
                      <a:alpha val="43137"/>
                    </a:srgbClr>
                  </a:outerShdw>
                </a:effectLst>
              </a:rPr>
              <a:t>السنة الدراسية :2020/2021</a:t>
            </a:r>
            <a:endParaRPr lang="fr-FR" sz="2000" b="1" dirty="0">
              <a:solidFill>
                <a:schemeClr val="tx1"/>
              </a:solidFill>
              <a:effectLst>
                <a:outerShdw blurRad="38100" dist="38100" dir="2700000" algn="tl">
                  <a:srgbClr val="000000">
                    <a:alpha val="43137"/>
                  </a:srgbClr>
                </a:outerShdw>
              </a:effectLst>
            </a:endParaRPr>
          </a:p>
        </p:txBody>
      </p:sp>
      <p:sp>
        <p:nvSpPr>
          <p:cNvPr id="5" name="Rectangle 4"/>
          <p:cNvSpPr/>
          <p:nvPr/>
        </p:nvSpPr>
        <p:spPr>
          <a:xfrm>
            <a:off x="2643174" y="2786058"/>
            <a:ext cx="3857652" cy="646331"/>
          </a:xfrm>
          <a:prstGeom prst="rect">
            <a:avLst/>
          </a:prstGeom>
          <a:noFill/>
        </p:spPr>
        <p:txBody>
          <a:bodyPr wrap="square" lIns="91440" tIns="45720" rIns="91440" bIns="45720">
            <a:spAutoFit/>
          </a:bodyPr>
          <a:lstStyle/>
          <a:p>
            <a:pPr algn="ctr" rtl="1"/>
            <a:r>
              <a:rPr lang="ar-DZ" sz="3600" b="1" cap="none" spc="0" dirty="0">
                <a:ln w="10541" cmpd="sng">
                  <a:solidFill>
                    <a:schemeClr val="accent1">
                      <a:shade val="88000"/>
                      <a:satMod val="110000"/>
                    </a:schemeClr>
                  </a:solidFill>
                  <a:prstDash val="solid"/>
                </a:ln>
                <a:solidFill>
                  <a:srgbClr val="FF0000"/>
                </a:solidFill>
                <a:effectLst/>
              </a:rPr>
              <a:t>المــدخل الكمي للتمويـــل</a:t>
            </a:r>
            <a:endParaRPr lang="fr-FR" sz="3600" b="1" cap="none" spc="0" dirty="0">
              <a:ln w="10541" cmpd="sng">
                <a:solidFill>
                  <a:schemeClr val="accent1">
                    <a:shade val="88000"/>
                    <a:satMod val="110000"/>
                  </a:schemeClr>
                </a:solidFill>
                <a:prstDash val="solid"/>
              </a:ln>
              <a:solidFill>
                <a:srgbClr val="FF0000"/>
              </a:solidFill>
              <a:effectLst/>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ppt_w</p:attrName>
                                        </p:attrNameLst>
                                      </p:cBhvr>
                                      <p:tavLst>
                                        <p:tav tm="0">
                                          <p:val>
                                            <p:strVal val="#ppt_w*0.70"/>
                                          </p:val>
                                        </p:tav>
                                        <p:tav tm="100000">
                                          <p:val>
                                            <p:strVal val="#ppt_w"/>
                                          </p:val>
                                        </p:tav>
                                      </p:tavLst>
                                    </p:anim>
                                    <p:anim calcmode="lin" valueType="num">
                                      <p:cBhvr>
                                        <p:cTn id="18" dur="1000" fill="hold"/>
                                        <p:tgtEl>
                                          <p:spTgt spid="5"/>
                                        </p:tgtEl>
                                        <p:attrNameLst>
                                          <p:attrName>ppt_h</p:attrName>
                                        </p:attrNameLst>
                                      </p:cBhvr>
                                      <p:tavLst>
                                        <p:tav tm="0">
                                          <p:val>
                                            <p:strVal val="#ppt_h"/>
                                          </p:val>
                                        </p:tav>
                                        <p:tav tm="100000">
                                          <p:val>
                                            <p:strVal val="#ppt_h"/>
                                          </p:val>
                                        </p:tav>
                                      </p:tavLst>
                                    </p:anim>
                                    <p:animEffect transition="in" filter="fade">
                                      <p:cBhvr>
                                        <p:cTn id="19" dur="1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6" dur="1000"/>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3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33" dur="10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p:cTn id="3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3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4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22.jpg"/>
          <p:cNvPicPr>
            <a:picLocks noChangeAspect="1"/>
          </p:cNvPicPr>
          <p:nvPr/>
        </p:nvPicPr>
        <p:blipFill>
          <a:blip r:embed="rId2" cstate="print">
            <a:lum bright="40000"/>
          </a:blip>
          <a:stretch>
            <a:fillRect/>
          </a:stretch>
        </p:blipFill>
        <p:spPr>
          <a:xfrm>
            <a:off x="0" y="0"/>
            <a:ext cx="9144000" cy="6858000"/>
          </a:xfrm>
          <a:prstGeom prst="rect">
            <a:avLst/>
          </a:prstGeom>
          <a:ln>
            <a:noFill/>
          </a:ln>
          <a:effectLst>
            <a:softEdge rad="112500"/>
          </a:effectLst>
        </p:spPr>
      </p:pic>
      <p:sp>
        <p:nvSpPr>
          <p:cNvPr id="3" name="Espace réservé du contenu 2"/>
          <p:cNvSpPr>
            <a:spLocks noGrp="1"/>
          </p:cNvSpPr>
          <p:nvPr>
            <p:ph idx="1"/>
          </p:nvPr>
        </p:nvSpPr>
        <p:spPr>
          <a:xfrm>
            <a:off x="457200" y="357166"/>
            <a:ext cx="7972452" cy="6286544"/>
          </a:xfrm>
        </p:spPr>
        <p:txBody>
          <a:bodyPr>
            <a:noAutofit/>
          </a:bodyPr>
          <a:lstStyle/>
          <a:p>
            <a:pPr algn="r" rtl="1">
              <a:buNone/>
            </a:pPr>
            <a:r>
              <a:rPr lang="ar-DZ" sz="1800" b="1" dirty="0"/>
              <a:t>مقدمة </a:t>
            </a:r>
          </a:p>
          <a:p>
            <a:pPr algn="r" rtl="1">
              <a:buNone/>
            </a:pPr>
            <a:r>
              <a:rPr lang="ar-DZ" sz="1800" b="1" dirty="0"/>
              <a:t>المبحث الأول : ماهية الأسهم </a:t>
            </a:r>
          </a:p>
          <a:p>
            <a:pPr algn="r" rtl="1"/>
            <a:r>
              <a:rPr lang="ar-DZ" sz="1800" b="1" dirty="0"/>
              <a:t>  المطلب الأول : مفهوم وخصائص الأسهم</a:t>
            </a:r>
          </a:p>
          <a:p>
            <a:pPr algn="r" rtl="1"/>
            <a:r>
              <a:rPr lang="ar-DZ" sz="1800" b="1" dirty="0"/>
              <a:t>  المطلب الثاني : أنواع الأسهم</a:t>
            </a:r>
          </a:p>
          <a:p>
            <a:pPr algn="r" rtl="1"/>
            <a:r>
              <a:rPr lang="ar-DZ" sz="1800" b="1" dirty="0"/>
              <a:t>  المطلب الثالث : العمليات على الأسهم  </a:t>
            </a:r>
          </a:p>
          <a:p>
            <a:pPr algn="r" rtl="1"/>
            <a:r>
              <a:rPr lang="ar-DZ" sz="1800" b="1" dirty="0"/>
              <a:t>  المطلب الرابع : تقييم الأسهم</a:t>
            </a:r>
          </a:p>
          <a:p>
            <a:pPr algn="r" rtl="1">
              <a:buNone/>
            </a:pPr>
            <a:r>
              <a:rPr lang="ar-DZ" sz="1800" b="1" dirty="0"/>
              <a:t>المبحث الثاني : ماهية السندات </a:t>
            </a:r>
          </a:p>
          <a:p>
            <a:pPr algn="r" rtl="1"/>
            <a:r>
              <a:rPr lang="ar-DZ" sz="1800" b="1" dirty="0"/>
              <a:t>  المطلب الأول : مفهوم وخصائص السندات </a:t>
            </a:r>
          </a:p>
          <a:p>
            <a:pPr algn="r" rtl="1"/>
            <a:r>
              <a:rPr lang="ar-DZ" sz="1800" b="1" dirty="0"/>
              <a:t>  المطلب الثاني : أنواع السندات  </a:t>
            </a:r>
          </a:p>
          <a:p>
            <a:pPr algn="r" rtl="1"/>
            <a:r>
              <a:rPr lang="ar-DZ" sz="1800" b="1" dirty="0"/>
              <a:t>  المطلب الرابع : تقييم السندات </a:t>
            </a:r>
          </a:p>
          <a:p>
            <a:pPr algn="r" rtl="1">
              <a:buNone/>
            </a:pPr>
            <a:r>
              <a:rPr lang="ar-DZ" sz="1800" b="1" dirty="0"/>
              <a:t>المبحث الثالث : سعر الفائدة التوازني</a:t>
            </a:r>
          </a:p>
          <a:p>
            <a:pPr algn="r" rtl="1"/>
            <a:r>
              <a:rPr lang="ar-DZ" sz="1800" b="1" dirty="0"/>
              <a:t>  المطلب الأول : سعر الفائدة عند الكلاسيك والنظرية  المعدة للاقتراض</a:t>
            </a:r>
          </a:p>
          <a:p>
            <a:pPr algn="r" rtl="1"/>
            <a:r>
              <a:rPr lang="ar-DZ" sz="1800" b="1" dirty="0"/>
              <a:t>  المطلب الثاني : سعر الفائدة عند </a:t>
            </a:r>
            <a:r>
              <a:rPr lang="ar-DZ" sz="1800" b="1" dirty="0" err="1"/>
              <a:t>كينز</a:t>
            </a:r>
            <a:r>
              <a:rPr lang="ar-DZ" sz="1800" b="1" dirty="0"/>
              <a:t> </a:t>
            </a:r>
          </a:p>
          <a:p>
            <a:pPr algn="r" rtl="1"/>
            <a:r>
              <a:rPr lang="ar-DZ" sz="1800" b="1" dirty="0"/>
              <a:t>  المطلب الثالث : فخ السيولة </a:t>
            </a:r>
          </a:p>
          <a:p>
            <a:pPr algn="r" rtl="1"/>
            <a:r>
              <a:rPr lang="ar-DZ" sz="1800" b="1" dirty="0"/>
              <a:t>المطلب الرابع : نظرية سعر الفائدة الحديثة </a:t>
            </a:r>
          </a:p>
          <a:p>
            <a:pPr algn="r" rtl="1">
              <a:buNone/>
            </a:pPr>
            <a:r>
              <a:rPr lang="ar-DZ" sz="1800" b="1" dirty="0"/>
              <a:t>قائمة المراجع </a:t>
            </a:r>
          </a:p>
          <a:p>
            <a:pPr algn="r" rtl="1">
              <a:buNone/>
            </a:pPr>
            <a:r>
              <a:rPr lang="ar-DZ" sz="1800" b="1" dirty="0"/>
              <a:t>خاتمة </a:t>
            </a:r>
          </a:p>
          <a:p>
            <a:pPr algn="r" rtl="1"/>
            <a:endParaRPr lang="ar-DZ" sz="1800" dirty="0"/>
          </a:p>
          <a:p>
            <a:pPr algn="r" rtl="1"/>
            <a:endParaRPr lang="fr-FR" sz="1800" dirty="0"/>
          </a:p>
        </p:txBody>
      </p:sp>
      <p:sp>
        <p:nvSpPr>
          <p:cNvPr id="5" name="Rectangle 4"/>
          <p:cNvSpPr/>
          <p:nvPr/>
        </p:nvSpPr>
        <p:spPr>
          <a:xfrm>
            <a:off x="2143108" y="0"/>
            <a:ext cx="4786346" cy="70788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خطــة البــحث </a:t>
            </a:r>
            <a:endParaRPr lang="fr-FR"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ox(in)">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ox(in)">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ox(in)">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ox(in)">
                                      <p:cBhvr>
                                        <p:cTn id="72" dur="500"/>
                                        <p:tgtEl>
                                          <p:spTgt spid="3">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box(in)">
                                      <p:cBhvr>
                                        <p:cTn id="77" dur="500"/>
                                        <p:tgtEl>
                                          <p:spTgt spid="3">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Effect transition="in" filter="box(in)">
                                      <p:cBhvr>
                                        <p:cTn id="82" dur="500"/>
                                        <p:tgtEl>
                                          <p:spTgt spid="3">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3">
                                            <p:txEl>
                                              <p:pRg st="15" end="15"/>
                                            </p:txEl>
                                          </p:spTgt>
                                        </p:tgtEl>
                                        <p:attrNameLst>
                                          <p:attrName>style.visibility</p:attrName>
                                        </p:attrNameLst>
                                      </p:cBhvr>
                                      <p:to>
                                        <p:strVal val="visible"/>
                                      </p:to>
                                    </p:set>
                                    <p:animEffect transition="in" filter="box(in)">
                                      <p:cBhvr>
                                        <p:cTn id="87" dur="500"/>
                                        <p:tgtEl>
                                          <p:spTgt spid="3">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3">
                                            <p:txEl>
                                              <p:pRg st="16" end="16"/>
                                            </p:txEl>
                                          </p:spTgt>
                                        </p:tgtEl>
                                        <p:attrNameLst>
                                          <p:attrName>style.visibility</p:attrName>
                                        </p:attrNameLst>
                                      </p:cBhvr>
                                      <p:to>
                                        <p:strVal val="visible"/>
                                      </p:to>
                                    </p:set>
                                    <p:animEffect transition="in" filter="box(in)">
                                      <p:cBhvr>
                                        <p:cTn id="92"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28670"/>
            <a:ext cx="9144000" cy="5929330"/>
          </a:xfrm>
          <a:solidFill>
            <a:schemeClr val="accent1">
              <a:lumMod val="20000"/>
              <a:lumOff val="80000"/>
            </a:schemeClr>
          </a:solidFill>
        </p:spPr>
        <p:txBody>
          <a:bodyPr/>
          <a:lstStyle/>
          <a:p>
            <a:pPr algn="ctr" rtl="1">
              <a:lnSpc>
                <a:spcPct val="200000"/>
              </a:lnSpc>
              <a:buNone/>
            </a:pPr>
            <a:r>
              <a:rPr lang="ar-DZ" dirty="0"/>
              <a:t>    </a:t>
            </a:r>
            <a:r>
              <a:rPr lang="ar-DZ" sz="2400" dirty="0"/>
              <a:t>نظرا للدور المهم الذي تلعبه سعر الفائدة في النظام المالي والاقتصادي الرأسمالي ,فقد نال اهتمام الكثير من المفكرين والمنظرين وظهرت العديد من النظريات في هذا المجال .ومن هذه النظريات , النظرية الكلاسيكية ,نظرية الأرصدة المعدة للاقتراض نظرية تفضيل السيولة لكنز والنظرية الحديثة لسعر الفائدة التي حاولت تجنب النقص الذي طرأ في تفسير النظريات السابقة الذكر ومستفيدة من تحليل المفكرين السابقين ومكملة لها .</a:t>
            </a:r>
          </a:p>
          <a:p>
            <a:pPr algn="ctr" rtl="1">
              <a:lnSpc>
                <a:spcPct val="200000"/>
              </a:lnSpc>
              <a:buNone/>
            </a:pPr>
            <a:r>
              <a:rPr lang="ar-DZ" sz="2400" dirty="0"/>
              <a:t>ومن هنا يمكن طرح الإشكالية التالية : كيف يتم تحديد سعر الفائدة التوازني في سوق النقد وسوق الحقيقي؟</a:t>
            </a:r>
            <a:endParaRPr lang="fr-FR" sz="2400" dirty="0"/>
          </a:p>
        </p:txBody>
      </p:sp>
      <p:sp>
        <p:nvSpPr>
          <p:cNvPr id="4" name="Rectangle 3"/>
          <p:cNvSpPr/>
          <p:nvPr/>
        </p:nvSpPr>
        <p:spPr>
          <a:xfrm>
            <a:off x="0" y="0"/>
            <a:ext cx="9144000" cy="923330"/>
          </a:xfrm>
          <a:prstGeom prst="rect">
            <a:avLst/>
          </a:prstGeom>
          <a:solidFill>
            <a:schemeClr val="accent2">
              <a:lumMod val="20000"/>
              <a:lumOff val="8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المــــــــقدمة</a:t>
            </a:r>
            <a:endParaRPr lang="fr-FR"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strVal val="#ppt_w*0.70"/>
                                          </p:val>
                                        </p:tav>
                                        <p:tav tm="100000">
                                          <p:val>
                                            <p:strVal val="#ppt_w"/>
                                          </p:val>
                                        </p:tav>
                                      </p:tavLst>
                                    </p:anim>
                                    <p:anim calcmode="lin" valueType="num">
                                      <p:cBhvr>
                                        <p:cTn id="13" dur="1000" fill="hold"/>
                                        <p:tgtEl>
                                          <p:spTgt spid="3">
                                            <p:bg/>
                                          </p:spTgt>
                                        </p:tgtEl>
                                        <p:attrNameLst>
                                          <p:attrName>ppt_h</p:attrName>
                                        </p:attrNameLst>
                                      </p:cBhvr>
                                      <p:tavLst>
                                        <p:tav tm="0">
                                          <p:val>
                                            <p:strVal val="#ppt_h"/>
                                          </p:val>
                                        </p:tav>
                                        <p:tav tm="100000">
                                          <p:val>
                                            <p:strVal val="#ppt_h"/>
                                          </p:val>
                                        </p:tav>
                                      </p:tavLst>
                                    </p:anim>
                                    <p:animEffect transition="in" filter="fade">
                                      <p:cBhvr>
                                        <p:cTn id="14" dur="1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mages5.jpg"/>
          <p:cNvPicPr>
            <a:picLocks noChangeAspect="1"/>
          </p:cNvPicPr>
          <p:nvPr/>
        </p:nvPicPr>
        <p:blipFill>
          <a:blip r:embed="rId2" cstate="print">
            <a:lum bright="40000"/>
          </a:blip>
          <a:stretch>
            <a:fillRect/>
          </a:stretch>
        </p:blipFill>
        <p:spPr>
          <a:xfrm>
            <a:off x="0" y="0"/>
            <a:ext cx="9144000" cy="6858000"/>
          </a:xfrm>
          <a:prstGeom prst="rect">
            <a:avLst/>
          </a:prstGeom>
        </p:spPr>
      </p:pic>
      <p:sp>
        <p:nvSpPr>
          <p:cNvPr id="2" name="Titre 1"/>
          <p:cNvSpPr>
            <a:spLocks noGrp="1"/>
          </p:cNvSpPr>
          <p:nvPr>
            <p:ph type="title"/>
          </p:nvPr>
        </p:nvSpPr>
        <p:spPr>
          <a:xfrm>
            <a:off x="457200" y="214290"/>
            <a:ext cx="8229600" cy="785818"/>
          </a:xfrm>
        </p:spPr>
        <p:txBody>
          <a:bodyPr>
            <a:noAutofit/>
          </a:bodyPr>
          <a:lstStyle/>
          <a:p>
            <a:r>
              <a:rPr lang="ar-DZ" sz="3600" b="1" dirty="0">
                <a:solidFill>
                  <a:srgbClr val="C00000"/>
                </a:solidFill>
              </a:rPr>
              <a:t>المبحــــــــــــث الأول : ماهية الأسهم </a:t>
            </a:r>
            <a:br>
              <a:rPr lang="ar-DZ" sz="3600" b="1" dirty="0">
                <a:solidFill>
                  <a:srgbClr val="C00000"/>
                </a:solidFill>
              </a:rPr>
            </a:br>
            <a:endParaRPr lang="fr-FR" sz="3600" b="1" dirty="0">
              <a:solidFill>
                <a:srgbClr val="C00000"/>
              </a:solidFill>
            </a:endParaRPr>
          </a:p>
        </p:txBody>
      </p:sp>
      <p:sp>
        <p:nvSpPr>
          <p:cNvPr id="3" name="Espace réservé du contenu 2"/>
          <p:cNvSpPr>
            <a:spLocks noGrp="1"/>
          </p:cNvSpPr>
          <p:nvPr>
            <p:ph idx="1"/>
          </p:nvPr>
        </p:nvSpPr>
        <p:spPr>
          <a:xfrm>
            <a:off x="0" y="714356"/>
            <a:ext cx="9144000" cy="6143644"/>
          </a:xfrm>
          <a:solidFill>
            <a:schemeClr val="accent2">
              <a:lumMod val="20000"/>
              <a:lumOff val="80000"/>
            </a:schemeClr>
          </a:solidFill>
        </p:spPr>
        <p:txBody>
          <a:bodyPr>
            <a:normAutofit/>
          </a:bodyPr>
          <a:lstStyle/>
          <a:p>
            <a:pPr algn="r" rtl="1">
              <a:buNone/>
            </a:pPr>
            <a:r>
              <a:rPr lang="ar-DZ" sz="2400" b="1" dirty="0">
                <a:solidFill>
                  <a:schemeClr val="tx2">
                    <a:lumMod val="50000"/>
                  </a:schemeClr>
                </a:solidFill>
              </a:rPr>
              <a:t>             </a:t>
            </a:r>
            <a:r>
              <a:rPr lang="ar-DZ" sz="2800" b="1" dirty="0">
                <a:solidFill>
                  <a:schemeClr val="tx2">
                    <a:lumMod val="50000"/>
                  </a:schemeClr>
                </a:solidFill>
              </a:rPr>
              <a:t>المطلب الأول :مفهوم وخصائص الأسهم</a:t>
            </a:r>
          </a:p>
          <a:p>
            <a:pPr algn="r" rtl="1"/>
            <a:r>
              <a:rPr lang="ar-DZ" sz="2400" b="1" dirty="0">
                <a:solidFill>
                  <a:schemeClr val="tx1">
                    <a:lumMod val="95000"/>
                    <a:lumOff val="5000"/>
                  </a:schemeClr>
                </a:solidFill>
              </a:rPr>
              <a:t>أولا: مفهوم الأسهم : </a:t>
            </a:r>
          </a:p>
          <a:p>
            <a:pPr algn="r" rtl="1">
              <a:buNone/>
            </a:pPr>
            <a:r>
              <a:rPr lang="ar-DZ" sz="2400" dirty="0"/>
              <a:t>   </a:t>
            </a:r>
            <a:r>
              <a:rPr lang="ar-DZ" sz="2400" b="1" dirty="0"/>
              <a:t>يطلق على السهم بأنه صك ونصيب ,حيث يمثل الصك جزءا من رأس مال الشركة يزيد وينقص تبعا لرواجها. فأما النصيب فهو نصيب  مساهم في شركة .</a:t>
            </a:r>
          </a:p>
          <a:p>
            <a:pPr algn="r" rtl="1">
              <a:buNone/>
            </a:pPr>
            <a:r>
              <a:rPr lang="ar-DZ" sz="2400" b="1" dirty="0"/>
              <a:t>ويحتوي على ثلاث  قيم:</a:t>
            </a:r>
          </a:p>
          <a:p>
            <a:pPr algn="r" rtl="1"/>
            <a:r>
              <a:rPr lang="ar-DZ" sz="2400" b="1" u="sng" dirty="0"/>
              <a:t>القيمة الاسمية للسهم</a:t>
            </a:r>
            <a:r>
              <a:rPr lang="ar-DZ" sz="2400" b="1" dirty="0"/>
              <a:t>: تكون مبينة في السهم وهو القدر الذي يساهم </a:t>
            </a:r>
            <a:r>
              <a:rPr lang="ar-DZ" sz="2400" b="1" dirty="0" err="1"/>
              <a:t>به</a:t>
            </a:r>
            <a:r>
              <a:rPr lang="ar-DZ" sz="2400" b="1" dirty="0"/>
              <a:t> الشريك .</a:t>
            </a:r>
          </a:p>
          <a:p>
            <a:pPr algn="r" rtl="1"/>
            <a:r>
              <a:rPr lang="ar-DZ" sz="2400" b="1" u="sng" dirty="0"/>
              <a:t>القيمة الدفترية للسهم: </a:t>
            </a:r>
            <a:r>
              <a:rPr lang="ar-DZ" sz="2400" b="1" dirty="0"/>
              <a:t>تشير إلى قيمة السهم في قائمة المركز المالي للشركة .</a:t>
            </a:r>
          </a:p>
          <a:p>
            <a:pPr algn="r" rtl="1"/>
            <a:r>
              <a:rPr lang="ar-DZ" sz="2400" b="1" u="sng" dirty="0"/>
              <a:t>قيمة الإصدار </a:t>
            </a:r>
            <a:r>
              <a:rPr lang="ar-DZ" sz="2400" b="1" dirty="0"/>
              <a:t>: هي قيمة إصدار السهم عند التأسيس أو عند زيادة المصاريف . </a:t>
            </a:r>
          </a:p>
          <a:p>
            <a:pPr algn="r" rtl="1">
              <a:buNone/>
            </a:pPr>
            <a:r>
              <a:rPr lang="ar-DZ" sz="2400" b="1" u="sng" dirty="0"/>
              <a:t>القيمة الحقيقة للسهم </a:t>
            </a:r>
            <a:r>
              <a:rPr lang="ar-DZ" sz="2400" b="1" dirty="0"/>
              <a:t>:هو نصيب الذي يستحقه السهم في صافي أموال الشركة بعد حسم ديونها .أي رأس المال المدفوع وموجودات الشركة ,وما أضيف إليها من أرباح وهي القيمة الاسمية عند البداية .</a:t>
            </a:r>
          </a:p>
          <a:p>
            <a:pPr algn="r" rtl="1"/>
            <a:r>
              <a:rPr lang="ar-DZ" sz="2400" b="1" u="sng" dirty="0"/>
              <a:t>القيمة السوقية : </a:t>
            </a:r>
            <a:r>
              <a:rPr lang="ar-DZ" sz="2400" b="1" dirty="0"/>
              <a:t>عند عرض السهم للبيع في السوق, وهذه القيمة تختلف زيادة ونقصان حسب العرض والطلب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strVal val="#ppt_w*0.70"/>
                                          </p:val>
                                        </p:tav>
                                        <p:tav tm="100000">
                                          <p:val>
                                            <p:strVal val="#ppt_w"/>
                                          </p:val>
                                        </p:tav>
                                      </p:tavLst>
                                    </p:anim>
                                    <p:anim calcmode="lin" valueType="num">
                                      <p:cBhvr>
                                        <p:cTn id="13" dur="1000" fill="hold"/>
                                        <p:tgtEl>
                                          <p:spTgt spid="3">
                                            <p:bg/>
                                          </p:spTgt>
                                        </p:tgtEl>
                                        <p:attrNameLst>
                                          <p:attrName>ppt_h</p:attrName>
                                        </p:attrNameLst>
                                      </p:cBhvr>
                                      <p:tavLst>
                                        <p:tav tm="0">
                                          <p:val>
                                            <p:strVal val="#ppt_h"/>
                                          </p:val>
                                        </p:tav>
                                        <p:tav tm="100000">
                                          <p:val>
                                            <p:strVal val="#ppt_h"/>
                                          </p:val>
                                        </p:tav>
                                      </p:tavLst>
                                    </p:anim>
                                    <p:animEffect transition="in" filter="fade">
                                      <p:cBhvr>
                                        <p:cTn id="14" dur="1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41"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5"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5"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6" dur="10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5" presetClass="entr" presetSubtype="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62"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63" dur="1000"/>
                                        <p:tgtEl>
                                          <p:spTgt spid="3">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5" presetClass="entr" presetSubtype="0" fill="hold" grpId="0" nodeType="clickEffect">
                                  <p:stCondLst>
                                    <p:cond delay="0"/>
                                  </p:stCondLst>
                                  <p:childTnLst>
                                    <p:set>
                                      <p:cBhvr>
                                        <p:cTn id="67" dur="1" fill="hold">
                                          <p:stCondLst>
                                            <p:cond delay="0"/>
                                          </p:stCondLst>
                                        </p:cTn>
                                        <p:tgtEl>
                                          <p:spTgt spid="3">
                                            <p:txEl>
                                              <p:pRg st="7" end="7"/>
                                            </p:txEl>
                                          </p:spTgt>
                                        </p:tgtEl>
                                        <p:attrNameLst>
                                          <p:attrName>style.visibility</p:attrName>
                                        </p:attrNameLst>
                                      </p:cBhvr>
                                      <p:to>
                                        <p:strVal val="visible"/>
                                      </p:to>
                                    </p:set>
                                    <p:anim calcmode="lin" valueType="num">
                                      <p:cBhvr>
                                        <p:cTn id="68"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69"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70" dur="1000"/>
                                        <p:tgtEl>
                                          <p:spTgt spid="3">
                                            <p:txEl>
                                              <p:pRg st="7" end="7"/>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55" presetClass="entr" presetSubtype="0" fill="hold" grpId="0" nodeType="clickEffect">
                                  <p:stCondLst>
                                    <p:cond delay="0"/>
                                  </p:stCondLst>
                                  <p:childTnLst>
                                    <p:set>
                                      <p:cBhvr>
                                        <p:cTn id="74" dur="1" fill="hold">
                                          <p:stCondLst>
                                            <p:cond delay="0"/>
                                          </p:stCondLst>
                                        </p:cTn>
                                        <p:tgtEl>
                                          <p:spTgt spid="3">
                                            <p:txEl>
                                              <p:pRg st="8" end="8"/>
                                            </p:txEl>
                                          </p:spTgt>
                                        </p:tgtEl>
                                        <p:attrNameLst>
                                          <p:attrName>style.visibility</p:attrName>
                                        </p:attrNameLst>
                                      </p:cBhvr>
                                      <p:to>
                                        <p:strVal val="visible"/>
                                      </p:to>
                                    </p:set>
                                    <p:anim calcmode="lin" valueType="num">
                                      <p:cBhvr>
                                        <p:cTn id="75"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76"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7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5">
              <a:lumMod val="75000"/>
            </a:schemeClr>
          </a:solidFill>
        </p:spPr>
        <p:txBody>
          <a:bodyPr>
            <a:normAutofit/>
          </a:bodyPr>
          <a:lstStyle/>
          <a:p>
            <a:pPr algn="ctr" rtl="1">
              <a:buNone/>
            </a:pPr>
            <a:r>
              <a:rPr lang="ar-DZ" sz="3600" b="1" dirty="0">
                <a:solidFill>
                  <a:srgbClr val="FFFF00"/>
                </a:solidFill>
              </a:rPr>
              <a:t>ثانيا :                </a:t>
            </a:r>
            <a:endParaRPr lang="fr-FR" sz="3600" b="1" dirty="0">
              <a:solidFill>
                <a:srgbClr val="FFFF00"/>
              </a:solidFill>
            </a:endParaRPr>
          </a:p>
        </p:txBody>
      </p:sp>
      <p:sp>
        <p:nvSpPr>
          <p:cNvPr id="4" name="Ellipse 3"/>
          <p:cNvSpPr/>
          <p:nvPr/>
        </p:nvSpPr>
        <p:spPr>
          <a:xfrm>
            <a:off x="5500694" y="2571744"/>
            <a:ext cx="2500330" cy="178595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lumMod val="95000"/>
                    <a:lumOff val="5000"/>
                  </a:schemeClr>
                </a:solidFill>
              </a:rPr>
              <a:t>خصائص الأسهم </a:t>
            </a:r>
            <a:endParaRPr lang="fr-FR" sz="2800" dirty="0">
              <a:solidFill>
                <a:schemeClr val="tx1">
                  <a:lumMod val="95000"/>
                  <a:lumOff val="5000"/>
                </a:schemeClr>
              </a:solidFill>
            </a:endParaRPr>
          </a:p>
        </p:txBody>
      </p:sp>
      <p:sp>
        <p:nvSpPr>
          <p:cNvPr id="5" name="Pentagone 4"/>
          <p:cNvSpPr/>
          <p:nvPr/>
        </p:nvSpPr>
        <p:spPr>
          <a:xfrm flipH="1">
            <a:off x="1142976" y="642918"/>
            <a:ext cx="2857520" cy="1214446"/>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lumMod val="95000"/>
                    <a:lumOff val="5000"/>
                  </a:schemeClr>
                </a:solidFill>
              </a:rPr>
              <a:t>أ-التساوي في القيمة</a:t>
            </a:r>
          </a:p>
          <a:p>
            <a:pPr algn="ctr"/>
            <a:endParaRPr lang="fr-FR" sz="2800" b="1" dirty="0">
              <a:solidFill>
                <a:schemeClr val="tx1">
                  <a:lumMod val="95000"/>
                  <a:lumOff val="5000"/>
                </a:schemeClr>
              </a:solidFill>
            </a:endParaRPr>
          </a:p>
        </p:txBody>
      </p:sp>
      <p:sp>
        <p:nvSpPr>
          <p:cNvPr id="6" name="Pentagone 5"/>
          <p:cNvSpPr/>
          <p:nvPr/>
        </p:nvSpPr>
        <p:spPr>
          <a:xfrm flipH="1">
            <a:off x="1142976" y="2143116"/>
            <a:ext cx="2857520" cy="1214446"/>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b="1" dirty="0">
                <a:solidFill>
                  <a:schemeClr val="tx1">
                    <a:lumMod val="95000"/>
                    <a:lumOff val="5000"/>
                  </a:schemeClr>
                </a:solidFill>
              </a:rPr>
              <a:t>ب- قابلية الأسهم للتداو</a:t>
            </a:r>
            <a:r>
              <a:rPr lang="ar-DZ" sz="2800" dirty="0">
                <a:solidFill>
                  <a:schemeClr val="tx1">
                    <a:lumMod val="95000"/>
                    <a:lumOff val="5000"/>
                  </a:schemeClr>
                </a:solidFill>
              </a:rPr>
              <a:t>ل</a:t>
            </a:r>
            <a:endParaRPr lang="fr-FR" sz="2800" b="1" dirty="0">
              <a:solidFill>
                <a:schemeClr val="tx1">
                  <a:lumMod val="95000"/>
                  <a:lumOff val="5000"/>
                </a:schemeClr>
              </a:solidFill>
            </a:endParaRPr>
          </a:p>
        </p:txBody>
      </p:sp>
      <p:sp>
        <p:nvSpPr>
          <p:cNvPr id="8" name="Pentagone 7"/>
          <p:cNvSpPr/>
          <p:nvPr/>
        </p:nvSpPr>
        <p:spPr>
          <a:xfrm flipH="1">
            <a:off x="1142976" y="3571876"/>
            <a:ext cx="2857520" cy="1214446"/>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lumMod val="95000"/>
                    <a:lumOff val="5000"/>
                  </a:schemeClr>
                </a:solidFill>
              </a:rPr>
              <a:t>ج- عدم قابلية السهم للتجزئة</a:t>
            </a:r>
            <a:endParaRPr lang="fr-FR" sz="2800" b="1" dirty="0">
              <a:solidFill>
                <a:schemeClr val="tx1">
                  <a:lumMod val="95000"/>
                  <a:lumOff val="5000"/>
                </a:schemeClr>
              </a:solidFill>
            </a:endParaRPr>
          </a:p>
        </p:txBody>
      </p:sp>
      <p:sp>
        <p:nvSpPr>
          <p:cNvPr id="9" name="Pentagone 8"/>
          <p:cNvSpPr/>
          <p:nvPr/>
        </p:nvSpPr>
        <p:spPr>
          <a:xfrm flipH="1">
            <a:off x="1142976" y="5000636"/>
            <a:ext cx="2857520" cy="1214446"/>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lumMod val="95000"/>
                    <a:lumOff val="5000"/>
                  </a:schemeClr>
                </a:solidFill>
              </a:rPr>
              <a:t>د- تحديد المسؤولية </a:t>
            </a:r>
            <a:endParaRPr lang="fr-FR" sz="2800" b="1" dirty="0">
              <a:solidFill>
                <a:schemeClr val="tx1">
                  <a:lumMod val="95000"/>
                  <a:lumOff val="5000"/>
                </a:schemeClr>
              </a:solidFill>
            </a:endParaRPr>
          </a:p>
        </p:txBody>
      </p:sp>
      <p:cxnSp>
        <p:nvCxnSpPr>
          <p:cNvPr id="12" name="Connecteur droit avec flèche 11"/>
          <p:cNvCxnSpPr/>
          <p:nvPr/>
        </p:nvCxnSpPr>
        <p:spPr>
          <a:xfrm rot="10800000">
            <a:off x="4000496" y="1357298"/>
            <a:ext cx="1928826" cy="142876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2" name="Connecteur droit avec flèche 21"/>
          <p:cNvCxnSpPr/>
          <p:nvPr/>
        </p:nvCxnSpPr>
        <p:spPr>
          <a:xfrm rot="10800000">
            <a:off x="4071934" y="2786058"/>
            <a:ext cx="1428760" cy="50006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4" name="Connecteur droit avec flèche 23"/>
          <p:cNvCxnSpPr>
            <a:endCxn id="8" idx="1"/>
          </p:cNvCxnSpPr>
          <p:nvPr/>
        </p:nvCxnSpPr>
        <p:spPr>
          <a:xfrm rot="10800000" flipV="1">
            <a:off x="4000496" y="3929065"/>
            <a:ext cx="1643074" cy="250033"/>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6" name="Connecteur droit avec flèche 25"/>
          <p:cNvCxnSpPr/>
          <p:nvPr/>
        </p:nvCxnSpPr>
        <p:spPr>
          <a:xfrm rot="10800000" flipV="1">
            <a:off x="4071934" y="4214818"/>
            <a:ext cx="1928826" cy="135732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strVal val="#ppt_w*0.70"/>
                                          </p:val>
                                        </p:tav>
                                        <p:tav tm="100000">
                                          <p:val>
                                            <p:strVal val="#ppt_w"/>
                                          </p:val>
                                        </p:tav>
                                      </p:tavLst>
                                    </p:anim>
                                    <p:anim calcmode="lin" valueType="num">
                                      <p:cBhvr>
                                        <p:cTn id="8" dur="1000" fill="hold"/>
                                        <p:tgtEl>
                                          <p:spTgt spid="3">
                                            <p:bg/>
                                          </p:spTgt>
                                        </p:tgtEl>
                                        <p:attrNameLst>
                                          <p:attrName>ppt_h</p:attrName>
                                        </p:attrNameLst>
                                      </p:cBhvr>
                                      <p:tavLst>
                                        <p:tav tm="0">
                                          <p:val>
                                            <p:strVal val="#ppt_h"/>
                                          </p:val>
                                        </p:tav>
                                        <p:tav tm="100000">
                                          <p:val>
                                            <p:strVal val="#ppt_h"/>
                                          </p:val>
                                        </p:tav>
                                      </p:tavLst>
                                    </p:anim>
                                    <p:animEffect transition="in" filter="fade">
                                      <p:cBhvr>
                                        <p:cTn id="9" dur="10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7"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0" fill="hold"/>
                                        <p:tgtEl>
                                          <p:spTgt spid="4"/>
                                        </p:tgtEl>
                                        <p:attrNameLst>
                                          <p:attrName>ppt_x</p:attrName>
                                        </p:attrNameLst>
                                      </p:cBhvr>
                                      <p:tavLst>
                                        <p:tav tm="0">
                                          <p:val>
                                            <p:strVal val="#ppt_x"/>
                                          </p:val>
                                        </p:tav>
                                        <p:tav tm="100000">
                                          <p:val>
                                            <p:strVal val="#ppt_x"/>
                                          </p:val>
                                        </p:tav>
                                      </p:tavLst>
                                    </p:anim>
                                    <p:anim calcmode="lin" valueType="num">
                                      <p:cBhvr additive="base">
                                        <p:cTn id="22"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edge">
                                      <p:cBhvr>
                                        <p:cTn id="32" dur="2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55" presetClass="entr" presetSubtype="0"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p:cTn id="37" dur="1000" fill="hold"/>
                                        <p:tgtEl>
                                          <p:spTgt spid="22"/>
                                        </p:tgtEl>
                                        <p:attrNameLst>
                                          <p:attrName>ppt_w</p:attrName>
                                        </p:attrNameLst>
                                      </p:cBhvr>
                                      <p:tavLst>
                                        <p:tav tm="0">
                                          <p:val>
                                            <p:strVal val="#ppt_w*0.70"/>
                                          </p:val>
                                        </p:tav>
                                        <p:tav tm="100000">
                                          <p:val>
                                            <p:strVal val="#ppt_w"/>
                                          </p:val>
                                        </p:tav>
                                      </p:tavLst>
                                    </p:anim>
                                    <p:anim calcmode="lin" valueType="num">
                                      <p:cBhvr>
                                        <p:cTn id="38" dur="1000" fill="hold"/>
                                        <p:tgtEl>
                                          <p:spTgt spid="22"/>
                                        </p:tgtEl>
                                        <p:attrNameLst>
                                          <p:attrName>ppt_h</p:attrName>
                                        </p:attrNameLst>
                                      </p:cBhvr>
                                      <p:tavLst>
                                        <p:tav tm="0">
                                          <p:val>
                                            <p:strVal val="#ppt_h"/>
                                          </p:val>
                                        </p:tav>
                                        <p:tav tm="100000">
                                          <p:val>
                                            <p:strVal val="#ppt_h"/>
                                          </p:val>
                                        </p:tav>
                                      </p:tavLst>
                                    </p:anim>
                                    <p:animEffect transition="in" filter="fade">
                                      <p:cBhvr>
                                        <p:cTn id="39" dur="10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20"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edge">
                                      <p:cBhvr>
                                        <p:cTn id="44" dur="20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diamond(in)">
                                      <p:cBhvr>
                                        <p:cTn id="49" dur="2000"/>
                                        <p:tgtEl>
                                          <p:spTgt spid="24"/>
                                        </p:tgtEl>
                                      </p:cBhvr>
                                    </p:animEffect>
                                  </p:childTnLst>
                                </p:cTn>
                              </p:par>
                            </p:childTnLst>
                          </p:cTn>
                        </p:par>
                      </p:childTnLst>
                    </p:cTn>
                  </p:par>
                  <p:par>
                    <p:cTn id="50" fill="hold">
                      <p:stCondLst>
                        <p:cond delay="indefinite"/>
                      </p:stCondLst>
                      <p:childTnLst>
                        <p:par>
                          <p:cTn id="51" fill="hold">
                            <p:stCondLst>
                              <p:cond delay="0"/>
                            </p:stCondLst>
                            <p:childTnLst>
                              <p:par>
                                <p:cTn id="52" presetID="20" presetClass="entr" presetSubtype="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edge">
                                      <p:cBhvr>
                                        <p:cTn id="54" dur="20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8" presetClass="entr" presetSubtype="16" fill="hold" nodeType="click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diamond(in)">
                                      <p:cBhvr>
                                        <p:cTn id="59" dur="2000"/>
                                        <p:tgtEl>
                                          <p:spTgt spid="26"/>
                                        </p:tgtEl>
                                      </p:cBhvr>
                                    </p:animEffect>
                                  </p:childTnLst>
                                </p:cTn>
                              </p:par>
                            </p:childTnLst>
                          </p:cTn>
                        </p:par>
                      </p:childTnLst>
                    </p:cTn>
                  </p:par>
                  <p:par>
                    <p:cTn id="60" fill="hold">
                      <p:stCondLst>
                        <p:cond delay="indefinite"/>
                      </p:stCondLst>
                      <p:childTnLst>
                        <p:par>
                          <p:cTn id="61" fill="hold">
                            <p:stCondLst>
                              <p:cond delay="0"/>
                            </p:stCondLst>
                            <p:childTnLst>
                              <p:par>
                                <p:cTn id="62" presetID="20" presetClass="entr" presetSubtype="0" fill="hold" grpId="0" nodeType="click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wedge">
                                      <p:cBhvr>
                                        <p:cTn id="6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a:solidFill>
            <a:schemeClr val="accent2">
              <a:lumMod val="20000"/>
              <a:lumOff val="80000"/>
            </a:schemeClr>
          </a:solidFill>
        </p:spPr>
        <p:txBody>
          <a:bodyPr>
            <a:normAutofit/>
          </a:bodyPr>
          <a:lstStyle/>
          <a:p>
            <a:r>
              <a:rPr lang="ar-DZ" sz="2800" b="1" dirty="0">
                <a:solidFill>
                  <a:schemeClr val="tx2">
                    <a:lumMod val="50000"/>
                  </a:schemeClr>
                </a:solidFill>
              </a:rPr>
              <a:t>المــــطلب الثاني: أنواع الأسهم</a:t>
            </a:r>
            <a:r>
              <a:rPr lang="ar-DZ" sz="2800" b="1" dirty="0"/>
              <a:t> </a:t>
            </a:r>
            <a:endParaRPr lang="fr-FR" sz="2800" b="1" dirty="0"/>
          </a:p>
        </p:txBody>
      </p:sp>
      <p:sp>
        <p:nvSpPr>
          <p:cNvPr id="3" name="Espace réservé du contenu 2"/>
          <p:cNvSpPr>
            <a:spLocks noGrp="1"/>
          </p:cNvSpPr>
          <p:nvPr>
            <p:ph idx="1"/>
          </p:nvPr>
        </p:nvSpPr>
        <p:spPr>
          <a:xfrm>
            <a:off x="0" y="714356"/>
            <a:ext cx="9144000" cy="6143644"/>
          </a:xfrm>
          <a:solidFill>
            <a:schemeClr val="accent1">
              <a:lumMod val="20000"/>
              <a:lumOff val="80000"/>
            </a:schemeClr>
          </a:solidFill>
        </p:spPr>
        <p:txBody>
          <a:bodyPr>
            <a:normAutofit/>
          </a:bodyPr>
          <a:lstStyle/>
          <a:p>
            <a:pPr algn="r" rtl="1">
              <a:buNone/>
            </a:pPr>
            <a:r>
              <a:rPr lang="ar-DZ" sz="2800" dirty="0"/>
              <a:t>          </a:t>
            </a:r>
          </a:p>
          <a:p>
            <a:pPr algn="r" rtl="1">
              <a:buNone/>
            </a:pPr>
            <a:r>
              <a:rPr lang="ar-DZ" sz="2800" dirty="0"/>
              <a:t>           </a:t>
            </a:r>
            <a:r>
              <a:rPr lang="ar-DZ" sz="2800" b="1" dirty="0"/>
              <a:t>أولا : الأسهم من حيث طبيعة الحصة المقدمة : </a:t>
            </a:r>
          </a:p>
          <a:p>
            <a:pPr algn="r" rtl="1">
              <a:buNone/>
            </a:pPr>
            <a:r>
              <a:rPr lang="ar-DZ" sz="2800" b="1" dirty="0"/>
              <a:t>وتنقسم الأسهم إلى</a:t>
            </a:r>
            <a:r>
              <a:rPr lang="ar-DZ" sz="2800" dirty="0"/>
              <a:t>: </a:t>
            </a:r>
            <a:r>
              <a:rPr lang="ar-DZ" sz="2800" b="1" dirty="0"/>
              <a:t>:</a:t>
            </a:r>
          </a:p>
          <a:p>
            <a:pPr algn="r" rtl="1">
              <a:buFont typeface="Courier New" pitchFamily="49" charset="0"/>
              <a:buChar char="o"/>
            </a:pPr>
            <a:r>
              <a:rPr lang="ar-DZ" sz="2800" dirty="0"/>
              <a:t> أسهم عادية </a:t>
            </a:r>
          </a:p>
          <a:p>
            <a:pPr algn="r" rtl="1">
              <a:buFont typeface="Courier New" pitchFamily="49" charset="0"/>
              <a:buChar char="o"/>
            </a:pPr>
            <a:r>
              <a:rPr lang="ar-DZ" sz="2800" dirty="0"/>
              <a:t>أسهم ممتازة </a:t>
            </a:r>
          </a:p>
          <a:p>
            <a:pPr algn="r" rtl="1"/>
            <a:endParaRPr lang="fr-FR"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ssolv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dissolv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ssolv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dissolv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dissolv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dissolve">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54032"/>
          </a:xfrm>
          <a:solidFill>
            <a:schemeClr val="accent2">
              <a:lumMod val="20000"/>
              <a:lumOff val="80000"/>
            </a:schemeClr>
          </a:solidFill>
        </p:spPr>
        <p:txBody>
          <a:bodyPr>
            <a:normAutofit/>
          </a:bodyPr>
          <a:lstStyle/>
          <a:p>
            <a:pPr rtl="1"/>
            <a:r>
              <a:rPr lang="ar-DZ" sz="2800" b="1" dirty="0">
                <a:solidFill>
                  <a:schemeClr val="tx2">
                    <a:lumMod val="50000"/>
                  </a:schemeClr>
                </a:solidFill>
              </a:rPr>
              <a:t>المـــــــــــطلب الثـــــــالث: العـــــــمليات على الأسهم</a:t>
            </a:r>
            <a:endParaRPr lang="fr-FR" sz="2800" b="1" dirty="0">
              <a:solidFill>
                <a:schemeClr val="tx2">
                  <a:lumMod val="50000"/>
                </a:schemeClr>
              </a:solidFill>
            </a:endParaRPr>
          </a:p>
        </p:txBody>
      </p:sp>
      <p:sp>
        <p:nvSpPr>
          <p:cNvPr id="3" name="Espace réservé du contenu 2"/>
          <p:cNvSpPr>
            <a:spLocks noGrp="1"/>
          </p:cNvSpPr>
          <p:nvPr>
            <p:ph idx="1"/>
          </p:nvPr>
        </p:nvSpPr>
        <p:spPr>
          <a:xfrm>
            <a:off x="0" y="642918"/>
            <a:ext cx="9144000" cy="6215082"/>
          </a:xfrm>
          <a:solidFill>
            <a:schemeClr val="accent1">
              <a:lumMod val="20000"/>
              <a:lumOff val="80000"/>
            </a:schemeClr>
          </a:solidFill>
        </p:spPr>
        <p:txBody>
          <a:bodyPr>
            <a:normAutofit/>
          </a:bodyPr>
          <a:lstStyle/>
          <a:p>
            <a:pPr algn="r" rtl="1"/>
            <a:endParaRPr lang="ar-DZ" sz="2400" dirty="0"/>
          </a:p>
          <a:p>
            <a:pPr algn="r" rtl="1">
              <a:lnSpc>
                <a:spcPct val="150000"/>
              </a:lnSpc>
              <a:buNone/>
            </a:pPr>
            <a:r>
              <a:rPr lang="ar-DZ" sz="2400" dirty="0"/>
              <a:t>   </a:t>
            </a:r>
            <a:r>
              <a:rPr lang="ar-DZ" sz="2400" b="1" dirty="0"/>
              <a:t>يمكن للبنوك أن تجري ثلاث عمليات على الأسهم لصالح الزبائن :</a:t>
            </a:r>
          </a:p>
          <a:p>
            <a:pPr algn="r" rtl="1">
              <a:lnSpc>
                <a:spcPct val="150000"/>
              </a:lnSpc>
            </a:pPr>
            <a:r>
              <a:rPr lang="ar-DZ" sz="2400" b="1" i="1" dirty="0"/>
              <a:t>أولا : </a:t>
            </a:r>
            <a:r>
              <a:rPr lang="ar-DZ" sz="2400" b="1" dirty="0"/>
              <a:t>شراء وبيع الأسهم بناءا على طلب الزبون .</a:t>
            </a:r>
          </a:p>
          <a:p>
            <a:pPr algn="r" rtl="1">
              <a:lnSpc>
                <a:spcPct val="150000"/>
              </a:lnSpc>
            </a:pPr>
            <a:r>
              <a:rPr lang="ar-DZ" sz="2400" b="1" i="1" dirty="0"/>
              <a:t>ثانيا</a:t>
            </a:r>
            <a:r>
              <a:rPr lang="ar-DZ" sz="2400" b="1" dirty="0"/>
              <a:t> : تشكيل محفظة المالية لصالح الزبون دائما وتسييرها  بالشكل الذي يحقق أفضل توظيف مالي ممكن .</a:t>
            </a:r>
          </a:p>
          <a:p>
            <a:pPr algn="r" rtl="1">
              <a:lnSpc>
                <a:spcPct val="150000"/>
              </a:lnSpc>
            </a:pPr>
            <a:r>
              <a:rPr lang="ar-DZ" sz="2400" b="1" i="1" dirty="0"/>
              <a:t>ثالثا: </a:t>
            </a:r>
            <a:r>
              <a:rPr lang="ar-DZ" sz="2400" b="1" dirty="0"/>
              <a:t>تقديم قروض بناءا على حصوله على أسهم  وتقوم تلك العمليات على فكرتي:</a:t>
            </a:r>
          </a:p>
          <a:p>
            <a:pPr algn="r" rtl="1">
              <a:lnSpc>
                <a:spcPct val="150000"/>
              </a:lnSpc>
            </a:pPr>
            <a:r>
              <a:rPr lang="ar-DZ" sz="2400" b="1" dirty="0"/>
              <a:t>1-توظيف: هي عملية التي بواسطتها يستطيع </a:t>
            </a:r>
            <a:r>
              <a:rPr lang="ar-DZ" sz="2400" b="1" dirty="0" err="1"/>
              <a:t>الافراد</a:t>
            </a:r>
            <a:r>
              <a:rPr lang="ar-DZ" sz="2400" b="1" dirty="0"/>
              <a:t> تشغيل أموالهم.</a:t>
            </a:r>
          </a:p>
          <a:p>
            <a:pPr algn="r" rtl="1">
              <a:lnSpc>
                <a:spcPct val="150000"/>
              </a:lnSpc>
            </a:pPr>
            <a:r>
              <a:rPr lang="ar-DZ" sz="2400" b="1" dirty="0"/>
              <a:t>2-المضاربة :تقوم على أساس التحكيم المرتبط بالتغيرات التي تحدث على قيمة السهم نتيجة لتغير في معدلات الفائدة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dissolv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dissolv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dissolv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dissolv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dissolv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dissolve">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dissolv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descr="images.jpg"/>
          <p:cNvPicPr>
            <a:picLocks noChangeAspect="1"/>
          </p:cNvPicPr>
          <p:nvPr/>
        </p:nvPicPr>
        <p:blipFill>
          <a:blip r:embed="rId2" cstate="print">
            <a:lum bright="30000"/>
          </a:blip>
          <a:stretch>
            <a:fillRect/>
          </a:stretch>
        </p:blipFill>
        <p:spPr>
          <a:xfrm>
            <a:off x="0" y="0"/>
            <a:ext cx="9144000" cy="6857999"/>
          </a:xfrm>
          <a:prstGeom prst="rect">
            <a:avLst/>
          </a:prstGeom>
        </p:spPr>
      </p:pic>
      <p:sp>
        <p:nvSpPr>
          <p:cNvPr id="2" name="Titre 1"/>
          <p:cNvSpPr>
            <a:spLocks noGrp="1"/>
          </p:cNvSpPr>
          <p:nvPr>
            <p:ph type="title"/>
          </p:nvPr>
        </p:nvSpPr>
        <p:spPr>
          <a:xfrm>
            <a:off x="457200" y="274638"/>
            <a:ext cx="8229600" cy="582594"/>
          </a:xfrm>
          <a:solidFill>
            <a:schemeClr val="accent2">
              <a:lumMod val="20000"/>
              <a:lumOff val="80000"/>
            </a:schemeClr>
          </a:solidFill>
        </p:spPr>
        <p:txBody>
          <a:bodyPr>
            <a:normAutofit fontScale="90000"/>
          </a:bodyPr>
          <a:lstStyle/>
          <a:p>
            <a:r>
              <a:rPr lang="ar-DZ" sz="3600" b="1" dirty="0">
                <a:solidFill>
                  <a:schemeClr val="tx2">
                    <a:lumMod val="50000"/>
                  </a:schemeClr>
                </a:solidFill>
              </a:rPr>
              <a:t>المطلب الرابع : تقييم الأسهم </a:t>
            </a:r>
            <a:endParaRPr lang="fr-FR" sz="3600" b="1" dirty="0">
              <a:solidFill>
                <a:schemeClr val="tx2">
                  <a:lumMod val="50000"/>
                </a:schemeClr>
              </a:solidFill>
            </a:endParaRPr>
          </a:p>
        </p:txBody>
      </p:sp>
      <p:sp>
        <p:nvSpPr>
          <p:cNvPr id="2355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2355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857224" y="2428868"/>
            <a:ext cx="3214710" cy="1500198"/>
          </a:xfrm>
          <a:prstGeom prst="rect">
            <a:avLst/>
          </a:prstGeom>
          <a:solidFill>
            <a:schemeClr val="accent3">
              <a:lumMod val="20000"/>
              <a:lumOff val="80000"/>
            </a:schemeClr>
          </a:solidFill>
        </p:spPr>
      </p:pic>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2355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786314" y="2428868"/>
            <a:ext cx="3786214" cy="1500198"/>
          </a:xfrm>
          <a:prstGeom prst="rect">
            <a:avLst/>
          </a:prstGeom>
          <a:solidFill>
            <a:schemeClr val="accent3">
              <a:lumMod val="20000"/>
              <a:lumOff val="80000"/>
            </a:schemeClr>
          </a:solidFill>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3553"/>
                                        </p:tgtEl>
                                        <p:attrNameLst>
                                          <p:attrName>style.visibility</p:attrName>
                                        </p:attrNameLst>
                                      </p:cBhvr>
                                      <p:to>
                                        <p:strVal val="visible"/>
                                      </p:to>
                                    </p:set>
                                    <p:anim calcmode="lin" valueType="num">
                                      <p:cBhvr additive="base">
                                        <p:cTn id="14" dur="500" fill="hold"/>
                                        <p:tgtEl>
                                          <p:spTgt spid="23553"/>
                                        </p:tgtEl>
                                        <p:attrNameLst>
                                          <p:attrName>ppt_x</p:attrName>
                                        </p:attrNameLst>
                                      </p:cBhvr>
                                      <p:tavLst>
                                        <p:tav tm="0">
                                          <p:val>
                                            <p:strVal val="#ppt_x"/>
                                          </p:val>
                                        </p:tav>
                                        <p:tav tm="100000">
                                          <p:val>
                                            <p:strVal val="#ppt_x"/>
                                          </p:val>
                                        </p:tav>
                                      </p:tavLst>
                                    </p:anim>
                                    <p:anim calcmode="lin" valueType="num">
                                      <p:cBhvr additive="base">
                                        <p:cTn id="15" dur="500" fill="hold"/>
                                        <p:tgtEl>
                                          <p:spTgt spid="2355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3555"/>
                                        </p:tgtEl>
                                        <p:attrNameLst>
                                          <p:attrName>style.visibility</p:attrName>
                                        </p:attrNameLst>
                                      </p:cBhvr>
                                      <p:to>
                                        <p:strVal val="visible"/>
                                      </p:to>
                                    </p:set>
                                    <p:anim calcmode="lin" valueType="num">
                                      <p:cBhvr additive="base">
                                        <p:cTn id="20" dur="500" fill="hold"/>
                                        <p:tgtEl>
                                          <p:spTgt spid="23555"/>
                                        </p:tgtEl>
                                        <p:attrNameLst>
                                          <p:attrName>ppt_x</p:attrName>
                                        </p:attrNameLst>
                                      </p:cBhvr>
                                      <p:tavLst>
                                        <p:tav tm="0">
                                          <p:val>
                                            <p:strVal val="#ppt_x"/>
                                          </p:val>
                                        </p:tav>
                                        <p:tav tm="100000">
                                          <p:val>
                                            <p:strVal val="#ppt_x"/>
                                          </p:val>
                                        </p:tav>
                                      </p:tavLst>
                                    </p:anim>
                                    <p:anim calcmode="lin" valueType="num">
                                      <p:cBhvr additive="base">
                                        <p:cTn id="21" dur="500" fill="hold"/>
                                        <p:tgtEl>
                                          <p:spTgt spid="235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7612</TotalTime>
  <Words>1223</Words>
  <Application>Microsoft Office PowerPoint</Application>
  <PresentationFormat>On-screen Show (4:3)</PresentationFormat>
  <Paragraphs>118</Paragraphs>
  <Slides>18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Courier New</vt:lpstr>
      <vt:lpstr>Wingdings</vt:lpstr>
      <vt:lpstr>Thème Office</vt:lpstr>
      <vt:lpstr>PowerPoint Presentation</vt:lpstr>
      <vt:lpstr>الجمهورية الجزائرية الديمقراطية الشعبية  وزارة التعليم العالي والبحث العلمي جامعة محمد خيضر -بسكرة – كلية العلوم الاقتصادية والتجارية وعلوم التسيير تخصص اقتصاد وتسيير مؤسسة تمويل المؤسسة  بحـــــــــــــث حول  </vt:lpstr>
      <vt:lpstr>PowerPoint Presentation</vt:lpstr>
      <vt:lpstr>PowerPoint Presentation</vt:lpstr>
      <vt:lpstr>المبحــــــــــــث الأول : ماهية الأسهم  </vt:lpstr>
      <vt:lpstr>PowerPoint Presentation</vt:lpstr>
      <vt:lpstr>المــــطلب الثاني: أنواع الأسهم </vt:lpstr>
      <vt:lpstr>المـــــــــــطلب الثـــــــالث: العـــــــمليات على الأسهم</vt:lpstr>
      <vt:lpstr>المطلب الرابع : تقييم الأسهم </vt:lpstr>
      <vt:lpstr>المبــــــــحث الثاني :ماهية السندات</vt:lpstr>
      <vt:lpstr>المطلب الثاني :أنواع السندات </vt:lpstr>
      <vt:lpstr>المــــــــــطلب الثــــــــــالث: تقييم  السندات </vt:lpstr>
      <vt:lpstr>المبحــــــــث الثالث :ســــ0عر الفائدة التوازني </vt:lpstr>
      <vt:lpstr>ثانيا :نظرية المعدة للاقتراض:</vt:lpstr>
      <vt:lpstr>المــــــــطلب الثاني :نظـــــرية كيــنز</vt:lpstr>
      <vt:lpstr>المـــــــــطلب الثالث: فـــخ السيولة </vt:lpstr>
      <vt:lpstr>المـــــــطلب الرابع :نظرية سعر الفائدة الحديثة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elathir</dc:creator>
  <cp:lastModifiedBy>admin</cp:lastModifiedBy>
  <cp:revision>96</cp:revision>
  <dcterms:created xsi:type="dcterms:W3CDTF">2018-11-23T20:12:14Z</dcterms:created>
  <dcterms:modified xsi:type="dcterms:W3CDTF">2021-02-21T08:25:26Z</dcterms:modified>
</cp:coreProperties>
</file>