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9" r:id="rId2"/>
    <p:sldId id="256" r:id="rId3"/>
    <p:sldId id="257" r:id="rId4"/>
    <p:sldId id="258" r:id="rId5"/>
    <p:sldId id="259" r:id="rId6"/>
    <p:sldId id="278" r:id="rId7"/>
    <p:sldId id="275" r:id="rId8"/>
    <p:sldId id="276" r:id="rId9"/>
    <p:sldId id="277" r:id="rId10"/>
    <p:sldId id="269" r:id="rId11"/>
    <p:sldId id="270" r:id="rId12"/>
    <p:sldId id="264" r:id="rId13"/>
    <p:sldId id="265" r:id="rId14"/>
    <p:sldId id="266" r:id="rId15"/>
    <p:sldId id="267" r:id="rId16"/>
    <p:sldId id="271" r:id="rId17"/>
    <p:sldId id="272" r:id="rId18"/>
    <p:sldId id="273"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13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FD84EC-440A-4B58-8132-1874C2B27965}" type="datetimeFigureOut">
              <a:rPr lang="fr-FR" smtClean="0"/>
              <a:t>11/05/2022</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1583D9-D1A0-406C-AC80-EA171BC80FF8}" type="slidenum">
              <a:rPr lang="fr-FR" smtClean="0"/>
              <a:t>‹N°›</a:t>
            </a:fld>
            <a:endParaRPr lang="fr-FR"/>
          </a:p>
        </p:txBody>
      </p:sp>
    </p:spTree>
    <p:extLst>
      <p:ext uri="{BB962C8B-B14F-4D97-AF65-F5344CB8AC3E}">
        <p14:creationId xmlns:p14="http://schemas.microsoft.com/office/powerpoint/2010/main" val="4003579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6E29EE-CAE6-4984-A995-426A445DBD6E}"/>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AF376C23-FB3D-4E9E-A4C7-82B37493476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C5492F1-EE6F-4222-BB87-5C8918A2E895}"/>
              </a:ext>
            </a:extLst>
          </p:cNvPr>
          <p:cNvSpPr>
            <a:spLocks noGrp="1"/>
          </p:cNvSpPr>
          <p:nvPr>
            <p:ph type="dt" sz="half" idx="10"/>
          </p:nvPr>
        </p:nvSpPr>
        <p:spPr/>
        <p:txBody>
          <a:bodyPr/>
          <a:lstStyle/>
          <a:p>
            <a:fld id="{03519AFE-76CF-4238-B1F7-161C2D8F70C0}" type="datetime1">
              <a:rPr lang="fr-FR" smtClean="0"/>
              <a:t>11/05/2022</a:t>
            </a:fld>
            <a:endParaRPr lang="fr-FR"/>
          </a:p>
        </p:txBody>
      </p:sp>
      <p:sp>
        <p:nvSpPr>
          <p:cNvPr id="5" name="Espace réservé du pied de page 4">
            <a:extLst>
              <a:ext uri="{FF2B5EF4-FFF2-40B4-BE49-F238E27FC236}">
                <a16:creationId xmlns:a16="http://schemas.microsoft.com/office/drawing/2014/main" id="{6E518A51-8709-4D72-B4A9-739D35A6752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D885C11-CEFD-4BF3-B992-9AF7F4443A14}"/>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3829778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D5271B-9C08-4908-A504-F2BB6660043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4C4E19F-CF72-4B7E-B952-9FEB937F463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855FB2A-5915-4F38-B397-B0C15FD6FC0B}"/>
              </a:ext>
            </a:extLst>
          </p:cNvPr>
          <p:cNvSpPr>
            <a:spLocks noGrp="1"/>
          </p:cNvSpPr>
          <p:nvPr>
            <p:ph type="dt" sz="half" idx="10"/>
          </p:nvPr>
        </p:nvSpPr>
        <p:spPr/>
        <p:txBody>
          <a:bodyPr/>
          <a:lstStyle/>
          <a:p>
            <a:fld id="{4D51C65D-7DF9-4D29-A164-0000AC739DE0}" type="datetime1">
              <a:rPr lang="fr-FR" smtClean="0"/>
              <a:t>11/05/2022</a:t>
            </a:fld>
            <a:endParaRPr lang="fr-FR"/>
          </a:p>
        </p:txBody>
      </p:sp>
      <p:sp>
        <p:nvSpPr>
          <p:cNvPr id="5" name="Espace réservé du pied de page 4">
            <a:extLst>
              <a:ext uri="{FF2B5EF4-FFF2-40B4-BE49-F238E27FC236}">
                <a16:creationId xmlns:a16="http://schemas.microsoft.com/office/drawing/2014/main" id="{B94ED0A9-B6C3-47D8-9F0F-9FCF8E0C4E6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B67F526-0784-45FD-8532-C23FC1750A82}"/>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1009463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D10B930-AED3-436E-BBF1-7C6487E068D5}"/>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82118F5-1C79-489C-BFD0-4B93801E68C9}"/>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500B366-768F-42ED-8D24-982AF5743667}"/>
              </a:ext>
            </a:extLst>
          </p:cNvPr>
          <p:cNvSpPr>
            <a:spLocks noGrp="1"/>
          </p:cNvSpPr>
          <p:nvPr>
            <p:ph type="dt" sz="half" idx="10"/>
          </p:nvPr>
        </p:nvSpPr>
        <p:spPr/>
        <p:txBody>
          <a:bodyPr/>
          <a:lstStyle/>
          <a:p>
            <a:fld id="{7316E0BA-DBB4-4074-BE30-8716F80E4452}" type="datetime1">
              <a:rPr lang="fr-FR" smtClean="0"/>
              <a:t>11/05/2022</a:t>
            </a:fld>
            <a:endParaRPr lang="fr-FR"/>
          </a:p>
        </p:txBody>
      </p:sp>
      <p:sp>
        <p:nvSpPr>
          <p:cNvPr id="5" name="Espace réservé du pied de page 4">
            <a:extLst>
              <a:ext uri="{FF2B5EF4-FFF2-40B4-BE49-F238E27FC236}">
                <a16:creationId xmlns:a16="http://schemas.microsoft.com/office/drawing/2014/main" id="{2D4F405A-0AF3-4EDF-82CF-7AC3ED1A11A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291999-36E1-4E97-91AD-0F0E945607AA}"/>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3340711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B0DDF3-E81E-4269-BD2C-49C4758AF1E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BAB1843-C137-4AC2-B80C-A8F78B3F92C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F9D938E-4CCA-4101-BFDE-9F9BA8DEB1EE}"/>
              </a:ext>
            </a:extLst>
          </p:cNvPr>
          <p:cNvSpPr>
            <a:spLocks noGrp="1"/>
          </p:cNvSpPr>
          <p:nvPr>
            <p:ph type="dt" sz="half" idx="10"/>
          </p:nvPr>
        </p:nvSpPr>
        <p:spPr/>
        <p:txBody>
          <a:bodyPr/>
          <a:lstStyle/>
          <a:p>
            <a:fld id="{723ED6EC-B11C-435D-A6E5-1DE39ABD659B}" type="datetime1">
              <a:rPr lang="fr-FR" smtClean="0"/>
              <a:t>11/05/2022</a:t>
            </a:fld>
            <a:endParaRPr lang="fr-FR"/>
          </a:p>
        </p:txBody>
      </p:sp>
      <p:sp>
        <p:nvSpPr>
          <p:cNvPr id="5" name="Espace réservé du pied de page 4">
            <a:extLst>
              <a:ext uri="{FF2B5EF4-FFF2-40B4-BE49-F238E27FC236}">
                <a16:creationId xmlns:a16="http://schemas.microsoft.com/office/drawing/2014/main" id="{5661435E-89B2-4330-9CC8-50901D10E6A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9BA46BA-B4D2-4553-9E53-2D772FAFECC3}"/>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2404066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D6263A-88CD-416C-A455-A5B252223E9F}"/>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7F341B6D-FE5B-4519-89B1-792B5C437002}"/>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2DB858D-12FC-4578-9B34-865A9020FF59}"/>
              </a:ext>
            </a:extLst>
          </p:cNvPr>
          <p:cNvSpPr>
            <a:spLocks noGrp="1"/>
          </p:cNvSpPr>
          <p:nvPr>
            <p:ph type="dt" sz="half" idx="10"/>
          </p:nvPr>
        </p:nvSpPr>
        <p:spPr/>
        <p:txBody>
          <a:bodyPr/>
          <a:lstStyle/>
          <a:p>
            <a:fld id="{228069A7-82A4-4A6B-98F8-FAAE4888B7BF}" type="datetime1">
              <a:rPr lang="fr-FR" smtClean="0"/>
              <a:t>11/05/2022</a:t>
            </a:fld>
            <a:endParaRPr lang="fr-FR"/>
          </a:p>
        </p:txBody>
      </p:sp>
      <p:sp>
        <p:nvSpPr>
          <p:cNvPr id="5" name="Espace réservé du pied de page 4">
            <a:extLst>
              <a:ext uri="{FF2B5EF4-FFF2-40B4-BE49-F238E27FC236}">
                <a16:creationId xmlns:a16="http://schemas.microsoft.com/office/drawing/2014/main" id="{A9295F82-3329-439D-A3EB-492496D596C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5EC0626-E721-461A-BD01-795F8B14FBCE}"/>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630948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9D04BB-6E44-4CCA-ACA7-A9076A3FB04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562E6F4-0788-48BB-8860-DB92A236DC17}"/>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EC79699-7C1C-4DAA-A636-03377DA8C9DE}"/>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F78284F-A6CD-4429-B3C4-0421803C5B4E}"/>
              </a:ext>
            </a:extLst>
          </p:cNvPr>
          <p:cNvSpPr>
            <a:spLocks noGrp="1"/>
          </p:cNvSpPr>
          <p:nvPr>
            <p:ph type="dt" sz="half" idx="10"/>
          </p:nvPr>
        </p:nvSpPr>
        <p:spPr/>
        <p:txBody>
          <a:bodyPr/>
          <a:lstStyle/>
          <a:p>
            <a:fld id="{39A25F30-17A3-4DA1-8BCC-A2B0248A2577}" type="datetime1">
              <a:rPr lang="fr-FR" smtClean="0"/>
              <a:t>11/05/2022</a:t>
            </a:fld>
            <a:endParaRPr lang="fr-FR"/>
          </a:p>
        </p:txBody>
      </p:sp>
      <p:sp>
        <p:nvSpPr>
          <p:cNvPr id="6" name="Espace réservé du pied de page 5">
            <a:extLst>
              <a:ext uri="{FF2B5EF4-FFF2-40B4-BE49-F238E27FC236}">
                <a16:creationId xmlns:a16="http://schemas.microsoft.com/office/drawing/2014/main" id="{3FE33380-0E28-4080-A889-E068E39FC43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84EDE99-9751-47A7-9159-8CB56E30B955}"/>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4049673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FB7A8C-C46B-492D-8762-503ECB90691F}"/>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189D2A0-232D-4B7B-908F-B5A1E201183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328647C-7AF2-47F2-8B92-2BCBD432FE0D}"/>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9FE9D8B-D747-4AAC-B0AE-854F92F2B67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C1431FD-A306-4A43-BEF9-726B146F4D5E}"/>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4BD1A35-65BD-4DE2-B8BE-1DCFAC908614}"/>
              </a:ext>
            </a:extLst>
          </p:cNvPr>
          <p:cNvSpPr>
            <a:spLocks noGrp="1"/>
          </p:cNvSpPr>
          <p:nvPr>
            <p:ph type="dt" sz="half" idx="10"/>
          </p:nvPr>
        </p:nvSpPr>
        <p:spPr/>
        <p:txBody>
          <a:bodyPr/>
          <a:lstStyle/>
          <a:p>
            <a:fld id="{BAAA22B2-E5A9-4847-AE42-496FC8F6FB2A}" type="datetime1">
              <a:rPr lang="fr-FR" smtClean="0"/>
              <a:t>11/05/2022</a:t>
            </a:fld>
            <a:endParaRPr lang="fr-FR"/>
          </a:p>
        </p:txBody>
      </p:sp>
      <p:sp>
        <p:nvSpPr>
          <p:cNvPr id="8" name="Espace réservé du pied de page 7">
            <a:extLst>
              <a:ext uri="{FF2B5EF4-FFF2-40B4-BE49-F238E27FC236}">
                <a16:creationId xmlns:a16="http://schemas.microsoft.com/office/drawing/2014/main" id="{2C092A5D-997E-4F57-93FB-6C37FE6A0FF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DD4BD578-9124-429E-8AF3-33346FA2DEF2}"/>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1620394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49FFCA-1552-40A5-A088-76B045D57CA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3B99C45-6822-4936-944F-E8D250EE7D4A}"/>
              </a:ext>
            </a:extLst>
          </p:cNvPr>
          <p:cNvSpPr>
            <a:spLocks noGrp="1"/>
          </p:cNvSpPr>
          <p:nvPr>
            <p:ph type="dt" sz="half" idx="10"/>
          </p:nvPr>
        </p:nvSpPr>
        <p:spPr/>
        <p:txBody>
          <a:bodyPr/>
          <a:lstStyle/>
          <a:p>
            <a:fld id="{A0E0228E-1C29-4E81-8FD6-2BBDF68BDF23}" type="datetime1">
              <a:rPr lang="fr-FR" smtClean="0"/>
              <a:t>11/05/2022</a:t>
            </a:fld>
            <a:endParaRPr lang="fr-FR"/>
          </a:p>
        </p:txBody>
      </p:sp>
      <p:sp>
        <p:nvSpPr>
          <p:cNvPr id="4" name="Espace réservé du pied de page 3">
            <a:extLst>
              <a:ext uri="{FF2B5EF4-FFF2-40B4-BE49-F238E27FC236}">
                <a16:creationId xmlns:a16="http://schemas.microsoft.com/office/drawing/2014/main" id="{D6EF9690-3C12-4ADF-A987-0A503E1734D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282559C-36AF-4475-B9BD-649D34A3DB0D}"/>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3802020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006E076-CE3D-456D-B175-43EED40653CF}"/>
              </a:ext>
            </a:extLst>
          </p:cNvPr>
          <p:cNvSpPr>
            <a:spLocks noGrp="1"/>
          </p:cNvSpPr>
          <p:nvPr>
            <p:ph type="dt" sz="half" idx="10"/>
          </p:nvPr>
        </p:nvSpPr>
        <p:spPr/>
        <p:txBody>
          <a:bodyPr/>
          <a:lstStyle/>
          <a:p>
            <a:fld id="{EEF09AD6-A7BF-44E5-8DC0-7AEE89225CDA}" type="datetime1">
              <a:rPr lang="fr-FR" smtClean="0"/>
              <a:t>11/05/2022</a:t>
            </a:fld>
            <a:endParaRPr lang="fr-FR"/>
          </a:p>
        </p:txBody>
      </p:sp>
      <p:sp>
        <p:nvSpPr>
          <p:cNvPr id="3" name="Espace réservé du pied de page 2">
            <a:extLst>
              <a:ext uri="{FF2B5EF4-FFF2-40B4-BE49-F238E27FC236}">
                <a16:creationId xmlns:a16="http://schemas.microsoft.com/office/drawing/2014/main" id="{E7098FDA-95DB-4471-A19E-A50729C633E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E3505A5-FFAA-44D7-8408-026B34DFAD64}"/>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2718912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547CAC-0FDB-42DF-B7E1-F3BE78272012}"/>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BB9D7ED3-CAE9-4C4A-9755-65DC9B790D5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8177033-6C04-4A35-905D-8233BAE6E6A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1ABD424-4285-4FAB-9DFD-DB93850B02FF}"/>
              </a:ext>
            </a:extLst>
          </p:cNvPr>
          <p:cNvSpPr>
            <a:spLocks noGrp="1"/>
          </p:cNvSpPr>
          <p:nvPr>
            <p:ph type="dt" sz="half" idx="10"/>
          </p:nvPr>
        </p:nvSpPr>
        <p:spPr/>
        <p:txBody>
          <a:bodyPr/>
          <a:lstStyle/>
          <a:p>
            <a:fld id="{0245E25A-3204-4A9F-8300-879C7BA8DA69}" type="datetime1">
              <a:rPr lang="fr-FR" smtClean="0"/>
              <a:t>11/05/2022</a:t>
            </a:fld>
            <a:endParaRPr lang="fr-FR"/>
          </a:p>
        </p:txBody>
      </p:sp>
      <p:sp>
        <p:nvSpPr>
          <p:cNvPr id="6" name="Espace réservé du pied de page 5">
            <a:extLst>
              <a:ext uri="{FF2B5EF4-FFF2-40B4-BE49-F238E27FC236}">
                <a16:creationId xmlns:a16="http://schemas.microsoft.com/office/drawing/2014/main" id="{73E8B32E-F5D6-4CBA-B9C3-7B023D1473B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93A11E4-8B93-4E45-A66E-768FB05467DB}"/>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652548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9FFA48-A550-4A49-B339-0CB2F658B752}"/>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DDE8DF73-543E-4177-BD20-279C4770EBA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974D6191-E678-4A84-8ACB-D8D2B9C215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A46B240-2051-41F4-91FE-56C3762A682C}"/>
              </a:ext>
            </a:extLst>
          </p:cNvPr>
          <p:cNvSpPr>
            <a:spLocks noGrp="1"/>
          </p:cNvSpPr>
          <p:nvPr>
            <p:ph type="dt" sz="half" idx="10"/>
          </p:nvPr>
        </p:nvSpPr>
        <p:spPr/>
        <p:txBody>
          <a:bodyPr/>
          <a:lstStyle/>
          <a:p>
            <a:fld id="{5AFF2DB4-CD35-4C9D-A5EF-E174CF84FDD0}" type="datetime1">
              <a:rPr lang="fr-FR" smtClean="0"/>
              <a:t>11/05/2022</a:t>
            </a:fld>
            <a:endParaRPr lang="fr-FR"/>
          </a:p>
        </p:txBody>
      </p:sp>
      <p:sp>
        <p:nvSpPr>
          <p:cNvPr id="6" name="Espace réservé du pied de page 5">
            <a:extLst>
              <a:ext uri="{FF2B5EF4-FFF2-40B4-BE49-F238E27FC236}">
                <a16:creationId xmlns:a16="http://schemas.microsoft.com/office/drawing/2014/main" id="{C5DFADF3-9C44-4E57-9543-D694839B96C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17DD38B-7D8E-4F27-998C-2729F9A894CB}"/>
              </a:ext>
            </a:extLst>
          </p:cNvPr>
          <p:cNvSpPr>
            <a:spLocks noGrp="1"/>
          </p:cNvSpPr>
          <p:nvPr>
            <p:ph type="sldNum" sz="quarter" idx="12"/>
          </p:nvPr>
        </p:nvSpPr>
        <p:spPr/>
        <p:txBody>
          <a:bodyPr/>
          <a:lstStyle/>
          <a:p>
            <a:fld id="{45F7D3D7-74ED-4FCF-882F-871B996EE7CE}" type="slidenum">
              <a:rPr lang="fr-FR" smtClean="0"/>
              <a:t>‹N°›</a:t>
            </a:fld>
            <a:endParaRPr lang="fr-FR"/>
          </a:p>
        </p:txBody>
      </p:sp>
    </p:spTree>
    <p:extLst>
      <p:ext uri="{BB962C8B-B14F-4D97-AF65-F5344CB8AC3E}">
        <p14:creationId xmlns:p14="http://schemas.microsoft.com/office/powerpoint/2010/main" val="12403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97DFBAC-EAAE-4FF5-8A6F-6A35475C62C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1CD832B-2BE0-4DDC-BFE0-86E1EEC5CAB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CD3F344-19C8-47D6-B5E7-0252E62510D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3B503E2-4A1F-4542-B489-E6248AB6FFA3}" type="datetime1">
              <a:rPr lang="fr-FR" smtClean="0"/>
              <a:t>11/05/2022</a:t>
            </a:fld>
            <a:endParaRPr lang="fr-FR"/>
          </a:p>
        </p:txBody>
      </p:sp>
      <p:sp>
        <p:nvSpPr>
          <p:cNvPr id="5" name="Espace réservé du pied de page 4">
            <a:extLst>
              <a:ext uri="{FF2B5EF4-FFF2-40B4-BE49-F238E27FC236}">
                <a16:creationId xmlns:a16="http://schemas.microsoft.com/office/drawing/2014/main" id="{3D943F26-8094-417C-AFC4-4AC90C10747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7E0B771-D6D2-4FD0-A018-1CF2720022F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F7D3D7-74ED-4FCF-882F-871B996EE7CE}" type="slidenum">
              <a:rPr lang="fr-FR" smtClean="0"/>
              <a:t>‹N°›</a:t>
            </a:fld>
            <a:endParaRPr lang="fr-FR"/>
          </a:p>
        </p:txBody>
      </p:sp>
    </p:spTree>
    <p:extLst>
      <p:ext uri="{BB962C8B-B14F-4D97-AF65-F5344CB8AC3E}">
        <p14:creationId xmlns:p14="http://schemas.microsoft.com/office/powerpoint/2010/main" val="1089797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A42A7C1-FC0C-41D2-A1F2-50C86886AE2C}"/>
              </a:ext>
            </a:extLst>
          </p:cNvPr>
          <p:cNvSpPr/>
          <p:nvPr/>
        </p:nvSpPr>
        <p:spPr>
          <a:xfrm>
            <a:off x="2487797" y="681243"/>
            <a:ext cx="3775393" cy="369332"/>
          </a:xfrm>
          <a:prstGeom prst="rect">
            <a:avLst/>
          </a:prstGeom>
        </p:spPr>
        <p:txBody>
          <a:bodyPr wrap="none">
            <a:spAutoFit/>
          </a:bodyPr>
          <a:lstStyle/>
          <a:p>
            <a:pPr algn="ctr"/>
            <a:r>
              <a:rPr lang="fr-FR" dirty="0">
                <a:latin typeface="Times New Roman" panose="02020603050405020304" pitchFamily="18" charset="0"/>
                <a:cs typeface="Times New Roman" panose="02020603050405020304" pitchFamily="18" charset="0"/>
              </a:rPr>
              <a:t>Université Mohamed </a:t>
            </a:r>
            <a:r>
              <a:rPr lang="fr-FR" dirty="0" err="1">
                <a:latin typeface="Times New Roman" panose="02020603050405020304" pitchFamily="18" charset="0"/>
                <a:cs typeface="Times New Roman" panose="02020603050405020304" pitchFamily="18" charset="0"/>
              </a:rPr>
              <a:t>Khider</a:t>
            </a:r>
            <a:r>
              <a:rPr lang="fr-FR" dirty="0">
                <a:latin typeface="Times New Roman" panose="02020603050405020304" pitchFamily="18" charset="0"/>
                <a:cs typeface="Times New Roman" panose="02020603050405020304" pitchFamily="18" charset="0"/>
              </a:rPr>
              <a:t> de Biskra</a:t>
            </a:r>
          </a:p>
        </p:txBody>
      </p:sp>
      <p:sp>
        <p:nvSpPr>
          <p:cNvPr id="8" name="Rectangle 7">
            <a:extLst>
              <a:ext uri="{FF2B5EF4-FFF2-40B4-BE49-F238E27FC236}">
                <a16:creationId xmlns:a16="http://schemas.microsoft.com/office/drawing/2014/main" id="{1DBC23FF-4117-4CA3-976E-C24D364444EF}"/>
              </a:ext>
            </a:extLst>
          </p:cNvPr>
          <p:cNvSpPr/>
          <p:nvPr/>
        </p:nvSpPr>
        <p:spPr>
          <a:xfrm>
            <a:off x="942109" y="1651107"/>
            <a:ext cx="6408921" cy="369332"/>
          </a:xfrm>
          <a:prstGeom prst="rect">
            <a:avLst/>
          </a:prstGeom>
        </p:spPr>
        <p:txBody>
          <a:bodyPr wrap="square">
            <a:spAutoFit/>
          </a:bodyPr>
          <a:lstStyle/>
          <a:p>
            <a:pPr algn="ctr"/>
            <a:r>
              <a:rPr lang="fr-FR" dirty="0">
                <a:latin typeface="Times New Roman" panose="02020603050405020304" pitchFamily="18" charset="0"/>
                <a:cs typeface="Times New Roman" panose="02020603050405020304" pitchFamily="18" charset="0"/>
              </a:rPr>
              <a:t>Cours de Microbiologie Alimentaire (3ème année – Microbiologie)</a:t>
            </a:r>
          </a:p>
        </p:txBody>
      </p:sp>
      <p:sp>
        <p:nvSpPr>
          <p:cNvPr id="9" name="Rectangle 8">
            <a:extLst>
              <a:ext uri="{FF2B5EF4-FFF2-40B4-BE49-F238E27FC236}">
                <a16:creationId xmlns:a16="http://schemas.microsoft.com/office/drawing/2014/main" id="{FF9D2A98-6E32-45A3-89CB-A8AC4ABC3A9F}"/>
              </a:ext>
            </a:extLst>
          </p:cNvPr>
          <p:cNvSpPr/>
          <p:nvPr/>
        </p:nvSpPr>
        <p:spPr>
          <a:xfrm>
            <a:off x="3157318" y="2436305"/>
            <a:ext cx="2829364" cy="369332"/>
          </a:xfrm>
          <a:prstGeom prst="rect">
            <a:avLst/>
          </a:prstGeom>
        </p:spPr>
        <p:txBody>
          <a:bodyPr wrap="none">
            <a:spAutoFit/>
          </a:bodyPr>
          <a:lstStyle/>
          <a:p>
            <a:r>
              <a:rPr lang="fr-FR" dirty="0">
                <a:latin typeface="Times New Roman" panose="02020603050405020304" pitchFamily="18" charset="0"/>
                <a:cs typeface="Times New Roman" panose="02020603050405020304" pitchFamily="18" charset="0"/>
              </a:rPr>
              <a:t>Les altérations des aliments </a:t>
            </a:r>
          </a:p>
        </p:txBody>
      </p:sp>
      <p:sp>
        <p:nvSpPr>
          <p:cNvPr id="10" name="Rectangle 9">
            <a:extLst>
              <a:ext uri="{FF2B5EF4-FFF2-40B4-BE49-F238E27FC236}">
                <a16:creationId xmlns:a16="http://schemas.microsoft.com/office/drawing/2014/main" id="{674F6604-DDA1-48E4-9C4A-D20013223657}"/>
              </a:ext>
            </a:extLst>
          </p:cNvPr>
          <p:cNvSpPr/>
          <p:nvPr/>
        </p:nvSpPr>
        <p:spPr>
          <a:xfrm>
            <a:off x="3251756" y="3683032"/>
            <a:ext cx="242374" cy="369332"/>
          </a:xfrm>
          <a:prstGeom prst="rect">
            <a:avLst/>
          </a:prstGeom>
        </p:spPr>
        <p:txBody>
          <a:bodyPr wrap="none">
            <a:spAutoFit/>
          </a:bodyPr>
          <a:lstStyle/>
          <a:p>
            <a:r>
              <a:rPr lang="fr-FR" dirty="0">
                <a:latin typeface="Times New Roman" panose="02020603050405020304" pitchFamily="18" charset="0"/>
                <a:cs typeface="Times New Roman" panose="02020603050405020304" pitchFamily="18" charset="0"/>
              </a:rPr>
              <a:t> </a:t>
            </a:r>
          </a:p>
        </p:txBody>
      </p:sp>
      <p:sp>
        <p:nvSpPr>
          <p:cNvPr id="11" name="Rectangle 10">
            <a:extLst>
              <a:ext uri="{FF2B5EF4-FFF2-40B4-BE49-F238E27FC236}">
                <a16:creationId xmlns:a16="http://schemas.microsoft.com/office/drawing/2014/main" id="{132F6D48-2E6F-481B-83D7-1A90F84A64FF}"/>
              </a:ext>
            </a:extLst>
          </p:cNvPr>
          <p:cNvSpPr/>
          <p:nvPr/>
        </p:nvSpPr>
        <p:spPr>
          <a:xfrm>
            <a:off x="2737203" y="3244334"/>
            <a:ext cx="3669594" cy="960328"/>
          </a:xfrm>
          <a:prstGeom prst="rect">
            <a:avLst/>
          </a:prstGeom>
        </p:spPr>
        <p:txBody>
          <a:bodyPr wrap="none">
            <a:spAutoFit/>
          </a:bodyPr>
          <a:lstStyle/>
          <a:p>
            <a:pPr algn="ctr">
              <a:lnSpc>
                <a:spcPct val="150000"/>
              </a:lnSpc>
            </a:pPr>
            <a:r>
              <a:rPr lang="fr-FR" sz="2000" b="1" dirty="0">
                <a:latin typeface="Times New Roman" panose="02020603050405020304" pitchFamily="18" charset="0"/>
                <a:cs typeface="Times New Roman" panose="02020603050405020304" pitchFamily="18" charset="0"/>
              </a:rPr>
              <a:t>Altération de la viande</a:t>
            </a:r>
          </a:p>
          <a:p>
            <a:pPr algn="ctr">
              <a:lnSpc>
                <a:spcPct val="150000"/>
              </a:lnSpc>
            </a:pPr>
            <a:r>
              <a:rPr lang="fr-FR" sz="2000" b="1" dirty="0">
                <a:latin typeface="Times New Roman" panose="02020603050405020304" pitchFamily="18" charset="0"/>
                <a:cs typeface="Times New Roman" panose="02020603050405020304" pitchFamily="18" charset="0"/>
              </a:rPr>
              <a:t>Altération des Fruits et légumes</a:t>
            </a:r>
          </a:p>
        </p:txBody>
      </p:sp>
      <p:sp>
        <p:nvSpPr>
          <p:cNvPr id="12" name="Espace réservé du numéro de diapositive 11">
            <a:extLst>
              <a:ext uri="{FF2B5EF4-FFF2-40B4-BE49-F238E27FC236}">
                <a16:creationId xmlns:a16="http://schemas.microsoft.com/office/drawing/2014/main" id="{A57C0004-CC84-4477-B557-13C170BF12B8}"/>
              </a:ext>
            </a:extLst>
          </p:cNvPr>
          <p:cNvSpPr>
            <a:spLocks noGrp="1"/>
          </p:cNvSpPr>
          <p:nvPr>
            <p:ph type="sldNum" sz="quarter" idx="12"/>
          </p:nvPr>
        </p:nvSpPr>
        <p:spPr/>
        <p:txBody>
          <a:bodyPr/>
          <a:lstStyle/>
          <a:p>
            <a:fld id="{45F7D3D7-74ED-4FCF-882F-871B996EE7CE}" type="slidenum">
              <a:rPr lang="fr-FR" smtClean="0">
                <a:latin typeface="Times New Roman" panose="02020603050405020304" pitchFamily="18" charset="0"/>
                <a:cs typeface="Times New Roman" panose="02020603050405020304" pitchFamily="18" charset="0"/>
              </a:rPr>
              <a:t>1</a:t>
            </a:fld>
            <a:endParaRPr lang="fr-F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0778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A46E6C3-B21F-4B88-98C1-3D83027AFDFA}"/>
              </a:ext>
            </a:extLst>
          </p:cNvPr>
          <p:cNvPicPr>
            <a:picLocks noChangeAspect="1"/>
          </p:cNvPicPr>
          <p:nvPr/>
        </p:nvPicPr>
        <p:blipFill>
          <a:blip r:embed="rId2"/>
          <a:stretch>
            <a:fillRect/>
          </a:stretch>
        </p:blipFill>
        <p:spPr>
          <a:xfrm>
            <a:off x="547437" y="1022684"/>
            <a:ext cx="8049126" cy="4812632"/>
          </a:xfrm>
          <a:prstGeom prst="rect">
            <a:avLst/>
          </a:prstGeom>
        </p:spPr>
      </p:pic>
      <p:sp>
        <p:nvSpPr>
          <p:cNvPr id="3" name="Espace réservé du numéro de diapositive 2">
            <a:extLst>
              <a:ext uri="{FF2B5EF4-FFF2-40B4-BE49-F238E27FC236}">
                <a16:creationId xmlns:a16="http://schemas.microsoft.com/office/drawing/2014/main" id="{427F37B7-8510-4F22-A491-4D7792B987F1}"/>
              </a:ext>
            </a:extLst>
          </p:cNvPr>
          <p:cNvSpPr>
            <a:spLocks noGrp="1"/>
          </p:cNvSpPr>
          <p:nvPr>
            <p:ph type="sldNum" sz="quarter" idx="12"/>
          </p:nvPr>
        </p:nvSpPr>
        <p:spPr/>
        <p:txBody>
          <a:bodyPr/>
          <a:lstStyle/>
          <a:p>
            <a:fld id="{45F7D3D7-74ED-4FCF-882F-871B996EE7CE}" type="slidenum">
              <a:rPr lang="fr-FR" smtClean="0"/>
              <a:t>10</a:t>
            </a:fld>
            <a:endParaRPr lang="fr-FR"/>
          </a:p>
        </p:txBody>
      </p:sp>
    </p:spTree>
    <p:extLst>
      <p:ext uri="{BB962C8B-B14F-4D97-AF65-F5344CB8AC3E}">
        <p14:creationId xmlns:p14="http://schemas.microsoft.com/office/powerpoint/2010/main" val="3179562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F67BFC1-84BE-4B98-A34E-73E0BEB87033}"/>
              </a:ext>
            </a:extLst>
          </p:cNvPr>
          <p:cNvSpPr/>
          <p:nvPr/>
        </p:nvSpPr>
        <p:spPr>
          <a:xfrm>
            <a:off x="360947" y="1496954"/>
            <a:ext cx="8630653" cy="3674339"/>
          </a:xfrm>
          <a:prstGeom prst="rect">
            <a:avLst/>
          </a:prstGeom>
        </p:spPr>
        <p:txBody>
          <a:bodyPr wrap="square">
            <a:spAutoFit/>
          </a:bodyPr>
          <a:lstStyle/>
          <a:p>
            <a:pPr>
              <a:lnSpc>
                <a:spcPct val="150000"/>
              </a:lnSpc>
              <a:spcAft>
                <a:spcPts val="800"/>
              </a:spcAft>
            </a:pPr>
            <a:r>
              <a:rPr lang="fr-FR" b="1" dirty="0">
                <a:latin typeface="Times New Roman" panose="02020603050405020304" pitchFamily="18" charset="0"/>
                <a:ea typeface="Calibri" panose="020F0502020204030204" pitchFamily="34" charset="0"/>
                <a:cs typeface="Times New Roman" panose="02020603050405020304" pitchFamily="18" charset="0"/>
              </a:rPr>
              <a:t>nauséabonde. </a:t>
            </a:r>
            <a:r>
              <a:rPr lang="fr-FR" dirty="0">
                <a:latin typeface="Times New Roman" panose="02020603050405020304" pitchFamily="18" charset="0"/>
                <a:ea typeface="Calibri" panose="020F0502020204030204" pitchFamily="34" charset="0"/>
                <a:cs typeface="Times New Roman" panose="02020603050405020304" pitchFamily="18" charset="0"/>
              </a:rPr>
              <a:t>· Sens 1. Qui provoque des nausées. </a:t>
            </a:r>
            <a:r>
              <a:rPr lang="fr-FR" dirty="0" err="1">
                <a:latin typeface="Times New Roman" panose="02020603050405020304" pitchFamily="18" charset="0"/>
                <a:ea typeface="Calibri" panose="020F0502020204030204" pitchFamily="34" charset="0"/>
                <a:cs typeface="Times New Roman" panose="02020603050405020304" pitchFamily="18" charset="0"/>
              </a:rPr>
              <a:t>Écoeurant</a:t>
            </a:r>
            <a:r>
              <a:rPr lang="fr-FR" dirty="0">
                <a:latin typeface="Times New Roman" panose="02020603050405020304" pitchFamily="18" charset="0"/>
                <a:ea typeface="Calibri" panose="020F0502020204030204" pitchFamily="34" charset="0"/>
                <a:cs typeface="Times New Roman" panose="02020603050405020304" pitchFamily="18" charset="0"/>
              </a:rPr>
              <a:t>. Synonyme : </a:t>
            </a:r>
            <a:r>
              <a:rPr lang="fr-FR" dirty="0" err="1">
                <a:latin typeface="Times New Roman" panose="02020603050405020304" pitchFamily="18" charset="0"/>
                <a:ea typeface="Calibri" panose="020F0502020204030204" pitchFamily="34" charset="0"/>
                <a:cs typeface="Times New Roman" panose="02020603050405020304" pitchFamily="18" charset="0"/>
              </a:rPr>
              <a:t>écoeurant</a:t>
            </a:r>
            <a:r>
              <a:rPr lang="fr-FR" dirty="0">
                <a:latin typeface="Times New Roman" panose="02020603050405020304" pitchFamily="18" charset="0"/>
                <a:ea typeface="Calibri" panose="020F0502020204030204" pitchFamily="34" charset="0"/>
                <a:cs typeface="Times New Roman" panose="02020603050405020304" pitchFamily="18" charset="0"/>
              </a:rPr>
              <a:t>, infect, immonde, répugnant, dégoûtant, ...</a:t>
            </a:r>
          </a:p>
          <a:p>
            <a:pPr>
              <a:lnSpc>
                <a:spcPct val="150000"/>
              </a:lnSpc>
              <a:spcAft>
                <a:spcPts val="800"/>
              </a:spcAft>
            </a:pPr>
            <a:r>
              <a:rPr lang="fr-FR" b="1" dirty="0" err="1">
                <a:latin typeface="Times New Roman" panose="02020603050405020304" pitchFamily="18" charset="0"/>
                <a:ea typeface="Calibri" panose="020F0502020204030204" pitchFamily="34" charset="0"/>
                <a:cs typeface="Times New Roman" panose="02020603050405020304" pitchFamily="18" charset="0"/>
              </a:rPr>
              <a:t>Ranssicement</a:t>
            </a:r>
            <a:r>
              <a:rPr lang="fr-FR" dirty="0">
                <a:latin typeface="Times New Roman" panose="02020603050405020304" pitchFamily="18" charset="0"/>
                <a:ea typeface="Calibri" panose="020F0502020204030204" pitchFamily="34" charset="0"/>
                <a:cs typeface="Times New Roman" panose="02020603050405020304" pitchFamily="18" charset="0"/>
              </a:rPr>
              <a:t>: Qui a contracté une odeur désagréable et une saveur âcre, en raison du développement </a:t>
            </a:r>
            <a:r>
              <a:rPr lang="fr-FR" b="1" dirty="0">
                <a:latin typeface="Times New Roman" panose="02020603050405020304" pitchFamily="18" charset="0"/>
                <a:ea typeface="Calibri" panose="020F0502020204030204" pitchFamily="34" charset="0"/>
                <a:cs typeface="Times New Roman" panose="02020603050405020304" pitchFamily="18" charset="0"/>
              </a:rPr>
              <a:t>d'acides gras </a:t>
            </a:r>
            <a:r>
              <a:rPr lang="fr-FR" dirty="0">
                <a:latin typeface="Times New Roman" panose="02020603050405020304" pitchFamily="18" charset="0"/>
                <a:ea typeface="Calibri" panose="020F0502020204030204" pitchFamily="34" charset="0"/>
                <a:cs typeface="Times New Roman" panose="02020603050405020304" pitchFamily="18" charset="0"/>
              </a:rPr>
              <a:t>sous l'effet de l'oxygène de l'air.</a:t>
            </a:r>
          </a:p>
          <a:p>
            <a:pPr>
              <a:lnSpc>
                <a:spcPct val="150000"/>
              </a:lnSpc>
              <a:spcAft>
                <a:spcPts val="800"/>
              </a:spcAft>
            </a:pPr>
            <a:r>
              <a:rPr lang="fr-FR" dirty="0">
                <a:latin typeface="Times New Roman" panose="02020603050405020304" pitchFamily="18" charset="0"/>
                <a:ea typeface="Calibri" panose="020F0502020204030204" pitchFamily="34" charset="0"/>
                <a:cs typeface="Times New Roman" panose="02020603050405020304" pitchFamily="18" charset="0"/>
              </a:rPr>
              <a:t>Se dit d'un corps gras qui, au contact de l'air, a pris une odeur forte et une saveur âcre</a:t>
            </a:r>
          </a:p>
          <a:p>
            <a:pPr>
              <a:lnSpc>
                <a:spcPct val="150000"/>
              </a:lnSpc>
              <a:spcAft>
                <a:spcPts val="800"/>
              </a:spcAft>
            </a:pPr>
            <a:r>
              <a:rPr lang="fr-FR" dirty="0">
                <a:latin typeface="Times New Roman" panose="02020603050405020304" pitchFamily="18" charset="0"/>
                <a:ea typeface="Calibri" panose="020F0502020204030204" pitchFamily="34" charset="0"/>
                <a:cs typeface="Times New Roman" panose="02020603050405020304" pitchFamily="18" charset="0"/>
              </a:rPr>
              <a:t>Le</a:t>
            </a:r>
            <a:r>
              <a:rPr lang="fr-FR" b="1" dirty="0">
                <a:latin typeface="Times New Roman" panose="02020603050405020304" pitchFamily="18" charset="0"/>
                <a:ea typeface="Calibri" panose="020F0502020204030204" pitchFamily="34" charset="0"/>
                <a:cs typeface="Times New Roman" panose="02020603050405020304" pitchFamily="18" charset="0"/>
              </a:rPr>
              <a:t> </a:t>
            </a:r>
            <a:r>
              <a:rPr lang="fr-FR" b="1" dirty="0" err="1">
                <a:latin typeface="Times New Roman" panose="02020603050405020304" pitchFamily="18" charset="0"/>
                <a:ea typeface="Calibri" panose="020F0502020204030204" pitchFamily="34" charset="0"/>
                <a:cs typeface="Times New Roman" panose="02020603050405020304" pitchFamily="18" charset="0"/>
              </a:rPr>
              <a:t>surissage</a:t>
            </a:r>
            <a:r>
              <a:rPr lang="fr-FR" b="1" dirty="0">
                <a:latin typeface="Times New Roman" panose="02020603050405020304" pitchFamily="18" charset="0"/>
                <a:ea typeface="Calibri" panose="020F0502020204030204" pitchFamily="34" charset="0"/>
                <a:cs typeface="Times New Roman" panose="02020603050405020304" pitchFamily="18" charset="0"/>
              </a:rPr>
              <a:t> </a:t>
            </a:r>
            <a:r>
              <a:rPr lang="fr-FR" dirty="0">
                <a:latin typeface="Times New Roman" panose="02020603050405020304" pitchFamily="18" charset="0"/>
                <a:ea typeface="Calibri" panose="020F0502020204030204" pitchFamily="34" charset="0"/>
                <a:cs typeface="Times New Roman" panose="02020603050405020304" pitchFamily="18" charset="0"/>
              </a:rPr>
              <a:t>(ou </a:t>
            </a:r>
            <a:r>
              <a:rPr lang="fr-FR" dirty="0" err="1">
                <a:latin typeface="Times New Roman" panose="02020603050405020304" pitchFamily="18" charset="0"/>
                <a:ea typeface="Calibri" panose="020F0502020204030204" pitchFamily="34" charset="0"/>
                <a:cs typeface="Times New Roman" panose="02020603050405020304" pitchFamily="18" charset="0"/>
              </a:rPr>
              <a:t>surissement</a:t>
            </a:r>
            <a:r>
              <a:rPr lang="fr-FR" dirty="0">
                <a:latin typeface="Times New Roman" panose="02020603050405020304" pitchFamily="18" charset="0"/>
                <a:ea typeface="Calibri" panose="020F0502020204030204" pitchFamily="34" charset="0"/>
                <a:cs typeface="Times New Roman" panose="02020603050405020304" pitchFamily="18" charset="0"/>
              </a:rPr>
              <a:t>) est la fermentation du lait, du bouillon. </a:t>
            </a:r>
            <a:r>
              <a:rPr lang="fr-FR" dirty="0" err="1">
                <a:latin typeface="Times New Roman" panose="02020603050405020304" pitchFamily="18" charset="0"/>
                <a:ea typeface="Calibri" panose="020F0502020204030204" pitchFamily="34" charset="0"/>
                <a:cs typeface="Times New Roman" panose="02020603050405020304" pitchFamily="18" charset="0"/>
              </a:rPr>
              <a:t>Surissement</a:t>
            </a:r>
            <a:r>
              <a:rPr lang="fr-FR" dirty="0">
                <a:latin typeface="Times New Roman" panose="02020603050405020304" pitchFamily="18" charset="0"/>
                <a:ea typeface="Calibri" panose="020F0502020204030204" pitchFamily="34" charset="0"/>
                <a:cs typeface="Times New Roman" panose="02020603050405020304" pitchFamily="18" charset="0"/>
              </a:rPr>
              <a:t> (goût de suri, caillage). Description : Acidification du lait par fermentation du lactose, ce qui provoque la coagulation de la caséine (pH 4,6).</a:t>
            </a:r>
          </a:p>
        </p:txBody>
      </p:sp>
      <p:sp>
        <p:nvSpPr>
          <p:cNvPr id="3" name="Espace réservé du numéro de diapositive 2">
            <a:extLst>
              <a:ext uri="{FF2B5EF4-FFF2-40B4-BE49-F238E27FC236}">
                <a16:creationId xmlns:a16="http://schemas.microsoft.com/office/drawing/2014/main" id="{1AA52019-C91F-449A-A227-8AEF7005433D}"/>
              </a:ext>
            </a:extLst>
          </p:cNvPr>
          <p:cNvSpPr>
            <a:spLocks noGrp="1"/>
          </p:cNvSpPr>
          <p:nvPr>
            <p:ph type="sldNum" sz="quarter" idx="12"/>
          </p:nvPr>
        </p:nvSpPr>
        <p:spPr/>
        <p:txBody>
          <a:bodyPr/>
          <a:lstStyle/>
          <a:p>
            <a:fld id="{45F7D3D7-74ED-4FCF-882F-871B996EE7CE}" type="slidenum">
              <a:rPr lang="fr-FR" smtClean="0"/>
              <a:t>11</a:t>
            </a:fld>
            <a:endParaRPr lang="fr-FR"/>
          </a:p>
        </p:txBody>
      </p:sp>
    </p:spTree>
    <p:extLst>
      <p:ext uri="{BB962C8B-B14F-4D97-AF65-F5344CB8AC3E}">
        <p14:creationId xmlns:p14="http://schemas.microsoft.com/office/powerpoint/2010/main" val="995931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F9505D8-89AE-4B84-83FE-1BCA2CB0612D}"/>
              </a:ext>
            </a:extLst>
          </p:cNvPr>
          <p:cNvSpPr/>
          <p:nvPr/>
        </p:nvSpPr>
        <p:spPr>
          <a:xfrm>
            <a:off x="0" y="582067"/>
            <a:ext cx="9144000" cy="4613058"/>
          </a:xfrm>
          <a:prstGeom prst="rect">
            <a:avLst/>
          </a:prstGeom>
        </p:spPr>
        <p:txBody>
          <a:bodyPr wrap="square">
            <a:spAutoFit/>
          </a:bodyPr>
          <a:lstStyle/>
          <a:p>
            <a:pPr>
              <a:lnSpc>
                <a:spcPct val="150000"/>
              </a:lnSpc>
            </a:pPr>
            <a:r>
              <a:rPr lang="fr-FR" dirty="0">
                <a:latin typeface="Times New Roman" panose="02020603050405020304" pitchFamily="18" charset="0"/>
                <a:ea typeface="Times New Roman" panose="02020603050405020304" pitchFamily="18" charset="0"/>
                <a:cs typeface="Times New Roman" panose="02020603050405020304" pitchFamily="18" charset="0"/>
              </a:rPr>
              <a:t>Les tissus </a:t>
            </a:r>
            <a:r>
              <a:rPr lang="fr-FR" b="1" dirty="0">
                <a:latin typeface="Times New Roman" panose="02020603050405020304" pitchFamily="18" charset="0"/>
                <a:ea typeface="Times New Roman" panose="02020603050405020304" pitchFamily="18" charset="0"/>
                <a:cs typeface="Times New Roman" panose="02020603050405020304" pitchFamily="18" charset="0"/>
              </a:rPr>
              <a:t>internes</a:t>
            </a:r>
            <a:r>
              <a:rPr lang="fr-FR" dirty="0">
                <a:latin typeface="Times New Roman" panose="02020603050405020304" pitchFamily="18" charset="0"/>
                <a:ea typeface="Times New Roman" panose="02020603050405020304" pitchFamily="18" charset="0"/>
                <a:cs typeface="Times New Roman" panose="02020603050405020304" pitchFamily="18" charset="0"/>
              </a:rPr>
              <a:t> des végétaux renferment normalement peu de micro-organismes. Par contre, leurs revêtements</a:t>
            </a:r>
            <a:r>
              <a:rPr lang="fr-FR" b="1" dirty="0">
                <a:latin typeface="Times New Roman" panose="02020603050405020304" pitchFamily="18" charset="0"/>
                <a:ea typeface="Times New Roman" panose="02020603050405020304" pitchFamily="18" charset="0"/>
                <a:cs typeface="Times New Roman" panose="02020603050405020304" pitchFamily="18" charset="0"/>
              </a:rPr>
              <a:t> externes </a:t>
            </a:r>
            <a:r>
              <a:rPr lang="fr-FR" dirty="0">
                <a:latin typeface="Times New Roman" panose="02020603050405020304" pitchFamily="18" charset="0"/>
                <a:ea typeface="Times New Roman" panose="02020603050405020304" pitchFamily="18" charset="0"/>
                <a:cs typeface="Times New Roman" panose="02020603050405020304" pitchFamily="18" charset="0"/>
              </a:rPr>
              <a:t>abritent de nombreux micro-organismes de la flore du sol et de l'eau, de même que des contaminants de l'air. </a:t>
            </a:r>
            <a:br>
              <a:rPr lang="fr-FR" dirty="0">
                <a:latin typeface="Times New Roman" panose="02020603050405020304" pitchFamily="18" charset="0"/>
                <a:ea typeface="Times New Roman" panose="02020603050405020304" pitchFamily="18" charset="0"/>
                <a:cs typeface="Times New Roman" panose="02020603050405020304" pitchFamily="18" charset="0"/>
              </a:rPr>
            </a:br>
            <a:r>
              <a:rPr lang="fr-FR" dirty="0">
                <a:latin typeface="Times New Roman" panose="02020603050405020304" pitchFamily="18" charset="0"/>
                <a:ea typeface="Times New Roman" panose="02020603050405020304" pitchFamily="18" charset="0"/>
                <a:cs typeface="Times New Roman" panose="02020603050405020304" pitchFamily="18" charset="0"/>
              </a:rPr>
              <a:t>Les germes d'altération le plus fréquemment présents, sont des </a:t>
            </a:r>
            <a:r>
              <a:rPr lang="fr-FR" b="1" dirty="0">
                <a:latin typeface="Times New Roman" panose="02020603050405020304" pitchFamily="18" charset="0"/>
                <a:ea typeface="Times New Roman" panose="02020603050405020304" pitchFamily="18" charset="0"/>
                <a:cs typeface="Times New Roman" panose="02020603050405020304" pitchFamily="18" charset="0"/>
              </a:rPr>
              <a:t>moisissures</a:t>
            </a:r>
            <a:r>
              <a:rPr lang="fr-FR" dirty="0">
                <a:latin typeface="Times New Roman" panose="02020603050405020304" pitchFamily="18" charset="0"/>
                <a:ea typeface="Times New Roman" panose="02020603050405020304" pitchFamily="18" charset="0"/>
                <a:cs typeface="Times New Roman" panose="02020603050405020304" pitchFamily="18" charset="0"/>
              </a:rPr>
              <a:t>, de nombreuses espèces de </a:t>
            </a:r>
            <a:r>
              <a:rPr lang="fr-FR" b="1" dirty="0">
                <a:latin typeface="Times New Roman" panose="02020603050405020304" pitchFamily="18" charset="0"/>
                <a:ea typeface="Times New Roman" panose="02020603050405020304" pitchFamily="18" charset="0"/>
                <a:cs typeface="Times New Roman" panose="02020603050405020304" pitchFamily="18" charset="0"/>
              </a:rPr>
              <a:t>levures</a:t>
            </a:r>
            <a:r>
              <a:rPr lang="fr-FR" dirty="0">
                <a:latin typeface="Times New Roman" panose="02020603050405020304" pitchFamily="18" charset="0"/>
                <a:ea typeface="Times New Roman" panose="02020603050405020304" pitchFamily="18" charset="0"/>
                <a:cs typeface="Times New Roman" panose="02020603050405020304" pitchFamily="18" charset="0"/>
              </a:rPr>
              <a:t>, particulièrement sur les fleurs et les fruits, et des </a:t>
            </a:r>
            <a:r>
              <a:rPr lang="fr-FR" b="1" dirty="0">
                <a:latin typeface="Times New Roman" panose="02020603050405020304" pitchFamily="18" charset="0"/>
                <a:ea typeface="Times New Roman" panose="02020603050405020304" pitchFamily="18" charset="0"/>
                <a:cs typeface="Times New Roman" panose="02020603050405020304" pitchFamily="18" charset="0"/>
              </a:rPr>
              <a:t>bactéries</a:t>
            </a:r>
            <a:r>
              <a:rPr lang="fr-FR" dirty="0">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50000"/>
              </a:lnSpc>
            </a:pPr>
            <a:br>
              <a:rPr lang="fr-FR" dirty="0">
                <a:latin typeface="Times New Roman" panose="02020603050405020304" pitchFamily="18" charset="0"/>
                <a:ea typeface="Times New Roman" panose="02020603050405020304" pitchFamily="18" charset="0"/>
                <a:cs typeface="Times New Roman" panose="02020603050405020304" pitchFamily="18" charset="0"/>
              </a:rPr>
            </a:br>
            <a:r>
              <a:rPr lang="fr-FR" dirty="0">
                <a:latin typeface="Times New Roman" panose="02020603050405020304" pitchFamily="18" charset="0"/>
                <a:ea typeface="Times New Roman" panose="02020603050405020304" pitchFamily="18" charset="0"/>
                <a:cs typeface="Times New Roman" panose="02020603050405020304" pitchFamily="18" charset="0"/>
              </a:rPr>
              <a:t>La peau des fruits et légumes forment une barrière qui s'oppose à la pénétration des germes d'altération, et contribuent efficacement à prolonger la conservation de ces denrées après la récolte. Cependant, les manipulations au cours de la cueillette, du transport ou de la préparation peuvent léser ou éliminer cette protection naturelle, d'où la mise en contact des germes d'altération avec les tissus internes. </a:t>
            </a:r>
            <a:endParaRPr lang="fr-FR" sz="2800"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BB72F828-025D-4650-A363-69021AF31C50}"/>
              </a:ext>
            </a:extLst>
          </p:cNvPr>
          <p:cNvSpPr/>
          <p:nvPr/>
        </p:nvSpPr>
        <p:spPr>
          <a:xfrm>
            <a:off x="0" y="0"/>
            <a:ext cx="6087978" cy="369332"/>
          </a:xfrm>
          <a:prstGeom prst="rect">
            <a:avLst/>
          </a:prstGeom>
        </p:spPr>
        <p:txBody>
          <a:bodyPr wrap="square">
            <a:spAutoFit/>
          </a:bodyPr>
          <a:lstStyle/>
          <a:p>
            <a:r>
              <a:rPr lang="fr-FR" b="1" dirty="0">
                <a:latin typeface="Times New Roman" panose="02020603050405020304" pitchFamily="18" charset="0"/>
                <a:cs typeface="Times New Roman" panose="02020603050405020304" pitchFamily="18" charset="0"/>
              </a:rPr>
              <a:t>Altération et détérioration des Fruits et légumes</a:t>
            </a:r>
          </a:p>
        </p:txBody>
      </p:sp>
      <p:sp>
        <p:nvSpPr>
          <p:cNvPr id="3" name="Espace réservé du numéro de diapositive 2">
            <a:extLst>
              <a:ext uri="{FF2B5EF4-FFF2-40B4-BE49-F238E27FC236}">
                <a16:creationId xmlns:a16="http://schemas.microsoft.com/office/drawing/2014/main" id="{EBFE394E-9D1C-4718-89D4-93424B81CED2}"/>
              </a:ext>
            </a:extLst>
          </p:cNvPr>
          <p:cNvSpPr>
            <a:spLocks noGrp="1"/>
          </p:cNvSpPr>
          <p:nvPr>
            <p:ph type="sldNum" sz="quarter" idx="12"/>
          </p:nvPr>
        </p:nvSpPr>
        <p:spPr/>
        <p:txBody>
          <a:bodyPr/>
          <a:lstStyle/>
          <a:p>
            <a:fld id="{45F7D3D7-74ED-4FCF-882F-871B996EE7CE}" type="slidenum">
              <a:rPr lang="fr-FR" smtClean="0"/>
              <a:t>12</a:t>
            </a:fld>
            <a:endParaRPr lang="fr-FR"/>
          </a:p>
        </p:txBody>
      </p:sp>
    </p:spTree>
    <p:extLst>
      <p:ext uri="{BB962C8B-B14F-4D97-AF65-F5344CB8AC3E}">
        <p14:creationId xmlns:p14="http://schemas.microsoft.com/office/powerpoint/2010/main" val="4166772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C66B881-B818-481C-9E50-8A724B14A129}"/>
              </a:ext>
            </a:extLst>
          </p:cNvPr>
          <p:cNvSpPr/>
          <p:nvPr/>
        </p:nvSpPr>
        <p:spPr>
          <a:xfrm>
            <a:off x="1094873" y="1528879"/>
            <a:ext cx="7200000" cy="2125390"/>
          </a:xfrm>
          <a:prstGeom prst="rect">
            <a:avLst/>
          </a:prstGeom>
        </p:spPr>
        <p:txBody>
          <a:bodyPr>
            <a:spAutoFit/>
          </a:bodyPr>
          <a:lstStyle/>
          <a:p>
            <a:pPr algn="just">
              <a:lnSpc>
                <a:spcPct val="150000"/>
              </a:lnSpc>
            </a:pPr>
            <a:r>
              <a:rPr lang="fr-FR"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Les précautions à prendre </a:t>
            </a:r>
          </a:p>
          <a:p>
            <a:pPr algn="just">
              <a:lnSpc>
                <a:spcPct val="150000"/>
              </a:lnSpc>
            </a:pPr>
            <a:r>
              <a:rPr lang="fr-F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pour éviter d'endommager les enveloppes protectrices des fruits et légumes sont donc des moyens très efficaces de faciliter leur conservation. </a:t>
            </a:r>
            <a:br>
              <a:rPr lang="fr-F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br>
            <a:r>
              <a:rPr lang="fr-F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Le lavage des surfaces des végétaux immédiatement avant leur traitement est un autre moyen de diminuer la charge microbienne des produits.</a:t>
            </a:r>
            <a:endParaRPr lang="fr-FR" dirty="0"/>
          </a:p>
        </p:txBody>
      </p:sp>
      <p:sp>
        <p:nvSpPr>
          <p:cNvPr id="3" name="Espace réservé du numéro de diapositive 2">
            <a:extLst>
              <a:ext uri="{FF2B5EF4-FFF2-40B4-BE49-F238E27FC236}">
                <a16:creationId xmlns:a16="http://schemas.microsoft.com/office/drawing/2014/main" id="{4A5FC88F-55ED-48FE-B78B-24CAF8642E9A}"/>
              </a:ext>
            </a:extLst>
          </p:cNvPr>
          <p:cNvSpPr>
            <a:spLocks noGrp="1"/>
          </p:cNvSpPr>
          <p:nvPr>
            <p:ph type="sldNum" sz="quarter" idx="12"/>
          </p:nvPr>
        </p:nvSpPr>
        <p:spPr/>
        <p:txBody>
          <a:bodyPr/>
          <a:lstStyle/>
          <a:p>
            <a:fld id="{45F7D3D7-74ED-4FCF-882F-871B996EE7CE}" type="slidenum">
              <a:rPr lang="fr-FR" smtClean="0"/>
              <a:t>13</a:t>
            </a:fld>
            <a:endParaRPr lang="fr-FR"/>
          </a:p>
        </p:txBody>
      </p:sp>
    </p:spTree>
    <p:extLst>
      <p:ext uri="{BB962C8B-B14F-4D97-AF65-F5344CB8AC3E}">
        <p14:creationId xmlns:p14="http://schemas.microsoft.com/office/powerpoint/2010/main" val="1691342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965F5F06-0A54-4CF6-83C7-211DDD8D5FD0}"/>
              </a:ext>
            </a:extLst>
          </p:cNvPr>
          <p:cNvPicPr>
            <a:picLocks noChangeAspect="1"/>
          </p:cNvPicPr>
          <p:nvPr/>
        </p:nvPicPr>
        <p:blipFill>
          <a:blip r:embed="rId2"/>
          <a:stretch>
            <a:fillRect/>
          </a:stretch>
        </p:blipFill>
        <p:spPr>
          <a:xfrm>
            <a:off x="139971" y="569087"/>
            <a:ext cx="8864058" cy="5719826"/>
          </a:xfrm>
          <a:prstGeom prst="rect">
            <a:avLst/>
          </a:prstGeom>
        </p:spPr>
      </p:pic>
      <p:sp>
        <p:nvSpPr>
          <p:cNvPr id="2" name="Espace réservé du numéro de diapositive 1">
            <a:extLst>
              <a:ext uri="{FF2B5EF4-FFF2-40B4-BE49-F238E27FC236}">
                <a16:creationId xmlns:a16="http://schemas.microsoft.com/office/drawing/2014/main" id="{49DB3F9C-6F83-4192-8799-BC5D85C1E568}"/>
              </a:ext>
            </a:extLst>
          </p:cNvPr>
          <p:cNvSpPr>
            <a:spLocks noGrp="1"/>
          </p:cNvSpPr>
          <p:nvPr>
            <p:ph type="sldNum" sz="quarter" idx="12"/>
          </p:nvPr>
        </p:nvSpPr>
        <p:spPr/>
        <p:txBody>
          <a:bodyPr/>
          <a:lstStyle/>
          <a:p>
            <a:fld id="{45F7D3D7-74ED-4FCF-882F-871B996EE7CE}" type="slidenum">
              <a:rPr lang="fr-FR" smtClean="0"/>
              <a:t>14</a:t>
            </a:fld>
            <a:endParaRPr lang="fr-FR"/>
          </a:p>
        </p:txBody>
      </p:sp>
    </p:spTree>
    <p:extLst>
      <p:ext uri="{BB962C8B-B14F-4D97-AF65-F5344CB8AC3E}">
        <p14:creationId xmlns:p14="http://schemas.microsoft.com/office/powerpoint/2010/main" val="1349476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2C062A3D-4624-457C-BFDD-CD32FE6E2744}"/>
              </a:ext>
            </a:extLst>
          </p:cNvPr>
          <p:cNvPicPr>
            <a:picLocks noChangeAspect="1"/>
          </p:cNvPicPr>
          <p:nvPr/>
        </p:nvPicPr>
        <p:blipFill>
          <a:blip r:embed="rId2"/>
          <a:stretch>
            <a:fillRect/>
          </a:stretch>
        </p:blipFill>
        <p:spPr>
          <a:xfrm>
            <a:off x="139971" y="1222956"/>
            <a:ext cx="8864058" cy="4412088"/>
          </a:xfrm>
          <a:prstGeom prst="rect">
            <a:avLst/>
          </a:prstGeom>
        </p:spPr>
      </p:pic>
      <p:sp>
        <p:nvSpPr>
          <p:cNvPr id="2" name="Espace réservé du numéro de diapositive 1">
            <a:extLst>
              <a:ext uri="{FF2B5EF4-FFF2-40B4-BE49-F238E27FC236}">
                <a16:creationId xmlns:a16="http://schemas.microsoft.com/office/drawing/2014/main" id="{53706E42-0475-491E-AC83-7755B6FE78AA}"/>
              </a:ext>
            </a:extLst>
          </p:cNvPr>
          <p:cNvSpPr>
            <a:spLocks noGrp="1"/>
          </p:cNvSpPr>
          <p:nvPr>
            <p:ph type="sldNum" sz="quarter" idx="12"/>
          </p:nvPr>
        </p:nvSpPr>
        <p:spPr/>
        <p:txBody>
          <a:bodyPr/>
          <a:lstStyle/>
          <a:p>
            <a:fld id="{45F7D3D7-74ED-4FCF-882F-871B996EE7CE}" type="slidenum">
              <a:rPr lang="fr-FR" smtClean="0"/>
              <a:t>15</a:t>
            </a:fld>
            <a:endParaRPr lang="fr-FR"/>
          </a:p>
        </p:txBody>
      </p:sp>
    </p:spTree>
    <p:extLst>
      <p:ext uri="{BB962C8B-B14F-4D97-AF65-F5344CB8AC3E}">
        <p14:creationId xmlns:p14="http://schemas.microsoft.com/office/powerpoint/2010/main" val="1806397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2C645AF-90DA-4395-962A-A8F49E7E89D6}"/>
              </a:ext>
            </a:extLst>
          </p:cNvPr>
          <p:cNvSpPr/>
          <p:nvPr/>
        </p:nvSpPr>
        <p:spPr>
          <a:xfrm>
            <a:off x="-1" y="482946"/>
            <a:ext cx="7916779" cy="369332"/>
          </a:xfrm>
          <a:prstGeom prst="rect">
            <a:avLst/>
          </a:prstGeom>
        </p:spPr>
        <p:txBody>
          <a:bodyPr wrap="square">
            <a:spAutoFit/>
          </a:bodyPr>
          <a:lstStyle/>
          <a:p>
            <a:r>
              <a:rPr lang="fr-FR" b="1" dirty="0">
                <a:latin typeface="Times New Roman" panose="02020603050405020304" pitchFamily="18" charset="0"/>
                <a:cs typeface="Times New Roman" panose="02020603050405020304" pitchFamily="18" charset="0"/>
              </a:rPr>
              <a:t>Contamination et détérioration des Céréales et aliments céréaliers</a:t>
            </a:r>
          </a:p>
        </p:txBody>
      </p:sp>
      <p:sp>
        <p:nvSpPr>
          <p:cNvPr id="7" name="Rectangle 6">
            <a:extLst>
              <a:ext uri="{FF2B5EF4-FFF2-40B4-BE49-F238E27FC236}">
                <a16:creationId xmlns:a16="http://schemas.microsoft.com/office/drawing/2014/main" id="{D8B0E741-082B-4279-890B-FD854F2D30C5}"/>
              </a:ext>
            </a:extLst>
          </p:cNvPr>
          <p:cNvSpPr/>
          <p:nvPr/>
        </p:nvSpPr>
        <p:spPr>
          <a:xfrm>
            <a:off x="-1" y="872476"/>
            <a:ext cx="9023684" cy="3366563"/>
          </a:xfrm>
          <a:prstGeom prst="rect">
            <a:avLst/>
          </a:prstGeom>
        </p:spPr>
        <p:txBody>
          <a:bodyPr wrap="square" anchor="ctr">
            <a:spAutoFit/>
          </a:bodyPr>
          <a:lstStyle/>
          <a:p>
            <a:pPr>
              <a:lnSpc>
                <a:spcPct val="150000"/>
              </a:lnSpc>
            </a:pPr>
            <a:r>
              <a:rPr lang="fr-FR" dirty="0">
                <a:latin typeface="Times New Roman" panose="02020603050405020304" pitchFamily="18" charset="0"/>
                <a:cs typeface="Times New Roman" panose="02020603050405020304" pitchFamily="18" charset="0"/>
              </a:rPr>
              <a:t>Les grains de céréales possèdent une flore microbienne abondante et variée. On y trouve particulièrement des bactéries des genres </a:t>
            </a:r>
            <a:r>
              <a:rPr lang="fr-FR" b="1" i="1" dirty="0">
                <a:latin typeface="Times New Roman" panose="02020603050405020304" pitchFamily="18" charset="0"/>
                <a:cs typeface="Times New Roman" panose="02020603050405020304" pitchFamily="18" charset="0"/>
              </a:rPr>
              <a:t>Pseudomonas, Micrococcus, Lactobacillus, Bacillus </a:t>
            </a:r>
            <a:r>
              <a:rPr lang="fr-FR" dirty="0">
                <a:latin typeface="Times New Roman" panose="02020603050405020304" pitchFamily="18" charset="0"/>
                <a:cs typeface="Times New Roman" panose="02020603050405020304" pitchFamily="18" charset="0"/>
              </a:rPr>
              <a:t>et plusieurs autres, de même que des levures et plusieurs types de spores de </a:t>
            </a:r>
            <a:r>
              <a:rPr lang="fr-FR" b="1" dirty="0">
                <a:latin typeface="Times New Roman" panose="02020603050405020304" pitchFamily="18" charset="0"/>
                <a:cs typeface="Times New Roman" panose="02020603050405020304" pitchFamily="18" charset="0"/>
              </a:rPr>
              <a:t>moisissures </a:t>
            </a:r>
            <a:r>
              <a:rPr lang="fr-FR" dirty="0">
                <a:latin typeface="Times New Roman" panose="02020603050405020304" pitchFamily="18" charset="0"/>
                <a:cs typeface="Times New Roman" panose="02020603050405020304" pitchFamily="18" charset="0"/>
              </a:rPr>
              <a:t>(principalement </a:t>
            </a:r>
            <a:r>
              <a:rPr lang="fr-FR" b="1" dirty="0">
                <a:latin typeface="Times New Roman" panose="02020603050405020304" pitchFamily="18" charset="0"/>
                <a:cs typeface="Times New Roman" panose="02020603050405020304" pitchFamily="18" charset="0"/>
              </a:rPr>
              <a:t>Aspergillus</a:t>
            </a:r>
            <a:r>
              <a:rPr lang="fr-FR" dirty="0">
                <a:latin typeface="Times New Roman" panose="02020603050405020304" pitchFamily="18" charset="0"/>
                <a:cs typeface="Times New Roman" panose="02020603050405020304" pitchFamily="18" charset="0"/>
              </a:rPr>
              <a:t> et.</a:t>
            </a:r>
            <a:r>
              <a:rPr lang="fr-FR" b="1" i="1" dirty="0">
                <a:latin typeface="Times New Roman" panose="02020603050405020304" pitchFamily="18" charset="0"/>
                <a:cs typeface="Times New Roman" panose="02020603050405020304" pitchFamily="18" charset="0"/>
              </a:rPr>
              <a:t> Pénicillium)</a:t>
            </a:r>
            <a:br>
              <a:rPr lang="fr-FR" dirty="0">
                <a:latin typeface="Times New Roman" panose="02020603050405020304" pitchFamily="18" charset="0"/>
                <a:cs typeface="Times New Roman" panose="02020603050405020304" pitchFamily="18" charset="0"/>
              </a:rPr>
            </a:br>
            <a:endParaRPr lang="fr-FR" dirty="0">
              <a:latin typeface="Times New Roman" panose="02020603050405020304" pitchFamily="18" charset="0"/>
              <a:cs typeface="Times New Roman" panose="02020603050405020304" pitchFamily="18" charset="0"/>
            </a:endParaRPr>
          </a:p>
          <a:p>
            <a:pPr>
              <a:lnSpc>
                <a:spcPct val="150000"/>
              </a:lnSpc>
            </a:pPr>
            <a:r>
              <a:rPr lang="fr-FR" dirty="0">
                <a:latin typeface="Times New Roman" panose="02020603050405020304" pitchFamily="18" charset="0"/>
                <a:cs typeface="Times New Roman" panose="02020603050405020304" pitchFamily="18" charset="0"/>
              </a:rPr>
              <a:t>Ces nombreuses bactéries, levures et moisissures sont localisées en surface, principalement sur les enveloppes du grain. L'élimination d'une partie ou de la totalité des enveloppes réduit considérablement les risques.</a:t>
            </a:r>
          </a:p>
        </p:txBody>
      </p:sp>
      <p:sp>
        <p:nvSpPr>
          <p:cNvPr id="2" name="Espace réservé du numéro de diapositive 1">
            <a:extLst>
              <a:ext uri="{FF2B5EF4-FFF2-40B4-BE49-F238E27FC236}">
                <a16:creationId xmlns:a16="http://schemas.microsoft.com/office/drawing/2014/main" id="{E9847268-D387-4E6E-ABA7-288CA84876A1}"/>
              </a:ext>
            </a:extLst>
          </p:cNvPr>
          <p:cNvSpPr>
            <a:spLocks noGrp="1"/>
          </p:cNvSpPr>
          <p:nvPr>
            <p:ph type="sldNum" sz="quarter" idx="12"/>
          </p:nvPr>
        </p:nvSpPr>
        <p:spPr/>
        <p:txBody>
          <a:bodyPr/>
          <a:lstStyle/>
          <a:p>
            <a:fld id="{45F7D3D7-74ED-4FCF-882F-871B996EE7CE}" type="slidenum">
              <a:rPr lang="fr-FR" smtClean="0"/>
              <a:t>16</a:t>
            </a:fld>
            <a:endParaRPr lang="fr-FR"/>
          </a:p>
        </p:txBody>
      </p:sp>
    </p:spTree>
    <p:extLst>
      <p:ext uri="{BB962C8B-B14F-4D97-AF65-F5344CB8AC3E}">
        <p14:creationId xmlns:p14="http://schemas.microsoft.com/office/powerpoint/2010/main" val="3172928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52FFF7-9199-47CB-8ED1-8F2F1AE135B6}"/>
              </a:ext>
            </a:extLst>
          </p:cNvPr>
          <p:cNvSpPr/>
          <p:nvPr/>
        </p:nvSpPr>
        <p:spPr>
          <a:xfrm>
            <a:off x="0" y="140187"/>
            <a:ext cx="3595856" cy="369332"/>
          </a:xfrm>
          <a:prstGeom prst="rect">
            <a:avLst/>
          </a:prstGeom>
        </p:spPr>
        <p:txBody>
          <a:bodyPr wrap="none">
            <a:spAutoFit/>
          </a:bodyPr>
          <a:lstStyle/>
          <a:p>
            <a:r>
              <a:rPr lang="fr-FR" b="1" dirty="0">
                <a:latin typeface="Times New Roman" panose="02020603050405020304" pitchFamily="18" charset="0"/>
                <a:cs typeface="Times New Roman" panose="02020603050405020304" pitchFamily="18" charset="0"/>
              </a:rPr>
              <a:t>Altération et détérioration du pain</a:t>
            </a:r>
          </a:p>
        </p:txBody>
      </p:sp>
      <p:graphicFrame>
        <p:nvGraphicFramePr>
          <p:cNvPr id="7" name="Tableau 6">
            <a:extLst>
              <a:ext uri="{FF2B5EF4-FFF2-40B4-BE49-F238E27FC236}">
                <a16:creationId xmlns:a16="http://schemas.microsoft.com/office/drawing/2014/main" id="{8FB17DAF-3636-473E-AE8D-CC7FE0B02E94}"/>
              </a:ext>
            </a:extLst>
          </p:cNvPr>
          <p:cNvGraphicFramePr>
            <a:graphicFrameLocks noGrp="1"/>
          </p:cNvGraphicFramePr>
          <p:nvPr>
            <p:extLst>
              <p:ext uri="{D42A27DB-BD31-4B8C-83A1-F6EECF244321}">
                <p14:modId xmlns:p14="http://schemas.microsoft.com/office/powerpoint/2010/main" val="1259127751"/>
              </p:ext>
            </p:extLst>
          </p:nvPr>
        </p:nvGraphicFramePr>
        <p:xfrm>
          <a:off x="424113" y="996315"/>
          <a:ext cx="7886700" cy="5467985"/>
        </p:xfrm>
        <a:graphic>
          <a:graphicData uri="http://schemas.openxmlformats.org/drawingml/2006/table">
            <a:tbl>
              <a:tblPr firstRow="1" firstCol="1" bandRow="1">
                <a:tableStyleId>{2D5ABB26-0587-4C30-8999-92F81FD0307C}</a:tableStyleId>
              </a:tblPr>
              <a:tblGrid>
                <a:gridCol w="7886700">
                  <a:extLst>
                    <a:ext uri="{9D8B030D-6E8A-4147-A177-3AD203B41FA5}">
                      <a16:colId xmlns:a16="http://schemas.microsoft.com/office/drawing/2014/main" val="1072766266"/>
                    </a:ext>
                  </a:extLst>
                </a:gridCol>
              </a:tblGrid>
              <a:tr h="4345706">
                <a:tc>
                  <a:txBody>
                    <a:bodyPr/>
                    <a:lstStyle/>
                    <a:p>
                      <a:pPr algn="just">
                        <a:lnSpc>
                          <a:spcPct val="150000"/>
                        </a:lnSpc>
                        <a:spcAft>
                          <a:spcPts val="0"/>
                        </a:spcAft>
                      </a:pPr>
                      <a:r>
                        <a:rPr lang="fr-FR" sz="1600" b="1" dirty="0">
                          <a:solidFill>
                            <a:schemeClr val="tx1"/>
                          </a:solidFill>
                          <a:effectLst/>
                          <a:latin typeface="Times New Roman" panose="02020603050405020304" pitchFamily="18" charset="0"/>
                          <a:cs typeface="Times New Roman" panose="02020603050405020304" pitchFamily="18" charset="0"/>
                        </a:rPr>
                        <a:t>Le Pain</a:t>
                      </a:r>
                      <a:endParaRPr lang="fr-FR"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225"/>
                        </a:spcAft>
                      </a:pPr>
                      <a:r>
                        <a:rPr lang="fr-FR" sz="1600" dirty="0">
                          <a:solidFill>
                            <a:schemeClr val="tx1"/>
                          </a:solidFill>
                          <a:effectLst/>
                          <a:latin typeface="Times New Roman" panose="02020603050405020304" pitchFamily="18" charset="0"/>
                          <a:cs typeface="Times New Roman" panose="02020603050405020304" pitchFamily="18" charset="0"/>
                        </a:rPr>
                        <a:t>La </a:t>
                      </a:r>
                      <a:r>
                        <a:rPr lang="fr-FR" sz="1600" b="1" dirty="0">
                          <a:solidFill>
                            <a:schemeClr val="tx1"/>
                          </a:solidFill>
                          <a:effectLst/>
                          <a:latin typeface="Times New Roman" panose="02020603050405020304" pitchFamily="18" charset="0"/>
                          <a:cs typeface="Times New Roman" panose="02020603050405020304" pitchFamily="18" charset="0"/>
                        </a:rPr>
                        <a:t>moisissure</a:t>
                      </a:r>
                      <a:r>
                        <a:rPr lang="fr-FR" sz="1600" dirty="0">
                          <a:solidFill>
                            <a:schemeClr val="tx1"/>
                          </a:solidFill>
                          <a:effectLst/>
                          <a:latin typeface="Times New Roman" panose="02020603050405020304" pitchFamily="18" charset="0"/>
                          <a:cs typeface="Times New Roman" panose="02020603050405020304" pitchFamily="18" charset="0"/>
                        </a:rPr>
                        <a:t> est la cause la plus fréquente de l'altération du pain. </a:t>
                      </a:r>
                    </a:p>
                    <a:p>
                      <a:pPr algn="l">
                        <a:lnSpc>
                          <a:spcPct val="150000"/>
                        </a:lnSpc>
                        <a:spcAft>
                          <a:spcPts val="225"/>
                        </a:spcAft>
                      </a:pPr>
                      <a:r>
                        <a:rPr lang="fr-FR" sz="1600" dirty="0">
                          <a:solidFill>
                            <a:schemeClr val="tx1"/>
                          </a:solidFill>
                          <a:effectLst/>
                          <a:latin typeface="Times New Roman" panose="02020603050405020304" pitchFamily="18" charset="0"/>
                          <a:cs typeface="Times New Roman" panose="02020603050405020304" pitchFamily="18" charset="0"/>
                        </a:rPr>
                        <a:t>Recontamination par celles qui sont en suspension dans l'air ou présentes sur les appareil de tranchage ou les surfaces de contact, les emballages ou sur les mains des personnes qui le manipulent.</a:t>
                      </a:r>
                      <a:br>
                        <a:rPr lang="fr-FR" sz="1600" dirty="0">
                          <a:solidFill>
                            <a:schemeClr val="tx1"/>
                          </a:solidFill>
                          <a:effectLst/>
                          <a:latin typeface="Times New Roman" panose="02020603050405020304" pitchFamily="18" charset="0"/>
                          <a:cs typeface="Times New Roman" panose="02020603050405020304" pitchFamily="18" charset="0"/>
                        </a:rPr>
                      </a:br>
                      <a:br>
                        <a:rPr lang="fr-FR" sz="1600" dirty="0">
                          <a:solidFill>
                            <a:schemeClr val="tx1"/>
                          </a:solidFill>
                          <a:effectLst/>
                          <a:latin typeface="Times New Roman" panose="02020603050405020304" pitchFamily="18" charset="0"/>
                          <a:cs typeface="Times New Roman" panose="02020603050405020304" pitchFamily="18" charset="0"/>
                        </a:rPr>
                      </a:br>
                      <a:r>
                        <a:rPr lang="fr-FR" sz="1600" dirty="0">
                          <a:solidFill>
                            <a:schemeClr val="tx1"/>
                          </a:solidFill>
                          <a:effectLst/>
                          <a:latin typeface="Times New Roman" panose="02020603050405020304" pitchFamily="18" charset="0"/>
                          <a:cs typeface="Times New Roman" panose="02020603050405020304" pitchFamily="18" charset="0"/>
                        </a:rPr>
                        <a:t>Les spores de moisissures pourront éventuellement germer et altérer le produit au cours de son entreposage, particulièrement si l'air ambiant est chaud et humide, ou si le pain est emballé à chaud, ce qui provoque de la condensation à l'intérieur de l'emballage au cours du refroidissement.</a:t>
                      </a:r>
                      <a:br>
                        <a:rPr lang="fr-FR" sz="1600" dirty="0">
                          <a:solidFill>
                            <a:schemeClr val="tx1"/>
                          </a:solidFill>
                          <a:effectLst/>
                          <a:latin typeface="Times New Roman" panose="02020603050405020304" pitchFamily="18" charset="0"/>
                          <a:cs typeface="Times New Roman" panose="02020603050405020304" pitchFamily="18" charset="0"/>
                        </a:rPr>
                      </a:br>
                      <a:r>
                        <a:rPr lang="fr-FR" sz="1600" dirty="0">
                          <a:solidFill>
                            <a:schemeClr val="tx1"/>
                          </a:solidFill>
                          <a:effectLst/>
                          <a:latin typeface="Times New Roman" panose="02020603050405020304" pitchFamily="18" charset="0"/>
                          <a:cs typeface="Times New Roman" panose="02020603050405020304" pitchFamily="18" charset="0"/>
                        </a:rPr>
                        <a:t>Les pains tranchés et emballés dans des sacs de plastique sont plus fragiles que les autres. Le tranchage contamine la mie, tandis que l'emballage maintient un niveau d'humidité assez élevé. C'est pourquoi des agents chimiques de conservation (</a:t>
                      </a:r>
                      <a:r>
                        <a:rPr lang="fr-FR" sz="1600" dirty="0" err="1">
                          <a:solidFill>
                            <a:schemeClr val="tx1"/>
                          </a:solidFill>
                          <a:effectLst/>
                          <a:latin typeface="Times New Roman" panose="02020603050405020304" pitchFamily="18" charset="0"/>
                          <a:cs typeface="Times New Roman" panose="02020603050405020304" pitchFamily="18" charset="0"/>
                        </a:rPr>
                        <a:t>propioniate</a:t>
                      </a:r>
                      <a:r>
                        <a:rPr lang="fr-FR" sz="1600" dirty="0">
                          <a:solidFill>
                            <a:schemeClr val="tx1"/>
                          </a:solidFill>
                          <a:effectLst/>
                          <a:latin typeface="Times New Roman" panose="02020603050405020304" pitchFamily="18" charset="0"/>
                          <a:cs typeface="Times New Roman" panose="02020603050405020304" pitchFamily="18" charset="0"/>
                        </a:rPr>
                        <a:t> de sodium ou de calcium généralement) leur sont habituellement ajoutés pour inhiber ou ralentir la croissance des moisissures et de </a:t>
                      </a:r>
                      <a:r>
                        <a:rPr lang="fr-FR" sz="1600" b="1" i="1" dirty="0">
                          <a:solidFill>
                            <a:schemeClr val="tx1"/>
                          </a:solidFill>
                          <a:effectLst/>
                          <a:latin typeface="Times New Roman" panose="02020603050405020304" pitchFamily="18" charset="0"/>
                          <a:cs typeface="Times New Roman" panose="02020603050405020304" pitchFamily="18" charset="0"/>
                        </a:rPr>
                        <a:t>Bacillus</a:t>
                      </a:r>
                      <a:endParaRPr lang="fr-FR" sz="1600" b="1"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620358966"/>
                  </a:ext>
                </a:extLst>
              </a:tr>
            </a:tbl>
          </a:graphicData>
        </a:graphic>
      </p:graphicFrame>
      <p:sp>
        <p:nvSpPr>
          <p:cNvPr id="3" name="Espace réservé du numéro de diapositive 2">
            <a:extLst>
              <a:ext uri="{FF2B5EF4-FFF2-40B4-BE49-F238E27FC236}">
                <a16:creationId xmlns:a16="http://schemas.microsoft.com/office/drawing/2014/main" id="{4A035333-D2B6-4F68-A6A0-B48F6FFAA88A}"/>
              </a:ext>
            </a:extLst>
          </p:cNvPr>
          <p:cNvSpPr>
            <a:spLocks noGrp="1"/>
          </p:cNvSpPr>
          <p:nvPr>
            <p:ph type="sldNum" sz="quarter" idx="12"/>
          </p:nvPr>
        </p:nvSpPr>
        <p:spPr/>
        <p:txBody>
          <a:bodyPr/>
          <a:lstStyle/>
          <a:p>
            <a:fld id="{45F7D3D7-74ED-4FCF-882F-871B996EE7CE}" type="slidenum">
              <a:rPr lang="fr-FR" smtClean="0"/>
              <a:t>17</a:t>
            </a:fld>
            <a:endParaRPr lang="fr-FR"/>
          </a:p>
        </p:txBody>
      </p:sp>
    </p:spTree>
    <p:extLst>
      <p:ext uri="{BB962C8B-B14F-4D97-AF65-F5344CB8AC3E}">
        <p14:creationId xmlns:p14="http://schemas.microsoft.com/office/powerpoint/2010/main" val="3539017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844007D3-1154-4017-90EB-08232B67EB1D}"/>
              </a:ext>
            </a:extLst>
          </p:cNvPr>
          <p:cNvPicPr>
            <a:picLocks noChangeAspect="1"/>
          </p:cNvPicPr>
          <p:nvPr/>
        </p:nvPicPr>
        <p:blipFill>
          <a:blip r:embed="rId2"/>
          <a:stretch>
            <a:fillRect/>
          </a:stretch>
        </p:blipFill>
        <p:spPr>
          <a:xfrm>
            <a:off x="115907" y="527074"/>
            <a:ext cx="8864058" cy="5803851"/>
          </a:xfrm>
          <a:prstGeom prst="rect">
            <a:avLst/>
          </a:prstGeom>
        </p:spPr>
      </p:pic>
      <p:sp>
        <p:nvSpPr>
          <p:cNvPr id="3" name="Espace réservé du numéro de diapositive 2">
            <a:extLst>
              <a:ext uri="{FF2B5EF4-FFF2-40B4-BE49-F238E27FC236}">
                <a16:creationId xmlns:a16="http://schemas.microsoft.com/office/drawing/2014/main" id="{89A3BC31-6468-4598-918C-F6204F9BF7C8}"/>
              </a:ext>
            </a:extLst>
          </p:cNvPr>
          <p:cNvSpPr>
            <a:spLocks noGrp="1"/>
          </p:cNvSpPr>
          <p:nvPr>
            <p:ph type="sldNum" sz="quarter" idx="12"/>
          </p:nvPr>
        </p:nvSpPr>
        <p:spPr/>
        <p:txBody>
          <a:bodyPr/>
          <a:lstStyle/>
          <a:p>
            <a:fld id="{45F7D3D7-74ED-4FCF-882F-871B996EE7CE}" type="slidenum">
              <a:rPr lang="fr-FR" smtClean="0"/>
              <a:t>18</a:t>
            </a:fld>
            <a:endParaRPr lang="fr-FR"/>
          </a:p>
        </p:txBody>
      </p:sp>
    </p:spTree>
    <p:extLst>
      <p:ext uri="{BB962C8B-B14F-4D97-AF65-F5344CB8AC3E}">
        <p14:creationId xmlns:p14="http://schemas.microsoft.com/office/powerpoint/2010/main" val="1475569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6C1AFFE6-6ECC-47C7-95D7-1D1DEA01D4F6}"/>
              </a:ext>
            </a:extLst>
          </p:cNvPr>
          <p:cNvSpPr>
            <a:spLocks noGrp="1"/>
          </p:cNvSpPr>
          <p:nvPr>
            <p:ph type="title"/>
          </p:nvPr>
        </p:nvSpPr>
        <p:spPr>
          <a:xfrm>
            <a:off x="2006911" y="979229"/>
            <a:ext cx="5130178" cy="405102"/>
          </a:xfrm>
        </p:spPr>
        <p:txBody>
          <a:bodyPr wrap="none" lIns="36000" tIns="36000" rIns="36000" bIns="36000">
            <a:spAutoFit/>
          </a:bodyPr>
          <a:lstStyle/>
          <a:p>
            <a:r>
              <a:rPr lang="fr-FR" sz="2400" b="1" dirty="0">
                <a:latin typeface="Times New Roman" panose="02020603050405020304" pitchFamily="18" charset="0"/>
                <a:cs typeface="Times New Roman" panose="02020603050405020304" pitchFamily="18" charset="0"/>
              </a:rPr>
              <a:t>Altération de la viandes et ces dérivées</a:t>
            </a:r>
          </a:p>
        </p:txBody>
      </p:sp>
      <p:sp>
        <p:nvSpPr>
          <p:cNvPr id="3" name="Sous-titre 2">
            <a:extLst>
              <a:ext uri="{FF2B5EF4-FFF2-40B4-BE49-F238E27FC236}">
                <a16:creationId xmlns:a16="http://schemas.microsoft.com/office/drawing/2014/main" id="{CA48931F-AD57-462F-9F98-0431C91562F1}"/>
              </a:ext>
            </a:extLst>
          </p:cNvPr>
          <p:cNvSpPr>
            <a:spLocks noGrp="1"/>
          </p:cNvSpPr>
          <p:nvPr>
            <p:ph type="subTitle" idx="4294967295"/>
          </p:nvPr>
        </p:nvSpPr>
        <p:spPr>
          <a:xfrm>
            <a:off x="0" y="1872665"/>
            <a:ext cx="8639175" cy="3581650"/>
          </a:xfrm>
        </p:spPr>
        <p:txBody>
          <a:bodyPr wrap="square" lIns="36000" tIns="36000" rIns="36000" bIns="36000" anchor="ctr" anchorCtr="0">
            <a:noAutofit/>
          </a:bodyPr>
          <a:lstStyle/>
          <a:p>
            <a:pPr algn="just">
              <a:lnSpc>
                <a:spcPct val="150000"/>
              </a:lnSpc>
            </a:pPr>
            <a:r>
              <a:rPr lang="fr-FR" dirty="0">
                <a:latin typeface="Times New Roman" panose="02020603050405020304" pitchFamily="18" charset="0"/>
                <a:cs typeface="Times New Roman" panose="02020603050405020304" pitchFamily="18" charset="0"/>
              </a:rPr>
              <a:t>Du point de vue nutritif, La viande est  une substance riche en eau, en protéines de hautes valeurs et en graisses mais elles contient  très peu de glucides. La viande est un substrat  très  favorable au développement des microorganismes, essentiellement  des microorganismes protéolytiques qui entrainent  des modifications néfastes sur l’odeur, la couleur, la texture et produisent des substances toxiques. Il s’agit donc d’un produit fragile, qui en raison du danger présenté par les altérations et la présence éventuelle de</a:t>
            </a:r>
            <a:r>
              <a:rPr lang="fr-FR" b="1" dirty="0">
                <a:latin typeface="Times New Roman" panose="02020603050405020304" pitchFamily="18" charset="0"/>
                <a:cs typeface="Times New Roman" panose="02020603050405020304" pitchFamily="18" charset="0"/>
              </a:rPr>
              <a:t> germes pathogènes </a:t>
            </a:r>
            <a:r>
              <a:rPr lang="fr-FR" dirty="0">
                <a:latin typeface="Times New Roman" panose="02020603050405020304" pitchFamily="18" charset="0"/>
                <a:cs typeface="Times New Roman" panose="02020603050405020304" pitchFamily="18" charset="0"/>
              </a:rPr>
              <a:t>doit être strictement surveillé.</a:t>
            </a:r>
          </a:p>
        </p:txBody>
      </p:sp>
      <p:sp>
        <p:nvSpPr>
          <p:cNvPr id="2" name="Espace réservé du numéro de diapositive 1">
            <a:extLst>
              <a:ext uri="{FF2B5EF4-FFF2-40B4-BE49-F238E27FC236}">
                <a16:creationId xmlns:a16="http://schemas.microsoft.com/office/drawing/2014/main" id="{CCE06B6C-3FE3-4215-8B75-7F1698ECBED5}"/>
              </a:ext>
            </a:extLst>
          </p:cNvPr>
          <p:cNvSpPr>
            <a:spLocks noGrp="1"/>
          </p:cNvSpPr>
          <p:nvPr>
            <p:ph type="sldNum" sz="quarter" idx="12"/>
          </p:nvPr>
        </p:nvSpPr>
        <p:spPr/>
        <p:txBody>
          <a:bodyPr/>
          <a:lstStyle/>
          <a:p>
            <a:fld id="{45F7D3D7-74ED-4FCF-882F-871B996EE7CE}" type="slidenum">
              <a:rPr lang="fr-FR" smtClean="0"/>
              <a:t>2</a:t>
            </a:fld>
            <a:endParaRPr lang="fr-FR"/>
          </a:p>
        </p:txBody>
      </p:sp>
    </p:spTree>
    <p:extLst>
      <p:ext uri="{BB962C8B-B14F-4D97-AF65-F5344CB8AC3E}">
        <p14:creationId xmlns:p14="http://schemas.microsoft.com/office/powerpoint/2010/main" val="1371079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52BBE34-E226-41C8-AF5A-1E23089FFC43}"/>
              </a:ext>
            </a:extLst>
          </p:cNvPr>
          <p:cNvSpPr/>
          <p:nvPr/>
        </p:nvSpPr>
        <p:spPr>
          <a:xfrm>
            <a:off x="252000" y="1351508"/>
            <a:ext cx="8640000" cy="4634016"/>
          </a:xfrm>
          <a:prstGeom prst="rect">
            <a:avLst/>
          </a:prstGeom>
        </p:spPr>
        <p:txBody>
          <a:bodyPr wrap="square" lIns="36000" tIns="36000" rIns="36000" bIns="36000">
            <a:spAutoFit/>
          </a:bodyPr>
          <a:lstStyle/>
          <a:p>
            <a:pPr algn="just">
              <a:lnSpc>
                <a:spcPct val="150000"/>
              </a:lnSpc>
            </a:pPr>
            <a:r>
              <a:rPr lang="fr-FR" sz="2000" b="1" dirty="0">
                <a:latin typeface="Times New Roman" panose="02020603050405020304" pitchFamily="18" charset="0"/>
                <a:cs typeface="Times New Roman" panose="02020603050405020304" pitchFamily="18" charset="0"/>
              </a:rPr>
              <a:t>1. Origine de la contamination des viandes</a:t>
            </a:r>
          </a:p>
          <a:p>
            <a:pPr algn="just">
              <a:lnSpc>
                <a:spcPct val="150000"/>
              </a:lnSpc>
            </a:pPr>
            <a:r>
              <a:rPr lang="fr-FR" sz="2000" dirty="0">
                <a:latin typeface="Times New Roman" panose="02020603050405020304" pitchFamily="18" charset="0"/>
                <a:cs typeface="Times New Roman" panose="02020603050405020304" pitchFamily="18" charset="0"/>
              </a:rPr>
              <a:t>La chair d’un animal sain vivant est pratiquement stérile. Les sources de contamination microbienne de la viande sont diverses et d’importance inégale. Différents facteurs sont à l’origine de cette contamination. </a:t>
            </a:r>
          </a:p>
          <a:p>
            <a:pPr algn="just">
              <a:lnSpc>
                <a:spcPct val="150000"/>
              </a:lnSpc>
            </a:pPr>
            <a:r>
              <a:rPr lang="fr-FR" sz="2000" dirty="0">
                <a:latin typeface="Times New Roman" panose="02020603050405020304" pitchFamily="18" charset="0"/>
                <a:cs typeface="Times New Roman" panose="02020603050405020304" pitchFamily="18" charset="0"/>
              </a:rPr>
              <a:t>Selon l’origine de la contamination, les microorganismes peuvent être </a:t>
            </a:r>
            <a:r>
              <a:rPr lang="fr-FR" sz="2000" b="1" dirty="0">
                <a:latin typeface="Times New Roman" panose="02020603050405020304" pitchFamily="18" charset="0"/>
                <a:cs typeface="Times New Roman" panose="02020603050405020304" pitchFamily="18" charset="0"/>
              </a:rPr>
              <a:t>endogènes </a:t>
            </a:r>
            <a:r>
              <a:rPr lang="fr-FR" sz="2000" dirty="0">
                <a:latin typeface="Times New Roman" panose="02020603050405020304" pitchFamily="18" charset="0"/>
                <a:cs typeface="Times New Roman" panose="02020603050405020304" pitchFamily="18" charset="0"/>
              </a:rPr>
              <a:t>ou </a:t>
            </a:r>
            <a:r>
              <a:rPr lang="fr-FR" sz="2000" b="1" dirty="0">
                <a:latin typeface="Times New Roman" panose="02020603050405020304" pitchFamily="18" charset="0"/>
                <a:cs typeface="Times New Roman" panose="02020603050405020304" pitchFamily="18" charset="0"/>
              </a:rPr>
              <a:t>exogènes</a:t>
            </a:r>
            <a:r>
              <a:rPr lang="fr-FR" sz="2000" dirty="0">
                <a:latin typeface="Times New Roman" panose="02020603050405020304" pitchFamily="18" charset="0"/>
                <a:cs typeface="Times New Roman" panose="02020603050405020304" pitchFamily="18" charset="0"/>
              </a:rPr>
              <a:t>.</a:t>
            </a:r>
          </a:p>
          <a:p>
            <a:pPr algn="just">
              <a:lnSpc>
                <a:spcPct val="150000"/>
              </a:lnSpc>
            </a:pPr>
            <a:r>
              <a:rPr lang="fr-FR" sz="2000" dirty="0">
                <a:latin typeface="Times New Roman" panose="02020603050405020304" pitchFamily="18" charset="0"/>
                <a:cs typeface="Times New Roman" panose="02020603050405020304" pitchFamily="18" charset="0"/>
              </a:rPr>
              <a:t> la viande peut se contaminer par  de nombreux germes provenant à savoir au moment de l’abatage à partir de la flore de l’intestin, de la peau ou des muqueuses  de l’animale, au cours de stockage  et des manipulation ultérieures de l’air, du sol, des manipulateurs et éventuellement de l’eau de lavage.</a:t>
            </a:r>
          </a:p>
        </p:txBody>
      </p:sp>
      <p:sp>
        <p:nvSpPr>
          <p:cNvPr id="2" name="Espace réservé du numéro de diapositive 1">
            <a:extLst>
              <a:ext uri="{FF2B5EF4-FFF2-40B4-BE49-F238E27FC236}">
                <a16:creationId xmlns:a16="http://schemas.microsoft.com/office/drawing/2014/main" id="{5AD36B78-8B01-48A8-B1B4-962EC1765655}"/>
              </a:ext>
            </a:extLst>
          </p:cNvPr>
          <p:cNvSpPr>
            <a:spLocks noGrp="1"/>
          </p:cNvSpPr>
          <p:nvPr>
            <p:ph type="sldNum" sz="quarter" idx="12"/>
          </p:nvPr>
        </p:nvSpPr>
        <p:spPr/>
        <p:txBody>
          <a:bodyPr/>
          <a:lstStyle/>
          <a:p>
            <a:fld id="{45F7D3D7-74ED-4FCF-882F-871B996EE7CE}" type="slidenum">
              <a:rPr lang="fr-FR" smtClean="0"/>
              <a:t>3</a:t>
            </a:fld>
            <a:endParaRPr lang="fr-FR"/>
          </a:p>
        </p:txBody>
      </p:sp>
    </p:spTree>
    <p:extLst>
      <p:ext uri="{BB962C8B-B14F-4D97-AF65-F5344CB8AC3E}">
        <p14:creationId xmlns:p14="http://schemas.microsoft.com/office/powerpoint/2010/main" val="217234681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6FE99CCF-8A2D-4786-B072-FDB2CFDA89C1}"/>
              </a:ext>
            </a:extLst>
          </p:cNvPr>
          <p:cNvSpPr>
            <a:spLocks noGrp="1"/>
          </p:cNvSpPr>
          <p:nvPr>
            <p:ph type="subTitle" idx="1"/>
          </p:nvPr>
        </p:nvSpPr>
        <p:spPr>
          <a:xfrm>
            <a:off x="252000" y="277183"/>
            <a:ext cx="8640000" cy="5208981"/>
          </a:xfrm>
        </p:spPr>
        <p:txBody>
          <a:bodyPr lIns="36000" tIns="36000" rIns="36000" bIns="36000" anchor="ctr" anchorCtr="0">
            <a:spAutoFit/>
          </a:bodyPr>
          <a:lstStyle/>
          <a:p>
            <a:pPr algn="just">
              <a:lnSpc>
                <a:spcPct val="150000"/>
              </a:lnSpc>
            </a:pPr>
            <a:r>
              <a:rPr lang="fr-FR" b="1" dirty="0">
                <a:latin typeface="Times New Roman" panose="02020603050405020304" pitchFamily="18" charset="0"/>
                <a:cs typeface="Times New Roman" panose="02020603050405020304" pitchFamily="18" charset="0"/>
              </a:rPr>
              <a:t>2. Altération et détérioration des Viandes</a:t>
            </a:r>
          </a:p>
          <a:p>
            <a:pPr algn="just">
              <a:lnSpc>
                <a:spcPct val="150000"/>
              </a:lnSpc>
            </a:pPr>
            <a:r>
              <a:rPr lang="fr-FR" dirty="0">
                <a:latin typeface="Times New Roman" panose="02020603050405020304" pitchFamily="18" charset="0"/>
                <a:cs typeface="Times New Roman" panose="02020603050405020304" pitchFamily="18" charset="0"/>
              </a:rPr>
              <a:t>Les germes se développent en fonction des caractères physiques (surface d’exposition à l’air, découpage, etc.),chimiques(pH, teneur en eau, etc.) de la viande et  des conditions extérieures (aération, température).</a:t>
            </a:r>
          </a:p>
          <a:p>
            <a:pPr algn="just">
              <a:lnSpc>
                <a:spcPct val="150000"/>
              </a:lnSpc>
            </a:pPr>
            <a:r>
              <a:rPr lang="fr-FR" dirty="0">
                <a:latin typeface="Times New Roman" panose="02020603050405020304" pitchFamily="18" charset="0"/>
                <a:cs typeface="Times New Roman" panose="02020603050405020304" pitchFamily="18" charset="0"/>
              </a:rPr>
              <a:t>Les dégradations provoqué vont dépendre de ces différents facteurs.</a:t>
            </a:r>
          </a:p>
          <a:p>
            <a:pPr algn="just">
              <a:lnSpc>
                <a:spcPct val="150000"/>
              </a:lnSpc>
            </a:pPr>
            <a:r>
              <a:rPr lang="fr-FR" dirty="0">
                <a:latin typeface="Times New Roman" panose="02020603050405020304" pitchFamily="18" charset="0"/>
                <a:cs typeface="Times New Roman" panose="02020603050405020304" pitchFamily="18" charset="0"/>
              </a:rPr>
              <a:t>Du fait des conditions </a:t>
            </a:r>
            <a:r>
              <a:rPr lang="fr-FR" b="1" dirty="0">
                <a:latin typeface="Times New Roman" panose="02020603050405020304" pitchFamily="18" charset="0"/>
                <a:cs typeface="Times New Roman" panose="02020603050405020304" pitchFamily="18" charset="0"/>
              </a:rPr>
              <a:t>d’entreposage à basse température</a:t>
            </a:r>
            <a:r>
              <a:rPr lang="fr-FR" dirty="0">
                <a:latin typeface="Times New Roman" panose="02020603050405020304" pitchFamily="18" charset="0"/>
                <a:cs typeface="Times New Roman" panose="02020603050405020304" pitchFamily="18" charset="0"/>
              </a:rPr>
              <a:t>, ce sont les germes </a:t>
            </a:r>
            <a:r>
              <a:rPr lang="fr-FR" b="1" dirty="0">
                <a:latin typeface="Times New Roman" panose="02020603050405020304" pitchFamily="18" charset="0"/>
                <a:cs typeface="Times New Roman" panose="02020603050405020304" pitchFamily="18" charset="0"/>
              </a:rPr>
              <a:t>psychrophile </a:t>
            </a:r>
            <a:r>
              <a:rPr lang="fr-FR" dirty="0">
                <a:latin typeface="Times New Roman" panose="02020603050405020304" pitchFamily="18" charset="0"/>
                <a:cs typeface="Times New Roman" panose="02020603050405020304" pitchFamily="18" charset="0"/>
              </a:rPr>
              <a:t>qui vont être les agents privilégiés de la dégradation  des viandes, entrainant surtout des </a:t>
            </a:r>
            <a:r>
              <a:rPr lang="fr-FR" dirty="0" err="1">
                <a:latin typeface="Times New Roman" panose="02020603050405020304" pitchFamily="18" charset="0"/>
                <a:cs typeface="Times New Roman" panose="02020603050405020304" pitchFamily="18" charset="0"/>
              </a:rPr>
              <a:t>alterations</a:t>
            </a:r>
            <a:r>
              <a:rPr lang="fr-FR" dirty="0">
                <a:latin typeface="Times New Roman" panose="02020603050405020304" pitchFamily="18" charset="0"/>
                <a:cs typeface="Times New Roman" panose="02020603050405020304" pitchFamily="18" charset="0"/>
              </a:rPr>
              <a:t> superficielles,</a:t>
            </a:r>
          </a:p>
          <a:p>
            <a:pPr algn="just">
              <a:lnSpc>
                <a:spcPct val="150000"/>
              </a:lnSpc>
            </a:pPr>
            <a:r>
              <a:rPr lang="fr-FR" dirty="0">
                <a:latin typeface="Times New Roman" panose="02020603050405020304" pitchFamily="18" charset="0"/>
                <a:cs typeface="Times New Roman" panose="02020603050405020304" pitchFamily="18" charset="0"/>
              </a:rPr>
              <a:t>À une température plus élevée, ce sont les </a:t>
            </a:r>
            <a:r>
              <a:rPr lang="fr-FR" b="1" dirty="0">
                <a:latin typeface="Times New Roman" panose="02020603050405020304" pitchFamily="18" charset="0"/>
                <a:cs typeface="Times New Roman" panose="02020603050405020304" pitchFamily="18" charset="0"/>
              </a:rPr>
              <a:t>putréfactions</a:t>
            </a:r>
            <a:r>
              <a:rPr lang="fr-FR" dirty="0">
                <a:latin typeface="Times New Roman" panose="02020603050405020304" pitchFamily="18" charset="0"/>
                <a:cs typeface="Times New Roman" panose="02020603050405020304" pitchFamily="18" charset="0"/>
              </a:rPr>
              <a:t>  « profondes » qui sont favorisées.</a:t>
            </a:r>
          </a:p>
          <a:p>
            <a:pPr algn="just">
              <a:lnSpc>
                <a:spcPct val="150000"/>
              </a:lnSpc>
            </a:pPr>
            <a:endParaRPr lang="fr-FR" dirty="0">
              <a:latin typeface="Times New Roman" panose="02020603050405020304" pitchFamily="18" charset="0"/>
              <a:cs typeface="Times New Roman" panose="02020603050405020304" pitchFamily="18" charset="0"/>
            </a:endParaRPr>
          </a:p>
          <a:p>
            <a:pPr algn="just">
              <a:lnSpc>
                <a:spcPct val="150000"/>
              </a:lnSpc>
            </a:pPr>
            <a:endParaRPr lang="fr-FR" dirty="0">
              <a:latin typeface="Times New Roman" panose="02020603050405020304" pitchFamily="18" charset="0"/>
              <a:cs typeface="Times New Roman" panose="02020603050405020304" pitchFamily="18" charset="0"/>
            </a:endParaRPr>
          </a:p>
        </p:txBody>
      </p:sp>
      <p:sp>
        <p:nvSpPr>
          <p:cNvPr id="2" name="Espace réservé du numéro de diapositive 1">
            <a:extLst>
              <a:ext uri="{FF2B5EF4-FFF2-40B4-BE49-F238E27FC236}">
                <a16:creationId xmlns:a16="http://schemas.microsoft.com/office/drawing/2014/main" id="{E7769489-3E58-4CBD-A227-63107DEAF5F4}"/>
              </a:ext>
            </a:extLst>
          </p:cNvPr>
          <p:cNvSpPr>
            <a:spLocks noGrp="1"/>
          </p:cNvSpPr>
          <p:nvPr>
            <p:ph type="sldNum" sz="quarter" idx="12"/>
          </p:nvPr>
        </p:nvSpPr>
        <p:spPr/>
        <p:txBody>
          <a:bodyPr/>
          <a:lstStyle/>
          <a:p>
            <a:fld id="{45F7D3D7-74ED-4FCF-882F-871B996EE7CE}" type="slidenum">
              <a:rPr lang="fr-FR" smtClean="0"/>
              <a:t>4</a:t>
            </a:fld>
            <a:endParaRPr lang="fr-FR"/>
          </a:p>
        </p:txBody>
      </p:sp>
    </p:spTree>
    <p:extLst>
      <p:ext uri="{BB962C8B-B14F-4D97-AF65-F5344CB8AC3E}">
        <p14:creationId xmlns:p14="http://schemas.microsoft.com/office/powerpoint/2010/main" val="4269647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0534432-AF77-4C2F-937C-1806579F49C7}"/>
              </a:ext>
            </a:extLst>
          </p:cNvPr>
          <p:cNvSpPr/>
          <p:nvPr/>
        </p:nvSpPr>
        <p:spPr>
          <a:xfrm>
            <a:off x="252000" y="151963"/>
            <a:ext cx="8640000" cy="5428015"/>
          </a:xfrm>
          <a:prstGeom prst="rect">
            <a:avLst/>
          </a:prstGeom>
        </p:spPr>
        <p:txBody>
          <a:bodyPr wrap="square" lIns="36000" tIns="36000" rIns="36000" bIns="36000">
            <a:spAutoFit/>
          </a:bodyPr>
          <a:lstStyle/>
          <a:p>
            <a:pPr lvl="0" algn="just" defTabSz="685800">
              <a:spcBef>
                <a:spcPts val="750"/>
              </a:spcBef>
            </a:pPr>
            <a:r>
              <a:rPr lang="fr-FR" b="1" dirty="0">
                <a:solidFill>
                  <a:prstClr val="black"/>
                </a:solidFill>
                <a:latin typeface="Times New Roman" panose="02020603050405020304" pitchFamily="18" charset="0"/>
                <a:cs typeface="Times New Roman" panose="02020603050405020304" pitchFamily="18" charset="0"/>
              </a:rPr>
              <a:t>A. Dégradations  aérobies</a:t>
            </a:r>
          </a:p>
          <a:p>
            <a:pPr lvl="0" algn="just" defTabSz="685800">
              <a:spcBef>
                <a:spcPts val="750"/>
              </a:spcBef>
            </a:pPr>
            <a:r>
              <a:rPr lang="fr-FR" dirty="0">
                <a:solidFill>
                  <a:prstClr val="black"/>
                </a:solidFill>
                <a:latin typeface="Times New Roman" panose="02020603050405020304" pitchFamily="18" charset="0"/>
                <a:cs typeface="Times New Roman" panose="02020603050405020304" pitchFamily="18" charset="0"/>
              </a:rPr>
              <a:t>Il s’agit de dégradation survenant essentiellement  en surface.</a:t>
            </a:r>
          </a:p>
          <a:p>
            <a:pPr marL="285750" lvl="0" indent="-285750" algn="just" defTabSz="685800">
              <a:spcBef>
                <a:spcPts val="750"/>
              </a:spcBef>
              <a:buFont typeface="Wingdings" panose="05000000000000000000" pitchFamily="2" charset="2"/>
              <a:buChar char="ü"/>
            </a:pPr>
            <a:r>
              <a:rPr lang="fr-FR" b="1" dirty="0">
                <a:solidFill>
                  <a:prstClr val="black"/>
                </a:solidFill>
                <a:latin typeface="Times New Roman" panose="02020603050405020304" pitchFamily="18" charset="0"/>
                <a:cs typeface="Times New Roman" panose="02020603050405020304" pitchFamily="18" charset="0"/>
              </a:rPr>
              <a:t>Viscosité(ou </a:t>
            </a:r>
            <a:r>
              <a:rPr lang="fr-FR" b="1" dirty="0" err="1">
                <a:solidFill>
                  <a:prstClr val="black"/>
                </a:solidFill>
                <a:latin typeface="Times New Roman" panose="02020603050405020304" pitchFamily="18" charset="0"/>
                <a:cs typeface="Times New Roman" panose="02020603050405020304" pitchFamily="18" charset="0"/>
              </a:rPr>
              <a:t>poissage</a:t>
            </a:r>
            <a:r>
              <a:rPr lang="fr-FR" b="1" dirty="0">
                <a:solidFill>
                  <a:prstClr val="black"/>
                </a:solidFill>
                <a:latin typeface="Times New Roman" panose="02020603050405020304" pitchFamily="18" charset="0"/>
                <a:cs typeface="Times New Roman" panose="02020603050405020304" pitchFamily="18" charset="0"/>
              </a:rPr>
              <a:t>).</a:t>
            </a:r>
          </a:p>
          <a:p>
            <a:pPr lvl="0" algn="just" defTabSz="685800">
              <a:spcBef>
                <a:spcPts val="750"/>
              </a:spcBef>
            </a:pPr>
            <a:r>
              <a:rPr lang="fr-FR" dirty="0">
                <a:solidFill>
                  <a:prstClr val="black"/>
                </a:solidFill>
                <a:latin typeface="Times New Roman" panose="02020603050405020304" pitchFamily="18" charset="0"/>
                <a:cs typeface="Times New Roman" panose="02020603050405020304" pitchFamily="18" charset="0"/>
              </a:rPr>
              <a:t>Elle est due au développement de bactéries (</a:t>
            </a:r>
            <a:r>
              <a:rPr lang="fr-FR" i="1" dirty="0">
                <a:solidFill>
                  <a:prstClr val="black"/>
                </a:solidFill>
                <a:latin typeface="Times New Roman" panose="02020603050405020304" pitchFamily="18" charset="0"/>
                <a:cs typeface="Times New Roman" panose="02020603050405020304" pitchFamily="18" charset="0"/>
              </a:rPr>
              <a:t>Pseudomonas, Achromobacter, Streptococcus, </a:t>
            </a:r>
            <a:r>
              <a:rPr lang="fr-FR" i="1" dirty="0" err="1">
                <a:solidFill>
                  <a:prstClr val="black"/>
                </a:solidFill>
                <a:latin typeface="Times New Roman" panose="02020603050405020304" pitchFamily="18" charset="0"/>
                <a:cs typeface="Times New Roman" panose="02020603050405020304" pitchFamily="18" charset="0"/>
              </a:rPr>
              <a:t>Leuconostoc</a:t>
            </a:r>
            <a:r>
              <a:rPr lang="fr-FR" i="1" dirty="0">
                <a:solidFill>
                  <a:prstClr val="black"/>
                </a:solidFill>
                <a:latin typeface="Times New Roman" panose="02020603050405020304" pitchFamily="18" charset="0"/>
                <a:cs typeface="Times New Roman" panose="02020603050405020304" pitchFamily="18" charset="0"/>
              </a:rPr>
              <a:t>, Bacillus, Micrococcus</a:t>
            </a:r>
            <a:r>
              <a:rPr lang="fr-FR" dirty="0">
                <a:solidFill>
                  <a:prstClr val="black"/>
                </a:solidFill>
                <a:latin typeface="Times New Roman" panose="02020603050405020304" pitchFamily="18" charset="0"/>
                <a:cs typeface="Times New Roman" panose="02020603050405020304" pitchFamily="18" charset="0"/>
              </a:rPr>
              <a:t> et </a:t>
            </a:r>
            <a:r>
              <a:rPr lang="fr-FR" i="1" dirty="0">
                <a:solidFill>
                  <a:prstClr val="black"/>
                </a:solidFill>
                <a:latin typeface="Times New Roman" panose="02020603050405020304" pitchFamily="18" charset="0"/>
                <a:cs typeface="Times New Roman" panose="02020603050405020304" pitchFamily="18" charset="0"/>
              </a:rPr>
              <a:t>Lactobacillus</a:t>
            </a:r>
            <a:r>
              <a:rPr lang="fr-FR" dirty="0">
                <a:solidFill>
                  <a:prstClr val="black"/>
                </a:solidFill>
                <a:latin typeface="Times New Roman" panose="02020603050405020304" pitchFamily="18" charset="0"/>
                <a:cs typeface="Times New Roman" panose="02020603050405020304" pitchFamily="18" charset="0"/>
              </a:rPr>
              <a:t>, plus rarement  de levures ou moisissures.</a:t>
            </a:r>
          </a:p>
          <a:p>
            <a:pPr marL="285750" lvl="0" indent="-285750" algn="just" defTabSz="685800">
              <a:spcBef>
                <a:spcPts val="750"/>
              </a:spcBef>
              <a:buFont typeface="Wingdings" panose="05000000000000000000" pitchFamily="2" charset="2"/>
              <a:buChar char="ü"/>
            </a:pPr>
            <a:r>
              <a:rPr lang="fr-FR" b="1" dirty="0">
                <a:solidFill>
                  <a:prstClr val="black"/>
                </a:solidFill>
                <a:latin typeface="Times New Roman" panose="02020603050405020304" pitchFamily="18" charset="0"/>
                <a:cs typeface="Times New Roman" panose="02020603050405020304" pitchFamily="18" charset="0"/>
              </a:rPr>
              <a:t>Décoloration et verdissement </a:t>
            </a:r>
          </a:p>
          <a:p>
            <a:pPr lvl="0" algn="just" defTabSz="685800">
              <a:spcBef>
                <a:spcPts val="750"/>
              </a:spcBef>
            </a:pPr>
            <a:r>
              <a:rPr lang="fr-FR" dirty="0">
                <a:solidFill>
                  <a:prstClr val="black"/>
                </a:solidFill>
                <a:latin typeface="Times New Roman" panose="02020603050405020304" pitchFamily="18" charset="0"/>
                <a:cs typeface="Times New Roman" panose="02020603050405020304" pitchFamily="18" charset="0"/>
              </a:rPr>
              <a:t>La </a:t>
            </a:r>
            <a:r>
              <a:rPr lang="fr-FR" b="1" dirty="0">
                <a:solidFill>
                  <a:prstClr val="black"/>
                </a:solidFill>
                <a:latin typeface="Times New Roman" panose="02020603050405020304" pitchFamily="18" charset="0"/>
                <a:cs typeface="Times New Roman" panose="02020603050405020304" pitchFamily="18" charset="0"/>
              </a:rPr>
              <a:t>décoloration</a:t>
            </a:r>
            <a:r>
              <a:rPr lang="fr-FR" dirty="0">
                <a:solidFill>
                  <a:prstClr val="black"/>
                </a:solidFill>
                <a:latin typeface="Times New Roman" panose="02020603050405020304" pitchFamily="18" charset="0"/>
                <a:cs typeface="Times New Roman" panose="02020603050405020304" pitchFamily="18" charset="0"/>
              </a:rPr>
              <a:t> résulte d’une </a:t>
            </a:r>
            <a:r>
              <a:rPr lang="fr-FR" b="1" dirty="0">
                <a:solidFill>
                  <a:prstClr val="black"/>
                </a:solidFill>
                <a:latin typeface="Times New Roman" panose="02020603050405020304" pitchFamily="18" charset="0"/>
                <a:cs typeface="Times New Roman" panose="02020603050405020304" pitchFamily="18" charset="0"/>
              </a:rPr>
              <a:t>oxydation </a:t>
            </a:r>
            <a:r>
              <a:rPr lang="fr-FR" dirty="0">
                <a:solidFill>
                  <a:prstClr val="black"/>
                </a:solidFill>
                <a:latin typeface="Times New Roman" panose="02020603050405020304" pitchFamily="18" charset="0"/>
                <a:cs typeface="Times New Roman" panose="02020603050405020304" pitchFamily="18" charset="0"/>
              </a:rPr>
              <a:t> sous l’action de </a:t>
            </a:r>
            <a:r>
              <a:rPr lang="fr-FR" i="1" dirty="0">
                <a:solidFill>
                  <a:prstClr val="black"/>
                </a:solidFill>
                <a:latin typeface="Times New Roman" panose="02020603050405020304" pitchFamily="18" charset="0"/>
                <a:cs typeface="Times New Roman" panose="02020603050405020304" pitchFamily="18" charset="0"/>
              </a:rPr>
              <a:t>lactobacilles</a:t>
            </a:r>
            <a:r>
              <a:rPr lang="fr-FR" dirty="0">
                <a:solidFill>
                  <a:prstClr val="black"/>
                </a:solidFill>
                <a:latin typeface="Times New Roman" panose="02020603050405020304" pitchFamily="18" charset="0"/>
                <a:cs typeface="Times New Roman" panose="02020603050405020304" pitchFamily="18" charset="0"/>
              </a:rPr>
              <a:t>, de </a:t>
            </a:r>
            <a:r>
              <a:rPr lang="fr-FR" i="1" dirty="0" err="1">
                <a:solidFill>
                  <a:prstClr val="black"/>
                </a:solidFill>
                <a:latin typeface="Times New Roman" panose="02020603050405020304" pitchFamily="18" charset="0"/>
                <a:cs typeface="Times New Roman" panose="02020603050405020304" pitchFamily="18" charset="0"/>
              </a:rPr>
              <a:t>Leuconostoc</a:t>
            </a:r>
            <a:r>
              <a:rPr lang="fr-FR" dirty="0">
                <a:solidFill>
                  <a:prstClr val="black"/>
                </a:solidFill>
                <a:latin typeface="Times New Roman" panose="02020603050405020304" pitchFamily="18" charset="0"/>
                <a:cs typeface="Times New Roman" panose="02020603050405020304" pitchFamily="18" charset="0"/>
              </a:rPr>
              <a:t>, de levures.</a:t>
            </a:r>
          </a:p>
          <a:p>
            <a:pPr lvl="0" algn="just" defTabSz="685800">
              <a:spcBef>
                <a:spcPts val="750"/>
              </a:spcBef>
            </a:pPr>
            <a:r>
              <a:rPr lang="fr-FR" dirty="0">
                <a:solidFill>
                  <a:prstClr val="black"/>
                </a:solidFill>
                <a:latin typeface="Times New Roman" panose="02020603050405020304" pitchFamily="18" charset="0"/>
                <a:cs typeface="Times New Roman" panose="02020603050405020304" pitchFamily="18" charset="0"/>
              </a:rPr>
              <a:t>Le </a:t>
            </a:r>
            <a:r>
              <a:rPr lang="fr-FR" b="1" dirty="0">
                <a:solidFill>
                  <a:prstClr val="black"/>
                </a:solidFill>
                <a:latin typeface="Times New Roman" panose="02020603050405020304" pitchFamily="18" charset="0"/>
                <a:cs typeface="Times New Roman" panose="02020603050405020304" pitchFamily="18" charset="0"/>
              </a:rPr>
              <a:t>verdissement</a:t>
            </a:r>
            <a:r>
              <a:rPr lang="fr-FR" dirty="0">
                <a:solidFill>
                  <a:prstClr val="black"/>
                </a:solidFill>
                <a:latin typeface="Times New Roman" panose="02020603050405020304" pitchFamily="18" charset="0"/>
                <a:cs typeface="Times New Roman" panose="02020603050405020304" pitchFamily="18" charset="0"/>
              </a:rPr>
              <a:t> est lié à la production d’H2O2 et d’H2S qui modifient le myoglobine et il est </a:t>
            </a:r>
            <a:r>
              <a:rPr lang="fr-FR" dirty="0" err="1">
                <a:solidFill>
                  <a:prstClr val="black"/>
                </a:solidFill>
                <a:latin typeface="Times New Roman" panose="02020603050405020304" pitchFamily="18" charset="0"/>
                <a:cs typeface="Times New Roman" panose="02020603050405020304" pitchFamily="18" charset="0"/>
              </a:rPr>
              <a:t>dù</a:t>
            </a:r>
            <a:r>
              <a:rPr lang="fr-FR" dirty="0">
                <a:solidFill>
                  <a:prstClr val="black"/>
                </a:solidFill>
                <a:latin typeface="Times New Roman" panose="02020603050405020304" pitchFamily="18" charset="0"/>
                <a:cs typeface="Times New Roman" panose="02020603050405020304" pitchFamily="18" charset="0"/>
              </a:rPr>
              <a:t> à des lactobacilles, à </a:t>
            </a:r>
            <a:r>
              <a:rPr lang="fr-FR" i="1" dirty="0" err="1">
                <a:solidFill>
                  <a:prstClr val="black"/>
                </a:solidFill>
                <a:latin typeface="Times New Roman" panose="02020603050405020304" pitchFamily="18" charset="0"/>
                <a:cs typeface="Times New Roman" panose="02020603050405020304" pitchFamily="18" charset="0"/>
              </a:rPr>
              <a:t>Brochotrix</a:t>
            </a:r>
            <a:r>
              <a:rPr lang="fr-FR" dirty="0">
                <a:solidFill>
                  <a:prstClr val="black"/>
                </a:solidFill>
                <a:latin typeface="Times New Roman" panose="02020603050405020304" pitchFamily="18" charset="0"/>
                <a:cs typeface="Times New Roman" panose="02020603050405020304" pitchFamily="18" charset="0"/>
              </a:rPr>
              <a:t>, etc.</a:t>
            </a:r>
          </a:p>
          <a:p>
            <a:pPr marL="285750" lvl="0" indent="-285750" algn="just" defTabSz="685800">
              <a:spcBef>
                <a:spcPts val="750"/>
              </a:spcBef>
              <a:buFont typeface="Wingdings" panose="05000000000000000000" pitchFamily="2" charset="2"/>
              <a:buChar char="ü"/>
            </a:pPr>
            <a:r>
              <a:rPr lang="fr-FR" b="1" dirty="0">
                <a:solidFill>
                  <a:prstClr val="black"/>
                </a:solidFill>
                <a:latin typeface="Times New Roman" panose="02020603050405020304" pitchFamily="18" charset="0"/>
                <a:cs typeface="Times New Roman" panose="02020603050405020304" pitchFamily="18" charset="0"/>
              </a:rPr>
              <a:t>Pigmentation</a:t>
            </a:r>
          </a:p>
          <a:p>
            <a:pPr lvl="0" algn="just" defTabSz="685800">
              <a:spcBef>
                <a:spcPts val="750"/>
              </a:spcBef>
            </a:pPr>
            <a:r>
              <a:rPr lang="fr-FR" dirty="0">
                <a:solidFill>
                  <a:prstClr val="black"/>
                </a:solidFill>
                <a:latin typeface="Times New Roman" panose="02020603050405020304" pitchFamily="18" charset="0"/>
                <a:cs typeface="Times New Roman" panose="02020603050405020304" pitchFamily="18" charset="0"/>
              </a:rPr>
              <a:t>Elles sont dues à des bactéries colorées ou à pigments diffusibles (</a:t>
            </a:r>
            <a:r>
              <a:rPr lang="fr-FR" i="1" dirty="0" err="1">
                <a:solidFill>
                  <a:prstClr val="black"/>
                </a:solidFill>
                <a:latin typeface="Times New Roman" panose="02020603050405020304" pitchFamily="18" charset="0"/>
                <a:cs typeface="Times New Roman" panose="02020603050405020304" pitchFamily="18" charset="0"/>
              </a:rPr>
              <a:t>Photobacterium</a:t>
            </a:r>
            <a:r>
              <a:rPr lang="fr-FR" dirty="0">
                <a:solidFill>
                  <a:prstClr val="black"/>
                </a:solidFill>
                <a:latin typeface="Times New Roman" panose="02020603050405020304" pitchFamily="18" charset="0"/>
                <a:cs typeface="Times New Roman" panose="02020603050405020304" pitchFamily="18" charset="0"/>
              </a:rPr>
              <a:t>, </a:t>
            </a:r>
            <a:r>
              <a:rPr lang="fr-FR" i="1" dirty="0" err="1">
                <a:solidFill>
                  <a:prstClr val="black"/>
                </a:solidFill>
                <a:latin typeface="Times New Roman" panose="02020603050405020304" pitchFamily="18" charset="0"/>
                <a:cs typeface="Times New Roman" panose="02020603050405020304" pitchFamily="18" charset="0"/>
              </a:rPr>
              <a:t>Flavobacterium</a:t>
            </a:r>
            <a:r>
              <a:rPr lang="fr-FR" dirty="0">
                <a:solidFill>
                  <a:prstClr val="black"/>
                </a:solidFill>
                <a:latin typeface="Times New Roman" panose="02020603050405020304" pitchFamily="18" charset="0"/>
                <a:cs typeface="Times New Roman" panose="02020603050405020304" pitchFamily="18" charset="0"/>
              </a:rPr>
              <a:t>, </a:t>
            </a:r>
            <a:r>
              <a:rPr lang="fr-FR" i="1" dirty="0">
                <a:solidFill>
                  <a:prstClr val="black"/>
                </a:solidFill>
                <a:latin typeface="Times New Roman" panose="02020603050405020304" pitchFamily="18" charset="0"/>
                <a:cs typeface="Times New Roman" panose="02020603050405020304" pitchFamily="18" charset="0"/>
              </a:rPr>
              <a:t>Pseudomonas</a:t>
            </a:r>
            <a:r>
              <a:rPr lang="fr-FR" dirty="0">
                <a:solidFill>
                  <a:prstClr val="black"/>
                </a:solidFill>
                <a:latin typeface="Times New Roman" panose="02020603050405020304" pitchFamily="18" charset="0"/>
                <a:cs typeface="Times New Roman" panose="02020603050405020304" pitchFamily="18" charset="0"/>
              </a:rPr>
              <a:t>, </a:t>
            </a:r>
            <a:r>
              <a:rPr lang="fr-FR" i="1" dirty="0">
                <a:solidFill>
                  <a:prstClr val="black"/>
                </a:solidFill>
                <a:latin typeface="Times New Roman" panose="02020603050405020304" pitchFamily="18" charset="0"/>
                <a:cs typeface="Times New Roman" panose="02020603050405020304" pitchFamily="18" charset="0"/>
              </a:rPr>
              <a:t>Micrococcus</a:t>
            </a:r>
            <a:r>
              <a:rPr lang="fr-FR" dirty="0">
                <a:solidFill>
                  <a:prstClr val="black"/>
                </a:solidFill>
                <a:latin typeface="Times New Roman" panose="02020603050405020304" pitchFamily="18" charset="0"/>
                <a:cs typeface="Times New Roman" panose="02020603050405020304" pitchFamily="18" charset="0"/>
              </a:rPr>
              <a:t>, </a:t>
            </a:r>
            <a:r>
              <a:rPr lang="fr-FR" i="1" dirty="0" err="1">
                <a:solidFill>
                  <a:prstClr val="black"/>
                </a:solidFill>
                <a:latin typeface="Times New Roman" panose="02020603050405020304" pitchFamily="18" charset="0"/>
                <a:cs typeface="Times New Roman" panose="02020603050405020304" pitchFamily="18" charset="0"/>
              </a:rPr>
              <a:t>Seratia</a:t>
            </a:r>
            <a:r>
              <a:rPr lang="fr-FR" dirty="0">
                <a:solidFill>
                  <a:prstClr val="black"/>
                </a:solidFill>
                <a:latin typeface="Times New Roman" panose="02020603050405020304" pitchFamily="18" charset="0"/>
                <a:cs typeface="Times New Roman" panose="02020603050405020304" pitchFamily="18" charset="0"/>
              </a:rPr>
              <a:t>, etc.), à des levures (</a:t>
            </a:r>
            <a:r>
              <a:rPr lang="fr-FR" i="1" dirty="0" err="1">
                <a:solidFill>
                  <a:prstClr val="black"/>
                </a:solidFill>
                <a:latin typeface="Times New Roman" panose="02020603050405020304" pitchFamily="18" charset="0"/>
                <a:cs typeface="Times New Roman" panose="02020603050405020304" pitchFamily="18" charset="0"/>
              </a:rPr>
              <a:t>Rhodotorula</a:t>
            </a:r>
            <a:r>
              <a:rPr lang="fr-FR" dirty="0">
                <a:solidFill>
                  <a:prstClr val="black"/>
                </a:solidFill>
                <a:latin typeface="Times New Roman" panose="02020603050405020304" pitchFamily="18" charset="0"/>
                <a:cs typeface="Times New Roman" panose="02020603050405020304" pitchFamily="18" charset="0"/>
              </a:rPr>
              <a:t>) et des moisissures (</a:t>
            </a:r>
            <a:r>
              <a:rPr lang="fr-FR" i="1" dirty="0" err="1">
                <a:solidFill>
                  <a:prstClr val="black"/>
                </a:solidFill>
                <a:latin typeface="Times New Roman" panose="02020603050405020304" pitchFamily="18" charset="0"/>
                <a:cs typeface="Times New Roman" panose="02020603050405020304" pitchFamily="18" charset="0"/>
              </a:rPr>
              <a:t>Cladosporium</a:t>
            </a:r>
            <a:r>
              <a:rPr lang="fr-FR" i="1" dirty="0">
                <a:solidFill>
                  <a:prstClr val="black"/>
                </a:solidFill>
                <a:latin typeface="Times New Roman" panose="02020603050405020304" pitchFamily="18" charset="0"/>
                <a:cs typeface="Times New Roman" panose="02020603050405020304" pitchFamily="18" charset="0"/>
              </a:rPr>
              <a:t> </a:t>
            </a:r>
            <a:r>
              <a:rPr lang="fr-FR" i="1" dirty="0" err="1">
                <a:solidFill>
                  <a:prstClr val="black"/>
                </a:solidFill>
                <a:latin typeface="Times New Roman" panose="02020603050405020304" pitchFamily="18" charset="0"/>
                <a:cs typeface="Times New Roman" panose="02020603050405020304" pitchFamily="18" charset="0"/>
              </a:rPr>
              <a:t>herbarum</a:t>
            </a:r>
            <a:r>
              <a:rPr lang="fr-FR" dirty="0">
                <a:solidFill>
                  <a:prstClr val="black"/>
                </a:solidFill>
                <a:latin typeface="Times New Roman" panose="02020603050405020304" pitchFamily="18" charset="0"/>
                <a:cs typeface="Times New Roman" panose="02020603050405020304" pitchFamily="18" charset="0"/>
              </a:rPr>
              <a:t>, </a:t>
            </a:r>
            <a:r>
              <a:rPr lang="fr-FR" dirty="0" err="1">
                <a:solidFill>
                  <a:prstClr val="black"/>
                </a:solidFill>
                <a:latin typeface="Times New Roman" panose="02020603050405020304" pitchFamily="18" charset="0"/>
                <a:cs typeface="Times New Roman" panose="02020603050405020304" pitchFamily="18" charset="0"/>
              </a:rPr>
              <a:t>sporotricum</a:t>
            </a:r>
            <a:r>
              <a:rPr lang="fr-FR" dirty="0">
                <a:solidFill>
                  <a:prstClr val="black"/>
                </a:solidFill>
                <a:latin typeface="Times New Roman" panose="02020603050405020304" pitchFamily="18" charset="0"/>
                <a:cs typeface="Times New Roman" panose="02020603050405020304" pitchFamily="18" charset="0"/>
              </a:rPr>
              <a:t> </a:t>
            </a:r>
            <a:r>
              <a:rPr lang="fr-FR" dirty="0" err="1">
                <a:solidFill>
                  <a:prstClr val="black"/>
                </a:solidFill>
                <a:latin typeface="Times New Roman" panose="02020603050405020304" pitchFamily="18" charset="0"/>
                <a:cs typeface="Times New Roman" panose="02020603050405020304" pitchFamily="18" charset="0"/>
              </a:rPr>
              <a:t>carnis</a:t>
            </a:r>
            <a:r>
              <a:rPr lang="fr-FR" dirty="0">
                <a:solidFill>
                  <a:prstClr val="black"/>
                </a:solidFill>
                <a:latin typeface="Times New Roman" panose="02020603050405020304" pitchFamily="18" charset="0"/>
                <a:cs typeface="Times New Roman" panose="02020603050405020304" pitchFamily="18" charset="0"/>
              </a:rPr>
              <a:t>, </a:t>
            </a:r>
            <a:r>
              <a:rPr lang="fr-FR" i="1" dirty="0" err="1">
                <a:solidFill>
                  <a:prstClr val="black"/>
                </a:solidFill>
                <a:latin typeface="Times New Roman" panose="02020603050405020304" pitchFamily="18" charset="0"/>
                <a:cs typeface="Times New Roman" panose="02020603050405020304" pitchFamily="18" charset="0"/>
              </a:rPr>
              <a:t>Penicilium</a:t>
            </a:r>
            <a:r>
              <a:rPr lang="fr-FR" dirty="0">
                <a:solidFill>
                  <a:prstClr val="black"/>
                </a:solidFill>
                <a:latin typeface="Times New Roman" panose="02020603050405020304" pitchFamily="18" charset="0"/>
                <a:cs typeface="Times New Roman" panose="02020603050405020304" pitchFamily="18" charset="0"/>
              </a:rPr>
              <a:t>).</a:t>
            </a:r>
          </a:p>
          <a:p>
            <a:pPr lvl="0" algn="just" defTabSz="685800">
              <a:spcBef>
                <a:spcPts val="750"/>
              </a:spcBef>
            </a:pPr>
            <a:endParaRPr lang="fr-FR" dirty="0">
              <a:solidFill>
                <a:prstClr val="black"/>
              </a:solidFill>
              <a:latin typeface="Times New Roman" panose="02020603050405020304" pitchFamily="18" charset="0"/>
              <a:cs typeface="Times New Roman" panose="02020603050405020304" pitchFamily="18" charset="0"/>
            </a:endParaRPr>
          </a:p>
        </p:txBody>
      </p:sp>
      <p:sp>
        <p:nvSpPr>
          <p:cNvPr id="3" name="Espace réservé du numéro de diapositive 2">
            <a:extLst>
              <a:ext uri="{FF2B5EF4-FFF2-40B4-BE49-F238E27FC236}">
                <a16:creationId xmlns:a16="http://schemas.microsoft.com/office/drawing/2014/main" id="{CB9F04B0-1F80-47B4-94D8-EE696E93D24E}"/>
              </a:ext>
            </a:extLst>
          </p:cNvPr>
          <p:cNvSpPr>
            <a:spLocks noGrp="1"/>
          </p:cNvSpPr>
          <p:nvPr>
            <p:ph type="sldNum" sz="quarter" idx="12"/>
          </p:nvPr>
        </p:nvSpPr>
        <p:spPr/>
        <p:txBody>
          <a:bodyPr/>
          <a:lstStyle/>
          <a:p>
            <a:fld id="{45F7D3D7-74ED-4FCF-882F-871B996EE7CE}" type="slidenum">
              <a:rPr lang="fr-FR" smtClean="0"/>
              <a:t>5</a:t>
            </a:fld>
            <a:endParaRPr lang="fr-FR"/>
          </a:p>
        </p:txBody>
      </p:sp>
    </p:spTree>
    <p:extLst>
      <p:ext uri="{BB962C8B-B14F-4D97-AF65-F5344CB8AC3E}">
        <p14:creationId xmlns:p14="http://schemas.microsoft.com/office/powerpoint/2010/main" val="4007462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17C4BE-BC1E-4063-8734-DB67AD614E56}"/>
              </a:ext>
            </a:extLst>
          </p:cNvPr>
          <p:cNvSpPr txBox="1">
            <a:spLocks/>
          </p:cNvSpPr>
          <p:nvPr/>
        </p:nvSpPr>
        <p:spPr>
          <a:xfrm>
            <a:off x="401267" y="455208"/>
            <a:ext cx="8341467" cy="2254266"/>
          </a:xfrm>
          <a:prstGeom prst="rect">
            <a:avLst/>
          </a:prstGeom>
        </p:spPr>
        <p:txBody>
          <a:bodyPr wrap="square" lIns="36000" tIns="36000" rIns="36000">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285750" indent="-285750">
              <a:lnSpc>
                <a:spcPct val="150000"/>
              </a:lnSpc>
              <a:buFont typeface="Wingdings" panose="05000000000000000000" pitchFamily="2" charset="2"/>
              <a:buChar char="ü"/>
            </a:pPr>
            <a:r>
              <a:rPr lang="fr-FR" sz="1600" b="1" dirty="0">
                <a:latin typeface="Times New Roman" panose="02020603050405020304" pitchFamily="18" charset="0"/>
                <a:cs typeface="Times New Roman" panose="02020603050405020304" pitchFamily="18" charset="0"/>
              </a:rPr>
              <a:t>Modification des caractères organoleptiques</a:t>
            </a:r>
            <a:br>
              <a:rPr lang="fr-FR" sz="1600" dirty="0">
                <a:latin typeface="Times New Roman" panose="02020603050405020304" pitchFamily="18" charset="0"/>
                <a:cs typeface="Times New Roman" panose="02020603050405020304" pitchFamily="18" charset="0"/>
              </a:rPr>
            </a:br>
            <a:r>
              <a:rPr lang="fr-FR" sz="1600" dirty="0">
                <a:latin typeface="Times New Roman" panose="02020603050405020304" pitchFamily="18" charset="0"/>
                <a:cs typeface="Times New Roman" panose="02020603050405020304" pitchFamily="18" charset="0"/>
              </a:rPr>
              <a:t> elles interviennent  par rancissement des graisses(pseudomonas, levures, moisissures), libération  de composés responsables de gouts et d’odeurs indésirables(bactéries lactiques agents de </a:t>
            </a:r>
            <a:r>
              <a:rPr lang="fr-FR" sz="1600" dirty="0" err="1">
                <a:latin typeface="Times New Roman" panose="02020603050405020304" pitchFamily="18" charset="0"/>
                <a:cs typeface="Times New Roman" panose="02020603050405020304" pitchFamily="18" charset="0"/>
              </a:rPr>
              <a:t>surissement</a:t>
            </a:r>
            <a:r>
              <a:rPr lang="fr-FR" sz="1600" dirty="0">
                <a:latin typeface="Times New Roman" panose="02020603050405020304" pitchFamily="18" charset="0"/>
                <a:cs typeface="Times New Roman" panose="02020603050405020304" pitchFamily="18" charset="0"/>
              </a:rPr>
              <a:t>, levures, </a:t>
            </a:r>
            <a:r>
              <a:rPr lang="fr-FR" sz="1600" dirty="0" err="1">
                <a:latin typeface="Times New Roman" panose="02020603050405020304" pitchFamily="18" charset="0"/>
                <a:cs typeface="Times New Roman" panose="02020603050405020304" pitchFamily="18" charset="0"/>
              </a:rPr>
              <a:t>actinomycetes</a:t>
            </a:r>
            <a:r>
              <a:rPr lang="fr-FR" sz="1600" dirty="0">
                <a:latin typeface="Times New Roman" panose="02020603050405020304" pitchFamily="18" charset="0"/>
                <a:cs typeface="Times New Roman" panose="02020603050405020304" pitchFamily="18" charset="0"/>
              </a:rPr>
              <a:t>). </a:t>
            </a:r>
            <a:br>
              <a:rPr lang="fr-FR" sz="1600" dirty="0">
                <a:latin typeface="Times New Roman" panose="02020603050405020304" pitchFamily="18" charset="0"/>
                <a:cs typeface="Times New Roman" panose="02020603050405020304" pitchFamily="18" charset="0"/>
              </a:rPr>
            </a:br>
            <a:r>
              <a:rPr lang="fr-FR" sz="1600" i="1" dirty="0" err="1">
                <a:latin typeface="Times New Roman" panose="02020603050405020304" pitchFamily="18" charset="0"/>
                <a:cs typeface="Times New Roman" panose="02020603050405020304" pitchFamily="18" charset="0"/>
              </a:rPr>
              <a:t>Brochtrix</a:t>
            </a:r>
            <a:r>
              <a:rPr lang="fr-FR" sz="1600" i="1" dirty="0">
                <a:latin typeface="Times New Roman" panose="02020603050405020304" pitchFamily="18" charset="0"/>
                <a:cs typeface="Times New Roman" panose="02020603050405020304" pitchFamily="18" charset="0"/>
              </a:rPr>
              <a:t> </a:t>
            </a:r>
            <a:r>
              <a:rPr lang="fr-FR" sz="1600" i="1" dirty="0" err="1">
                <a:latin typeface="Times New Roman" panose="02020603050405020304" pitchFamily="18" charset="0"/>
                <a:cs typeface="Times New Roman" panose="02020603050405020304" pitchFamily="18" charset="0"/>
              </a:rPr>
              <a:t>thermospacta</a:t>
            </a:r>
            <a:r>
              <a:rPr lang="fr-FR" sz="1600" i="1" dirty="0">
                <a:latin typeface="Times New Roman" panose="02020603050405020304" pitchFamily="18" charset="0"/>
                <a:cs typeface="Times New Roman" panose="02020603050405020304" pitchFamily="18" charset="0"/>
              </a:rPr>
              <a:t>  </a:t>
            </a:r>
            <a:r>
              <a:rPr lang="fr-FR" sz="1600" dirty="0">
                <a:latin typeface="Times New Roman" panose="02020603050405020304" pitchFamily="18" charset="0"/>
                <a:cs typeface="Times New Roman" panose="02020603050405020304" pitchFamily="18" charset="0"/>
              </a:rPr>
              <a:t>est une bactéries psychrophile qui est souvent impliquée: elle libère des acides gras volatils, à odeur désagréables.</a:t>
            </a:r>
          </a:p>
        </p:txBody>
      </p:sp>
      <p:sp>
        <p:nvSpPr>
          <p:cNvPr id="3" name="Rectangle 2">
            <a:extLst>
              <a:ext uri="{FF2B5EF4-FFF2-40B4-BE49-F238E27FC236}">
                <a16:creationId xmlns:a16="http://schemas.microsoft.com/office/drawing/2014/main" id="{E6DC37EB-23D7-41B9-B99D-2E107E627AF8}"/>
              </a:ext>
            </a:extLst>
          </p:cNvPr>
          <p:cNvSpPr/>
          <p:nvPr/>
        </p:nvSpPr>
        <p:spPr>
          <a:xfrm>
            <a:off x="504000" y="2589392"/>
            <a:ext cx="8640000" cy="4197559"/>
          </a:xfrm>
          <a:prstGeom prst="rect">
            <a:avLst/>
          </a:prstGeom>
        </p:spPr>
        <p:txBody>
          <a:bodyPr>
            <a:spAutoFit/>
          </a:bodyPr>
          <a:lstStyle/>
          <a:p>
            <a:pPr marL="285750" indent="-285750">
              <a:lnSpc>
                <a:spcPct val="150000"/>
              </a:lnSpc>
              <a:buFont typeface="Wingdings" panose="05000000000000000000" pitchFamily="2" charset="2"/>
              <a:buChar char="ü"/>
            </a:pPr>
            <a:r>
              <a:rPr lang="fr-FR" b="1" dirty="0">
                <a:latin typeface="Times New Roman" panose="02020603050405020304" pitchFamily="18" charset="0"/>
                <a:cs typeface="Times New Roman" panose="02020603050405020304" pitchFamily="18" charset="0"/>
              </a:rPr>
              <a:t>Moisissement</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il est </a:t>
            </a:r>
            <a:r>
              <a:rPr lang="fr-FR" dirty="0" err="1">
                <a:latin typeface="Times New Roman" panose="02020603050405020304" pitchFamily="18" charset="0"/>
                <a:cs typeface="Times New Roman" panose="02020603050405020304" pitchFamily="18" charset="0"/>
              </a:rPr>
              <a:t>dù</a:t>
            </a:r>
            <a:r>
              <a:rPr lang="fr-FR" dirty="0">
                <a:latin typeface="Times New Roman" panose="02020603050405020304" pitchFamily="18" charset="0"/>
                <a:cs typeface="Times New Roman" panose="02020603050405020304" pitchFamily="18" charset="0"/>
              </a:rPr>
              <a:t> à </a:t>
            </a:r>
            <a:r>
              <a:rPr lang="fr-FR" i="1" dirty="0" err="1">
                <a:latin typeface="Times New Roman" panose="02020603050405020304" pitchFamily="18" charset="0"/>
                <a:cs typeface="Times New Roman" panose="02020603050405020304" pitchFamily="18" charset="0"/>
              </a:rPr>
              <a:t>Thrhiamnidium</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Mucor, </a:t>
            </a:r>
            <a:r>
              <a:rPr lang="fr-FR" b="1" dirty="0" err="1">
                <a:latin typeface="Times New Roman" panose="02020603050405020304" pitchFamily="18" charset="0"/>
                <a:cs typeface="Times New Roman" panose="02020603050405020304" pitchFamily="18" charset="0"/>
              </a:rPr>
              <a:t>Rhizopus</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etc</a:t>
            </a:r>
            <a:r>
              <a:rPr lang="fr-FR" dirty="0">
                <a:latin typeface="Times New Roman" panose="02020603050405020304" pitchFamily="18" charset="0"/>
                <a:cs typeface="Times New Roman" panose="02020603050405020304" pitchFamily="18" charset="0"/>
              </a:rPr>
              <a:t> moisissures parfois associées à des </a:t>
            </a:r>
            <a:r>
              <a:rPr lang="fr-FR" b="1" dirty="0">
                <a:latin typeface="Times New Roman" panose="02020603050405020304" pitchFamily="18" charset="0"/>
                <a:cs typeface="Times New Roman" panose="02020603050405020304" pitchFamily="18" charset="0"/>
              </a:rPr>
              <a:t>levures </a:t>
            </a:r>
            <a:r>
              <a:rPr lang="fr-FR" dirty="0">
                <a:latin typeface="Times New Roman" panose="02020603050405020304" pitchFamily="18" charset="0"/>
                <a:cs typeface="Times New Roman" panose="02020603050405020304" pitchFamily="18" charset="0"/>
              </a:rPr>
              <a:t>et il est surtout rencontré en atmosphère sèches.</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Ces dégradations de surface ne s’</a:t>
            </a:r>
            <a:r>
              <a:rPr lang="fr-FR" dirty="0" err="1">
                <a:latin typeface="Times New Roman" panose="02020603050405020304" pitchFamily="18" charset="0"/>
                <a:cs typeface="Times New Roman" panose="02020603050405020304" pitchFamily="18" charset="0"/>
              </a:rPr>
              <a:t>etendenent</a:t>
            </a:r>
            <a:r>
              <a:rPr lang="fr-FR" dirty="0">
                <a:latin typeface="Times New Roman" panose="02020603050405020304" pitchFamily="18" charset="0"/>
                <a:cs typeface="Times New Roman" panose="02020603050405020304" pitchFamily="18" charset="0"/>
              </a:rPr>
              <a:t> généralement pas vers l’intérieur sauf si la viande est atteinte physiquement(viande attendrie mécaniquement ou viande hachée)</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elles n’ont généralement pas grande incidence du point de vue sanitaire, sauf si l’atteinte est très importante.</a:t>
            </a:r>
          </a:p>
          <a:p>
            <a:pPr marL="285750" indent="-285750">
              <a:lnSpc>
                <a:spcPct val="150000"/>
              </a:lnSpc>
              <a:buFont typeface="Wingdings" panose="05000000000000000000" pitchFamily="2" charset="2"/>
              <a:buChar char="ü"/>
            </a:pPr>
            <a:r>
              <a:rPr lang="fr-FR" b="1" dirty="0">
                <a:latin typeface="Times New Roman" panose="02020603050405020304" pitchFamily="18" charset="0"/>
                <a:cs typeface="Times New Roman" panose="02020603050405020304" pitchFamily="18" charset="0"/>
              </a:rPr>
              <a:t>Putréfaction</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une putréfaction de surface peut être le fait de certaines espèces de Pseudomonas ainsi que d’</a:t>
            </a:r>
            <a:r>
              <a:rPr lang="fr-FR" dirty="0" err="1">
                <a:latin typeface="Times New Roman" panose="02020603050405020304" pitchFamily="18" charset="0"/>
                <a:cs typeface="Times New Roman" panose="02020603050405020304" pitchFamily="18" charset="0"/>
              </a:rPr>
              <a:t>enterobactéries</a:t>
            </a:r>
            <a:endParaRPr lang="fr-FR"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0598F24F-C8FB-4258-8B8E-BC5A2181C5AC}"/>
              </a:ext>
            </a:extLst>
          </p:cNvPr>
          <p:cNvSpPr>
            <a:spLocks noGrp="1"/>
          </p:cNvSpPr>
          <p:nvPr>
            <p:ph type="sldNum" sz="quarter" idx="12"/>
          </p:nvPr>
        </p:nvSpPr>
        <p:spPr/>
        <p:txBody>
          <a:bodyPr/>
          <a:lstStyle/>
          <a:p>
            <a:fld id="{45F7D3D7-74ED-4FCF-882F-871B996EE7CE}" type="slidenum">
              <a:rPr lang="fr-FR" smtClean="0"/>
              <a:t>6</a:t>
            </a:fld>
            <a:endParaRPr lang="fr-FR"/>
          </a:p>
        </p:txBody>
      </p:sp>
    </p:spTree>
    <p:extLst>
      <p:ext uri="{BB962C8B-B14F-4D97-AF65-F5344CB8AC3E}">
        <p14:creationId xmlns:p14="http://schemas.microsoft.com/office/powerpoint/2010/main" val="2520208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0EBE5DF-F1B5-41A7-8BD1-8E6E878A0F81}"/>
              </a:ext>
            </a:extLst>
          </p:cNvPr>
          <p:cNvSpPr/>
          <p:nvPr/>
        </p:nvSpPr>
        <p:spPr>
          <a:xfrm>
            <a:off x="77821" y="751344"/>
            <a:ext cx="8640000" cy="5444054"/>
          </a:xfrm>
          <a:prstGeom prst="rect">
            <a:avLst/>
          </a:prstGeom>
        </p:spPr>
        <p:txBody>
          <a:bodyPr wrap="square">
            <a:spAutoFit/>
          </a:bodyPr>
          <a:lstStyle/>
          <a:p>
            <a:pPr>
              <a:lnSpc>
                <a:spcPct val="150000"/>
              </a:lnSpc>
            </a:pPr>
            <a:r>
              <a:rPr lang="fr-FR" b="1" dirty="0">
                <a:latin typeface="Times New Roman" panose="02020603050405020304" pitchFamily="18" charset="0"/>
                <a:cs typeface="Times New Roman" panose="02020603050405020304" pitchFamily="18" charset="0"/>
              </a:rPr>
              <a:t>B. Dégradations anaérobies</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elle se développent lorsque la viande a été hachée, désossée, découpée en profondeur, conditionnée sous film plastique et dans tous les cas ou des </a:t>
            </a:r>
            <a:r>
              <a:rPr lang="fr-FR" b="1" dirty="0">
                <a:latin typeface="Times New Roman" panose="02020603050405020304" pitchFamily="18" charset="0"/>
                <a:cs typeface="Times New Roman" panose="02020603050405020304" pitchFamily="18" charset="0"/>
              </a:rPr>
              <a:t>condition anaérobies </a:t>
            </a:r>
            <a:r>
              <a:rPr lang="fr-FR" dirty="0">
                <a:latin typeface="Times New Roman" panose="02020603050405020304" pitchFamily="18" charset="0"/>
                <a:cs typeface="Times New Roman" panose="02020603050405020304" pitchFamily="18" charset="0"/>
              </a:rPr>
              <a:t>sont </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présentes.</a:t>
            </a:r>
          </a:p>
          <a:p>
            <a:pPr marL="285750" indent="-285750">
              <a:lnSpc>
                <a:spcPct val="150000"/>
              </a:lnSpc>
              <a:buFont typeface="Wingdings" panose="05000000000000000000" pitchFamily="2" charset="2"/>
              <a:buChar char="ü"/>
            </a:pPr>
            <a:r>
              <a:rPr lang="fr-FR" b="1" dirty="0" err="1">
                <a:latin typeface="Times New Roman" panose="02020603050405020304" pitchFamily="18" charset="0"/>
                <a:cs typeface="Times New Roman" panose="02020603050405020304" pitchFamily="18" charset="0"/>
              </a:rPr>
              <a:t>Surissemen</a:t>
            </a:r>
            <a:r>
              <a:rPr lang="fr-FR" dirty="0" err="1">
                <a:latin typeface="Times New Roman" panose="02020603050405020304" pitchFamily="18" charset="0"/>
                <a:cs typeface="Times New Roman" panose="02020603050405020304" pitchFamily="18" charset="0"/>
              </a:rPr>
              <a:t>t</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il est provoqué par des bactéries à métabolisme libérant des acides organiques ( acides formiques, acétique, lactique, butyrique, </a:t>
            </a:r>
            <a:r>
              <a:rPr lang="fr-FR" dirty="0" err="1">
                <a:latin typeface="Times New Roman" panose="02020603050405020304" pitchFamily="18" charset="0"/>
                <a:cs typeface="Times New Roman" panose="02020603050405020304" pitchFamily="18" charset="0"/>
              </a:rPr>
              <a:t>probionique</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etc</a:t>
            </a:r>
            <a:r>
              <a:rPr lang="fr-FR" dirty="0">
                <a:latin typeface="Times New Roman" panose="02020603050405020304" pitchFamily="18" charset="0"/>
                <a:cs typeface="Times New Roman" panose="02020603050405020304" pitchFamily="18" charset="0"/>
              </a:rPr>
              <a:t>) ou  par des bactéries ayant une activité protéolytique non purifiante,</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les principaux agents sont des bactéries lactiques, des coliformes t autres </a:t>
            </a:r>
            <a:r>
              <a:rPr lang="fr-FR" dirty="0" err="1">
                <a:latin typeface="Times New Roman" panose="02020603050405020304" pitchFamily="18" charset="0"/>
                <a:cs typeface="Times New Roman" panose="02020603050405020304" pitchFamily="18" charset="0"/>
              </a:rPr>
              <a:t>enterocobactéries</a:t>
            </a:r>
            <a:r>
              <a:rPr lang="fr-FR" dirty="0">
                <a:latin typeface="Times New Roman" panose="02020603050405020304" pitchFamily="18" charset="0"/>
                <a:cs typeface="Times New Roman" panose="02020603050405020304" pitchFamily="18" charset="0"/>
              </a:rPr>
              <a:t>, des coliformes et autre des </a:t>
            </a:r>
            <a:r>
              <a:rPr lang="fr-FR" i="1" dirty="0">
                <a:latin typeface="Times New Roman" panose="02020603050405020304" pitchFamily="18" charset="0"/>
                <a:cs typeface="Times New Roman" panose="02020603050405020304" pitchFamily="18" charset="0"/>
              </a:rPr>
              <a:t>clostridium </a:t>
            </a:r>
            <a:r>
              <a:rPr lang="fr-FR" i="1" dirty="0" err="1">
                <a:latin typeface="Times New Roman" panose="02020603050405020304" pitchFamily="18" charset="0"/>
                <a:cs typeface="Times New Roman" panose="02020603050405020304" pitchFamily="18" charset="0"/>
              </a:rPr>
              <a:t>butyricum</a:t>
            </a:r>
            <a:r>
              <a:rPr lang="fr-FR" dirty="0">
                <a:latin typeface="Times New Roman" panose="02020603050405020304" pitchFamily="18" charset="0"/>
                <a:cs typeface="Times New Roman" panose="02020603050405020304" pitchFamily="18" charset="0"/>
              </a:rPr>
              <a:t> des </a:t>
            </a:r>
            <a:r>
              <a:rPr lang="fr-FR" i="1" dirty="0" err="1">
                <a:latin typeface="Times New Roman" panose="02020603050405020304" pitchFamily="18" charset="0"/>
                <a:cs typeface="Times New Roman" panose="02020603050405020304" pitchFamily="18" charset="0"/>
              </a:rPr>
              <a:t>bacillus</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aeroanerobie</a:t>
            </a:r>
            <a:r>
              <a:rPr lang="fr-FR" dirty="0">
                <a:latin typeface="Times New Roman" panose="02020603050405020304" pitchFamily="18" charset="0"/>
                <a:cs typeface="Times New Roman" panose="02020603050405020304" pitchFamily="18" charset="0"/>
              </a:rPr>
              <a:t>( dont </a:t>
            </a:r>
            <a:r>
              <a:rPr lang="fr-FR" i="1" dirty="0">
                <a:latin typeface="Times New Roman" panose="02020603050405020304" pitchFamily="18" charset="0"/>
                <a:cs typeface="Times New Roman" panose="02020603050405020304" pitchFamily="18" charset="0"/>
              </a:rPr>
              <a:t>B. cereus</a:t>
            </a:r>
            <a:r>
              <a:rPr lang="fr-FR" dirty="0">
                <a:latin typeface="Times New Roman" panose="02020603050405020304" pitchFamily="18" charset="0"/>
                <a:cs typeface="Times New Roman" panose="02020603050405020304" pitchFamily="18" charset="0"/>
              </a:rPr>
              <a:t>) des staphylocoques, etc.</a:t>
            </a:r>
          </a:p>
          <a:p>
            <a:pPr algn="just">
              <a:lnSpc>
                <a:spcPct val="150000"/>
              </a:lnSpc>
            </a:pPr>
            <a:endParaRPr lang="fr-FR" b="1" dirty="0">
              <a:latin typeface="Times New Roman" panose="02020603050405020304" pitchFamily="18" charset="0"/>
              <a:cs typeface="Times New Roman" panose="02020603050405020304" pitchFamily="18" charset="0"/>
            </a:endParaRPr>
          </a:p>
          <a:p>
            <a:pPr algn="just">
              <a:lnSpc>
                <a:spcPct val="150000"/>
              </a:lnSpc>
            </a:pPr>
            <a:endParaRPr lang="fr-FR" dirty="0">
              <a:latin typeface="Times New Roman" panose="02020603050405020304" pitchFamily="18" charset="0"/>
              <a:cs typeface="Times New Roman" panose="02020603050405020304" pitchFamily="18" charset="0"/>
            </a:endParaRPr>
          </a:p>
        </p:txBody>
      </p:sp>
      <p:sp>
        <p:nvSpPr>
          <p:cNvPr id="2" name="Espace réservé du numéro de diapositive 1">
            <a:extLst>
              <a:ext uri="{FF2B5EF4-FFF2-40B4-BE49-F238E27FC236}">
                <a16:creationId xmlns:a16="http://schemas.microsoft.com/office/drawing/2014/main" id="{3F07F09D-D103-417F-85BD-024FA0B2B471}"/>
              </a:ext>
            </a:extLst>
          </p:cNvPr>
          <p:cNvSpPr>
            <a:spLocks noGrp="1"/>
          </p:cNvSpPr>
          <p:nvPr>
            <p:ph type="sldNum" sz="quarter" idx="12"/>
          </p:nvPr>
        </p:nvSpPr>
        <p:spPr/>
        <p:txBody>
          <a:bodyPr/>
          <a:lstStyle/>
          <a:p>
            <a:fld id="{45F7D3D7-74ED-4FCF-882F-871B996EE7CE}" type="slidenum">
              <a:rPr lang="fr-FR" smtClean="0"/>
              <a:t>7</a:t>
            </a:fld>
            <a:endParaRPr lang="fr-FR"/>
          </a:p>
        </p:txBody>
      </p:sp>
    </p:spTree>
    <p:extLst>
      <p:ext uri="{BB962C8B-B14F-4D97-AF65-F5344CB8AC3E}">
        <p14:creationId xmlns:p14="http://schemas.microsoft.com/office/powerpoint/2010/main" val="3561616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365073F-77EC-42E6-A032-83F9EEA24424}"/>
              </a:ext>
            </a:extLst>
          </p:cNvPr>
          <p:cNvSpPr/>
          <p:nvPr/>
        </p:nvSpPr>
        <p:spPr>
          <a:xfrm>
            <a:off x="252000" y="1260971"/>
            <a:ext cx="8640000" cy="5028556"/>
          </a:xfrm>
          <a:prstGeom prst="rect">
            <a:avLst/>
          </a:prstGeom>
        </p:spPr>
        <p:txBody>
          <a:bodyPr>
            <a:spAutoFit/>
          </a:bodyPr>
          <a:lstStyle/>
          <a:p>
            <a:pPr marL="285750" indent="-285750" algn="just">
              <a:buFont typeface="Wingdings" panose="05000000000000000000" pitchFamily="2" charset="2"/>
              <a:buChar char="ü"/>
            </a:pPr>
            <a:r>
              <a:rPr lang="fr-FR" b="1" dirty="0">
                <a:latin typeface="Times New Roman" panose="02020603050405020304" pitchFamily="18" charset="0"/>
                <a:cs typeface="Times New Roman" panose="02020603050405020304" pitchFamily="18" charset="0"/>
              </a:rPr>
              <a:t>Puanteur d’os </a:t>
            </a:r>
          </a:p>
          <a:p>
            <a:pPr algn="just">
              <a:lnSpc>
                <a:spcPct val="150000"/>
              </a:lnSpc>
            </a:pPr>
            <a:r>
              <a:rPr lang="fr-FR" dirty="0">
                <a:latin typeface="Times New Roman" panose="02020603050405020304" pitchFamily="18" charset="0"/>
                <a:cs typeface="Times New Roman" panose="02020603050405020304" pitchFamily="18" charset="0"/>
              </a:rPr>
              <a:t>Elle survient autour des os des membres postérieurs et parfois des épaules.</a:t>
            </a:r>
          </a:p>
          <a:p>
            <a:pPr algn="just">
              <a:lnSpc>
                <a:spcPct val="150000"/>
              </a:lnSpc>
            </a:pPr>
            <a:r>
              <a:rPr lang="fr-FR" dirty="0">
                <a:latin typeface="Times New Roman" panose="02020603050405020304" pitchFamily="18" charset="0"/>
                <a:cs typeface="Times New Roman" panose="02020603050405020304" pitchFamily="18" charset="0"/>
              </a:rPr>
              <a:t>Elle est lié à la présence de </a:t>
            </a:r>
            <a:r>
              <a:rPr lang="fr-FR" dirty="0" err="1">
                <a:latin typeface="Times New Roman" panose="02020603050405020304" pitchFamily="18" charset="0"/>
                <a:cs typeface="Times New Roman" panose="02020603050405020304" pitchFamily="18" charset="0"/>
              </a:rPr>
              <a:t>bacillus</a:t>
            </a:r>
            <a:r>
              <a:rPr lang="fr-FR" dirty="0">
                <a:latin typeface="Times New Roman" panose="02020603050405020304" pitchFamily="18" charset="0"/>
                <a:cs typeface="Times New Roman" panose="02020603050405020304" pitchFamily="18" charset="0"/>
              </a:rPr>
              <a:t> et Clostridium et intervient  dans les carcasses dont  la réfrigération est trop lente. l’action microbienne couplée à des modifications </a:t>
            </a:r>
            <a:r>
              <a:rPr lang="fr-FR" dirty="0" err="1">
                <a:latin typeface="Times New Roman" panose="02020603050405020304" pitchFamily="18" charset="0"/>
                <a:cs typeface="Times New Roman" panose="02020603050405020304" pitchFamily="18" charset="0"/>
              </a:rPr>
              <a:t>enzymatiues</a:t>
            </a:r>
            <a:r>
              <a:rPr lang="fr-FR" dirty="0">
                <a:latin typeface="Times New Roman" panose="02020603050405020304" pitchFamily="18" charset="0"/>
                <a:cs typeface="Times New Roman" panose="02020603050405020304" pitchFamily="18" charset="0"/>
              </a:rPr>
              <a:t> génère des composés malodorants (odeur puante qui est due au développement des anaérobies .</a:t>
            </a:r>
          </a:p>
          <a:p>
            <a:pPr algn="just"/>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ü"/>
            </a:pPr>
            <a:r>
              <a:rPr lang="fr-FR" b="1" dirty="0">
                <a:latin typeface="Times New Roman" panose="02020603050405020304" pitchFamily="18" charset="0"/>
                <a:cs typeface="Times New Roman" panose="02020603050405020304" pitchFamily="18" charset="0"/>
              </a:rPr>
              <a:t>Putréfaction</a:t>
            </a:r>
          </a:p>
          <a:p>
            <a:pPr algn="just">
              <a:lnSpc>
                <a:spcPct val="150000"/>
              </a:lnSpc>
            </a:pPr>
            <a:r>
              <a:rPr lang="fr-FR" dirty="0">
                <a:latin typeface="Times New Roman" panose="02020603050405020304" pitchFamily="18" charset="0"/>
                <a:cs typeface="Times New Roman" panose="02020603050405020304" pitchFamily="18" charset="0"/>
              </a:rPr>
              <a:t>Elle est provoqué par des bactéries protéolytiques qui libèrent des </a:t>
            </a:r>
            <a:r>
              <a:rPr lang="fr-FR" b="1" dirty="0">
                <a:latin typeface="Times New Roman" panose="02020603050405020304" pitchFamily="18" charset="0"/>
                <a:cs typeface="Times New Roman" panose="02020603050405020304" pitchFamily="18" charset="0"/>
              </a:rPr>
              <a:t>composés soufrés</a:t>
            </a:r>
            <a:r>
              <a:rPr lang="fr-FR" dirty="0">
                <a:latin typeface="Times New Roman" panose="02020603050405020304" pitchFamily="18" charset="0"/>
                <a:cs typeface="Times New Roman" panose="02020603050405020304" pitchFamily="18" charset="0"/>
              </a:rPr>
              <a:t>, de </a:t>
            </a:r>
            <a:r>
              <a:rPr lang="fr-FR" b="1" dirty="0">
                <a:latin typeface="Times New Roman" panose="02020603050405020304" pitchFamily="18" charset="0"/>
                <a:cs typeface="Times New Roman" panose="02020603050405020304" pitchFamily="18" charset="0"/>
              </a:rPr>
              <a:t>l’</a:t>
            </a:r>
            <a:r>
              <a:rPr lang="fr-FR" b="1" dirty="0" err="1">
                <a:latin typeface="Times New Roman" panose="02020603050405020304" pitchFamily="18" charset="0"/>
                <a:cs typeface="Times New Roman" panose="02020603050405020304" pitchFamily="18" charset="0"/>
              </a:rPr>
              <a:t>amoniac</a:t>
            </a:r>
            <a:r>
              <a:rPr lang="fr-FR" dirty="0">
                <a:latin typeface="Times New Roman" panose="02020603050405020304" pitchFamily="18" charset="0"/>
                <a:cs typeface="Times New Roman" panose="02020603050405020304" pitchFamily="18" charset="0"/>
              </a:rPr>
              <a:t>, des </a:t>
            </a:r>
            <a:r>
              <a:rPr lang="fr-FR" b="1" dirty="0">
                <a:latin typeface="Times New Roman" panose="02020603050405020304" pitchFamily="18" charset="0"/>
                <a:cs typeface="Times New Roman" panose="02020603050405020304" pitchFamily="18" charset="0"/>
              </a:rPr>
              <a:t>amines</a:t>
            </a:r>
            <a:r>
              <a:rPr lang="fr-FR" dirty="0">
                <a:latin typeface="Times New Roman" panose="02020603050405020304" pitchFamily="18" charset="0"/>
                <a:cs typeface="Times New Roman" panose="02020603050405020304" pitchFamily="18" charset="0"/>
              </a:rPr>
              <a:t>, du </a:t>
            </a:r>
            <a:r>
              <a:rPr lang="fr-FR" b="1" dirty="0" err="1">
                <a:latin typeface="Times New Roman" panose="02020603050405020304" pitchFamily="18" charset="0"/>
                <a:cs typeface="Times New Roman" panose="02020603050405020304" pitchFamily="18" charset="0"/>
              </a:rPr>
              <a:t>sucatol</a:t>
            </a:r>
            <a:r>
              <a:rPr lang="fr-FR" dirty="0">
                <a:latin typeface="Times New Roman" panose="02020603050405020304" pitchFamily="18" charset="0"/>
                <a:cs typeface="Times New Roman" panose="02020603050405020304" pitchFamily="18" charset="0"/>
              </a:rPr>
              <a:t>, de </a:t>
            </a:r>
            <a:r>
              <a:rPr lang="fr-FR" b="1" dirty="0">
                <a:latin typeface="Times New Roman" panose="02020603050405020304" pitchFamily="18" charset="0"/>
                <a:cs typeface="Times New Roman" panose="02020603050405020304" pitchFamily="18" charset="0"/>
              </a:rPr>
              <a:t>l’indole</a:t>
            </a:r>
            <a:r>
              <a:rPr lang="fr-FR" dirty="0">
                <a:latin typeface="Times New Roman" panose="02020603050405020304" pitchFamily="18" charset="0"/>
                <a:cs typeface="Times New Roman" panose="02020603050405020304" pitchFamily="18" charset="0"/>
              </a:rPr>
              <a:t>: il s’agit des </a:t>
            </a:r>
            <a:r>
              <a:rPr lang="fr-FR" b="1" i="1" dirty="0">
                <a:latin typeface="Times New Roman" panose="02020603050405020304" pitchFamily="18" charset="0"/>
                <a:cs typeface="Times New Roman" panose="02020603050405020304" pitchFamily="18" charset="0"/>
              </a:rPr>
              <a:t>Clostridium</a:t>
            </a:r>
            <a:r>
              <a:rPr lang="fr-FR" dirty="0">
                <a:latin typeface="Times New Roman" panose="02020603050405020304" pitchFamily="18" charset="0"/>
                <a:cs typeface="Times New Roman" panose="02020603050405020304" pitchFamily="18" charset="0"/>
              </a:rPr>
              <a:t> protéolytiques, putrides et </a:t>
            </a:r>
            <a:r>
              <a:rPr lang="fr-FR" dirty="0" err="1">
                <a:latin typeface="Times New Roman" panose="02020603050405020304" pitchFamily="18" charset="0"/>
                <a:cs typeface="Times New Roman" panose="02020603050405020304" pitchFamily="18" charset="0"/>
              </a:rPr>
              <a:t>sufitoréducteur</a:t>
            </a:r>
            <a:r>
              <a:rPr lang="fr-FR" dirty="0">
                <a:latin typeface="Times New Roman" panose="02020603050405020304" pitchFamily="18" charset="0"/>
                <a:cs typeface="Times New Roman" panose="02020603050405020304" pitchFamily="18" charset="0"/>
              </a:rPr>
              <a:t> ( </a:t>
            </a:r>
            <a:r>
              <a:rPr lang="fr-FR" b="1" i="1" dirty="0">
                <a:latin typeface="Times New Roman" panose="02020603050405020304" pitchFamily="18" charset="0"/>
                <a:cs typeface="Times New Roman" panose="02020603050405020304" pitchFamily="18" charset="0"/>
              </a:rPr>
              <a:t>C. </a:t>
            </a:r>
            <a:r>
              <a:rPr lang="fr-FR" b="1" i="1" dirty="0" err="1">
                <a:latin typeface="Times New Roman" panose="02020603050405020304" pitchFamily="18" charset="0"/>
                <a:cs typeface="Times New Roman" panose="02020603050405020304" pitchFamily="18" charset="0"/>
              </a:rPr>
              <a:t>sporogenes</a:t>
            </a:r>
            <a:r>
              <a:rPr lang="fr-FR" b="1" i="1" dirty="0">
                <a:latin typeface="Times New Roman" panose="02020603050405020304" pitchFamily="18" charset="0"/>
                <a:cs typeface="Times New Roman" panose="02020603050405020304" pitchFamily="18" charset="0"/>
              </a:rPr>
              <a:t>, C. </a:t>
            </a:r>
            <a:r>
              <a:rPr lang="fr-FR" b="1" i="1" dirty="0" err="1">
                <a:latin typeface="Times New Roman" panose="02020603050405020304" pitchFamily="18" charset="0"/>
                <a:cs typeface="Times New Roman" panose="02020603050405020304" pitchFamily="18" charset="0"/>
              </a:rPr>
              <a:t>perfrengens</a:t>
            </a:r>
            <a:r>
              <a:rPr lang="fr-FR" dirty="0">
                <a:latin typeface="Times New Roman" panose="02020603050405020304" pitchFamily="18" charset="0"/>
                <a:cs typeface="Times New Roman" panose="02020603050405020304" pitchFamily="18" charset="0"/>
              </a:rPr>
              <a:t>), de certaines espèces de </a:t>
            </a:r>
            <a:r>
              <a:rPr lang="fr-FR" b="1" i="1" dirty="0">
                <a:latin typeface="Times New Roman" panose="02020603050405020304" pitchFamily="18" charset="0"/>
                <a:cs typeface="Times New Roman" panose="02020603050405020304" pitchFamily="18" charset="0"/>
              </a:rPr>
              <a:t>Proteus</a:t>
            </a:r>
            <a:r>
              <a:rPr lang="fr-FR" dirty="0">
                <a:latin typeface="Times New Roman" panose="02020603050405020304" pitchFamily="18" charset="0"/>
                <a:cs typeface="Times New Roman" panose="02020603050405020304" pitchFamily="18" charset="0"/>
              </a:rPr>
              <a:t> et d’autres germes Gram- </a:t>
            </a:r>
            <a:r>
              <a:rPr lang="fr-FR" dirty="0" err="1">
                <a:latin typeface="Times New Roman" panose="02020603050405020304" pitchFamily="18" charset="0"/>
                <a:cs typeface="Times New Roman" panose="02020603050405020304" pitchFamily="18" charset="0"/>
              </a:rPr>
              <a:t>aero-anerobies</a:t>
            </a:r>
            <a:r>
              <a:rPr lang="fr-FR" dirty="0">
                <a:latin typeface="Times New Roman" panose="02020603050405020304" pitchFamily="18" charset="0"/>
                <a:cs typeface="Times New Roman" panose="02020603050405020304" pitchFamily="18" charset="0"/>
              </a:rPr>
              <a:t> et protéolytiques de la flore banale ( fermentation putride).</a:t>
            </a:r>
          </a:p>
        </p:txBody>
      </p:sp>
      <p:sp>
        <p:nvSpPr>
          <p:cNvPr id="2" name="Espace réservé du numéro de diapositive 1">
            <a:extLst>
              <a:ext uri="{FF2B5EF4-FFF2-40B4-BE49-F238E27FC236}">
                <a16:creationId xmlns:a16="http://schemas.microsoft.com/office/drawing/2014/main" id="{3741C546-3205-4314-B340-350E40C5B867}"/>
              </a:ext>
            </a:extLst>
          </p:cNvPr>
          <p:cNvSpPr>
            <a:spLocks noGrp="1"/>
          </p:cNvSpPr>
          <p:nvPr>
            <p:ph type="sldNum" sz="quarter" idx="12"/>
          </p:nvPr>
        </p:nvSpPr>
        <p:spPr/>
        <p:txBody>
          <a:bodyPr/>
          <a:lstStyle/>
          <a:p>
            <a:fld id="{45F7D3D7-74ED-4FCF-882F-871B996EE7CE}" type="slidenum">
              <a:rPr lang="fr-FR" smtClean="0"/>
              <a:t>8</a:t>
            </a:fld>
            <a:endParaRPr lang="fr-FR"/>
          </a:p>
        </p:txBody>
      </p:sp>
    </p:spTree>
    <p:extLst>
      <p:ext uri="{BB962C8B-B14F-4D97-AF65-F5344CB8AC3E}">
        <p14:creationId xmlns:p14="http://schemas.microsoft.com/office/powerpoint/2010/main" val="260464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7E310E9-4F08-4965-A555-7A538CCCD61F}"/>
              </a:ext>
            </a:extLst>
          </p:cNvPr>
          <p:cNvPicPr>
            <a:picLocks noChangeAspect="1"/>
          </p:cNvPicPr>
          <p:nvPr/>
        </p:nvPicPr>
        <p:blipFill>
          <a:blip r:embed="rId2"/>
          <a:stretch>
            <a:fillRect/>
          </a:stretch>
        </p:blipFill>
        <p:spPr>
          <a:xfrm>
            <a:off x="972000" y="722228"/>
            <a:ext cx="7200000" cy="5413545"/>
          </a:xfrm>
          <a:prstGeom prst="rect">
            <a:avLst/>
          </a:prstGeom>
        </p:spPr>
      </p:pic>
      <p:sp>
        <p:nvSpPr>
          <p:cNvPr id="3" name="Espace réservé du numéro de diapositive 2">
            <a:extLst>
              <a:ext uri="{FF2B5EF4-FFF2-40B4-BE49-F238E27FC236}">
                <a16:creationId xmlns:a16="http://schemas.microsoft.com/office/drawing/2014/main" id="{0B9C653A-BA62-4CF7-8190-2DDA38E99A24}"/>
              </a:ext>
            </a:extLst>
          </p:cNvPr>
          <p:cNvSpPr>
            <a:spLocks noGrp="1"/>
          </p:cNvSpPr>
          <p:nvPr>
            <p:ph type="sldNum" sz="quarter" idx="12"/>
          </p:nvPr>
        </p:nvSpPr>
        <p:spPr/>
        <p:txBody>
          <a:bodyPr/>
          <a:lstStyle/>
          <a:p>
            <a:fld id="{45F7D3D7-74ED-4FCF-882F-871B996EE7CE}" type="slidenum">
              <a:rPr lang="fr-FR" smtClean="0"/>
              <a:t>9</a:t>
            </a:fld>
            <a:endParaRPr lang="fr-FR"/>
          </a:p>
        </p:txBody>
      </p:sp>
    </p:spTree>
    <p:extLst>
      <p:ext uri="{BB962C8B-B14F-4D97-AF65-F5344CB8AC3E}">
        <p14:creationId xmlns:p14="http://schemas.microsoft.com/office/powerpoint/2010/main" val="386493140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5144</TotalTime>
  <Words>1468</Words>
  <Application>Microsoft Office PowerPoint</Application>
  <PresentationFormat>Affichage à l'écran (4:3)</PresentationFormat>
  <Paragraphs>71</Paragraphs>
  <Slides>18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Arial</vt:lpstr>
      <vt:lpstr>Calibri</vt:lpstr>
      <vt:lpstr>Calibri Light</vt:lpstr>
      <vt:lpstr>Times New Roman</vt:lpstr>
      <vt:lpstr>Wingdings</vt:lpstr>
      <vt:lpstr>Thème Office</vt:lpstr>
      <vt:lpstr>Présentation PowerPoint</vt:lpstr>
      <vt:lpstr>Altération de la viandes et ces dérivées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ASUS</dc:creator>
  <cp:lastModifiedBy>ASUS</cp:lastModifiedBy>
  <cp:revision>55</cp:revision>
  <dcterms:created xsi:type="dcterms:W3CDTF">2022-05-07T19:42:31Z</dcterms:created>
  <dcterms:modified xsi:type="dcterms:W3CDTF">2022-05-11T19:31:47Z</dcterms:modified>
</cp:coreProperties>
</file>