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236" r:id="rId1"/>
  </p:sldMasterIdLst>
  <p:notesMasterIdLst>
    <p:notesMasterId r:id="rId17"/>
  </p:notesMasterIdLst>
  <p:sldIdLst>
    <p:sldId id="428" r:id="rId2"/>
    <p:sldId id="578" r:id="rId3"/>
    <p:sldId id="536" r:id="rId4"/>
    <p:sldId id="487" r:id="rId5"/>
    <p:sldId id="539" r:id="rId6"/>
    <p:sldId id="580" r:id="rId7"/>
    <p:sldId id="540" r:id="rId8"/>
    <p:sldId id="571" r:id="rId9"/>
    <p:sldId id="575" r:id="rId10"/>
    <p:sldId id="572" r:id="rId11"/>
    <p:sldId id="576" r:id="rId12"/>
    <p:sldId id="573" r:id="rId13"/>
    <p:sldId id="574" r:id="rId14"/>
    <p:sldId id="577" r:id="rId15"/>
    <p:sldId id="334" r:id="rId16"/>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60" d="100"/>
          <a:sy n="60" d="100"/>
        </p:scale>
        <p:origin x="-522" y="-198"/>
      </p:cViewPr>
      <p:guideLst>
        <p:guide orient="horz" pos="2160"/>
        <p:guide pos="384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DCDC0-3E8F-473F-95D8-41C0C251E1E4}" type="datetimeFigureOut">
              <a:rPr lang="fr-FR" smtClean="0"/>
              <a:pPr/>
              <a:t>07/09/2022</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E76CB-1C0B-4258-B86B-4CA31AB344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19986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914281" y="1752602"/>
            <a:ext cx="10361851"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914281" y="3611607"/>
            <a:ext cx="10361851"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5019" y="4953000"/>
            <a:ext cx="12195432"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6430DBB-9FD5-43E7-88F1-55A569E9525E}" type="datetimeFigureOut">
              <a:rPr lang="nl-BE" smtClean="0"/>
              <a:pPr/>
              <a:t>7/09/2022</a:t>
            </a:fld>
            <a:endParaRPr lang="nl-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nl-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1481330"/>
            <a:ext cx="10971372"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4163" y="274641"/>
            <a:ext cx="2369652"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274641"/>
            <a:ext cx="8431702"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 xmlns:a16="http://schemas.microsoft.com/office/drawing/2014/main"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p14="http://schemas.microsoft.com/office/powerpoint/2010/main" xmlns="" val="4094912097"/>
      </p:ext>
    </p:extLst>
  </p:cSld>
  <p:clrMapOvr>
    <a:masterClrMapping/>
  </p:clrMapOvr>
  <p:transition spd="med" advTm="30000">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Picture Placeholder 7">
            <a:extLst>
              <a:ext uri="{FF2B5EF4-FFF2-40B4-BE49-F238E27FC236}">
                <a16:creationId xmlns="" xmlns:a16="http://schemas.microsoft.com/office/drawing/2014/main"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p14="http://schemas.microsoft.com/office/powerpoint/2010/main" xmlns="" val="4094912097"/>
      </p:ext>
    </p:extLst>
  </p:cSld>
  <p:clrMapOvr>
    <a:masterClrMapping/>
  </p:clrMapOvr>
  <p:transition spd="med" advTm="30000">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Picture Placeholder 7">
            <a:extLst>
              <a:ext uri="{FF2B5EF4-FFF2-40B4-BE49-F238E27FC236}">
                <a16:creationId xmlns="" xmlns:a16="http://schemas.microsoft.com/office/drawing/2014/main"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p14="http://schemas.microsoft.com/office/powerpoint/2010/main" xmlns="" val="4094912097"/>
      </p:ext>
    </p:extLst>
  </p:cSld>
  <p:clrMapOvr>
    <a:masterClrMapping/>
  </p:clrMapOvr>
  <p:transition spd="med" advTm="30000">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spd="med" advTm="30000">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043" y="1059712"/>
            <a:ext cx="10361851"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229603" y="2931712"/>
            <a:ext cx="6095207"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Chevron 6"/>
          <p:cNvSpPr/>
          <p:nvPr/>
        </p:nvSpPr>
        <p:spPr>
          <a:xfrm>
            <a:off x="4848276"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599753"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521"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6793"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521" y="273050"/>
            <a:ext cx="10971372"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521" y="5410200"/>
            <a:ext cx="5386216"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2562" y="5410200"/>
            <a:ext cx="5388332"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521" y="1444295"/>
            <a:ext cx="5386216"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2561" y="1444295"/>
            <a:ext cx="5388332"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8" name="Espace réservé du pied de page 7"/>
          <p:cNvSpPr>
            <a:spLocks noGrp="1"/>
          </p:cNvSpPr>
          <p:nvPr>
            <p:ph type="ftr" sz="quarter" idx="11"/>
          </p:nvPr>
        </p:nvSpPr>
        <p:spPr/>
        <p:txBody>
          <a:bodyPr/>
          <a:lstStyle>
            <a:extLst/>
          </a:lstStyle>
          <a:p>
            <a:endParaRPr lang="nl-BE"/>
          </a:p>
        </p:txBody>
      </p:sp>
      <p:sp>
        <p:nvSpPr>
          <p:cNvPr id="9" name="Espace réservé du numéro de diapositive 8"/>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4" name="Espace réservé du pied de page 3"/>
          <p:cNvSpPr>
            <a:spLocks noGrp="1"/>
          </p:cNvSpPr>
          <p:nvPr>
            <p:ph type="ftr" sz="quarter" idx="11"/>
          </p:nvPr>
        </p:nvSpPr>
        <p:spPr/>
        <p:txBody>
          <a:bodyPr/>
          <a:lstStyle>
            <a:extLst/>
          </a:lstStyle>
          <a:p>
            <a:endParaRPr lang="nl-BE"/>
          </a:p>
        </p:txBody>
      </p:sp>
      <p:sp>
        <p:nvSpPr>
          <p:cNvPr id="5" name="Espace réservé du numéro de diapositive 4"/>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3" name="Espace réservé du pied de page 2"/>
          <p:cNvSpPr>
            <a:spLocks noGrp="1"/>
          </p:cNvSpPr>
          <p:nvPr>
            <p:ph type="ftr" sz="quarter" idx="11"/>
          </p:nvPr>
        </p:nvSpPr>
        <p:spPr/>
        <p:txBody>
          <a:bodyPr/>
          <a:lstStyle>
            <a:extLst/>
          </a:lstStyle>
          <a:p>
            <a:endParaRPr lang="nl-BE"/>
          </a:p>
        </p:txBody>
      </p:sp>
      <p:sp>
        <p:nvSpPr>
          <p:cNvPr id="4" name="Espace réservé du numéro de diapositive 3"/>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041" y="4876800"/>
            <a:ext cx="9974403"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892033" y="5355102"/>
            <a:ext cx="529876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219041" y="274320"/>
            <a:ext cx="9971758"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8208" y="6407944"/>
            <a:ext cx="2559987" cy="365760"/>
          </a:xfrm>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445" y="5443402"/>
            <a:ext cx="9549157"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304761" y="189968"/>
            <a:ext cx="11580892"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a:xfrm>
            <a:off x="5839337" y="6407945"/>
            <a:ext cx="3133833" cy="365125"/>
          </a:xfrm>
        </p:spPr>
        <p:txBody>
          <a:bodyPr/>
          <a:lstStyle>
            <a:lvl1pPr>
              <a:defRPr>
                <a:solidFill>
                  <a:schemeClr val="tx1"/>
                </a:solidFill>
              </a:defRPr>
            </a:lvl1pPr>
            <a:extLst/>
          </a:lstStyle>
          <a:p>
            <a:endParaRPr lang="nl-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EE336665-E7E9-4861-9ADF-F11A47CBAD79}" type="slidenum">
              <a:rPr lang="nl-BE" smtClean="0"/>
              <a:pPr/>
              <a:t>‹N°›</a:t>
            </a:fld>
            <a:endParaRPr lang="nl-BE"/>
          </a:p>
        </p:txBody>
      </p:sp>
      <p:sp>
        <p:nvSpPr>
          <p:cNvPr id="2" name="Titre 1"/>
          <p:cNvSpPr>
            <a:spLocks noGrp="1"/>
          </p:cNvSpPr>
          <p:nvPr>
            <p:ph type="title"/>
          </p:nvPr>
        </p:nvSpPr>
        <p:spPr>
          <a:xfrm>
            <a:off x="304760" y="4865122"/>
            <a:ext cx="10765841"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8055" y="5791253"/>
            <a:ext cx="4535828"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0646"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2123"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8055" y="5791253"/>
            <a:ext cx="4535828"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521" y="274638"/>
            <a:ext cx="10971372"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521" y="1481329"/>
            <a:ext cx="10971372"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8208" y="6407944"/>
            <a:ext cx="2559987" cy="365760"/>
          </a:xfrm>
          <a:prstGeom prst="rect">
            <a:avLst/>
          </a:prstGeom>
        </p:spPr>
        <p:txBody>
          <a:bodyPr vert="horz" anchor="b"/>
          <a:lstStyle>
            <a:lvl1pPr algn="l" eaLnBrk="1" latinLnBrk="0" hangingPunct="1">
              <a:defRPr kumimoji="0" sz="1000">
                <a:solidFill>
                  <a:schemeClr val="tx1"/>
                </a:solidFill>
              </a:defRPr>
            </a:lvl1pPr>
            <a:extLst/>
          </a:lstStyle>
          <a:p>
            <a:fld id="{C6430DBB-9FD5-43E7-88F1-55A569E9525E}" type="datetimeFigureOut">
              <a:rPr lang="nl-BE" smtClean="0"/>
              <a:pPr/>
              <a:t>7/09/2022</a:t>
            </a:fld>
            <a:endParaRPr lang="nl-BE"/>
          </a:p>
        </p:txBody>
      </p:sp>
      <p:sp>
        <p:nvSpPr>
          <p:cNvPr id="22" name="Espace réservé du pied de page 21"/>
          <p:cNvSpPr>
            <a:spLocks noGrp="1"/>
          </p:cNvSpPr>
          <p:nvPr>
            <p:ph type="ftr" sz="quarter" idx="3"/>
          </p:nvPr>
        </p:nvSpPr>
        <p:spPr>
          <a:xfrm>
            <a:off x="5839337" y="6407945"/>
            <a:ext cx="3133833" cy="365125"/>
          </a:xfrm>
          <a:prstGeom prst="rect">
            <a:avLst/>
          </a:prstGeom>
        </p:spPr>
        <p:txBody>
          <a:bodyPr vert="horz" anchor="b"/>
          <a:lstStyle>
            <a:lvl1pPr algn="r" eaLnBrk="1" latinLnBrk="0" hangingPunct="1">
              <a:defRPr kumimoji="0" sz="1000">
                <a:solidFill>
                  <a:schemeClr val="tx1"/>
                </a:solidFill>
              </a:defRPr>
            </a:lvl1pPr>
            <a:extLst/>
          </a:lstStyle>
          <a:p>
            <a:endParaRPr lang="nl-BE"/>
          </a:p>
        </p:txBody>
      </p:sp>
      <p:sp>
        <p:nvSpPr>
          <p:cNvPr id="18" name="Espace réservé du numéro de diapositive 17"/>
          <p:cNvSpPr>
            <a:spLocks noGrp="1"/>
          </p:cNvSpPr>
          <p:nvPr>
            <p:ph type="sldNum" sz="quarter" idx="4"/>
          </p:nvPr>
        </p:nvSpPr>
        <p:spPr>
          <a:xfrm>
            <a:off x="11528195" y="6407945"/>
            <a:ext cx="487617" cy="365125"/>
          </a:xfrm>
          <a:prstGeom prst="rect">
            <a:avLst/>
          </a:prstGeom>
        </p:spPr>
        <p:txBody>
          <a:bodyPr vert="horz" anchor="b"/>
          <a:lstStyle>
            <a:lvl1pPr algn="r" eaLnBrk="1" latinLnBrk="0" hangingPunct="1">
              <a:defRPr kumimoji="0" sz="1000" b="0">
                <a:solidFill>
                  <a:schemeClr val="tx1"/>
                </a:solidFill>
              </a:defRPr>
            </a:lvl1pPr>
            <a:extLst/>
          </a:lstStyle>
          <a:p>
            <a:fld id="{EE336665-E7E9-4861-9ADF-F11A47CBAD79}" type="slidenum">
              <a:rPr lang="nl-BE" smtClean="0"/>
              <a:pPr/>
              <a:t>‹N°›</a:t>
            </a:fld>
            <a:endParaRPr lang="nl-BE"/>
          </a:p>
        </p:txBody>
      </p:sp>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 id="2147484248" r:id="rId12"/>
    <p:sldLayoutId id="2147483968" r:id="rId13"/>
    <p:sldLayoutId id="2147483969" r:id="rId14"/>
  </p:sldLayoutIdLst>
  <p:transition spd="med" advTm="30000">
    <p:pull dir="d"/>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8a7d984d8b3d984d8a7d9851.gif"/>
          <p:cNvPicPr>
            <a:picLocks noChangeAspect="1"/>
          </p:cNvPicPr>
          <p:nvPr/>
        </p:nvPicPr>
        <p:blipFill>
          <a:blip r:embed="rId2"/>
          <a:stretch>
            <a:fillRect/>
          </a:stretch>
        </p:blipFill>
        <p:spPr>
          <a:xfrm>
            <a:off x="380166" y="571480"/>
            <a:ext cx="11501518" cy="5572164"/>
          </a:xfrm>
          <a:prstGeom prst="rect">
            <a:avLst/>
          </a:prstGeom>
        </p:spPr>
      </p:pic>
    </p:spTree>
  </p:cSld>
  <p:clrMapOvr>
    <a:masterClrMapping/>
  </p:clrMapOvr>
  <p:transition spd="med" advTm="30000">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94482" y="642918"/>
            <a:ext cx="11038756"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r>
              <a:rPr lang="ar-DZ" sz="4000" dirty="0" smtClean="0">
                <a:latin typeface="Simplified Arabic" pitchFamily="18" charset="-78"/>
                <a:cs typeface="Simplified Arabic" pitchFamily="18" charset="-78"/>
              </a:rPr>
              <a:t>أما التعليم والعادي الغير رسمي؛ وهو نوع يكتسبه الفرد في الحياة الاجتماعية وهو يتم بصورة عرضية، ويرى أن النظم الاجتماعية والاقتصادية والأسرية والسياسية والقانونية والدينية تساهم في هذا النوع من التعليم، ويمكن ملاحظة مساهمة عن طريق اكتساب الأفراد الخبرة من الحياة الاجتماعية.</a:t>
            </a:r>
            <a:endParaRPr lang="fr-FR" sz="4000" dirty="0" smtClean="0">
              <a:latin typeface="Simplified Arabic" pitchFamily="18" charset="-78"/>
              <a:cs typeface="Simplified Arabic" pitchFamily="18" charset="-78"/>
            </a:endParaRPr>
          </a:p>
          <a:p>
            <a:pPr indent="360000" algn="just" rtl="1">
              <a:spcAft>
                <a:spcPts val="1200"/>
              </a:spcAft>
            </a:pPr>
            <a:r>
              <a:rPr lang="ar-DZ" sz="4000" dirty="0" smtClean="0">
                <a:latin typeface="Simplified Arabic" pitchFamily="18" charset="-78"/>
                <a:cs typeface="Simplified Arabic" pitchFamily="18" charset="-78"/>
              </a:rPr>
              <a:t>تناول أيضا </a:t>
            </a:r>
            <a:r>
              <a:rPr lang="ar-DZ" sz="4000" dirty="0" err="1" smtClean="0">
                <a:latin typeface="Simplified Arabic" pitchFamily="18" charset="-78"/>
                <a:cs typeface="Simplified Arabic" pitchFamily="18" charset="-78"/>
              </a:rPr>
              <a:t>ديوي</a:t>
            </a:r>
            <a:r>
              <a:rPr lang="ar-DZ" sz="4000" dirty="0" smtClean="0">
                <a:latin typeface="Simplified Arabic" pitchFamily="18" charset="-78"/>
                <a:cs typeface="Simplified Arabic" pitchFamily="18" charset="-78"/>
              </a:rPr>
              <a:t> أسس وقواعد وأهمية التعليم الرسمي وهو يرى أنه لا يمكن تطويره إلا عن طريق العديد من </a:t>
            </a:r>
            <a:r>
              <a:rPr lang="ar-DZ" sz="4000" dirty="0" err="1" smtClean="0">
                <a:latin typeface="Simplified Arabic" pitchFamily="18" charset="-78"/>
                <a:cs typeface="Simplified Arabic" pitchFamily="18" charset="-78"/>
              </a:rPr>
              <a:t>الميكانيزمات</a:t>
            </a:r>
            <a:r>
              <a:rPr lang="ar-DZ" sz="4000" dirty="0" smtClean="0">
                <a:latin typeface="Simplified Arabic" pitchFamily="18" charset="-78"/>
                <a:cs typeface="Simplified Arabic" pitchFamily="18" charset="-78"/>
              </a:rPr>
              <a:t> والوسائل.</a:t>
            </a:r>
            <a:endParaRPr lang="fr-FR" sz="40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4000" dirty="0" smtClean="0">
                <a:latin typeface="Simplified Arabic" pitchFamily="18" charset="-78"/>
                <a:cs typeface="Simplified Arabic" pitchFamily="18" charset="-78"/>
              </a:rPr>
              <a:t>كالتدريب والتعزيز والمحاذاة وتعليم عادات </a:t>
            </a:r>
            <a:r>
              <a:rPr lang="ar-DZ" sz="4000" dirty="0" err="1" smtClean="0">
                <a:latin typeface="Simplified Arabic" pitchFamily="18" charset="-78"/>
                <a:cs typeface="Simplified Arabic" pitchFamily="18" charset="-78"/>
              </a:rPr>
              <a:t>وسلوكات</a:t>
            </a:r>
            <a:r>
              <a:rPr lang="ar-DZ" sz="4000" dirty="0" smtClean="0">
                <a:latin typeface="Simplified Arabic" pitchFamily="18" charset="-78"/>
                <a:cs typeface="Simplified Arabic" pitchFamily="18" charset="-78"/>
              </a:rPr>
              <a:t> الكبار إلى الصغار عن طريق التقليد والمحاكاة وهذا ما يتم بالفعل في تعليم الشعور والعواطف والانفعالات والتي أخذ على المدرسة والنظام التعليم ضرورة تعليم وضبط هذه الأنماط من التعليم. </a:t>
            </a:r>
            <a:endParaRPr lang="fr-FR" sz="40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642918"/>
            <a:ext cx="3855624" cy="58579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94482" y="642918"/>
            <a:ext cx="11038756"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r>
              <a:rPr lang="ar-DZ" sz="3200" dirty="0" smtClean="0">
                <a:latin typeface="Simplified Arabic" pitchFamily="18" charset="-78"/>
                <a:cs typeface="Simplified Arabic" pitchFamily="18" charset="-78"/>
              </a:rPr>
              <a:t>يتبنى </a:t>
            </a:r>
            <a:r>
              <a:rPr lang="ar-DZ" sz="3200" dirty="0" err="1" smtClean="0">
                <a:latin typeface="Simplified Arabic" pitchFamily="18" charset="-78"/>
                <a:cs typeface="Simplified Arabic" pitchFamily="18" charset="-78"/>
              </a:rPr>
              <a:t>ديوي</a:t>
            </a:r>
            <a:r>
              <a:rPr lang="ar-DZ" sz="3200" dirty="0" smtClean="0">
                <a:latin typeface="Simplified Arabic" pitchFamily="18" charset="-78"/>
                <a:cs typeface="Simplified Arabic" pitchFamily="18" charset="-78"/>
              </a:rPr>
              <a:t> الاتجاه </a:t>
            </a:r>
            <a:r>
              <a:rPr lang="ar-DZ" sz="3200" dirty="0" err="1" smtClean="0">
                <a:latin typeface="Simplified Arabic" pitchFamily="18" charset="-78"/>
                <a:cs typeface="Simplified Arabic" pitchFamily="18" charset="-78"/>
              </a:rPr>
              <a:t>البرغماتي</a:t>
            </a:r>
            <a:r>
              <a:rPr lang="ar-DZ" sz="3200" dirty="0" smtClean="0">
                <a:latin typeface="Simplified Arabic" pitchFamily="18" charset="-78"/>
                <a:cs typeface="Simplified Arabic" pitchFamily="18" charset="-78"/>
              </a:rPr>
              <a:t> الذي يعد مؤسسه الأول في مجال التربية عموما خلال القرن الحالي، ليوضح فلسفة أو سياسة التربية، والتي يجب أن يتم انتهاجها لتقديم سياسة تربوية أفضل تجمع بين السمات العامة للتعليم الرسمي وغير الرسمي، وتعقد نوعا من الموازنة المستمرة بين أهمية وخصائص هذه النوعية بالنسبة للفرد والعملية التعليمية، وهذا ما جعله بالفعل في تحليله إلى رموز المعرفة، والتي تتمثل في المدرسة والكتب والوسائل التعليمية والمراجع والمعامل وغيرها... والتي تم تقديمها للمتعلمين بصورة علمية مدروسة وباعتبارها (رموز المعرفة الرسمية) ناقلة للوسائل والمعلوماتية والتي تؤدي إلى اكتساب عملية التعليم والتطبيق، والتكيف الاجتماعي الايجابي في اكتساب الخبرة العملية للمتعلمين بجعلها تهتم أيضا بتقديم التعليم غير الرسمي، والذي يوضع من مدركات التلاميذ واكتسابهم للحياة الاجتماعية والمعرفية والثقافة العامة. </a:t>
            </a:r>
            <a:endParaRPr lang="fr-FR" sz="3200" dirty="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94482" y="642918"/>
            <a:ext cx="11038756"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r>
              <a:rPr lang="ar-DZ" sz="4000" dirty="0" smtClean="0">
                <a:latin typeface="Simplified Arabic" pitchFamily="18" charset="-78"/>
                <a:cs typeface="Simplified Arabic" pitchFamily="18" charset="-78"/>
              </a:rPr>
              <a:t>حيث أكد </a:t>
            </a:r>
            <a:r>
              <a:rPr lang="ar-DZ" sz="4000" dirty="0" err="1" smtClean="0">
                <a:latin typeface="Simplified Arabic" pitchFamily="18" charset="-78"/>
                <a:cs typeface="Simplified Arabic" pitchFamily="18" charset="-78"/>
              </a:rPr>
              <a:t>ديوي</a:t>
            </a:r>
            <a:r>
              <a:rPr lang="ar-DZ" sz="4000" dirty="0" smtClean="0">
                <a:latin typeface="Simplified Arabic" pitchFamily="18" charset="-78"/>
                <a:cs typeface="Simplified Arabic" pitchFamily="18" charset="-78"/>
              </a:rPr>
              <a:t> من ضرورة عدم جعل المدرسة مكانا أو رمزا ماديا معزولا للتعليم الرسمي وبعيدا عن هدفها الحقيقي واختيارها موضوعا أو ذو هدفا حقيقيا للاكتساب في الحياة الاجتماعية، من أفكار </a:t>
            </a:r>
            <a:r>
              <a:rPr lang="ar-DZ" sz="4000" dirty="0" err="1" smtClean="0">
                <a:latin typeface="Simplified Arabic" pitchFamily="18" charset="-78"/>
                <a:cs typeface="Simplified Arabic" pitchFamily="18" charset="-78"/>
              </a:rPr>
              <a:t>ديوي</a:t>
            </a:r>
            <a:r>
              <a:rPr lang="ar-DZ" sz="4000" dirty="0" smtClean="0">
                <a:latin typeface="Simplified Arabic" pitchFamily="18" charset="-78"/>
                <a:cs typeface="Simplified Arabic" pitchFamily="18" charset="-78"/>
              </a:rPr>
              <a:t> عن التعليم الاجتماعي والتعليم الرسمي يشيع أفكاره بصورة مؤكدة على دور المدرسة الوظيفي في المجتمع الحديث، حيث يدعو إلى ضرورة بلورة الدور الوظيفي للمدرسة وأهمية توجيه معارفها ومعلوماتها نحو اكتساب الخبرة من الحياة اليومية.</a:t>
            </a:r>
            <a:endParaRPr lang="fr-FR" sz="40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095074" y="500042"/>
            <a:ext cx="6538162"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4400" dirty="0" smtClean="0">
                <a:latin typeface="Simplified Arabic" pitchFamily="18" charset="-78"/>
                <a:cs typeface="Simplified Arabic" pitchFamily="18" charset="-78"/>
              </a:rPr>
              <a:t>مفاهيمه (الوظيفة الاجتماعية للتربية، الوسط الاجتماعي التنشئة الاجتماعية، الاكتساب المعرفي، البيئة المعرفية التعليم الرسمي، التعليم غير الرسمي....). </a:t>
            </a:r>
            <a:endParaRPr lang="fr-FR" sz="44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8" y="785794"/>
            <a:ext cx="4212813" cy="557216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Users\a'\Downloads\filemanager.jpg"/>
          <p:cNvPicPr>
            <a:picLocks noGrp="1" noChangeAspect="1" noChangeArrowheads="1"/>
          </p:cNvPicPr>
          <p:nvPr>
            <p:ph idx="1"/>
          </p:nvPr>
        </p:nvPicPr>
        <p:blipFill>
          <a:blip r:embed="rId2"/>
          <a:stretch>
            <a:fillRect/>
          </a:stretch>
        </p:blipFill>
        <p:spPr bwMode="auto">
          <a:xfrm>
            <a:off x="0" y="816770"/>
            <a:ext cx="12190413" cy="6041230"/>
          </a:xfrm>
          <a:prstGeom prst="rect">
            <a:avLst/>
          </a:prstGeom>
          <a:noFill/>
        </p:spPr>
      </p:pic>
    </p:spTree>
  </p:cSld>
  <p:clrMapOvr>
    <a:masterClrMapping/>
  </p:clrMapOvr>
  <p:transition spd="med" advTm="300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descr="C:\Users\a'\Downloads\images (2).jpg"/>
          <p:cNvPicPr>
            <a:picLocks noChangeAspect="1" noChangeArrowheads="1"/>
          </p:cNvPicPr>
          <p:nvPr/>
        </p:nvPicPr>
        <p:blipFill>
          <a:blip r:embed="rId2"/>
          <a:stretch>
            <a:fillRect/>
          </a:stretch>
        </p:blipFill>
        <p:spPr bwMode="auto">
          <a:xfrm>
            <a:off x="0" y="0"/>
            <a:ext cx="12190413" cy="6858000"/>
          </a:xfrm>
          <a:prstGeom prst="rect">
            <a:avLst/>
          </a:prstGeom>
          <a:noFill/>
        </p:spPr>
      </p:pic>
      <p:sp>
        <p:nvSpPr>
          <p:cNvPr id="4" name="Rectangle à coins arrondis 3"/>
          <p:cNvSpPr/>
          <p:nvPr/>
        </p:nvSpPr>
        <p:spPr>
          <a:xfrm>
            <a:off x="1808926" y="3071810"/>
            <a:ext cx="8643998" cy="1714512"/>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rtl="1"/>
            <a:endParaRPr lang="ar-DZ" dirty="0" smtClean="0">
              <a:solidFill>
                <a:schemeClr val="tx1"/>
              </a:solidFill>
              <a:latin typeface="Traditional Arabic" pitchFamily="18" charset="-78"/>
              <a:cs typeface="Traditional Arabic" pitchFamily="18" charset="-78"/>
            </a:endParaRPr>
          </a:p>
          <a:p>
            <a:pPr algn="ctr" rtl="1"/>
            <a:r>
              <a:rPr lang="ar-DZ" sz="5400" b="1" dirty="0" smtClean="0">
                <a:solidFill>
                  <a:schemeClr val="tx1"/>
                </a:solidFill>
                <a:latin typeface="Traditional Arabic" pitchFamily="18" charset="-78"/>
                <a:cs typeface="Traditional Arabic" pitchFamily="18" charset="-78"/>
              </a:rPr>
              <a:t>محاضرات النظريات </a:t>
            </a:r>
            <a:r>
              <a:rPr lang="ar-DZ" sz="5400" b="1" dirty="0" err="1" smtClean="0">
                <a:solidFill>
                  <a:schemeClr val="tx1"/>
                </a:solidFill>
                <a:latin typeface="Traditional Arabic" pitchFamily="18" charset="-78"/>
                <a:cs typeface="Traditional Arabic" pitchFamily="18" charset="-78"/>
              </a:rPr>
              <a:t>السوسيولوجية</a:t>
            </a:r>
            <a:r>
              <a:rPr lang="ar-DZ" sz="5400" b="1" dirty="0" smtClean="0">
                <a:solidFill>
                  <a:schemeClr val="tx1"/>
                </a:solidFill>
                <a:latin typeface="Traditional Arabic" pitchFamily="18" charset="-78"/>
                <a:cs typeface="Traditional Arabic" pitchFamily="18" charset="-78"/>
              </a:rPr>
              <a:t> للتربية </a:t>
            </a:r>
            <a:endParaRPr lang="ar-DZ" sz="5400" b="1" dirty="0">
              <a:solidFill>
                <a:schemeClr val="tx1"/>
              </a:solidFill>
              <a:latin typeface="Traditional Arabic" pitchFamily="18" charset="-78"/>
              <a:cs typeface="Traditional Arabic" pitchFamily="18" charset="-78"/>
            </a:endParaRPr>
          </a:p>
        </p:txBody>
      </p:sp>
      <p:sp>
        <p:nvSpPr>
          <p:cNvPr id="5" name="Rectangle 25"/>
          <p:cNvSpPr>
            <a:spLocks noChangeArrowheads="1"/>
          </p:cNvSpPr>
          <p:nvPr/>
        </p:nvSpPr>
        <p:spPr bwMode="auto">
          <a:xfrm>
            <a:off x="4666446" y="5072074"/>
            <a:ext cx="4357718" cy="892552"/>
          </a:xfrm>
          <a:prstGeom prst="rect">
            <a:avLst/>
          </a:prstGeom>
          <a:noFill/>
          <a:ln w="9525">
            <a:noFill/>
            <a:miter lim="800000"/>
            <a:headEnd/>
            <a:tailEnd/>
          </a:ln>
        </p:spPr>
        <p:txBody>
          <a:bodyPr wrap="square">
            <a:spAutoFit/>
          </a:bodyPr>
          <a:lstStyle/>
          <a:p>
            <a:pPr algn="ctr" rtl="1"/>
            <a:endParaRPr lang="ar-DZ" sz="2000" b="1" dirty="0">
              <a:effectLst>
                <a:outerShdw blurRad="38100" dist="38100" dir="2700000" algn="tl">
                  <a:srgbClr val="000000">
                    <a:alpha val="43137"/>
                  </a:srgbClr>
                </a:outerShdw>
              </a:effectLst>
            </a:endParaRPr>
          </a:p>
          <a:p>
            <a:pPr algn="ctr" rtl="1"/>
            <a:r>
              <a:rPr lang="ar-DZ" sz="2800" b="1" dirty="0" smtClean="0">
                <a:latin typeface="Traditional Arabic" pitchFamily="2" charset="-78"/>
                <a:cs typeface="Traditional Arabic" pitchFamily="2" charset="-78"/>
              </a:rPr>
              <a:t>من </a:t>
            </a:r>
            <a:r>
              <a:rPr lang="ar-DZ" sz="2800" b="1" dirty="0">
                <a:latin typeface="Traditional Arabic" pitchFamily="2" charset="-78"/>
                <a:cs typeface="Traditional Arabic" pitchFamily="2" charset="-78"/>
              </a:rPr>
              <a:t>إعداد الدكتورة: </a:t>
            </a:r>
            <a:r>
              <a:rPr lang="ar-DZ" sz="3200" b="1" dirty="0" err="1" smtClean="0">
                <a:effectLst>
                  <a:outerShdw blurRad="38100" dist="38100" dir="2700000" algn="tl">
                    <a:srgbClr val="000000">
                      <a:alpha val="43137"/>
                    </a:srgbClr>
                  </a:outerShdw>
                </a:effectLst>
                <a:latin typeface="Traditional Arabic" pitchFamily="2" charset="-78"/>
                <a:cs typeface="Traditional Arabic" pitchFamily="2" charset="-78"/>
              </a:rPr>
              <a:t>هنيّـــــــــــــــــة</a:t>
            </a:r>
            <a:r>
              <a:rPr lang="ar-DZ" sz="3200" b="1" dirty="0" smtClean="0">
                <a:effectLst>
                  <a:outerShdw blurRad="38100" dist="38100" dir="2700000" algn="tl">
                    <a:srgbClr val="000000">
                      <a:alpha val="43137"/>
                    </a:srgbClr>
                  </a:outerShdw>
                </a:effectLst>
                <a:latin typeface="Traditional Arabic" pitchFamily="2" charset="-78"/>
                <a:cs typeface="Traditional Arabic" pitchFamily="2" charset="-78"/>
              </a:rPr>
              <a:t> حسني</a:t>
            </a:r>
            <a:endParaRPr lang="ar-DZ" sz="3200" b="1" dirty="0">
              <a:effectLst>
                <a:outerShdw blurRad="38100" dist="38100" dir="2700000" algn="tl">
                  <a:srgbClr val="000000">
                    <a:alpha val="43137"/>
                  </a:srgbClr>
                </a:outerShdw>
              </a:effectLst>
              <a:latin typeface="Traditional Arabic" pitchFamily="2" charset="-78"/>
              <a:cs typeface="Traditional Arabic" pitchFamily="2" charset="-78"/>
            </a:endParaRPr>
          </a:p>
        </p:txBody>
      </p:sp>
      <p:pic>
        <p:nvPicPr>
          <p:cNvPr id="6" name="Picture 85" descr="Image1"/>
          <p:cNvPicPr>
            <a:picLocks noChangeAspect="1" noChangeArrowheads="1"/>
          </p:cNvPicPr>
          <p:nvPr/>
        </p:nvPicPr>
        <p:blipFill>
          <a:blip r:embed="rId3" cstate="print"/>
          <a:srcRect/>
          <a:stretch>
            <a:fillRect/>
          </a:stretch>
        </p:blipFill>
        <p:spPr bwMode="auto">
          <a:xfrm>
            <a:off x="9024164" y="954554"/>
            <a:ext cx="1129790" cy="1260000"/>
          </a:xfrm>
          <a:prstGeom prst="rect">
            <a:avLst/>
          </a:prstGeom>
          <a:noFill/>
          <a:ln w="9525">
            <a:noFill/>
            <a:miter lim="800000"/>
            <a:headEnd/>
            <a:tailEnd/>
          </a:ln>
        </p:spPr>
      </p:pic>
      <p:sp>
        <p:nvSpPr>
          <p:cNvPr id="7" name="Rectangle 6"/>
          <p:cNvSpPr/>
          <p:nvPr/>
        </p:nvSpPr>
        <p:spPr>
          <a:xfrm>
            <a:off x="1451736" y="714356"/>
            <a:ext cx="8501122" cy="1815882"/>
          </a:xfrm>
          <a:prstGeom prst="rect">
            <a:avLst/>
          </a:prstGeom>
        </p:spPr>
        <p:txBody>
          <a:bodyPr wrap="square">
            <a:spAutoFit/>
          </a:bodyPr>
          <a:lstStyle/>
          <a:p>
            <a:pPr algn="ctr" rtl="1"/>
            <a:r>
              <a:rPr lang="ar-DZ" sz="2800" b="1" dirty="0" smtClean="0">
                <a:latin typeface="Traditional Arabic" pitchFamily="18" charset="-78"/>
                <a:cs typeface="Traditional Arabic" pitchFamily="18" charset="-78"/>
              </a:rPr>
              <a:t>جامعة محمد </a:t>
            </a:r>
            <a:r>
              <a:rPr lang="ar-DZ" sz="2800" b="1" dirty="0" err="1" smtClean="0">
                <a:latin typeface="Traditional Arabic" pitchFamily="18" charset="-78"/>
                <a:cs typeface="Traditional Arabic" pitchFamily="18" charset="-78"/>
              </a:rPr>
              <a:t>خيضر</a:t>
            </a:r>
            <a:r>
              <a:rPr lang="ar-DZ" sz="2800" b="1" dirty="0" smtClean="0">
                <a:latin typeface="Traditional Arabic" pitchFamily="18" charset="-78"/>
                <a:cs typeface="Traditional Arabic" pitchFamily="18" charset="-78"/>
              </a:rPr>
              <a:t>- بسكرة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كلية العلوم الإنسانية والاجتماعية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قسم العلوم الاجتماعية</a:t>
            </a:r>
          </a:p>
          <a:p>
            <a:pPr algn="ctr" rtl="1"/>
            <a:r>
              <a:rPr lang="ar-DZ" sz="2800" b="1" dirty="0" smtClean="0">
                <a:latin typeface="Traditional Arabic" pitchFamily="18" charset="-78"/>
                <a:cs typeface="Traditional Arabic" pitchFamily="18" charset="-78"/>
              </a:rPr>
              <a:t>شعبة علم الاجتماع</a:t>
            </a:r>
          </a:p>
        </p:txBody>
      </p:sp>
      <p:pic>
        <p:nvPicPr>
          <p:cNvPr id="8" name="Picture 85" descr="Image1"/>
          <p:cNvPicPr>
            <a:picLocks noChangeAspect="1" noChangeArrowheads="1"/>
          </p:cNvPicPr>
          <p:nvPr/>
        </p:nvPicPr>
        <p:blipFill>
          <a:blip r:embed="rId3" cstate="print"/>
          <a:srcRect/>
          <a:stretch>
            <a:fillRect/>
          </a:stretch>
        </p:blipFill>
        <p:spPr bwMode="auto">
          <a:xfrm>
            <a:off x="2166116" y="954554"/>
            <a:ext cx="1129790" cy="1260000"/>
          </a:xfrm>
          <a:prstGeom prst="rect">
            <a:avLst/>
          </a:prstGeom>
          <a:noFill/>
          <a:ln w="9525">
            <a:noFill/>
            <a:miter lim="800000"/>
            <a:headEnd/>
            <a:tailEnd/>
          </a:ln>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2500"/>
                            </p:stCondLst>
                            <p:childTnLst>
                              <p:par>
                                <p:cTn id="16" presetID="31" presetClass="entr" presetSubtype="0" fill="hold"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par>
                          <p:cTn id="22" fill="hold">
                            <p:stCondLst>
                              <p:cond delay="515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last-300618-5.jpg"/>
          <p:cNvPicPr>
            <a:picLocks noGrp="1" noChangeAspect="1"/>
          </p:cNvPicPr>
          <p:nvPr>
            <p:ph type="pic" sz="quarter" idx="10"/>
          </p:nvPr>
        </p:nvPicPr>
        <p:blipFill>
          <a:blip r:embed="rId2"/>
          <a:stretch>
            <a:fillRect/>
          </a:stretch>
        </p:blipFill>
        <p:spPr>
          <a:xfrm>
            <a:off x="0" y="4269"/>
            <a:ext cx="12190413" cy="6849462"/>
          </a:xfrm>
        </p:spPr>
      </p:pic>
    </p:spTree>
  </p:cSld>
  <p:clrMapOvr>
    <a:masterClrMapping/>
  </p:clrMapOvr>
  <p:transition spd="med" advTm="3000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737356" y="214290"/>
            <a:ext cx="10634690" cy="1071570"/>
          </a:xfrm>
          <a:prstGeom prst="round2Same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5400" b="1" dirty="0" smtClean="0">
                <a:latin typeface="Traditional Arabic" pitchFamily="18" charset="-78"/>
                <a:cs typeface="Traditional Arabic" pitchFamily="18" charset="-78"/>
              </a:rPr>
              <a:t>المحاضرة 03: رواد الاتجاه البنائي الوظيفي في التربية</a:t>
            </a:r>
            <a:endParaRPr lang="ar-SA" sz="5400" b="1" dirty="0">
              <a:solidFill>
                <a:schemeClr val="bg1"/>
              </a:solidFill>
              <a:latin typeface="Traditional Arabic" pitchFamily="18" charset="-78"/>
              <a:cs typeface="Traditional Arabic" pitchFamily="18" charset="-78"/>
            </a:endParaRPr>
          </a:p>
        </p:txBody>
      </p:sp>
      <p:pic>
        <p:nvPicPr>
          <p:cNvPr id="8" name="Image 7" descr="natrue_walk.jpg"/>
          <p:cNvPicPr>
            <a:picLocks noChangeAspect="1"/>
          </p:cNvPicPr>
          <p:nvPr/>
        </p:nvPicPr>
        <p:blipFill>
          <a:blip r:embed="rId2"/>
          <a:stretch>
            <a:fillRect/>
          </a:stretch>
        </p:blipFill>
        <p:spPr>
          <a:xfrm>
            <a:off x="380166" y="1643050"/>
            <a:ext cx="11287204" cy="50006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9" presetClass="entr" presetSubtype="0"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306764_513790645306139_80541800_n"/>
          <p:cNvPicPr>
            <a:picLocks noChangeAspect="1" noChangeArrowheads="1"/>
          </p:cNvPicPr>
          <p:nvPr/>
        </p:nvPicPr>
        <p:blipFill>
          <a:blip r:embed="rId2">
            <a:lum/>
          </a:blip>
          <a:stretch>
            <a:fillRect/>
          </a:stretch>
        </p:blipFill>
        <p:spPr bwMode="auto">
          <a:xfrm>
            <a:off x="1" y="0"/>
            <a:ext cx="12190412" cy="6858000"/>
          </a:xfrm>
          <a:prstGeom prst="rect">
            <a:avLst/>
          </a:prstGeom>
          <a:ln>
            <a:noFill/>
          </a:ln>
          <a:effectLst>
            <a:outerShdw blurRad="292100" dist="139700" dir="2700000" algn="tl" rotWithShape="0">
              <a:srgbClr val="333333">
                <a:alpha val="65000"/>
              </a:srgbClr>
            </a:outerShdw>
          </a:effectLst>
        </p:spPr>
      </p:pic>
      <p:sp>
        <p:nvSpPr>
          <p:cNvPr id="4" name="Arrondir un rectangle à un seul coin 3"/>
          <p:cNvSpPr/>
          <p:nvPr/>
        </p:nvSpPr>
        <p:spPr>
          <a:xfrm>
            <a:off x="451604" y="5429264"/>
            <a:ext cx="4000528" cy="767578"/>
          </a:xfrm>
          <a:prstGeom prst="round1Rect">
            <a:avLst/>
          </a:prstGeom>
          <a:no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4800" b="1" dirty="0" smtClean="0">
                <a:latin typeface="Simplified Arabic" pitchFamily="18" charset="-78"/>
                <a:cs typeface="Simplified Arabic" pitchFamily="18" charset="-78"/>
              </a:rPr>
              <a:t>جون </a:t>
            </a:r>
            <a:r>
              <a:rPr lang="ar-DZ" sz="4800" b="1" dirty="0" err="1" smtClean="0">
                <a:latin typeface="Simplified Arabic" pitchFamily="18" charset="-78"/>
                <a:cs typeface="Simplified Arabic" pitchFamily="18" charset="-78"/>
              </a:rPr>
              <a:t>ديوي</a:t>
            </a:r>
            <a:endParaRPr lang="fr-FR" sz="4800" dirty="0">
              <a:latin typeface="Simplified Arabic" pitchFamily="18" charset="-78"/>
              <a:cs typeface="Simplified Arabic" pitchFamily="18" charset="-78"/>
            </a:endParaRPr>
          </a:p>
        </p:txBody>
      </p:sp>
    </p:spTree>
  </p:cSld>
  <p:clrMapOvr>
    <a:masterClrMapping/>
  </p:clrMapOvr>
  <p:transition spd="med" advTm="60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9" presetClass="exit" presetSubtype="10" fill="hold" nodeType="clickEffect">
                                  <p:stCondLst>
                                    <p:cond delay="0"/>
                                  </p:stCondLst>
                                  <p:childTnLst>
                                    <p:anim calcmode="lin" valueType="num">
                                      <p:cBhvr>
                                        <p:cTn id="13" dur="5000"/>
                                        <p:tgtEl>
                                          <p:spTgt spid="8"/>
                                        </p:tgtEl>
                                        <p:attrNameLst>
                                          <p:attrName>ppt_h</p:attrName>
                                        </p:attrNameLst>
                                      </p:cBhvr>
                                      <p:tavLst>
                                        <p:tav tm="0">
                                          <p:val>
                                            <p:strVal val="ppt_h"/>
                                          </p:val>
                                        </p:tav>
                                        <p:tav tm="100000">
                                          <p:val>
                                            <p:strVal val="ppt_h"/>
                                          </p:val>
                                        </p:tav>
                                      </p:tavLst>
                                    </p:anim>
                                    <p:anim calcmode="lin" valueType="num">
                                      <p:cBhvr>
                                        <p:cTn id="14" dur="5000"/>
                                        <p:tgtEl>
                                          <p:spTgt spid="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15" dur="1" fill="hold">
                                          <p:stCondLst>
                                            <p:cond delay="4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3119263" y="357166"/>
            <a:ext cx="8159844"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1- جون </a:t>
            </a:r>
            <a:r>
              <a:rPr lang="ar-DZ" sz="3600" b="1" dirty="0" err="1" smtClean="0">
                <a:latin typeface="Simplified Arabic" pitchFamily="18" charset="-78"/>
                <a:cs typeface="Simplified Arabic" pitchFamily="18" charset="-78"/>
              </a:rPr>
              <a:t>ديوي</a:t>
            </a:r>
            <a:r>
              <a:rPr lang="ar-DZ"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sp>
        <p:nvSpPr>
          <p:cNvPr id="6" name="Arrondir un rectangle avec un coin diagonal 5"/>
          <p:cNvSpPr/>
          <p:nvPr/>
        </p:nvSpPr>
        <p:spPr>
          <a:xfrm>
            <a:off x="665918" y="1571612"/>
            <a:ext cx="10215634" cy="485778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lnSpc>
                <a:spcPct val="150000"/>
              </a:lnSpc>
            </a:pPr>
            <a:r>
              <a:rPr lang="ar-DZ" sz="3000" dirty="0" smtClean="0">
                <a:latin typeface="Simplified Arabic" pitchFamily="18" charset="-78"/>
                <a:cs typeface="Simplified Arabic" pitchFamily="18" charset="-78"/>
              </a:rPr>
              <a:t>رائد المدرسة الأمريكية في التربية اتسمت تحليلاته بالطابع </a:t>
            </a:r>
            <a:r>
              <a:rPr lang="ar-DZ" sz="3000" dirty="0" err="1" smtClean="0">
                <a:latin typeface="Simplified Arabic" pitchFamily="18" charset="-78"/>
                <a:cs typeface="Simplified Arabic" pitchFamily="18" charset="-78"/>
              </a:rPr>
              <a:t>الامبريقي</a:t>
            </a:r>
            <a:r>
              <a:rPr lang="ar-DZ" sz="3000" dirty="0" smtClean="0">
                <a:latin typeface="Simplified Arabic" pitchFamily="18" charset="-78"/>
                <a:cs typeface="Simplified Arabic" pitchFamily="18" charset="-78"/>
              </a:rPr>
              <a:t> الميداني (الملاحظة، التربية) كما جاءت أغلب تحليلاته لتأخذ الطابع التحليل الشامل.</a:t>
            </a:r>
            <a:endParaRPr lang="fr-FR" sz="3000" dirty="0" smtClean="0">
              <a:latin typeface="Simplified Arabic" pitchFamily="18" charset="-78"/>
              <a:cs typeface="Simplified Arabic" pitchFamily="18" charset="-78"/>
            </a:endParaRPr>
          </a:p>
          <a:p>
            <a:pPr indent="360000" algn="just" rtl="1">
              <a:lnSpc>
                <a:spcPct val="150000"/>
              </a:lnSpc>
            </a:pPr>
            <a:r>
              <a:rPr lang="ar-DZ" sz="3000" dirty="0" smtClean="0">
                <a:latin typeface="Simplified Arabic" pitchFamily="18" charset="-78"/>
                <a:cs typeface="Simplified Arabic" pitchFamily="18" charset="-78"/>
              </a:rPr>
              <a:t>عبر أن أفكاره التربوية المحدثة في كتابيه " </a:t>
            </a:r>
            <a:r>
              <a:rPr lang="ar-DZ" sz="3000" b="1" dirty="0" smtClean="0">
                <a:latin typeface="Simplified Arabic" pitchFamily="18" charset="-78"/>
                <a:cs typeface="Simplified Arabic" pitchFamily="18" charset="-78"/>
              </a:rPr>
              <a:t>المدرسة والمجتمع </a:t>
            </a:r>
            <a:r>
              <a:rPr lang="ar-DZ" sz="3000" dirty="0" smtClean="0">
                <a:latin typeface="Simplified Arabic" pitchFamily="18" charset="-78"/>
                <a:cs typeface="Simplified Arabic" pitchFamily="18" charset="-78"/>
              </a:rPr>
              <a:t>" والديمقراطية والتعليم، حيث قدم فيهما تحليلات المشكلات الواقعية التربوية التي ظهرت في المجتمع الأمريكي. كما أنه سعى في ذلك ربط أفكاره بنوعية مشكلة التربية والنظام التعليمي محاولا تقديم سياسة تربوية إصلاحية للنظام التعليمي في المجتمع الأمريكية</a:t>
            </a:r>
            <a:r>
              <a:rPr lang="ar-SA" sz="3000" dirty="0" smtClean="0">
                <a:latin typeface="Simplified Arabic" pitchFamily="18" charset="-78"/>
                <a:cs typeface="Simplified Arabic" pitchFamily="18" charset="-78"/>
              </a:rPr>
              <a:t>.</a:t>
            </a:r>
            <a:endParaRPr lang="fr-FR" sz="3000" dirty="0">
              <a:latin typeface="Simplified Arabic" pitchFamily="18" charset="-78"/>
              <a:cs typeface="Simplified Arabic" pitchFamily="18" charset="-78"/>
            </a:endParaRPr>
          </a:p>
        </p:txBody>
      </p:sp>
      <p:cxnSp>
        <p:nvCxnSpPr>
          <p:cNvPr id="10" name="Connecteur en angle 9"/>
          <p:cNvCxnSpPr/>
          <p:nvPr/>
        </p:nvCxnSpPr>
        <p:spPr>
          <a:xfrm flipH="1">
            <a:off x="10810114" y="785794"/>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452924"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451736" y="357166"/>
            <a:ext cx="9827371"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1-1- أفكاره وتصوراته في </a:t>
            </a:r>
            <a:r>
              <a:rPr lang="ar-DZ" sz="3600" b="1" dirty="0" err="1" smtClean="0">
                <a:latin typeface="Simplified Arabic" pitchFamily="18" charset="-78"/>
                <a:cs typeface="Simplified Arabic" pitchFamily="18" charset="-78"/>
              </a:rPr>
              <a:t>سوسيولوجيا</a:t>
            </a:r>
            <a:r>
              <a:rPr lang="ar-DZ" sz="3600" b="1" dirty="0" smtClean="0">
                <a:latin typeface="Simplified Arabic" pitchFamily="18" charset="-78"/>
                <a:cs typeface="Simplified Arabic" pitchFamily="18" charset="-78"/>
              </a:rPr>
              <a:t> التربية:</a:t>
            </a:r>
            <a:endParaRPr lang="fr-FR" sz="3600" dirty="0">
              <a:latin typeface="Simplified Arabic" pitchFamily="18" charset="-78"/>
              <a:cs typeface="Simplified Arabic" pitchFamily="18" charset="-78"/>
            </a:endParaRPr>
          </a:p>
        </p:txBody>
      </p:sp>
      <p:pic>
        <p:nvPicPr>
          <p:cNvPr id="7" name="Picture 2" descr="306764_513790645306139_80541800_n"/>
          <p:cNvPicPr>
            <a:picLocks noChangeAspect="1" noChangeArrowheads="1"/>
          </p:cNvPicPr>
          <p:nvPr/>
        </p:nvPicPr>
        <p:blipFill>
          <a:blip r:embed="rId2">
            <a:lum/>
          </a:blip>
          <a:stretch>
            <a:fillRect/>
          </a:stretch>
        </p:blipFill>
        <p:spPr bwMode="auto">
          <a:xfrm flipH="1">
            <a:off x="451604" y="1643050"/>
            <a:ext cx="3357586" cy="4714908"/>
          </a:xfrm>
          <a:prstGeom prst="rect">
            <a:avLst/>
          </a:prstGeom>
          <a:ln>
            <a:noFill/>
          </a:ln>
          <a:effectLst>
            <a:outerShdw blurRad="292100" dist="139700" dir="2700000" algn="tl" rotWithShape="0">
              <a:srgbClr val="333333">
                <a:alpha val="65000"/>
              </a:srgbClr>
            </a:outerShdw>
          </a:effectLst>
        </p:spPr>
      </p:pic>
      <p:sp>
        <p:nvSpPr>
          <p:cNvPr id="8" name="Espace réservé du contenu 2"/>
          <p:cNvSpPr txBox="1">
            <a:spLocks/>
          </p:cNvSpPr>
          <p:nvPr/>
        </p:nvSpPr>
        <p:spPr>
          <a:xfrm>
            <a:off x="3952066" y="1857364"/>
            <a:ext cx="7642341" cy="164307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3200" dirty="0" smtClean="0">
                <a:latin typeface="Simplified Arabic" pitchFamily="18" charset="-78"/>
                <a:cs typeface="Simplified Arabic" pitchFamily="18" charset="-78"/>
              </a:rPr>
              <a:t>التربية هي أساس للحياة حيث ناقشها من خلال فكرة كيف سيؤدي التعليم والتربية إلى تغيير الجنس البشري لمخلوقات متميزة عن باقي الكائنات بانخراط الاجتماعي</a:t>
            </a:r>
            <a:r>
              <a:rPr lang="ar-SA" sz="3200" dirty="0" smtClean="0">
                <a:latin typeface="Simplified Arabic" pitchFamily="18" charset="-78"/>
                <a:cs typeface="Simplified Arabic" pitchFamily="18" charset="-78"/>
              </a:rPr>
              <a:t>.</a:t>
            </a:r>
            <a:endParaRPr kumimoji="0" lang="fr-FR" sz="32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
        <p:nvSpPr>
          <p:cNvPr id="12" name="Espace réservé du contenu 2"/>
          <p:cNvSpPr txBox="1">
            <a:spLocks/>
          </p:cNvSpPr>
          <p:nvPr/>
        </p:nvSpPr>
        <p:spPr>
          <a:xfrm>
            <a:off x="3952066" y="3714752"/>
            <a:ext cx="7642341" cy="2571768"/>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3200" dirty="0" smtClean="0">
                <a:latin typeface="Simplified Arabic" pitchFamily="18" charset="-78"/>
                <a:cs typeface="Simplified Arabic" pitchFamily="18" charset="-78"/>
              </a:rPr>
              <a:t>ركز </a:t>
            </a:r>
            <a:r>
              <a:rPr lang="ar-DZ" sz="3200" dirty="0" err="1" smtClean="0">
                <a:latin typeface="Simplified Arabic" pitchFamily="18" charset="-78"/>
                <a:cs typeface="Simplified Arabic" pitchFamily="18" charset="-78"/>
              </a:rPr>
              <a:t>ديوي</a:t>
            </a:r>
            <a:r>
              <a:rPr lang="ar-DZ" sz="3200" dirty="0" smtClean="0">
                <a:latin typeface="Simplified Arabic" pitchFamily="18" charset="-78"/>
                <a:cs typeface="Simplified Arabic" pitchFamily="18" charset="-78"/>
              </a:rPr>
              <a:t> أيضا على أهمية التعليم والتربية كوسيلة للاتصال الاجتماعي والثقافي واكتساب الحياة الاجتماعية بالنسبة للفرد، تلك الوسيلة التي تمنحها الجماعة الاجتماعية لأعضائها باعتبارهم أفراد داخل هذه الجماعة</a:t>
            </a:r>
            <a:r>
              <a:rPr lang="ar-SA" sz="3200" dirty="0" smtClean="0">
                <a:latin typeface="Simplified Arabic" pitchFamily="18" charset="-78"/>
                <a:cs typeface="Simplified Arabic" pitchFamily="18" charset="-78"/>
              </a:rPr>
              <a:t>.</a:t>
            </a:r>
            <a:endParaRPr kumimoji="0" lang="fr-FR" sz="32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Tree>
  </p:cSld>
  <p:clrMapOvr>
    <a:masterClrMapping/>
  </p:clrMapOvr>
  <p:transition spd="med" advTm="6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9" presetClass="exit" presetSubtype="10" fill="hold" nodeType="clickEffect">
                                  <p:stCondLst>
                                    <p:cond delay="0"/>
                                  </p:stCondLst>
                                  <p:childTnLst>
                                    <p:anim calcmode="lin" valueType="num">
                                      <p:cBhvr>
                                        <p:cTn id="13" dur="5000"/>
                                        <p:tgtEl>
                                          <p:spTgt spid="7"/>
                                        </p:tgtEl>
                                        <p:attrNameLst>
                                          <p:attrName>ppt_h</p:attrName>
                                        </p:attrNameLst>
                                      </p:cBhvr>
                                      <p:tavLst>
                                        <p:tav tm="0">
                                          <p:val>
                                            <p:strVal val="ppt_h"/>
                                          </p:val>
                                        </p:tav>
                                        <p:tav tm="100000">
                                          <p:val>
                                            <p:strVal val="ppt_h"/>
                                          </p:val>
                                        </p:tav>
                                      </p:tavLst>
                                    </p:anim>
                                    <p:anim calcmode="lin" valueType="num">
                                      <p:cBhvr>
                                        <p:cTn id="14" dur="5000"/>
                                        <p:tgtEl>
                                          <p:spTgt spid="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15" dur="1" fill="hold">
                                          <p:stCondLst>
                                            <p:cond delay="49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strips(downLeft)">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strips(downLeft)">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3600" dirty="0" smtClean="0">
                <a:latin typeface="Simplified Arabic" pitchFamily="18" charset="-78"/>
                <a:cs typeface="Simplified Arabic" pitchFamily="18" charset="-78"/>
              </a:rPr>
              <a:t>وفي نفس الوقت يوضح </a:t>
            </a:r>
            <a:r>
              <a:rPr lang="ar-DZ" sz="3600" dirty="0" err="1" smtClean="0">
                <a:latin typeface="Simplified Arabic" pitchFamily="18" charset="-78"/>
                <a:cs typeface="Simplified Arabic" pitchFamily="18" charset="-78"/>
              </a:rPr>
              <a:t>ديوي</a:t>
            </a:r>
            <a:r>
              <a:rPr lang="ar-DZ" sz="3600" dirty="0" smtClean="0">
                <a:latin typeface="Simplified Arabic" pitchFamily="18" charset="-78"/>
                <a:cs typeface="Simplified Arabic" pitchFamily="18" charset="-78"/>
              </a:rPr>
              <a:t> أن الحياة الاجتماعية لا يمكن اكتسابها فقط عن طريق وسائل الاتصال التربوي أو التعليم، لأن وسائل الاتصال ذاتها أمر مكتسبا أو قابلا للتعليم بواسطة الأفراد داخل الجماعات الاجتماعية، حيث ربط بين التعليم والتكيف الاجتماعي الذي أبرزه أحد مصادر الاستمرار والتعيين داخل الجماعة، الذي يكسب الفرد الخبرة ونمو الخيال وتحمل المسؤولية الاجتماعية- التفاعل.</a:t>
            </a:r>
            <a:endParaRPr lang="fr-FR" sz="36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lum bright="10000"/>
          </a:blip>
          <a:stretch>
            <a:fillRect/>
          </a:stretch>
        </p:blipFill>
        <p:spPr>
          <a:xfrm>
            <a:off x="239319" y="714357"/>
            <a:ext cx="3855624" cy="564360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4000" dirty="0" smtClean="0">
                <a:latin typeface="Simplified Arabic" pitchFamily="18" charset="-78"/>
                <a:cs typeface="Simplified Arabic" pitchFamily="18" charset="-78"/>
              </a:rPr>
              <a:t>يعقد </a:t>
            </a:r>
            <a:r>
              <a:rPr lang="ar-DZ" sz="4000" dirty="0" err="1" smtClean="0">
                <a:latin typeface="Simplified Arabic" pitchFamily="18" charset="-78"/>
                <a:cs typeface="Simplified Arabic" pitchFamily="18" charset="-78"/>
              </a:rPr>
              <a:t>ديوي</a:t>
            </a:r>
            <a:r>
              <a:rPr lang="ar-DZ" sz="4000" dirty="0" smtClean="0">
                <a:latin typeface="Simplified Arabic" pitchFamily="18" charset="-78"/>
                <a:cs typeface="Simplified Arabic" pitchFamily="18" charset="-78"/>
              </a:rPr>
              <a:t> نوعا من المقارنة بين التعليم الرسمي والتعليم العادي فيما يخص التعليم الاجتماعي، أو الغير رسمي، فالتعليم الرسمي يتم داخل المؤسسات التعليمية والتربوية محددة الأهداف والغايات والوسائل والأساليب العلمية</a:t>
            </a:r>
            <a:r>
              <a:rPr lang="ar-SA" sz="4000" dirty="0" smtClean="0">
                <a:latin typeface="Simplified Arabic" pitchFamily="18" charset="-78"/>
                <a:cs typeface="Simplified Arabic" pitchFamily="18" charset="-78"/>
              </a:rPr>
              <a:t>.</a:t>
            </a:r>
            <a:endParaRPr lang="fr-FR" sz="40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714356"/>
            <a:ext cx="3855624" cy="564360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3302</TotalTime>
  <Words>593</Words>
  <Application>Microsoft Office PowerPoint</Application>
  <PresentationFormat>Personnalisé</PresentationFormat>
  <Paragraphs>24</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Rotonde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Raed-inf</cp:lastModifiedBy>
  <cp:revision>379</cp:revision>
  <dcterms:created xsi:type="dcterms:W3CDTF">2019-10-06T17:17:35Z</dcterms:created>
  <dcterms:modified xsi:type="dcterms:W3CDTF">2022-09-07T18:55:08Z</dcterms:modified>
</cp:coreProperties>
</file>