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8" r:id="rId2"/>
    <p:sldId id="259" r:id="rId3"/>
    <p:sldId id="268" r:id="rId4"/>
    <p:sldId id="270" r:id="rId5"/>
    <p:sldId id="265" r:id="rId6"/>
    <p:sldId id="267" r:id="rId7"/>
    <p:sldId id="269" r:id="rId8"/>
  </p:sldIdLst>
  <p:sldSz cx="9144000" cy="5715000" type="screen16x1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1" autoAdjust="0"/>
  </p:normalViewPr>
  <p:slideViewPr>
    <p:cSldViewPr>
      <p:cViewPr varScale="1">
        <p:scale>
          <a:sx n="83" d="100"/>
          <a:sy n="83" d="100"/>
        </p:scale>
        <p:origin x="-912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3AD8C-537D-4ACA-BBF4-E1B64A9A4072}" type="datetimeFigureOut">
              <a:rPr lang="fr-FR" smtClean="0"/>
              <a:pPr/>
              <a:t>19/11/2021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C93ED-AEDD-47F9-BFBE-8252C196DDD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156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C5A5-059A-4E4F-A7E8-3DD8369FCA91}" type="datetimeFigureOut">
              <a:rPr lang="fr-FR" smtClean="0"/>
              <a:pPr/>
              <a:t>19/11/2021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14A-6EFB-4DE3-9F15-1845C28D4A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2904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C5A5-059A-4E4F-A7E8-3DD8369FCA91}" type="datetimeFigureOut">
              <a:rPr lang="fr-FR" smtClean="0"/>
              <a:pPr/>
              <a:t>19/11/2021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14A-6EFB-4DE3-9F15-1845C28D4A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5606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C5A5-059A-4E4F-A7E8-3DD8369FCA91}" type="datetimeFigureOut">
              <a:rPr lang="fr-FR" smtClean="0"/>
              <a:pPr/>
              <a:t>19/11/2021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14A-6EFB-4DE3-9F15-1845C28D4A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2443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C5A5-059A-4E4F-A7E8-3DD8369FCA91}" type="datetimeFigureOut">
              <a:rPr lang="fr-FR" smtClean="0"/>
              <a:pPr/>
              <a:t>19/11/2021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14A-6EFB-4DE3-9F15-1845C28D4A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3418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C5A5-059A-4E4F-A7E8-3DD8369FCA91}" type="datetimeFigureOut">
              <a:rPr lang="fr-FR" smtClean="0"/>
              <a:pPr/>
              <a:t>19/11/2021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14A-6EFB-4DE3-9F15-1845C28D4A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6326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C5A5-059A-4E4F-A7E8-3DD8369FCA91}" type="datetimeFigureOut">
              <a:rPr lang="fr-FR" smtClean="0"/>
              <a:pPr/>
              <a:t>19/11/2021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14A-6EFB-4DE3-9F15-1845C28D4A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1217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C5A5-059A-4E4F-A7E8-3DD8369FCA91}" type="datetimeFigureOut">
              <a:rPr lang="fr-FR" smtClean="0"/>
              <a:pPr/>
              <a:t>19/11/2021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14A-6EFB-4DE3-9F15-1845C28D4A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4773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C5A5-059A-4E4F-A7E8-3DD8369FCA91}" type="datetimeFigureOut">
              <a:rPr lang="fr-FR" smtClean="0"/>
              <a:pPr/>
              <a:t>19/11/2021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14A-6EFB-4DE3-9F15-1845C28D4A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0256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C5A5-059A-4E4F-A7E8-3DD8369FCA91}" type="datetimeFigureOut">
              <a:rPr lang="fr-FR" smtClean="0"/>
              <a:pPr/>
              <a:t>19/11/2021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14A-6EFB-4DE3-9F15-1845C28D4A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9339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C5A5-059A-4E4F-A7E8-3DD8369FCA91}" type="datetimeFigureOut">
              <a:rPr lang="fr-FR" smtClean="0"/>
              <a:pPr/>
              <a:t>19/11/2021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14A-6EFB-4DE3-9F15-1845C28D4A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7119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C5A5-059A-4E4F-A7E8-3DD8369FCA91}" type="datetimeFigureOut">
              <a:rPr lang="fr-FR" smtClean="0"/>
              <a:pPr/>
              <a:t>19/11/2021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14A-6EFB-4DE3-9F15-1845C28D4A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27265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2C5A5-059A-4E4F-A7E8-3DD8369FCA91}" type="datetimeFigureOut">
              <a:rPr lang="fr-FR" smtClean="0"/>
              <a:pPr/>
              <a:t>19/11/2021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214A-6EFB-4DE3-9F15-1845C28D4A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4225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356" y="-10662"/>
            <a:ext cx="4631668" cy="540060"/>
          </a:xfrm>
        </p:spPr>
        <p:txBody>
          <a:bodyPr>
            <a:noAutofit/>
          </a:bodyPr>
          <a:lstStyle/>
          <a:p>
            <a:pPr lvl="0" algn="l" rtl="0"/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SYSTÈME ENDOMEMBRANAIRE 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r>
              <a:rPr lang="fr-F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CELLULE</a:t>
            </a: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96" y="637252"/>
            <a:ext cx="8964488" cy="135615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rtl="0"/>
            <a:r>
              <a:rPr lang="fr-FR" sz="2000" dirty="0"/>
              <a:t>Le système </a:t>
            </a:r>
            <a:r>
              <a:rPr lang="fr-FR" sz="2000" dirty="0" err="1"/>
              <a:t>endomembranaire</a:t>
            </a:r>
            <a:r>
              <a:rPr lang="fr-FR" sz="2000" dirty="0"/>
              <a:t> regroupe des </a:t>
            </a:r>
            <a:r>
              <a:rPr lang="fr-FR" sz="2000" dirty="0" smtClean="0"/>
              <a:t>C</a:t>
            </a:r>
            <a:r>
              <a:rPr lang="fr-FR" sz="2000" i="1" dirty="0" smtClean="0"/>
              <a:t>ompartiments </a:t>
            </a:r>
            <a:r>
              <a:rPr lang="fr-FR" sz="2000" i="1" dirty="0"/>
              <a:t>intracellulaire </a:t>
            </a:r>
            <a:r>
              <a:rPr lang="fr-FR" sz="2000" dirty="0"/>
              <a:t>d’une cellule eucaryote limités chacun par </a:t>
            </a:r>
            <a:r>
              <a:rPr lang="fr-FR" sz="2000" i="1" dirty="0"/>
              <a:t>une seule membrane</a:t>
            </a:r>
            <a:r>
              <a:rPr lang="fr-FR" sz="2000" dirty="0"/>
              <a:t>, c’est-à-dire les </a:t>
            </a:r>
            <a:r>
              <a:rPr lang="fr-FR" sz="2000" i="1" dirty="0" err="1"/>
              <a:t>endosomes</a:t>
            </a:r>
            <a:r>
              <a:rPr lang="fr-FR" sz="2000" dirty="0"/>
              <a:t>, le </a:t>
            </a:r>
            <a:r>
              <a:rPr lang="fr-FR" sz="2000" i="1" dirty="0"/>
              <a:t>réticulum endoplasmique</a:t>
            </a:r>
            <a:r>
              <a:rPr lang="fr-FR" sz="2000" dirty="0"/>
              <a:t>, l’</a:t>
            </a:r>
            <a:r>
              <a:rPr lang="fr-FR" sz="2000" i="1" dirty="0"/>
              <a:t>appareil de Golgi</a:t>
            </a:r>
            <a:r>
              <a:rPr lang="fr-FR" sz="2000" dirty="0"/>
              <a:t>, les </a:t>
            </a:r>
            <a:r>
              <a:rPr lang="fr-FR" sz="2000" i="1" dirty="0"/>
              <a:t>lysosomes </a:t>
            </a:r>
            <a:r>
              <a:rPr lang="fr-FR" sz="2000" dirty="0"/>
              <a:t>et les </a:t>
            </a:r>
            <a:r>
              <a:rPr lang="fr-FR" sz="2000" i="1" dirty="0"/>
              <a:t>phagosomes</a:t>
            </a:r>
            <a:r>
              <a:rPr lang="fr-FR" sz="2000" dirty="0" smtClean="0"/>
              <a:t>.</a:t>
            </a:r>
            <a:r>
              <a:rPr lang="fr-FR" sz="2000" dirty="0"/>
              <a:t/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2195737" y="2042277"/>
            <a:ext cx="434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smtClean="0">
                <a:solidFill>
                  <a:srgbClr val="FF0000"/>
                </a:solidFill>
              </a:rPr>
              <a:t>3. L’appareil de Golgi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5856" y="2617474"/>
            <a:ext cx="4608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Définition</a:t>
            </a:r>
          </a:p>
          <a:p>
            <a:r>
              <a:rPr lang="fr-FR" b="1" dirty="0" smtClean="0"/>
              <a:t>	Localisation</a:t>
            </a:r>
          </a:p>
          <a:p>
            <a:r>
              <a:rPr lang="fr-FR" b="1" dirty="0" smtClean="0"/>
              <a:t>		Structure</a:t>
            </a:r>
          </a:p>
          <a:p>
            <a:r>
              <a:rPr lang="fr-FR" b="1" dirty="0" smtClean="0"/>
              <a:t>			Fonctions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99168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" y="1561356"/>
            <a:ext cx="4278765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23" t="51417" r="3015"/>
          <a:stretch>
            <a:fillRect/>
          </a:stretch>
        </p:blipFill>
        <p:spPr bwMode="auto">
          <a:xfrm>
            <a:off x="4139952" y="1273324"/>
            <a:ext cx="4968552" cy="1812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3145532"/>
            <a:ext cx="8964488" cy="23852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dirty="0" smtClean="0"/>
              <a:t>L’appareil de Golgi est un organite localisé près du noyau propre aux eucaryotes.</a:t>
            </a:r>
          </a:p>
          <a:p>
            <a:pPr>
              <a:buFontTx/>
              <a:buChar char="-"/>
            </a:pPr>
            <a:r>
              <a:rPr lang="fr-FR" dirty="0" smtClean="0"/>
              <a:t>délimités par une membrane d’enveloppe, </a:t>
            </a:r>
          </a:p>
          <a:p>
            <a:pPr>
              <a:buFontTx/>
              <a:buChar char="-"/>
            </a:pPr>
            <a:r>
              <a:rPr lang="fr-FR" dirty="0" smtClean="0"/>
              <a:t>provenant du RE (fusion vésicules de transition) </a:t>
            </a:r>
          </a:p>
          <a:p>
            <a:r>
              <a:rPr lang="fr-FR" dirty="0" smtClean="0"/>
              <a:t>-Il est </a:t>
            </a:r>
            <a:r>
              <a:rPr lang="fr-FR" b="1" u="sng" dirty="0" smtClean="0"/>
              <a:t>constitué</a:t>
            </a:r>
            <a:r>
              <a:rPr lang="fr-FR" dirty="0" smtClean="0"/>
              <a:t> d’un ou plusieurs </a:t>
            </a:r>
            <a:r>
              <a:rPr lang="fr-FR" dirty="0" err="1" smtClean="0"/>
              <a:t>dictyosomes</a:t>
            </a:r>
            <a:r>
              <a:rPr lang="fr-FR" dirty="0" smtClean="0"/>
              <a:t>, 20 en moyenne, mais ce nombre varie </a:t>
            </a:r>
            <a:r>
              <a:rPr lang="fr-FR" u="sng" dirty="0" smtClean="0"/>
              <a:t>selon</a:t>
            </a:r>
            <a:r>
              <a:rPr lang="fr-FR" dirty="0" smtClean="0"/>
              <a:t> l’état physiologique et le type cellulaire.</a:t>
            </a:r>
          </a:p>
          <a:p>
            <a:pPr algn="just"/>
            <a:r>
              <a:rPr lang="fr-FR" dirty="0" smtClean="0"/>
              <a:t>-Chaque </a:t>
            </a:r>
            <a:r>
              <a:rPr lang="fr-FR" dirty="0" err="1" smtClean="0"/>
              <a:t>dictyosome</a:t>
            </a:r>
            <a:r>
              <a:rPr lang="fr-FR" dirty="0" smtClean="0"/>
              <a:t> est formé d’un empilement (</a:t>
            </a:r>
            <a:r>
              <a:rPr lang="fr-FR" dirty="0" err="1" smtClean="0"/>
              <a:t>dictyosome</a:t>
            </a:r>
            <a:r>
              <a:rPr lang="fr-FR" dirty="0" smtClean="0"/>
              <a:t>) de 4 à 8 saccules membranaires incurvés entourés de vésicules, séparés les uns des autres par une bande </a:t>
            </a:r>
            <a:r>
              <a:rPr lang="fr-FR" dirty="0" err="1" smtClean="0"/>
              <a:t>hyaloplasmique</a:t>
            </a:r>
            <a:r>
              <a:rPr lang="fr-FR" dirty="0" smtClean="0"/>
              <a:t> et stabilisés par des microtubules et des </a:t>
            </a:r>
            <a:r>
              <a:rPr lang="fr-FR" dirty="0" err="1" smtClean="0"/>
              <a:t>microﬁlaments</a:t>
            </a:r>
            <a:r>
              <a:rPr lang="fr-FR" dirty="0" smtClean="0"/>
              <a:t> d’actine.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96" y="49188"/>
            <a:ext cx="7920880" cy="12311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</a:rPr>
              <a:t>Définition et Localisation</a:t>
            </a:r>
          </a:p>
          <a:p>
            <a:pPr algn="ctr">
              <a:buFont typeface="Arial" pitchFamily="34" charset="0"/>
              <a:buChar char="•"/>
            </a:pPr>
            <a:r>
              <a:rPr lang="fr-FR" dirty="0" smtClean="0"/>
              <a:t>Structure décrite par </a:t>
            </a:r>
            <a:r>
              <a:rPr lang="fr-FR" dirty="0" err="1" smtClean="0"/>
              <a:t>Camillo</a:t>
            </a:r>
            <a:r>
              <a:rPr lang="fr-FR" dirty="0" smtClean="0"/>
              <a:t> Golgi en 1898</a:t>
            </a:r>
          </a:p>
          <a:p>
            <a:pPr>
              <a:buFont typeface="Arial" pitchFamily="34" charset="0"/>
              <a:buChar char="•"/>
            </a:pPr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Appareil de Golgi = 1 ou plusieurs </a:t>
            </a:r>
            <a:r>
              <a:rPr lang="fr-FR" dirty="0" err="1" smtClean="0"/>
              <a:t>dictyosomes</a:t>
            </a:r>
            <a:r>
              <a:rPr lang="fr-FR" dirty="0" smtClean="0"/>
              <a:t>  (empilement s)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01385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3" t="33027" r="2297"/>
          <a:stretch>
            <a:fillRect/>
          </a:stretch>
        </p:blipFill>
        <p:spPr bwMode="auto">
          <a:xfrm>
            <a:off x="3059832" y="3037408"/>
            <a:ext cx="6048672" cy="262840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49188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Structure de l’appareil de Golgi</a:t>
            </a:r>
          </a:p>
          <a:p>
            <a:endParaRPr lang="fr-FR" dirty="0" smtClean="0"/>
          </a:p>
          <a:p>
            <a:r>
              <a:rPr lang="fr-FR" dirty="0" smtClean="0"/>
              <a:t>Chaque </a:t>
            </a:r>
            <a:r>
              <a:rPr lang="fr-FR" dirty="0" err="1" smtClean="0"/>
              <a:t>dictyosome</a:t>
            </a:r>
            <a:r>
              <a:rPr lang="fr-FR" dirty="0" smtClean="0"/>
              <a:t> peut être divisé en </a:t>
            </a:r>
            <a:r>
              <a:rPr lang="fr-FR" u="sng" dirty="0" smtClean="0"/>
              <a:t>trois régions fonctionnelles</a:t>
            </a:r>
            <a:r>
              <a:rPr lang="fr-FR" dirty="0" smtClean="0"/>
              <a:t> différentes :</a:t>
            </a:r>
          </a:p>
          <a:p>
            <a:endParaRPr lang="fr-FR" dirty="0" smtClean="0"/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Les saccules de la face cis </a:t>
            </a:r>
            <a:r>
              <a:rPr lang="fr-FR" dirty="0" smtClean="0"/>
              <a:t>: </a:t>
            </a:r>
          </a:p>
          <a:p>
            <a:pPr marL="185738"/>
            <a:r>
              <a:rPr lang="fr-FR" dirty="0" smtClean="0"/>
              <a:t>ou face </a:t>
            </a:r>
            <a:r>
              <a:rPr lang="fr-FR" b="1" dirty="0" smtClean="0"/>
              <a:t>d’entrée</a:t>
            </a:r>
            <a:r>
              <a:rPr lang="fr-FR" dirty="0" smtClean="0"/>
              <a:t> du matériel du réticulum endoplasmique, encore dite face CGN (Cis Golgi Network). Ils sont alimentés par le matériel provenant de l’ERGIC (</a:t>
            </a:r>
            <a:r>
              <a:rPr lang="fr-FR" dirty="0" err="1" smtClean="0"/>
              <a:t>Endoplasmic</a:t>
            </a:r>
            <a:r>
              <a:rPr lang="fr-FR" dirty="0" smtClean="0"/>
              <a:t> </a:t>
            </a:r>
            <a:r>
              <a:rPr lang="fr-FR" dirty="0" err="1" smtClean="0"/>
              <a:t>Reticulum</a:t>
            </a:r>
            <a:r>
              <a:rPr lang="fr-FR" dirty="0" smtClean="0"/>
              <a:t>-Golgi Inter-</a:t>
            </a:r>
            <a:r>
              <a:rPr lang="fr-FR" dirty="0" err="1" smtClean="0"/>
              <a:t>mediate</a:t>
            </a:r>
            <a:r>
              <a:rPr lang="fr-FR" dirty="0" smtClean="0"/>
              <a:t> </a:t>
            </a:r>
            <a:r>
              <a:rPr lang="fr-FR" dirty="0" err="1" smtClean="0"/>
              <a:t>Compartment</a:t>
            </a:r>
            <a:r>
              <a:rPr lang="fr-FR" dirty="0" smtClean="0"/>
              <a:t>).</a:t>
            </a:r>
          </a:p>
          <a:p>
            <a:pPr marL="342900" indent="-342900"/>
            <a:endParaRPr lang="fr-FR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fr-FR" b="1" dirty="0" smtClean="0"/>
              <a:t>Les saccules de la région</a:t>
            </a:r>
            <a:r>
              <a:rPr lang="fr-FR" dirty="0" smtClean="0"/>
              <a:t> </a:t>
            </a:r>
            <a:r>
              <a:rPr lang="fr-FR" b="1" dirty="0" smtClean="0"/>
              <a:t>médiane </a:t>
            </a:r>
            <a:r>
              <a:rPr lang="fr-FR" dirty="0" smtClean="0"/>
              <a:t>ou intermédiaire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064232"/>
            <a:ext cx="3275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FR" b="1" dirty="0" smtClean="0"/>
              <a:t>Les saccules de la face </a:t>
            </a:r>
            <a:r>
              <a:rPr lang="fr-FR" b="1" dirty="0" err="1" smtClean="0"/>
              <a:t>trans</a:t>
            </a:r>
            <a:r>
              <a:rPr lang="fr-FR" b="1" dirty="0" smtClean="0"/>
              <a:t> :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0" y="3479438"/>
            <a:ext cx="27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15875"/>
            <a:r>
              <a:rPr lang="fr-FR" dirty="0" smtClean="0"/>
              <a:t>ou face de </a:t>
            </a:r>
            <a:r>
              <a:rPr lang="fr-FR" b="1" dirty="0" smtClean="0"/>
              <a:t>sortie</a:t>
            </a:r>
            <a:r>
              <a:rPr lang="fr-FR" dirty="0" smtClean="0"/>
              <a:t>. </a:t>
            </a:r>
          </a:p>
          <a:p>
            <a:pPr marL="185738" indent="15875"/>
            <a:r>
              <a:rPr lang="fr-FR" dirty="0" smtClean="0"/>
              <a:t>Ils sont en continuité avec un réseau de canalicules constituant le TGN (</a:t>
            </a:r>
            <a:r>
              <a:rPr lang="fr-FR" dirty="0" err="1" smtClean="0"/>
              <a:t>Trans</a:t>
            </a:r>
            <a:r>
              <a:rPr lang="fr-FR" dirty="0" smtClean="0"/>
              <a:t> Golgi Network).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786623" y="2272144"/>
            <a:ext cx="267380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Structure  très dynamique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6431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94476"/>
            <a:ext cx="8892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C00000"/>
                </a:solidFill>
              </a:rPr>
              <a:t>Vésicules associées aux </a:t>
            </a:r>
            <a:r>
              <a:rPr lang="fr-FR" b="1" dirty="0" err="1" smtClean="0">
                <a:solidFill>
                  <a:srgbClr val="C00000"/>
                </a:solidFill>
              </a:rPr>
              <a:t>dictyosomes</a:t>
            </a:r>
            <a:endParaRPr lang="fr-FR" b="1" dirty="0" smtClean="0">
              <a:solidFill>
                <a:srgbClr val="C00000"/>
              </a:solidFill>
            </a:endParaRPr>
          </a:p>
          <a:p>
            <a:pPr algn="just"/>
            <a:endParaRPr lang="fr-FR" b="1" dirty="0" smtClean="0">
              <a:solidFill>
                <a:srgbClr val="C00000"/>
              </a:solidFill>
            </a:endParaRPr>
          </a:p>
          <a:p>
            <a:pPr algn="just"/>
            <a:r>
              <a:rPr lang="fr-FR" dirty="0" smtClean="0"/>
              <a:t>Des vésicules de dimension variable accompagnent les saccules golgiens :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/>
              <a:t>    Vésicules de transition </a:t>
            </a:r>
            <a:r>
              <a:rPr lang="fr-FR" dirty="0" smtClean="0"/>
              <a:t>: les vésicules de transition se trouvent entre l’ERGIC et le cis golgien, elles sont recouvertes de </a:t>
            </a:r>
            <a:r>
              <a:rPr lang="fr-FR" dirty="0" err="1" smtClean="0"/>
              <a:t>coatomère</a:t>
            </a:r>
            <a:r>
              <a:rPr lang="fr-FR" dirty="0" smtClean="0"/>
              <a:t>.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/>
              <a:t>    Vésicules de transport </a:t>
            </a:r>
            <a:r>
              <a:rPr lang="fr-FR" dirty="0" smtClean="0"/>
              <a:t>: les vésicules de transport se trouvent entre les saccules, elles sont également recouvertes de </a:t>
            </a:r>
            <a:r>
              <a:rPr lang="fr-FR" dirty="0" err="1" smtClean="0"/>
              <a:t>coatomère</a:t>
            </a:r>
            <a:r>
              <a:rPr lang="fr-FR" dirty="0" smtClean="0"/>
              <a:t>.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/>
              <a:t>     Vésicules de sécrétion </a:t>
            </a:r>
            <a:r>
              <a:rPr lang="fr-FR" dirty="0" smtClean="0"/>
              <a:t>: les vésicules de sécrétion bourgeonnent du TGN et contiennent le produit </a:t>
            </a:r>
            <a:r>
              <a:rPr lang="fr-FR" dirty="0" err="1" smtClean="0"/>
              <a:t>déﬁnitif</a:t>
            </a:r>
            <a:r>
              <a:rPr lang="fr-FR" dirty="0" smtClean="0"/>
              <a:t>. Elle sont recouvertes de :</a:t>
            </a:r>
          </a:p>
          <a:p>
            <a:pPr algn="just"/>
            <a:r>
              <a:rPr lang="fr-FR" dirty="0" smtClean="0"/>
              <a:t>	</a:t>
            </a:r>
            <a:r>
              <a:rPr lang="fr-FR" u="sng" dirty="0" err="1" smtClean="0"/>
              <a:t>Coatomère</a:t>
            </a:r>
            <a:r>
              <a:rPr lang="fr-FR" dirty="0" smtClean="0"/>
              <a:t> : lors d’une voie d’</a:t>
            </a:r>
            <a:r>
              <a:rPr lang="fr-FR" dirty="0" err="1" smtClean="0"/>
              <a:t>exocytose</a:t>
            </a:r>
            <a:r>
              <a:rPr lang="fr-FR" dirty="0" smtClean="0"/>
              <a:t> constitutive.</a:t>
            </a:r>
          </a:p>
          <a:p>
            <a:pPr algn="just"/>
            <a:r>
              <a:rPr lang="fr-FR" dirty="0" smtClean="0"/>
              <a:t>Exemple : composants de la matrice extracellulaire, protéines périphériques de la membrane plasmique.</a:t>
            </a:r>
          </a:p>
          <a:p>
            <a:pPr algn="just"/>
            <a:r>
              <a:rPr lang="fr-FR" dirty="0" smtClean="0"/>
              <a:t>	</a:t>
            </a:r>
            <a:r>
              <a:rPr lang="fr-FR" u="sng" dirty="0" err="1" smtClean="0"/>
              <a:t>Clathrine</a:t>
            </a:r>
            <a:r>
              <a:rPr lang="fr-FR" dirty="0" smtClean="0"/>
              <a:t> : lors d’une voie d’</a:t>
            </a:r>
            <a:r>
              <a:rPr lang="fr-FR" dirty="0" err="1" smtClean="0"/>
              <a:t>exocytose</a:t>
            </a:r>
            <a:r>
              <a:rPr lang="fr-FR" dirty="0" smtClean="0"/>
              <a:t> régulée, elles forment des grains de sécrétion de contenu dense.</a:t>
            </a:r>
          </a:p>
          <a:p>
            <a:pPr algn="just"/>
            <a:r>
              <a:rPr lang="fr-FR" dirty="0" smtClean="0"/>
              <a:t>Exemple : l’insuline, vésicules à hydrolases acides.</a:t>
            </a:r>
          </a:p>
          <a:p>
            <a:pPr algn="just"/>
            <a:r>
              <a:rPr lang="fr-FR" dirty="0" smtClean="0"/>
              <a:t>	</a:t>
            </a:r>
            <a:r>
              <a:rPr lang="fr-FR" u="sng" dirty="0" err="1" smtClean="0"/>
              <a:t>Cavéoline</a:t>
            </a:r>
            <a:r>
              <a:rPr lang="fr-FR" dirty="0" smtClean="0"/>
              <a:t> : lors d’une voie de renouvellement des </a:t>
            </a:r>
            <a:r>
              <a:rPr lang="fr-FR" dirty="0" err="1" smtClean="0"/>
              <a:t>microdomaines</a:t>
            </a:r>
            <a:r>
              <a:rPr lang="fr-FR" dirty="0" smtClean="0"/>
              <a:t> membranaires.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0"/>
            <a:ext cx="6275040" cy="408388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/>
              <a:t>Transport entre RE, Golgi et vésicules</a:t>
            </a:r>
            <a:endParaRPr lang="fr-FR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202"/>
          <a:stretch/>
        </p:blipFill>
        <p:spPr bwMode="auto">
          <a:xfrm>
            <a:off x="35497" y="397227"/>
            <a:ext cx="5953125" cy="227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2502105"/>
            <a:ext cx="4448175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36096" y="457233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(Formation</a:t>
            </a:r>
            <a:r>
              <a:rPr lang="fr-FR" dirty="0" smtClean="0"/>
              <a:t> des vésicules)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019404" y="985292"/>
            <a:ext cx="301709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le transport des vésicules d'un compartiment à l'autre dépend de microtubules (</a:t>
            </a:r>
            <a:r>
              <a:rPr lang="fr-FR" dirty="0" err="1" smtClean="0"/>
              <a:t>cf</a:t>
            </a:r>
            <a:r>
              <a:rPr lang="fr-FR" dirty="0" smtClean="0"/>
              <a:t> Cytosquelette)</a:t>
            </a:r>
            <a:endParaRPr lang="fr-FR" dirty="0"/>
          </a:p>
        </p:txBody>
      </p:sp>
      <p:pic>
        <p:nvPicPr>
          <p:cNvPr id="9" name="Picture 2" descr="https://3.bp.blogspot.com/-MaNKSA4Oas8/VzTtNPkeoqI/AAAAAAAAAFA/qjJ3soQ58d0JFDSpto9JVWBqsVXSbRZmQCLcB/s1600/Sans%2Btiddt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5492"/>
            <a:ext cx="4245537" cy="26819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6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916946"/>
            <a:ext cx="6207315" cy="374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89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9413"/>
          <a:stretch/>
        </p:blipFill>
        <p:spPr bwMode="auto">
          <a:xfrm>
            <a:off x="1104900" y="-22820"/>
            <a:ext cx="6934200" cy="13255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35"/>
          <a:stretch/>
        </p:blipFill>
        <p:spPr bwMode="auto">
          <a:xfrm>
            <a:off x="323528" y="1537354"/>
            <a:ext cx="5886450" cy="299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4801716"/>
            <a:ext cx="5092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2400" b="1" dirty="0" smtClean="0"/>
              <a:t>Site cellulaire de stockage des Ca++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5736" y="337220"/>
            <a:ext cx="47320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fr-F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76" y="2437149"/>
            <a:ext cx="3515125" cy="237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23728" y="4081636"/>
            <a:ext cx="1543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rgbClr val="C00000"/>
                </a:solidFill>
              </a:rPr>
              <a:t>-Centre de Tri-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14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7290</TotalTime>
  <Words>380</Words>
  <Application>Microsoft Office PowerPoint</Application>
  <PresentationFormat>Affichage à l'écran (16:10)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LE SYSTÈME ENDOMEMBRANAIRE DE LA CELLULE</vt:lpstr>
      <vt:lpstr>Diapositive 2</vt:lpstr>
      <vt:lpstr>Diapositive 3</vt:lpstr>
      <vt:lpstr>Diapositive 4</vt:lpstr>
      <vt:lpstr>Transport entre RE, Golgi et vésicules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Amdjed</dc:creator>
  <cp:lastModifiedBy>Utilisateur Windows</cp:lastModifiedBy>
  <cp:revision>85</cp:revision>
  <cp:lastPrinted>2018-12-13T09:37:33Z</cp:lastPrinted>
  <dcterms:created xsi:type="dcterms:W3CDTF">2018-12-12T08:51:36Z</dcterms:created>
  <dcterms:modified xsi:type="dcterms:W3CDTF">2021-11-19T16:02:33Z</dcterms:modified>
</cp:coreProperties>
</file>