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6889FE6F-6C95-4A14-AC17-281CD69A556F}" type="datetimeFigureOut">
              <a:rPr lang="fr-FR" smtClean="0"/>
              <a:t>24/04/2021</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1BDA1BE8-5783-426A-9F5A-D2DBAD76D0A7}"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889FE6F-6C95-4A14-AC17-281CD69A556F}" type="datetimeFigureOut">
              <a:rPr lang="fr-FR" smtClean="0"/>
              <a:t>24/04/2021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BDA1BE8-5783-426A-9F5A-D2DBAD76D0A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889FE6F-6C95-4A14-AC17-281CD69A556F}" type="datetimeFigureOut">
              <a:rPr lang="fr-FR" smtClean="0"/>
              <a:t>24/04/2021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BDA1BE8-5783-426A-9F5A-D2DBAD76D0A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6889FE6F-6C95-4A14-AC17-281CD69A556F}" type="datetimeFigureOut">
              <a:rPr lang="fr-FR" smtClean="0"/>
              <a:t>24/04/2021</a:t>
            </a:fld>
            <a:endParaRPr lang="fr-FR"/>
          </a:p>
        </p:txBody>
      </p:sp>
      <p:sp>
        <p:nvSpPr>
          <p:cNvPr id="9" name="Espace réservé du numéro de diapositive 8"/>
          <p:cNvSpPr>
            <a:spLocks noGrp="1"/>
          </p:cNvSpPr>
          <p:nvPr>
            <p:ph type="sldNum" sz="quarter" idx="15"/>
          </p:nvPr>
        </p:nvSpPr>
        <p:spPr/>
        <p:txBody>
          <a:bodyPr rtlCol="0"/>
          <a:lstStyle/>
          <a:p>
            <a:fld id="{1BDA1BE8-5783-426A-9F5A-D2DBAD76D0A7}"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6889FE6F-6C95-4A14-AC17-281CD69A556F}" type="datetimeFigureOut">
              <a:rPr lang="fr-FR" smtClean="0"/>
              <a:t>24/04/2021</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1BDA1BE8-5783-426A-9F5A-D2DBAD76D0A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6889FE6F-6C95-4A14-AC17-281CD69A556F}" type="datetimeFigureOut">
              <a:rPr lang="fr-FR" smtClean="0"/>
              <a:t>24/04/2021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BDA1BE8-5783-426A-9F5A-D2DBAD76D0A7}"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6889FE6F-6C95-4A14-AC17-281CD69A556F}" type="datetimeFigureOut">
              <a:rPr lang="fr-FR" smtClean="0"/>
              <a:t>24/04/2021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BDA1BE8-5783-426A-9F5A-D2DBAD76D0A7}"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6889FE6F-6C95-4A14-AC17-281CD69A556F}" type="datetimeFigureOut">
              <a:rPr lang="fr-FR" smtClean="0"/>
              <a:t>24/04/2021</a:t>
            </a:fld>
            <a:endParaRPr lang="fr-FR"/>
          </a:p>
        </p:txBody>
      </p:sp>
      <p:sp>
        <p:nvSpPr>
          <p:cNvPr id="7" name="Espace réservé du numéro de diapositive 6"/>
          <p:cNvSpPr>
            <a:spLocks noGrp="1"/>
          </p:cNvSpPr>
          <p:nvPr>
            <p:ph type="sldNum" sz="quarter" idx="11"/>
          </p:nvPr>
        </p:nvSpPr>
        <p:spPr/>
        <p:txBody>
          <a:bodyPr rtlCol="0"/>
          <a:lstStyle/>
          <a:p>
            <a:fld id="{1BDA1BE8-5783-426A-9F5A-D2DBAD76D0A7}"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889FE6F-6C95-4A14-AC17-281CD69A556F}" type="datetimeFigureOut">
              <a:rPr lang="fr-FR" smtClean="0"/>
              <a:t>24/04/2021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BDA1BE8-5783-426A-9F5A-D2DBAD76D0A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6889FE6F-6C95-4A14-AC17-281CD69A556F}" type="datetimeFigureOut">
              <a:rPr lang="fr-FR" smtClean="0"/>
              <a:t>24/04/2021</a:t>
            </a:fld>
            <a:endParaRPr lang="fr-FR"/>
          </a:p>
        </p:txBody>
      </p:sp>
      <p:sp>
        <p:nvSpPr>
          <p:cNvPr id="22" name="Espace réservé du numéro de diapositive 21"/>
          <p:cNvSpPr>
            <a:spLocks noGrp="1"/>
          </p:cNvSpPr>
          <p:nvPr>
            <p:ph type="sldNum" sz="quarter" idx="15"/>
          </p:nvPr>
        </p:nvSpPr>
        <p:spPr/>
        <p:txBody>
          <a:bodyPr rtlCol="0"/>
          <a:lstStyle/>
          <a:p>
            <a:fld id="{1BDA1BE8-5783-426A-9F5A-D2DBAD76D0A7}"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6889FE6F-6C95-4A14-AC17-281CD69A556F}" type="datetimeFigureOut">
              <a:rPr lang="fr-FR" smtClean="0"/>
              <a:t>24/04/2021</a:t>
            </a:fld>
            <a:endParaRPr lang="fr-FR"/>
          </a:p>
        </p:txBody>
      </p:sp>
      <p:sp>
        <p:nvSpPr>
          <p:cNvPr id="18" name="Espace réservé du numéro de diapositive 17"/>
          <p:cNvSpPr>
            <a:spLocks noGrp="1"/>
          </p:cNvSpPr>
          <p:nvPr>
            <p:ph type="sldNum" sz="quarter" idx="11"/>
          </p:nvPr>
        </p:nvSpPr>
        <p:spPr/>
        <p:txBody>
          <a:bodyPr rtlCol="0"/>
          <a:lstStyle/>
          <a:p>
            <a:fld id="{1BDA1BE8-5783-426A-9F5A-D2DBAD76D0A7}"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889FE6F-6C95-4A14-AC17-281CD69A556F}" type="datetimeFigureOut">
              <a:rPr lang="fr-FR" smtClean="0"/>
              <a:t>24/04/2021</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BDA1BE8-5783-426A-9F5A-D2DBAD76D0A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solidFill>
                  <a:schemeClr val="tx1">
                    <a:lumMod val="50000"/>
                    <a:lumOff val="50000"/>
                  </a:schemeClr>
                </a:solidFill>
              </a:rPr>
              <a:t>English for </a:t>
            </a:r>
            <a:r>
              <a:rPr lang="fr-FR" dirty="0" err="1" smtClean="0">
                <a:solidFill>
                  <a:schemeClr val="tx1">
                    <a:lumMod val="50000"/>
                    <a:lumOff val="50000"/>
                  </a:schemeClr>
                </a:solidFill>
              </a:rPr>
              <a:t>Specific</a:t>
            </a:r>
            <a:r>
              <a:rPr lang="fr-FR" dirty="0" smtClean="0">
                <a:solidFill>
                  <a:schemeClr val="tx1">
                    <a:lumMod val="50000"/>
                    <a:lumOff val="50000"/>
                  </a:schemeClr>
                </a:solidFill>
              </a:rPr>
              <a:t> </a:t>
            </a:r>
            <a:r>
              <a:rPr lang="fr-FR" dirty="0" err="1" smtClean="0">
                <a:solidFill>
                  <a:schemeClr val="tx1">
                    <a:lumMod val="50000"/>
                    <a:lumOff val="50000"/>
                  </a:schemeClr>
                </a:solidFill>
              </a:rPr>
              <a:t>Purposes</a:t>
            </a:r>
            <a:endParaRPr lang="fr-FR" dirty="0">
              <a:solidFill>
                <a:schemeClr val="tx1">
                  <a:lumMod val="50000"/>
                  <a:lumOff val="50000"/>
                </a:schemeClr>
              </a:solidFill>
            </a:endParaRPr>
          </a:p>
        </p:txBody>
      </p:sp>
      <p:sp>
        <p:nvSpPr>
          <p:cNvPr id="3" name="Sous-titre 2"/>
          <p:cNvSpPr>
            <a:spLocks noGrp="1"/>
          </p:cNvSpPr>
          <p:nvPr>
            <p:ph type="subTitle" idx="1"/>
          </p:nvPr>
        </p:nvSpPr>
        <p:spPr/>
        <p:txBody>
          <a:bodyPr>
            <a:normAutofit lnSpcReduction="10000"/>
          </a:bodyPr>
          <a:lstStyle/>
          <a:p>
            <a:r>
              <a:rPr lang="fr-FR" dirty="0" smtClean="0"/>
              <a:t>          </a:t>
            </a:r>
          </a:p>
          <a:p>
            <a:endParaRPr lang="fr-FR" dirty="0" smtClean="0"/>
          </a:p>
          <a:p>
            <a:r>
              <a:rPr lang="fr-FR" dirty="0" smtClean="0"/>
              <a:t>                                                           </a:t>
            </a:r>
          </a:p>
          <a:p>
            <a:r>
              <a:rPr lang="fr-FR" dirty="0" smtClean="0"/>
              <a:t> </a:t>
            </a:r>
            <a:r>
              <a:rPr lang="fr-FR" dirty="0" smtClean="0"/>
              <a:t>                                                           </a:t>
            </a:r>
            <a:r>
              <a:rPr lang="fr-FR" dirty="0" smtClean="0">
                <a:solidFill>
                  <a:schemeClr val="tx1">
                    <a:lumMod val="65000"/>
                    <a:lumOff val="35000"/>
                  </a:schemeClr>
                </a:solidFill>
              </a:rPr>
              <a:t>D</a:t>
            </a:r>
            <a:r>
              <a:rPr lang="fr-FR" dirty="0" smtClean="0">
                <a:solidFill>
                  <a:schemeClr val="tx1">
                    <a:lumMod val="65000"/>
                    <a:lumOff val="35000"/>
                  </a:schemeClr>
                </a:solidFill>
                <a:latin typeface="Century" pitchFamily="18" charset="0"/>
              </a:rPr>
              <a:t>r</a:t>
            </a:r>
            <a:r>
              <a:rPr lang="fr-FR" dirty="0" smtClean="0">
                <a:solidFill>
                  <a:schemeClr val="tx1">
                    <a:lumMod val="65000"/>
                    <a:lumOff val="35000"/>
                  </a:schemeClr>
                </a:solidFill>
              </a:rPr>
              <a:t>. SALHI </a:t>
            </a:r>
            <a:r>
              <a:rPr lang="fr-FR" dirty="0" err="1" smtClean="0">
                <a:solidFill>
                  <a:schemeClr val="tx1">
                    <a:lumMod val="65000"/>
                    <a:lumOff val="35000"/>
                  </a:schemeClr>
                </a:solidFill>
              </a:rPr>
              <a:t>Ahlem</a:t>
            </a:r>
            <a:endParaRPr lang="fr-FR" dirty="0" smtClean="0">
              <a:solidFill>
                <a:schemeClr val="tx1">
                  <a:lumMod val="65000"/>
                  <a:lumOff val="35000"/>
                </a:schemeClr>
              </a:solidFill>
            </a:endParaRPr>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Syllabus Design</a:t>
            </a:r>
            <a:endParaRPr lang="fr-FR" b="1" dirty="0">
              <a:solidFill>
                <a:schemeClr val="accent1">
                  <a:lumMod val="75000"/>
                </a:schemeClr>
              </a:solidFill>
            </a:endParaRPr>
          </a:p>
        </p:txBody>
      </p:sp>
      <p:sp>
        <p:nvSpPr>
          <p:cNvPr id="3" name="Espace réservé du contenu 2"/>
          <p:cNvSpPr>
            <a:spLocks noGrp="1"/>
          </p:cNvSpPr>
          <p:nvPr>
            <p:ph sz="quarter" idx="1"/>
          </p:nvPr>
        </p:nvSpPr>
        <p:spPr/>
        <p:txBody>
          <a:bodyPr/>
          <a:lstStyle/>
          <a:p>
            <a:r>
              <a:rPr lang="en-US" dirty="0" smtClean="0"/>
              <a:t>“Syllabus” as “... a document which says what will (or at least what should) be learnt</a:t>
            </a:r>
            <a:r>
              <a:rPr lang="en-US" dirty="0" smtClean="0"/>
              <a:t>”.</a:t>
            </a:r>
          </a:p>
          <a:p>
            <a:pPr>
              <a:buNone/>
            </a:pPr>
            <a:r>
              <a:rPr lang="fr-FR" sz="1600" i="1" dirty="0" smtClean="0"/>
              <a:t>                                                                   Hutchinson &amp; Waters (1987: 80)</a:t>
            </a:r>
          </a:p>
          <a:p>
            <a:pPr>
              <a:buNone/>
            </a:pPr>
            <a:endParaRPr lang="fr-FR" sz="1600" i="1" dirty="0" smtClean="0"/>
          </a:p>
          <a:p>
            <a:r>
              <a:rPr lang="en-US" dirty="0" smtClean="0"/>
              <a:t>“</a:t>
            </a:r>
            <a:r>
              <a:rPr lang="en-US" dirty="0" smtClean="0"/>
              <a:t>a plan of work and is, thus, essential for the teacher, as a guideline and context of class content</a:t>
            </a:r>
            <a:r>
              <a:rPr lang="en-US" dirty="0" smtClean="0"/>
              <a:t>.”</a:t>
            </a:r>
          </a:p>
          <a:p>
            <a:pPr>
              <a:buNone/>
            </a:pPr>
            <a:r>
              <a:rPr lang="fr-FR" sz="1600" i="1" dirty="0" smtClean="0"/>
              <a:t>                                                                   Robinson </a:t>
            </a:r>
            <a:r>
              <a:rPr lang="fr-FR" sz="1600" i="1" dirty="0" smtClean="0"/>
              <a:t>(1991: 34) </a:t>
            </a:r>
            <a:endParaRPr lang="fr-FR" sz="16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Syllabus Design</a:t>
            </a:r>
            <a:endParaRPr lang="fr-FR" dirty="0"/>
          </a:p>
        </p:txBody>
      </p:sp>
      <p:sp>
        <p:nvSpPr>
          <p:cNvPr id="3" name="Espace réservé du contenu 2"/>
          <p:cNvSpPr>
            <a:spLocks noGrp="1"/>
          </p:cNvSpPr>
          <p:nvPr>
            <p:ph sz="quarter" idx="1"/>
          </p:nvPr>
        </p:nvSpPr>
        <p:spPr/>
        <p:txBody>
          <a:bodyPr/>
          <a:lstStyle/>
          <a:p>
            <a:r>
              <a:rPr lang="en-US" dirty="0" smtClean="0"/>
              <a:t>A </a:t>
            </a:r>
            <a:r>
              <a:rPr lang="en-US" dirty="0" smtClean="0"/>
              <a:t>syllabus consists of: </a:t>
            </a:r>
          </a:p>
          <a:p>
            <a:pPr>
              <a:buFont typeface="Wingdings" pitchFamily="2" charset="2"/>
              <a:buChar char="ü"/>
            </a:pPr>
            <a:r>
              <a:rPr lang="en-US" dirty="0" smtClean="0"/>
              <a:t>a </a:t>
            </a:r>
            <a:r>
              <a:rPr lang="en-US" dirty="0" smtClean="0"/>
              <a:t>comprehensive list of </a:t>
            </a:r>
            <a:r>
              <a:rPr lang="en-US" dirty="0" smtClean="0"/>
              <a:t> </a:t>
            </a:r>
            <a:r>
              <a:rPr lang="en-US" dirty="0" smtClean="0"/>
              <a:t>content items ( words, structures, </a:t>
            </a:r>
            <a:r>
              <a:rPr lang="en-US" dirty="0" smtClean="0"/>
              <a:t>topics) and process </a:t>
            </a:r>
            <a:r>
              <a:rPr lang="en-US" dirty="0" smtClean="0"/>
              <a:t>items ( tasks, </a:t>
            </a:r>
            <a:r>
              <a:rPr lang="en-US" dirty="0" smtClean="0"/>
              <a:t>methods)</a:t>
            </a:r>
          </a:p>
          <a:p>
            <a:pPr>
              <a:buFont typeface="Wingdings" pitchFamily="2" charset="2"/>
              <a:buChar char="ü"/>
            </a:pPr>
            <a:r>
              <a:rPr lang="en-US" dirty="0" smtClean="0"/>
              <a:t>Is </a:t>
            </a:r>
            <a:r>
              <a:rPr lang="en-US" dirty="0" smtClean="0"/>
              <a:t>ordered ( easier, more essential items first</a:t>
            </a:r>
            <a:r>
              <a:rPr lang="en-US" dirty="0" smtClean="0"/>
              <a:t>)</a:t>
            </a:r>
          </a:p>
          <a:p>
            <a:pPr>
              <a:buFont typeface="Wingdings" pitchFamily="2" charset="2"/>
              <a:buChar char="ü"/>
            </a:pPr>
            <a:r>
              <a:rPr lang="en-US" dirty="0" smtClean="0"/>
              <a:t>Has </a:t>
            </a:r>
            <a:r>
              <a:rPr lang="en-US" dirty="0" smtClean="0"/>
              <a:t>explicit </a:t>
            </a:r>
            <a:r>
              <a:rPr lang="en-US" dirty="0" smtClean="0"/>
              <a:t>document.</a:t>
            </a:r>
          </a:p>
          <a:p>
            <a:pPr>
              <a:buFont typeface="Wingdings" pitchFamily="2" charset="2"/>
              <a:buChar char="ü"/>
            </a:pPr>
            <a:r>
              <a:rPr lang="en-US" dirty="0" smtClean="0"/>
              <a:t>Is </a:t>
            </a:r>
            <a:r>
              <a:rPr lang="en-US" dirty="0" smtClean="0"/>
              <a:t>a public </a:t>
            </a:r>
            <a:r>
              <a:rPr lang="en-US" dirty="0" smtClean="0"/>
              <a:t>document.</a:t>
            </a:r>
          </a:p>
          <a:p>
            <a:pPr>
              <a:buFont typeface="Wingdings" pitchFamily="2" charset="2"/>
              <a:buChar char="ü"/>
            </a:pPr>
            <a:r>
              <a:rPr lang="en-US" dirty="0" smtClean="0"/>
              <a:t>May </a:t>
            </a:r>
            <a:r>
              <a:rPr lang="en-US" dirty="0" smtClean="0"/>
              <a:t>indicate a time </a:t>
            </a:r>
            <a:r>
              <a:rPr lang="en-US" dirty="0" smtClean="0"/>
              <a:t>schedule.</a:t>
            </a:r>
          </a:p>
          <a:p>
            <a:pPr>
              <a:buFont typeface="Wingdings" pitchFamily="2" charset="2"/>
              <a:buChar char="ü"/>
            </a:pPr>
            <a:r>
              <a:rPr lang="en-US" dirty="0" smtClean="0"/>
              <a:t>May </a:t>
            </a:r>
            <a:r>
              <a:rPr lang="en-US" dirty="0" smtClean="0"/>
              <a:t>indicate preferred methodology or </a:t>
            </a:r>
            <a:r>
              <a:rPr lang="en-US" dirty="0" smtClean="0"/>
              <a:t>approach</a:t>
            </a:r>
          </a:p>
          <a:p>
            <a:pPr>
              <a:buFont typeface="Wingdings" pitchFamily="2" charset="2"/>
              <a:buChar char="ü"/>
            </a:pPr>
            <a:r>
              <a:rPr lang="en-US" dirty="0" smtClean="0"/>
              <a:t> May </a:t>
            </a:r>
            <a:r>
              <a:rPr lang="en-US" dirty="0" smtClean="0"/>
              <a:t>recommend materials </a:t>
            </a:r>
            <a:endParaRPr lang="en-US" dirty="0" smtClean="0"/>
          </a:p>
          <a:p>
            <a:pPr algn="r">
              <a:buNone/>
            </a:pPr>
            <a:r>
              <a:rPr lang="fr-FR" sz="1800" i="1" dirty="0" err="1" smtClean="0"/>
              <a:t>Basturkmen</a:t>
            </a:r>
            <a:r>
              <a:rPr lang="fr-FR" sz="1800" i="1" dirty="0" smtClean="0"/>
              <a:t> (2006:20)</a:t>
            </a:r>
            <a:endParaRPr lang="fr-FR" sz="1800"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Types of </a:t>
            </a:r>
            <a:r>
              <a:rPr lang="fr-FR" b="1" dirty="0" err="1" smtClean="0">
                <a:solidFill>
                  <a:schemeClr val="accent1">
                    <a:lumMod val="75000"/>
                  </a:schemeClr>
                </a:solidFill>
              </a:rPr>
              <a:t>Syllabi</a:t>
            </a:r>
            <a:endParaRPr lang="fr-FR" b="1" dirty="0">
              <a:solidFill>
                <a:schemeClr val="accent1">
                  <a:lumMod val="75000"/>
                </a:schemeClr>
              </a:solidFill>
            </a:endParaRPr>
          </a:p>
        </p:txBody>
      </p:sp>
      <p:sp>
        <p:nvSpPr>
          <p:cNvPr id="3" name="Espace réservé du contenu 2"/>
          <p:cNvSpPr>
            <a:spLocks noGrp="1"/>
          </p:cNvSpPr>
          <p:nvPr>
            <p:ph sz="quarter" idx="1"/>
          </p:nvPr>
        </p:nvSpPr>
        <p:spPr/>
        <p:txBody>
          <a:bodyPr>
            <a:normAutofit fontScale="92500" lnSpcReduction="10000"/>
          </a:bodyPr>
          <a:lstStyle/>
          <a:p>
            <a:pPr algn="just">
              <a:buNone/>
            </a:pPr>
            <a:r>
              <a:rPr lang="fr-FR" dirty="0" smtClean="0"/>
              <a:t>	</a:t>
            </a:r>
            <a:r>
              <a:rPr lang="fr-FR" b="1" dirty="0" smtClean="0">
                <a:solidFill>
                  <a:schemeClr val="accent2">
                    <a:lumMod val="50000"/>
                  </a:schemeClr>
                </a:solidFill>
              </a:rPr>
              <a:t>a-</a:t>
            </a:r>
            <a:r>
              <a:rPr lang="fr-FR" b="1" dirty="0" err="1" smtClean="0">
                <a:solidFill>
                  <a:schemeClr val="accent2">
                    <a:lumMod val="50000"/>
                  </a:schemeClr>
                </a:solidFill>
              </a:rPr>
              <a:t>Synthetic</a:t>
            </a:r>
            <a:r>
              <a:rPr lang="fr-FR" b="1" dirty="0" smtClean="0">
                <a:solidFill>
                  <a:schemeClr val="accent2">
                    <a:lumMod val="50000"/>
                  </a:schemeClr>
                </a:solidFill>
              </a:rPr>
              <a:t> </a:t>
            </a:r>
            <a:r>
              <a:rPr lang="fr-FR" b="1" dirty="0" err="1" smtClean="0">
                <a:solidFill>
                  <a:schemeClr val="accent2">
                    <a:lumMod val="50000"/>
                  </a:schemeClr>
                </a:solidFill>
              </a:rPr>
              <a:t>syllabi</a:t>
            </a:r>
            <a:r>
              <a:rPr lang="fr-FR" b="1" dirty="0" smtClean="0">
                <a:solidFill>
                  <a:schemeClr val="accent2">
                    <a:lumMod val="50000"/>
                  </a:schemeClr>
                </a:solidFill>
              </a:rPr>
              <a:t>: </a:t>
            </a:r>
            <a:r>
              <a:rPr lang="en-US" dirty="0" smtClean="0"/>
              <a:t>the </a:t>
            </a:r>
            <a:r>
              <a:rPr lang="en-US" dirty="0" smtClean="0"/>
              <a:t>teaching/ learning process is based on providing the different language forms and structures separately. </a:t>
            </a:r>
            <a:r>
              <a:rPr lang="en-US" dirty="0" smtClean="0"/>
              <a:t>“…</a:t>
            </a:r>
            <a:r>
              <a:rPr lang="en-US" dirty="0" smtClean="0"/>
              <a:t>rely on learners (assumed) ability to learn a language in parts independently of one another, and also to integrate, or </a:t>
            </a:r>
            <a:r>
              <a:rPr lang="en-US" dirty="0" err="1" smtClean="0"/>
              <a:t>synthesise</a:t>
            </a:r>
            <a:r>
              <a:rPr lang="en-US" dirty="0" smtClean="0"/>
              <a:t> the pieces when the time comes to use them for communicative purposes” ( Long &amp; Crookes, 1993:12). </a:t>
            </a:r>
            <a:endParaRPr lang="en-US" dirty="0" smtClean="0"/>
          </a:p>
          <a:p>
            <a:pPr algn="just">
              <a:buNone/>
            </a:pPr>
            <a:r>
              <a:rPr lang="fr-FR" dirty="0" smtClean="0"/>
              <a:t>	</a:t>
            </a:r>
            <a:r>
              <a:rPr lang="fr-FR" b="1" dirty="0" smtClean="0">
                <a:solidFill>
                  <a:schemeClr val="accent2">
                    <a:lumMod val="50000"/>
                  </a:schemeClr>
                </a:solidFill>
              </a:rPr>
              <a:t>b-</a:t>
            </a:r>
            <a:r>
              <a:rPr lang="fr-FR" b="1" dirty="0" err="1" smtClean="0">
                <a:solidFill>
                  <a:schemeClr val="accent2">
                    <a:lumMod val="50000"/>
                  </a:schemeClr>
                </a:solidFill>
              </a:rPr>
              <a:t>Analytic</a:t>
            </a:r>
            <a:r>
              <a:rPr lang="fr-FR" b="1" dirty="0" smtClean="0">
                <a:solidFill>
                  <a:schemeClr val="accent2">
                    <a:lumMod val="50000"/>
                  </a:schemeClr>
                </a:solidFill>
              </a:rPr>
              <a:t> </a:t>
            </a:r>
            <a:r>
              <a:rPr lang="fr-FR" b="1" dirty="0" err="1" smtClean="0">
                <a:solidFill>
                  <a:schemeClr val="accent2">
                    <a:lumMod val="50000"/>
                  </a:schemeClr>
                </a:solidFill>
              </a:rPr>
              <a:t>Syllabi</a:t>
            </a:r>
            <a:r>
              <a:rPr lang="fr-FR" b="1" dirty="0" smtClean="0">
                <a:solidFill>
                  <a:schemeClr val="accent2">
                    <a:lumMod val="50000"/>
                  </a:schemeClr>
                </a:solidFill>
              </a:rPr>
              <a:t>: </a:t>
            </a:r>
            <a:r>
              <a:rPr lang="en-US" dirty="0" smtClean="0"/>
              <a:t>are based on learners‟ personal capacities and aptitudes to produce the different grammatical structures and forms</a:t>
            </a:r>
            <a:r>
              <a:rPr lang="en-US" dirty="0" smtClean="0"/>
              <a:t>.</a:t>
            </a:r>
          </a:p>
          <a:p>
            <a:pPr algn="just">
              <a:buNone/>
            </a:pPr>
            <a:r>
              <a:rPr lang="en-US" dirty="0" smtClean="0"/>
              <a:t>	“… </a:t>
            </a:r>
            <a:r>
              <a:rPr lang="en-US" dirty="0" smtClean="0"/>
              <a:t>rely on the learners‟ ability to induce and infer language rules, as well as on innate knowledge of linguistic universals” (Long &amp; Crookes, 1993:11). </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Conditions to Syllabus Design</a:t>
            </a:r>
            <a:endParaRPr lang="fr-FR" b="1" dirty="0">
              <a:solidFill>
                <a:schemeClr val="accent1">
                  <a:lumMod val="75000"/>
                </a:schemeClr>
              </a:solidFill>
            </a:endParaRPr>
          </a:p>
        </p:txBody>
      </p:sp>
      <p:sp>
        <p:nvSpPr>
          <p:cNvPr id="3" name="Espace réservé du contenu 2"/>
          <p:cNvSpPr>
            <a:spLocks noGrp="1"/>
          </p:cNvSpPr>
          <p:nvPr>
            <p:ph sz="quarter" idx="1"/>
          </p:nvPr>
        </p:nvSpPr>
        <p:spPr/>
        <p:txBody>
          <a:bodyPr/>
          <a:lstStyle/>
          <a:p>
            <a:pPr algn="just">
              <a:buFont typeface="Wingdings" pitchFamily="2" charset="2"/>
              <a:buChar char="q"/>
            </a:pPr>
            <a:r>
              <a:rPr lang="en-US" b="1" dirty="0" err="1" smtClean="0">
                <a:solidFill>
                  <a:schemeClr val="accent2">
                    <a:lumMod val="50000"/>
                  </a:schemeClr>
                </a:solidFill>
              </a:rPr>
              <a:t>Learnability</a:t>
            </a:r>
            <a:r>
              <a:rPr lang="en-US" b="1" dirty="0" smtClean="0">
                <a:solidFill>
                  <a:schemeClr val="accent2">
                    <a:lumMod val="50000"/>
                  </a:schemeClr>
                </a:solidFill>
              </a:rPr>
              <a:t>:</a:t>
            </a:r>
            <a:r>
              <a:rPr lang="en-US" dirty="0" smtClean="0"/>
              <a:t> the content should be </a:t>
            </a:r>
            <a:r>
              <a:rPr lang="en-US" dirty="0" err="1" smtClean="0"/>
              <a:t>organised</a:t>
            </a:r>
            <a:r>
              <a:rPr lang="en-US" dirty="0" smtClean="0"/>
              <a:t> in a gradual manner in order to be more efficient, i.e. from the easier themes to the more complex ones. </a:t>
            </a:r>
          </a:p>
          <a:p>
            <a:pPr algn="just">
              <a:buFont typeface="Wingdings" pitchFamily="2" charset="2"/>
              <a:buChar char="q"/>
            </a:pPr>
            <a:r>
              <a:rPr lang="en-US" b="1" dirty="0" smtClean="0">
                <a:solidFill>
                  <a:schemeClr val="accent2">
                    <a:lumMod val="50000"/>
                  </a:schemeClr>
                </a:solidFill>
              </a:rPr>
              <a:t>Frequency</a:t>
            </a:r>
            <a:r>
              <a:rPr lang="en-US" b="1" dirty="0" smtClean="0">
                <a:solidFill>
                  <a:schemeClr val="accent2">
                    <a:lumMod val="50000"/>
                  </a:schemeClr>
                </a:solidFill>
              </a:rPr>
              <a:t>:</a:t>
            </a:r>
            <a:r>
              <a:rPr lang="en-US" dirty="0" smtClean="0"/>
              <a:t> integration of the most frequent items used in target language. </a:t>
            </a:r>
          </a:p>
          <a:p>
            <a:pPr algn="just">
              <a:buFont typeface="Wingdings" pitchFamily="2" charset="2"/>
              <a:buChar char="q"/>
            </a:pPr>
            <a:r>
              <a:rPr lang="en-US" b="1" dirty="0" smtClean="0">
                <a:solidFill>
                  <a:schemeClr val="accent2">
                    <a:lumMod val="50000"/>
                  </a:schemeClr>
                </a:solidFill>
              </a:rPr>
              <a:t>Coverage</a:t>
            </a:r>
            <a:r>
              <a:rPr lang="en-US" b="1" dirty="0" smtClean="0">
                <a:solidFill>
                  <a:schemeClr val="accent2">
                    <a:lumMod val="50000"/>
                  </a:schemeClr>
                </a:solidFill>
              </a:rPr>
              <a:t>: </a:t>
            </a:r>
            <a:r>
              <a:rPr lang="en-US" dirty="0" smtClean="0"/>
              <a:t>incorporate the terminology and structures that have wider coverage in the use of the language. </a:t>
            </a:r>
          </a:p>
          <a:p>
            <a:pPr algn="just">
              <a:buFont typeface="Wingdings" pitchFamily="2" charset="2"/>
              <a:buChar char="q"/>
            </a:pPr>
            <a:r>
              <a:rPr lang="en-US" b="1" dirty="0" smtClean="0">
                <a:solidFill>
                  <a:schemeClr val="accent2">
                    <a:lumMod val="50000"/>
                  </a:schemeClr>
                </a:solidFill>
              </a:rPr>
              <a:t>Usefulness</a:t>
            </a:r>
            <a:r>
              <a:rPr lang="en-US" b="1" dirty="0" smtClean="0">
                <a:solidFill>
                  <a:schemeClr val="accent2">
                    <a:lumMod val="50000"/>
                  </a:schemeClr>
                </a:solidFill>
              </a:rPr>
              <a:t>:</a:t>
            </a:r>
            <a:r>
              <a:rPr lang="en-US" dirty="0" smtClean="0"/>
              <a:t> set up language forms and skills that are socially useful for the learners</a:t>
            </a:r>
            <a:r>
              <a:rPr lang="en-US" dirty="0" smtClean="0"/>
              <a:t>.</a:t>
            </a:r>
          </a:p>
          <a:p>
            <a:pPr algn="r">
              <a:buNone/>
            </a:pPr>
            <a:r>
              <a:rPr lang="fr-FR" sz="1800" i="1" dirty="0" smtClean="0"/>
              <a:t>(</a:t>
            </a:r>
            <a:r>
              <a:rPr lang="fr-FR" sz="1800" i="1" dirty="0" err="1" smtClean="0"/>
              <a:t>Harmer</a:t>
            </a:r>
            <a:r>
              <a:rPr lang="fr-FR" sz="1800" i="1" dirty="0" smtClean="0"/>
              <a:t>, 2001:295)</a:t>
            </a:r>
            <a:endParaRPr lang="fr-FR" sz="1800"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ESP Syllabus</a:t>
            </a:r>
            <a:endParaRPr lang="fr-FR" b="1" dirty="0">
              <a:solidFill>
                <a:schemeClr val="accent1">
                  <a:lumMod val="75000"/>
                </a:schemeClr>
              </a:solidFill>
            </a:endParaRPr>
          </a:p>
        </p:txBody>
      </p:sp>
      <p:sp>
        <p:nvSpPr>
          <p:cNvPr id="3" name="Espace réservé du contenu 2"/>
          <p:cNvSpPr>
            <a:spLocks noGrp="1"/>
          </p:cNvSpPr>
          <p:nvPr>
            <p:ph sz="quarter" idx="1"/>
          </p:nvPr>
        </p:nvSpPr>
        <p:spPr/>
        <p:txBody>
          <a:bodyPr>
            <a:normAutofit fontScale="92500" lnSpcReduction="10000"/>
          </a:bodyPr>
          <a:lstStyle/>
          <a:p>
            <a:pPr algn="just"/>
            <a:r>
              <a:rPr lang="en-US" dirty="0" smtClean="0"/>
              <a:t>Designing an ESP syllabus is not an easy task to perform because of its significant and complex role</a:t>
            </a:r>
            <a:r>
              <a:rPr lang="en-US" dirty="0" smtClean="0"/>
              <a:t>.</a:t>
            </a:r>
          </a:p>
          <a:p>
            <a:pPr algn="just"/>
            <a:r>
              <a:rPr lang="en-US" dirty="0" smtClean="0"/>
              <a:t>Syllabus </a:t>
            </a:r>
            <a:r>
              <a:rPr lang="en-US" dirty="0" smtClean="0"/>
              <a:t>designers need to be aware of the different functions the syllabus fulfils so that it can be designed and used most appropriately</a:t>
            </a:r>
            <a:r>
              <a:rPr lang="en-US" dirty="0" smtClean="0"/>
              <a:t>.</a:t>
            </a:r>
          </a:p>
          <a:p>
            <a:pPr algn="just"/>
            <a:r>
              <a:rPr lang="en-US" dirty="0" smtClean="0"/>
              <a:t>In ESP, the nature of the content is extracted from real life situations in which the syllabus designers have to select the most relevant language discourses that will supply for learners target requirements. </a:t>
            </a:r>
            <a:endParaRPr lang="en-US" dirty="0" smtClean="0"/>
          </a:p>
          <a:p>
            <a:pPr algn="just"/>
            <a:r>
              <a:rPr lang="en-US" dirty="0" smtClean="0"/>
              <a:t>ESP rejects „synthetic‟ approaches to course design (</a:t>
            </a:r>
            <a:r>
              <a:rPr lang="en-US" dirty="0" err="1" smtClean="0"/>
              <a:t>Basturkmen</a:t>
            </a:r>
            <a:r>
              <a:rPr lang="en-US" dirty="0" smtClean="0"/>
              <a:t> 2006:103); so, it is important to present the language using an eclectic method by combining the required features of the language systematically and gradually according to the target objectives. </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ESP Syllabus</a:t>
            </a:r>
            <a:endParaRPr lang="fr-FR" dirty="0"/>
          </a:p>
        </p:txBody>
      </p:sp>
      <p:sp>
        <p:nvSpPr>
          <p:cNvPr id="3" name="Espace réservé du contenu 2"/>
          <p:cNvSpPr>
            <a:spLocks noGrp="1"/>
          </p:cNvSpPr>
          <p:nvPr>
            <p:ph sz="quarter" idx="1"/>
          </p:nvPr>
        </p:nvSpPr>
        <p:spPr/>
        <p:txBody>
          <a:bodyPr/>
          <a:lstStyle/>
          <a:p>
            <a:pPr algn="just"/>
            <a:r>
              <a:rPr lang="en-US" dirty="0" smtClean="0"/>
              <a:t>The syllabus is also an essential document in the teaching/learning process since it provides a set of principles for materials production, teaching, and testing; this is why, it should </a:t>
            </a:r>
            <a:r>
              <a:rPr lang="en-US" dirty="0" smtClean="0"/>
              <a:t>be:</a:t>
            </a:r>
          </a:p>
          <a:p>
            <a:pPr algn="just">
              <a:buFont typeface="Wingdings" pitchFamily="2" charset="2"/>
              <a:buChar char="§"/>
            </a:pPr>
            <a:r>
              <a:rPr lang="en-US" dirty="0" smtClean="0"/>
              <a:t> </a:t>
            </a:r>
            <a:r>
              <a:rPr lang="en-US" dirty="0" smtClean="0"/>
              <a:t>flexible, </a:t>
            </a:r>
            <a:endParaRPr lang="en-US" dirty="0" smtClean="0"/>
          </a:p>
          <a:p>
            <a:pPr algn="just">
              <a:buFont typeface="Wingdings" pitchFamily="2" charset="2"/>
              <a:buChar char="§"/>
            </a:pPr>
            <a:r>
              <a:rPr lang="en-US" dirty="0" smtClean="0"/>
              <a:t>open-ended</a:t>
            </a:r>
            <a:r>
              <a:rPr lang="en-US" dirty="0" smtClean="0"/>
              <a:t>, and </a:t>
            </a:r>
            <a:endParaRPr lang="en-US" dirty="0" smtClean="0"/>
          </a:p>
          <a:p>
            <a:pPr algn="just">
              <a:buFont typeface="Wingdings" pitchFamily="2" charset="2"/>
              <a:buChar char="§"/>
            </a:pPr>
            <a:r>
              <a:rPr lang="en-US" dirty="0" smtClean="0"/>
              <a:t>subject </a:t>
            </a:r>
            <a:r>
              <a:rPr lang="en-US" dirty="0" smtClean="0"/>
              <a:t>to regular adjustment. </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ESP Syllabus</a:t>
            </a:r>
            <a:endParaRPr lang="fr-FR" dirty="0"/>
          </a:p>
        </p:txBody>
      </p:sp>
      <p:sp>
        <p:nvSpPr>
          <p:cNvPr id="3" name="Espace réservé du contenu 2"/>
          <p:cNvSpPr>
            <a:spLocks noGrp="1"/>
          </p:cNvSpPr>
          <p:nvPr>
            <p:ph sz="quarter" idx="1"/>
          </p:nvPr>
        </p:nvSpPr>
        <p:spPr/>
        <p:txBody>
          <a:bodyPr>
            <a:normAutofit/>
          </a:bodyPr>
          <a:lstStyle/>
          <a:p>
            <a:pPr marL="457200" indent="-457200">
              <a:buFont typeface="+mj-lt"/>
              <a:buAutoNum type="alphaUcPeriod"/>
            </a:pPr>
            <a:r>
              <a:rPr lang="fr-FR" b="1" dirty="0" err="1" smtClean="0">
                <a:solidFill>
                  <a:schemeClr val="accent2">
                    <a:lumMod val="50000"/>
                  </a:schemeClr>
                </a:solidFill>
              </a:rPr>
              <a:t>Material</a:t>
            </a:r>
            <a:r>
              <a:rPr lang="fr-FR" b="1" dirty="0" smtClean="0">
                <a:solidFill>
                  <a:schemeClr val="accent2">
                    <a:lumMod val="50000"/>
                  </a:schemeClr>
                </a:solidFill>
              </a:rPr>
              <a:t> </a:t>
            </a:r>
            <a:r>
              <a:rPr lang="fr-FR" b="1" dirty="0" smtClean="0">
                <a:solidFill>
                  <a:schemeClr val="accent2">
                    <a:lumMod val="50000"/>
                  </a:schemeClr>
                </a:solidFill>
              </a:rPr>
              <a:t>Production</a:t>
            </a:r>
          </a:p>
          <a:p>
            <a:pPr marL="457200" indent="-457200" algn="just">
              <a:buNone/>
            </a:pPr>
            <a:r>
              <a:rPr lang="en-US" dirty="0" smtClean="0"/>
              <a:t>	In </a:t>
            </a:r>
            <a:r>
              <a:rPr lang="en-US" dirty="0" smtClean="0"/>
              <a:t>order to assist and guide ESP teachers </a:t>
            </a:r>
            <a:r>
              <a:rPr lang="en-US" dirty="0" smtClean="0"/>
              <a:t>in producing </a:t>
            </a:r>
            <a:r>
              <a:rPr lang="en-US" dirty="0" smtClean="0"/>
              <a:t>adequate materials, Hutchinson &amp; Waters (1987:106-108) identify some defining </a:t>
            </a:r>
            <a:r>
              <a:rPr lang="en-US" dirty="0" smtClean="0"/>
              <a:t>principles:</a:t>
            </a:r>
          </a:p>
          <a:p>
            <a:pPr marL="457200" indent="-457200" algn="just">
              <a:buFont typeface="+mj-lt"/>
              <a:buAutoNum type="arabicPeriod"/>
            </a:pPr>
            <a:r>
              <a:rPr lang="en-US" i="1" dirty="0" smtClean="0"/>
              <a:t>good </a:t>
            </a:r>
            <a:r>
              <a:rPr lang="en-US" i="1" dirty="0" smtClean="0"/>
              <a:t>materials give a stimulus to learning</a:t>
            </a:r>
            <a:r>
              <a:rPr lang="en-US" dirty="0" smtClean="0"/>
              <a:t>; in other words, they do not teach but, encourage learners to learn, they will, therefore, </a:t>
            </a:r>
            <a:r>
              <a:rPr lang="en-US" dirty="0" smtClean="0"/>
              <a:t>contain interesting texts, enjoyable activities, opportunities </a:t>
            </a:r>
            <a:r>
              <a:rPr lang="en-US" dirty="0" smtClean="0"/>
              <a:t>for learners to use their existing knowledge and </a:t>
            </a:r>
            <a:r>
              <a:rPr lang="en-US" dirty="0" smtClean="0"/>
              <a:t>skills, a content </a:t>
            </a:r>
            <a:r>
              <a:rPr lang="en-US" dirty="0" smtClean="0"/>
              <a:t>which both learner and teacher can cope with. </a:t>
            </a:r>
            <a:endParaRPr lang="en-US" dirty="0" smtClean="0"/>
          </a:p>
          <a:p>
            <a:pPr marL="457200" indent="-457200" algn="just">
              <a:buFont typeface="+mj-lt"/>
              <a:buAutoNum type="arabicPeriod"/>
            </a:pPr>
            <a:endParaRPr lang="en-US" dirty="0" smtClean="0"/>
          </a:p>
          <a:p>
            <a:pPr marL="457200" indent="-457200" algn="just">
              <a:buNone/>
            </a:pPr>
            <a:endParaRPr lang="fr-FR" b="1"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ESP Syllabus</a:t>
            </a:r>
            <a:endParaRPr lang="fr-FR" dirty="0"/>
          </a:p>
        </p:txBody>
      </p:sp>
      <p:sp>
        <p:nvSpPr>
          <p:cNvPr id="3" name="Espace réservé du contenu 2"/>
          <p:cNvSpPr>
            <a:spLocks noGrp="1"/>
          </p:cNvSpPr>
          <p:nvPr>
            <p:ph sz="quarter" idx="1"/>
          </p:nvPr>
        </p:nvSpPr>
        <p:spPr/>
        <p:txBody>
          <a:bodyPr>
            <a:normAutofit fontScale="85000" lnSpcReduction="10000"/>
          </a:bodyPr>
          <a:lstStyle/>
          <a:p>
            <a:pPr marL="457200" indent="-457200" algn="just">
              <a:buFont typeface="+mj-lt"/>
              <a:buAutoNum type="arabicPeriod" startAt="2"/>
            </a:pPr>
            <a:r>
              <a:rPr lang="en-US" i="1" dirty="0" smtClean="0"/>
              <a:t>Adequate materials provide a comprehensible and rational unit structure </a:t>
            </a:r>
            <a:r>
              <a:rPr lang="en-US" dirty="0" smtClean="0"/>
              <a:t>which will conduct both the teacher and the learner through a range of activities in such a way as to </a:t>
            </a:r>
            <a:r>
              <a:rPr lang="en-US" dirty="0" err="1" smtClean="0"/>
              <a:t>maximise</a:t>
            </a:r>
            <a:r>
              <a:rPr lang="en-US" dirty="0" smtClean="0"/>
              <a:t> the chances of learning</a:t>
            </a:r>
            <a:r>
              <a:rPr lang="en-US" dirty="0" smtClean="0"/>
              <a:t>.</a:t>
            </a:r>
          </a:p>
          <a:p>
            <a:pPr marL="457200" indent="-457200" algn="just">
              <a:buFont typeface="+mj-lt"/>
              <a:buAutoNum type="arabicPeriod" startAt="2"/>
            </a:pPr>
            <a:r>
              <a:rPr lang="en-US" i="1" dirty="0" smtClean="0"/>
              <a:t>Materials </a:t>
            </a:r>
            <a:r>
              <a:rPr lang="en-US" i="1" dirty="0" smtClean="0"/>
              <a:t>should represent a vision of the nature of language and learning</a:t>
            </a:r>
            <a:r>
              <a:rPr lang="en-US" dirty="0" smtClean="0"/>
              <a:t>, and reflect the teacher considerations and feelings about the learning process. </a:t>
            </a:r>
          </a:p>
          <a:p>
            <a:pPr marL="457200" indent="-457200" algn="just">
              <a:buFont typeface="+mj-lt"/>
              <a:buAutoNum type="arabicPeriod" startAt="2"/>
            </a:pPr>
            <a:r>
              <a:rPr lang="en-US" i="1" dirty="0" smtClean="0"/>
              <a:t>Materials </a:t>
            </a:r>
            <a:r>
              <a:rPr lang="en-US" i="1" dirty="0" smtClean="0"/>
              <a:t>should reveal the nature of learning tasks </a:t>
            </a:r>
            <a:r>
              <a:rPr lang="en-US" dirty="0" smtClean="0"/>
              <a:t>and should “create a balance outlook which both reflects the complexity of the task, yet makes it appear manageable.” (Ibid, 1987:108). </a:t>
            </a:r>
          </a:p>
          <a:p>
            <a:pPr marL="457200" indent="-457200" algn="just">
              <a:buFont typeface="+mj-lt"/>
              <a:buAutoNum type="arabicPeriod" startAt="2"/>
            </a:pPr>
            <a:r>
              <a:rPr lang="en-US" i="1" dirty="0" smtClean="0"/>
              <a:t>Materials </a:t>
            </a:r>
            <a:r>
              <a:rPr lang="en-US" i="1" dirty="0" smtClean="0"/>
              <a:t>should introduce the teachers to the use of new and updated teaching techniques. </a:t>
            </a:r>
          </a:p>
          <a:p>
            <a:pPr marL="457200" indent="-457200" algn="just">
              <a:buFont typeface="+mj-lt"/>
              <a:buAutoNum type="arabicPeriod" startAt="2"/>
            </a:pPr>
            <a:r>
              <a:rPr lang="en-US" i="1" dirty="0" smtClean="0"/>
              <a:t>Materials </a:t>
            </a:r>
            <a:r>
              <a:rPr lang="en-US" i="1" dirty="0" smtClean="0"/>
              <a:t>should supply appropriate and correct representation of language </a:t>
            </a:r>
            <a:r>
              <a:rPr lang="en-US" i="1" dirty="0" smtClean="0"/>
              <a:t>use.</a:t>
            </a:r>
            <a:endParaRPr lang="fr-FR" i="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ESP Syllabus</a:t>
            </a:r>
            <a:endParaRPr lang="fr-FR" dirty="0"/>
          </a:p>
        </p:txBody>
      </p:sp>
      <p:sp>
        <p:nvSpPr>
          <p:cNvPr id="3" name="Espace réservé du contenu 2"/>
          <p:cNvSpPr>
            <a:spLocks noGrp="1"/>
          </p:cNvSpPr>
          <p:nvPr>
            <p:ph sz="quarter" idx="1"/>
          </p:nvPr>
        </p:nvSpPr>
        <p:spPr/>
        <p:txBody>
          <a:bodyPr>
            <a:normAutofit fontScale="92500" lnSpcReduction="10000"/>
          </a:bodyPr>
          <a:lstStyle/>
          <a:p>
            <a:pPr marL="457200" indent="-457200">
              <a:buFont typeface="+mj-lt"/>
              <a:buAutoNum type="alphaUcPeriod" startAt="2"/>
            </a:pPr>
            <a:r>
              <a:rPr lang="fr-FR" b="1" dirty="0" err="1" smtClean="0">
                <a:solidFill>
                  <a:schemeClr val="accent2">
                    <a:lumMod val="50000"/>
                  </a:schemeClr>
                </a:solidFill>
              </a:rPr>
              <a:t>Teaching</a:t>
            </a:r>
            <a:endParaRPr lang="fr-FR" b="1" dirty="0" smtClean="0">
              <a:solidFill>
                <a:schemeClr val="accent2">
                  <a:lumMod val="50000"/>
                </a:schemeClr>
              </a:solidFill>
            </a:endParaRPr>
          </a:p>
          <a:p>
            <a:pPr marL="457200" indent="-457200" algn="just">
              <a:buNone/>
            </a:pPr>
            <a:r>
              <a:rPr lang="fr-FR" dirty="0" smtClean="0">
                <a:solidFill>
                  <a:schemeClr val="accent2">
                    <a:lumMod val="50000"/>
                  </a:schemeClr>
                </a:solidFill>
              </a:rPr>
              <a:t>	</a:t>
            </a:r>
            <a:r>
              <a:rPr lang="en-US" dirty="0" smtClean="0"/>
              <a:t>The final aim of designing materials is the performance of the task; hence, with the help of the teacher, the students need to be given activities to achieve this aim. In an ESP situation, the roles of the teacher would </a:t>
            </a:r>
            <a:r>
              <a:rPr lang="en-US" dirty="0" smtClean="0"/>
              <a:t>be:</a:t>
            </a:r>
          </a:p>
          <a:p>
            <a:pPr marL="457200" indent="-457200">
              <a:buFont typeface="Wingdings" pitchFamily="2" charset="2"/>
              <a:buChar char="ü"/>
            </a:pPr>
            <a:r>
              <a:rPr lang="en-US" dirty="0" smtClean="0"/>
              <a:t> instructor</a:t>
            </a:r>
            <a:r>
              <a:rPr lang="en-US" dirty="0" smtClean="0"/>
              <a:t>, </a:t>
            </a:r>
            <a:endParaRPr lang="en-US" dirty="0" smtClean="0"/>
          </a:p>
          <a:p>
            <a:pPr marL="457200" indent="-457200">
              <a:buFont typeface="Wingdings" pitchFamily="2" charset="2"/>
              <a:buChar char="ü"/>
            </a:pPr>
            <a:r>
              <a:rPr lang="en-US" dirty="0" smtClean="0"/>
              <a:t>facilitator</a:t>
            </a:r>
            <a:r>
              <a:rPr lang="en-US" dirty="0" smtClean="0"/>
              <a:t>, </a:t>
            </a:r>
            <a:endParaRPr lang="en-US" dirty="0" smtClean="0"/>
          </a:p>
          <a:p>
            <a:pPr marL="457200" indent="-457200">
              <a:buFont typeface="Wingdings" pitchFamily="2" charset="2"/>
              <a:buChar char="ü"/>
            </a:pPr>
            <a:r>
              <a:rPr lang="en-US" dirty="0" smtClean="0"/>
              <a:t>role-advisor</a:t>
            </a:r>
            <a:r>
              <a:rPr lang="en-US" dirty="0" smtClean="0"/>
              <a:t>, </a:t>
            </a:r>
            <a:endParaRPr lang="en-US" dirty="0" smtClean="0"/>
          </a:p>
          <a:p>
            <a:pPr marL="457200" indent="-457200">
              <a:buFont typeface="Wingdings" pitchFamily="2" charset="2"/>
              <a:buChar char="ü"/>
            </a:pPr>
            <a:r>
              <a:rPr lang="en-US" dirty="0" smtClean="0"/>
              <a:t>monitor</a:t>
            </a:r>
            <a:r>
              <a:rPr lang="en-US" dirty="0" smtClean="0"/>
              <a:t>, </a:t>
            </a:r>
            <a:endParaRPr lang="en-US" dirty="0" smtClean="0"/>
          </a:p>
          <a:p>
            <a:pPr marL="457200" indent="-457200">
              <a:buFont typeface="Wingdings" pitchFamily="2" charset="2"/>
              <a:buChar char="ü"/>
            </a:pPr>
            <a:r>
              <a:rPr lang="en-US" dirty="0" err="1" smtClean="0"/>
              <a:t>cocommunicator</a:t>
            </a:r>
            <a:r>
              <a:rPr lang="en-US" dirty="0" smtClean="0"/>
              <a:t>, </a:t>
            </a:r>
            <a:endParaRPr lang="en-US" dirty="0" smtClean="0"/>
          </a:p>
          <a:p>
            <a:pPr marL="457200" indent="-457200">
              <a:buFont typeface="Wingdings" pitchFamily="2" charset="2"/>
              <a:buChar char="ü"/>
            </a:pPr>
            <a:r>
              <a:rPr lang="en-US" dirty="0" smtClean="0"/>
              <a:t>classroom </a:t>
            </a:r>
            <a:r>
              <a:rPr lang="en-US" dirty="0" smtClean="0"/>
              <a:t>manager and </a:t>
            </a:r>
            <a:endParaRPr lang="en-US" dirty="0" smtClean="0"/>
          </a:p>
          <a:p>
            <a:pPr marL="457200" indent="-457200">
              <a:buFont typeface="Wingdings" pitchFamily="2" charset="2"/>
              <a:buChar char="ü"/>
            </a:pPr>
            <a:r>
              <a:rPr lang="en-US" dirty="0" smtClean="0"/>
              <a:t>consultant</a:t>
            </a:r>
            <a:r>
              <a:rPr lang="en-US" dirty="0" smtClean="0"/>
              <a:t>”. </a:t>
            </a:r>
            <a:r>
              <a:rPr lang="en-US" dirty="0" smtClean="0"/>
              <a:t>                       </a:t>
            </a:r>
            <a:r>
              <a:rPr lang="en-US" sz="1900" i="1" dirty="0" smtClean="0"/>
              <a:t>(</a:t>
            </a:r>
            <a:r>
              <a:rPr lang="en-US" sz="1900" i="1" dirty="0" err="1" smtClean="0"/>
              <a:t>Benyelles</a:t>
            </a:r>
            <a:r>
              <a:rPr lang="en-US" sz="1900" i="1" dirty="0" smtClean="0"/>
              <a:t>, 2009:42).</a:t>
            </a:r>
            <a:endParaRPr lang="fr-FR" sz="1900" i="1"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ESP Syllabus</a:t>
            </a:r>
            <a:endParaRPr lang="fr-FR" dirty="0"/>
          </a:p>
        </p:txBody>
      </p:sp>
      <p:sp>
        <p:nvSpPr>
          <p:cNvPr id="3" name="Espace réservé du contenu 2"/>
          <p:cNvSpPr>
            <a:spLocks noGrp="1"/>
          </p:cNvSpPr>
          <p:nvPr>
            <p:ph sz="quarter" idx="1"/>
          </p:nvPr>
        </p:nvSpPr>
        <p:spPr/>
        <p:txBody>
          <a:bodyPr/>
          <a:lstStyle/>
          <a:p>
            <a:pPr algn="just"/>
            <a:r>
              <a:rPr lang="en-US" dirty="0" smtClean="0"/>
              <a:t>The </a:t>
            </a:r>
            <a:r>
              <a:rPr lang="en-US" dirty="0" smtClean="0"/>
              <a:t>ESP teachers are in front of various problems of different nature. The main one occurs from the fact that they are called upon to carry out new assignment and perhaps with no specific training. In this respect, </a:t>
            </a:r>
            <a:r>
              <a:rPr lang="en-US" dirty="0" err="1" smtClean="0"/>
              <a:t>Strevens</a:t>
            </a:r>
            <a:r>
              <a:rPr lang="en-US" dirty="0" smtClean="0"/>
              <a:t> (1988: 41) describes the ESP teacher as “...a teacher of General English who has, unexpectedly, found him/herself required to teach students with special needs.” Explicitly, the ESP teachers have to adapt and adjust themselves in order to deal with a new situation and environment for which they are not generally well trained and equipped.</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solidFill>
                  <a:schemeClr val="accent3">
                    <a:lumMod val="60000"/>
                    <a:lumOff val="40000"/>
                  </a:schemeClr>
                </a:solidFill>
              </a:rPr>
              <a:t>Needs Identification and Analysis (NIA)</a:t>
            </a:r>
            <a:endParaRPr lang="fr-FR" b="1" dirty="0">
              <a:solidFill>
                <a:schemeClr val="accent3">
                  <a:lumMod val="60000"/>
                  <a:lumOff val="40000"/>
                </a:schemeClr>
              </a:solidFill>
            </a:endParaRPr>
          </a:p>
        </p:txBody>
      </p:sp>
      <p:sp>
        <p:nvSpPr>
          <p:cNvPr id="3" name="Espace réservé du contenu 2"/>
          <p:cNvSpPr>
            <a:spLocks noGrp="1"/>
          </p:cNvSpPr>
          <p:nvPr>
            <p:ph sz="quarter" idx="1"/>
          </p:nvPr>
        </p:nvSpPr>
        <p:spPr/>
        <p:txBody>
          <a:bodyPr>
            <a:normAutofit/>
          </a:bodyPr>
          <a:lstStyle/>
          <a:p>
            <a:pPr algn="just"/>
            <a:r>
              <a:rPr lang="en-US" sz="1800" dirty="0" smtClean="0"/>
              <a:t>“</a:t>
            </a:r>
            <a:r>
              <a:rPr lang="en-US" dirty="0" smtClean="0"/>
              <a:t>As in all ESP teaching situations, we must start by considering the needs of the learners and what they have to do in the target situation</a:t>
            </a:r>
            <a:r>
              <a:rPr lang="en-US" dirty="0" smtClean="0"/>
              <a:t>”                         (</a:t>
            </a:r>
            <a:r>
              <a:rPr lang="en-US" dirty="0" err="1" smtClean="0"/>
              <a:t>Flook</a:t>
            </a:r>
            <a:r>
              <a:rPr lang="en-US" dirty="0" smtClean="0"/>
              <a:t> 1993 </a:t>
            </a:r>
            <a:r>
              <a:rPr lang="en-US" dirty="0" err="1" smtClean="0"/>
              <a:t>qtd</a:t>
            </a:r>
            <a:r>
              <a:rPr lang="en-US" dirty="0" smtClean="0"/>
              <a:t> in </a:t>
            </a:r>
            <a:r>
              <a:rPr lang="en-US" dirty="0" err="1" smtClean="0"/>
              <a:t>Benyelles</a:t>
            </a:r>
            <a:r>
              <a:rPr lang="en-US" dirty="0" smtClean="0"/>
              <a:t> 2009 :21</a:t>
            </a:r>
            <a:r>
              <a:rPr lang="en-US" dirty="0" smtClean="0"/>
              <a:t>)</a:t>
            </a:r>
          </a:p>
          <a:p>
            <a:pPr algn="just">
              <a:buFont typeface="Courier New" pitchFamily="49" charset="0"/>
              <a:buChar char="o"/>
            </a:pPr>
            <a:r>
              <a:rPr lang="en-US" dirty="0" smtClean="0"/>
              <a:t>The </a:t>
            </a:r>
            <a:r>
              <a:rPr lang="en-US" dirty="0" smtClean="0"/>
              <a:t>term </a:t>
            </a:r>
            <a:r>
              <a:rPr lang="en-US" dirty="0" smtClean="0"/>
              <a:t>“</a:t>
            </a:r>
            <a:r>
              <a:rPr lang="en-US" b="1" dirty="0" smtClean="0"/>
              <a:t>NEED</a:t>
            </a:r>
            <a:r>
              <a:rPr lang="en-US" b="1" dirty="0" smtClean="0"/>
              <a:t>S</a:t>
            </a:r>
            <a:r>
              <a:rPr lang="en-US" dirty="0" smtClean="0"/>
              <a:t>” </a:t>
            </a:r>
            <a:r>
              <a:rPr lang="en-US" dirty="0" smtClean="0"/>
              <a:t>is defined as the differences between the actual state regarding the group or situation in relation to a specific question and the desired state. They reflect the existence of a certain problem that requires an intervention and must be dealt </a:t>
            </a:r>
            <a:r>
              <a:rPr lang="en-US" dirty="0" smtClean="0"/>
              <a:t>with.</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ESP Syllabus</a:t>
            </a:r>
            <a:endParaRPr lang="fr-FR" dirty="0"/>
          </a:p>
        </p:txBody>
      </p:sp>
      <p:sp>
        <p:nvSpPr>
          <p:cNvPr id="3" name="Espace réservé du contenu 2"/>
          <p:cNvSpPr>
            <a:spLocks noGrp="1"/>
          </p:cNvSpPr>
          <p:nvPr>
            <p:ph sz="quarter" idx="1"/>
          </p:nvPr>
        </p:nvSpPr>
        <p:spPr/>
        <p:txBody>
          <a:bodyPr/>
          <a:lstStyle/>
          <a:p>
            <a:pPr algn="just"/>
            <a:r>
              <a:rPr lang="en-US" dirty="0" smtClean="0"/>
              <a:t>A further difficulty is facing ESP teachers when dealing with specific situations; it is that of knowledge specialist. In this respect, Hutchinson &amp; Waters (1987: 163) state that “ESP teachers </a:t>
            </a:r>
            <a:r>
              <a:rPr lang="en-US" b="1" u="sng" dirty="0" smtClean="0"/>
              <a:t>do not need to learn specialist knowledge</a:t>
            </a:r>
            <a:r>
              <a:rPr lang="en-US" dirty="0" smtClean="0"/>
              <a:t>. They require three things only: </a:t>
            </a:r>
            <a:endParaRPr lang="en-US" dirty="0" smtClean="0"/>
          </a:p>
          <a:p>
            <a:pPr algn="just">
              <a:buFont typeface="Wingdings" pitchFamily="2" charset="2"/>
              <a:buChar char="ü"/>
            </a:pPr>
            <a:r>
              <a:rPr lang="en-US" dirty="0" smtClean="0"/>
              <a:t>a </a:t>
            </a:r>
            <a:r>
              <a:rPr lang="en-US" dirty="0" smtClean="0"/>
              <a:t>positive attitude towards the ESP content</a:t>
            </a:r>
            <a:r>
              <a:rPr lang="en-US" dirty="0" smtClean="0"/>
              <a:t>;</a:t>
            </a:r>
          </a:p>
          <a:p>
            <a:pPr algn="just">
              <a:buFont typeface="Wingdings" pitchFamily="2" charset="2"/>
              <a:buChar char="ü"/>
            </a:pPr>
            <a:r>
              <a:rPr lang="en-US" dirty="0" smtClean="0"/>
              <a:t> </a:t>
            </a:r>
            <a:r>
              <a:rPr lang="en-US" dirty="0" smtClean="0"/>
              <a:t>knowledge of fundamental principles of the subject area; </a:t>
            </a:r>
            <a:endParaRPr lang="en-US" dirty="0" smtClean="0"/>
          </a:p>
          <a:p>
            <a:pPr algn="just">
              <a:buFont typeface="Wingdings" pitchFamily="2" charset="2"/>
              <a:buChar char="ü"/>
            </a:pPr>
            <a:r>
              <a:rPr lang="en-US" dirty="0" smtClean="0"/>
              <a:t>an </a:t>
            </a:r>
            <a:r>
              <a:rPr lang="en-US" dirty="0" smtClean="0"/>
              <a:t>awareness of how much they probably already know</a:t>
            </a:r>
            <a:r>
              <a:rPr lang="en-US" dirty="0" smtClean="0"/>
              <a:t>.”</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ESP Syllabus</a:t>
            </a:r>
            <a:endParaRPr lang="fr-FR" dirty="0"/>
          </a:p>
        </p:txBody>
      </p:sp>
      <p:sp>
        <p:nvSpPr>
          <p:cNvPr id="3" name="Espace réservé du contenu 2"/>
          <p:cNvSpPr>
            <a:spLocks noGrp="1"/>
          </p:cNvSpPr>
          <p:nvPr>
            <p:ph sz="quarter" idx="1"/>
          </p:nvPr>
        </p:nvSpPr>
        <p:spPr/>
        <p:txBody>
          <a:bodyPr/>
          <a:lstStyle/>
          <a:p>
            <a:pPr marL="457200" indent="-457200" algn="just">
              <a:buFont typeface="+mj-lt"/>
              <a:buAutoNum type="alphaUcPeriod" startAt="3"/>
            </a:pPr>
            <a:r>
              <a:rPr lang="fr-FR" b="1" dirty="0" err="1" smtClean="0">
                <a:solidFill>
                  <a:schemeClr val="accent2">
                    <a:lumMod val="50000"/>
                  </a:schemeClr>
                </a:solidFill>
              </a:rPr>
              <a:t>Assessment</a:t>
            </a:r>
            <a:r>
              <a:rPr lang="fr-FR" b="1" dirty="0" smtClean="0">
                <a:solidFill>
                  <a:schemeClr val="accent2">
                    <a:lumMod val="50000"/>
                  </a:schemeClr>
                </a:solidFill>
              </a:rPr>
              <a:t> /Evaluation </a:t>
            </a:r>
            <a:endParaRPr lang="fr-FR" b="1" dirty="0" smtClean="0">
              <a:solidFill>
                <a:schemeClr val="accent2">
                  <a:lumMod val="50000"/>
                </a:schemeClr>
              </a:solidFill>
            </a:endParaRPr>
          </a:p>
          <a:p>
            <a:pPr marL="457200" indent="-457200" algn="just">
              <a:buNone/>
            </a:pPr>
            <a:r>
              <a:rPr lang="en-US" dirty="0" smtClean="0"/>
              <a:t>	</a:t>
            </a:r>
            <a:r>
              <a:rPr lang="en-US" i="1" dirty="0" smtClean="0"/>
              <a:t>Assessment </a:t>
            </a:r>
            <a:r>
              <a:rPr lang="en-US" i="1" dirty="0" smtClean="0"/>
              <a:t>and course evaluation </a:t>
            </a:r>
            <a:r>
              <a:rPr lang="en-US" dirty="0" smtClean="0"/>
              <a:t>are two important stages in ESP teaching process. Hypothetically, an ESP course is supposed to be successful; it is set up to </a:t>
            </a:r>
            <a:r>
              <a:rPr lang="en-US" dirty="0" err="1" smtClean="0"/>
              <a:t>fulfil</a:t>
            </a:r>
            <a:r>
              <a:rPr lang="en-US" dirty="0" smtClean="0"/>
              <a:t> particular learners‟ needs and enable them perform specific things with language</a:t>
            </a:r>
            <a:r>
              <a:rPr lang="en-US" dirty="0" smtClean="0"/>
              <a:t>.</a:t>
            </a:r>
          </a:p>
          <a:p>
            <a:pPr marL="457200" indent="-457200" algn="just">
              <a:buNone/>
            </a:pPr>
            <a:r>
              <a:rPr lang="fr-FR" dirty="0" smtClean="0"/>
              <a:t>	</a:t>
            </a:r>
            <a:r>
              <a:rPr lang="fr-FR" b="1" dirty="0" err="1" smtClean="0">
                <a:solidFill>
                  <a:srgbClr val="00B050"/>
                </a:solidFill>
              </a:rPr>
              <a:t>Learner</a:t>
            </a:r>
            <a:r>
              <a:rPr lang="fr-FR" b="1" dirty="0" smtClean="0">
                <a:solidFill>
                  <a:srgbClr val="00B050"/>
                </a:solidFill>
              </a:rPr>
              <a:t> </a:t>
            </a:r>
            <a:r>
              <a:rPr lang="fr-FR" b="1" dirty="0" err="1" smtClean="0">
                <a:solidFill>
                  <a:srgbClr val="00B050"/>
                </a:solidFill>
              </a:rPr>
              <a:t>Assessment</a:t>
            </a:r>
            <a:r>
              <a:rPr lang="fr-FR" dirty="0" smtClean="0"/>
              <a:t>:</a:t>
            </a:r>
            <a:r>
              <a:rPr lang="en-US" dirty="0" smtClean="0"/>
              <a:t>is to measure the learners‟ performance and level of </a:t>
            </a:r>
            <a:r>
              <a:rPr lang="en-US" dirty="0" err="1" smtClean="0"/>
              <a:t>proficienc</a:t>
            </a:r>
            <a:r>
              <a:rPr lang="en-US" dirty="0" smtClean="0"/>
              <a:t>. Also, </a:t>
            </a:r>
            <a:r>
              <a:rPr lang="en-US" dirty="0" smtClean="0"/>
              <a:t>it elicits learners‟ linguistic problems and difficulties, and sets other views for pedagogical solutions in the next courses.  </a:t>
            </a:r>
            <a:endParaRPr lang="fr-FR" b="1"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lumMod val="75000"/>
                  </a:schemeClr>
                </a:solidFill>
              </a:rPr>
              <a:t>ESP Syllabus</a:t>
            </a:r>
            <a:endParaRPr lang="fr-FR" dirty="0"/>
          </a:p>
        </p:txBody>
      </p:sp>
      <p:sp>
        <p:nvSpPr>
          <p:cNvPr id="3" name="Espace réservé du contenu 2"/>
          <p:cNvSpPr>
            <a:spLocks noGrp="1"/>
          </p:cNvSpPr>
          <p:nvPr>
            <p:ph sz="quarter" idx="1"/>
          </p:nvPr>
        </p:nvSpPr>
        <p:spPr/>
        <p:txBody>
          <a:bodyPr/>
          <a:lstStyle/>
          <a:p>
            <a:pPr algn="just">
              <a:buNone/>
            </a:pPr>
            <a:r>
              <a:rPr lang="en-US" dirty="0" smtClean="0"/>
              <a:t>	</a:t>
            </a:r>
            <a:r>
              <a:rPr lang="en-US" b="1" dirty="0" smtClean="0">
                <a:solidFill>
                  <a:srgbClr val="00B050"/>
                </a:solidFill>
              </a:rPr>
              <a:t>Course </a:t>
            </a:r>
            <a:r>
              <a:rPr lang="en-US" b="1" dirty="0" smtClean="0">
                <a:solidFill>
                  <a:srgbClr val="00B050"/>
                </a:solidFill>
              </a:rPr>
              <a:t>Evaluation: </a:t>
            </a:r>
            <a:r>
              <a:rPr lang="en-US" dirty="0" smtClean="0"/>
              <a:t>ESP course itself needs to be evaluated, whether the sets of objectives designed were achieved or not, to reach the course aims. </a:t>
            </a:r>
            <a:endParaRPr lang="en-US" dirty="0" smtClean="0"/>
          </a:p>
          <a:p>
            <a:pPr algn="just">
              <a:buNone/>
            </a:pPr>
            <a:r>
              <a:rPr lang="en-US" dirty="0" smtClean="0"/>
              <a:t>	</a:t>
            </a:r>
            <a:endParaRPr lang="en-US" dirty="0" smtClean="0"/>
          </a:p>
          <a:p>
            <a:pPr algn="just">
              <a:buNone/>
            </a:pPr>
            <a:r>
              <a:rPr lang="en-US" dirty="0" smtClean="0"/>
              <a:t>	</a:t>
            </a:r>
            <a:r>
              <a:rPr lang="en-US" dirty="0" smtClean="0"/>
              <a:t>Both </a:t>
            </a:r>
            <a:r>
              <a:rPr lang="en-US" dirty="0" smtClean="0"/>
              <a:t>learner assessment and course evaluation facilitate and help providing the teacher </a:t>
            </a:r>
            <a:r>
              <a:rPr lang="en-US" dirty="0" smtClean="0"/>
              <a:t>with:</a:t>
            </a:r>
          </a:p>
          <a:p>
            <a:pPr algn="just">
              <a:buFont typeface="Wingdings" pitchFamily="2" charset="2"/>
              <a:buChar char="ü"/>
            </a:pPr>
            <a:r>
              <a:rPr lang="en-US" dirty="0" smtClean="0"/>
              <a:t> </a:t>
            </a:r>
            <a:r>
              <a:rPr lang="en-US" dirty="0" smtClean="0"/>
              <a:t>feedback on the efficiency of the course, </a:t>
            </a:r>
            <a:endParaRPr lang="en-US" dirty="0" smtClean="0"/>
          </a:p>
          <a:p>
            <a:pPr algn="just">
              <a:buFont typeface="Wingdings" pitchFamily="2" charset="2"/>
              <a:buChar char="ü"/>
            </a:pPr>
            <a:r>
              <a:rPr lang="en-US" dirty="0" smtClean="0"/>
              <a:t>the </a:t>
            </a:r>
            <a:r>
              <a:rPr lang="en-US" dirty="0" smtClean="0"/>
              <a:t>teaching methods and materials, and </a:t>
            </a:r>
            <a:endParaRPr lang="en-US" dirty="0" smtClean="0"/>
          </a:p>
          <a:p>
            <a:pPr algn="just">
              <a:buFont typeface="Wingdings" pitchFamily="2" charset="2"/>
              <a:buChar char="ü"/>
            </a:pPr>
            <a:r>
              <a:rPr lang="en-US" dirty="0" smtClean="0"/>
              <a:t>the </a:t>
            </a:r>
            <a:r>
              <a:rPr lang="en-US" dirty="0" smtClean="0"/>
              <a:t>improvement of the necessary revisions in the ESP course design. </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solidFill>
                  <a:schemeClr val="accent3">
                    <a:lumMod val="60000"/>
                    <a:lumOff val="40000"/>
                  </a:schemeClr>
                </a:solidFill>
              </a:rPr>
              <a:t>Needs Identification and Analysis (NIA)</a:t>
            </a:r>
            <a:endParaRPr lang="fr-FR" dirty="0"/>
          </a:p>
        </p:txBody>
      </p:sp>
      <p:sp>
        <p:nvSpPr>
          <p:cNvPr id="3" name="Espace réservé du contenu 2"/>
          <p:cNvSpPr>
            <a:spLocks noGrp="1"/>
          </p:cNvSpPr>
          <p:nvPr>
            <p:ph sz="quarter" idx="1"/>
          </p:nvPr>
        </p:nvSpPr>
        <p:spPr/>
        <p:txBody>
          <a:bodyPr>
            <a:normAutofit fontScale="92500" lnSpcReduction="10000"/>
          </a:bodyPr>
          <a:lstStyle/>
          <a:p>
            <a:pPr algn="just"/>
            <a:r>
              <a:rPr lang="en-US" dirty="0" smtClean="0"/>
              <a:t>A needs assessment attempts to identify such problems, to </a:t>
            </a:r>
            <a:r>
              <a:rPr lang="en-US" dirty="0" err="1" smtClean="0"/>
              <a:t>analyse</a:t>
            </a:r>
            <a:r>
              <a:rPr lang="en-US" dirty="0" smtClean="0"/>
              <a:t> their nature and causes and to establish priorities for future actions. It is a systematic approach to identifying social problems, determining their extent, and accurately defining the target population to be served and the nature of their service needs (Rossi, P. H., Freeman, H. E., &amp; </a:t>
            </a:r>
            <a:r>
              <a:rPr lang="en-US" dirty="0" err="1" smtClean="0"/>
              <a:t>Lipsey</a:t>
            </a:r>
            <a:r>
              <a:rPr lang="en-US" dirty="0" smtClean="0"/>
              <a:t>, Mark, W. L., 1998).</a:t>
            </a:r>
            <a:endParaRPr lang="fr-FR" dirty="0" smtClean="0"/>
          </a:p>
          <a:p>
            <a:pPr algn="just"/>
            <a:endParaRPr lang="en-US" dirty="0" smtClean="0"/>
          </a:p>
          <a:p>
            <a:pPr algn="just"/>
            <a:r>
              <a:rPr lang="en-US" dirty="0" smtClean="0"/>
              <a:t>An </a:t>
            </a:r>
            <a:r>
              <a:rPr lang="en-US" dirty="0" smtClean="0"/>
              <a:t>NIA answers the questions who, what, when, and where but not how, that is, the target audience (who needs to be trained), the task or content (what needs to be taught) and the context or training environment (where and when the training needs to be conducted) (Clark, 1998).</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pPr algn="ctr"/>
            <a:r>
              <a:rPr lang="fr-FR" b="1" dirty="0" smtClean="0">
                <a:solidFill>
                  <a:schemeClr val="accent3">
                    <a:lumMod val="60000"/>
                    <a:lumOff val="40000"/>
                  </a:schemeClr>
                </a:solidFill>
              </a:rPr>
              <a:t>The importance of </a:t>
            </a:r>
            <a:r>
              <a:rPr lang="fr-FR" b="1" dirty="0" err="1" smtClean="0">
                <a:solidFill>
                  <a:schemeClr val="accent3">
                    <a:lumMod val="60000"/>
                    <a:lumOff val="40000"/>
                  </a:schemeClr>
                </a:solidFill>
              </a:rPr>
              <a:t>Needs</a:t>
            </a:r>
            <a:r>
              <a:rPr lang="fr-FR" b="1" dirty="0" smtClean="0">
                <a:solidFill>
                  <a:schemeClr val="accent3">
                    <a:lumMod val="60000"/>
                    <a:lumOff val="40000"/>
                  </a:schemeClr>
                </a:solidFill>
              </a:rPr>
              <a:t> </a:t>
            </a:r>
            <a:r>
              <a:rPr lang="fr-FR" b="1" dirty="0" err="1" smtClean="0">
                <a:solidFill>
                  <a:schemeClr val="accent3">
                    <a:lumMod val="60000"/>
                    <a:lumOff val="40000"/>
                  </a:schemeClr>
                </a:solidFill>
              </a:rPr>
              <a:t>Analysis</a:t>
            </a:r>
            <a:endParaRPr lang="fr-FR" b="1" dirty="0">
              <a:solidFill>
                <a:schemeClr val="accent3">
                  <a:lumMod val="60000"/>
                  <a:lumOff val="40000"/>
                </a:schemeClr>
              </a:solidFill>
            </a:endParaRPr>
          </a:p>
        </p:txBody>
      </p:sp>
      <p:sp>
        <p:nvSpPr>
          <p:cNvPr id="3" name="Espace réservé du contenu 2"/>
          <p:cNvSpPr>
            <a:spLocks noGrp="1"/>
          </p:cNvSpPr>
          <p:nvPr>
            <p:ph sz="quarter" idx="1"/>
          </p:nvPr>
        </p:nvSpPr>
        <p:spPr/>
        <p:txBody>
          <a:bodyPr/>
          <a:lstStyle/>
          <a:p>
            <a:pPr algn="just"/>
            <a:r>
              <a:rPr lang="en-US" dirty="0" smtClean="0"/>
              <a:t>The analysis of the specific needs serves as the introduction to an ESP course design, “…any course should be based on an analysis of learner need” (Hutchinson &amp; Waters 1987: 53), because it determine the reasons and procedures that should be used to achieve satisfactory communicative results. “The rationale for needs analysis is that by identifying elements of students' target English situations and using them as the basis of EAP/ ESP instruction, teachers will be able to provide students with the specific language they need to succeed in their courses and future careers”. (Johns, 1991: 67).</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r>
              <a:rPr lang="fr-FR" b="1" dirty="0" smtClean="0">
                <a:solidFill>
                  <a:schemeClr val="accent3">
                    <a:lumMod val="60000"/>
                    <a:lumOff val="40000"/>
                  </a:schemeClr>
                </a:solidFill>
              </a:rPr>
              <a:t>The importance of </a:t>
            </a:r>
            <a:r>
              <a:rPr lang="fr-FR" b="1" dirty="0" err="1" smtClean="0">
                <a:solidFill>
                  <a:schemeClr val="accent3">
                    <a:lumMod val="60000"/>
                    <a:lumOff val="40000"/>
                  </a:schemeClr>
                </a:solidFill>
              </a:rPr>
              <a:t>Needs</a:t>
            </a:r>
            <a:r>
              <a:rPr lang="fr-FR" b="1" dirty="0" smtClean="0">
                <a:solidFill>
                  <a:schemeClr val="accent3">
                    <a:lumMod val="60000"/>
                    <a:lumOff val="40000"/>
                  </a:schemeClr>
                </a:solidFill>
              </a:rPr>
              <a:t> </a:t>
            </a:r>
            <a:r>
              <a:rPr lang="fr-FR" b="1" dirty="0" err="1" smtClean="0">
                <a:solidFill>
                  <a:schemeClr val="accent3">
                    <a:lumMod val="60000"/>
                    <a:lumOff val="40000"/>
                  </a:schemeClr>
                </a:solidFill>
              </a:rPr>
              <a:t>Analysis</a:t>
            </a:r>
            <a:endParaRPr lang="fr-FR" dirty="0"/>
          </a:p>
        </p:txBody>
      </p:sp>
      <p:sp>
        <p:nvSpPr>
          <p:cNvPr id="3" name="Espace réservé du contenu 2"/>
          <p:cNvSpPr>
            <a:spLocks noGrp="1"/>
          </p:cNvSpPr>
          <p:nvPr>
            <p:ph sz="quarter" idx="1"/>
          </p:nvPr>
        </p:nvSpPr>
        <p:spPr/>
        <p:txBody>
          <a:bodyPr/>
          <a:lstStyle/>
          <a:p>
            <a:r>
              <a:rPr lang="en-US" dirty="0" smtClean="0"/>
              <a:t>In sum, the reasons for </a:t>
            </a:r>
            <a:r>
              <a:rPr lang="en-US" smtClean="0"/>
              <a:t>performing </a:t>
            </a:r>
            <a:r>
              <a:rPr lang="en-US" smtClean="0"/>
              <a:t>NA are</a:t>
            </a:r>
            <a:r>
              <a:rPr lang="en-US" dirty="0" smtClean="0"/>
              <a:t>:</a:t>
            </a:r>
          </a:p>
          <a:p>
            <a:pPr>
              <a:buFont typeface="Wingdings" pitchFamily="2" charset="2"/>
              <a:buChar char="ü"/>
            </a:pPr>
            <a:r>
              <a:rPr lang="en-US" dirty="0" smtClean="0"/>
              <a:t> </a:t>
            </a:r>
            <a:r>
              <a:rPr lang="en-US" dirty="0" smtClean="0"/>
              <a:t>to determine the relevance of the material to the learners situation, </a:t>
            </a:r>
            <a:endParaRPr lang="en-US" dirty="0" smtClean="0"/>
          </a:p>
          <a:p>
            <a:pPr>
              <a:buFont typeface="Wingdings" pitchFamily="2" charset="2"/>
              <a:buChar char="ü"/>
            </a:pPr>
            <a:r>
              <a:rPr lang="en-US" dirty="0" smtClean="0"/>
              <a:t>to </a:t>
            </a:r>
            <a:r>
              <a:rPr lang="en-US" dirty="0" smtClean="0"/>
              <a:t>justify the accountability of the material to all the constituents implicated in the situation, </a:t>
            </a:r>
            <a:endParaRPr lang="en-US" dirty="0" smtClean="0"/>
          </a:p>
          <a:p>
            <a:pPr>
              <a:buFont typeface="Wingdings" pitchFamily="2" charset="2"/>
              <a:buChar char="ü"/>
            </a:pPr>
            <a:r>
              <a:rPr lang="en-US" dirty="0" smtClean="0"/>
              <a:t>to </a:t>
            </a:r>
            <a:r>
              <a:rPr lang="en-US" dirty="0" smtClean="0"/>
              <a:t>describe and explain learners‟ differences in terms of needs and style and, </a:t>
            </a:r>
            <a:endParaRPr lang="en-US" dirty="0" smtClean="0"/>
          </a:p>
          <a:p>
            <a:pPr>
              <a:buFont typeface="Wingdings" pitchFamily="2" charset="2"/>
              <a:buChar char="ü"/>
            </a:pPr>
            <a:r>
              <a:rPr lang="en-US" dirty="0" smtClean="0"/>
              <a:t>finally </a:t>
            </a:r>
            <a:r>
              <a:rPr lang="en-US" dirty="0" smtClean="0"/>
              <a:t>to produce efficient materials that will </a:t>
            </a:r>
            <a:r>
              <a:rPr lang="en-US" dirty="0" err="1" smtClean="0"/>
              <a:t>fulfil</a:t>
            </a:r>
            <a:r>
              <a:rPr lang="en-US" dirty="0" smtClean="0"/>
              <a:t> learners‟ requirements and needs as wholly as possible.</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939784"/>
          </a:xfrm>
        </p:spPr>
        <p:txBody>
          <a:bodyPr/>
          <a:lstStyle/>
          <a:p>
            <a:pPr algn="ctr"/>
            <a:r>
              <a:rPr lang="fr-FR" b="1" dirty="0" smtClean="0">
                <a:solidFill>
                  <a:schemeClr val="accent3">
                    <a:lumMod val="60000"/>
                    <a:lumOff val="40000"/>
                  </a:schemeClr>
                </a:solidFill>
              </a:rPr>
              <a:t>Types of </a:t>
            </a:r>
            <a:r>
              <a:rPr lang="fr-FR" b="1" dirty="0" err="1" smtClean="0">
                <a:solidFill>
                  <a:schemeClr val="accent3">
                    <a:lumMod val="60000"/>
                    <a:lumOff val="40000"/>
                  </a:schemeClr>
                </a:solidFill>
              </a:rPr>
              <a:t>Needs</a:t>
            </a:r>
            <a:r>
              <a:rPr lang="fr-FR" b="1" dirty="0" smtClean="0">
                <a:solidFill>
                  <a:schemeClr val="accent3">
                    <a:lumMod val="60000"/>
                    <a:lumOff val="40000"/>
                  </a:schemeClr>
                </a:solidFill>
              </a:rPr>
              <a:t> </a:t>
            </a:r>
            <a:endParaRPr lang="fr-FR" b="1" dirty="0">
              <a:solidFill>
                <a:schemeClr val="accent3">
                  <a:lumMod val="60000"/>
                  <a:lumOff val="40000"/>
                </a:schemeClr>
              </a:solidFill>
            </a:endParaRPr>
          </a:p>
        </p:txBody>
      </p:sp>
      <p:sp>
        <p:nvSpPr>
          <p:cNvPr id="3" name="Espace réservé du contenu 2"/>
          <p:cNvSpPr>
            <a:spLocks noGrp="1"/>
          </p:cNvSpPr>
          <p:nvPr>
            <p:ph sz="quarter" idx="1"/>
          </p:nvPr>
        </p:nvSpPr>
        <p:spPr/>
        <p:txBody>
          <a:bodyPr/>
          <a:lstStyle/>
          <a:p>
            <a:r>
              <a:rPr lang="en-US" dirty="0" smtClean="0"/>
              <a:t>“Target </a:t>
            </a:r>
            <a:r>
              <a:rPr lang="en-US" dirty="0" err="1" smtClean="0"/>
              <a:t>Needs”and</a:t>
            </a:r>
            <a:r>
              <a:rPr lang="en-US" dirty="0" smtClean="0"/>
              <a:t> </a:t>
            </a:r>
            <a:r>
              <a:rPr lang="en-US" dirty="0" smtClean="0"/>
              <a:t>“Learning Needs”, </a:t>
            </a:r>
            <a:r>
              <a:rPr lang="en-US" dirty="0" smtClean="0"/>
              <a:t>are the main concepts used by the scholars in ESP literature and practices</a:t>
            </a:r>
            <a:r>
              <a:rPr lang="en-US" dirty="0" smtClean="0"/>
              <a:t>.</a:t>
            </a:r>
          </a:p>
          <a:p>
            <a:r>
              <a:rPr lang="fr-FR" b="1" dirty="0" smtClean="0">
                <a:solidFill>
                  <a:schemeClr val="accent2">
                    <a:lumMod val="50000"/>
                  </a:schemeClr>
                </a:solidFill>
              </a:rPr>
              <a:t>Target </a:t>
            </a:r>
            <a:r>
              <a:rPr lang="fr-FR" b="1" dirty="0" err="1" smtClean="0">
                <a:solidFill>
                  <a:schemeClr val="accent2">
                    <a:lumMod val="50000"/>
                  </a:schemeClr>
                </a:solidFill>
              </a:rPr>
              <a:t>Needs</a:t>
            </a:r>
            <a:r>
              <a:rPr lang="fr-FR" b="1" dirty="0" smtClean="0">
                <a:solidFill>
                  <a:schemeClr val="accent2">
                    <a:lumMod val="50000"/>
                  </a:schemeClr>
                </a:solidFill>
              </a:rPr>
              <a:t>: </a:t>
            </a:r>
            <a:r>
              <a:rPr lang="en-US" dirty="0" smtClean="0"/>
              <a:t>what learners need to do in the target situation. In other words, what are the linguistic elements needed to achieve specific communicative purposes. </a:t>
            </a:r>
            <a:endParaRPr lang="en-US" dirty="0" smtClean="0"/>
          </a:p>
          <a:p>
            <a:pPr>
              <a:buNone/>
            </a:pPr>
            <a:r>
              <a:rPr lang="en-US" dirty="0" smtClean="0"/>
              <a:t>   Hutchinson </a:t>
            </a:r>
            <a:r>
              <a:rPr lang="en-US" dirty="0" smtClean="0"/>
              <a:t>and Waters propose further subdivisions of target needs which are: </a:t>
            </a:r>
            <a:r>
              <a:rPr lang="en-US" b="1" dirty="0" smtClean="0">
                <a:solidFill>
                  <a:srgbClr val="00B050"/>
                </a:solidFill>
              </a:rPr>
              <a:t>Necessities, Lacks, and Wants.</a:t>
            </a:r>
            <a:endParaRPr lang="fr-FR" b="1" dirty="0">
              <a:solidFill>
                <a:srgbClr val="00B05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54098"/>
          </a:xfrm>
        </p:spPr>
        <p:txBody>
          <a:bodyPr/>
          <a:lstStyle/>
          <a:p>
            <a:pPr algn="ctr"/>
            <a:r>
              <a:rPr lang="fr-FR" b="1" dirty="0" smtClean="0">
                <a:solidFill>
                  <a:schemeClr val="accent3">
                    <a:lumMod val="60000"/>
                    <a:lumOff val="40000"/>
                  </a:schemeClr>
                </a:solidFill>
              </a:rPr>
              <a:t>Types of </a:t>
            </a:r>
            <a:r>
              <a:rPr lang="fr-FR" b="1" dirty="0" err="1" smtClean="0">
                <a:solidFill>
                  <a:schemeClr val="accent3">
                    <a:lumMod val="60000"/>
                    <a:lumOff val="40000"/>
                  </a:schemeClr>
                </a:solidFill>
              </a:rPr>
              <a:t>Needs</a:t>
            </a:r>
            <a:r>
              <a:rPr lang="fr-FR" b="1" dirty="0" smtClean="0">
                <a:solidFill>
                  <a:schemeClr val="accent3">
                    <a:lumMod val="60000"/>
                    <a:lumOff val="40000"/>
                  </a:schemeClr>
                </a:solidFill>
              </a:rPr>
              <a:t> </a:t>
            </a:r>
            <a:endParaRPr lang="fr-FR" dirty="0"/>
          </a:p>
        </p:txBody>
      </p:sp>
      <p:sp>
        <p:nvSpPr>
          <p:cNvPr id="3" name="Espace réservé du contenu 2"/>
          <p:cNvSpPr>
            <a:spLocks noGrp="1"/>
          </p:cNvSpPr>
          <p:nvPr>
            <p:ph sz="quarter" idx="1"/>
          </p:nvPr>
        </p:nvSpPr>
        <p:spPr/>
        <p:txBody>
          <a:bodyPr/>
          <a:lstStyle/>
          <a:p>
            <a:pPr marL="457200" indent="-457200">
              <a:buFont typeface="+mj-lt"/>
              <a:buAutoNum type="alphaLcParenR"/>
            </a:pPr>
            <a:r>
              <a:rPr lang="en-US" b="1" dirty="0" smtClean="0">
                <a:solidFill>
                  <a:srgbClr val="00B050"/>
                </a:solidFill>
              </a:rPr>
              <a:t>Necessities:</a:t>
            </a:r>
            <a:r>
              <a:rPr lang="en-US" dirty="0" smtClean="0"/>
              <a:t> the </a:t>
            </a:r>
            <a:r>
              <a:rPr lang="en-US" dirty="0" smtClean="0"/>
              <a:t>academic or occupational requirements of the target situation, that is, what the learner has to know in order to function effectively in the target situation</a:t>
            </a:r>
            <a:r>
              <a:rPr lang="en-US" dirty="0" smtClean="0"/>
              <a:t>.</a:t>
            </a:r>
          </a:p>
          <a:p>
            <a:pPr marL="457200" indent="-457200">
              <a:buFont typeface="+mj-lt"/>
              <a:buAutoNum type="alphaLcParenR"/>
            </a:pPr>
            <a:r>
              <a:rPr lang="en-US" b="1" dirty="0" smtClean="0">
                <a:solidFill>
                  <a:srgbClr val="00B050"/>
                </a:solidFill>
              </a:rPr>
              <a:t>Lacks </a:t>
            </a:r>
            <a:r>
              <a:rPr lang="en-US" b="1" dirty="0" smtClean="0">
                <a:solidFill>
                  <a:srgbClr val="00B050"/>
                </a:solidFill>
              </a:rPr>
              <a:t>:</a:t>
            </a:r>
            <a:r>
              <a:rPr lang="en-US" dirty="0" smtClean="0"/>
              <a:t> what </a:t>
            </a:r>
            <a:r>
              <a:rPr lang="en-US" dirty="0" smtClean="0"/>
              <a:t>the learners are deficient in, </a:t>
            </a:r>
            <a:r>
              <a:rPr lang="en-US" dirty="0" err="1" smtClean="0"/>
              <a:t>i.e</a:t>
            </a:r>
            <a:r>
              <a:rPr lang="en-US" dirty="0" smtClean="0"/>
              <a:t> what they ignore or cannot perform in English</a:t>
            </a:r>
            <a:r>
              <a:rPr lang="en-US" dirty="0" smtClean="0"/>
              <a:t>.</a:t>
            </a:r>
          </a:p>
          <a:p>
            <a:pPr marL="457200" indent="-457200">
              <a:buFont typeface="+mj-lt"/>
              <a:buAutoNum type="alphaLcParenR"/>
            </a:pPr>
            <a:r>
              <a:rPr lang="en-US" b="1" dirty="0" smtClean="0">
                <a:solidFill>
                  <a:srgbClr val="00B050"/>
                </a:solidFill>
              </a:rPr>
              <a:t>Wants: </a:t>
            </a:r>
            <a:r>
              <a:rPr lang="en-US" dirty="0" smtClean="0"/>
              <a:t>the </a:t>
            </a:r>
            <a:r>
              <a:rPr lang="en-US" dirty="0" smtClean="0"/>
              <a:t>learners‟ personal expectations and hopes towards acquiring English, i.e. what they would like to gain from the language course.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3">
                    <a:lumMod val="60000"/>
                    <a:lumOff val="40000"/>
                  </a:schemeClr>
                </a:solidFill>
              </a:rPr>
              <a:t>Types of </a:t>
            </a:r>
            <a:r>
              <a:rPr lang="fr-FR" b="1" dirty="0" err="1" smtClean="0">
                <a:solidFill>
                  <a:schemeClr val="accent3">
                    <a:lumMod val="60000"/>
                    <a:lumOff val="40000"/>
                  </a:schemeClr>
                </a:solidFill>
              </a:rPr>
              <a:t>Needs</a:t>
            </a:r>
            <a:r>
              <a:rPr lang="fr-FR" b="1" dirty="0" smtClean="0">
                <a:solidFill>
                  <a:schemeClr val="accent3">
                    <a:lumMod val="60000"/>
                    <a:lumOff val="40000"/>
                  </a:schemeClr>
                </a:solidFill>
              </a:rPr>
              <a:t> </a:t>
            </a:r>
            <a:endParaRPr lang="fr-FR" dirty="0"/>
          </a:p>
        </p:txBody>
      </p:sp>
      <p:sp>
        <p:nvSpPr>
          <p:cNvPr id="3" name="Espace réservé du contenu 2"/>
          <p:cNvSpPr>
            <a:spLocks noGrp="1"/>
          </p:cNvSpPr>
          <p:nvPr>
            <p:ph sz="quarter" idx="1"/>
          </p:nvPr>
        </p:nvSpPr>
        <p:spPr/>
        <p:txBody>
          <a:bodyPr>
            <a:normAutofit/>
          </a:bodyPr>
          <a:lstStyle/>
          <a:p>
            <a:pPr algn="just"/>
            <a:r>
              <a:rPr lang="fr-FR" sz="2000" b="1" dirty="0" smtClean="0">
                <a:solidFill>
                  <a:schemeClr val="accent2">
                    <a:lumMod val="50000"/>
                  </a:schemeClr>
                </a:solidFill>
              </a:rPr>
              <a:t>Learning </a:t>
            </a:r>
            <a:r>
              <a:rPr lang="fr-FR" sz="2000" b="1" dirty="0" err="1" smtClean="0">
                <a:solidFill>
                  <a:schemeClr val="accent2">
                    <a:lumMod val="50000"/>
                  </a:schemeClr>
                </a:solidFill>
              </a:rPr>
              <a:t>Needs</a:t>
            </a:r>
            <a:r>
              <a:rPr lang="fr-FR" sz="2000" b="1" dirty="0" smtClean="0">
                <a:solidFill>
                  <a:schemeClr val="accent2">
                    <a:lumMod val="50000"/>
                  </a:schemeClr>
                </a:solidFill>
              </a:rPr>
              <a:t>: </a:t>
            </a:r>
            <a:r>
              <a:rPr lang="en-US" sz="2000" dirty="0" smtClean="0"/>
              <a:t>Hutchinson and Waters (1987:54) define learning needs as “what learners need to do in order to learn”. In the same vein, Robinson (1991: 7) states that learning needs are “…what the learner needs to do to actually acquire the language.”. In this sense, learning needs look for data in relation to the learning situation which take into consideration learners‟ type, cultural awareness and proficiency level in English, the available materials, the existing resources and all the information that can help the teacher to provide the learners with the appropriate knowledge. </a:t>
            </a:r>
            <a:r>
              <a:rPr lang="fr-FR" sz="2000" b="1" dirty="0" smtClean="0">
                <a:solidFill>
                  <a:schemeClr val="accent2">
                    <a:lumMod val="50000"/>
                  </a:schemeClr>
                </a:solidFill>
              </a:rPr>
              <a:t> </a:t>
            </a:r>
            <a:endParaRPr lang="fr-FR" sz="2000" b="1"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3">
                    <a:lumMod val="60000"/>
                    <a:lumOff val="40000"/>
                  </a:schemeClr>
                </a:solidFill>
              </a:rPr>
              <a:t>Types of </a:t>
            </a:r>
            <a:r>
              <a:rPr lang="fr-FR" b="1" dirty="0" err="1" smtClean="0">
                <a:solidFill>
                  <a:schemeClr val="accent3">
                    <a:lumMod val="60000"/>
                    <a:lumOff val="40000"/>
                  </a:schemeClr>
                </a:solidFill>
              </a:rPr>
              <a:t>Needs</a:t>
            </a:r>
            <a:r>
              <a:rPr lang="fr-FR" b="1" dirty="0" smtClean="0">
                <a:solidFill>
                  <a:schemeClr val="accent3">
                    <a:lumMod val="60000"/>
                    <a:lumOff val="40000"/>
                  </a:schemeClr>
                </a:solidFill>
              </a:rPr>
              <a:t> </a:t>
            </a:r>
            <a:endParaRPr lang="fr-FR" dirty="0"/>
          </a:p>
        </p:txBody>
      </p:sp>
      <p:sp>
        <p:nvSpPr>
          <p:cNvPr id="3" name="Espace réservé du contenu 2"/>
          <p:cNvSpPr>
            <a:spLocks noGrp="1"/>
          </p:cNvSpPr>
          <p:nvPr>
            <p:ph sz="quarter" idx="1"/>
          </p:nvPr>
        </p:nvSpPr>
        <p:spPr/>
        <p:txBody>
          <a:bodyPr>
            <a:normAutofit fontScale="92500" lnSpcReduction="20000"/>
          </a:bodyPr>
          <a:lstStyle/>
          <a:p>
            <a:pPr algn="just">
              <a:buNone/>
            </a:pPr>
            <a:r>
              <a:rPr lang="fr-FR" dirty="0" smtClean="0"/>
              <a:t>	In </a:t>
            </a:r>
            <a:r>
              <a:rPr lang="fr-FR" dirty="0" err="1" smtClean="0"/>
              <a:t>sum</a:t>
            </a:r>
            <a:r>
              <a:rPr lang="fr-FR" dirty="0" smtClean="0"/>
              <a:t>,</a:t>
            </a:r>
            <a:r>
              <a:rPr lang="en-US" dirty="0" smtClean="0"/>
              <a:t> the collection of the </a:t>
            </a:r>
            <a:r>
              <a:rPr lang="en-US" dirty="0" smtClean="0"/>
              <a:t>information </a:t>
            </a:r>
            <a:r>
              <a:rPr lang="en-US" dirty="0" smtClean="0"/>
              <a:t>during the needs analysis </a:t>
            </a:r>
            <a:r>
              <a:rPr lang="en-US" dirty="0" smtClean="0"/>
              <a:t>stage concerns:</a:t>
            </a:r>
          </a:p>
          <a:p>
            <a:pPr algn="just">
              <a:buFont typeface="Wingdings" pitchFamily="2" charset="2"/>
              <a:buChar char="q"/>
            </a:pPr>
            <a:r>
              <a:rPr lang="en-US" b="1" dirty="0" smtClean="0">
                <a:solidFill>
                  <a:srgbClr val="7030A0"/>
                </a:solidFill>
              </a:rPr>
              <a:t>The </a:t>
            </a:r>
            <a:r>
              <a:rPr lang="en-US" b="1" dirty="0" smtClean="0">
                <a:solidFill>
                  <a:srgbClr val="7030A0"/>
                </a:solidFill>
              </a:rPr>
              <a:t>target situation: </a:t>
            </a:r>
            <a:r>
              <a:rPr lang="en-US" dirty="0" smtClean="0"/>
              <a:t>the role of ESP practitioner is to take into consideration the needs of the target situation through the enquiry of the variety, the language forms and the necessary level of performance required in the target language. </a:t>
            </a:r>
            <a:endParaRPr lang="en-US" dirty="0" smtClean="0"/>
          </a:p>
          <a:p>
            <a:pPr algn="just">
              <a:buFont typeface="Wingdings" pitchFamily="2" charset="2"/>
              <a:buChar char="q"/>
            </a:pPr>
            <a:r>
              <a:rPr lang="en-US" b="1" dirty="0" smtClean="0">
                <a:solidFill>
                  <a:srgbClr val="7030A0"/>
                </a:solidFill>
              </a:rPr>
              <a:t>Learners</a:t>
            </a:r>
            <a:r>
              <a:rPr lang="en-US" b="1" dirty="0" smtClean="0">
                <a:solidFill>
                  <a:srgbClr val="7030A0"/>
                </a:solidFill>
              </a:rPr>
              <a:t>:</a:t>
            </a:r>
            <a:r>
              <a:rPr lang="en-US" dirty="0" smtClean="0"/>
              <a:t> the researcher has to determine </a:t>
            </a:r>
            <a:r>
              <a:rPr lang="en-US" dirty="0" smtClean="0"/>
              <a:t>learners language </a:t>
            </a:r>
            <a:r>
              <a:rPr lang="en-US" dirty="0" smtClean="0"/>
              <a:t>lacks, investigate their wants, and attitudes concerning language course, taking into consideration their current language ability. </a:t>
            </a:r>
          </a:p>
          <a:p>
            <a:pPr algn="just">
              <a:buFont typeface="Wingdings" pitchFamily="2" charset="2"/>
              <a:buChar char="q"/>
            </a:pPr>
            <a:r>
              <a:rPr lang="en-US" b="1" dirty="0" smtClean="0">
                <a:solidFill>
                  <a:srgbClr val="7030A0"/>
                </a:solidFill>
              </a:rPr>
              <a:t>The </a:t>
            </a:r>
            <a:r>
              <a:rPr lang="en-US" b="1" dirty="0" smtClean="0">
                <a:solidFill>
                  <a:srgbClr val="7030A0"/>
                </a:solidFill>
              </a:rPr>
              <a:t>learning situation: </a:t>
            </a:r>
            <a:r>
              <a:rPr lang="en-US" dirty="0" smtClean="0"/>
              <a:t>it broadly reveals significant information regarding the learning environment and specifically the teaching situation, the nature of the setting, the available materials and the time volume.</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156</TotalTime>
  <Words>1428</Words>
  <Application>Microsoft Office PowerPoint</Application>
  <PresentationFormat>Affichage à l'écran (4:3)</PresentationFormat>
  <Paragraphs>109</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Oriel</vt:lpstr>
      <vt:lpstr>English for Specific Purposes</vt:lpstr>
      <vt:lpstr>Needs Identification and Analysis (NIA)</vt:lpstr>
      <vt:lpstr>Needs Identification and Analysis (NIA)</vt:lpstr>
      <vt:lpstr>The importance of Needs Analysis</vt:lpstr>
      <vt:lpstr>The importance of Needs Analysis</vt:lpstr>
      <vt:lpstr>Types of Needs </vt:lpstr>
      <vt:lpstr>Types of Needs </vt:lpstr>
      <vt:lpstr>Types of Needs </vt:lpstr>
      <vt:lpstr>Types of Needs </vt:lpstr>
      <vt:lpstr>Syllabus Design</vt:lpstr>
      <vt:lpstr>Syllabus Design</vt:lpstr>
      <vt:lpstr>Types of Syllabi</vt:lpstr>
      <vt:lpstr>Conditions to Syllabus Design</vt:lpstr>
      <vt:lpstr>ESP Syllabus</vt:lpstr>
      <vt:lpstr>ESP Syllabus</vt:lpstr>
      <vt:lpstr>ESP Syllabus</vt:lpstr>
      <vt:lpstr>ESP Syllabus</vt:lpstr>
      <vt:lpstr>ESP Syllabus</vt:lpstr>
      <vt:lpstr>ESP Syllabus</vt:lpstr>
      <vt:lpstr>ESP Syllabus</vt:lpstr>
      <vt:lpstr>ESP Syllabus</vt:lpstr>
      <vt:lpstr>ESP Syllabus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for Specific Purposes</dc:title>
  <dc:creator>Client</dc:creator>
  <cp:lastModifiedBy>Client</cp:lastModifiedBy>
  <cp:revision>17</cp:revision>
  <dcterms:created xsi:type="dcterms:W3CDTF">2021-04-24T11:00:34Z</dcterms:created>
  <dcterms:modified xsi:type="dcterms:W3CDTF">2021-04-24T13:37:31Z</dcterms:modified>
</cp:coreProperties>
</file>