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60" r:id="rId4"/>
    <p:sldId id="261" r:id="rId5"/>
    <p:sldId id="262" r:id="rId6"/>
    <p:sldId id="263" r:id="rId7"/>
    <p:sldId id="264" r:id="rId8"/>
    <p:sldId id="265" r:id="rId9"/>
    <p:sldId id="266" r:id="rId10"/>
    <p:sldId id="267" r:id="rId11"/>
    <p:sldId id="268" r:id="rId12"/>
    <p:sldId id="273" r:id="rId13"/>
    <p:sldId id="274" r:id="rId14"/>
    <p:sldId id="269" r:id="rId15"/>
    <p:sldId id="275" r:id="rId16"/>
    <p:sldId id="270" r:id="rId17"/>
    <p:sldId id="271" r:id="rId18"/>
    <p:sldId id="272" r:id="rId19"/>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48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20" name="عنصر نائب للتذييل 19"/>
          <p:cNvSpPr>
            <a:spLocks noGrp="1"/>
          </p:cNvSpPr>
          <p:nvPr>
            <p:ph type="ftr" sz="quarter" idx="11"/>
          </p:nvPr>
        </p:nvSpPr>
        <p:spPr/>
        <p:txBody>
          <a:bodyPr/>
          <a:lstStyle/>
          <a:p>
            <a:endParaRPr lang="ar-DZ"/>
          </a:p>
        </p:txBody>
      </p:sp>
      <p:sp>
        <p:nvSpPr>
          <p:cNvPr id="10" name="عنصر نائب لرقم الشريحة 9"/>
          <p:cNvSpPr>
            <a:spLocks noGrp="1"/>
          </p:cNvSpPr>
          <p:nvPr>
            <p:ph type="sldNum" sz="quarter" idx="12"/>
          </p:nvPr>
        </p:nvSpPr>
        <p:spPr/>
        <p:txBody>
          <a:bodyPr/>
          <a:lstStyle/>
          <a:p>
            <a:fld id="{54746470-8DCC-43FA-95EF-F97827DF57C3}" type="slidenum">
              <a:rPr lang="ar-DZ" smtClean="0"/>
              <a:pPr/>
              <a:t>‹#›</a:t>
            </a:fld>
            <a:endParaRPr lang="ar-DZ"/>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54746470-8DCC-43FA-95EF-F97827DF57C3}" type="slidenum">
              <a:rPr lang="ar-DZ" smtClean="0"/>
              <a:pPr/>
              <a:t>‹#›</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54746470-8DCC-43FA-95EF-F97827DF57C3}" type="slidenum">
              <a:rPr lang="ar-DZ" smtClean="0"/>
              <a:pPr/>
              <a:t>‹#›</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54746470-8DCC-43FA-95EF-F97827DF57C3}" type="slidenum">
              <a:rPr lang="ar-DZ" smtClean="0"/>
              <a:pPr/>
              <a:t>‹#›</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54746470-8DCC-43FA-95EF-F97827DF57C3}" type="slidenum">
              <a:rPr lang="ar-DZ" smtClean="0"/>
              <a:pPr/>
              <a:t>‹#›</a:t>
            </a:fld>
            <a:endParaRPr lang="ar-DZ"/>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54746470-8DCC-43FA-95EF-F97827DF57C3}" type="slidenum">
              <a:rPr lang="ar-DZ" smtClean="0"/>
              <a:pPr/>
              <a:t>‹#›</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8" name="عنصر نائب للتذييل 7"/>
          <p:cNvSpPr>
            <a:spLocks noGrp="1"/>
          </p:cNvSpPr>
          <p:nvPr>
            <p:ph type="ftr" sz="quarter" idx="11"/>
          </p:nvPr>
        </p:nvSpPr>
        <p:spPr/>
        <p:txBody>
          <a:bodyPr/>
          <a:lstStyle/>
          <a:p>
            <a:endParaRPr lang="ar-DZ"/>
          </a:p>
        </p:txBody>
      </p:sp>
      <p:sp>
        <p:nvSpPr>
          <p:cNvPr id="9" name="عنصر نائب لرقم الشريحة 8"/>
          <p:cNvSpPr>
            <a:spLocks noGrp="1"/>
          </p:cNvSpPr>
          <p:nvPr>
            <p:ph type="sldNum" sz="quarter" idx="12"/>
          </p:nvPr>
        </p:nvSpPr>
        <p:spPr/>
        <p:txBody>
          <a:bodyPr/>
          <a:lstStyle/>
          <a:p>
            <a:fld id="{54746470-8DCC-43FA-95EF-F97827DF57C3}" type="slidenum">
              <a:rPr lang="ar-DZ" smtClean="0"/>
              <a:pPr/>
              <a:t>‹#›</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4" name="عنصر نائب للتذييل 3"/>
          <p:cNvSpPr>
            <a:spLocks noGrp="1"/>
          </p:cNvSpPr>
          <p:nvPr>
            <p:ph type="ftr" sz="quarter" idx="11"/>
          </p:nvPr>
        </p:nvSpPr>
        <p:spPr/>
        <p:txBody>
          <a:bodyPr/>
          <a:lstStyle/>
          <a:p>
            <a:endParaRPr lang="ar-DZ"/>
          </a:p>
        </p:txBody>
      </p:sp>
      <p:sp>
        <p:nvSpPr>
          <p:cNvPr id="5" name="عنصر نائب لرقم الشريحة 4"/>
          <p:cNvSpPr>
            <a:spLocks noGrp="1"/>
          </p:cNvSpPr>
          <p:nvPr>
            <p:ph type="sldNum" sz="quarter" idx="12"/>
          </p:nvPr>
        </p:nvSpPr>
        <p:spPr/>
        <p:txBody>
          <a:bodyPr/>
          <a:lstStyle/>
          <a:p>
            <a:fld id="{54746470-8DCC-43FA-95EF-F97827DF57C3}" type="slidenum">
              <a:rPr lang="ar-DZ" smtClean="0"/>
              <a:pPr/>
              <a:t>‹#›</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3" name="عنصر نائب للتذييل 2"/>
          <p:cNvSpPr>
            <a:spLocks noGrp="1"/>
          </p:cNvSpPr>
          <p:nvPr>
            <p:ph type="ftr" sz="quarter" idx="11"/>
          </p:nvPr>
        </p:nvSpPr>
        <p:spPr/>
        <p:txBody>
          <a:bodyPr/>
          <a:lstStyle/>
          <a:p>
            <a:endParaRPr lang="ar-DZ"/>
          </a:p>
        </p:txBody>
      </p:sp>
      <p:sp>
        <p:nvSpPr>
          <p:cNvPr id="4" name="عنصر نائب لرقم الشريحة 3"/>
          <p:cNvSpPr>
            <a:spLocks noGrp="1"/>
          </p:cNvSpPr>
          <p:nvPr>
            <p:ph type="sldNum" sz="quarter" idx="12"/>
          </p:nvPr>
        </p:nvSpPr>
        <p:spPr/>
        <p:txBody>
          <a:bodyPr/>
          <a:lstStyle/>
          <a:p>
            <a:fld id="{54746470-8DCC-43FA-95EF-F97827DF57C3}" type="slidenum">
              <a:rPr lang="ar-DZ" smtClean="0"/>
              <a:pPr/>
              <a:t>‹#›</a:t>
            </a:fld>
            <a:endParaRPr lang="ar-DZ"/>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54746470-8DCC-43FA-95EF-F97827DF57C3}" type="slidenum">
              <a:rPr lang="ar-DZ" smtClean="0"/>
              <a:pPr/>
              <a:t>‹#›</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AC472799-9F85-46E8-9E79-6DFEC0D15A64}" type="datetimeFigureOut">
              <a:rPr lang="ar-DZ" smtClean="0"/>
              <a:pPr/>
              <a:t>08-04-1443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54746470-8DCC-43FA-95EF-F97827DF57C3}" type="slidenum">
              <a:rPr lang="ar-DZ" smtClean="0"/>
              <a:pPr/>
              <a:t>‹#›</a:t>
            </a:fld>
            <a:endParaRPr lang="ar-DZ"/>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C472799-9F85-46E8-9E79-6DFEC0D15A64}" type="datetimeFigureOut">
              <a:rPr lang="ar-DZ" smtClean="0"/>
              <a:pPr/>
              <a:t>08-04-1443</a:t>
            </a:fld>
            <a:endParaRPr lang="ar-DZ"/>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DZ"/>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4746470-8DCC-43FA-95EF-F97827DF57C3}" type="slidenum">
              <a:rPr lang="ar-DZ" smtClean="0"/>
              <a:pPr/>
              <a:t>‹#›</a:t>
            </a:fld>
            <a:endParaRPr lang="ar-DZ"/>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11cy0qv9"/>
          <p:cNvPicPr>
            <a:picLocks noChangeAspect="1" noChangeArrowheads="1" noCrop="1"/>
          </p:cNvPicPr>
          <p:nvPr/>
        </p:nvPicPr>
        <p:blipFill>
          <a:blip r:embed="rId2" cstate="print"/>
          <a:stretch>
            <a:fillRect/>
          </a:stretch>
        </p:blipFill>
        <p:spPr bwMode="auto">
          <a:xfrm>
            <a:off x="785786" y="714356"/>
            <a:ext cx="8086687" cy="471490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pPr algn="r"/>
            <a:r>
              <a:rPr lang="ar-DZ" dirty="0"/>
              <a:t>  المطلب الرابع : </a:t>
            </a:r>
            <a:r>
              <a:rPr lang="ar-DZ" dirty="0" err="1"/>
              <a:t>اساليب</a:t>
            </a:r>
            <a:r>
              <a:rPr lang="ar-DZ" dirty="0"/>
              <a:t> و مراحل  التدريب الدولي</a:t>
            </a:r>
          </a:p>
        </p:txBody>
      </p:sp>
      <p:sp>
        <p:nvSpPr>
          <p:cNvPr id="3" name="عنصر نائب للمحتوى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pPr lvl="2">
              <a:buNone/>
            </a:pPr>
            <a:r>
              <a:rPr lang="ar-DZ" dirty="0"/>
              <a:t>لقد وضع الباحثين عدد من </a:t>
            </a:r>
            <a:r>
              <a:rPr lang="ar-DZ" dirty="0" err="1"/>
              <a:t>اساليب</a:t>
            </a:r>
            <a:r>
              <a:rPr lang="ar-DZ" dirty="0"/>
              <a:t> التدريب </a:t>
            </a:r>
            <a:r>
              <a:rPr lang="ar-DZ" dirty="0" err="1"/>
              <a:t>اهمها</a:t>
            </a:r>
            <a:r>
              <a:rPr lang="ar-DZ" dirty="0"/>
              <a:t> تلك التي قدمه</a:t>
            </a:r>
            <a:r>
              <a:rPr lang="fr-FR" dirty="0" err="1"/>
              <a:t>tung</a:t>
            </a:r>
            <a:r>
              <a:rPr lang="fr-FR" dirty="0"/>
              <a:t> 1981</a:t>
            </a:r>
            <a:r>
              <a:rPr lang="ar-DZ" dirty="0"/>
              <a:t> متمثلة في ثلاث مقاربات : </a:t>
            </a:r>
          </a:p>
          <a:p>
            <a:pPr lvl="4">
              <a:buFont typeface="Wingdings" pitchFamily="2" charset="2"/>
              <a:buChar char="ü"/>
            </a:pPr>
            <a:r>
              <a:rPr lang="ar-DZ" dirty="0">
                <a:solidFill>
                  <a:schemeClr val="accent6">
                    <a:lumMod val="75000"/>
                  </a:schemeClr>
                </a:solidFill>
              </a:rPr>
              <a:t>المقاربة المعرفية </a:t>
            </a:r>
            <a:r>
              <a:rPr lang="ar-DZ" dirty="0"/>
              <a:t>: </a:t>
            </a:r>
            <a:r>
              <a:rPr lang="ar-DZ" dirty="0" err="1"/>
              <a:t>و</a:t>
            </a:r>
            <a:r>
              <a:rPr lang="ar-DZ" dirty="0"/>
              <a:t> تسمى كذلك بمقاربة الحصول على المعلومات ، </a:t>
            </a:r>
            <a:r>
              <a:rPr lang="ar-DZ" dirty="0" err="1"/>
              <a:t>و</a:t>
            </a:r>
            <a:r>
              <a:rPr lang="ar-DZ" dirty="0"/>
              <a:t> هي ترتكز على مساعدة المغتربين لقيم البلد المضيف . مما يؤدي </a:t>
            </a:r>
            <a:r>
              <a:rPr lang="ar-DZ" dirty="0" err="1"/>
              <a:t>الى</a:t>
            </a:r>
            <a:r>
              <a:rPr lang="ar-DZ" dirty="0"/>
              <a:t> زيادة </a:t>
            </a:r>
            <a:r>
              <a:rPr lang="ar-DZ" dirty="0" err="1"/>
              <a:t>ادراكه</a:t>
            </a:r>
            <a:r>
              <a:rPr lang="ar-DZ" dirty="0"/>
              <a:t> </a:t>
            </a:r>
            <a:r>
              <a:rPr lang="ar-DZ" dirty="0" err="1"/>
              <a:t>للاهداف</a:t>
            </a:r>
            <a:r>
              <a:rPr lang="ar-DZ" dirty="0"/>
              <a:t> و المزايا المهام الدولية . </a:t>
            </a:r>
          </a:p>
          <a:p>
            <a:pPr lvl="2">
              <a:buFont typeface="Wingdings" pitchFamily="2" charset="2"/>
              <a:buChar char="ü"/>
            </a:pPr>
            <a:r>
              <a:rPr lang="ar-DZ" dirty="0">
                <a:solidFill>
                  <a:schemeClr val="accent6">
                    <a:lumMod val="75000"/>
                  </a:schemeClr>
                </a:solidFill>
              </a:rPr>
              <a:t>المقاربة الوجدانية </a:t>
            </a:r>
            <a:r>
              <a:rPr lang="ar-DZ" dirty="0"/>
              <a:t>: عبارة عن تدريب تعليمي يشمل التدريب على </a:t>
            </a:r>
            <a:r>
              <a:rPr lang="ar-DZ" dirty="0" err="1"/>
              <a:t>لاستاعاب</a:t>
            </a:r>
            <a:r>
              <a:rPr lang="ar-DZ" dirty="0"/>
              <a:t> الثقافي </a:t>
            </a:r>
            <a:r>
              <a:rPr lang="ar-DZ" dirty="0" err="1"/>
              <a:t>و</a:t>
            </a:r>
            <a:r>
              <a:rPr lang="ar-DZ" dirty="0"/>
              <a:t> التدريب على الوعي الثقافي </a:t>
            </a:r>
            <a:r>
              <a:rPr lang="ar-DZ" dirty="0" err="1"/>
              <a:t>و</a:t>
            </a:r>
            <a:r>
              <a:rPr lang="ar-DZ" dirty="0"/>
              <a:t> التدريب على الحساسية</a:t>
            </a:r>
          </a:p>
          <a:p>
            <a:pPr lvl="2">
              <a:buFont typeface="Wingdings" pitchFamily="2" charset="2"/>
              <a:buChar char="ü"/>
            </a:pPr>
            <a:r>
              <a:rPr lang="ar-DZ" sz="2400" dirty="0">
                <a:solidFill>
                  <a:schemeClr val="accent6">
                    <a:lumMod val="75000"/>
                  </a:schemeClr>
                </a:solidFill>
              </a:rPr>
              <a:t>المقاربة التجريبية </a:t>
            </a:r>
            <a:r>
              <a:rPr lang="ar-DZ" sz="2400" dirty="0"/>
              <a:t>: جاءت هذه المقاربة كرد فعل على الانتقادات التي وجهت للمقاربة المعرفية، والتي  لم تكن مناسبة للتدريب على التنوع الثقافي ,، إذ تشير إلى تلك التقنيات التي توفر  مناسبة للتدريب على التنبؤ لممارسة أفضل سيناريوهات للمتدرب، مثل مراكز التقييم، المحاكاة الميدانية... </a:t>
            </a:r>
          </a:p>
          <a:p>
            <a:pPr lvl="8"/>
            <a:endParaRPr lang="ar-DZ"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algn="r"/>
            <a:r>
              <a:rPr lang="ar-DZ" dirty="0"/>
              <a:t>مراحل التدريب الدولي  </a:t>
            </a:r>
          </a:p>
        </p:txBody>
      </p:sp>
      <p:sp>
        <p:nvSpPr>
          <p:cNvPr id="3" name="عنصر نائب للمحتوى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r>
              <a:rPr lang="ar-DZ" sz="1800" dirty="0"/>
              <a:t>عموما توجد مرحلتان للتدريب الدولي، التدريب قبل المغادرة والتدريب عند الوصول إلى</a:t>
            </a:r>
          </a:p>
          <a:p>
            <a:pPr>
              <a:buNone/>
            </a:pPr>
            <a:r>
              <a:rPr lang="ar-DZ" sz="1800" dirty="0"/>
              <a:t>البلد المضيف.</a:t>
            </a:r>
          </a:p>
          <a:p>
            <a:r>
              <a:rPr lang="ar-DZ" sz="1800" dirty="0"/>
              <a:t>-</a:t>
            </a:r>
            <a:r>
              <a:rPr lang="ar-DZ" sz="1800" dirty="0">
                <a:solidFill>
                  <a:srgbClr val="FF0000"/>
                </a:solidFill>
              </a:rPr>
              <a:t>1 التدريب قبل المغادرة </a:t>
            </a:r>
            <a:r>
              <a:rPr lang="ar-DZ" sz="1800" dirty="0"/>
              <a:t>: يجب </a:t>
            </a:r>
            <a:r>
              <a:rPr lang="ar-DZ" sz="1800" dirty="0" err="1"/>
              <a:t>اعلام</a:t>
            </a:r>
            <a:r>
              <a:rPr lang="ar-DZ" sz="1800" dirty="0"/>
              <a:t> الموظف المغترب انه سيواجه </a:t>
            </a:r>
            <a:r>
              <a:rPr lang="ar-DZ" sz="1800" dirty="0" err="1"/>
              <a:t>اوضاعا</a:t>
            </a:r>
            <a:r>
              <a:rPr lang="ar-DZ" sz="1800" dirty="0"/>
              <a:t> غامضة عند قيامه بالمهمة الدولية , لذلك عليه </a:t>
            </a:r>
            <a:r>
              <a:rPr lang="ar-DZ" sz="1800" dirty="0" err="1"/>
              <a:t>ان</a:t>
            </a:r>
            <a:r>
              <a:rPr lang="ar-DZ" sz="1800" dirty="0"/>
              <a:t> يعتبر </a:t>
            </a:r>
            <a:r>
              <a:rPr lang="ar-DZ" sz="1800" dirty="0" err="1"/>
              <a:t>الامر</a:t>
            </a:r>
            <a:r>
              <a:rPr lang="ar-DZ" sz="1800" dirty="0"/>
              <a:t> فرصة للتعلم , </a:t>
            </a:r>
            <a:r>
              <a:rPr lang="ar-DZ" sz="1800" dirty="0" err="1"/>
              <a:t>و</a:t>
            </a:r>
            <a:r>
              <a:rPr lang="ar-DZ" sz="1800" dirty="0"/>
              <a:t> </a:t>
            </a:r>
            <a:r>
              <a:rPr lang="ar-DZ" sz="1800" dirty="0" err="1"/>
              <a:t>ان</a:t>
            </a:r>
            <a:r>
              <a:rPr lang="ar-DZ" sz="1800" dirty="0"/>
              <a:t> يحسن شيئا فشيئا من </a:t>
            </a:r>
            <a:r>
              <a:rPr lang="ar-DZ" sz="1800" dirty="0" err="1"/>
              <a:t>ادائه</a:t>
            </a:r>
            <a:r>
              <a:rPr lang="ar-DZ" sz="1800" dirty="0"/>
              <a:t> . </a:t>
            </a:r>
          </a:p>
          <a:p>
            <a:r>
              <a:rPr lang="ar-DZ" sz="1800" dirty="0"/>
              <a:t>وتعد أهم أنواع التدريب قبل المغادرة ما يلي : </a:t>
            </a:r>
          </a:p>
          <a:p>
            <a:r>
              <a:rPr lang="ar-DZ" sz="1800" dirty="0">
                <a:solidFill>
                  <a:srgbClr val="00B050"/>
                </a:solidFill>
              </a:rPr>
              <a:t>الزيارات الأولية</a:t>
            </a:r>
            <a:r>
              <a:rPr lang="ar-DZ" sz="1800" dirty="0"/>
              <a:t>: والتي تسبق الذهاب الفعلي لممارسة المهمة الدولية. إن التخطيط الجيد للمرحلة                 المسبقة، يوفر للمرشح والشريك نظرة مسبقة وعامة وواضحة تسمح لهما بتقييم مدى تقبلهما</a:t>
            </a:r>
          </a:p>
          <a:p>
            <a:pPr>
              <a:buNone/>
            </a:pPr>
            <a:r>
              <a:rPr lang="ar-DZ" sz="1800" dirty="0"/>
              <a:t>لتالي مدى موافقتهما على القيام بعملية الاغتراب، هذا من جهة , من جهة </a:t>
            </a:r>
            <a:r>
              <a:rPr lang="ar-DZ" sz="1800" dirty="0" err="1"/>
              <a:t>اخرى</a:t>
            </a:r>
            <a:r>
              <a:rPr lang="ar-DZ" sz="1800" dirty="0"/>
              <a:t> ، يحاول الأفراد من خلالها الاستعداد للتكيف مسبقا قبل مواجهة الوضع الجديد , </a:t>
            </a:r>
            <a:r>
              <a:rPr lang="ar-DZ" sz="1800" dirty="0" err="1"/>
              <a:t>و</a:t>
            </a:r>
            <a:r>
              <a:rPr lang="ar-DZ" sz="1800" dirty="0"/>
              <a:t> بالتالي تسهيل عملية التكيف الفعلي . </a:t>
            </a:r>
          </a:p>
          <a:p>
            <a:r>
              <a:rPr lang="ar-DZ" sz="1800" dirty="0">
                <a:solidFill>
                  <a:srgbClr val="00B050"/>
                </a:solidFill>
              </a:rPr>
              <a:t>التدريب اللغوي : </a:t>
            </a:r>
            <a:r>
              <a:rPr lang="ar-DZ" sz="1800" dirty="0" err="1"/>
              <a:t>ان</a:t>
            </a:r>
            <a:r>
              <a:rPr lang="ar-DZ" sz="1800" dirty="0"/>
              <a:t> اللغة التي يحتاجها المغترب عند قيامه بالمهام الدولية تتفرع </a:t>
            </a:r>
            <a:r>
              <a:rPr lang="ar-DZ" sz="1800" dirty="0" err="1"/>
              <a:t>الى</a:t>
            </a:r>
            <a:r>
              <a:rPr lang="ar-DZ" sz="1800" dirty="0"/>
              <a:t> لغة </a:t>
            </a:r>
            <a:r>
              <a:rPr lang="ar-DZ" sz="1800" dirty="0" err="1"/>
              <a:t>الاعمال</a:t>
            </a:r>
            <a:r>
              <a:rPr lang="ar-DZ" sz="1800" dirty="0"/>
              <a:t> العالمية ’ </a:t>
            </a:r>
            <a:r>
              <a:rPr lang="ar-DZ" sz="1800" dirty="0" err="1"/>
              <a:t>و</a:t>
            </a:r>
            <a:r>
              <a:rPr lang="ar-DZ" sz="1800" dirty="0"/>
              <a:t> المتمثلة في اللغة الانجليزية ’ </a:t>
            </a:r>
            <a:r>
              <a:rPr lang="ar-DZ" sz="1800" dirty="0" err="1"/>
              <a:t>و</a:t>
            </a:r>
            <a:r>
              <a:rPr lang="ar-DZ" sz="1800" dirty="0"/>
              <a:t> لغة البلد المضيف </a:t>
            </a:r>
            <a:r>
              <a:rPr lang="ar-DZ" sz="1800" dirty="0" err="1"/>
              <a:t>بالاضافة</a:t>
            </a:r>
            <a:r>
              <a:rPr lang="ar-DZ" sz="1800" dirty="0"/>
              <a:t> </a:t>
            </a:r>
            <a:r>
              <a:rPr lang="ar-DZ" sz="1800" dirty="0" err="1"/>
              <a:t>الى</a:t>
            </a:r>
            <a:r>
              <a:rPr lang="ar-DZ" sz="1800" dirty="0"/>
              <a:t> لغة العمل . </a:t>
            </a:r>
          </a:p>
          <a:p>
            <a:pPr>
              <a:buNone/>
            </a:pPr>
            <a:r>
              <a:rPr lang="ar-DZ" sz="1800" dirty="0">
                <a:solidFill>
                  <a:srgbClr val="00B050"/>
                </a:solidFill>
              </a:rPr>
              <a:t>التدريب على التنوع الثقافي </a:t>
            </a:r>
            <a:r>
              <a:rPr lang="ar-DZ" sz="1800" dirty="0"/>
              <a:t>: يعرف التدريب على التنوع الثقافي على أنه تلك العمليات التعليمية التي إلى تعزيز التبادل الثقافي من خلال اكتساب الكفاءات السلوكية، المعرفية والوجدانية المرتبطة لتفاعل الفعال للثقافة , يشمل التدريب على التنوع الثقافي على إعطاء معلومات موجزة ’ دراسات المنطقة , برامج تدريب ثقافية ,</a:t>
            </a:r>
            <a:r>
              <a:rPr lang="ar-DZ" sz="1800" dirty="0" err="1"/>
              <a:t>تجا</a:t>
            </a:r>
            <a:r>
              <a:rPr lang="ar-DZ" sz="1800" dirty="0"/>
              <a:t> رب ميدانية .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5608" y="285728"/>
            <a:ext cx="7498080" cy="5962672"/>
          </a:xfrm>
        </p:spPr>
        <p:style>
          <a:lnRef idx="2">
            <a:schemeClr val="accent2"/>
          </a:lnRef>
          <a:fillRef idx="1">
            <a:schemeClr val="lt1"/>
          </a:fillRef>
          <a:effectRef idx="0">
            <a:schemeClr val="accent2"/>
          </a:effectRef>
          <a:fontRef idx="minor">
            <a:schemeClr val="dk1"/>
          </a:fontRef>
        </p:style>
        <p:txBody>
          <a:bodyPr/>
          <a:lstStyle/>
          <a:p>
            <a:r>
              <a:rPr lang="ar-DZ" dirty="0"/>
              <a:t>-</a:t>
            </a:r>
            <a:r>
              <a:rPr lang="ar-DZ" sz="2400" dirty="0">
                <a:solidFill>
                  <a:srgbClr val="FF0000"/>
                </a:solidFill>
              </a:rPr>
              <a:t>2 التدريب عند الوصول</a:t>
            </a:r>
            <a:r>
              <a:rPr lang="ar-DZ" sz="2400" dirty="0"/>
              <a:t>:</a:t>
            </a:r>
          </a:p>
          <a:p>
            <a:r>
              <a:rPr lang="ar-DZ" sz="2400" dirty="0"/>
              <a:t>أهم تحدي يواجهه المغترب وأسرته، مشكلة التكيف، إذ أن حل هذه المشكلة له علاقة وطيدة بالتدريب قبل المغادرة , </a:t>
            </a:r>
            <a:r>
              <a:rPr lang="ar-DZ" sz="2400" dirty="0" err="1"/>
              <a:t>و</a:t>
            </a:r>
            <a:r>
              <a:rPr lang="ar-DZ" sz="2400" dirty="0"/>
              <a:t> يتبع ذلك ببرامج تدريبية بعد الوصول . </a:t>
            </a:r>
            <a:r>
              <a:rPr lang="ar-DZ" sz="2400" dirty="0" err="1"/>
              <a:t>اذ</a:t>
            </a:r>
            <a:r>
              <a:rPr lang="ar-DZ" sz="2400" dirty="0"/>
              <a:t> تبين انه عند الذهاب للقيام بالمهام الدولية  ’ سيقع ما يسمى بالصدمة الثقافية ’ </a:t>
            </a:r>
            <a:r>
              <a:rPr lang="ar-DZ" sz="2400" dirty="0" err="1"/>
              <a:t>و</a:t>
            </a:r>
            <a:r>
              <a:rPr lang="ar-DZ" sz="2400" dirty="0"/>
              <a:t> بالتالي صعوبة </a:t>
            </a:r>
            <a:r>
              <a:rPr lang="ar-DZ" sz="2400" dirty="0" err="1"/>
              <a:t>التاقلم</a:t>
            </a:r>
            <a:r>
              <a:rPr lang="ar-DZ" sz="2400" dirty="0"/>
              <a:t> مع كل ما يوجد من متغيرات مختلفة مقارنة ببيئته السابقة . هذا ما يقود إلى ما يسمى بصعوبة التكيف </a:t>
            </a:r>
            <a:r>
              <a:rPr lang="ar-DZ" sz="2400" dirty="0" err="1"/>
              <a:t>ان</a:t>
            </a:r>
            <a:r>
              <a:rPr lang="ar-DZ" sz="2400" dirty="0"/>
              <a:t> </a:t>
            </a:r>
            <a:r>
              <a:rPr lang="fr-FR" sz="2400" dirty="0" err="1"/>
              <a:t>kovac</a:t>
            </a:r>
            <a:r>
              <a:rPr lang="ar-DZ" sz="2400" dirty="0"/>
              <a:t> يركز على ثلاث أبعاد للتكيف: التكيف مع العمل ’ تكيف العام ’ </a:t>
            </a:r>
            <a:r>
              <a:rPr lang="ar-DZ" sz="2400" dirty="0" err="1"/>
              <a:t>و</a:t>
            </a:r>
            <a:r>
              <a:rPr lang="ar-DZ" sz="2400" dirty="0"/>
              <a:t> تكيف تفاعلي . و هذا ما يستدعي القيام بتدريبات خاصة قد تساعد المغترب </a:t>
            </a:r>
            <a:r>
              <a:rPr lang="ar-DZ" sz="2400" dirty="0" err="1"/>
              <a:t>و</a:t>
            </a:r>
            <a:r>
              <a:rPr lang="ar-DZ" sz="2400" dirty="0"/>
              <a:t> </a:t>
            </a:r>
            <a:r>
              <a:rPr lang="ar-DZ" sz="2400" dirty="0" err="1"/>
              <a:t>افراد</a:t>
            </a:r>
            <a:r>
              <a:rPr lang="ar-DZ" sz="2400" dirty="0"/>
              <a:t> </a:t>
            </a:r>
            <a:r>
              <a:rPr lang="ar-DZ" sz="2400" dirty="0" err="1"/>
              <a:t>اسرته</a:t>
            </a:r>
            <a:r>
              <a:rPr lang="ar-DZ" sz="2400" dirty="0"/>
              <a:t> في مواجهة تحديات التكي</a:t>
            </a:r>
            <a:r>
              <a:rPr lang="ar-DZ" sz="1800" dirty="0"/>
              <a:t>ف .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71736" y="785794"/>
            <a:ext cx="6357982" cy="642942"/>
          </a:xfrm>
        </p:spPr>
        <p:style>
          <a:lnRef idx="2">
            <a:schemeClr val="accent2"/>
          </a:lnRef>
          <a:fillRef idx="1">
            <a:schemeClr val="lt1"/>
          </a:fillRef>
          <a:effectRef idx="0">
            <a:schemeClr val="accent2"/>
          </a:effectRef>
          <a:fontRef idx="minor">
            <a:schemeClr val="dk1"/>
          </a:fontRef>
        </p:style>
        <p:txBody>
          <a:bodyPr>
            <a:normAutofit/>
          </a:bodyPr>
          <a:lstStyle/>
          <a:p>
            <a:pPr algn="r"/>
            <a:r>
              <a:rPr lang="ar-DZ" sz="2400">
                <a:solidFill>
                  <a:schemeClr val="accent2">
                    <a:lumMod val="75000"/>
                  </a:schemeClr>
                </a:solidFill>
              </a:rPr>
              <a:t>المطلب </a:t>
            </a:r>
            <a:r>
              <a:rPr lang="ar-DZ" sz="2400" dirty="0" err="1">
                <a:solidFill>
                  <a:schemeClr val="accent2">
                    <a:lumMod val="75000"/>
                  </a:schemeClr>
                </a:solidFill>
              </a:rPr>
              <a:t>الاول</a:t>
            </a:r>
            <a:r>
              <a:rPr lang="ar-DZ" sz="2400" dirty="0">
                <a:solidFill>
                  <a:schemeClr val="accent2">
                    <a:lumMod val="75000"/>
                  </a:schemeClr>
                </a:solidFill>
              </a:rPr>
              <a:t> : اتجاهات التدريب الدولي </a:t>
            </a:r>
          </a:p>
        </p:txBody>
      </p:sp>
      <p:sp>
        <p:nvSpPr>
          <p:cNvPr id="3" name="Espace réservé du contenu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r>
              <a:rPr lang="ar-DZ" dirty="0"/>
              <a:t>اتجاهات التدريب والتطوير للإدارات العليا: </a:t>
            </a:r>
          </a:p>
          <a:p>
            <a:r>
              <a:rPr lang="ar-DZ" dirty="0"/>
              <a:t>توضيح أهمية ودور الإدارة في النمو الاقتصادي على المستوى المحلي والعالمي. </a:t>
            </a:r>
          </a:p>
          <a:p>
            <a:r>
              <a:rPr lang="ar-DZ" dirty="0"/>
              <a:t>تمكين القيادات لمواجهة المتغيرات وإدارة المخاطر والأزمات بناءً على طرق إدارية حديثة. </a:t>
            </a:r>
          </a:p>
          <a:p>
            <a:r>
              <a:rPr lang="ar-DZ" dirty="0"/>
              <a:t>تحسين مستوى المهارات في ميادين الإدارة </a:t>
            </a:r>
            <a:r>
              <a:rPr lang="ar-DZ" dirty="0" err="1"/>
              <a:t>الاستراتيجية</a:t>
            </a:r>
            <a:r>
              <a:rPr lang="ar-DZ" dirty="0"/>
              <a:t> تخطيطًا وتنظيمًا ورقابة. </a:t>
            </a:r>
          </a:p>
          <a:p>
            <a:r>
              <a:rPr lang="ar-DZ" dirty="0"/>
              <a:t>التأكد على العمل في إطار الفريق بشكل شامل ومتكامل. </a:t>
            </a:r>
          </a:p>
          <a:p>
            <a:r>
              <a:rPr lang="ar-DZ" dirty="0"/>
              <a:t>معرفة اتجاهات الحكومة الاقتصادية والإدارية كيفية تنفيذها. </a:t>
            </a:r>
            <a:br>
              <a:rPr lang="ar-DZ" dirty="0"/>
            </a:br>
            <a:br>
              <a:rPr lang="ar-DZ" dirty="0"/>
            </a:br>
            <a:endParaRPr lang="fr-FR" dirty="0"/>
          </a:p>
        </p:txBody>
      </p:sp>
      <p:sp>
        <p:nvSpPr>
          <p:cNvPr id="4" name="مستطيل 3"/>
          <p:cNvSpPr/>
          <p:nvPr/>
        </p:nvSpPr>
        <p:spPr>
          <a:xfrm>
            <a:off x="2500298" y="142852"/>
            <a:ext cx="6429420" cy="46166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ar-DZ" sz="2400" b="1">
                <a:solidFill>
                  <a:schemeClr val="accent4">
                    <a:lumMod val="75000"/>
                  </a:schemeClr>
                </a:solidFill>
              </a:rPr>
              <a:t>المبحث الثاني</a:t>
            </a:r>
            <a:r>
              <a:rPr lang="fr-FR" sz="2400" b="1">
                <a:solidFill>
                  <a:schemeClr val="accent4">
                    <a:lumMod val="75000"/>
                  </a:schemeClr>
                </a:solidFill>
              </a:rPr>
              <a:t>:</a:t>
            </a:r>
            <a:r>
              <a:rPr lang="ar-DZ" sz="2400" b="1">
                <a:solidFill>
                  <a:schemeClr val="accent4">
                    <a:lumMod val="75000"/>
                  </a:schemeClr>
                </a:solidFill>
              </a:rPr>
              <a:t> أساسيات حول التدريب الدولي</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71538" y="357166"/>
            <a:ext cx="7858180" cy="532453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ar-DZ" sz="2000" b="1">
                <a:solidFill>
                  <a:schemeClr val="accent2">
                    <a:lumMod val="75000"/>
                  </a:schemeClr>
                </a:solidFill>
              </a:rPr>
              <a:t>المطلب الثاني</a:t>
            </a:r>
            <a:r>
              <a:rPr lang="fr-FR" sz="2000" b="1">
                <a:solidFill>
                  <a:schemeClr val="accent2">
                    <a:lumMod val="75000"/>
                  </a:schemeClr>
                </a:solidFill>
              </a:rPr>
              <a:t>:</a:t>
            </a:r>
            <a:r>
              <a:rPr lang="ar-DZ" sz="2000" b="1">
                <a:solidFill>
                  <a:schemeClr val="accent2">
                    <a:lumMod val="75000"/>
                  </a:schemeClr>
                </a:solidFill>
              </a:rPr>
              <a:t> أهم الطرق التي تعتمدها شركات الأعمال الدوليه لمساعده المدراء عن طريق التدريب والتطوير </a:t>
            </a:r>
          </a:p>
          <a:p>
            <a:endParaRPr lang="ar-DZ" sz="2000" b="1">
              <a:solidFill>
                <a:schemeClr val="accent2">
                  <a:lumMod val="75000"/>
                </a:schemeClr>
              </a:solidFill>
            </a:endParaRPr>
          </a:p>
          <a:p>
            <a:r>
              <a:rPr lang="ar-DZ" sz="2000"/>
              <a:t>١.إلقاء المحاضرات ،عرض الأفلام وتقديم الكتيبات الخاصه عن الدوله المضيفه كما القيام بجوله إستطلاعيه للتعرف عليها مبدئيا.</a:t>
            </a:r>
          </a:p>
          <a:p>
            <a:r>
              <a:rPr lang="ar-DZ" sz="2000"/>
              <a:t>2.إكساب المدراء المهارات اللغويه الخاصه بالدوله المضيفه </a:t>
            </a:r>
          </a:p>
          <a:p>
            <a:r>
              <a:rPr lang="ar-DZ" sz="2000"/>
              <a:t>٣.التعريف بثقافه الدوله المضيفه من عاداتها وتقاليدهاونمطها السلوكي.</a:t>
            </a:r>
          </a:p>
          <a:p>
            <a:r>
              <a:rPr lang="ar-DZ" sz="2000"/>
              <a:t>4.تعريف المدراء المحليين بأهداف ورساله الشركه الأم وثقافتها ومنحهم فرصه التعرف عليها أكثر.</a:t>
            </a:r>
          </a:p>
          <a:p>
            <a:r>
              <a:rPr lang="ar-DZ" sz="2000"/>
              <a:t>5.إستخدام طريقه المحاكاه وتبادل الأدوار لتوصيل المعلومات للمتدرب عن الوضع القائم في الدوله المضيفه.</a:t>
            </a:r>
            <a:endParaRPr lang="ar-DZ" sz="2000" b="1">
              <a:solidFill>
                <a:schemeClr val="accent2">
                  <a:lumMod val="75000"/>
                </a:schemeClr>
              </a:solidFill>
            </a:endParaRPr>
          </a:p>
          <a:p>
            <a:endParaRPr lang="ar-DZ" sz="2000" b="1">
              <a:solidFill>
                <a:schemeClr val="accent2">
                  <a:lumMod val="75000"/>
                </a:schemeClr>
              </a:solidFill>
            </a:endParaRPr>
          </a:p>
          <a:p>
            <a:endParaRPr lang="ar-DZ" sz="2000" b="1">
              <a:solidFill>
                <a:schemeClr val="accent2">
                  <a:lumMod val="75000"/>
                </a:schemeClr>
              </a:solidFill>
            </a:endParaRPr>
          </a:p>
          <a:p>
            <a:endParaRPr lang="ar-DZ" sz="2000" b="1">
              <a:solidFill>
                <a:schemeClr val="accent2">
                  <a:lumMod val="75000"/>
                </a:schemeClr>
              </a:solidFill>
            </a:endParaRPr>
          </a:p>
          <a:p>
            <a:endParaRPr lang="ar-DZ" sz="2000" b="1">
              <a:solidFill>
                <a:schemeClr val="accent2">
                  <a:lumMod val="75000"/>
                </a:schemeClr>
              </a:solidFill>
            </a:endParaRPr>
          </a:p>
          <a:p>
            <a:endParaRPr lang="ar-DZ" sz="2000" b="1">
              <a:solidFill>
                <a:schemeClr val="accent2">
                  <a:lumMod val="75000"/>
                </a:schemeClr>
              </a:solidFill>
            </a:endParaRPr>
          </a:p>
          <a:p>
            <a:endParaRPr lang="ar-DZ" sz="2000" b="1">
              <a:solidFill>
                <a:schemeClr val="accent2">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571604" y="357167"/>
            <a:ext cx="7215238" cy="563231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pPr>
            <a:r>
              <a:rPr lang="ar-DZ" sz="2000" b="1">
                <a:solidFill>
                  <a:schemeClr val="accent2">
                    <a:lumMod val="75000"/>
                  </a:schemeClr>
                </a:solidFill>
              </a:rPr>
              <a:t>المطلب الثالث</a:t>
            </a:r>
            <a:r>
              <a:rPr lang="fr-FR" sz="2000" b="1">
                <a:solidFill>
                  <a:schemeClr val="accent2">
                    <a:lumMod val="75000"/>
                  </a:schemeClr>
                </a:solidFill>
              </a:rPr>
              <a:t>:</a:t>
            </a:r>
            <a:r>
              <a:rPr lang="ar-DZ" sz="2000" b="1">
                <a:solidFill>
                  <a:schemeClr val="accent2">
                    <a:lumMod val="75000"/>
                  </a:schemeClr>
                </a:solidFill>
              </a:rPr>
              <a:t> تأثير ثوره المعلومات على وظيفه التدريب والتطوير في الأعمال الدوليه </a:t>
            </a:r>
          </a:p>
          <a:p>
            <a:pPr>
              <a:lnSpc>
                <a:spcPct val="150000"/>
              </a:lnSpc>
            </a:pPr>
            <a:endParaRPr lang="ar-DZ" sz="2000" b="1">
              <a:solidFill>
                <a:schemeClr val="accent2">
                  <a:lumMod val="75000"/>
                </a:schemeClr>
              </a:solidFill>
            </a:endParaRPr>
          </a:p>
          <a:p>
            <a:pPr>
              <a:lnSpc>
                <a:spcPct val="150000"/>
              </a:lnSpc>
            </a:pPr>
            <a:r>
              <a:rPr lang="ar-DZ" sz="2000"/>
              <a:t>١.تخطيط الإحتياجات التدريبيه عن طريق تعريف شبكه الانترنت لمدراء تدريب برامج العمل والإنتاج لكل الإدارات ومعرفه مايؤثر في تنفيذ هذه البرامج .</a:t>
            </a:r>
          </a:p>
          <a:p>
            <a:pPr>
              <a:lnSpc>
                <a:spcPct val="150000"/>
              </a:lnSpc>
            </a:pPr>
            <a:r>
              <a:rPr lang="ar-DZ" sz="2000"/>
              <a:t>٢.إتاحه التدريب المستمر وفتحه على مدار ٢٤سا لكل الراغبين من خلال شبكه الانترنت.</a:t>
            </a:r>
          </a:p>
          <a:p>
            <a:pPr>
              <a:lnSpc>
                <a:spcPct val="150000"/>
              </a:lnSpc>
            </a:pPr>
            <a:r>
              <a:rPr lang="ar-DZ" sz="2000"/>
              <a:t>3دراسه عناصر القوه والضعف لكل شركه لمعرفه إحتياجاتها التدريبيه</a:t>
            </a:r>
          </a:p>
          <a:p>
            <a:pPr>
              <a:lnSpc>
                <a:spcPct val="150000"/>
              </a:lnSpc>
            </a:pPr>
            <a:r>
              <a:rPr lang="ar-DZ" sz="2000"/>
              <a:t>4.التدريب أثناء العمل توازيا للمتدرب مع عمله حت لا يشعر بوجود فارق بما ينفذه واقعيا ومايقوم به في التدريب.</a:t>
            </a:r>
          </a:p>
          <a:p>
            <a:pPr>
              <a:lnSpc>
                <a:spcPct val="150000"/>
              </a:lnSpc>
            </a:pPr>
            <a:r>
              <a:rPr lang="ar-DZ" sz="2000"/>
              <a:t>٥.إتاحه البرامج التدريبيه للمشاركين لتدريب المشاركين عن بعد عن طريق شبكه المعلومات الداخليه وشبكه المعلومات الخارجيه .٦.تقديم برامج تدريبيه مصممه بناء على مستوى المستخدم</a:t>
            </a:r>
            <a:endParaRPr lang="ar-DZ" sz="2000" b="1">
              <a:solidFill>
                <a:schemeClr val="accent2">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1142976" y="0"/>
            <a:ext cx="7715272" cy="652486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المطلب الرابع</a:t>
            </a:r>
            <a:r>
              <a:rPr kumimoji="0" lang="fr-FR" sz="24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a:t>
            </a:r>
            <a:r>
              <a:rPr kumimoji="0" lang="ar-DZ" sz="2400" b="1" i="0" u="none" strike="noStrike" cap="none" normalizeH="0" baseline="0" dirty="0">
                <a:ln>
                  <a:noFill/>
                </a:ln>
                <a:solidFill>
                  <a:schemeClr val="accent2">
                    <a:lumMod val="75000"/>
                  </a:schemeClr>
                </a:solidFill>
                <a:effectLst/>
                <a:latin typeface="Calibri" pitchFamily="34" charset="0"/>
                <a:ea typeface="Calibri" pitchFamily="34" charset="0"/>
                <a:cs typeface="Arial" pitchFamily="34" charset="0"/>
              </a:rPr>
              <a:t> مراكز التدريب الدولية</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من بين المراكز والمعاهد المختصة في إعداد المدراء والموظفين الدوليين نجد</a:t>
            </a: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 </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Wingdings" pitchFamily="2" charset="2"/>
              <a:buChar char="v"/>
              <a:tabLst/>
            </a:pPr>
            <a:r>
              <a:rPr kumimoji="0" lang="ar-DZ" b="1" i="0" u="sng" strike="noStrike" cap="none" normalizeH="0" baseline="0" dirty="0">
                <a:ln>
                  <a:noFill/>
                </a:ln>
                <a:solidFill>
                  <a:schemeClr val="tx1"/>
                </a:solidFill>
                <a:effectLst/>
                <a:latin typeface="Calibri" pitchFamily="34" charset="0"/>
                <a:ea typeface="Calibri" pitchFamily="34" charset="0"/>
                <a:cs typeface="Arial" pitchFamily="34" charset="0"/>
              </a:rPr>
              <a:t>مركز المعلومات الدولي (</a:t>
            </a:r>
            <a:r>
              <a:rPr kumimoji="0" lang="ar-DZ" b="1" i="0" u="sng" strike="noStrike" cap="none" normalizeH="0" baseline="0" dirty="0" err="1">
                <a:ln>
                  <a:noFill/>
                </a:ln>
                <a:solidFill>
                  <a:schemeClr val="tx1"/>
                </a:solidFill>
                <a:effectLst/>
                <a:latin typeface="Calibri" pitchFamily="34" charset="0"/>
                <a:ea typeface="Calibri" pitchFamily="34" charset="0"/>
                <a:cs typeface="Arial" pitchFamily="34" charset="0"/>
              </a:rPr>
              <a:t>فارنهام</a:t>
            </a:r>
            <a:r>
              <a:rPr kumimoji="0" lang="ar-DZ" b="1" i="0" u="sng"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DZ" b="1" i="0" u="sng" strike="noStrike" cap="none" normalizeH="0" baseline="0" dirty="0" err="1">
                <a:ln>
                  <a:noFill/>
                </a:ln>
                <a:solidFill>
                  <a:schemeClr val="tx1"/>
                </a:solidFill>
                <a:effectLst/>
                <a:latin typeface="Calibri" pitchFamily="34" charset="0"/>
                <a:ea typeface="Calibri" pitchFamily="34" charset="0"/>
                <a:cs typeface="Arial" pitchFamily="34" charset="0"/>
              </a:rPr>
              <a:t>كاستل</a:t>
            </a:r>
            <a:r>
              <a:rPr kumimoji="0" lang="ar-DZ" b="1" i="0" u="sng"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f-ZA" b="1" i="0" u="sng" strike="noStrike" cap="none" normalizeH="0" baseline="0" dirty="0">
                <a:ln>
                  <a:noFill/>
                </a:ln>
                <a:solidFill>
                  <a:schemeClr val="tx1"/>
                </a:solidFill>
                <a:effectLst/>
                <a:latin typeface="Calibri" pitchFamily="34" charset="0"/>
                <a:ea typeface="Calibri" pitchFamily="34" charset="0"/>
                <a:cs typeface="Arial" pitchFamily="34" charset="0"/>
              </a:rPr>
              <a:t>Farnham Castle</a:t>
            </a:r>
            <a:r>
              <a:rPr kumimoji="0" lang="ar-DZ" b="1" i="0" u="sng" strike="noStrike" cap="none" normalizeH="0" baseline="0" dirty="0">
                <a:ln>
                  <a:noFill/>
                </a:ln>
                <a:solidFill>
                  <a:schemeClr val="tx1"/>
                </a:solidFill>
                <a:effectLst/>
                <a:latin typeface="Calibri" pitchFamily="34" charset="0"/>
                <a:ea typeface="Calibri" pitchFamily="34" charset="0"/>
                <a:cs typeface="Arial" pitchFamily="34" charset="0"/>
              </a:rPr>
              <a:t>)</a:t>
            </a: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 تأسس هذا المعهد في بريطانيا سنة 1953 لإعداد الأفراد في مهن إدارية وفنية للعيش خارج بريطانيا، يعطي هذا المعهد المعارف التالية:</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فهم المنطقة الإقليمية بأكملها في الشرق الأوسط، شمال إفريقيا، جنوب شرق آسيا، إقليم البلقان ...الخ).. </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فهم كل بلد على حده ( اللغة، المساحة، التجانس الاجتماعي، العلاقات السياسية مع البلد المضيف ... الخ). </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فهم البيئات الاجتماعية محلية بيئة العمل البلد المضيف، الثقافة، العادات المناسبات الدينية ...الخ).</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Wingdings" pitchFamily="2" charset="2"/>
              <a:buChar char="v"/>
              <a:tabLst/>
            </a:pP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ar-DZ" b="1" i="0" u="sng" strike="noStrike" cap="none" normalizeH="0" baseline="0" dirty="0">
                <a:ln>
                  <a:noFill/>
                </a:ln>
                <a:solidFill>
                  <a:schemeClr val="tx1"/>
                </a:solidFill>
                <a:effectLst/>
                <a:latin typeface="Calibri" pitchFamily="34" charset="0"/>
                <a:ea typeface="Calibri" pitchFamily="34" charset="0"/>
                <a:cs typeface="Arial" pitchFamily="34" charset="0"/>
              </a:rPr>
              <a:t>المعهد الدولي للدراسات والتدريب:</a:t>
            </a: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تأسس عام 1963 بطوكيو في اليابان بتمويل من الحكومة البريطانية </a:t>
            </a:r>
            <a:r>
              <a:rPr kumimoji="0" lang="ar-DZ" b="1" i="0" u="none" strike="noStrike" cap="none" normalizeH="0" baseline="0" dirty="0" err="1">
                <a:ln>
                  <a:noFill/>
                </a:ln>
                <a:solidFill>
                  <a:schemeClr val="tx1"/>
                </a:solidFill>
                <a:effectLst/>
                <a:latin typeface="Calibri" pitchFamily="34" charset="0"/>
                <a:ea typeface="Calibri" pitchFamily="34" charset="0"/>
                <a:cs typeface="Arial" pitchFamily="34" charset="0"/>
              </a:rPr>
              <a:t>وبعص</a:t>
            </a: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 قطاعات الأعمال يقدم هذا المعهد منهج دراسي مكون من أربع أجزاء وهي :</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 اللغات </a:t>
            </a:r>
            <a:r>
              <a:rPr kumimoji="0" lang="ar-DZ" b="1" i="0" u="none" strike="noStrike" cap="none" normalizeH="0" baseline="0" dirty="0" err="1">
                <a:ln>
                  <a:noFill/>
                </a:ln>
                <a:solidFill>
                  <a:schemeClr val="tx1"/>
                </a:solidFill>
                <a:effectLst/>
                <a:latin typeface="Calibri" pitchFamily="34" charset="0"/>
                <a:ea typeface="Calibri" pitchFamily="34" charset="0"/>
                <a:cs typeface="Arial" pitchFamily="34" charset="0"/>
              </a:rPr>
              <a:t>الأجنيبة</a:t>
            </a: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 الإدارة الدولية والاقتصاد.: </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موضوعات دراسية أخرى والتدريب عليها بالخارج</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محاضرات يقدمها مدراء دوليون </a:t>
            </a:r>
            <a:r>
              <a:rPr kumimoji="0" lang="ar-DZ" b="1" i="0" u="none" strike="noStrike" cap="none" normalizeH="0" baseline="0" dirty="0" err="1">
                <a:ln>
                  <a:noFill/>
                </a:ln>
                <a:solidFill>
                  <a:schemeClr val="tx1"/>
                </a:solidFill>
                <a:effectLst/>
                <a:latin typeface="Calibri" pitchFamily="34" charset="0"/>
                <a:ea typeface="Calibri" pitchFamily="34" charset="0"/>
                <a:cs typeface="Arial" pitchFamily="34" charset="0"/>
              </a:rPr>
              <a:t>خارجيون</a:t>
            </a: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 يتم استضافتهم.</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Wingdings" pitchFamily="2" charset="2"/>
              <a:buChar char="v"/>
              <a:tabLst/>
            </a:pPr>
            <a:r>
              <a:rPr kumimoji="0" lang="ar-DZ" b="1" i="0" u="sng" strike="noStrike" cap="none" normalizeH="0" baseline="0" dirty="0">
                <a:ln>
                  <a:noFill/>
                </a:ln>
                <a:solidFill>
                  <a:schemeClr val="tx1"/>
                </a:solidFill>
                <a:effectLst/>
                <a:latin typeface="Calibri" pitchFamily="34" charset="0"/>
                <a:ea typeface="Calibri" pitchFamily="34" charset="0"/>
                <a:cs typeface="Arial" pitchFamily="34" charset="0"/>
              </a:rPr>
              <a:t>المعهد الياباني الأمريكي للترجمة</a:t>
            </a: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:هذا المعهد تمت إقامته في طوكيو سنة 1945 لتوفير التدريب على المحادثة والترجمة لموظفي الحكومتين الأمريكية واليابانية باللغتين اليابانية والإنجليزية ثم تحول عام 1973 ليصبح معهد للدراسات الدولية ليشمل إلى جانب تأهيل المترجمين وتعليم اللغات إعداد أخصائيين في الاتصالات الدولية والأعمال الدولية وإعداد مختلف الدراسات في شتى المجالات الدولية..</a:t>
            </a:r>
            <a:endParaRPr kumimoji="0" lang="en-US" b="1"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 typeface="Wingdings" pitchFamily="2" charset="2"/>
              <a:buChar char="v"/>
              <a:tabLst/>
            </a:pPr>
            <a:r>
              <a:rPr kumimoji="0" lang="ar-DZ" b="1" i="0" u="sng" strike="noStrike" cap="none" normalizeH="0" baseline="0" dirty="0">
                <a:ln>
                  <a:noFill/>
                </a:ln>
                <a:solidFill>
                  <a:schemeClr val="tx1"/>
                </a:solidFill>
                <a:effectLst/>
                <a:latin typeface="Calibri" pitchFamily="34" charset="0"/>
                <a:ea typeface="Calibri" pitchFamily="34" charset="0"/>
                <a:cs typeface="Arial" pitchFamily="34" charset="0"/>
              </a:rPr>
              <a:t>معهد الخدمات التعليمية الياباني</a:t>
            </a:r>
            <a:r>
              <a:rPr kumimoji="0" lang="ar-DZ" b="1" i="0" u="none" strike="noStrike" cap="none" normalizeH="0" baseline="0" dirty="0">
                <a:ln>
                  <a:noFill/>
                </a:ln>
                <a:solidFill>
                  <a:schemeClr val="tx1"/>
                </a:solidFill>
                <a:effectLst/>
                <a:latin typeface="Calibri" pitchFamily="34" charset="0"/>
                <a:ea typeface="Calibri" pitchFamily="34" charset="0"/>
                <a:cs typeface="Arial" pitchFamily="34" charset="0"/>
              </a:rPr>
              <a:t> تأسس سنة 1971 لتوفير التدريب لعائلات اليابانيين المغتربين العاملين في الشركات اليابانية المتعددة الجنسيات، في المعهد برامج كثيرة ذات علاقة بالمغتربين وعائلاتهم تحتوي على توجيهات وإرشادات واستشارات التكيف الاجتماعي مع الثقافات المختلفة.</a:t>
            </a:r>
            <a:endParaRPr kumimoji="0" lang="ar-DZ" b="1"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algn="r"/>
            <a:r>
              <a:rPr lang="ar-DZ"/>
              <a:t>الخاتمة</a:t>
            </a:r>
            <a:r>
              <a:rPr lang="fr-FR"/>
              <a:t>:</a:t>
            </a:r>
            <a:r>
              <a:rPr lang="ar-DZ"/>
              <a:t> </a:t>
            </a:r>
          </a:p>
        </p:txBody>
      </p:sp>
      <p:sp>
        <p:nvSpPr>
          <p:cNvPr id="3" name="عنصر نائب للمحتوى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a:buNone/>
            </a:pPr>
            <a:r>
              <a:rPr lang="ar-DZ" sz="2400" dirty="0"/>
              <a:t>تواجه الشركات العديد من التحديات </a:t>
            </a:r>
            <a:r>
              <a:rPr lang="ar-DZ" sz="2400" dirty="0" err="1"/>
              <a:t>و</a:t>
            </a:r>
            <a:r>
              <a:rPr lang="ar-DZ" sz="2400" dirty="0"/>
              <a:t> المعضلات , التي تستلزم عليها العمل على بناء </a:t>
            </a:r>
            <a:r>
              <a:rPr lang="ar-DZ" sz="2400" dirty="0" err="1"/>
              <a:t>اسس</a:t>
            </a:r>
            <a:r>
              <a:rPr lang="ar-DZ" sz="2400" dirty="0"/>
              <a:t> قوية قوامها المورد البشري </a:t>
            </a:r>
            <a:r>
              <a:rPr lang="ar-DZ" sz="2400" dirty="0" err="1"/>
              <a:t>الكفئ</a:t>
            </a:r>
            <a:r>
              <a:rPr lang="ar-DZ" sz="2400" dirty="0"/>
              <a:t> و ذلك من خلال  ما يسمى  بالتدريب والتطوير </a:t>
            </a:r>
            <a:r>
              <a:rPr lang="ar-DZ" sz="2400" dirty="0" err="1"/>
              <a:t>اي</a:t>
            </a:r>
            <a:r>
              <a:rPr lang="ar-DZ" sz="2400" dirty="0"/>
              <a:t> الجهود المخططة والمنفذة لتنمية القدرات والمعارف والمهارات للعاملين على اختلاف المستويات والتخصصات وترشيد سلوكهم؛ ممّا يقودهم إلى تعظيم فاعلية الأداء وتحقيق ذاتهم عبر تحقيق الهدف الشخصي وغايات المنظمة الذين يعملون فيها. ويشتمل التدريب والتطوير أيضًا تنمية </a:t>
            </a:r>
            <a:r>
              <a:rPr lang="ar-DZ" sz="2400" dirty="0" err="1"/>
              <a:t>المواراد</a:t>
            </a:r>
            <a:r>
              <a:rPr lang="ar-DZ" sz="2400" dirty="0"/>
              <a:t> البشرية . من اجل الصمود </a:t>
            </a:r>
            <a:r>
              <a:rPr lang="ar-DZ" sz="2400" dirty="0" err="1"/>
              <a:t>و</a:t>
            </a:r>
            <a:r>
              <a:rPr lang="ar-DZ" sz="2400" dirty="0"/>
              <a:t> البقاء </a:t>
            </a:r>
            <a:r>
              <a:rPr lang="ar-DZ" sz="2400"/>
              <a:t>في السوق الدولية .</a:t>
            </a:r>
            <a:br>
              <a:rPr lang="ar-DZ" dirty="0"/>
            </a:b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00166" y="214290"/>
            <a:ext cx="7286676" cy="600164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0" i="0" u="sng" strike="noStrike" cap="none" normalizeH="0" baseline="0">
                <a:ln>
                  <a:noFill/>
                </a:ln>
                <a:solidFill>
                  <a:srgbClr val="FF0000"/>
                </a:solidFill>
                <a:effectLst/>
                <a:latin typeface="Calibri" pitchFamily="34" charset="0"/>
                <a:ea typeface="Calibri" pitchFamily="34" charset="0"/>
                <a:cs typeface="Arial" pitchFamily="34" charset="0"/>
              </a:rPr>
              <a:t>ا</a:t>
            </a:r>
            <a:r>
              <a:rPr kumimoji="0" lang="ar-DZ" sz="2400" b="1" i="0" u="sng" strike="noStrike" cap="none" normalizeH="0" baseline="0">
                <a:ln>
                  <a:noFill/>
                </a:ln>
                <a:solidFill>
                  <a:srgbClr val="FF0000"/>
                </a:solidFill>
                <a:effectLst/>
                <a:latin typeface="Calibri" pitchFamily="34" charset="0"/>
                <a:ea typeface="Calibri" pitchFamily="34" charset="0"/>
                <a:cs typeface="Arial" pitchFamily="34" charset="0"/>
              </a:rPr>
              <a:t>لمراجع</a:t>
            </a:r>
            <a:r>
              <a:rPr kumimoji="0" lang="fr-FR" sz="2400" b="1" i="0" u="sng" strike="noStrike" cap="none" normalizeH="0" baseline="0">
                <a:ln>
                  <a:noFill/>
                </a:ln>
                <a:solidFill>
                  <a:srgbClr val="FF0000"/>
                </a:solidFill>
                <a:effectLst/>
                <a:latin typeface="Calibri" pitchFamily="34" charset="0"/>
                <a:ea typeface="Calibri" pitchFamily="34" charset="0"/>
                <a:cs typeface="Arial" pitchFamily="34" charset="0"/>
              </a:rPr>
              <a:t>:</a:t>
            </a:r>
            <a:endParaRPr kumimoji="0" lang="ar-DZ" sz="2400" b="1" i="0" u="sng" strike="noStrike" cap="none" normalizeH="0" baseline="0">
              <a:ln>
                <a:noFill/>
              </a:ln>
              <a:solidFill>
                <a:srgbClr val="FF0000"/>
              </a:solidFill>
              <a:effectLst/>
              <a:latin typeface="Calibri" pitchFamily="34" charset="0"/>
              <a:ea typeface="Calibri"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1</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د/محمد بن دليم القحطاني كتاب إدارة الموارد البشرية ،العبيكان للنشر </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2012</a:t>
            </a:r>
            <a:endPar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2</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د /أقطي جوهرة ، الإدارة الدولية للموارد البشرية ،محاضرات مقدمة لطلبة سنة الثانية ماستر ، جامعة محمد خيضر بسكرة ، </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2021/2020</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ص </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46-36</a:t>
            </a:r>
            <a:endPar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3</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د/عبد الكامل خالدي، ا/خلف فهد محي الدين ،نحو تحسين أداء الشركات متعددة الجنسيات-من خلال مدخل إدارة الموارد البشرية الدولية- ،المجلة الجزائرية للأمن الإنساني، العدد الخامس جانفي </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2018</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،جامعة باتنة ص </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141</a:t>
            </a:r>
            <a:endPar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4</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إسماعيل بوقنور ، تحسين أداء الموظف الدولي</a:t>
            </a:r>
            <a:r>
              <a:rPr lang="ar-DZ" sz="2000" b="1">
                <a:latin typeface="Calibri" pitchFamily="34" charset="0"/>
                <a:ea typeface="Calibri" pitchFamily="34" charset="0"/>
                <a:cs typeface="Arial" pitchFamily="34" charset="0"/>
              </a:rPr>
              <a:t> ،</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دراسة في البرامج التدريبية لحفظ السلام، مجلة أبحاث </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ISSN:0834-2170</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 المجلد </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6</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العدد </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1</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2021</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 جامعة  </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8</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ماي</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1945</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قالمة، ص</a:t>
            </a: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353-352</a:t>
            </a:r>
            <a:endPar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2000" b="1" i="0" u="none" strike="noStrike" cap="none" normalizeH="0" baseline="0">
                <a:ln>
                  <a:noFill/>
                </a:ln>
                <a:solidFill>
                  <a:schemeClr val="tx1"/>
                </a:solidFill>
                <a:effectLst/>
                <a:latin typeface="Calibri" pitchFamily="34" charset="0"/>
                <a:ea typeface="Calibri" pitchFamily="34" charset="0"/>
                <a:cs typeface="Arial" pitchFamily="34" charset="0"/>
              </a:rPr>
              <a:t>5</a:t>
            </a:r>
            <a:r>
              <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rPr>
              <a:t>- رزق الله حنان ، دور التدريب في الحد من العودة المبكرة للموظفين المغتربين إلى</a:t>
            </a:r>
            <a:r>
              <a:rPr kumimoji="0" lang="ar-DZ" sz="2000" b="1" i="0" u="none" strike="noStrike" cap="none" normalizeH="0">
                <a:ln>
                  <a:noFill/>
                </a:ln>
                <a:solidFill>
                  <a:schemeClr val="tx1"/>
                </a:solidFill>
                <a:effectLst/>
                <a:latin typeface="Calibri" pitchFamily="34" charset="0"/>
                <a:ea typeface="Calibri" pitchFamily="34" charset="0"/>
                <a:cs typeface="Arial" pitchFamily="34" charset="0"/>
              </a:rPr>
              <a:t> البلد الام ،جامعة عبد الحميد مهري قسنطينة</a:t>
            </a:r>
            <a:r>
              <a:rPr kumimoji="0" lang="fr-FR" sz="2000" b="1" i="0" u="none" strike="noStrike" cap="none" normalizeH="0">
                <a:ln>
                  <a:noFill/>
                </a:ln>
                <a:solidFill>
                  <a:schemeClr val="tx1"/>
                </a:solidFill>
                <a:effectLst/>
                <a:latin typeface="Calibri" pitchFamily="34" charset="0"/>
                <a:ea typeface="Calibri" pitchFamily="34" charset="0"/>
                <a:cs typeface="Arial" pitchFamily="34" charset="0"/>
              </a:rPr>
              <a:t>2</a:t>
            </a:r>
            <a:r>
              <a:rPr kumimoji="0" lang="ar-DZ" sz="2000" b="1" i="0" u="none" strike="noStrike" cap="none" normalizeH="0">
                <a:ln>
                  <a:noFill/>
                </a:ln>
                <a:solidFill>
                  <a:schemeClr val="tx1"/>
                </a:solidFill>
                <a:effectLst/>
                <a:latin typeface="Calibri" pitchFamily="34" charset="0"/>
                <a:ea typeface="Calibri" pitchFamily="34" charset="0"/>
                <a:cs typeface="Arial" pitchFamily="34" charset="0"/>
              </a:rPr>
              <a:t> ،</a:t>
            </a:r>
            <a:r>
              <a:rPr kumimoji="0" lang="fr-FR" sz="2000" b="1" i="0" u="none" strike="noStrike" cap="none" normalizeH="0">
                <a:ln>
                  <a:noFill/>
                </a:ln>
                <a:solidFill>
                  <a:schemeClr val="tx1"/>
                </a:solidFill>
                <a:effectLst/>
                <a:latin typeface="Calibri" pitchFamily="34" charset="0"/>
                <a:ea typeface="Calibri" pitchFamily="34" charset="0"/>
                <a:cs typeface="Arial" pitchFamily="34" charset="0"/>
              </a:rPr>
              <a:t>2017</a:t>
            </a:r>
            <a:r>
              <a:rPr kumimoji="0" lang="ar-DZ" sz="2000" b="1" i="0" u="none" strike="noStrike" cap="none" normalizeH="0">
                <a:ln>
                  <a:noFill/>
                </a:ln>
                <a:solidFill>
                  <a:schemeClr val="tx1"/>
                </a:solidFill>
                <a:effectLst/>
                <a:latin typeface="Calibri" pitchFamily="34" charset="0"/>
                <a:ea typeface="Calibri" pitchFamily="34" charset="0"/>
                <a:cs typeface="Arial" pitchFamily="34" charset="0"/>
              </a:rPr>
              <a:t> ص</a:t>
            </a:r>
            <a:r>
              <a:rPr kumimoji="0" lang="fr-FR" sz="2000" b="1" i="0" u="none" strike="noStrike" cap="none" normalizeH="0">
                <a:ln>
                  <a:noFill/>
                </a:ln>
                <a:solidFill>
                  <a:schemeClr val="tx1"/>
                </a:solidFill>
                <a:effectLst/>
                <a:latin typeface="Calibri" pitchFamily="34" charset="0"/>
                <a:ea typeface="Calibri" pitchFamily="34" charset="0"/>
                <a:cs typeface="Arial" pitchFamily="34" charset="0"/>
              </a:rPr>
              <a:t>59-54</a:t>
            </a:r>
            <a:endParaRPr kumimoji="0" lang="ar-DZ" sz="2000" b="1" i="0" u="none" strike="noStrike" cap="none" normalizeH="0" baseline="0">
              <a:ln>
                <a:noFill/>
              </a:ln>
              <a:solidFill>
                <a:schemeClr val="tx1"/>
              </a:solidFill>
              <a:effectLst/>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DZ" sz="20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714612" y="214290"/>
            <a:ext cx="4572000" cy="1200329"/>
          </a:xfrm>
          <a:prstGeom prst="rect">
            <a:avLst/>
          </a:prstGeom>
        </p:spPr>
        <p:txBody>
          <a:bodyPr>
            <a:spAutoFit/>
          </a:bodyPr>
          <a:lstStyle/>
          <a:p>
            <a:pPr algn="ctr"/>
            <a:r>
              <a:rPr lang="ar-DZ">
                <a:cs typeface="Andalus" pitchFamily="2" charset="-78"/>
              </a:rPr>
              <a:t>الجمهورية الجزائرية الديمقراطية الشعبية</a:t>
            </a:r>
          </a:p>
          <a:p>
            <a:pPr algn="ctr"/>
            <a:r>
              <a:rPr lang="ar-DZ">
                <a:cs typeface="Andalus" pitchFamily="2" charset="-78"/>
              </a:rPr>
              <a:t>وزارة التعليم العالية والبحث العلمي </a:t>
            </a:r>
          </a:p>
          <a:p>
            <a:pPr algn="ctr"/>
            <a:r>
              <a:rPr lang="ar-DZ">
                <a:cs typeface="Andalus" pitchFamily="2" charset="-78"/>
              </a:rPr>
              <a:t>كلية العلوم الاقتصادية والتجارية والعلوم السياسية</a:t>
            </a:r>
          </a:p>
          <a:p>
            <a:pPr algn="ctr"/>
            <a:r>
              <a:rPr lang="ar-DZ">
                <a:cs typeface="Andalus" pitchFamily="2" charset="-78"/>
              </a:rPr>
              <a:t>قسم علوم التسيير</a:t>
            </a:r>
            <a:endParaRPr lang="ar-DZ" dirty="0">
              <a:cs typeface="Andalus" pitchFamily="2" charset="-78"/>
            </a:endParaRPr>
          </a:p>
        </p:txBody>
      </p:sp>
      <p:pic>
        <p:nvPicPr>
          <p:cNvPr id="5" name="Image 11" descr="logo_univ"/>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3834" y="214290"/>
            <a:ext cx="1228725" cy="1285884"/>
          </a:xfrm>
          <a:prstGeom prst="rect">
            <a:avLst/>
          </a:prstGeom>
          <a:noFill/>
          <a:ln>
            <a:noFill/>
          </a:ln>
        </p:spPr>
      </p:pic>
      <p:pic>
        <p:nvPicPr>
          <p:cNvPr id="6" name="Image 11" descr="logo_univ"/>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4414" y="142852"/>
            <a:ext cx="1228725" cy="1285884"/>
          </a:xfrm>
          <a:prstGeom prst="rect">
            <a:avLst/>
          </a:prstGeom>
          <a:noFill/>
          <a:ln>
            <a:noFill/>
          </a:ln>
        </p:spPr>
      </p:pic>
      <p:sp>
        <p:nvSpPr>
          <p:cNvPr id="7" name="مستطيل 6"/>
          <p:cNvSpPr/>
          <p:nvPr/>
        </p:nvSpPr>
        <p:spPr>
          <a:xfrm>
            <a:off x="1214414" y="1857364"/>
            <a:ext cx="7715304" cy="646331"/>
          </a:xfrm>
          <a:prstGeom prst="rect">
            <a:avLst/>
          </a:prstGeom>
        </p:spPr>
        <p:txBody>
          <a:bodyPr wrap="square">
            <a:spAutoFit/>
          </a:bodyPr>
          <a:lstStyle/>
          <a:p>
            <a:r>
              <a:rPr lang="ar-DZ" b="1" i="1"/>
              <a:t>قسم</a:t>
            </a:r>
            <a:r>
              <a:rPr lang="fr-FR" b="1" i="1"/>
              <a:t>:</a:t>
            </a:r>
            <a:r>
              <a:rPr lang="ar-DZ" b="1" i="1"/>
              <a:t> علوم التسيير                                                                                 الفوج</a:t>
            </a:r>
            <a:r>
              <a:rPr lang="fr-FR" b="1" i="1"/>
              <a:t>:</a:t>
            </a:r>
            <a:r>
              <a:rPr lang="ar-DZ" b="1" i="1"/>
              <a:t> </a:t>
            </a:r>
            <a:r>
              <a:rPr lang="fr-FR" b="1" i="1"/>
              <a:t>02</a:t>
            </a:r>
            <a:r>
              <a:rPr lang="ar-DZ" b="1" i="1"/>
              <a:t>                                                      </a:t>
            </a:r>
            <a:r>
              <a:rPr lang="ar-SA" b="1" i="1"/>
              <a:t>                                   </a:t>
            </a:r>
            <a:r>
              <a:rPr lang="ar-DZ" b="1" i="1"/>
              <a:t>          مقياس</a:t>
            </a:r>
            <a:r>
              <a:rPr lang="fr-FR" b="1" i="1"/>
              <a:t>:</a:t>
            </a:r>
            <a:r>
              <a:rPr lang="ar-DZ" b="1" i="1"/>
              <a:t> الإدارة الدولية للموارد البشرية</a:t>
            </a:r>
          </a:p>
        </p:txBody>
      </p:sp>
      <p:sp>
        <p:nvSpPr>
          <p:cNvPr id="8" name="مخطط انسيابي: محطة طرفية 7"/>
          <p:cNvSpPr/>
          <p:nvPr/>
        </p:nvSpPr>
        <p:spPr>
          <a:xfrm>
            <a:off x="1500166" y="3143248"/>
            <a:ext cx="7143800" cy="1428760"/>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5400" b="1"/>
              <a:t>تدريب الموظف الدولي</a:t>
            </a:r>
          </a:p>
        </p:txBody>
      </p:sp>
      <p:sp>
        <p:nvSpPr>
          <p:cNvPr id="9" name="مستطيل 8"/>
          <p:cNvSpPr/>
          <p:nvPr/>
        </p:nvSpPr>
        <p:spPr>
          <a:xfrm>
            <a:off x="1142976" y="5214950"/>
            <a:ext cx="7786742" cy="1200329"/>
          </a:xfrm>
          <a:prstGeom prst="rect">
            <a:avLst/>
          </a:prstGeom>
        </p:spPr>
        <p:txBody>
          <a:bodyPr wrap="square">
            <a:spAutoFit/>
          </a:bodyPr>
          <a:lstStyle/>
          <a:p>
            <a:pPr>
              <a:buNone/>
            </a:pPr>
            <a:r>
              <a:rPr lang="ar-DZ" b="1" i="1"/>
              <a:t> من إعداد الطالبة</a:t>
            </a:r>
            <a:r>
              <a:rPr lang="fr-FR" b="1" i="1"/>
              <a:t>:</a:t>
            </a:r>
            <a:r>
              <a:rPr lang="ar-DZ" b="1" i="1"/>
              <a:t>                                                   </a:t>
            </a:r>
            <a:r>
              <a:rPr lang="ar-SA" b="1" i="1"/>
              <a:t>           </a:t>
            </a:r>
            <a:r>
              <a:rPr lang="ar-DZ" b="1" i="1"/>
              <a:t>         تحت إشراف الأستاذة</a:t>
            </a:r>
            <a:r>
              <a:rPr lang="fr-FR" b="1" i="1"/>
              <a:t>:</a:t>
            </a:r>
            <a:r>
              <a:rPr lang="en-US" b="1" i="1"/>
              <a:t>  </a:t>
            </a:r>
            <a:r>
              <a:rPr lang="ar-DZ" b="1"/>
              <a:t>   </a:t>
            </a:r>
            <a:endParaRPr lang="ar-SA" b="1"/>
          </a:p>
          <a:p>
            <a:pPr>
              <a:buFontTx/>
              <a:buChar char="-"/>
            </a:pPr>
            <a:r>
              <a:rPr lang="ar-DZ" b="1"/>
              <a:t>حسنين مريم</a:t>
            </a:r>
          </a:p>
          <a:p>
            <a:pPr>
              <a:buFontTx/>
              <a:buChar char="-"/>
            </a:pPr>
            <a:r>
              <a:rPr lang="ar-DZ" b="1"/>
              <a:t> حني رانيا</a:t>
            </a:r>
          </a:p>
          <a:p>
            <a:pPr>
              <a:buFontTx/>
              <a:buChar char="-"/>
            </a:pPr>
            <a:r>
              <a:rPr lang="ar-DZ" b="1"/>
              <a:t> رماضنة تماضر                                               </a:t>
            </a:r>
            <a:r>
              <a:rPr lang="ar-SA" b="1"/>
              <a:t>                        </a:t>
            </a:r>
            <a:r>
              <a:rPr lang="ar-DZ" b="1"/>
              <a:t>   </a:t>
            </a:r>
            <a:r>
              <a:rPr lang="ar-SA" b="1"/>
              <a:t>  - </a:t>
            </a:r>
            <a:r>
              <a:rPr lang="ar-DZ" b="1"/>
              <a:t>أقطي جوهرة</a:t>
            </a:r>
            <a:endParaRPr lang="ar-SA"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582594"/>
          </a:xfrm>
        </p:spPr>
        <p:style>
          <a:lnRef idx="2">
            <a:schemeClr val="accent2"/>
          </a:lnRef>
          <a:fillRef idx="1">
            <a:schemeClr val="lt1"/>
          </a:fillRef>
          <a:effectRef idx="0">
            <a:schemeClr val="accent2"/>
          </a:effectRef>
          <a:fontRef idx="minor">
            <a:schemeClr val="dk1"/>
          </a:fontRef>
        </p:style>
        <p:txBody>
          <a:bodyPr>
            <a:normAutofit fontScale="90000"/>
          </a:bodyPr>
          <a:lstStyle/>
          <a:p>
            <a:pPr algn="r"/>
            <a:r>
              <a:rPr lang="ar-DZ"/>
              <a:t>خطة البحث</a:t>
            </a:r>
            <a:r>
              <a:rPr lang="fr-FR"/>
              <a:t>:</a:t>
            </a:r>
            <a:endParaRPr lang="ar-DZ"/>
          </a:p>
        </p:txBody>
      </p:sp>
      <p:sp>
        <p:nvSpPr>
          <p:cNvPr id="3" name="عنصر نائب للمحتوى 2"/>
          <p:cNvSpPr>
            <a:spLocks noGrp="1"/>
          </p:cNvSpPr>
          <p:nvPr>
            <p:ph idx="1"/>
          </p:nvPr>
        </p:nvSpPr>
        <p:spPr>
          <a:xfrm>
            <a:off x="1435608" y="928670"/>
            <a:ext cx="7498080" cy="5715040"/>
          </a:xfrm>
        </p:spPr>
        <p:style>
          <a:lnRef idx="2">
            <a:schemeClr val="accent2"/>
          </a:lnRef>
          <a:fillRef idx="1">
            <a:schemeClr val="lt1"/>
          </a:fillRef>
          <a:effectRef idx="0">
            <a:schemeClr val="accent2"/>
          </a:effectRef>
          <a:fontRef idx="minor">
            <a:schemeClr val="dk1"/>
          </a:fontRef>
        </p:style>
        <p:txBody>
          <a:bodyPr>
            <a:normAutofit/>
          </a:bodyPr>
          <a:lstStyle/>
          <a:p>
            <a:r>
              <a:rPr lang="ar-DZ" sz="1800" b="1"/>
              <a:t>مقدمة</a:t>
            </a:r>
          </a:p>
          <a:p>
            <a:r>
              <a:rPr lang="ar-DZ" sz="1800" b="1"/>
              <a:t>المبحث الأول</a:t>
            </a:r>
            <a:r>
              <a:rPr lang="fr-FR" sz="1800" b="1"/>
              <a:t>:</a:t>
            </a:r>
            <a:r>
              <a:rPr lang="ar-DZ" sz="1800" b="1"/>
              <a:t> ماهية الموظف والتدريب الدولي</a:t>
            </a:r>
          </a:p>
          <a:p>
            <a:r>
              <a:rPr lang="ar-DZ" sz="1800"/>
              <a:t>المطلب الأول</a:t>
            </a:r>
            <a:r>
              <a:rPr lang="fr-FR" sz="1800"/>
              <a:t>:</a:t>
            </a:r>
            <a:r>
              <a:rPr lang="ar-DZ" sz="1800"/>
              <a:t> تعريف الموظف الدولي وتمييزه عن غيره من المستخدمين</a:t>
            </a:r>
          </a:p>
          <a:p>
            <a:r>
              <a:rPr lang="ar-DZ" sz="1800"/>
              <a:t>المطلب الثاني </a:t>
            </a:r>
            <a:r>
              <a:rPr lang="fr-FR" sz="1800"/>
              <a:t>:</a:t>
            </a:r>
            <a:r>
              <a:rPr lang="ar-DZ" sz="1800"/>
              <a:t> تعريف التدريب و التطوير الدولي وأسباب اللجوء إليه</a:t>
            </a:r>
          </a:p>
          <a:p>
            <a:r>
              <a:rPr lang="ar-DZ" sz="1800"/>
              <a:t>المطلب الثالث</a:t>
            </a:r>
            <a:r>
              <a:rPr lang="fr-FR" sz="1800"/>
              <a:t>:</a:t>
            </a:r>
            <a:r>
              <a:rPr lang="ar-DZ" sz="1800"/>
              <a:t>أنواع التدريب الدولي</a:t>
            </a:r>
          </a:p>
          <a:p>
            <a:r>
              <a:rPr lang="ar-DZ" sz="1800"/>
              <a:t>المطلب الرابع</a:t>
            </a:r>
            <a:r>
              <a:rPr lang="fr-FR" sz="1800"/>
              <a:t>:</a:t>
            </a:r>
            <a:r>
              <a:rPr lang="ar-DZ" sz="1800"/>
              <a:t>أساليب و مراحل التدريب الدولي</a:t>
            </a:r>
          </a:p>
          <a:p>
            <a:r>
              <a:rPr lang="ar-DZ" sz="1800" b="1"/>
              <a:t>المبحث الثاني</a:t>
            </a:r>
            <a:r>
              <a:rPr lang="fr-FR" sz="1800" b="1"/>
              <a:t>:</a:t>
            </a:r>
            <a:r>
              <a:rPr lang="ar-DZ" sz="1800" b="1"/>
              <a:t> أساسيات حول التدريب الدولي</a:t>
            </a:r>
          </a:p>
          <a:p>
            <a:r>
              <a:rPr lang="ar-DZ" sz="1800"/>
              <a:t>المطلب الأول</a:t>
            </a:r>
            <a:r>
              <a:rPr lang="fr-FR" sz="1800"/>
              <a:t>:</a:t>
            </a:r>
            <a:r>
              <a:rPr lang="ar-DZ" sz="1800"/>
              <a:t>اتجاهات التدريب والتطوير للإدارات العليا</a:t>
            </a:r>
          </a:p>
          <a:p>
            <a:r>
              <a:rPr lang="ar-DZ" sz="1800"/>
              <a:t>المطلب الثاني</a:t>
            </a:r>
            <a:r>
              <a:rPr lang="fr-FR" sz="1800"/>
              <a:t>:</a:t>
            </a:r>
            <a:r>
              <a:rPr lang="ar-DZ" sz="1800"/>
              <a:t> أهم الطرق التي تعتمدها شركات الأعمال الدوليه لمساعده المدراء عن طريق التدريب والتطوير </a:t>
            </a:r>
          </a:p>
          <a:p>
            <a:r>
              <a:rPr lang="ar-DZ" sz="1800"/>
              <a:t>المطلب الثالث</a:t>
            </a:r>
            <a:r>
              <a:rPr lang="fr-FR" sz="1800"/>
              <a:t>:</a:t>
            </a:r>
            <a:r>
              <a:rPr lang="ar-DZ" sz="1800"/>
              <a:t> تأثير ثوره المعلومات على وظيفه التدريب والتطوير في الأعمال الدوليه </a:t>
            </a:r>
          </a:p>
          <a:p>
            <a:r>
              <a:rPr lang="ar-DZ" sz="1800"/>
              <a:t>المطلب الرابع</a:t>
            </a:r>
            <a:r>
              <a:rPr lang="fr-FR" sz="1800"/>
              <a:t>:</a:t>
            </a:r>
            <a:r>
              <a:rPr lang="ar-DZ" sz="1800"/>
              <a:t> مراكز التدريب الدولية</a:t>
            </a:r>
          </a:p>
          <a:p>
            <a:r>
              <a:rPr lang="ar-DZ" sz="1800" b="1"/>
              <a:t>الخاتمة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725470"/>
          </a:xfrm>
        </p:spPr>
        <p:style>
          <a:lnRef idx="2">
            <a:schemeClr val="accent2"/>
          </a:lnRef>
          <a:fillRef idx="1">
            <a:schemeClr val="lt1"/>
          </a:fillRef>
          <a:effectRef idx="0">
            <a:schemeClr val="accent2"/>
          </a:effectRef>
          <a:fontRef idx="minor">
            <a:schemeClr val="dk1"/>
          </a:fontRef>
        </p:style>
        <p:txBody>
          <a:bodyPr>
            <a:normAutofit fontScale="90000"/>
          </a:bodyPr>
          <a:lstStyle/>
          <a:p>
            <a:pPr algn="r"/>
            <a:r>
              <a:rPr lang="ar-DZ"/>
              <a:t>مقدمة</a:t>
            </a:r>
            <a:r>
              <a:rPr lang="fr-FR"/>
              <a:t>:</a:t>
            </a:r>
            <a:r>
              <a:rPr lang="ar-DZ"/>
              <a:t> </a:t>
            </a:r>
          </a:p>
        </p:txBody>
      </p:sp>
      <p:sp>
        <p:nvSpPr>
          <p:cNvPr id="3" name="عنصر نائب للمحتوى 2"/>
          <p:cNvSpPr>
            <a:spLocks noGrp="1"/>
          </p:cNvSpPr>
          <p:nvPr>
            <p:ph idx="1"/>
          </p:nvPr>
        </p:nvSpPr>
        <p:spPr>
          <a:xfrm>
            <a:off x="1435608" y="1142984"/>
            <a:ext cx="7498080" cy="5357850"/>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a:buNone/>
            </a:pPr>
            <a:r>
              <a:rPr lang="ar-DZ"/>
              <a:t> </a:t>
            </a:r>
          </a:p>
          <a:p>
            <a:pPr>
              <a:lnSpc>
                <a:spcPct val="160000"/>
              </a:lnSpc>
              <a:buNone/>
            </a:pPr>
            <a:r>
              <a:rPr lang="ar-DZ"/>
              <a:t>   </a:t>
            </a:r>
            <a:r>
              <a:rPr lang="ar-DZ" sz="2300" b="1"/>
              <a:t>أساس نجاح أي مؤسسه هو العنصر البشري  سواء كانت ناشطه على المستوى المحلي أو الدولي ،كما تلعب البيئه دورا رئيسيا في الحكم على نجاح المدير من فشله خلال تأديه مهامه ويزيد العبء عليه إن كان ينشط على المستوى الدولي اي من بلد لآخر ومن ثقافه لأخرى ؛وعليه فإن الشركات متعدده الجنسيات تعتمد على أنواع العماله المختلفه خصوصا الكوادر الإداريه وهؤلاء الموظفون المغتربون يواجهون العديد من المشكلات أثناء إقامتهم خارج الوطن أهمها صعوبه تكيفهم وتأقلمهم مع البيئه الجديده في البلد المضيف لذا على المؤسسات تدريب موظفيها وتطوير قدراتهم لأجل انجاز وظائفهم الجديده .من هنا نطرح التساؤل الرئيسي؟ماهو التريب والتطوير الدولي؟كما تندرج بعض التساؤلات الفرعيه:..ماهي أنواعه؟..ماهي الطرق التي ستعتمدها الشركات الدوليه لمساعده مدرائها عن طريق التدريب والتطوير ؟..ماهي مراحله وأساليبه؟..........</a:t>
            </a:r>
          </a:p>
          <a:p>
            <a:pPr>
              <a:lnSpc>
                <a:spcPct val="160000"/>
              </a:lnSpc>
              <a:buNone/>
            </a:pPr>
            <a:r>
              <a:rPr lang="ar-DZ" sz="2300" b="1"/>
              <a:t>    وهذا ماسنحاول الإجابه عليه في بحثنا هذا</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142852"/>
            <a:ext cx="7498080" cy="6572296"/>
          </a:xfrm>
        </p:spPr>
        <p:style>
          <a:lnRef idx="2">
            <a:schemeClr val="accent2"/>
          </a:lnRef>
          <a:fillRef idx="1">
            <a:schemeClr val="lt1"/>
          </a:fillRef>
          <a:effectRef idx="0">
            <a:schemeClr val="accent2"/>
          </a:effectRef>
          <a:fontRef idx="minor">
            <a:schemeClr val="dk1"/>
          </a:fontRef>
        </p:style>
        <p:txBody>
          <a:bodyPr>
            <a:noAutofit/>
          </a:bodyPr>
          <a:lstStyle/>
          <a:p>
            <a:pPr>
              <a:lnSpc>
                <a:spcPct val="170000"/>
              </a:lnSpc>
            </a:pPr>
            <a:r>
              <a:rPr lang="ar-DZ" sz="2400" b="1">
                <a:solidFill>
                  <a:schemeClr val="accent4">
                    <a:lumMod val="75000"/>
                  </a:schemeClr>
                </a:solidFill>
              </a:rPr>
              <a:t>المبحث الأول</a:t>
            </a:r>
            <a:r>
              <a:rPr lang="fr-FR" sz="2400" b="1">
                <a:solidFill>
                  <a:schemeClr val="accent4">
                    <a:lumMod val="75000"/>
                  </a:schemeClr>
                </a:solidFill>
              </a:rPr>
              <a:t>:</a:t>
            </a:r>
            <a:r>
              <a:rPr lang="ar-DZ" sz="2400" b="1">
                <a:solidFill>
                  <a:schemeClr val="accent4">
                    <a:lumMod val="75000"/>
                  </a:schemeClr>
                </a:solidFill>
              </a:rPr>
              <a:t> ماهية الموظف والتدريب الدولي</a:t>
            </a:r>
          </a:p>
          <a:p>
            <a:pPr>
              <a:lnSpc>
                <a:spcPct val="170000"/>
              </a:lnSpc>
              <a:buNone/>
            </a:pPr>
            <a:r>
              <a:rPr lang="ar-DZ" sz="2400" b="1">
                <a:solidFill>
                  <a:schemeClr val="accent2">
                    <a:lumMod val="75000"/>
                  </a:schemeClr>
                </a:solidFill>
              </a:rPr>
              <a:t>المطلب الأول</a:t>
            </a:r>
            <a:r>
              <a:rPr lang="fr-FR" sz="2400" b="1">
                <a:solidFill>
                  <a:schemeClr val="accent2">
                    <a:lumMod val="75000"/>
                  </a:schemeClr>
                </a:solidFill>
              </a:rPr>
              <a:t>:</a:t>
            </a:r>
            <a:r>
              <a:rPr lang="ar-DZ" sz="2400" b="1">
                <a:solidFill>
                  <a:schemeClr val="accent2">
                    <a:lumMod val="75000"/>
                  </a:schemeClr>
                </a:solidFill>
              </a:rPr>
              <a:t> تعريف الموظف الدولي وتمييزه عن غيره من المستخدمين</a:t>
            </a:r>
            <a:endParaRPr lang="ar-DZ" sz="2400" b="1" u="sng"/>
          </a:p>
          <a:p>
            <a:pPr>
              <a:buNone/>
            </a:pPr>
            <a:r>
              <a:rPr lang="ar-DZ" sz="1800" b="1"/>
              <a:t>إن الموظف الدولي يعتبر اللبنة الأساسية في عمل منظمات الأعمال، وزيادة فعالية أداء هذه الأخيرة يرجع إلى مدى تفعيل المورد البشري وتحسين أدواره الوظيفية.</a:t>
            </a:r>
          </a:p>
          <a:p>
            <a:pPr>
              <a:buNone/>
            </a:pPr>
            <a:r>
              <a:rPr lang="ar-DZ" sz="1800" b="1"/>
              <a:t>يعرفه الفقه الدولي على أنه:" كل فرد مكلف من طرف ممثلي عدة دول أو من طرف مِؤسسة متحرك باسمها، انطلاقا من اتفاق ما بين المنظمات و تحت مراقبة هذا أو ذاك، لكي يمارس وظائف لصالح مجموع الدول المعنية بصفته خاضعا لقواعد قانونية خاصة، وبصورة مستمرة"</a:t>
            </a:r>
            <a:r>
              <a:rPr lang="ar-SA" sz="1800" b="1"/>
              <a:t>وعرف الدكتور" محمد سامي عبد الحميد" الموظف الدولي بأنه " كل من يعمل في خدمة إحدى المنظمات الدولية لأداء وظيفة دائمة، خاضعا في كل ما يتعلق بعلاقته بها إلى نظام قانوني مفصل تضعه المنظمة لتنظيم مركزه ومركز زملائه، لا لقانون وطني معين"</a:t>
            </a:r>
            <a:endParaRPr lang="en-US" sz="1800" b="1"/>
          </a:p>
          <a:p>
            <a:pPr>
              <a:buNone/>
            </a:pPr>
            <a:r>
              <a:rPr lang="ar-SA" sz="1800" b="1"/>
              <a:t>ومن خلال التعريفات السابقة يتضح  أن هنالك مجموعة من الشروط التي ينبغي لها أن تتوافر في الشخص لكي يطلق عليه مصطلح الموظف الدولي</a:t>
            </a:r>
            <a:r>
              <a:rPr lang="ar-DZ" sz="1800" b="1"/>
              <a:t> هي</a:t>
            </a:r>
            <a:r>
              <a:rPr lang="fr-FR" sz="1800" b="1"/>
              <a:t>:</a:t>
            </a:r>
            <a:r>
              <a:rPr lang="ar-DZ" sz="1800" b="1"/>
              <a:t> </a:t>
            </a:r>
            <a:endParaRPr lang="en-US" sz="1800" b="1"/>
          </a:p>
          <a:p>
            <a:pPr>
              <a:buNone/>
            </a:pPr>
            <a:r>
              <a:rPr lang="ar-SA" sz="1800" b="1"/>
              <a:t>-أن يؤدي الموظف العمل في خدمة منظمة دولية أو فرع من فروعها فلا يعد موظفاً دولياً من يؤدي عمله لخدمة دولة معينة</a:t>
            </a:r>
            <a:r>
              <a:rPr lang="ar-DZ" sz="1800" b="1"/>
              <a:t>.</a:t>
            </a:r>
          </a:p>
          <a:p>
            <a:pPr>
              <a:buNone/>
            </a:pPr>
            <a:r>
              <a:rPr lang="ar-SA" sz="1800" b="1"/>
              <a:t> - أن يكون هدف الموظف من وراء عمله تحقيق مصلحة المنظمة الدولية</a:t>
            </a:r>
            <a:endParaRPr lang="en-US" sz="1800" b="1"/>
          </a:p>
          <a:p>
            <a:pPr>
              <a:buFontTx/>
              <a:buChar char="-"/>
            </a:pPr>
            <a:r>
              <a:rPr lang="ar-SA" sz="1800" b="1"/>
              <a:t>خضوع الموظف الدولي في عمله تحت إشراف أجهزة المنظمة الدولية وبتعليمات وأوامر من رؤسائه فيها</a:t>
            </a:r>
            <a:r>
              <a:rPr lang="ar-DZ" sz="1800" b="1"/>
              <a:t>.</a:t>
            </a:r>
            <a:endParaRPr lang="en-US" sz="1800" b="1"/>
          </a:p>
          <a:p>
            <a:pPr lvl="0">
              <a:buNone/>
            </a:pPr>
            <a:r>
              <a:rPr lang="ar-DZ" sz="1800" b="1"/>
              <a:t>- ت</a:t>
            </a:r>
            <a:r>
              <a:rPr lang="ar-SA" sz="1800" b="1"/>
              <a:t>وافر صفة الاستمرارية في العمل ، لأن الأشخاص الذين يقدمون أعمالا مؤقتة لصالح المنظمة لا يعتبرون موظفين دوليين.</a:t>
            </a:r>
            <a:endParaRPr lang="en-US" sz="18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4414" y="214290"/>
            <a:ext cx="7719274" cy="6429420"/>
          </a:xfrm>
        </p:spPr>
        <p:style>
          <a:lnRef idx="2">
            <a:schemeClr val="accent2"/>
          </a:lnRef>
          <a:fillRef idx="1">
            <a:schemeClr val="lt1"/>
          </a:fillRef>
          <a:effectRef idx="0">
            <a:schemeClr val="accent2"/>
          </a:effectRef>
          <a:fontRef idx="minor">
            <a:schemeClr val="dk1"/>
          </a:fontRef>
        </p:style>
        <p:txBody>
          <a:bodyPr>
            <a:normAutofit fontScale="55000" lnSpcReduction="20000"/>
          </a:bodyPr>
          <a:lstStyle/>
          <a:p>
            <a:pPr>
              <a:lnSpc>
                <a:spcPct val="170000"/>
              </a:lnSpc>
            </a:pPr>
            <a:r>
              <a:rPr lang="ar-SA" sz="2900" b="1"/>
              <a:t>ويمكن التمييز بين مفهوم الموظف الدولي عن غيره من المستخدمين.</a:t>
            </a:r>
            <a:endParaRPr lang="ar-DZ" sz="2900" b="1"/>
          </a:p>
          <a:p>
            <a:pPr>
              <a:lnSpc>
                <a:spcPct val="170000"/>
              </a:lnSpc>
              <a:buNone/>
            </a:pPr>
            <a:endParaRPr lang="en-US" sz="2900" b="1"/>
          </a:p>
          <a:p>
            <a:pPr>
              <a:lnSpc>
                <a:spcPct val="170000"/>
              </a:lnSpc>
            </a:pPr>
            <a:r>
              <a:rPr lang="ar-DZ" sz="2900" b="1" u="sng"/>
              <a:t>الموظف الدولي والعامل الدولي</a:t>
            </a:r>
            <a:r>
              <a:rPr lang="ar-DZ" sz="2900" b="1"/>
              <a:t> </a:t>
            </a:r>
            <a:r>
              <a:rPr lang="fr-FR" sz="2900" b="1"/>
              <a:t>:</a:t>
            </a:r>
            <a:r>
              <a:rPr lang="ar-DZ" sz="2900" b="1"/>
              <a:t> </a:t>
            </a:r>
            <a:endParaRPr lang="en-US" sz="2900" b="1"/>
          </a:p>
          <a:p>
            <a:pPr>
              <a:lnSpc>
                <a:spcPct val="170000"/>
              </a:lnSpc>
              <a:buNone/>
            </a:pPr>
            <a:r>
              <a:rPr lang="ar-DZ" sz="2900" b="1"/>
              <a:t>   هناك تمييز بين الموظف الدولي والعامل الدولي، خاصة من جانب الاستمرارية في أداء المهام ، لأن صفة الدوام في الموظف الدولي تقتضي تمتعه بمرکز قانوني معين، ولذا فإن العامل الدولي، هو كل شخص طبيعي تمارس المنظمة الاختصاصات المنوطة بها من خلال عمله لحسابها وفقا لتعليمات أجهزتها المختصة، سواء قدمت له أجرا على نشاطه أو تبرع لها بهذا النشاط، وبصرف النظر عن توقيت أو استمرارية مهمته)"، أما الموظف الدولي فهو كل شخص يولى وظيفة عامة في خدمة إحدى المنظمات الدولية بصفة مستمرة ومنتظمة وفقا لنظام قانوني خاص يحدد حقوقه والتزاماته ، وهنا نلاحظ أن مصطلح العامل الدولي يحتوي الموظف الدولي والعكس غير صحيح </a:t>
            </a:r>
            <a:endParaRPr lang="en-US" sz="2900" b="1"/>
          </a:p>
          <a:p>
            <a:pPr>
              <a:lnSpc>
                <a:spcPct val="170000"/>
              </a:lnSpc>
            </a:pPr>
            <a:r>
              <a:rPr lang="ar-DZ" sz="2900" b="1" u="sng"/>
              <a:t> الموظف الدولي وممثلي الدولة:</a:t>
            </a:r>
            <a:endParaRPr lang="en-US" sz="2900" b="1"/>
          </a:p>
          <a:p>
            <a:pPr>
              <a:lnSpc>
                <a:spcPct val="170000"/>
              </a:lnSpc>
              <a:buNone/>
            </a:pPr>
            <a:r>
              <a:rPr lang="ar-DZ" sz="2900" b="1"/>
              <a:t>   كما أن هناك اختلاف بين ممثلي الدول والموظف الدولي من حيث المركز القانوني، سواء من حيث التعيين الذي يتم بواسطة دولته، بينما يتم تعيين الموظف الدولي بواسطة المنظمة ،كما يقوم ممثل الدولة بممارسة وظائفه لدى المنظمة الدولية بغرض مزدوج، فهو من ناحية يشارك في تأكيد مبادئ المنظمة و تحقيق أغراضها، وذلك عن طريق التصويت على قراراتها، ومن ناحية أخرى يسعى إلى تحقيق مصالح دولته، أما الموظف الدولي فهو يمارس وظيفته من أجل إنجاز أهداف المنظمة التي يعمل فيه فحسب ، ويمارسها باستقلال عن دولة جنسيته.</a:t>
            </a:r>
            <a:endParaRPr lang="en-US" sz="2900" b="1"/>
          </a:p>
          <a:p>
            <a:endParaRPr lang="ar-D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2976" y="142852"/>
            <a:ext cx="7790712" cy="6500858"/>
          </a:xfrm>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pPr>
              <a:lnSpc>
                <a:spcPct val="170000"/>
              </a:lnSpc>
            </a:pPr>
            <a:r>
              <a:rPr lang="ar-DZ" sz="9600" b="1">
                <a:solidFill>
                  <a:schemeClr val="accent2">
                    <a:lumMod val="75000"/>
                  </a:schemeClr>
                </a:solidFill>
              </a:rPr>
              <a:t>المطلب</a:t>
            </a:r>
            <a:r>
              <a:rPr lang="ar-DZ" sz="9600" b="1"/>
              <a:t> </a:t>
            </a:r>
            <a:r>
              <a:rPr lang="ar-DZ" sz="9600" b="1">
                <a:solidFill>
                  <a:schemeClr val="accent2">
                    <a:lumMod val="75000"/>
                  </a:schemeClr>
                </a:solidFill>
              </a:rPr>
              <a:t>الثاني</a:t>
            </a:r>
            <a:r>
              <a:rPr lang="fr-FR" sz="9600" b="1">
                <a:solidFill>
                  <a:schemeClr val="accent2">
                    <a:lumMod val="75000"/>
                  </a:schemeClr>
                </a:solidFill>
              </a:rPr>
              <a:t>:</a:t>
            </a:r>
            <a:r>
              <a:rPr lang="ar-DZ" sz="9600" b="1">
                <a:solidFill>
                  <a:schemeClr val="accent2">
                    <a:lumMod val="75000"/>
                  </a:schemeClr>
                </a:solidFill>
              </a:rPr>
              <a:t> تعريف التدريب والتطوير الدولي وأسباب اللجوء إليها</a:t>
            </a:r>
          </a:p>
          <a:p>
            <a:pPr>
              <a:lnSpc>
                <a:spcPct val="170000"/>
              </a:lnSpc>
            </a:pPr>
            <a:r>
              <a:rPr lang="ar-DZ" sz="6400" b="1"/>
              <a:t>تعريف التدريب والتطوير الدولي</a:t>
            </a:r>
            <a:r>
              <a:rPr lang="fr-FR" sz="6400" b="1"/>
              <a:t>:</a:t>
            </a:r>
            <a:r>
              <a:rPr lang="ar-DZ" sz="6400" b="1"/>
              <a:t> </a:t>
            </a:r>
            <a:endParaRPr lang="en-US" sz="6400"/>
          </a:p>
          <a:p>
            <a:pPr>
              <a:lnSpc>
                <a:spcPct val="170000"/>
              </a:lnSpc>
              <a:buNone/>
            </a:pPr>
            <a:r>
              <a:rPr lang="ar-DZ" sz="6400"/>
              <a:t>    </a:t>
            </a:r>
            <a:r>
              <a:rPr lang="ar-DZ" sz="6400" b="1"/>
              <a:t>إن استراتيجيات إدارة الموارد الدولية تشبه استراتيجيات إدارة الموارد المحلية ،لكن مع وجود بعض الاختلافات التي يعود سببها إلى بيئة العمل التي تعمل فيها الشركات المتعددة الجنسيات ، ومن بين هذه الاستراتيجيات نذكر إستراتيجية التدريب </a:t>
            </a:r>
            <a:r>
              <a:rPr lang="fr-FR" sz="6400" b="1"/>
              <a:t>: </a:t>
            </a:r>
            <a:endParaRPr lang="en-US" sz="6400" b="1"/>
          </a:p>
          <a:p>
            <a:pPr>
              <a:lnSpc>
                <a:spcPct val="170000"/>
              </a:lnSpc>
              <a:buNone/>
            </a:pPr>
            <a:r>
              <a:rPr lang="ar-DZ" sz="6400" b="1"/>
              <a:t>   عرفه</a:t>
            </a:r>
            <a:r>
              <a:rPr lang="af-ZA" sz="6400" b="1"/>
              <a:t>Mccleland </a:t>
            </a:r>
            <a:r>
              <a:rPr lang="ar-DZ" sz="6400" b="1"/>
              <a:t>سنة 2007" أنه ذلك النشاط الذي يغير سلوك الأفراد ،إذ يعد قرار استراتيجي وفرصة للتعلم تنطوي على اكتساب المعارف، الكفاءات، القدرات والسلوك والتي تعتبر حاسمة لتحقيق الأداء الفعال.ويقدم التدريب من أجل مواجهة التحديات الحالية والمستقبلية بالوظيفة والذي من شأنه أن يخلق ميزة تنافسية ".</a:t>
            </a:r>
            <a:endParaRPr lang="en-US" sz="6400" b="1"/>
          </a:p>
          <a:p>
            <a:pPr>
              <a:lnSpc>
                <a:spcPct val="170000"/>
              </a:lnSpc>
              <a:buNone/>
            </a:pPr>
            <a:r>
              <a:rPr lang="ar-DZ" sz="6400" b="1"/>
              <a:t>    وللتمييز بين التدريب والتطوير، فإن التدريب يتضمن نقل المعارف والمهارات اللازمة لتحسين الوظائف الحالية، بينما يتمثل التطوير في تحسين الأداء لبعض الوظائف وأداء أدوار جديدة في المستقبل. بالإضافة إلى الأنشطة التدريبية الدولية </a:t>
            </a:r>
            <a:endParaRPr lang="en-US" sz="6400" b="1"/>
          </a:p>
          <a:p>
            <a:pPr>
              <a:lnSpc>
                <a:spcPct val="170000"/>
              </a:lnSpc>
              <a:buNone/>
            </a:pPr>
            <a:r>
              <a:rPr lang="ar-DZ" sz="6400" b="1"/>
              <a:t>    فإن أنشطة التطوير أو التنمية الدولية تعبر عن مجموعة الأنشطة التي تستخدمها الشركات لتطوير قاعد تھا من الكفاءات الموجهة دوليا، إذ تهدف هذه الأنشطة إلى تعزيز تعلم أعضاء المنظمة وتطويرهم وجعلهم أكثر قدرة ومواجهة التحديات البيئة الجديدة، وهذا ما يؤدي إلى تعزيز القدرة التنافسية والفعالية التنظيمية دوليا.</a:t>
            </a:r>
            <a:endParaRPr lang="en-US" sz="6400" b="1"/>
          </a:p>
          <a:p>
            <a:pPr>
              <a:lnSpc>
                <a:spcPct val="220000"/>
              </a:lnSpc>
            </a:pPr>
            <a:endParaRPr lang="ar-DZ"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4414" y="142852"/>
            <a:ext cx="7719274" cy="6715148"/>
          </a:xfrm>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r>
              <a:rPr lang="af-ZA" sz="8000" u="sng"/>
              <a:t>.</a:t>
            </a:r>
            <a:r>
              <a:rPr lang="ar-DZ" sz="8000" b="1" u="sng"/>
              <a:t>أسباب اللجوء إلى التدريب </a:t>
            </a:r>
          </a:p>
          <a:p>
            <a:pPr>
              <a:lnSpc>
                <a:spcPct val="170000"/>
              </a:lnSpc>
              <a:buNone/>
            </a:pPr>
            <a:r>
              <a:rPr lang="ar-DZ" sz="7200"/>
              <a:t>  </a:t>
            </a:r>
            <a:r>
              <a:rPr lang="ar-DZ" sz="7200" b="1"/>
              <a:t>إن المغتربين الذين يعملون بالخارج يواجهون مجموعة مختلفة هن الصعوبات بسبب اختلاف النظام الاجتماعي، الاقتصادي، الشعور بالتخلي عن مقر الشركة، علاوة على ذلك، ظهور بعض أعراض الصدمة الثقافية، القلق، الإحباط وخيبة الأمل، والذي من شأن كل ذلك أن يعمل على تعقيد تكيف هذا المغترب وأسرته، لذلك يتعين على الشركات تقديم برامج تدريبية رسمية لإعداد العاملين وأسرهم، من أجل التقليل من المشاكل الناجمة عن الصدمة الثقافية، والمتمثلة في توتر العلاقات الأسرية، عدم القدرة على العمل بفعالية، إبداء العداء لرعايا البلدان المضيفة ... الخ </a:t>
            </a:r>
            <a:endParaRPr lang="en-US" sz="7200" b="1"/>
          </a:p>
          <a:p>
            <a:pPr>
              <a:lnSpc>
                <a:spcPct val="170000"/>
              </a:lnSpc>
              <a:buNone/>
            </a:pPr>
            <a:r>
              <a:rPr lang="ar-DZ" sz="7200" b="1"/>
              <a:t>    ويؤكد جل الباحثين على أهمية التدريب كأهم مقومات نجاح المهمة الدولية، إذ يضعون أسبابا متباينة ومتكاملة للقيام بالتدريب الدولي . إذ أن التدريب يهدف إلى مساعدة المغتربين للعيش في بيئة مريحة والقدرة على العمل في البلد المضيف، وبالتالي تعزيز التكيف بين الثقافات وقدرتهم على فهم وتقدير وجهات النظر الثقافية المتعددة. كما يعد التدريب سببا في الحد من ارتفاع نسبة فشل المغتربين ، وبالتالي التقليل من تكلفة هذه الإخفاقات وتأثيرها على عوائد الشركات متعددة الجنسيات. </a:t>
            </a:r>
            <a:endParaRPr lang="en-US" sz="7200" b="1"/>
          </a:p>
          <a:p>
            <a:pPr>
              <a:lnSpc>
                <a:spcPct val="170000"/>
              </a:lnSpc>
              <a:buNone/>
            </a:pPr>
            <a:r>
              <a:rPr lang="ar-DZ" sz="7200" b="1"/>
              <a:t>. كما يرا الباحثون أن التدريب ما هو إلا امتداد لعملية الاختيار الدولي،إذ هو مرحلة تشعر المغترب بالاطمئنان والأمان، وبالتالي تحفزه على عدم الانسحاب مستقبلا،وهذا ما يعمل على إنقاذ الشركة من تكاليف الفشل والعودة المبكرة </a:t>
            </a:r>
            <a:r>
              <a:rPr lang="ar-DZ" sz="4500" b="1"/>
              <a:t>.</a:t>
            </a:r>
            <a:endParaRPr lang="en-US" sz="4500" b="1"/>
          </a:p>
          <a:p>
            <a:pPr>
              <a:buNone/>
            </a:pPr>
            <a:endParaRPr lang="ar-D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214414" y="857232"/>
            <a:ext cx="7715304" cy="424731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buFont typeface="Arial" pitchFamily="34" charset="0"/>
              <a:buChar char="•"/>
            </a:pPr>
            <a:r>
              <a:rPr lang="ar-DZ" sz="2000" b="1" dirty="0"/>
              <a:t>برنامج الوعي الثقافي</a:t>
            </a:r>
            <a:r>
              <a:rPr lang="ar-DZ" sz="2000" dirty="0"/>
              <a:t>:هدفه تعريف المشاركين بالقيم </a:t>
            </a:r>
            <a:r>
              <a:rPr lang="ar-DZ" sz="2000" dirty="0" err="1"/>
              <a:t>الثقافيه</a:t>
            </a:r>
            <a:r>
              <a:rPr lang="ar-DZ" sz="2000" dirty="0"/>
              <a:t> والمعتقدات التي سيتعرضون لها عند العمل في الفروع </a:t>
            </a:r>
            <a:r>
              <a:rPr lang="ar-DZ" sz="2000" dirty="0" err="1"/>
              <a:t>الخارجيه</a:t>
            </a:r>
            <a:r>
              <a:rPr lang="ar-DZ" sz="2000" dirty="0"/>
              <a:t>..</a:t>
            </a:r>
          </a:p>
          <a:p>
            <a:pPr>
              <a:lnSpc>
                <a:spcPct val="150000"/>
              </a:lnSpc>
              <a:buFont typeface="Arial" pitchFamily="34" charset="0"/>
              <a:buChar char="•"/>
            </a:pPr>
            <a:r>
              <a:rPr lang="ar-DZ" sz="2000" b="1" dirty="0"/>
              <a:t>نظام عقد الصفقات </a:t>
            </a:r>
            <a:r>
              <a:rPr lang="ar-DZ" sz="2000" b="1" dirty="0" err="1"/>
              <a:t>العالميه</a:t>
            </a:r>
            <a:r>
              <a:rPr lang="ar-DZ" sz="2000" b="1" dirty="0"/>
              <a:t>:</a:t>
            </a:r>
            <a:r>
              <a:rPr lang="ar-DZ" sz="2000" dirty="0"/>
              <a:t>هدفه</a:t>
            </a:r>
            <a:r>
              <a:rPr lang="ar-DZ" sz="2000" b="1" dirty="0"/>
              <a:t> </a:t>
            </a:r>
            <a:r>
              <a:rPr lang="ar-DZ" sz="2000" dirty="0"/>
              <a:t>تدريب الأفراد على </a:t>
            </a:r>
            <a:r>
              <a:rPr lang="ar-DZ" sz="2000" dirty="0" err="1"/>
              <a:t>ابرام</a:t>
            </a:r>
            <a:r>
              <a:rPr lang="ar-DZ" sz="2000" dirty="0"/>
              <a:t> الصفقات والتفاوض حسب ظروف العمل </a:t>
            </a:r>
            <a:r>
              <a:rPr lang="ar-DZ" sz="2000" dirty="0" err="1"/>
              <a:t>الدوليه</a:t>
            </a:r>
            <a:r>
              <a:rPr lang="ar-DZ" sz="2000" dirty="0"/>
              <a:t>..</a:t>
            </a:r>
          </a:p>
          <a:p>
            <a:pPr>
              <a:lnSpc>
                <a:spcPct val="150000"/>
              </a:lnSpc>
              <a:buFont typeface="Arial" pitchFamily="34" charset="0"/>
              <a:buChar char="•"/>
            </a:pPr>
            <a:r>
              <a:rPr lang="ar-DZ" sz="2000" b="1" dirty="0"/>
              <a:t>برنامج نقل التكنولوجيا عبر الثقافات </a:t>
            </a:r>
            <a:r>
              <a:rPr lang="ar-DZ" sz="2000" b="1" dirty="0" err="1"/>
              <a:t>المختلفه</a:t>
            </a:r>
            <a:r>
              <a:rPr lang="ar-DZ" sz="2000" dirty="0"/>
              <a:t>: هدفه تبصير المشاركين </a:t>
            </a:r>
            <a:r>
              <a:rPr lang="ar-DZ" sz="2000" dirty="0" err="1"/>
              <a:t>بكيفيه</a:t>
            </a:r>
            <a:r>
              <a:rPr lang="ar-DZ" sz="2000" dirty="0"/>
              <a:t> تأثير القيم </a:t>
            </a:r>
            <a:r>
              <a:rPr lang="ar-DZ" sz="2000" dirty="0" err="1"/>
              <a:t>الثقافيه</a:t>
            </a:r>
            <a:r>
              <a:rPr lang="ar-DZ" sz="2000" dirty="0"/>
              <a:t> على قبوله للتكنولوجيا والتعليم الفني..</a:t>
            </a:r>
          </a:p>
          <a:p>
            <a:pPr>
              <a:lnSpc>
                <a:spcPct val="150000"/>
              </a:lnSpc>
              <a:buFont typeface="Arial" pitchFamily="34" charset="0"/>
              <a:buChar char="•"/>
            </a:pPr>
            <a:r>
              <a:rPr lang="ar-DZ" sz="2000" b="1" dirty="0"/>
              <a:t>برنامج البروتوكولات </a:t>
            </a:r>
            <a:r>
              <a:rPr lang="ar-DZ" sz="2000" b="1" dirty="0" err="1"/>
              <a:t>الدوليه</a:t>
            </a:r>
            <a:r>
              <a:rPr lang="ar-DZ" sz="2000" dirty="0"/>
              <a:t>:هدفه تزويد المشاركين بأساليب التعامل مع </a:t>
            </a:r>
            <a:r>
              <a:rPr lang="ar-DZ" sz="2000" dirty="0" err="1"/>
              <a:t>الافراد</a:t>
            </a:r>
            <a:r>
              <a:rPr lang="ar-DZ" sz="2000" dirty="0"/>
              <a:t> من مختلف الدول التي يعملون </a:t>
            </a:r>
            <a:r>
              <a:rPr lang="ar-DZ" sz="2000" dirty="0" err="1"/>
              <a:t>بها</a:t>
            </a:r>
            <a:r>
              <a:rPr lang="ar-DZ" sz="2000" dirty="0"/>
              <a:t>..برنامج تعليم اللغات: هدفه تقديم استشارات في مجال اللغات والخدمات </a:t>
            </a:r>
            <a:r>
              <a:rPr lang="ar-DZ" sz="2000" dirty="0" err="1"/>
              <a:t>كالترجمه</a:t>
            </a:r>
            <a:r>
              <a:rPr lang="ar-DZ" sz="2000" dirty="0"/>
              <a:t> والتفسير.</a:t>
            </a:r>
          </a:p>
        </p:txBody>
      </p:sp>
      <p:sp>
        <p:nvSpPr>
          <p:cNvPr id="5" name="مستطيل 4"/>
          <p:cNvSpPr/>
          <p:nvPr/>
        </p:nvSpPr>
        <p:spPr>
          <a:xfrm>
            <a:off x="2571736" y="142852"/>
            <a:ext cx="6215106" cy="46166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ar-DZ" sz="2400" b="1">
                <a:solidFill>
                  <a:schemeClr val="accent2">
                    <a:lumMod val="75000"/>
                  </a:schemeClr>
                </a:solidFill>
              </a:rPr>
              <a:t>المطلب الثالث</a:t>
            </a:r>
            <a:r>
              <a:rPr lang="fr-FR" sz="2400" b="1">
                <a:solidFill>
                  <a:schemeClr val="accent2">
                    <a:lumMod val="75000"/>
                  </a:schemeClr>
                </a:solidFill>
              </a:rPr>
              <a:t>:</a:t>
            </a:r>
            <a:r>
              <a:rPr lang="ar-DZ" sz="2400" b="1">
                <a:solidFill>
                  <a:schemeClr val="accent2">
                    <a:lumMod val="75000"/>
                  </a:schemeClr>
                </a:solidFill>
              </a:rPr>
              <a:t>أنواع التدريب الدولي</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315</TotalTime>
  <Words>2298</Words>
  <Application>Microsoft Office PowerPoint</Application>
  <PresentationFormat>عرض على الشاشة (4:3)</PresentationFormat>
  <Paragraphs>126</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انقلاب</vt:lpstr>
      <vt:lpstr>عرض تقديمي في PowerPoint</vt:lpstr>
      <vt:lpstr>عرض تقديمي في PowerPoint</vt:lpstr>
      <vt:lpstr>خطة البحث:</vt:lpstr>
      <vt:lpstr>مقدمة: </vt:lpstr>
      <vt:lpstr>عرض تقديمي في PowerPoint</vt:lpstr>
      <vt:lpstr>عرض تقديمي في PowerPoint</vt:lpstr>
      <vt:lpstr>عرض تقديمي في PowerPoint</vt:lpstr>
      <vt:lpstr>عرض تقديمي في PowerPoint</vt:lpstr>
      <vt:lpstr>عرض تقديمي في PowerPoint</vt:lpstr>
      <vt:lpstr>  المطلب الرابع : اساليب و مراحل  التدريب الدولي</vt:lpstr>
      <vt:lpstr>مراحل التدريب الدولي  </vt:lpstr>
      <vt:lpstr>عرض تقديمي في PowerPoint</vt:lpstr>
      <vt:lpstr>المطلب الاول : اتجاهات التدريب الدولي </vt:lpstr>
      <vt:lpstr>عرض تقديمي في PowerPoint</vt:lpstr>
      <vt:lpstr>عرض تقديمي في PowerPoint</vt:lpstr>
      <vt:lpstr>عرض تقديمي في PowerPoint</vt:lpstr>
      <vt:lpstr>الخاتمة: </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meriem</dc:creator>
  <cp:lastModifiedBy>مستخدم غير معروف</cp:lastModifiedBy>
  <cp:revision>29</cp:revision>
  <dcterms:created xsi:type="dcterms:W3CDTF">2021-11-11T20:18:00Z</dcterms:created>
  <dcterms:modified xsi:type="dcterms:W3CDTF">2021-11-13T16:18:28Z</dcterms:modified>
</cp:coreProperties>
</file>